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d64c1d3c74f4f40" /><Relationship Type="http://schemas.openxmlformats.org/officeDocument/2006/relationships/extended-properties" Target="/docProps/app.xml" Id="Ref306ef9618b4ec8" /><Relationship Type="http://schemas.openxmlformats.org/officeDocument/2006/relationships/officeDocument" Target="/ppt/presentation.xml" Id="R06e5c96d2fff4d32" /></Relationships>
</file>

<file path=ppt/presentation.xml><?xml version="1.0" encoding="utf-8"?>
<p:presentation xmlns:p="http://schemas.openxmlformats.org/presentationml/2006/main">
  <p:sldMasterIdLst>
    <p:sldMasterId xmlns:r="http://schemas.openxmlformats.org/officeDocument/2006/relationships" id="2147483648" r:id="Rf264ca4946db4f52"/>
  </p:sldMasterIdLst>
  <p:notesMasterIdLst>
    <p:notesMasterId xmlns:r="http://schemas.openxmlformats.org/officeDocument/2006/relationships" r:id="R89814baeb0cf484d"/>
  </p:notesMasterIdLst>
  <p:sldIdLst>
    <p:sldId xmlns:r="http://schemas.openxmlformats.org/officeDocument/2006/relationships" id="256" r:id="R80a57fbef1414de3"/>
    <p:sldId xmlns:r="http://schemas.openxmlformats.org/officeDocument/2006/relationships" id="257" r:id="R66ba9ba0b8954c41"/>
    <p:sldId xmlns:r="http://schemas.openxmlformats.org/officeDocument/2006/relationships" id="258" r:id="Rcc11beb8f5994f95"/>
    <p:sldId xmlns:r="http://schemas.openxmlformats.org/officeDocument/2006/relationships" id="259" r:id="R8c2ec0cafad54d6f"/>
    <p:sldId xmlns:r="http://schemas.openxmlformats.org/officeDocument/2006/relationships" id="260" r:id="R929e6347804846f2"/>
    <p:sldId xmlns:r="http://schemas.openxmlformats.org/officeDocument/2006/relationships" id="261" r:id="Re8d881662c244714"/>
    <p:sldId xmlns:r="http://schemas.openxmlformats.org/officeDocument/2006/relationships" id="262" r:id="R4bc8ad12ee0c4816"/>
    <p:sldId xmlns:r="http://schemas.openxmlformats.org/officeDocument/2006/relationships" id="263" r:id="R9af23d46020641f1"/>
    <p:sldId xmlns:r="http://schemas.openxmlformats.org/officeDocument/2006/relationships" id="264" r:id="R770b8f5e8c5948ba"/>
    <p:sldId xmlns:r="http://schemas.openxmlformats.org/officeDocument/2006/relationships" id="265" r:id="Rb3b0c70cdd6a424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0ef5665190402c" /><Relationship Type="http://schemas.openxmlformats.org/officeDocument/2006/relationships/slideMaster" Target="/ppt/slideMasters/slideMaster1.xml" Id="Rf264ca4946db4f52" /><Relationship Type="http://schemas.openxmlformats.org/officeDocument/2006/relationships/notesMaster" Target="/ppt/notesMasters/notesMaster1.xml" Id="R89814baeb0cf484d" /><Relationship Type="http://schemas.openxmlformats.org/officeDocument/2006/relationships/presProps" Target="/ppt/presProps.xml" Id="R4a6f27d16ca44fe6" /><Relationship Type="http://schemas.openxmlformats.org/officeDocument/2006/relationships/tableStyles" Target="/ppt/tableStyles.xml" Id="Rcf8022a25053474a" /><Relationship Type="http://schemas.openxmlformats.org/officeDocument/2006/relationships/slide" Target="/ppt/slides/slide1.xml" Id="R80a57fbef1414de3" /><Relationship Type="http://schemas.openxmlformats.org/officeDocument/2006/relationships/slide" Target="/ppt/slides/slide2.xml" Id="R66ba9ba0b8954c41" /><Relationship Type="http://schemas.openxmlformats.org/officeDocument/2006/relationships/slide" Target="/ppt/slides/slide3.xml" Id="Rcc11beb8f5994f95" /><Relationship Type="http://schemas.openxmlformats.org/officeDocument/2006/relationships/slide" Target="/ppt/slides/slide4.xml" Id="R8c2ec0cafad54d6f" /><Relationship Type="http://schemas.openxmlformats.org/officeDocument/2006/relationships/slide" Target="/ppt/slides/slide5.xml" Id="R929e6347804846f2" /><Relationship Type="http://schemas.openxmlformats.org/officeDocument/2006/relationships/slide" Target="/ppt/slides/slide6.xml" Id="Re8d881662c244714" /><Relationship Type="http://schemas.openxmlformats.org/officeDocument/2006/relationships/slide" Target="/ppt/slides/slide7.xml" Id="R4bc8ad12ee0c4816" /><Relationship Type="http://schemas.openxmlformats.org/officeDocument/2006/relationships/slide" Target="/ppt/slides/slide8.xml" Id="R9af23d46020641f1" /><Relationship Type="http://schemas.openxmlformats.org/officeDocument/2006/relationships/slide" Target="/ppt/slides/slide9.xml" Id="R770b8f5e8c5948ba" /><Relationship Type="http://schemas.openxmlformats.org/officeDocument/2006/relationships/slide" Target="/ppt/slides/slide10.xml" Id="Rb3b0c70cdd6a424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0f944f0535412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1170c99bf0f481f" /><Relationship Type="http://schemas.openxmlformats.org/officeDocument/2006/relationships/notesMaster" Target="/ppt/notesMasters/notesMaster1.xml" Id="R9ab5b744ce9341d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2124334c93d4a95" /><Relationship Type="http://schemas.openxmlformats.org/officeDocument/2006/relationships/notesMaster" Target="/ppt/notesMasters/notesMaster1.xml" Id="R685da9a8a4784f1f" /></Relationships>
</file>

<file path=ppt/notesSlides/_rels/notesSlide3.xml.rels>&#65279;<?xml version="1.0" encoding="utf-8"?><Relationships xmlns="http://schemas.openxmlformats.org/package/2006/relationships"><Relationship Type="http://schemas.openxmlformats.org/officeDocument/2006/relationships/slide" Target="/ppt/slides/slide3.xml" Id="Re5f3550fdbe84076" /><Relationship Type="http://schemas.openxmlformats.org/officeDocument/2006/relationships/notesMaster" Target="/ppt/notesMasters/notesMaster1.xml" Id="R577d7143830f4413"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b3636a82014c02" /><Relationship Type="http://schemas.openxmlformats.org/officeDocument/2006/relationships/notesMaster" Target="/ppt/notesMasters/notesMaster1.xml" Id="Rc743ec6557bf4792" /></Relationships>
</file>

<file path=ppt/notesSlides/_rels/notesSlide5.xml.rels>&#65279;<?xml version="1.0" encoding="utf-8"?><Relationships xmlns="http://schemas.openxmlformats.org/package/2006/relationships"><Relationship Type="http://schemas.openxmlformats.org/officeDocument/2006/relationships/slide" Target="/ppt/slides/slide5.xml" Id="R74e7ca33e05c448d" /><Relationship Type="http://schemas.openxmlformats.org/officeDocument/2006/relationships/notesMaster" Target="/ppt/notesMasters/notesMaster1.xml" Id="Ra2a348fd9f9c44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e09f8a1b9147c8" /><Relationship Type="http://schemas.openxmlformats.org/officeDocument/2006/relationships/notesMaster" Target="/ppt/notesMasters/notesMaster1.xml" Id="Rdadd024fe56a4b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7f4d4d6e7354b50" /><Relationship Type="http://schemas.openxmlformats.org/officeDocument/2006/relationships/notesMaster" Target="/ppt/notesMasters/notesMaster1.xml" Id="R875be774021545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eff3a7a970a4fcb" /><Relationship Type="http://schemas.openxmlformats.org/officeDocument/2006/relationships/notesMaster" Target="/ppt/notesMasters/notesMaster1.xml" Id="R323faff078d4484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d1e7617c5694130" /><Relationship Type="http://schemas.openxmlformats.org/officeDocument/2006/relationships/notesMaster" Target="/ppt/notesMasters/notesMaster1.xml" Id="Refbd425266e84ab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5c896495ba4b82" /><Relationship Type="http://schemas.openxmlformats.org/officeDocument/2006/relationships/notesMaster" Target="/ppt/notesMasters/notesMaster1.xml" Id="Rfb423f7f5b4f491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Kröfurnar eru skáldaðar en bindandi í verkefninu.</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Biðjið fyrst um eigin skissu út frá bókinni. Stóra taflan er textajafngildi leiðarskissunnar og er sýnd til samanburðar eftir tilraun. Hægri við verkstæðið miðast við að horft sé frá götu að aðalinngangi. Engar fjarlægðir eða ferðatímar eru fundnir upp.</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Gefið hlustunarmarkmið áður en afrit birtist.</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 uppfyllir allt. Q bregst bæði komutíma og aðgengi.</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Spurning um miða er gagnleg; leyfið er aðeins fyrir dæmið.</a:t>
            </a:r>
          </a:p>
          <a:p xmlns:a="http://schemas.openxmlformats.org/drawingml/2006/main">
            <a:r>
              <a:t>Myndin sýnir ekkert svar, ferðatíma eða leyfi. Gefið hlustunarmarkmið áður en A03 er spilað.</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Fyrri seinkað, seinni aflýst.</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Verkstæðið samþykkir ekki sjálfkrafa hliðarinnganginn; Svar við A06 kemur síðar. Spyrjið eftir hlustun: *Hvilken indgang skal vi bruge nu?*</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Eftir breytingu er enginn gefinn kostur fullnægjandi. Að biðja um nýja lausn er rétt.</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Dagsetjið heimildadæmið og haldið lest/reglum aðskildum frá skáldaðri strætóferð.</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Aðgreinið kynningu frá óundirbúinni svörun.</a:t>
            </a:r>
          </a:p>
          <a:p xmlns:a="http://schemas.openxmlformats.org/drawingml/2006/main">
            <a:r>
              <a:t>Heimild: upprunalegt Námsgögn-handrit B2-C04,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638410bf8b74a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092aa064a8e447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306886a7785453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23898295c9045f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6628797c0c44a2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437b716293045c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BFC0ABE-279E-4DF2-85C9-5B18CC8143D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9544F84-9DCE-4221-85FD-F934DFC4749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903255F-5347-491D-8DF3-733613EE913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855C29-5FD0-4BD1-B907-AEC14EB4134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939745F-F23F-4371-9C2A-4DAC6B64240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F22DB9D-A5BF-4088-9840-C46DB5493C6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E031CC8-4DAD-4D3D-9268-0D8CD568495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57759EB-273D-40B3-9A51-D1733E28804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564BF5E-83A7-41A4-B5CE-1905BEFDD07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9A43AA5-A1D9-45AA-A18C-8C58813B7AF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785b81514d144d2" /><Relationship Type="http://schemas.openxmlformats.org/officeDocument/2006/relationships/slideLayout" Target="/ppt/slideLayouts/slideLayout1.xml" Id="R57cafb33499549ff" /><Relationship Type="http://schemas.openxmlformats.org/officeDocument/2006/relationships/slideLayout" Target="/ppt/slideLayouts/slideLayout2.xml" Id="Ra131726b51af476f" /><Relationship Type="http://schemas.openxmlformats.org/officeDocument/2006/relationships/slideLayout" Target="/ppt/slideLayouts/slideLayout3.xml" Id="R763a71d120974258" /><Relationship Type="http://schemas.openxmlformats.org/officeDocument/2006/relationships/slideLayout" Target="/ppt/slideLayouts/slideLayout4.xml" Id="R35e1be2bbeca41c1" /><Relationship Type="http://schemas.openxmlformats.org/officeDocument/2006/relationships/slideLayout" Target="/ppt/slideLayouts/slideLayout5.xml" Id="R16729e7c3999498c" /><Relationship Type="http://schemas.openxmlformats.org/officeDocument/2006/relationships/slideLayout" Target="/ppt/slideLayouts/slideLayout6.xml" Id="Rff28cc7094f34f2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7cafb33499549ff"/>
    <p:sldLayoutId xmlns:r="http://schemas.openxmlformats.org/officeDocument/2006/relationships" id="2147483650" r:id="Ra131726b51af476f"/>
    <p:sldLayoutId xmlns:r="http://schemas.openxmlformats.org/officeDocument/2006/relationships" id="2147483651" r:id="R763a71d120974258"/>
    <p:sldLayoutId xmlns:r="http://schemas.openxmlformats.org/officeDocument/2006/relationships" id="2147483652" r:id="R35e1be2bbeca41c1"/>
    <p:sldLayoutId xmlns:r="http://schemas.openxmlformats.org/officeDocument/2006/relationships" id="2147483653" r:id="R16729e7c3999498c"/>
    <p:sldLayoutId xmlns:r="http://schemas.openxmlformats.org/officeDocument/2006/relationships" id="2147483654" r:id="Rff28cc7094f34f2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3b2b266774e4d65" /><Relationship Type="http://schemas.openxmlformats.org/officeDocument/2006/relationships/notesSlide" Target="/ppt/notesSlides/notesSlide1.xml" Id="Rb18f38089a784e8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0db4e95a1f140a6" /><Relationship Type="http://schemas.openxmlformats.org/officeDocument/2006/relationships/notesSlide" Target="/ppt/notesSlides/notesSlide2.xml" Id="R9a29373ddebb45a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57c1b89bcf84595" /><Relationship Type="http://schemas.openxmlformats.org/officeDocument/2006/relationships/notesSlide" Target="/ppt/notesSlides/notesSlide3.xml" Id="R215a5f70a15d46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290e7f91e18433d" /><Relationship Type="http://schemas.openxmlformats.org/officeDocument/2006/relationships/notesSlide" Target="/ppt/notesSlides/notesSlide4.xml" Id="Rda487d225e1b4a1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d92279ea119429e" /><Relationship Type="http://schemas.openxmlformats.org/officeDocument/2006/relationships/image" Target="/ppt/media/image.png" Id="R9e407954400d4b5e" /><Relationship Type="http://schemas.openxmlformats.org/officeDocument/2006/relationships/notesSlide" Target="/ppt/notesSlides/notesSlide5.xml" Id="Re584dd4625a54c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3c8dd5fdfac4134" /><Relationship Type="http://schemas.openxmlformats.org/officeDocument/2006/relationships/notesSlide" Target="/ppt/notesSlides/notesSlide6.xml" Id="R61961a1c517a4ce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19ec8baf38c47e9" /><Relationship Type="http://schemas.openxmlformats.org/officeDocument/2006/relationships/notesSlide" Target="/ppt/notesSlides/notesSlide7.xml" Id="R1621b886ee644a8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dde58047ab64085" /><Relationship Type="http://schemas.openxmlformats.org/officeDocument/2006/relationships/notesSlide" Target="/ppt/notesSlides/notesSlide8.xml" Id="R1fab80155dcd4a21"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65f4e1b15864d2b" /><Relationship Type="http://schemas.openxmlformats.org/officeDocument/2006/relationships/notesSlide" Target="/ppt/notesSlides/notesSlide9.xml" Id="R9de981e2f50e475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20c11401e6241b2" /><Relationship Type="http://schemas.openxmlformats.org/officeDocument/2006/relationships/notesSlide" Target="/ppt/notesSlides/notesSlide10.xml" Id="Rbff1ffcbe5354d50"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7E992407-4606-41B9-B1A8-FDF2AB279B30}"/>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Krav og fakta</a:t>
            </a:r>
          </a:p>
        </p:txBody>
      </p:sp>
      <p:sp>
        <p:nvSpPr>
          <p:cNvPr id="2" name="">
            <a:extLst xmlns:a="http://schemas.openxmlformats.org/drawingml/2006/main">
              <a:ext uri="{FF2B5EF4-FFF2-40B4-BE49-F238E27FC236}">
                <a16:creationId xmlns:a16="http://schemas.microsoft.com/office/drawing/2014/main" id="{840502F4-A171-4E0B-8F8F-F2CA842253B3}"/>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Fremme senest 13.20. Værkstedet begynder 13.30.</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Højst 35 kroner. En indgang uden trapper.</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Hvad skal vi undersøge?</a:t>
            </a:r>
          </a:p>
        </p:txBody>
      </p:sp>
      <p:sp>
        <p:nvSpPr>
          <p:cNvPr id="3" name="">
            <a:extLst xmlns:a="http://schemas.openxmlformats.org/drawingml/2006/main">
              <a:ext uri="{FF2B5EF4-FFF2-40B4-BE49-F238E27FC236}">
                <a16:creationId xmlns:a16="http://schemas.microsoft.com/office/drawing/2014/main" id="{11EF7866-BE3D-400D-9D77-35255C73163F}"/>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1</a:t>
            </a:r>
          </a:p>
        </p:txBody>
      </p:sp>
    </p:spTree>
    <p:extLst>
      <p:ext uri="{BB962C8B-B14F-4D97-AF65-F5344CB8AC3E}">
        <p14:creationId xmlns:p14="http://schemas.microsoft.com/office/powerpoint/2010/main" val="160619077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AB2B7AD-19C3-453B-89FC-2BAAC0EDE1AC}"/>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Fra A til B</a:t>
            </a:r>
          </a:p>
        </p:txBody>
      </p:sp>
      <p:graphicFrame>
        <p:nvGraphicFramePr>
          <p:cNvPr id="2" name="">
            <a:extLst xmlns:a="http://schemas.openxmlformats.org/drawingml/2006/main">
              <a:ext uri="{FF2B5EF4-FFF2-40B4-BE49-F238E27FC236}">
                <a16:creationId xmlns:a16="http://schemas.microsoft.com/office/drawing/2014/main" id="{B784BB4D-E758-4A6B-9A3F-20119E2BD397}"/>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5410200"/>
                <a:gridCol w="5410200"/>
              </a:tblGrid>
              <a:tr h="914400">
                <a:tc>
                  <a:txBody>
                    <a:bodyPr lIns="95250" tIns="95250" rIns="95250" bIns="95250"/>
                    <a:lstStyle/>
                    <a:p>
                      <a:r>
                        <a:rPr sz="2400" b="1">
                          <a:solidFill>
                            <a:srgbClr val="22172A"/>
                          </a:solidFill>
                          <a:latin typeface="Inter"/>
                          <a:ea typeface="Inter"/>
                          <a:cs typeface="Inter"/>
                        </a:rPr>
                        <a:t>Leið á skálduðu korti</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Stefna í textanum</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r>
              <a:tr h="914400">
                <a:tc>
                  <a:txBody>
                    <a:bodyPr lIns="95250" tIns="95250" rIns="95250" bIns="95250"/>
                    <a:lstStyle/>
                    <a:p>
                      <a:r>
                        <a:rPr sz="2400" b="0">
                          <a:solidFill>
                            <a:srgbClr val="22172A"/>
                          </a:solidFill>
                          <a:latin typeface="Inter"/>
                          <a:ea typeface="Inter"/>
                          <a:cs typeface="Inter"/>
                        </a:rPr>
                        <a:t>Station → A</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Gå lige frem.</a:t>
                      </a:r>
                    </a:p>
                  </a:txBody>
                  <a:tcPr marL="91440" marR="91440" marT="45720" marB="45720">
                    <a:lnR w="9525">
                      <a:solidFill>
                        <a:srgbClr val="AAA0AE"/>
                      </a:solidFill>
                      <a:prstDash val="solid"/>
                    </a:lnR>
                    <a:lnB w="9525">
                      <a:solidFill>
                        <a:srgbClr val="AAA0AE"/>
                      </a:solidFill>
                      <a:prstDash val="solid"/>
                    </a:lnB>
                    <a:solidFill>
                      <a:srgbClr val="FFFFFF"/>
                    </a:solidFill>
                  </a:tcPr>
                </a:tc>
              </a:tr>
              <a:tr h="914400">
                <a:tc>
                  <a:txBody>
                    <a:bodyPr lIns="95250" tIns="95250" rIns="95250" bIns="95250"/>
                    <a:lstStyle/>
                    <a:p>
                      <a:r>
                        <a:rPr sz="2400" b="0">
                          <a:solidFill>
                            <a:srgbClr val="22172A"/>
                          </a:solidFill>
                          <a:latin typeface="Inter"/>
                          <a:ea typeface="Inter"/>
                          <a:cs typeface="Inter"/>
                        </a:rPr>
                        <a:t>A → B</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Med ryggen mod stationen: til højre.</a:t>
                      </a:r>
                    </a:p>
                  </a:txBody>
                  <a:tcPr marL="91440" marR="91440" marT="45720" marB="45720">
                    <a:lnR w="9525">
                      <a:solidFill>
                        <a:srgbClr val="AAA0AE"/>
                      </a:solidFill>
                      <a:prstDash val="solid"/>
                    </a:lnR>
                    <a:lnB w="9525">
                      <a:solidFill>
                        <a:srgbClr val="AAA0AE"/>
                      </a:solidFill>
                      <a:prstDash val="solid"/>
                    </a:lnB>
                    <a:solidFill>
                      <a:srgbClr val="FFFFFF"/>
                    </a:solidFill>
                  </a:tcPr>
                </a:tc>
              </a:tr>
              <a:tr h="914400">
                <a:tc>
                  <a:txBody>
                    <a:bodyPr lIns="95250" tIns="95250" rIns="95250" bIns="95250"/>
                    <a:lstStyle/>
                    <a:p>
                      <a:r>
                        <a:rPr sz="2400" b="0">
                          <a:solidFill>
                            <a:srgbClr val="22172A"/>
                          </a:solidFill>
                          <a:latin typeface="Inter"/>
                          <a:ea typeface="Inter"/>
                          <a:cs typeface="Inter"/>
                        </a:rPr>
                        <a:t>Værkstedets sideindgang</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Set fra gaden: højre side, flad sti.</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C1435F4A-6EEA-4249-A41C-02E72299F3CD}"/>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Berðu saman við eigin skissu. Forklar vejen. Opfind ikke en afstand.</a:t>
            </a:r>
          </a:p>
        </p:txBody>
      </p:sp>
      <p:sp>
        <p:nvSpPr>
          <p:cNvPr id="4" name="">
            <a:extLst xmlns:a="http://schemas.openxmlformats.org/drawingml/2006/main">
              <a:ext uri="{FF2B5EF4-FFF2-40B4-BE49-F238E27FC236}">
                <a16:creationId xmlns:a16="http://schemas.microsoft.com/office/drawing/2014/main" id="{97E3B698-9148-4785-822B-CB14C3D9A333}"/>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2</a:t>
            </a:r>
          </a:p>
        </p:txBody>
      </p:sp>
    </p:spTree>
    <p:extLst>
      <p:ext uri="{BB962C8B-B14F-4D97-AF65-F5344CB8AC3E}">
        <p14:creationId xmlns:p14="http://schemas.microsoft.com/office/powerpoint/2010/main" val="6859588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FE369DE0-3D76-4D02-A81F-D38E4997F947}"/>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Lyt til ændringen</a:t>
            </a:r>
          </a:p>
        </p:txBody>
      </p:sp>
      <p:sp>
        <p:nvSpPr>
          <p:cNvPr id="2" name="">
            <a:extLst xmlns:a="http://schemas.openxmlformats.org/drawingml/2006/main">
              <a:ext uri="{FF2B5EF4-FFF2-40B4-BE49-F238E27FC236}">
                <a16:creationId xmlns:a16="http://schemas.microsoft.com/office/drawing/2014/main" id="{DE382E55-1AB4-435B-9CC9-60A9D63479F4}"/>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B2-C04-A01</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Aflysning? Ny afgang? Nyt stoppested? Ankomst?</a:t>
            </a:r>
          </a:p>
        </p:txBody>
      </p:sp>
      <p:sp>
        <p:nvSpPr>
          <p:cNvPr id="3" name="">
            <a:extLst xmlns:a="http://schemas.openxmlformats.org/drawingml/2006/main">
              <a:ext uri="{FF2B5EF4-FFF2-40B4-BE49-F238E27FC236}">
                <a16:creationId xmlns:a16="http://schemas.microsoft.com/office/drawing/2014/main" id="{7EC80BC3-9154-4249-A95E-EBC823C40B67}"/>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3</a:t>
            </a:r>
          </a:p>
        </p:txBody>
      </p:sp>
    </p:spTree>
    <p:extLst>
      <p:ext uri="{BB962C8B-B14F-4D97-AF65-F5344CB8AC3E}">
        <p14:creationId xmlns:p14="http://schemas.microsoft.com/office/powerpoint/2010/main" val="26570564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48E9356-9E0E-4D28-9BCF-C8C23C614A56}"/>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Vælg en tur</a:t>
            </a:r>
          </a:p>
        </p:txBody>
      </p:sp>
      <p:graphicFrame>
        <p:nvGraphicFramePr>
          <p:cNvPr id="2" name="">
            <a:extLst xmlns:a="http://schemas.openxmlformats.org/drawingml/2006/main">
              <a:ext uri="{FF2B5EF4-FFF2-40B4-BE49-F238E27FC236}">
                <a16:creationId xmlns:a16="http://schemas.microsoft.com/office/drawing/2014/main" id="{DE60EA6E-FE09-41B7-BAFD-655865A8B51D}"/>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2164080"/>
                <a:gridCol w="2164080"/>
                <a:gridCol w="2164080"/>
                <a:gridCol w="2164080"/>
                <a:gridCol w="2164080"/>
              </a:tblGrid>
              <a:tr h="1219200">
                <a:tc>
                  <a:txBody>
                    <a:bodyPr lIns="95250" tIns="95250" rIns="95250" bIns="95250"/>
                    <a:lstStyle/>
                    <a:p>
                      <a:r>
                        <a:rPr sz="2400" b="1">
                          <a:solidFill>
                            <a:srgbClr val="22172A"/>
                          </a:solidFill>
                          <a:latin typeface="Inter"/>
                          <a:ea typeface="Inter"/>
                          <a:cs typeface="Inter"/>
                        </a:rPr>
                        <a:t>Tur</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Afgang</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Ankomst</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Pris</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Adgang</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r>
              <a:tr h="1219200">
                <a:tc>
                  <a:txBody>
                    <a:bodyPr lIns="95250" tIns="95250" rIns="95250" bIns="95250"/>
                    <a:lstStyle/>
                    <a:p>
                      <a:r>
                        <a:rPr sz="2400" b="0">
                          <a:solidFill>
                            <a:srgbClr val="22172A"/>
                          </a:solidFill>
                          <a:latin typeface="Inter"/>
                          <a:ea typeface="Inter"/>
                          <a:cs typeface="Inter"/>
                        </a:rPr>
                        <a:t>P</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12.40</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13.10</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30 kr.</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uden trapper</a:t>
                      </a:r>
                    </a:p>
                  </a:txBody>
                  <a:tcPr marL="91440" marR="91440" marT="45720" marB="45720">
                    <a:lnR w="9525">
                      <a:solidFill>
                        <a:srgbClr val="AAA0AE"/>
                      </a:solidFill>
                      <a:prstDash val="solid"/>
                    </a:lnR>
                    <a:lnB w="9525">
                      <a:solidFill>
                        <a:srgbClr val="AAA0AE"/>
                      </a:solidFill>
                      <a:prstDash val="solid"/>
                    </a:lnB>
                    <a:solidFill>
                      <a:srgbClr val="FFFFFF"/>
                    </a:solidFill>
                  </a:tcPr>
                </a:tc>
              </a:tr>
              <a:tr h="1219200">
                <a:tc>
                  <a:txBody>
                    <a:bodyPr lIns="95250" tIns="95250" rIns="95250" bIns="95250"/>
                    <a:lstStyle/>
                    <a:p>
                      <a:r>
                        <a:rPr sz="2400" b="0">
                          <a:solidFill>
                            <a:srgbClr val="22172A"/>
                          </a:solidFill>
                          <a:latin typeface="Inter"/>
                          <a:ea typeface="Inter"/>
                          <a:cs typeface="Inter"/>
                        </a:rPr>
                        <a:t>Q</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12.35</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13.25</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32 kr.</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med trapper</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3D018A0A-AA65-4671-B58F-F6262051A00C}"/>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Fiktive ture. Begrund dit valg.</a:t>
            </a:r>
          </a:p>
        </p:txBody>
      </p:sp>
      <p:sp>
        <p:nvSpPr>
          <p:cNvPr id="4" name="">
            <a:extLst xmlns:a="http://schemas.openxmlformats.org/drawingml/2006/main">
              <a:ext uri="{FF2B5EF4-FFF2-40B4-BE49-F238E27FC236}">
                <a16:creationId xmlns:a16="http://schemas.microsoft.com/office/drawing/2014/main" id="{AEBD6C2A-0A70-4062-8121-4354FA8D5959}"/>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4</a:t>
            </a:r>
          </a:p>
        </p:txBody>
      </p:sp>
    </p:spTree>
    <p:extLst>
      <p:ext uri="{BB962C8B-B14F-4D97-AF65-F5344CB8AC3E}">
        <p14:creationId xmlns:p14="http://schemas.microsoft.com/office/powerpoint/2010/main" val="3353013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E84E85D-37DC-44D0-A220-E8775514564C}"/>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Spørg</a:t>
            </a:r>
          </a:p>
        </p:txBody>
      </p:sp>
      <p:pic>
        <p:nvPicPr>
          <p:cNvPr id="2" name="">
            <a:extLst xmlns:a="http://schemas.openxmlformats.org/drawingml/2006/main">
              <a:ext uri="{FF2B5EF4-FFF2-40B4-BE49-F238E27FC236}">
                <a16:creationId xmlns:a16="http://schemas.microsoft.com/office/drawing/2014/main" id="{327B8434-0C1E-4031-8579-52868EC1F767}"/>
              </a:ext>
            </a:extLst>
          </p:cNvPr>
          <p:cNvPicPr>
            <a:picLocks xmlns:a="http://schemas.openxmlformats.org/drawingml/2006/main" noChangeAspect="1"/>
          </p:cNvPicPr>
          <p:nvPr/>
        </p:nvPicPr>
        <p:blipFill>
          <a:blip xmlns:r="http://schemas.openxmlformats.org/officeDocument/2006/relationships" xmlns:a="http://schemas.openxmlformats.org/drawingml/2006/main" r:embed="R9e407954400d4b5e"/>
          <a:stretch xmlns:a="http://schemas.openxmlformats.org/drawingml/2006/main"/>
        </p:blipFill>
        <p:spPr>
          <a:xfrm xmlns:a="http://schemas.openxmlformats.org/drawingml/2006/main">
            <a:off x="3381375" y="1666875"/>
            <a:ext cx="5429250" cy="36195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E1C51D3-2D05-4EAE-B6B2-8915855ED3EA}"/>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Spørg om billet, næste bus og indgang uden trapper. Bekræft svaret.</a:t>
            </a:r>
          </a:p>
        </p:txBody>
      </p:sp>
      <p:sp>
        <p:nvSpPr>
          <p:cNvPr id="4" name="">
            <a:extLst xmlns:a="http://schemas.openxmlformats.org/drawingml/2006/main">
              <a:ext uri="{FF2B5EF4-FFF2-40B4-BE49-F238E27FC236}">
                <a16:creationId xmlns:a16="http://schemas.microsoft.com/office/drawing/2014/main" id="{BCD18120-FBC8-4D4F-BA0F-8DE07F2E44F6}"/>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5</a:t>
            </a:r>
          </a:p>
        </p:txBody>
      </p:sp>
    </p:spTree>
    <p:extLst>
      <p:ext uri="{BB962C8B-B14F-4D97-AF65-F5344CB8AC3E}">
        <p14:creationId xmlns:p14="http://schemas.microsoft.com/office/powerpoint/2010/main" val="12235957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1C35E1D5-A2E1-457E-B1E3-07A3CA3C4CCA}"/>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Aflyst eller forsinket?</a:t>
            </a:r>
          </a:p>
        </p:txBody>
      </p:sp>
      <p:sp>
        <p:nvSpPr>
          <p:cNvPr id="2" name="">
            <a:extLst xmlns:a="http://schemas.openxmlformats.org/drawingml/2006/main">
              <a:ext uri="{FF2B5EF4-FFF2-40B4-BE49-F238E27FC236}">
                <a16:creationId xmlns:a16="http://schemas.microsoft.com/office/drawing/2014/main" id="{B895D02B-40D6-4FFF-A32C-6900D7FCC81A}"/>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Den kommer senere.</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Den kører ikke i dag.</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Hvilket ord passer hvor?</a:t>
            </a:r>
          </a:p>
        </p:txBody>
      </p:sp>
      <p:sp>
        <p:nvSpPr>
          <p:cNvPr id="3" name="">
            <a:extLst xmlns:a="http://schemas.openxmlformats.org/drawingml/2006/main">
              <a:ext uri="{FF2B5EF4-FFF2-40B4-BE49-F238E27FC236}">
                <a16:creationId xmlns:a16="http://schemas.microsoft.com/office/drawing/2014/main" id="{5D24D6B9-F63B-4565-A60A-A50DF6824C24}"/>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6</a:t>
            </a:r>
          </a:p>
        </p:txBody>
      </p:sp>
    </p:spTree>
    <p:extLst>
      <p:ext uri="{BB962C8B-B14F-4D97-AF65-F5344CB8AC3E}">
        <p14:creationId xmlns:p14="http://schemas.microsoft.com/office/powerpoint/2010/main" val="149554143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E926CB14-1388-4A97-ACC7-DF74F9AC9351}"/>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Giv besked</a:t>
            </a:r>
          </a:p>
        </p:txBody>
      </p:sp>
      <p:sp>
        <p:nvSpPr>
          <p:cNvPr id="2" name="">
            <a:extLst xmlns:a="http://schemas.openxmlformats.org/drawingml/2006/main">
              <a:ext uri="{FF2B5EF4-FFF2-40B4-BE49-F238E27FC236}">
                <a16:creationId xmlns:a16="http://schemas.microsoft.com/office/drawing/2014/main" id="{896F2D0A-93E8-40D8-B32A-F8F3EC010544}"/>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Hópurinn kemur 13.10 í stað 13.00. Má taka á móti honum við hliðarinngang?</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Skrifaðu á dönsku. Ekki skrifa eins og leyfið sé þegar fengið.</a:t>
            </a:r>
          </a:p>
        </p:txBody>
      </p:sp>
      <p:sp>
        <p:nvSpPr>
          <p:cNvPr id="3" name="">
            <a:extLst xmlns:a="http://schemas.openxmlformats.org/drawingml/2006/main">
              <a:ext uri="{FF2B5EF4-FFF2-40B4-BE49-F238E27FC236}">
                <a16:creationId xmlns:a16="http://schemas.microsoft.com/office/drawing/2014/main" id="{1DA9C912-096E-4878-95CA-04DE77C25316}"/>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7</a:t>
            </a:r>
          </a:p>
        </p:txBody>
      </p:sp>
    </p:spTree>
    <p:extLst>
      <p:ext uri="{BB962C8B-B14F-4D97-AF65-F5344CB8AC3E}">
        <p14:creationId xmlns:p14="http://schemas.microsoft.com/office/powerpoint/2010/main" val="151333146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E74BC7D0-12ED-40DF-ABFE-743C566E6515}"/>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Kan alle krav opfyldes?</a:t>
            </a:r>
          </a:p>
        </p:txBody>
      </p:sp>
      <p:sp>
        <p:nvSpPr>
          <p:cNvPr id="2" name="">
            <a:extLst xmlns:a="http://schemas.openxmlformats.org/drawingml/2006/main">
              <a:ext uri="{FF2B5EF4-FFF2-40B4-BE49-F238E27FC236}">
                <a16:creationId xmlns:a16="http://schemas.microsoft.com/office/drawing/2014/main" id="{5E3278E3-3812-4FE0-A22D-5486F3535C16}"/>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Notaðu einkakort. Spyrðu um tíma, verð og aðgengi.</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Hvad ændrer den nye besked?</a:t>
            </a:r>
          </a:p>
        </p:txBody>
      </p:sp>
      <p:sp>
        <p:nvSpPr>
          <p:cNvPr id="3" name="">
            <a:extLst xmlns:a="http://schemas.openxmlformats.org/drawingml/2006/main">
              <a:ext uri="{FF2B5EF4-FFF2-40B4-BE49-F238E27FC236}">
                <a16:creationId xmlns:a16="http://schemas.microsoft.com/office/drawing/2014/main" id="{9664D061-7024-46BE-9D4D-71F120A813E3}"/>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8</a:t>
            </a:r>
          </a:p>
        </p:txBody>
      </p:sp>
    </p:spTree>
    <p:extLst>
      <p:ext uri="{BB962C8B-B14F-4D97-AF65-F5344CB8AC3E}">
        <p14:creationId xmlns:p14="http://schemas.microsoft.com/office/powerpoint/2010/main" val="129017129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51224C30-385A-4CCC-9FA8-489F51CCC863}"/>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En virkelig kilde</a:t>
            </a:r>
          </a:p>
        </p:txBody>
      </p:sp>
      <p:sp>
        <p:nvSpPr>
          <p:cNvPr id="2" name="">
            <a:extLst xmlns:a="http://schemas.openxmlformats.org/drawingml/2006/main">
              <a:ext uri="{FF2B5EF4-FFF2-40B4-BE49-F238E27FC236}">
                <a16:creationId xmlns:a16="http://schemas.microsoft.com/office/drawing/2014/main" id="{14B93EE1-E6E9-4E47-8329-64D4313A9BF7}"/>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DSB-eksemplet: tog og togbusser, oktober 2026.</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Hvad ændres? Hvad skal den rejsende undersøge?</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Gælder det også vores opdigtede busbillet?</a:t>
            </a:r>
          </a:p>
        </p:txBody>
      </p:sp>
      <p:sp>
        <p:nvSpPr>
          <p:cNvPr id="3" name="">
            <a:extLst xmlns:a="http://schemas.openxmlformats.org/drawingml/2006/main">
              <a:ext uri="{FF2B5EF4-FFF2-40B4-BE49-F238E27FC236}">
                <a16:creationId xmlns:a16="http://schemas.microsoft.com/office/drawing/2014/main" id="{1110FA14-9796-4436-BC58-5E112AAE03AD}"/>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9</a:t>
            </a:r>
          </a:p>
        </p:txBody>
      </p:sp>
    </p:spTree>
    <p:extLst>
      <p:ext uri="{BB962C8B-B14F-4D97-AF65-F5344CB8AC3E}">
        <p14:creationId xmlns:p14="http://schemas.microsoft.com/office/powerpoint/2010/main" val="31694132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13D50546-2B73-4478-B9B6-34F07C923754}"/>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Bekræft</a:t>
            </a:r>
          </a:p>
        </p:txBody>
      </p:sp>
      <p:sp>
        <p:nvSpPr>
          <p:cNvPr id="2" name="">
            <a:extLst xmlns:a="http://schemas.openxmlformats.org/drawingml/2006/main">
              <a:ext uri="{FF2B5EF4-FFF2-40B4-BE49-F238E27FC236}">
                <a16:creationId xmlns:a16="http://schemas.microsoft.com/office/drawing/2014/main" id="{19D377D3-10C4-43A5-9D72-77FBD2A18CC6}"/>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Hvor? Hvornår? Hvordan? Hvad mangler vi at vide?</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Kynntu áætlunina. Svaraðu nýrri spurningu.</a:t>
            </a:r>
          </a:p>
        </p:txBody>
      </p:sp>
      <p:sp>
        <p:nvSpPr>
          <p:cNvPr id="3" name="">
            <a:extLst xmlns:a="http://schemas.openxmlformats.org/drawingml/2006/main">
              <a:ext uri="{FF2B5EF4-FFF2-40B4-BE49-F238E27FC236}">
                <a16:creationId xmlns:a16="http://schemas.microsoft.com/office/drawing/2014/main" id="{F68AB2D7-FECD-464B-9857-1AD7B2E1944C}"/>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2 · 4. kafli · 10</a:t>
            </a:r>
          </a:p>
        </p:txBody>
      </p:sp>
    </p:spTree>
    <p:extLst>
      <p:ext uri="{BB962C8B-B14F-4D97-AF65-F5344CB8AC3E}">
        <p14:creationId xmlns:p14="http://schemas.microsoft.com/office/powerpoint/2010/main" val="105283193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2026-10-22T23:10:33.6170000Z</dcterms:created>
  <dcterms:modified xsi:type="dcterms:W3CDTF">2026-10-22T23:10:33.6170000Z</dcterms:modified>
</coreProperties>
</file>