
<file path=[Content_Types].xml><?xml version="1.0" encoding="utf-8"?>
<Types xmlns="http://schemas.openxmlformats.org/package/2006/content-types">
  <Default Extension="xml" ContentType="application/vnd.openxmlformats-package.core-properties+xml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8537cf4da8344001" /><Relationship Type="http://schemas.openxmlformats.org/officeDocument/2006/relationships/extended-properties" Target="/docProps/app.xml" Id="R2b9bcf5583e54802" /><Relationship Type="http://schemas.openxmlformats.org/officeDocument/2006/relationships/officeDocument" Target="/ppt/presentation.xml" Id="R4657f06410914731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c4315f7cde784ca5"/>
  </p:sldMasterIdLst>
  <p:notesMasterIdLst>
    <p:notesMasterId xmlns:r="http://schemas.openxmlformats.org/officeDocument/2006/relationships" r:id="R728bfd6448f443b2"/>
  </p:notesMasterIdLst>
  <p:sldIdLst>
    <p:sldId xmlns:r="http://schemas.openxmlformats.org/officeDocument/2006/relationships" id="256" r:id="R68277f760e154cfe"/>
    <p:sldId xmlns:r="http://schemas.openxmlformats.org/officeDocument/2006/relationships" id="257" r:id="Rbd7a9d41969b4b14"/>
    <p:sldId xmlns:r="http://schemas.openxmlformats.org/officeDocument/2006/relationships" id="258" r:id="R6e43a81fbe1c4978"/>
    <p:sldId xmlns:r="http://schemas.openxmlformats.org/officeDocument/2006/relationships" id="259" r:id="R7f08f867d7ab407f"/>
    <p:sldId xmlns:r="http://schemas.openxmlformats.org/officeDocument/2006/relationships" id="260" r:id="R9f5aec4375da4e56"/>
    <p:sldId xmlns:r="http://schemas.openxmlformats.org/officeDocument/2006/relationships" id="261" r:id="R26675824f7f74b6c"/>
    <p:sldId xmlns:r="http://schemas.openxmlformats.org/officeDocument/2006/relationships" id="262" r:id="R8acdc293691a45c1"/>
    <p:sldId xmlns:r="http://schemas.openxmlformats.org/officeDocument/2006/relationships" id="263" r:id="R80539480aa8645d6"/>
    <p:sldId xmlns:r="http://schemas.openxmlformats.org/officeDocument/2006/relationships" id="264" r:id="R67ddbb10bfff494d"/>
    <p:sldId xmlns:r="http://schemas.openxmlformats.org/officeDocument/2006/relationships" id="265" r:id="Rcb1be1b0186341a3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e2a92ee3f13a4c72" /><Relationship Type="http://schemas.openxmlformats.org/officeDocument/2006/relationships/slideMaster" Target="/ppt/slideMasters/slideMaster1.xml" Id="Rc4315f7cde784ca5" /><Relationship Type="http://schemas.openxmlformats.org/officeDocument/2006/relationships/notesMaster" Target="/ppt/notesMasters/notesMaster1.xml" Id="R728bfd6448f443b2" /><Relationship Type="http://schemas.openxmlformats.org/officeDocument/2006/relationships/presProps" Target="/ppt/presProps.xml" Id="Rd50775de4c704c11" /><Relationship Type="http://schemas.openxmlformats.org/officeDocument/2006/relationships/tableStyles" Target="/ppt/tableStyles.xml" Id="R6c1dd66940174e37" /><Relationship Type="http://schemas.openxmlformats.org/officeDocument/2006/relationships/slide" Target="/ppt/slides/slide1.xml" Id="R68277f760e154cfe" /><Relationship Type="http://schemas.openxmlformats.org/officeDocument/2006/relationships/slide" Target="/ppt/slides/slide2.xml" Id="Rbd7a9d41969b4b14" /><Relationship Type="http://schemas.openxmlformats.org/officeDocument/2006/relationships/slide" Target="/ppt/slides/slide3.xml" Id="R6e43a81fbe1c4978" /><Relationship Type="http://schemas.openxmlformats.org/officeDocument/2006/relationships/slide" Target="/ppt/slides/slide4.xml" Id="R7f08f867d7ab407f" /><Relationship Type="http://schemas.openxmlformats.org/officeDocument/2006/relationships/slide" Target="/ppt/slides/slide5.xml" Id="R9f5aec4375da4e56" /><Relationship Type="http://schemas.openxmlformats.org/officeDocument/2006/relationships/slide" Target="/ppt/slides/slide6.xml" Id="R26675824f7f74b6c" /><Relationship Type="http://schemas.openxmlformats.org/officeDocument/2006/relationships/slide" Target="/ppt/slides/slide7.xml" Id="R8acdc293691a45c1" /><Relationship Type="http://schemas.openxmlformats.org/officeDocument/2006/relationships/slide" Target="/ppt/slides/slide8.xml" Id="R80539480aa8645d6" /><Relationship Type="http://schemas.openxmlformats.org/officeDocument/2006/relationships/slide" Target="/ppt/slides/slide9.xml" Id="R67ddbb10bfff494d" /><Relationship Type="http://schemas.openxmlformats.org/officeDocument/2006/relationships/slide" Target="/ppt/slides/slide10.xml" Id="Rcb1be1b0186341a3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514c7890549f4438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026870b5d7124aec" /><Relationship Type="http://schemas.openxmlformats.org/officeDocument/2006/relationships/notesMaster" Target="/ppt/notesMasters/notesMaster1.xml" Id="R83bae9bcf6994c68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c27eb64ca22543f0" /><Relationship Type="http://schemas.openxmlformats.org/officeDocument/2006/relationships/notesMaster" Target="/ppt/notesMasters/notesMaster1.xml" Id="R3c810908e65b45d4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588cad0c7ee64763" /><Relationship Type="http://schemas.openxmlformats.org/officeDocument/2006/relationships/notesMaster" Target="/ppt/notesMasters/notesMaster1.xml" Id="R68b2faf8e62e4dae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62c551ad71794bb0" /><Relationship Type="http://schemas.openxmlformats.org/officeDocument/2006/relationships/notesMaster" Target="/ppt/notesMasters/notesMaster1.xml" Id="R8f586ce68e994d21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d8f0559db96b4fc6" /><Relationship Type="http://schemas.openxmlformats.org/officeDocument/2006/relationships/notesMaster" Target="/ppt/notesMasters/notesMaster1.xml" Id="Raafa4788640148c9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a4725c1901844129" /><Relationship Type="http://schemas.openxmlformats.org/officeDocument/2006/relationships/notesMaster" Target="/ppt/notesMasters/notesMaster1.xml" Id="R01692e24673b41ef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170657f1c56e4806" /><Relationship Type="http://schemas.openxmlformats.org/officeDocument/2006/relationships/notesMaster" Target="/ppt/notesMasters/notesMaster1.xml" Id="R066ad265efb64b96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f489800807d54c0f" /><Relationship Type="http://schemas.openxmlformats.org/officeDocument/2006/relationships/notesMaster" Target="/ppt/notesMasters/notesMaster1.xml" Id="R2357c463903546ea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aae952ed45954e03" /><Relationship Type="http://schemas.openxmlformats.org/officeDocument/2006/relationships/notesMaster" Target="/ppt/notesMasters/notesMaster1.xml" Id="R624372443b384109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f5a13015720442d9" /><Relationship Type="http://schemas.openxmlformats.org/officeDocument/2006/relationships/notesMaster" Target="/ppt/notesMasters/notesMaster1.xml" Id="Rae615fa41c274e6a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Allir fundir kaflans eru eftir hádegi. Rifjið upp hjálparsetningu úr 2. kafla áður en ný talnaorð eru kennd.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Sýnið hvorki handritið né miðlunartextann úr bókinni á undan þessari hlustun; þar eru sömu upplýsingar. Nemendur skrá tíma, stofu og það sem á að taka með í töfluna í bókinni. Klokken og lokale segja hvaða upplýsingar koma næst.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Tölur 1–5 komu í 2. kafla; taflan í bókinni nær upp í 20. Kennið í stuttum lotum. Stafsetningarvilla í talnaorði er ekki skilningsvilla ef talan er rétt. Síðan: Hvor mødes vi? – I lokale tolv. Et lokale = stofa, lokalet = stofan.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Halv fire og hálffjögur miða bæði við næstu klukkustund. Á klukkumyndinni í bókinni er stutti vísirinn milli 3 og 4 og sá langi á 6. Om eftermiddagen = eftir hádegi; i eftermiddag = í dag eftir hádegi.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Lesið eitt atriði í einu með hléi; tímarnir í hornklofum eru svörin. Nemendur mega hafa töfluna fyrir framan sig. Síðan: samtal Ástu og Robins í bókinni (Halv fire? – Ja, om eftermiddagen), prófað með 14.00, 15.00 og 16.00.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Dagskráin úr bókinni; spurningarnar fjórar eru þar. Skiptið um hlutverk og athugið hvort sá sem svarar noti réttan dálk.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Ikke to = ekki tvö; det samme = það sama. Sýnið ekki tilbúna lokasetningu: nemendur skrifa eina setningu með réttum tíma og stofu og félaginn segir á íslensku hvert hann færi og hvenær.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Miðlun úr íslensku yfir á dönsku. Tölustafir eru í lagi í skilaboðunum; í upplestri eru notuð dönsk talnaorð. Ef annað vantar spyr félaginn Hvornår? eða Hvor? Fyrirmyndarsvarið er í kennaraleiðbeiningum.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Spjöldin eru í kennaraleiðbeiningum og lýsa öðrum degi en dagskráin í bókinni. Afhendið breytinguna öðrum nemandanum eftir fyrstu niðurstöðu. Báðir segja lokaáætlunina sjálfir. Skiptið um hlutverk í annarri umferð.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Felið hjálpartöflurnar. Nemendur skrá tíma og stofu í stílabók. Skráið ef nemandi notar stuðning. Handritið er í kennaraleiðbeiningum. Ljúkið á því að prófa aftur með nýju stofunúmeri.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711e7671ca7a422b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6c84dd0b60f044ec" /></Relationships>
</file>

<file path=ppt/slideLayouts/_rels/slideLayout3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fa30039eebca4bd3" /></Relationships>
</file>

<file path=ppt/slideLayouts/_rels/slideLayout4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180d4d803e2b4ae7" /></Relationships>
</file>

<file path=ppt/slideLayouts/_rels/slideLayout5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dc45bb826b5a46ee" /></Relationships>
</file>

<file path=ppt/slideLayouts/_rels/slideLayout6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b346791c80094c08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700ADAD1-1D58-46B3-A6A0-55EC77FF4F41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590800"/>
            <a:ext cx="97536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Subtitle">
            <a:extLst xmlns:a="http://schemas.openxmlformats.org/drawingml/2006/main">
              <a:ext uri="{FF2B5EF4-FFF2-40B4-BE49-F238E27FC236}">
                <a16:creationId xmlns:a16="http://schemas.microsoft.com/office/drawing/2014/main" id="{54CB1746-8274-4954-BE4D-1AF2A228D6E3}"/>
              </a:ext>
            </a:extLst>
          </p:cNvPr>
          <p:cNvSpPr>
            <a:spLocks xmlns:a="http://schemas.openxmlformats.org/drawingml/2006/main" noGrp="1"/>
          </p:cNvSpPr>
          <p:nvPr>
            <p:ph type="subTitle" idx="1"/>
          </p:nvPr>
        </p:nvSpPr>
        <p:spPr>
          <a:xfrm xmlns:a="http://schemas.openxmlformats.org/drawingml/2006/main">
            <a:off x="1828800" y="3771900"/>
            <a:ext cx="85344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2.xml><?xml version="1.0" encoding="utf-8"?>
<p:sldLayout xmlns:p="http://schemas.openxmlformats.org/presentationml/2006/main">
  <p:cSld name="Section Header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ection title">
            <a:extLst xmlns:a="http://schemas.openxmlformats.org/drawingml/2006/main">
              <a:ext uri="{FF2B5EF4-FFF2-40B4-BE49-F238E27FC236}">
                <a16:creationId xmlns:a16="http://schemas.microsoft.com/office/drawing/2014/main" id="{C2379931-6DC1-4C8D-99F2-D4376E21B49F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857500"/>
            <a:ext cx="97536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3.xml><?xml version="1.0" encoding="utf-8"?>
<p:sldLayout xmlns:p="http://schemas.openxmlformats.org/presentationml/2006/main">
  <p:cSld name="Title and Body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26384142-8AE9-4453-A68A-921C9A3642C9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Body">
            <a:extLst xmlns:a="http://schemas.openxmlformats.org/drawingml/2006/main">
              <a:ext uri="{FF2B5EF4-FFF2-40B4-BE49-F238E27FC236}">
                <a16:creationId xmlns:a16="http://schemas.microsoft.com/office/drawing/2014/main" id="{278FB515-2FCC-4146-A89A-4D8CEF8C59BE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108204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4.xml><?xml version="1.0" encoding="utf-8"?>
<p:sldLayout xmlns:p="http://schemas.openxmlformats.org/presentationml/2006/main">
  <p:cSld name="Title and Two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Title">
            <a:extLst xmlns:a="http://schemas.openxmlformats.org/drawingml/2006/main">
              <a:ext uri="{FF2B5EF4-FFF2-40B4-BE49-F238E27FC236}">
                <a16:creationId xmlns:a16="http://schemas.microsoft.com/office/drawing/2014/main" id="{4C381484-FAED-46DB-9B22-25B6E783254D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A61197E4-7CF6-4D92-A7DC-8FFDF8984474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  <p:sp>
        <p:nvSpPr>
          <p:cNvPr id="3" name="Right column">
            <a:extLst xmlns:a="http://schemas.openxmlformats.org/drawingml/2006/main">
              <a:ext uri="{FF2B5EF4-FFF2-40B4-BE49-F238E27FC236}">
                <a16:creationId xmlns:a16="http://schemas.microsoft.com/office/drawing/2014/main" id="{E07FF0AF-D856-4528-B464-4262D7E351DE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64770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5.xml><?xml version="1.0" encoding="utf-8"?>
<p:sldLayout xmlns:p="http://schemas.openxmlformats.org/presentationml/2006/main">
  <p:cSld name="Title and One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A638968D-8B8F-4DF8-8FB9-E9344F9CE38B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6C21FAA2-3A94-46A9-82FF-221664FD3EF6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6.xml><?xml version="1.0" encoding="utf-8"?>
<p:sldLayout xmlns:p="http://schemas.openxmlformats.org/presentationml/2006/main" type="blank">
  <p:cSld name="Blank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910bbc5d63fb4297" /><Relationship Type="http://schemas.openxmlformats.org/officeDocument/2006/relationships/slideLayout" Target="/ppt/slideLayouts/slideLayout1.xml" Id="R332c26f6eaba4138" /><Relationship Type="http://schemas.openxmlformats.org/officeDocument/2006/relationships/slideLayout" Target="/ppt/slideLayouts/slideLayout2.xml" Id="R41ea674a9c2d4263" /><Relationship Type="http://schemas.openxmlformats.org/officeDocument/2006/relationships/slideLayout" Target="/ppt/slideLayouts/slideLayout3.xml" Id="Rd7207273e46242dd" /><Relationship Type="http://schemas.openxmlformats.org/officeDocument/2006/relationships/slideLayout" Target="/ppt/slideLayouts/slideLayout4.xml" Id="R889755ae072e4bba" /><Relationship Type="http://schemas.openxmlformats.org/officeDocument/2006/relationships/slideLayout" Target="/ppt/slideLayouts/slideLayout5.xml" Id="Rf96d2014a81a4faa" /><Relationship Type="http://schemas.openxmlformats.org/officeDocument/2006/relationships/slideLayout" Target="/ppt/slideLayouts/slideLayout6.xml" Id="R3e03b86a86374a5c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332c26f6eaba4138"/>
    <p:sldLayoutId xmlns:r="http://schemas.openxmlformats.org/officeDocument/2006/relationships" id="2147483650" r:id="R41ea674a9c2d4263"/>
    <p:sldLayoutId xmlns:r="http://schemas.openxmlformats.org/officeDocument/2006/relationships" id="2147483651" r:id="Rd7207273e46242dd"/>
    <p:sldLayoutId xmlns:r="http://schemas.openxmlformats.org/officeDocument/2006/relationships" id="2147483652" r:id="R889755ae072e4bba"/>
    <p:sldLayoutId xmlns:r="http://schemas.openxmlformats.org/officeDocument/2006/relationships" id="2147483653" r:id="Rf96d2014a81a4faa"/>
    <p:sldLayoutId xmlns:r="http://schemas.openxmlformats.org/officeDocument/2006/relationships" id="2147483654" r:id="R3e03b86a86374a5c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7c96f494a4ce4f12" /><Relationship Type="http://schemas.openxmlformats.org/officeDocument/2006/relationships/notesSlide" Target="/ppt/notesSlides/notesSlide1.xml" Id="Rd9ba6d51fa5946e6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3183f9fbf5ff4f7c" /><Relationship Type="http://schemas.openxmlformats.org/officeDocument/2006/relationships/notesSlide" Target="/ppt/notesSlides/notesSlide2.xml" Id="Rd7b923120d7f4792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b73b0beb4f534704" /><Relationship Type="http://schemas.openxmlformats.org/officeDocument/2006/relationships/notesSlide" Target="/ppt/notesSlides/notesSlide3.xml" Id="R6b0eefd584d14cf3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48a074b3e82b4df8" /><Relationship Type="http://schemas.openxmlformats.org/officeDocument/2006/relationships/notesSlide" Target="/ppt/notesSlides/notesSlide4.xml" Id="Rd59f7da6c2ed46d5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9626786405944ba0" /><Relationship Type="http://schemas.openxmlformats.org/officeDocument/2006/relationships/notesSlide" Target="/ppt/notesSlides/notesSlide5.xml" Id="R0438e5aadcd64c91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e27f48979dee4c48" /><Relationship Type="http://schemas.openxmlformats.org/officeDocument/2006/relationships/notesSlide" Target="/ppt/notesSlides/notesSlide6.xml" Id="R253b13a1eca44535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6d9a974ac2fb4736" /><Relationship Type="http://schemas.openxmlformats.org/officeDocument/2006/relationships/notesSlide" Target="/ppt/notesSlides/notesSlide7.xml" Id="Ra9b08c37f72c48a3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3efaf4a0307f4ba5" /><Relationship Type="http://schemas.openxmlformats.org/officeDocument/2006/relationships/notesSlide" Target="/ppt/notesSlides/notesSlide8.xml" Id="Rbae9f6ee71f44216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1f98118cf4054d06" /><Relationship Type="http://schemas.openxmlformats.org/officeDocument/2006/relationships/notesSlide" Target="/ppt/notesSlides/notesSlide9.xml" Id="Rad973d59113c4be1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1613676e3efc496b" /><Relationship Type="http://schemas.openxmlformats.org/officeDocument/2006/relationships/notesSlide" Target="/ppt/notesSlides/notesSlide10.xml" Id="Rd8b9a3c7a66c49ff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EC0F9E0-B1F7-4E39-B340-46D3C2A930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85750"/>
            <a:ext cx="91440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A6E78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966D012-5609-4FFC-AFF5-2316BF902A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4350"/>
            <a:ext cx="108204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600" b="1">
                <a:solidFill>
                  <a:srgbClr val="22172A"/>
                </a:solidFill>
                <a:latin typeface="Inter"/>
                <a:ea typeface="Inter"/>
                <a:cs typeface="Inter"/>
              </a:rPr>
              <a:t>Hvornår mødes vi?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D0D6536-A574-4A82-A84D-D2D31B43DA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00250"/>
            <a:ext cx="10820400" cy="3143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Þú þarft bæði tíma og stað.</a:t>
            </a:r>
          </a:p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Hvað segirðu ef þú heyrir ekki stofunúmerið?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A461575-A611-407C-9072-08771ABE19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524500"/>
            <a:ext cx="108204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2250" b="1">
                <a:solidFill>
                  <a:srgbClr val="0A6E78"/>
                </a:solidFill>
                <a:latin typeface="Inter"/>
                <a:ea typeface="Inter"/>
                <a:cs typeface="Inter"/>
              </a:defRPr>
            </a:defPPr>
            <a:lvl1pPr>
              <a:defRPr sz="2250" b="1">
                <a:solidFill>
                  <a:srgbClr val="0A6E78"/>
                </a:solidFill>
                <a:latin typeface="Inter"/>
                <a:ea typeface="Inter"/>
                <a:cs typeface="Inter"/>
              </a:defRPr>
            </a:lvl1pPr>
            <a:lvl2pPr>
              <a:defRPr sz="2250" b="1">
                <a:solidFill>
                  <a:srgbClr val="0A6E78"/>
                </a:solidFill>
                <a:latin typeface="Inter"/>
                <a:ea typeface="Inter"/>
                <a:cs typeface="Inter"/>
              </a:defRPr>
            </a:lvl2pPr>
            <a:lvl3pPr>
              <a:defRPr sz="2250" b="1">
                <a:solidFill>
                  <a:srgbClr val="0A6E78"/>
                </a:solidFill>
                <a:latin typeface="Inter"/>
                <a:ea typeface="Inter"/>
                <a:cs typeface="Inter"/>
              </a:defRPr>
            </a:lvl3pPr>
            <a:lvl4pPr>
              <a:defRPr sz="2250" b="1">
                <a:solidFill>
                  <a:srgbClr val="0A6E78"/>
                </a:solidFill>
                <a:latin typeface="Inter"/>
                <a:ea typeface="Inter"/>
                <a:cs typeface="Inter"/>
              </a:defRPr>
            </a:lvl4pPr>
            <a:lvl5pPr>
              <a:defRPr sz="2250" b="1">
                <a:solidFill>
                  <a:srgbClr val="0A6E78"/>
                </a:solidFill>
                <a:latin typeface="Inter"/>
                <a:ea typeface="Inter"/>
                <a:cs typeface="Inter"/>
              </a:defRPr>
            </a:lvl5pPr>
            <a:lvl6pPr>
              <a:defRPr sz="2250" b="1">
                <a:solidFill>
                  <a:srgbClr val="0A6E78"/>
                </a:solidFill>
                <a:latin typeface="Inter"/>
                <a:ea typeface="Inter"/>
                <a:cs typeface="Inter"/>
              </a:defRPr>
            </a:lvl6pPr>
            <a:lvl7pPr>
              <a:defRPr sz="2250" b="1">
                <a:solidFill>
                  <a:srgbClr val="0A6E78"/>
                </a:solidFill>
                <a:latin typeface="Inter"/>
                <a:ea typeface="Inter"/>
                <a:cs typeface="Inter"/>
              </a:defRPr>
            </a:lvl7pPr>
            <a:lvl8pPr>
              <a:defRPr sz="2250" b="1">
                <a:solidFill>
                  <a:srgbClr val="0A6E78"/>
                </a:solidFill>
                <a:latin typeface="Inter"/>
                <a:ea typeface="Inter"/>
                <a:cs typeface="Inter"/>
              </a:defRPr>
            </a:lvl8pPr>
            <a:lvl9pPr>
              <a:defRPr sz="2250" b="1">
                <a:solidFill>
                  <a:srgbClr val="0A6E78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2250" b="1">
                <a:solidFill>
                  <a:srgbClr val="0A6E78"/>
                </a:solidFill>
                <a:latin typeface="Inter"/>
                <a:ea typeface="Inter"/>
                <a:cs typeface="Inter"/>
              </a:defRPr>
            </a:pPr>
            <a:r>
              <a:rPr sz="2250" b="1">
                <a:solidFill>
                  <a:srgbClr val="0A6E78"/>
                </a:solidFill>
                <a:latin typeface="Inter"/>
                <a:ea typeface="Inter"/>
                <a:cs typeface="Inter"/>
              </a:rPr>
              <a:t>Rifjaðu upp eina hjálparsetningu án bókar.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5887AB8-E33E-4968-A614-9ED6F13D80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29375"/>
            <a:ext cx="108204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defPPr>
            <a:lvl1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1pPr>
            <a:lvl2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2pPr>
            <a:lvl3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3pPr>
            <a:lvl4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4pPr>
            <a:lvl5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5pPr>
            <a:lvl6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6pPr>
            <a:lvl7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7pPr>
            <a:lvl8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8pPr>
            <a:lvl9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pPr>
            <a:r>
              <a:rPr sz="1350" b="0">
                <a:solidFill>
                  <a:srgbClr val="655B6B"/>
                </a:solidFill>
                <a:latin typeface="Inter"/>
                <a:ea typeface="Inter"/>
                <a:cs typeface="Inter"/>
              </a:rPr>
              <a:t>Danska í samskiptum · Brú · 3. kafli · Hvornår mødes vi? · 1</a:t>
            </a:r>
          </a:p>
        </p:txBody>
      </p:sp>
    </p:spTree>
    <p:extLst>
      <p:ext uri="{BB962C8B-B14F-4D97-AF65-F5344CB8AC3E}">
        <p14:creationId xmlns:p14="http://schemas.microsoft.com/office/powerpoint/2010/main" val="1522291507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3225028-2A9A-4E4B-ABD7-AECF6E44CC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85750"/>
            <a:ext cx="91440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A6E78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1AC761F-CEDE-4144-B3FA-5E30DD6132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4350"/>
            <a:ext cx="108204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600" b="1">
                <a:solidFill>
                  <a:srgbClr val="22172A"/>
                </a:solidFill>
                <a:latin typeface="Inter"/>
                <a:ea typeface="Inter"/>
                <a:cs typeface="Inter"/>
              </a:rPr>
              <a:t>Hlustaðu fyrst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3B10099-4D69-4299-856B-87CEE1E88A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00250"/>
            <a:ext cx="10820400" cy="3143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BR-C03-A01</a:t>
            </a:r>
          </a:p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Kynning eða áætlun?</a:t>
            </a:r>
          </a:p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Hvenær? Hvar? Hvað á að taka með?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E163E72-6397-4AF5-AFA8-E366F1FC23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29375"/>
            <a:ext cx="108204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defPPr>
            <a:lvl1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1pPr>
            <a:lvl2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2pPr>
            <a:lvl3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3pPr>
            <a:lvl4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4pPr>
            <a:lvl5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5pPr>
            <a:lvl6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6pPr>
            <a:lvl7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7pPr>
            <a:lvl8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8pPr>
            <a:lvl9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pPr>
            <a:r>
              <a:rPr sz="1350" b="0">
                <a:solidFill>
                  <a:srgbClr val="655B6B"/>
                </a:solidFill>
                <a:latin typeface="Inter"/>
                <a:ea typeface="Inter"/>
                <a:cs typeface="Inter"/>
              </a:rPr>
              <a:t>Danska í samskiptum · Brú · 3. kafli · Hvornår mødes vi? · 2</a:t>
            </a:r>
          </a:p>
        </p:txBody>
      </p:sp>
    </p:spTree>
    <p:extLst>
      <p:ext uri="{BB962C8B-B14F-4D97-AF65-F5344CB8AC3E}">
        <p14:creationId xmlns:p14="http://schemas.microsoft.com/office/powerpoint/2010/main" val="1932575693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7978961-751C-4A6A-9E33-D31AA6A174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85750"/>
            <a:ext cx="91440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A6E78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F138985-C8CD-4A06-B09C-CEA6F96BC9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4350"/>
            <a:ext cx="108204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600" b="1">
                <a:solidFill>
                  <a:srgbClr val="22172A"/>
                </a:solidFill>
                <a:latin typeface="Inter"/>
                <a:ea typeface="Inter"/>
                <a:cs typeface="Inter"/>
              </a:rPr>
              <a:t>Tölur og stofur</a:t>
            </a:r>
          </a:p>
        </p:txBody>
      </p:sp>
      <p:graphicFrame>
        <p:nvGraphicFrame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BF33239-EECA-42B5-A349-7D1919EF5F3A}"/>
              </a:ext>
            </a:extLst>
          </p:cNvPr>
          <p:cNvGraphicFramePr/>
          <p:nvPr/>
        </p:nvGraphicFramePr>
        <p:xfrm>
          <a:off xmlns:a="http://schemas.openxmlformats.org/drawingml/2006/main" x="685800" y="1714500"/>
          <a:ext xmlns:a="http://schemas.openxmlformats.org/drawingml/2006/main" cx="10820400" cy="3657600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5410200"/>
                <a:gridCol w="5410200"/>
              </a:tblGrid>
              <a:tr h="457200">
                <a:tc>
                  <a:txBody>
                    <a:bodyPr lIns="57150" tIns="57150" rIns="57150" bIns="57150"/>
                    <a:lstStyle/>
                    <a:p>
                      <a:r>
                        <a:rPr sz="2100" b="1">
                          <a:solidFill>
                            <a:srgbClr val="22172A"/>
                          </a:solidFill>
                          <a:latin typeface="Inter"/>
                          <a:ea typeface="Inter"/>
                          <a:cs typeface="Inter"/>
                        </a:rPr>
                        <a:t>Tala</a:t>
                      </a:r>
                    </a:p>
                  </a:txBody>
                  <a:tcPr marL="91440" marR="91440" marT="45720" marB="45720">
                    <a:lnL w="9525">
                      <a:solidFill>
                        <a:srgbClr val="AAA0AE"/>
                      </a:solidFill>
                      <a:prstDash val="solid"/>
                    </a:lnL>
                    <a:lnR w="9525">
                      <a:solidFill>
                        <a:srgbClr val="AAA0AE"/>
                      </a:solidFill>
                      <a:prstDash val="solid"/>
                    </a:lnR>
                    <a:lnT w="9525">
                      <a:solidFill>
                        <a:srgbClr val="AAA0AE"/>
                      </a:solidFill>
                      <a:prstDash val="solid"/>
                    </a:lnT>
                    <a:lnB w="9525">
                      <a:solidFill>
                        <a:srgbClr val="AAA0AE"/>
                      </a:solidFill>
                      <a:prstDash val="solid"/>
                    </a:lnB>
                    <a:solidFill>
                      <a:srgbClr val="E6F0F2"/>
                    </a:solidFill>
                  </a:tcPr>
                </a:tc>
                <a:tc>
                  <a:txBody>
                    <a:bodyPr lIns="57150" tIns="57150" rIns="57150" bIns="57150"/>
                    <a:lstStyle/>
                    <a:p>
                      <a:r>
                        <a:rPr sz="2100" b="1">
                          <a:solidFill>
                            <a:srgbClr val="22172A"/>
                          </a:solidFill>
                          <a:latin typeface="Inter"/>
                          <a:ea typeface="Inter"/>
                          <a:cs typeface="Inter"/>
                        </a:rPr>
                        <a:t>Danska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AAA0AE"/>
                      </a:solidFill>
                      <a:prstDash val="solid"/>
                    </a:lnR>
                    <a:lnT w="9525">
                      <a:solidFill>
                        <a:srgbClr val="AAA0AE"/>
                      </a:solidFill>
                      <a:prstDash val="solid"/>
                    </a:lnT>
                    <a:lnB w="9525">
                      <a:solidFill>
                        <a:srgbClr val="AAA0AE"/>
                      </a:solidFill>
                      <a:prstDash val="solid"/>
                    </a:lnB>
                    <a:solidFill>
                      <a:srgbClr val="E6F0F2"/>
                    </a:solidFill>
                  </a:tcPr>
                </a:tc>
              </a:tr>
              <a:tr h="457200">
                <a:tc>
                  <a:txBody>
                    <a:bodyPr lIns="57150" tIns="57150" rIns="57150" bIns="57150"/>
                    <a:lstStyle/>
                    <a:p>
                      <a:r>
                        <a:rPr sz="2100" b="0">
                          <a:solidFill>
                            <a:srgbClr val="22172A"/>
                          </a:solidFill>
                          <a:latin typeface="Inter"/>
                          <a:ea typeface="Inter"/>
                          <a:cs typeface="Inter"/>
                        </a:rPr>
                        <a:t>6</a:t>
                      </a:r>
                    </a:p>
                  </a:txBody>
                  <a:tcPr marL="91440" marR="91440" marT="45720" marB="45720">
                    <a:lnL w="9525">
                      <a:solidFill>
                        <a:srgbClr val="AAA0AE"/>
                      </a:solidFill>
                      <a:prstDash val="solid"/>
                    </a:lnL>
                    <a:lnR w="9525">
                      <a:solidFill>
                        <a:srgbClr val="AAA0AE"/>
                      </a:solidFill>
                      <a:prstDash val="solid"/>
                    </a:lnR>
                    <a:lnB w="9525">
                      <a:solidFill>
                        <a:srgbClr val="AAA0A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57150" tIns="57150" rIns="57150" bIns="57150"/>
                    <a:lstStyle/>
                    <a:p>
                      <a:r>
                        <a:rPr sz="2100" b="0">
                          <a:solidFill>
                            <a:srgbClr val="22172A"/>
                          </a:solidFill>
                          <a:latin typeface="Inter"/>
                          <a:ea typeface="Inter"/>
                          <a:cs typeface="Inter"/>
                        </a:rPr>
                        <a:t>seks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AAA0AE"/>
                      </a:solidFill>
                      <a:prstDash val="solid"/>
                    </a:lnR>
                    <a:lnB w="9525">
                      <a:solidFill>
                        <a:srgbClr val="AAA0A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 lIns="57150" tIns="57150" rIns="57150" bIns="57150"/>
                    <a:lstStyle/>
                    <a:p>
                      <a:r>
                        <a:rPr sz="2100" b="0">
                          <a:solidFill>
                            <a:srgbClr val="22172A"/>
                          </a:solidFill>
                          <a:latin typeface="Inter"/>
                          <a:ea typeface="Inter"/>
                          <a:cs typeface="Inter"/>
                        </a:rPr>
                        <a:t>7</a:t>
                      </a:r>
                    </a:p>
                  </a:txBody>
                  <a:tcPr marL="91440" marR="91440" marT="45720" marB="45720">
                    <a:lnL w="9525">
                      <a:solidFill>
                        <a:srgbClr val="AAA0AE"/>
                      </a:solidFill>
                      <a:prstDash val="solid"/>
                    </a:lnL>
                    <a:lnR w="9525">
                      <a:solidFill>
                        <a:srgbClr val="AAA0AE"/>
                      </a:solidFill>
                      <a:prstDash val="solid"/>
                    </a:lnR>
                    <a:lnB w="9525">
                      <a:solidFill>
                        <a:srgbClr val="AAA0A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57150" tIns="57150" rIns="57150" bIns="57150"/>
                    <a:lstStyle/>
                    <a:p>
                      <a:r>
                        <a:rPr sz="2100" b="0">
                          <a:solidFill>
                            <a:srgbClr val="22172A"/>
                          </a:solidFill>
                          <a:latin typeface="Inter"/>
                          <a:ea typeface="Inter"/>
                          <a:cs typeface="Inter"/>
                        </a:rPr>
                        <a:t>syv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AAA0AE"/>
                      </a:solidFill>
                      <a:prstDash val="solid"/>
                    </a:lnR>
                    <a:lnB w="9525">
                      <a:solidFill>
                        <a:srgbClr val="AAA0A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 lIns="57150" tIns="57150" rIns="57150" bIns="57150"/>
                    <a:lstStyle/>
                    <a:p>
                      <a:r>
                        <a:rPr sz="2100" b="0">
                          <a:solidFill>
                            <a:srgbClr val="22172A"/>
                          </a:solidFill>
                          <a:latin typeface="Inter"/>
                          <a:ea typeface="Inter"/>
                          <a:cs typeface="Inter"/>
                        </a:rPr>
                        <a:t>8</a:t>
                      </a:r>
                    </a:p>
                  </a:txBody>
                  <a:tcPr marL="91440" marR="91440" marT="45720" marB="45720">
                    <a:lnL w="9525">
                      <a:solidFill>
                        <a:srgbClr val="AAA0AE"/>
                      </a:solidFill>
                      <a:prstDash val="solid"/>
                    </a:lnL>
                    <a:lnR w="9525">
                      <a:solidFill>
                        <a:srgbClr val="AAA0AE"/>
                      </a:solidFill>
                      <a:prstDash val="solid"/>
                    </a:lnR>
                    <a:lnB w="9525">
                      <a:solidFill>
                        <a:srgbClr val="AAA0A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57150" tIns="57150" rIns="57150" bIns="57150"/>
                    <a:lstStyle/>
                    <a:p>
                      <a:r>
                        <a:rPr sz="2100" b="0">
                          <a:solidFill>
                            <a:srgbClr val="22172A"/>
                          </a:solidFill>
                          <a:latin typeface="Inter"/>
                          <a:ea typeface="Inter"/>
                          <a:cs typeface="Inter"/>
                        </a:rPr>
                        <a:t>otte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AAA0AE"/>
                      </a:solidFill>
                      <a:prstDash val="solid"/>
                    </a:lnR>
                    <a:lnB w="9525">
                      <a:solidFill>
                        <a:srgbClr val="AAA0A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 lIns="57150" tIns="57150" rIns="57150" bIns="57150"/>
                    <a:lstStyle/>
                    <a:p>
                      <a:r>
                        <a:rPr sz="2100" b="0">
                          <a:solidFill>
                            <a:srgbClr val="22172A"/>
                          </a:solidFill>
                          <a:latin typeface="Inter"/>
                          <a:ea typeface="Inter"/>
                          <a:cs typeface="Inter"/>
                        </a:rPr>
                        <a:t>9</a:t>
                      </a:r>
                    </a:p>
                  </a:txBody>
                  <a:tcPr marL="91440" marR="91440" marT="45720" marB="45720">
                    <a:lnL w="9525">
                      <a:solidFill>
                        <a:srgbClr val="AAA0AE"/>
                      </a:solidFill>
                      <a:prstDash val="solid"/>
                    </a:lnL>
                    <a:lnR w="9525">
                      <a:solidFill>
                        <a:srgbClr val="AAA0AE"/>
                      </a:solidFill>
                      <a:prstDash val="solid"/>
                    </a:lnR>
                    <a:lnB w="9525">
                      <a:solidFill>
                        <a:srgbClr val="AAA0A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57150" tIns="57150" rIns="57150" bIns="57150"/>
                    <a:lstStyle/>
                    <a:p>
                      <a:r>
                        <a:rPr sz="2100" b="0">
                          <a:solidFill>
                            <a:srgbClr val="22172A"/>
                          </a:solidFill>
                          <a:latin typeface="Inter"/>
                          <a:ea typeface="Inter"/>
                          <a:cs typeface="Inter"/>
                        </a:rPr>
                        <a:t>ni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AAA0AE"/>
                      </a:solidFill>
                      <a:prstDash val="solid"/>
                    </a:lnR>
                    <a:lnB w="9525">
                      <a:solidFill>
                        <a:srgbClr val="AAA0A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 lIns="57150" tIns="57150" rIns="57150" bIns="57150"/>
                    <a:lstStyle/>
                    <a:p>
                      <a:r>
                        <a:rPr sz="2100" b="0">
                          <a:solidFill>
                            <a:srgbClr val="22172A"/>
                          </a:solidFill>
                          <a:latin typeface="Inter"/>
                          <a:ea typeface="Inter"/>
                          <a:cs typeface="Inter"/>
                        </a:rPr>
                        <a:t>10</a:t>
                      </a:r>
                    </a:p>
                  </a:txBody>
                  <a:tcPr marL="91440" marR="91440" marT="45720" marB="45720">
                    <a:lnL w="9525">
                      <a:solidFill>
                        <a:srgbClr val="AAA0AE"/>
                      </a:solidFill>
                      <a:prstDash val="solid"/>
                    </a:lnL>
                    <a:lnR w="9525">
                      <a:solidFill>
                        <a:srgbClr val="AAA0AE"/>
                      </a:solidFill>
                      <a:prstDash val="solid"/>
                    </a:lnR>
                    <a:lnB w="9525">
                      <a:solidFill>
                        <a:srgbClr val="AAA0A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57150" tIns="57150" rIns="57150" bIns="57150"/>
                    <a:lstStyle/>
                    <a:p>
                      <a:r>
                        <a:rPr sz="2100" b="0">
                          <a:solidFill>
                            <a:srgbClr val="22172A"/>
                          </a:solidFill>
                          <a:latin typeface="Inter"/>
                          <a:ea typeface="Inter"/>
                          <a:cs typeface="Inter"/>
                        </a:rPr>
                        <a:t>ti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AAA0AE"/>
                      </a:solidFill>
                      <a:prstDash val="solid"/>
                    </a:lnR>
                    <a:lnB w="9525">
                      <a:solidFill>
                        <a:srgbClr val="AAA0A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 lIns="57150" tIns="57150" rIns="57150" bIns="57150"/>
                    <a:lstStyle/>
                    <a:p>
                      <a:r>
                        <a:rPr sz="2100" b="0">
                          <a:solidFill>
                            <a:srgbClr val="22172A"/>
                          </a:solidFill>
                          <a:latin typeface="Inter"/>
                          <a:ea typeface="Inter"/>
                          <a:cs typeface="Inter"/>
                        </a:rPr>
                        <a:t>11</a:t>
                      </a:r>
                    </a:p>
                  </a:txBody>
                  <a:tcPr marL="91440" marR="91440" marT="45720" marB="45720">
                    <a:lnL w="9525">
                      <a:solidFill>
                        <a:srgbClr val="AAA0AE"/>
                      </a:solidFill>
                      <a:prstDash val="solid"/>
                    </a:lnL>
                    <a:lnR w="9525">
                      <a:solidFill>
                        <a:srgbClr val="AAA0AE"/>
                      </a:solidFill>
                      <a:prstDash val="solid"/>
                    </a:lnR>
                    <a:lnB w="9525">
                      <a:solidFill>
                        <a:srgbClr val="AAA0A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57150" tIns="57150" rIns="57150" bIns="57150"/>
                    <a:lstStyle/>
                    <a:p>
                      <a:r>
                        <a:rPr sz="2100" b="0">
                          <a:solidFill>
                            <a:srgbClr val="22172A"/>
                          </a:solidFill>
                          <a:latin typeface="Inter"/>
                          <a:ea typeface="Inter"/>
                          <a:cs typeface="Inter"/>
                        </a:rPr>
                        <a:t>elleve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AAA0AE"/>
                      </a:solidFill>
                      <a:prstDash val="solid"/>
                    </a:lnR>
                    <a:lnB w="9525">
                      <a:solidFill>
                        <a:srgbClr val="AAA0A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 lIns="57150" tIns="57150" rIns="57150" bIns="57150"/>
                    <a:lstStyle/>
                    <a:p>
                      <a:r>
                        <a:rPr sz="2100" b="0">
                          <a:solidFill>
                            <a:srgbClr val="22172A"/>
                          </a:solidFill>
                          <a:latin typeface="Inter"/>
                          <a:ea typeface="Inter"/>
                          <a:cs typeface="Inter"/>
                        </a:rPr>
                        <a:t>12</a:t>
                      </a:r>
                    </a:p>
                  </a:txBody>
                  <a:tcPr marL="91440" marR="91440" marT="45720" marB="45720">
                    <a:lnL w="9525">
                      <a:solidFill>
                        <a:srgbClr val="AAA0AE"/>
                      </a:solidFill>
                      <a:prstDash val="solid"/>
                    </a:lnL>
                    <a:lnR w="9525">
                      <a:solidFill>
                        <a:srgbClr val="AAA0AE"/>
                      </a:solidFill>
                      <a:prstDash val="solid"/>
                    </a:lnR>
                    <a:lnB w="9525">
                      <a:solidFill>
                        <a:srgbClr val="AAA0A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57150" tIns="57150" rIns="57150" bIns="57150"/>
                    <a:lstStyle/>
                    <a:p>
                      <a:r>
                        <a:rPr sz="2100" b="0">
                          <a:solidFill>
                            <a:srgbClr val="22172A"/>
                          </a:solidFill>
                          <a:latin typeface="Inter"/>
                          <a:ea typeface="Inter"/>
                          <a:cs typeface="Inter"/>
                        </a:rPr>
                        <a:t>tolv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AAA0AE"/>
                      </a:solidFill>
                      <a:prstDash val="solid"/>
                    </a:lnR>
                    <a:lnB w="9525">
                      <a:solidFill>
                        <a:srgbClr val="AAA0A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1A1959F-271A-462B-B873-19D1FBC36C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524500"/>
            <a:ext cx="108204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2250" b="1">
                <a:solidFill>
                  <a:srgbClr val="0A6E78"/>
                </a:solidFill>
                <a:latin typeface="Inter"/>
                <a:ea typeface="Inter"/>
                <a:cs typeface="Inter"/>
              </a:defRPr>
            </a:defPPr>
            <a:lvl1pPr>
              <a:defRPr sz="2250" b="1">
                <a:solidFill>
                  <a:srgbClr val="0A6E78"/>
                </a:solidFill>
                <a:latin typeface="Inter"/>
                <a:ea typeface="Inter"/>
                <a:cs typeface="Inter"/>
              </a:defRPr>
            </a:lvl1pPr>
            <a:lvl2pPr>
              <a:defRPr sz="2250" b="1">
                <a:solidFill>
                  <a:srgbClr val="0A6E78"/>
                </a:solidFill>
                <a:latin typeface="Inter"/>
                <a:ea typeface="Inter"/>
                <a:cs typeface="Inter"/>
              </a:defRPr>
            </a:lvl2pPr>
            <a:lvl3pPr>
              <a:defRPr sz="2250" b="1">
                <a:solidFill>
                  <a:srgbClr val="0A6E78"/>
                </a:solidFill>
                <a:latin typeface="Inter"/>
                <a:ea typeface="Inter"/>
                <a:cs typeface="Inter"/>
              </a:defRPr>
            </a:lvl3pPr>
            <a:lvl4pPr>
              <a:defRPr sz="2250" b="1">
                <a:solidFill>
                  <a:srgbClr val="0A6E78"/>
                </a:solidFill>
                <a:latin typeface="Inter"/>
                <a:ea typeface="Inter"/>
                <a:cs typeface="Inter"/>
              </a:defRPr>
            </a:lvl4pPr>
            <a:lvl5pPr>
              <a:defRPr sz="2250" b="1">
                <a:solidFill>
                  <a:srgbClr val="0A6E78"/>
                </a:solidFill>
                <a:latin typeface="Inter"/>
                <a:ea typeface="Inter"/>
                <a:cs typeface="Inter"/>
              </a:defRPr>
            </a:lvl5pPr>
            <a:lvl6pPr>
              <a:defRPr sz="2250" b="1">
                <a:solidFill>
                  <a:srgbClr val="0A6E78"/>
                </a:solidFill>
                <a:latin typeface="Inter"/>
                <a:ea typeface="Inter"/>
                <a:cs typeface="Inter"/>
              </a:defRPr>
            </a:lvl6pPr>
            <a:lvl7pPr>
              <a:defRPr sz="2250" b="1">
                <a:solidFill>
                  <a:srgbClr val="0A6E78"/>
                </a:solidFill>
                <a:latin typeface="Inter"/>
                <a:ea typeface="Inter"/>
                <a:cs typeface="Inter"/>
              </a:defRPr>
            </a:lvl7pPr>
            <a:lvl8pPr>
              <a:defRPr sz="2250" b="1">
                <a:solidFill>
                  <a:srgbClr val="0A6E78"/>
                </a:solidFill>
                <a:latin typeface="Inter"/>
                <a:ea typeface="Inter"/>
                <a:cs typeface="Inter"/>
              </a:defRPr>
            </a:lvl8pPr>
            <a:lvl9pPr>
              <a:defRPr sz="2250" b="1">
                <a:solidFill>
                  <a:srgbClr val="0A6E78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2250" b="1">
                <a:solidFill>
                  <a:srgbClr val="0A6E78"/>
                </a:solidFill>
                <a:latin typeface="Inter"/>
                <a:ea typeface="Inter"/>
                <a:cs typeface="Inter"/>
              </a:defRPr>
            </a:pPr>
            <a:r>
              <a:rPr sz="2250" b="1">
                <a:solidFill>
                  <a:srgbClr val="0A6E78"/>
                </a:solidFill>
                <a:latin typeface="Inter"/>
                <a:ea typeface="Inter"/>
                <a:cs typeface="Inter"/>
              </a:rPr>
              <a:t>Veldu fjórar tölur. Lestu. Félaginn skrifar tölustafina.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1626909-2C7F-4D38-B31F-4EAB83D25E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29375"/>
            <a:ext cx="108204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defPPr>
            <a:lvl1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1pPr>
            <a:lvl2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2pPr>
            <a:lvl3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3pPr>
            <a:lvl4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4pPr>
            <a:lvl5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5pPr>
            <a:lvl6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6pPr>
            <a:lvl7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7pPr>
            <a:lvl8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8pPr>
            <a:lvl9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pPr>
            <a:r>
              <a:rPr sz="1350" b="0">
                <a:solidFill>
                  <a:srgbClr val="655B6B"/>
                </a:solidFill>
                <a:latin typeface="Inter"/>
                <a:ea typeface="Inter"/>
                <a:cs typeface="Inter"/>
              </a:rPr>
              <a:t>Danska í samskiptum · Brú · 3. kafli · Hvornår mødes vi? · 3</a:t>
            </a:r>
          </a:p>
        </p:txBody>
      </p:sp>
    </p:spTree>
    <p:extLst>
      <p:ext uri="{BB962C8B-B14F-4D97-AF65-F5344CB8AC3E}">
        <p14:creationId xmlns:p14="http://schemas.microsoft.com/office/powerpoint/2010/main" val="1043717422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8384D11-4F8A-4315-8488-F3E75BCE38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85750"/>
            <a:ext cx="91440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A6E78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E0C6E37-9FC2-47D2-A395-78C7A3057B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4350"/>
            <a:ext cx="108204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600" b="1">
                <a:solidFill>
                  <a:srgbClr val="22172A"/>
                </a:solidFill>
                <a:latin typeface="Inter"/>
                <a:ea typeface="Inter"/>
                <a:cs typeface="Inter"/>
              </a:rPr>
              <a:t>Klokken halv fire</a:t>
            </a:r>
          </a:p>
        </p:txBody>
      </p:sp>
      <p:graphicFrame>
        <p:nvGraphicFrame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8EDA285-22DA-42F6-BD66-09657DFB5ECD}"/>
              </a:ext>
            </a:extLst>
          </p:cNvPr>
          <p:cNvGraphicFramePr/>
          <p:nvPr/>
        </p:nvGraphicFramePr>
        <p:xfrm>
          <a:off xmlns:a="http://schemas.openxmlformats.org/drawingml/2006/main" x="685800" y="1714500"/>
          <a:ext xmlns:a="http://schemas.openxmlformats.org/drawingml/2006/main" cx="10820400" cy="3657600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3606800"/>
                <a:gridCol w="3606800"/>
                <a:gridCol w="3606800"/>
              </a:tblGrid>
              <a:tr h="731520">
                <a:tc>
                  <a:txBody>
                    <a:bodyPr lIns="95250" tIns="95250" rIns="95250" bIns="95250"/>
                    <a:lstStyle/>
                    <a:p>
                      <a:r>
                        <a:rPr sz="2400" b="1">
                          <a:solidFill>
                            <a:srgbClr val="22172A"/>
                          </a:solidFill>
                          <a:latin typeface="Inter"/>
                          <a:ea typeface="Inter"/>
                          <a:cs typeface="Inter"/>
                        </a:rPr>
                        <a:t>Danska</a:t>
                      </a:r>
                    </a:p>
                  </a:txBody>
                  <a:tcPr marL="91440" marR="91440" marT="45720" marB="45720">
                    <a:lnL w="9525">
                      <a:solidFill>
                        <a:srgbClr val="AAA0AE"/>
                      </a:solidFill>
                      <a:prstDash val="solid"/>
                    </a:lnL>
                    <a:lnR w="9525">
                      <a:solidFill>
                        <a:srgbClr val="AAA0AE"/>
                      </a:solidFill>
                      <a:prstDash val="solid"/>
                    </a:lnR>
                    <a:lnT w="9525">
                      <a:solidFill>
                        <a:srgbClr val="AAA0AE"/>
                      </a:solidFill>
                      <a:prstDash val="solid"/>
                    </a:lnT>
                    <a:lnB w="9525">
                      <a:solidFill>
                        <a:srgbClr val="AAA0AE"/>
                      </a:solidFill>
                      <a:prstDash val="solid"/>
                    </a:lnB>
                    <a:solidFill>
                      <a:srgbClr val="E6F0F2"/>
                    </a:solidFill>
                  </a:tcPr>
                </a:tc>
                <a:tc>
                  <a:txBody>
                    <a:bodyPr lIns="95250" tIns="95250" rIns="95250" bIns="95250"/>
                    <a:lstStyle/>
                    <a:p>
                      <a:r>
                        <a:rPr sz="2400" b="1">
                          <a:solidFill>
                            <a:srgbClr val="22172A"/>
                          </a:solidFill>
                          <a:latin typeface="Inter"/>
                          <a:ea typeface="Inter"/>
                          <a:cs typeface="Inter"/>
                        </a:rPr>
                        <a:t>Íslenska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AAA0AE"/>
                      </a:solidFill>
                      <a:prstDash val="solid"/>
                    </a:lnR>
                    <a:lnT w="9525">
                      <a:solidFill>
                        <a:srgbClr val="AAA0AE"/>
                      </a:solidFill>
                      <a:prstDash val="solid"/>
                    </a:lnT>
                    <a:lnB w="9525">
                      <a:solidFill>
                        <a:srgbClr val="AAA0AE"/>
                      </a:solidFill>
                      <a:prstDash val="solid"/>
                    </a:lnB>
                    <a:solidFill>
                      <a:srgbClr val="E6F0F2"/>
                    </a:solidFill>
                  </a:tcPr>
                </a:tc>
                <a:tc>
                  <a:txBody>
                    <a:bodyPr lIns="95250" tIns="95250" rIns="95250" bIns="95250"/>
                    <a:lstStyle/>
                    <a:p>
                      <a:r>
                        <a:rPr sz="2400" b="1">
                          <a:solidFill>
                            <a:srgbClr val="22172A"/>
                          </a:solidFill>
                          <a:latin typeface="Inter"/>
                          <a:ea typeface="Inter"/>
                          <a:cs typeface="Inter"/>
                        </a:rPr>
                        <a:t>Eftir hádegi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AAA0AE"/>
                      </a:solidFill>
                      <a:prstDash val="solid"/>
                    </a:lnR>
                    <a:lnT w="9525">
                      <a:solidFill>
                        <a:srgbClr val="AAA0AE"/>
                      </a:solidFill>
                      <a:prstDash val="solid"/>
                    </a:lnT>
                    <a:lnB w="9525">
                      <a:solidFill>
                        <a:srgbClr val="AAA0AE"/>
                      </a:solidFill>
                      <a:prstDash val="solid"/>
                    </a:lnB>
                    <a:solidFill>
                      <a:srgbClr val="E6F0F2"/>
                    </a:solidFill>
                  </a:tcPr>
                </a:tc>
              </a:tr>
              <a:tr h="731520">
                <a:tc>
                  <a:txBody>
                    <a:bodyPr lIns="95250" tIns="95250" rIns="95250" bIns="95250"/>
                    <a:lstStyle/>
                    <a:p>
                      <a:r>
                        <a:rPr sz="2400" b="0">
                          <a:solidFill>
                            <a:srgbClr val="22172A"/>
                          </a:solidFill>
                          <a:latin typeface="Inter"/>
                          <a:ea typeface="Inter"/>
                          <a:cs typeface="Inter"/>
                        </a:rPr>
                        <a:t>klokken to</a:t>
                      </a:r>
                    </a:p>
                  </a:txBody>
                  <a:tcPr marL="91440" marR="91440" marT="45720" marB="45720">
                    <a:lnL w="9525">
                      <a:solidFill>
                        <a:srgbClr val="AAA0AE"/>
                      </a:solidFill>
                      <a:prstDash val="solid"/>
                    </a:lnL>
                    <a:lnR w="9525">
                      <a:solidFill>
                        <a:srgbClr val="AAA0AE"/>
                      </a:solidFill>
                      <a:prstDash val="solid"/>
                    </a:lnR>
                    <a:lnB w="9525">
                      <a:solidFill>
                        <a:srgbClr val="AAA0A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95250" tIns="95250" rIns="95250" bIns="95250"/>
                    <a:lstStyle/>
                    <a:p>
                      <a:r>
                        <a:rPr sz="2400" b="0">
                          <a:solidFill>
                            <a:srgbClr val="22172A"/>
                          </a:solidFill>
                          <a:latin typeface="Inter"/>
                          <a:ea typeface="Inter"/>
                          <a:cs typeface="Inter"/>
                        </a:rPr>
                        <a:t>klukkan tvö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AAA0AE"/>
                      </a:solidFill>
                      <a:prstDash val="solid"/>
                    </a:lnR>
                    <a:lnB w="9525">
                      <a:solidFill>
                        <a:srgbClr val="AAA0A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95250" tIns="95250" rIns="95250" bIns="95250"/>
                    <a:lstStyle/>
                    <a:p>
                      <a:r>
                        <a:rPr sz="2400" b="0">
                          <a:solidFill>
                            <a:srgbClr val="22172A"/>
                          </a:solidFill>
                          <a:latin typeface="Inter"/>
                          <a:ea typeface="Inter"/>
                          <a:cs typeface="Inter"/>
                        </a:rPr>
                        <a:t>14.00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AAA0AE"/>
                      </a:solidFill>
                      <a:prstDash val="solid"/>
                    </a:lnR>
                    <a:lnB w="9525">
                      <a:solidFill>
                        <a:srgbClr val="AAA0A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731520">
                <a:tc>
                  <a:txBody>
                    <a:bodyPr lIns="95250" tIns="95250" rIns="95250" bIns="95250"/>
                    <a:lstStyle/>
                    <a:p>
                      <a:r>
                        <a:rPr sz="2400" b="0">
                          <a:solidFill>
                            <a:srgbClr val="22172A"/>
                          </a:solidFill>
                          <a:latin typeface="Inter"/>
                          <a:ea typeface="Inter"/>
                          <a:cs typeface="Inter"/>
                        </a:rPr>
                        <a:t>klokken tre</a:t>
                      </a:r>
                    </a:p>
                  </a:txBody>
                  <a:tcPr marL="91440" marR="91440" marT="45720" marB="45720">
                    <a:lnL w="9525">
                      <a:solidFill>
                        <a:srgbClr val="AAA0AE"/>
                      </a:solidFill>
                      <a:prstDash val="solid"/>
                    </a:lnL>
                    <a:lnR w="9525">
                      <a:solidFill>
                        <a:srgbClr val="AAA0AE"/>
                      </a:solidFill>
                      <a:prstDash val="solid"/>
                    </a:lnR>
                    <a:lnB w="9525">
                      <a:solidFill>
                        <a:srgbClr val="AAA0A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95250" tIns="95250" rIns="95250" bIns="95250"/>
                    <a:lstStyle/>
                    <a:p>
                      <a:r>
                        <a:rPr sz="2400" b="0">
                          <a:solidFill>
                            <a:srgbClr val="22172A"/>
                          </a:solidFill>
                          <a:latin typeface="Inter"/>
                          <a:ea typeface="Inter"/>
                          <a:cs typeface="Inter"/>
                        </a:rPr>
                        <a:t>klukkan þrjú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AAA0AE"/>
                      </a:solidFill>
                      <a:prstDash val="solid"/>
                    </a:lnR>
                    <a:lnB w="9525">
                      <a:solidFill>
                        <a:srgbClr val="AAA0A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95250" tIns="95250" rIns="95250" bIns="95250"/>
                    <a:lstStyle/>
                    <a:p>
                      <a:r>
                        <a:rPr sz="2400" b="0">
                          <a:solidFill>
                            <a:srgbClr val="22172A"/>
                          </a:solidFill>
                          <a:latin typeface="Inter"/>
                          <a:ea typeface="Inter"/>
                          <a:cs typeface="Inter"/>
                        </a:rPr>
                        <a:t>15.00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AAA0AE"/>
                      </a:solidFill>
                      <a:prstDash val="solid"/>
                    </a:lnR>
                    <a:lnB w="9525">
                      <a:solidFill>
                        <a:srgbClr val="AAA0A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731520">
                <a:tc>
                  <a:txBody>
                    <a:bodyPr lIns="95250" tIns="95250" rIns="95250" bIns="95250"/>
                    <a:lstStyle/>
                    <a:p>
                      <a:r>
                        <a:rPr sz="2400" b="0">
                          <a:solidFill>
                            <a:srgbClr val="22172A"/>
                          </a:solidFill>
                          <a:latin typeface="Inter"/>
                          <a:ea typeface="Inter"/>
                          <a:cs typeface="Inter"/>
                        </a:rPr>
                        <a:t>klokken halv fire</a:t>
                      </a:r>
                    </a:p>
                  </a:txBody>
                  <a:tcPr marL="91440" marR="91440" marT="45720" marB="45720">
                    <a:lnL w="9525">
                      <a:solidFill>
                        <a:srgbClr val="AAA0AE"/>
                      </a:solidFill>
                      <a:prstDash val="solid"/>
                    </a:lnL>
                    <a:lnR w="9525">
                      <a:solidFill>
                        <a:srgbClr val="AAA0AE"/>
                      </a:solidFill>
                      <a:prstDash val="solid"/>
                    </a:lnR>
                    <a:lnB w="9525">
                      <a:solidFill>
                        <a:srgbClr val="AAA0A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95250" tIns="95250" rIns="95250" bIns="95250"/>
                    <a:lstStyle/>
                    <a:p>
                      <a:r>
                        <a:rPr sz="2400" b="0">
                          <a:solidFill>
                            <a:srgbClr val="22172A"/>
                          </a:solidFill>
                          <a:latin typeface="Inter"/>
                          <a:ea typeface="Inter"/>
                          <a:cs typeface="Inter"/>
                        </a:rPr>
                        <a:t>klukkan hálffjögur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AAA0AE"/>
                      </a:solidFill>
                      <a:prstDash val="solid"/>
                    </a:lnR>
                    <a:lnB w="9525">
                      <a:solidFill>
                        <a:srgbClr val="AAA0A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95250" tIns="95250" rIns="95250" bIns="95250"/>
                    <a:lstStyle/>
                    <a:p>
                      <a:r>
                        <a:rPr sz="2400" b="0">
                          <a:solidFill>
                            <a:srgbClr val="22172A"/>
                          </a:solidFill>
                          <a:latin typeface="Inter"/>
                          <a:ea typeface="Inter"/>
                          <a:cs typeface="Inter"/>
                        </a:rPr>
                        <a:t>15.30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AAA0AE"/>
                      </a:solidFill>
                      <a:prstDash val="solid"/>
                    </a:lnR>
                    <a:lnB w="9525">
                      <a:solidFill>
                        <a:srgbClr val="AAA0A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731520">
                <a:tc>
                  <a:txBody>
                    <a:bodyPr lIns="95250" tIns="95250" rIns="95250" bIns="95250"/>
                    <a:lstStyle/>
                    <a:p>
                      <a:r>
                        <a:rPr sz="2400" b="0">
                          <a:solidFill>
                            <a:srgbClr val="22172A"/>
                          </a:solidFill>
                          <a:latin typeface="Inter"/>
                          <a:ea typeface="Inter"/>
                          <a:cs typeface="Inter"/>
                        </a:rPr>
                        <a:t>klokken fire</a:t>
                      </a:r>
                    </a:p>
                  </a:txBody>
                  <a:tcPr marL="91440" marR="91440" marT="45720" marB="45720">
                    <a:lnL w="9525">
                      <a:solidFill>
                        <a:srgbClr val="AAA0AE"/>
                      </a:solidFill>
                      <a:prstDash val="solid"/>
                    </a:lnL>
                    <a:lnR w="9525">
                      <a:solidFill>
                        <a:srgbClr val="AAA0AE"/>
                      </a:solidFill>
                      <a:prstDash val="solid"/>
                    </a:lnR>
                    <a:lnB w="9525">
                      <a:solidFill>
                        <a:srgbClr val="AAA0A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95250" tIns="95250" rIns="95250" bIns="95250"/>
                    <a:lstStyle/>
                    <a:p>
                      <a:r>
                        <a:rPr sz="2400" b="0">
                          <a:solidFill>
                            <a:srgbClr val="22172A"/>
                          </a:solidFill>
                          <a:latin typeface="Inter"/>
                          <a:ea typeface="Inter"/>
                          <a:cs typeface="Inter"/>
                        </a:rPr>
                        <a:t>klukkan fjögur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AAA0AE"/>
                      </a:solidFill>
                      <a:prstDash val="solid"/>
                    </a:lnR>
                    <a:lnB w="9525">
                      <a:solidFill>
                        <a:srgbClr val="AAA0A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95250" tIns="95250" rIns="95250" bIns="95250"/>
                    <a:lstStyle/>
                    <a:p>
                      <a:r>
                        <a:rPr sz="2400" b="0">
                          <a:solidFill>
                            <a:srgbClr val="22172A"/>
                          </a:solidFill>
                          <a:latin typeface="Inter"/>
                          <a:ea typeface="Inter"/>
                          <a:cs typeface="Inter"/>
                        </a:rPr>
                        <a:t>16.00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AAA0AE"/>
                      </a:solidFill>
                      <a:prstDash val="solid"/>
                    </a:lnR>
                    <a:lnB w="9525">
                      <a:solidFill>
                        <a:srgbClr val="AAA0A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D671E29-92A8-420C-BFD3-1552899ECC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524500"/>
            <a:ext cx="108204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2250" b="1">
                <a:solidFill>
                  <a:srgbClr val="0A6E78"/>
                </a:solidFill>
                <a:latin typeface="Inter"/>
                <a:ea typeface="Inter"/>
                <a:cs typeface="Inter"/>
              </a:defRPr>
            </a:defPPr>
            <a:lvl1pPr>
              <a:defRPr sz="2250" b="1">
                <a:solidFill>
                  <a:srgbClr val="0A6E78"/>
                </a:solidFill>
                <a:latin typeface="Inter"/>
                <a:ea typeface="Inter"/>
                <a:cs typeface="Inter"/>
              </a:defRPr>
            </a:lvl1pPr>
            <a:lvl2pPr>
              <a:defRPr sz="2250" b="1">
                <a:solidFill>
                  <a:srgbClr val="0A6E78"/>
                </a:solidFill>
                <a:latin typeface="Inter"/>
                <a:ea typeface="Inter"/>
                <a:cs typeface="Inter"/>
              </a:defRPr>
            </a:lvl2pPr>
            <a:lvl3pPr>
              <a:defRPr sz="2250" b="1">
                <a:solidFill>
                  <a:srgbClr val="0A6E78"/>
                </a:solidFill>
                <a:latin typeface="Inter"/>
                <a:ea typeface="Inter"/>
                <a:cs typeface="Inter"/>
              </a:defRPr>
            </a:lvl3pPr>
            <a:lvl4pPr>
              <a:defRPr sz="2250" b="1">
                <a:solidFill>
                  <a:srgbClr val="0A6E78"/>
                </a:solidFill>
                <a:latin typeface="Inter"/>
                <a:ea typeface="Inter"/>
                <a:cs typeface="Inter"/>
              </a:defRPr>
            </a:lvl4pPr>
            <a:lvl5pPr>
              <a:defRPr sz="2250" b="1">
                <a:solidFill>
                  <a:srgbClr val="0A6E78"/>
                </a:solidFill>
                <a:latin typeface="Inter"/>
                <a:ea typeface="Inter"/>
                <a:cs typeface="Inter"/>
              </a:defRPr>
            </a:lvl5pPr>
            <a:lvl6pPr>
              <a:defRPr sz="2250" b="1">
                <a:solidFill>
                  <a:srgbClr val="0A6E78"/>
                </a:solidFill>
                <a:latin typeface="Inter"/>
                <a:ea typeface="Inter"/>
                <a:cs typeface="Inter"/>
              </a:defRPr>
            </a:lvl6pPr>
            <a:lvl7pPr>
              <a:defRPr sz="2250" b="1">
                <a:solidFill>
                  <a:srgbClr val="0A6E78"/>
                </a:solidFill>
                <a:latin typeface="Inter"/>
                <a:ea typeface="Inter"/>
                <a:cs typeface="Inter"/>
              </a:defRPr>
            </a:lvl7pPr>
            <a:lvl8pPr>
              <a:defRPr sz="2250" b="1">
                <a:solidFill>
                  <a:srgbClr val="0A6E78"/>
                </a:solidFill>
                <a:latin typeface="Inter"/>
                <a:ea typeface="Inter"/>
                <a:cs typeface="Inter"/>
              </a:defRPr>
            </a:lvl8pPr>
            <a:lvl9pPr>
              <a:defRPr sz="2250" b="1">
                <a:solidFill>
                  <a:srgbClr val="0A6E78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2250" b="1">
                <a:solidFill>
                  <a:srgbClr val="0A6E78"/>
                </a:solidFill>
                <a:latin typeface="Inter"/>
                <a:ea typeface="Inter"/>
                <a:cs typeface="Inter"/>
              </a:defRPr>
            </a:pPr>
            <a:r>
              <a:rPr sz="2250" b="1">
                <a:solidFill>
                  <a:srgbClr val="0A6E78"/>
                </a:solidFill>
                <a:latin typeface="Inter"/>
                <a:ea typeface="Inter"/>
                <a:cs typeface="Inter"/>
              </a:rPr>
              <a:t>Hvað eiga halv fire og hálffjögur sameiginlegt?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BD15426-3488-40A7-B57B-A294371E65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29375"/>
            <a:ext cx="108204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defPPr>
            <a:lvl1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1pPr>
            <a:lvl2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2pPr>
            <a:lvl3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3pPr>
            <a:lvl4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4pPr>
            <a:lvl5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5pPr>
            <a:lvl6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6pPr>
            <a:lvl7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7pPr>
            <a:lvl8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8pPr>
            <a:lvl9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pPr>
            <a:r>
              <a:rPr sz="1350" b="0">
                <a:solidFill>
                  <a:srgbClr val="655B6B"/>
                </a:solidFill>
                <a:latin typeface="Inter"/>
                <a:ea typeface="Inter"/>
                <a:cs typeface="Inter"/>
              </a:rPr>
              <a:t>Danska í samskiptum · Brú · 3. kafli · Hvornår mødes vi? · 4</a:t>
            </a:r>
          </a:p>
        </p:txBody>
      </p:sp>
    </p:spTree>
    <p:extLst>
      <p:ext uri="{BB962C8B-B14F-4D97-AF65-F5344CB8AC3E}">
        <p14:creationId xmlns:p14="http://schemas.microsoft.com/office/powerpoint/2010/main" val="248441479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D459122-C3AE-479D-93E0-D74B0F9439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85750"/>
            <a:ext cx="91440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A6E78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E1ED4AC-F19E-4203-A3A3-22366B3C83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4350"/>
            <a:ext cx="108204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600" b="1">
                <a:solidFill>
                  <a:srgbClr val="22172A"/>
                </a:solidFill>
                <a:latin typeface="Inter"/>
                <a:ea typeface="Inter"/>
                <a:cs typeface="Inter"/>
              </a:rPr>
              <a:t>Hlustaðu á leiðréttinguna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86D07AB-32D1-4F6A-9518-5600C15CDE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00250"/>
            <a:ext cx="10820400" cy="3143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BR-C03-A02</a:t>
            </a:r>
          </a:p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Bentu á tímann sem þú heyrir.</a:t>
            </a:r>
          </a:p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Heyrirðu leiðréttingu? Veldu það sem sagt er síðast.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29CCCCF-B53D-439D-9456-8142399133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524500"/>
            <a:ext cx="108204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2250" b="1">
                <a:solidFill>
                  <a:srgbClr val="0A6E78"/>
                </a:solidFill>
                <a:latin typeface="Inter"/>
                <a:ea typeface="Inter"/>
                <a:cs typeface="Inter"/>
              </a:defRPr>
            </a:defPPr>
            <a:lvl1pPr>
              <a:defRPr sz="2250" b="1">
                <a:solidFill>
                  <a:srgbClr val="0A6E78"/>
                </a:solidFill>
                <a:latin typeface="Inter"/>
                <a:ea typeface="Inter"/>
                <a:cs typeface="Inter"/>
              </a:defRPr>
            </a:lvl1pPr>
            <a:lvl2pPr>
              <a:defRPr sz="2250" b="1">
                <a:solidFill>
                  <a:srgbClr val="0A6E78"/>
                </a:solidFill>
                <a:latin typeface="Inter"/>
                <a:ea typeface="Inter"/>
                <a:cs typeface="Inter"/>
              </a:defRPr>
            </a:lvl2pPr>
            <a:lvl3pPr>
              <a:defRPr sz="2250" b="1">
                <a:solidFill>
                  <a:srgbClr val="0A6E78"/>
                </a:solidFill>
                <a:latin typeface="Inter"/>
                <a:ea typeface="Inter"/>
                <a:cs typeface="Inter"/>
              </a:defRPr>
            </a:lvl3pPr>
            <a:lvl4pPr>
              <a:defRPr sz="2250" b="1">
                <a:solidFill>
                  <a:srgbClr val="0A6E78"/>
                </a:solidFill>
                <a:latin typeface="Inter"/>
                <a:ea typeface="Inter"/>
                <a:cs typeface="Inter"/>
              </a:defRPr>
            </a:lvl4pPr>
            <a:lvl5pPr>
              <a:defRPr sz="2250" b="1">
                <a:solidFill>
                  <a:srgbClr val="0A6E78"/>
                </a:solidFill>
                <a:latin typeface="Inter"/>
                <a:ea typeface="Inter"/>
                <a:cs typeface="Inter"/>
              </a:defRPr>
            </a:lvl5pPr>
            <a:lvl6pPr>
              <a:defRPr sz="2250" b="1">
                <a:solidFill>
                  <a:srgbClr val="0A6E78"/>
                </a:solidFill>
                <a:latin typeface="Inter"/>
                <a:ea typeface="Inter"/>
                <a:cs typeface="Inter"/>
              </a:defRPr>
            </a:lvl6pPr>
            <a:lvl7pPr>
              <a:defRPr sz="2250" b="1">
                <a:solidFill>
                  <a:srgbClr val="0A6E78"/>
                </a:solidFill>
                <a:latin typeface="Inter"/>
                <a:ea typeface="Inter"/>
                <a:cs typeface="Inter"/>
              </a:defRPr>
            </a:lvl7pPr>
            <a:lvl8pPr>
              <a:defRPr sz="2250" b="1">
                <a:solidFill>
                  <a:srgbClr val="0A6E78"/>
                </a:solidFill>
                <a:latin typeface="Inter"/>
                <a:ea typeface="Inter"/>
                <a:cs typeface="Inter"/>
              </a:defRPr>
            </a:lvl8pPr>
            <a:lvl9pPr>
              <a:defRPr sz="2250" b="1">
                <a:solidFill>
                  <a:srgbClr val="0A6E78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2250" b="1">
                <a:solidFill>
                  <a:srgbClr val="0A6E78"/>
                </a:solidFill>
                <a:latin typeface="Inter"/>
                <a:ea typeface="Inter"/>
                <a:cs typeface="Inter"/>
              </a:defRPr>
            </a:pPr>
            <a:r>
              <a:rPr sz="2250" b="1">
                <a:solidFill>
                  <a:srgbClr val="0A6E78"/>
                </a:solidFill>
                <a:latin typeface="Inter"/>
                <a:ea typeface="Inter"/>
                <a:cs typeface="Inter"/>
              </a:rPr>
              <a:t>Hvaða hlutverk hefur ikke?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50F7CC3-0995-41B2-90C4-9F01FF045B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29375"/>
            <a:ext cx="108204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defPPr>
            <a:lvl1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1pPr>
            <a:lvl2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2pPr>
            <a:lvl3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3pPr>
            <a:lvl4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4pPr>
            <a:lvl5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5pPr>
            <a:lvl6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6pPr>
            <a:lvl7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7pPr>
            <a:lvl8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8pPr>
            <a:lvl9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pPr>
            <a:r>
              <a:rPr sz="1350" b="0">
                <a:solidFill>
                  <a:srgbClr val="655B6B"/>
                </a:solidFill>
                <a:latin typeface="Inter"/>
                <a:ea typeface="Inter"/>
                <a:cs typeface="Inter"/>
              </a:rPr>
              <a:t>Danska í samskiptum · Brú · 3. kafli · Hvornår mødes vi? · 5</a:t>
            </a:r>
          </a:p>
        </p:txBody>
      </p:sp>
    </p:spTree>
    <p:extLst>
      <p:ext uri="{BB962C8B-B14F-4D97-AF65-F5344CB8AC3E}">
        <p14:creationId xmlns:p14="http://schemas.microsoft.com/office/powerpoint/2010/main" val="1513868500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A3447F5-0899-441F-8301-231631525D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85750"/>
            <a:ext cx="91440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A6E78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78E05DD-0F08-450A-AD8A-534BEE1130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4350"/>
            <a:ext cx="108204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600" b="1">
                <a:solidFill>
                  <a:srgbClr val="22172A"/>
                </a:solidFill>
                <a:latin typeface="Inter"/>
                <a:ea typeface="Inter"/>
                <a:cs typeface="Inter"/>
              </a:rPr>
              <a:t>Hvar er viðburðurinn?</a:t>
            </a:r>
          </a:p>
        </p:txBody>
      </p:sp>
      <p:graphicFrame>
        <p:nvGraphicFrame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1B9651C-FDB9-46D8-B592-D6E194A3A7DC}"/>
              </a:ext>
            </a:extLst>
          </p:cNvPr>
          <p:cNvGraphicFramePr/>
          <p:nvPr/>
        </p:nvGraphicFramePr>
        <p:xfrm>
          <a:off xmlns:a="http://schemas.openxmlformats.org/drawingml/2006/main" x="685800" y="1714500"/>
          <a:ext xmlns:a="http://schemas.openxmlformats.org/drawingml/2006/main" cx="10820400" cy="3657600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3606800"/>
                <a:gridCol w="3606800"/>
                <a:gridCol w="3606800"/>
              </a:tblGrid>
              <a:tr h="914400">
                <a:tc>
                  <a:txBody>
                    <a:bodyPr lIns="95250" tIns="95250" rIns="95250" bIns="95250"/>
                    <a:lstStyle/>
                    <a:p>
                      <a:r>
                        <a:rPr sz="2400" b="1">
                          <a:solidFill>
                            <a:srgbClr val="22172A"/>
                          </a:solidFill>
                          <a:latin typeface="Inter"/>
                          <a:ea typeface="Inter"/>
                          <a:cs typeface="Inter"/>
                        </a:rPr>
                        <a:t>Aktivitet</a:t>
                      </a:r>
                    </a:p>
                  </a:txBody>
                  <a:tcPr marL="91440" marR="91440" marT="45720" marB="45720">
                    <a:lnL w="9525">
                      <a:solidFill>
                        <a:srgbClr val="AAA0AE"/>
                      </a:solidFill>
                      <a:prstDash val="solid"/>
                    </a:lnL>
                    <a:lnR w="9525">
                      <a:solidFill>
                        <a:srgbClr val="AAA0AE"/>
                      </a:solidFill>
                      <a:prstDash val="solid"/>
                    </a:lnR>
                    <a:lnT w="9525">
                      <a:solidFill>
                        <a:srgbClr val="AAA0AE"/>
                      </a:solidFill>
                      <a:prstDash val="solid"/>
                    </a:lnT>
                    <a:lnB w="9525">
                      <a:solidFill>
                        <a:srgbClr val="AAA0AE"/>
                      </a:solidFill>
                      <a:prstDash val="solid"/>
                    </a:lnB>
                    <a:solidFill>
                      <a:srgbClr val="E6F0F2"/>
                    </a:solidFill>
                  </a:tcPr>
                </a:tc>
                <a:tc>
                  <a:txBody>
                    <a:bodyPr lIns="95250" tIns="95250" rIns="95250" bIns="95250"/>
                    <a:lstStyle/>
                    <a:p>
                      <a:r>
                        <a:rPr sz="2400" b="1">
                          <a:solidFill>
                            <a:srgbClr val="22172A"/>
                          </a:solidFill>
                          <a:latin typeface="Inter"/>
                          <a:ea typeface="Inter"/>
                          <a:cs typeface="Inter"/>
                        </a:rPr>
                        <a:t>Tid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AAA0AE"/>
                      </a:solidFill>
                      <a:prstDash val="solid"/>
                    </a:lnR>
                    <a:lnT w="9525">
                      <a:solidFill>
                        <a:srgbClr val="AAA0AE"/>
                      </a:solidFill>
                      <a:prstDash val="solid"/>
                    </a:lnT>
                    <a:lnB w="9525">
                      <a:solidFill>
                        <a:srgbClr val="AAA0AE"/>
                      </a:solidFill>
                      <a:prstDash val="solid"/>
                    </a:lnB>
                    <a:solidFill>
                      <a:srgbClr val="E6F0F2"/>
                    </a:solidFill>
                  </a:tcPr>
                </a:tc>
                <a:tc>
                  <a:txBody>
                    <a:bodyPr lIns="95250" tIns="95250" rIns="95250" bIns="95250"/>
                    <a:lstStyle/>
                    <a:p>
                      <a:r>
                        <a:rPr sz="2400" b="1">
                          <a:solidFill>
                            <a:srgbClr val="22172A"/>
                          </a:solidFill>
                          <a:latin typeface="Inter"/>
                          <a:ea typeface="Inter"/>
                          <a:cs typeface="Inter"/>
                        </a:rPr>
                        <a:t>Sted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AAA0AE"/>
                      </a:solidFill>
                      <a:prstDash val="solid"/>
                    </a:lnR>
                    <a:lnT w="9525">
                      <a:solidFill>
                        <a:srgbClr val="AAA0AE"/>
                      </a:solidFill>
                      <a:prstDash val="solid"/>
                    </a:lnT>
                    <a:lnB w="9525">
                      <a:solidFill>
                        <a:srgbClr val="AAA0AE"/>
                      </a:solidFill>
                      <a:prstDash val="solid"/>
                    </a:lnB>
                    <a:solidFill>
                      <a:srgbClr val="E6F0F2"/>
                    </a:solidFill>
                  </a:tcPr>
                </a:tc>
              </a:tr>
              <a:tr h="914400">
                <a:tc>
                  <a:txBody>
                    <a:bodyPr lIns="95250" tIns="95250" rIns="95250" bIns="95250"/>
                    <a:lstStyle/>
                    <a:p>
                      <a:r>
                        <a:rPr sz="2400" b="0">
                          <a:solidFill>
                            <a:srgbClr val="22172A"/>
                          </a:solidFill>
                          <a:latin typeface="Inter"/>
                          <a:ea typeface="Inter"/>
                          <a:cs typeface="Inter"/>
                        </a:rPr>
                        <a:t>Tegning</a:t>
                      </a:r>
                    </a:p>
                  </a:txBody>
                  <a:tcPr marL="91440" marR="91440" marT="45720" marB="45720">
                    <a:lnL w="9525">
                      <a:solidFill>
                        <a:srgbClr val="AAA0AE"/>
                      </a:solidFill>
                      <a:prstDash val="solid"/>
                    </a:lnL>
                    <a:lnR w="9525">
                      <a:solidFill>
                        <a:srgbClr val="AAA0AE"/>
                      </a:solidFill>
                      <a:prstDash val="solid"/>
                    </a:lnR>
                    <a:lnB w="9525">
                      <a:solidFill>
                        <a:srgbClr val="AAA0A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95250" tIns="95250" rIns="95250" bIns="95250"/>
                    <a:lstStyle/>
                    <a:p>
                      <a:r>
                        <a:rPr sz="2400" b="0">
                          <a:solidFill>
                            <a:srgbClr val="22172A"/>
                          </a:solidFill>
                          <a:latin typeface="Inter"/>
                          <a:ea typeface="Inter"/>
                          <a:cs typeface="Inter"/>
                        </a:rPr>
                        <a:t>14.00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AAA0AE"/>
                      </a:solidFill>
                      <a:prstDash val="solid"/>
                    </a:lnR>
                    <a:lnB w="9525">
                      <a:solidFill>
                        <a:srgbClr val="AAA0A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95250" tIns="95250" rIns="95250" bIns="95250"/>
                    <a:lstStyle/>
                    <a:p>
                      <a:r>
                        <a:rPr sz="2400" b="0">
                          <a:solidFill>
                            <a:srgbClr val="22172A"/>
                          </a:solidFill>
                          <a:latin typeface="Inter"/>
                          <a:ea typeface="Inter"/>
                          <a:cs typeface="Inter"/>
                        </a:rPr>
                        <a:t>lokale 6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AAA0AE"/>
                      </a:solidFill>
                      <a:prstDash val="solid"/>
                    </a:lnR>
                    <a:lnB w="9525">
                      <a:solidFill>
                        <a:srgbClr val="AAA0A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914400">
                <a:tc>
                  <a:txBody>
                    <a:bodyPr lIns="95250" tIns="95250" rIns="95250" bIns="95250"/>
                    <a:lstStyle/>
                    <a:p>
                      <a:r>
                        <a:rPr sz="2400" b="0">
                          <a:solidFill>
                            <a:srgbClr val="22172A"/>
                          </a:solidFill>
                          <a:latin typeface="Inter"/>
                          <a:ea typeface="Inter"/>
                          <a:cs typeface="Inter"/>
                        </a:rPr>
                        <a:t>Musik</a:t>
                      </a:r>
                    </a:p>
                  </a:txBody>
                  <a:tcPr marL="91440" marR="91440" marT="45720" marB="45720">
                    <a:lnL w="9525">
                      <a:solidFill>
                        <a:srgbClr val="AAA0AE"/>
                      </a:solidFill>
                      <a:prstDash val="solid"/>
                    </a:lnL>
                    <a:lnR w="9525">
                      <a:solidFill>
                        <a:srgbClr val="AAA0AE"/>
                      </a:solidFill>
                      <a:prstDash val="solid"/>
                    </a:lnR>
                    <a:lnB w="9525">
                      <a:solidFill>
                        <a:srgbClr val="AAA0A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95250" tIns="95250" rIns="95250" bIns="95250"/>
                    <a:lstStyle/>
                    <a:p>
                      <a:r>
                        <a:rPr sz="2400" b="0">
                          <a:solidFill>
                            <a:srgbClr val="22172A"/>
                          </a:solidFill>
                          <a:latin typeface="Inter"/>
                          <a:ea typeface="Inter"/>
                          <a:cs typeface="Inter"/>
                        </a:rPr>
                        <a:t>15.00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AAA0AE"/>
                      </a:solidFill>
                      <a:prstDash val="solid"/>
                    </a:lnR>
                    <a:lnB w="9525">
                      <a:solidFill>
                        <a:srgbClr val="AAA0A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95250" tIns="95250" rIns="95250" bIns="95250"/>
                    <a:lstStyle/>
                    <a:p>
                      <a:r>
                        <a:rPr sz="2400" b="0">
                          <a:solidFill>
                            <a:srgbClr val="22172A"/>
                          </a:solidFill>
                          <a:latin typeface="Inter"/>
                          <a:ea typeface="Inter"/>
                          <a:cs typeface="Inter"/>
                        </a:rPr>
                        <a:t>lokale 8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AAA0AE"/>
                      </a:solidFill>
                      <a:prstDash val="solid"/>
                    </a:lnR>
                    <a:lnB w="9525">
                      <a:solidFill>
                        <a:srgbClr val="AAA0A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914400">
                <a:tc>
                  <a:txBody>
                    <a:bodyPr lIns="95250" tIns="95250" rIns="95250" bIns="95250"/>
                    <a:lstStyle/>
                    <a:p>
                      <a:r>
                        <a:rPr sz="2400" b="0">
                          <a:solidFill>
                            <a:srgbClr val="22172A"/>
                          </a:solidFill>
                          <a:latin typeface="Inter"/>
                          <a:ea typeface="Inter"/>
                          <a:cs typeface="Inter"/>
                        </a:rPr>
                        <a:t>Film</a:t>
                      </a:r>
                    </a:p>
                  </a:txBody>
                  <a:tcPr marL="91440" marR="91440" marT="45720" marB="45720">
                    <a:lnL w="9525">
                      <a:solidFill>
                        <a:srgbClr val="AAA0AE"/>
                      </a:solidFill>
                      <a:prstDash val="solid"/>
                    </a:lnL>
                    <a:lnR w="9525">
                      <a:solidFill>
                        <a:srgbClr val="AAA0AE"/>
                      </a:solidFill>
                      <a:prstDash val="solid"/>
                    </a:lnR>
                    <a:lnB w="9525">
                      <a:solidFill>
                        <a:srgbClr val="AAA0A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95250" tIns="95250" rIns="95250" bIns="95250"/>
                    <a:lstStyle/>
                    <a:p>
                      <a:r>
                        <a:rPr sz="2400" b="0">
                          <a:solidFill>
                            <a:srgbClr val="22172A"/>
                          </a:solidFill>
                          <a:latin typeface="Inter"/>
                          <a:ea typeface="Inter"/>
                          <a:cs typeface="Inter"/>
                        </a:rPr>
                        <a:t>16.00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AAA0AE"/>
                      </a:solidFill>
                      <a:prstDash val="solid"/>
                    </a:lnR>
                    <a:lnB w="9525">
                      <a:solidFill>
                        <a:srgbClr val="AAA0A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95250" tIns="95250" rIns="95250" bIns="95250"/>
                    <a:lstStyle/>
                    <a:p>
                      <a:r>
                        <a:rPr sz="2400" b="0">
                          <a:solidFill>
                            <a:srgbClr val="22172A"/>
                          </a:solidFill>
                          <a:latin typeface="Inter"/>
                          <a:ea typeface="Inter"/>
                          <a:cs typeface="Inter"/>
                        </a:rPr>
                        <a:t>lokale 10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AAA0AE"/>
                      </a:solidFill>
                      <a:prstDash val="solid"/>
                    </a:lnR>
                    <a:lnB w="9525">
                      <a:solidFill>
                        <a:srgbClr val="AAA0A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87E9AE3-2CD3-4A5A-8571-A573492277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524500"/>
            <a:ext cx="108204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2250" b="1">
                <a:solidFill>
                  <a:srgbClr val="0A6E78"/>
                </a:solidFill>
                <a:latin typeface="Inter"/>
                <a:ea typeface="Inter"/>
                <a:cs typeface="Inter"/>
              </a:defRPr>
            </a:defPPr>
            <a:lvl1pPr>
              <a:defRPr sz="2250" b="1">
                <a:solidFill>
                  <a:srgbClr val="0A6E78"/>
                </a:solidFill>
                <a:latin typeface="Inter"/>
                <a:ea typeface="Inter"/>
                <a:cs typeface="Inter"/>
              </a:defRPr>
            </a:lvl1pPr>
            <a:lvl2pPr>
              <a:defRPr sz="2250" b="1">
                <a:solidFill>
                  <a:srgbClr val="0A6E78"/>
                </a:solidFill>
                <a:latin typeface="Inter"/>
                <a:ea typeface="Inter"/>
                <a:cs typeface="Inter"/>
              </a:defRPr>
            </a:lvl2pPr>
            <a:lvl3pPr>
              <a:defRPr sz="2250" b="1">
                <a:solidFill>
                  <a:srgbClr val="0A6E78"/>
                </a:solidFill>
                <a:latin typeface="Inter"/>
                <a:ea typeface="Inter"/>
                <a:cs typeface="Inter"/>
              </a:defRPr>
            </a:lvl3pPr>
            <a:lvl4pPr>
              <a:defRPr sz="2250" b="1">
                <a:solidFill>
                  <a:srgbClr val="0A6E78"/>
                </a:solidFill>
                <a:latin typeface="Inter"/>
                <a:ea typeface="Inter"/>
                <a:cs typeface="Inter"/>
              </a:defRPr>
            </a:lvl4pPr>
            <a:lvl5pPr>
              <a:defRPr sz="2250" b="1">
                <a:solidFill>
                  <a:srgbClr val="0A6E78"/>
                </a:solidFill>
                <a:latin typeface="Inter"/>
                <a:ea typeface="Inter"/>
                <a:cs typeface="Inter"/>
              </a:defRPr>
            </a:lvl5pPr>
            <a:lvl6pPr>
              <a:defRPr sz="2250" b="1">
                <a:solidFill>
                  <a:srgbClr val="0A6E78"/>
                </a:solidFill>
                <a:latin typeface="Inter"/>
                <a:ea typeface="Inter"/>
                <a:cs typeface="Inter"/>
              </a:defRPr>
            </a:lvl6pPr>
            <a:lvl7pPr>
              <a:defRPr sz="2250" b="1">
                <a:solidFill>
                  <a:srgbClr val="0A6E78"/>
                </a:solidFill>
                <a:latin typeface="Inter"/>
                <a:ea typeface="Inter"/>
                <a:cs typeface="Inter"/>
              </a:defRPr>
            </a:lvl7pPr>
            <a:lvl8pPr>
              <a:defRPr sz="2250" b="1">
                <a:solidFill>
                  <a:srgbClr val="0A6E78"/>
                </a:solidFill>
                <a:latin typeface="Inter"/>
                <a:ea typeface="Inter"/>
                <a:cs typeface="Inter"/>
              </a:defRPr>
            </a:lvl8pPr>
            <a:lvl9pPr>
              <a:defRPr sz="2250" b="1">
                <a:solidFill>
                  <a:srgbClr val="0A6E78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2250" b="1">
                <a:solidFill>
                  <a:srgbClr val="0A6E78"/>
                </a:solidFill>
                <a:latin typeface="Inter"/>
                <a:ea typeface="Inter"/>
                <a:cs typeface="Inter"/>
              </a:defRPr>
            </a:pPr>
            <a:r>
              <a:rPr sz="2250" b="1">
                <a:solidFill>
                  <a:srgbClr val="0A6E78"/>
                </a:solidFill>
                <a:latin typeface="Inter"/>
                <a:ea typeface="Inter"/>
                <a:cs typeface="Inter"/>
              </a:rPr>
              <a:t>Spurðu félaga um tíma eða stofu. Hvornår? Hvor?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FC057CF-3A2C-4E6B-BA99-B07E72F1D7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29375"/>
            <a:ext cx="108204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defPPr>
            <a:lvl1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1pPr>
            <a:lvl2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2pPr>
            <a:lvl3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3pPr>
            <a:lvl4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4pPr>
            <a:lvl5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5pPr>
            <a:lvl6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6pPr>
            <a:lvl7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7pPr>
            <a:lvl8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8pPr>
            <a:lvl9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pPr>
            <a:r>
              <a:rPr sz="1350" b="0">
                <a:solidFill>
                  <a:srgbClr val="655B6B"/>
                </a:solidFill>
                <a:latin typeface="Inter"/>
                <a:ea typeface="Inter"/>
                <a:cs typeface="Inter"/>
              </a:rPr>
              <a:t>Danska í samskiptum · Brú · 3. kafli · Hvornår mødes vi? · 6</a:t>
            </a:r>
          </a:p>
        </p:txBody>
      </p:sp>
    </p:spTree>
    <p:extLst>
      <p:ext uri="{BB962C8B-B14F-4D97-AF65-F5344CB8AC3E}">
        <p14:creationId xmlns:p14="http://schemas.microsoft.com/office/powerpoint/2010/main" val="824863691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8E475E8-B172-4BFC-80E6-F6A4D02675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85750"/>
            <a:ext cx="91440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A6E78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EDBB487-E595-4FB5-8C51-2E49B644A4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4350"/>
            <a:ext cx="108204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600" b="1">
                <a:solidFill>
                  <a:srgbClr val="22172A"/>
                </a:solidFill>
                <a:latin typeface="Inter"/>
                <a:ea typeface="Inter"/>
                <a:cs typeface="Inter"/>
              </a:rPr>
              <a:t>Ný skilaboð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A10809A-4820-462A-979D-EBF00FDE61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00250"/>
            <a:ext cx="10820400" cy="3143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Fyrri: Vi mødes klokken to i lokale seks.</a:t>
            </a:r>
          </a:p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Ný: Vi mødes klokken tre, ikke to. Lokalet er det samme.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58F4449-34E9-46DD-AE22-87CAFB86CE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524500"/>
            <a:ext cx="108204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2250" b="1">
                <a:solidFill>
                  <a:srgbClr val="0A6E78"/>
                </a:solidFill>
                <a:latin typeface="Inter"/>
                <a:ea typeface="Inter"/>
                <a:cs typeface="Inter"/>
              </a:defRPr>
            </a:defPPr>
            <a:lvl1pPr>
              <a:defRPr sz="2250" b="1">
                <a:solidFill>
                  <a:srgbClr val="0A6E78"/>
                </a:solidFill>
                <a:latin typeface="Inter"/>
                <a:ea typeface="Inter"/>
                <a:cs typeface="Inter"/>
              </a:defRPr>
            </a:lvl1pPr>
            <a:lvl2pPr>
              <a:defRPr sz="2250" b="1">
                <a:solidFill>
                  <a:srgbClr val="0A6E78"/>
                </a:solidFill>
                <a:latin typeface="Inter"/>
                <a:ea typeface="Inter"/>
                <a:cs typeface="Inter"/>
              </a:defRPr>
            </a:lvl2pPr>
            <a:lvl3pPr>
              <a:defRPr sz="2250" b="1">
                <a:solidFill>
                  <a:srgbClr val="0A6E78"/>
                </a:solidFill>
                <a:latin typeface="Inter"/>
                <a:ea typeface="Inter"/>
                <a:cs typeface="Inter"/>
              </a:defRPr>
            </a:lvl3pPr>
            <a:lvl4pPr>
              <a:defRPr sz="2250" b="1">
                <a:solidFill>
                  <a:srgbClr val="0A6E78"/>
                </a:solidFill>
                <a:latin typeface="Inter"/>
                <a:ea typeface="Inter"/>
                <a:cs typeface="Inter"/>
              </a:defRPr>
            </a:lvl4pPr>
            <a:lvl5pPr>
              <a:defRPr sz="2250" b="1">
                <a:solidFill>
                  <a:srgbClr val="0A6E78"/>
                </a:solidFill>
                <a:latin typeface="Inter"/>
                <a:ea typeface="Inter"/>
                <a:cs typeface="Inter"/>
              </a:defRPr>
            </a:lvl5pPr>
            <a:lvl6pPr>
              <a:defRPr sz="2250" b="1">
                <a:solidFill>
                  <a:srgbClr val="0A6E78"/>
                </a:solidFill>
                <a:latin typeface="Inter"/>
                <a:ea typeface="Inter"/>
                <a:cs typeface="Inter"/>
              </a:defRPr>
            </a:lvl6pPr>
            <a:lvl7pPr>
              <a:defRPr sz="2250" b="1">
                <a:solidFill>
                  <a:srgbClr val="0A6E78"/>
                </a:solidFill>
                <a:latin typeface="Inter"/>
                <a:ea typeface="Inter"/>
                <a:cs typeface="Inter"/>
              </a:defRPr>
            </a:lvl7pPr>
            <a:lvl8pPr>
              <a:defRPr sz="2250" b="1">
                <a:solidFill>
                  <a:srgbClr val="0A6E78"/>
                </a:solidFill>
                <a:latin typeface="Inter"/>
                <a:ea typeface="Inter"/>
                <a:cs typeface="Inter"/>
              </a:defRPr>
            </a:lvl8pPr>
            <a:lvl9pPr>
              <a:defRPr sz="2250" b="1">
                <a:solidFill>
                  <a:srgbClr val="0A6E78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2250" b="1">
                <a:solidFill>
                  <a:srgbClr val="0A6E78"/>
                </a:solidFill>
                <a:latin typeface="Inter"/>
                <a:ea typeface="Inter"/>
                <a:cs typeface="Inter"/>
              </a:defRPr>
            </a:pPr>
            <a:r>
              <a:rPr sz="2250" b="1">
                <a:solidFill>
                  <a:srgbClr val="0A6E78"/>
                </a:solidFill>
                <a:latin typeface="Inter"/>
                <a:ea typeface="Inter"/>
                <a:cs typeface="Inter"/>
              </a:rPr>
              <a:t>Hvað breytist? Hvað helst óbreytt?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ABF601A-DDAC-4456-9D93-01C13FEA14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29375"/>
            <a:ext cx="108204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defPPr>
            <a:lvl1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1pPr>
            <a:lvl2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2pPr>
            <a:lvl3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3pPr>
            <a:lvl4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4pPr>
            <a:lvl5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5pPr>
            <a:lvl6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6pPr>
            <a:lvl7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7pPr>
            <a:lvl8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8pPr>
            <a:lvl9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pPr>
            <a:r>
              <a:rPr sz="1350" b="0">
                <a:solidFill>
                  <a:srgbClr val="655B6B"/>
                </a:solidFill>
                <a:latin typeface="Inter"/>
                <a:ea typeface="Inter"/>
                <a:cs typeface="Inter"/>
              </a:rPr>
              <a:t>Danska í samskiptum · Brú · 3. kafli · Hvornår mødes vi? · 7</a:t>
            </a:r>
          </a:p>
        </p:txBody>
      </p:sp>
    </p:spTree>
    <p:extLst>
      <p:ext uri="{BB962C8B-B14F-4D97-AF65-F5344CB8AC3E}">
        <p14:creationId xmlns:p14="http://schemas.microsoft.com/office/powerpoint/2010/main" val="908049849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21C2BC4-4F7C-430A-882E-4A3E34766B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85750"/>
            <a:ext cx="91440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A6E78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D086B87-E77C-462A-AF86-06FA491E86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4350"/>
            <a:ext cx="108204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600" b="1">
                <a:solidFill>
                  <a:srgbClr val="22172A"/>
                </a:solidFill>
                <a:latin typeface="Inter"/>
                <a:ea typeface="Inter"/>
                <a:cs typeface="Inter"/>
              </a:rPr>
              <a:t>Sendu skýr skilaboð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0A2B9DD-26ED-4BAB-871A-EFC6479A5F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00250"/>
            <a:ext cx="10820400" cy="3143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Þið hittist í stofu sautján klukkan fjögur eftir hádegi.</a:t>
            </a:r>
          </a:p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Skrifaðu dönsk skilaboð. Lestu þau upphátt.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E57DDEE-55F7-4292-9F16-6AEAEDEFBF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524500"/>
            <a:ext cx="108204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2250" b="1">
                <a:solidFill>
                  <a:srgbClr val="0A6E78"/>
                </a:solidFill>
                <a:latin typeface="Inter"/>
                <a:ea typeface="Inter"/>
                <a:cs typeface="Inter"/>
              </a:defRPr>
            </a:defPPr>
            <a:lvl1pPr>
              <a:defRPr sz="2250" b="1">
                <a:solidFill>
                  <a:srgbClr val="0A6E78"/>
                </a:solidFill>
                <a:latin typeface="Inter"/>
                <a:ea typeface="Inter"/>
                <a:cs typeface="Inter"/>
              </a:defRPr>
            </a:lvl1pPr>
            <a:lvl2pPr>
              <a:defRPr sz="2250" b="1">
                <a:solidFill>
                  <a:srgbClr val="0A6E78"/>
                </a:solidFill>
                <a:latin typeface="Inter"/>
                <a:ea typeface="Inter"/>
                <a:cs typeface="Inter"/>
              </a:defRPr>
            </a:lvl2pPr>
            <a:lvl3pPr>
              <a:defRPr sz="2250" b="1">
                <a:solidFill>
                  <a:srgbClr val="0A6E78"/>
                </a:solidFill>
                <a:latin typeface="Inter"/>
                <a:ea typeface="Inter"/>
                <a:cs typeface="Inter"/>
              </a:defRPr>
            </a:lvl3pPr>
            <a:lvl4pPr>
              <a:defRPr sz="2250" b="1">
                <a:solidFill>
                  <a:srgbClr val="0A6E78"/>
                </a:solidFill>
                <a:latin typeface="Inter"/>
                <a:ea typeface="Inter"/>
                <a:cs typeface="Inter"/>
              </a:defRPr>
            </a:lvl4pPr>
            <a:lvl5pPr>
              <a:defRPr sz="2250" b="1">
                <a:solidFill>
                  <a:srgbClr val="0A6E78"/>
                </a:solidFill>
                <a:latin typeface="Inter"/>
                <a:ea typeface="Inter"/>
                <a:cs typeface="Inter"/>
              </a:defRPr>
            </a:lvl5pPr>
            <a:lvl6pPr>
              <a:defRPr sz="2250" b="1">
                <a:solidFill>
                  <a:srgbClr val="0A6E78"/>
                </a:solidFill>
                <a:latin typeface="Inter"/>
                <a:ea typeface="Inter"/>
                <a:cs typeface="Inter"/>
              </a:defRPr>
            </a:lvl6pPr>
            <a:lvl7pPr>
              <a:defRPr sz="2250" b="1">
                <a:solidFill>
                  <a:srgbClr val="0A6E78"/>
                </a:solidFill>
                <a:latin typeface="Inter"/>
                <a:ea typeface="Inter"/>
                <a:cs typeface="Inter"/>
              </a:defRPr>
            </a:lvl7pPr>
            <a:lvl8pPr>
              <a:defRPr sz="2250" b="1">
                <a:solidFill>
                  <a:srgbClr val="0A6E78"/>
                </a:solidFill>
                <a:latin typeface="Inter"/>
                <a:ea typeface="Inter"/>
                <a:cs typeface="Inter"/>
              </a:defRPr>
            </a:lvl8pPr>
            <a:lvl9pPr>
              <a:defRPr sz="2250" b="1">
                <a:solidFill>
                  <a:srgbClr val="0A6E78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2250" b="1">
                <a:solidFill>
                  <a:srgbClr val="0A6E78"/>
                </a:solidFill>
                <a:latin typeface="Inter"/>
                <a:ea typeface="Inter"/>
                <a:cs typeface="Inter"/>
              </a:defRPr>
            </a:pPr>
            <a:r>
              <a:rPr sz="2250" b="1">
                <a:solidFill>
                  <a:srgbClr val="0A6E78"/>
                </a:solidFill>
                <a:latin typeface="Inter"/>
                <a:ea typeface="Inter"/>
                <a:cs typeface="Inter"/>
              </a:rPr>
              <a:t>Er tíminn skýr? Er stofan nefnd?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7B8AE76-0BCE-46C0-9F38-84F1B0A188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29375"/>
            <a:ext cx="108204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defPPr>
            <a:lvl1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1pPr>
            <a:lvl2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2pPr>
            <a:lvl3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3pPr>
            <a:lvl4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4pPr>
            <a:lvl5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5pPr>
            <a:lvl6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6pPr>
            <a:lvl7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7pPr>
            <a:lvl8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8pPr>
            <a:lvl9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pPr>
            <a:r>
              <a:rPr sz="1350" b="0">
                <a:solidFill>
                  <a:srgbClr val="655B6B"/>
                </a:solidFill>
                <a:latin typeface="Inter"/>
                <a:ea typeface="Inter"/>
                <a:cs typeface="Inter"/>
              </a:rPr>
              <a:t>Danska í samskiptum · Brú · 3. kafli · Hvornår mødes vi? · 8</a:t>
            </a:r>
          </a:p>
        </p:txBody>
      </p:sp>
    </p:spTree>
    <p:extLst>
      <p:ext uri="{BB962C8B-B14F-4D97-AF65-F5344CB8AC3E}">
        <p14:creationId xmlns:p14="http://schemas.microsoft.com/office/powerpoint/2010/main" val="478286647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ABC150A-3B46-4BD4-9C4C-58D3D3E3E2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85750"/>
            <a:ext cx="91440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A6E78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1F8EE41-3734-4383-AF6B-072E9BF166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4350"/>
            <a:ext cx="108204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600" b="1">
                <a:solidFill>
                  <a:srgbClr val="22172A"/>
                </a:solidFill>
                <a:latin typeface="Inter"/>
                <a:ea typeface="Inter"/>
                <a:cs typeface="Inter"/>
              </a:rPr>
              <a:t>Finnið tíma og stofu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B3F9ED5-64E9-47C5-A3A0-0C3168E5FF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00250"/>
            <a:ext cx="10820400" cy="3143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Hvort sitt spjald: annað hefur tímann, hitt stofuna.</a:t>
            </a:r>
          </a:p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Spyrjið. Hlustið. Staðfestið.</a:t>
            </a:r>
          </a:p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Er det rigtigt? – Er það rétt?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82CC608-CA36-4707-8CD1-17C3BA59F6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29375"/>
            <a:ext cx="108204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defPPr>
            <a:lvl1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1pPr>
            <a:lvl2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2pPr>
            <a:lvl3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3pPr>
            <a:lvl4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4pPr>
            <a:lvl5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5pPr>
            <a:lvl6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6pPr>
            <a:lvl7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7pPr>
            <a:lvl8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8pPr>
            <a:lvl9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pPr>
            <a:r>
              <a:rPr sz="1350" b="0">
                <a:solidFill>
                  <a:srgbClr val="655B6B"/>
                </a:solidFill>
                <a:latin typeface="Inter"/>
                <a:ea typeface="Inter"/>
                <a:cs typeface="Inter"/>
              </a:rPr>
              <a:t>Danska í samskiptum · Brú · 3. kafli · Hvornår mødes vi? · 9</a:t>
            </a:r>
          </a:p>
        </p:txBody>
      </p:sp>
    </p:spTree>
    <p:extLst>
      <p:ext uri="{BB962C8B-B14F-4D97-AF65-F5344CB8AC3E}">
        <p14:creationId xmlns:p14="http://schemas.microsoft.com/office/powerpoint/2010/main" val="318431600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B5ADCD4-5529-45BB-ACAD-189146F2AB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85750"/>
            <a:ext cx="91440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A6E78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CFFCBE9-1878-42B3-B0C6-F719C6797E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4350"/>
            <a:ext cx="108204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600" b="1">
                <a:solidFill>
                  <a:srgbClr val="22172A"/>
                </a:solidFill>
                <a:latin typeface="Inter"/>
                <a:ea typeface="Inter"/>
                <a:cs typeface="Inter"/>
              </a:rPr>
              <a:t>Ný skilaboð án hjálpartöflu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7DD20BF-D00E-4432-8852-91351BD202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00250"/>
            <a:ext cx="10820400" cy="3143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BR-C03-A03</a:t>
            </a:r>
          </a:p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Lokaðu bókinni. Hvaða tími og stofa gilda að lokum?</a:t>
            </a:r>
          </a:p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Segðu það á dönsku og skrifaðu skilaboð.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893D9B6-23DA-4815-A253-B08ACB4F1F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524500"/>
            <a:ext cx="108204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2250" b="1">
                <a:solidFill>
                  <a:srgbClr val="0A6E78"/>
                </a:solidFill>
                <a:latin typeface="Inter"/>
                <a:ea typeface="Inter"/>
                <a:cs typeface="Inter"/>
              </a:defRPr>
            </a:defPPr>
            <a:lvl1pPr>
              <a:defRPr sz="2250" b="1">
                <a:solidFill>
                  <a:srgbClr val="0A6E78"/>
                </a:solidFill>
                <a:latin typeface="Inter"/>
                <a:ea typeface="Inter"/>
                <a:cs typeface="Inter"/>
              </a:defRPr>
            </a:lvl1pPr>
            <a:lvl2pPr>
              <a:defRPr sz="2250" b="1">
                <a:solidFill>
                  <a:srgbClr val="0A6E78"/>
                </a:solidFill>
                <a:latin typeface="Inter"/>
                <a:ea typeface="Inter"/>
                <a:cs typeface="Inter"/>
              </a:defRPr>
            </a:lvl2pPr>
            <a:lvl3pPr>
              <a:defRPr sz="2250" b="1">
                <a:solidFill>
                  <a:srgbClr val="0A6E78"/>
                </a:solidFill>
                <a:latin typeface="Inter"/>
                <a:ea typeface="Inter"/>
                <a:cs typeface="Inter"/>
              </a:defRPr>
            </a:lvl3pPr>
            <a:lvl4pPr>
              <a:defRPr sz="2250" b="1">
                <a:solidFill>
                  <a:srgbClr val="0A6E78"/>
                </a:solidFill>
                <a:latin typeface="Inter"/>
                <a:ea typeface="Inter"/>
                <a:cs typeface="Inter"/>
              </a:defRPr>
            </a:lvl4pPr>
            <a:lvl5pPr>
              <a:defRPr sz="2250" b="1">
                <a:solidFill>
                  <a:srgbClr val="0A6E78"/>
                </a:solidFill>
                <a:latin typeface="Inter"/>
                <a:ea typeface="Inter"/>
                <a:cs typeface="Inter"/>
              </a:defRPr>
            </a:lvl5pPr>
            <a:lvl6pPr>
              <a:defRPr sz="2250" b="1">
                <a:solidFill>
                  <a:srgbClr val="0A6E78"/>
                </a:solidFill>
                <a:latin typeface="Inter"/>
                <a:ea typeface="Inter"/>
                <a:cs typeface="Inter"/>
              </a:defRPr>
            </a:lvl6pPr>
            <a:lvl7pPr>
              <a:defRPr sz="2250" b="1">
                <a:solidFill>
                  <a:srgbClr val="0A6E78"/>
                </a:solidFill>
                <a:latin typeface="Inter"/>
                <a:ea typeface="Inter"/>
                <a:cs typeface="Inter"/>
              </a:defRPr>
            </a:lvl7pPr>
            <a:lvl8pPr>
              <a:defRPr sz="2250" b="1">
                <a:solidFill>
                  <a:srgbClr val="0A6E78"/>
                </a:solidFill>
                <a:latin typeface="Inter"/>
                <a:ea typeface="Inter"/>
                <a:cs typeface="Inter"/>
              </a:defRPr>
            </a:lvl8pPr>
            <a:lvl9pPr>
              <a:defRPr sz="2250" b="1">
                <a:solidFill>
                  <a:srgbClr val="0A6E78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2250" b="1">
                <a:solidFill>
                  <a:srgbClr val="0A6E78"/>
                </a:solidFill>
                <a:latin typeface="Inter"/>
                <a:ea typeface="Inter"/>
                <a:cs typeface="Inter"/>
              </a:defRPr>
            </a:pPr>
            <a:r>
              <a:rPr sz="2250" b="1">
                <a:solidFill>
                  <a:srgbClr val="0A6E78"/>
                </a:solidFill>
                <a:latin typeface="Inter"/>
                <a:ea typeface="Inter"/>
                <a:cs typeface="Inter"/>
              </a:rPr>
              <a:t>Var auðveldara að heyra töluna eða segja hana?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B562D9C-31D6-4144-B838-8BA11522E1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29375"/>
            <a:ext cx="108204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defPPr>
            <a:lvl1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1pPr>
            <a:lvl2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2pPr>
            <a:lvl3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3pPr>
            <a:lvl4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4pPr>
            <a:lvl5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5pPr>
            <a:lvl6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6pPr>
            <a:lvl7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7pPr>
            <a:lvl8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8pPr>
            <a:lvl9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pPr>
            <a:r>
              <a:rPr sz="1350" b="0">
                <a:solidFill>
                  <a:srgbClr val="655B6B"/>
                </a:solidFill>
                <a:latin typeface="Inter"/>
                <a:ea typeface="Inter"/>
                <a:cs typeface="Inter"/>
              </a:rPr>
              <a:t>Danska í samskiptum · Brú · 3. kafli · Hvornår mødes vi? · 10</a:t>
            </a:r>
          </a:p>
        </p:txBody>
      </p:sp>
    </p:spTree>
    <p:extLst>
      <p:ext uri="{BB962C8B-B14F-4D97-AF65-F5344CB8AC3E}">
        <p14:creationId xmlns:p14="http://schemas.microsoft.com/office/powerpoint/2010/main" val="2022796012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2026-10-23T23:57:48.0400000Z</dcterms:created>
  <dcterms:modified xsi:type="dcterms:W3CDTF">2026-10-23T23:57:48.0400000Z</dcterms:modified>
</coreProperties>
</file>