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ab9683d1cdb243fd" /><Relationship Type="http://schemas.openxmlformats.org/officeDocument/2006/relationships/extended-properties" Target="/docProps/app.xml" Id="R78111d24add64d16" /><Relationship Type="http://schemas.openxmlformats.org/officeDocument/2006/relationships/officeDocument" Target="/ppt/presentation.xml" Id="R5d37cf5388e64035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29e4e52f53124bc4"/>
  </p:sldMasterIdLst>
  <p:notesMasterIdLst>
    <p:notesMasterId xmlns:r="http://schemas.openxmlformats.org/officeDocument/2006/relationships" r:id="R15afe4ab3c5d4b29"/>
  </p:notesMasterIdLst>
  <p:sldIdLst>
    <p:sldId xmlns:r="http://schemas.openxmlformats.org/officeDocument/2006/relationships" id="256" r:id="R77b47cb9b16445ed"/>
    <p:sldId xmlns:r="http://schemas.openxmlformats.org/officeDocument/2006/relationships" id="257" r:id="R10f5e4a1514e4597"/>
    <p:sldId xmlns:r="http://schemas.openxmlformats.org/officeDocument/2006/relationships" id="258" r:id="Ra3f69190923d490d"/>
    <p:sldId xmlns:r="http://schemas.openxmlformats.org/officeDocument/2006/relationships" id="259" r:id="R87aaa0011ca24076"/>
    <p:sldId xmlns:r="http://schemas.openxmlformats.org/officeDocument/2006/relationships" id="260" r:id="R356e29a842eb429e"/>
    <p:sldId xmlns:r="http://schemas.openxmlformats.org/officeDocument/2006/relationships" id="261" r:id="R531b98f3ff3c4b1c"/>
    <p:sldId xmlns:r="http://schemas.openxmlformats.org/officeDocument/2006/relationships" id="262" r:id="R11881c4d19074f01"/>
    <p:sldId xmlns:r="http://schemas.openxmlformats.org/officeDocument/2006/relationships" id="263" r:id="Ra8bdbf46f7154e1d"/>
    <p:sldId xmlns:r="http://schemas.openxmlformats.org/officeDocument/2006/relationships" id="264" r:id="Rebbd2c88ca614e04"/>
    <p:sldId xmlns:r="http://schemas.openxmlformats.org/officeDocument/2006/relationships" id="265" r:id="R7f9863c56c96449e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f8af4d8e7f67415d" /><Relationship Type="http://schemas.openxmlformats.org/officeDocument/2006/relationships/slideMaster" Target="/ppt/slideMasters/slideMaster1.xml" Id="R29e4e52f53124bc4" /><Relationship Type="http://schemas.openxmlformats.org/officeDocument/2006/relationships/notesMaster" Target="/ppt/notesMasters/notesMaster1.xml" Id="R15afe4ab3c5d4b29" /><Relationship Type="http://schemas.openxmlformats.org/officeDocument/2006/relationships/presProps" Target="/ppt/presProps.xml" Id="Rccd29f28db564809" /><Relationship Type="http://schemas.openxmlformats.org/officeDocument/2006/relationships/tableStyles" Target="/ppt/tableStyles.xml" Id="R8d03cfbc59cb4cea" /><Relationship Type="http://schemas.openxmlformats.org/officeDocument/2006/relationships/slide" Target="/ppt/slides/slide1.xml" Id="R77b47cb9b16445ed" /><Relationship Type="http://schemas.openxmlformats.org/officeDocument/2006/relationships/slide" Target="/ppt/slides/slide2.xml" Id="R10f5e4a1514e4597" /><Relationship Type="http://schemas.openxmlformats.org/officeDocument/2006/relationships/slide" Target="/ppt/slides/slide3.xml" Id="Ra3f69190923d490d" /><Relationship Type="http://schemas.openxmlformats.org/officeDocument/2006/relationships/slide" Target="/ppt/slides/slide4.xml" Id="R87aaa0011ca24076" /><Relationship Type="http://schemas.openxmlformats.org/officeDocument/2006/relationships/slide" Target="/ppt/slides/slide5.xml" Id="R356e29a842eb429e" /><Relationship Type="http://schemas.openxmlformats.org/officeDocument/2006/relationships/slide" Target="/ppt/slides/slide6.xml" Id="R531b98f3ff3c4b1c" /><Relationship Type="http://schemas.openxmlformats.org/officeDocument/2006/relationships/slide" Target="/ppt/slides/slide7.xml" Id="R11881c4d19074f01" /><Relationship Type="http://schemas.openxmlformats.org/officeDocument/2006/relationships/slide" Target="/ppt/slides/slide8.xml" Id="Ra8bdbf46f7154e1d" /><Relationship Type="http://schemas.openxmlformats.org/officeDocument/2006/relationships/slide" Target="/ppt/slides/slide9.xml" Id="Rebbd2c88ca614e04" /><Relationship Type="http://schemas.openxmlformats.org/officeDocument/2006/relationships/slide" Target="/ppt/slides/slide10.xml" Id="R7f9863c56c96449e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8ece6d97e4f44e66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3e753cf8f95b40c6" /><Relationship Type="http://schemas.openxmlformats.org/officeDocument/2006/relationships/notesMaster" Target="/ppt/notesMasters/notesMaster1.xml" Id="R9ad6dc84af4f483a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e0b4706ce74842ff" /><Relationship Type="http://schemas.openxmlformats.org/officeDocument/2006/relationships/notesMaster" Target="/ppt/notesMasters/notesMaster1.xml" Id="Rfd440ab871464846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67baf02649814e69" /><Relationship Type="http://schemas.openxmlformats.org/officeDocument/2006/relationships/notesMaster" Target="/ppt/notesMasters/notesMaster1.xml" Id="R01c94913669d4f26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8ad5f6a026044e13" /><Relationship Type="http://schemas.openxmlformats.org/officeDocument/2006/relationships/notesMaster" Target="/ppt/notesMasters/notesMaster1.xml" Id="R57dd8f36c88644c8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31ec3962e9744b18" /><Relationship Type="http://schemas.openxmlformats.org/officeDocument/2006/relationships/notesMaster" Target="/ppt/notesMasters/notesMaster1.xml" Id="R78fe889b216b4979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a3f0cd8e28b2408a" /><Relationship Type="http://schemas.openxmlformats.org/officeDocument/2006/relationships/notesMaster" Target="/ppt/notesMasters/notesMaster1.xml" Id="R6a18465e17164974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11e73488787141a0" /><Relationship Type="http://schemas.openxmlformats.org/officeDocument/2006/relationships/notesMaster" Target="/ppt/notesMasters/notesMaster1.xml" Id="R73865741d773459f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4d727bec959b49a9" /><Relationship Type="http://schemas.openxmlformats.org/officeDocument/2006/relationships/notesMaster" Target="/ppt/notesMasters/notesMaster1.xml" Id="Rd39c7f82ef4c4574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ae0ac09219bc424a" /><Relationship Type="http://schemas.openxmlformats.org/officeDocument/2006/relationships/notesMaster" Target="/ppt/notesMasters/notesMaster1.xml" Id="Rcada0fa570304830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86f8126acb184a9a" /><Relationship Type="http://schemas.openxmlformats.org/officeDocument/2006/relationships/notesMaster" Target="/ppt/notesMasters/notesMaster1.xml" Id="Rae7de0d074124064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Einkaupplýsingar útiloka sameiginlega bakkann þótt bakhliðin sé auð. Rifjið upp úr kafla 15: *Jeg synes …* með dæmi.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Sýnið ekki handritið fyrr en nemendur hafa reynt við hlustunarmarkmiðið. A02: kennarinn nefnir tvö skilyrði og biður um upplýsingar um verkefni viknanna.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Ef talin eru blöð aðra vikuna og prentaðar síður hina eru tölurnar ekki sambærilegar.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Munurinn er 30 blöð en orsökin er óþekkt af því að verkefni viknanna voru ekki skráð. Súlur byrja á núlli.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Gögnin styðja hvorki að skólinn sé orðinn umhverfisvænn né að allir eigi að hætta með prentuð verkefni. Hugsanleg skýring er skrifuð sem möguleiki: *Måske … Det vil vi undersøge ved at …*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Sýnið eftir að nemendur hafa valið sjálfir. *Færre* með blöðum sem má telja, *mindre* með pappír og tíma. Síðan B2-C05-A04: *endnu*, *kan* og *ikke*.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Aðgengi er skilyrði. Tillaga B segir ekki hvort allir geti lesið af skjánum frá sætum sínum eða hvort einhver þurfi blað. Nemendur mega velja A, breytta B eða biðja um fleiri upplýsingar.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 er nemandi með þrjár spurningar, B fulltrúi kennarans. Nýr vandi kemur eftir fyrstu tillögu; kennarinn staðfestir nýja staðsetningu. Pappír með einkaupplýsingum fer aldrei í sameiginlegan bakka.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Taflan styður skipulag tveggja vikna tillögu (120–150 orð). Nemendur kynna eftir fyrirsögnum og hlustandi spyr um eitt óljóst atriði.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Fyrst B2-C05-A05 (ílát) og A06. Metið hvað nemandinn getur rökstutt, ekki hvort skoðun hans sé sú sama og kennarans. Spurningatæknin nýtist aftur í kafla 18.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80908e960684ab1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960ca0b3e5c46e5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3f46f324d874c3c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75a22e76af54763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28495df7e554633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0940013bd914a99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17ACB8CB-5B07-421C-A2C0-DF29A5A1A64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29752799-0266-44F1-96D4-7720B128C621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4DC28C64-0E28-4805-AC84-4F443337F04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C5FFB163-0DCA-4C5C-AB26-1F38F027759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FAAF71F1-90A8-4846-BF38-3DAD49242063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A5C6491C-61A0-4928-852F-D1CC30D8E29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CF4390F9-765B-436B-AE05-F5435E64F334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4F84BE27-18BC-4969-9302-E1345B27B447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599033F0-B943-419E-8EA9-369F2B1059A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E5683B1D-7E3E-4D19-9979-654170E94130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8949d64ec8674937" /><Relationship Type="http://schemas.openxmlformats.org/officeDocument/2006/relationships/slideLayout" Target="/ppt/slideLayouts/slideLayout1.xml" Id="R6a1d303764e04a73" /><Relationship Type="http://schemas.openxmlformats.org/officeDocument/2006/relationships/slideLayout" Target="/ppt/slideLayouts/slideLayout2.xml" Id="R2a519ccf41094dd9" /><Relationship Type="http://schemas.openxmlformats.org/officeDocument/2006/relationships/slideLayout" Target="/ppt/slideLayouts/slideLayout3.xml" Id="R27ec1fad33e442a9" /><Relationship Type="http://schemas.openxmlformats.org/officeDocument/2006/relationships/slideLayout" Target="/ppt/slideLayouts/slideLayout4.xml" Id="R0e008d8aef704d6d" /><Relationship Type="http://schemas.openxmlformats.org/officeDocument/2006/relationships/slideLayout" Target="/ppt/slideLayouts/slideLayout5.xml" Id="Rca42a34f3b4243db" /><Relationship Type="http://schemas.openxmlformats.org/officeDocument/2006/relationships/slideLayout" Target="/ppt/slideLayouts/slideLayout6.xml" Id="Rfb8ddbfeabb348ef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6a1d303764e04a73"/>
    <p:sldLayoutId xmlns:r="http://schemas.openxmlformats.org/officeDocument/2006/relationships" id="2147483650" r:id="R2a519ccf41094dd9"/>
    <p:sldLayoutId xmlns:r="http://schemas.openxmlformats.org/officeDocument/2006/relationships" id="2147483651" r:id="R27ec1fad33e442a9"/>
    <p:sldLayoutId xmlns:r="http://schemas.openxmlformats.org/officeDocument/2006/relationships" id="2147483652" r:id="R0e008d8aef704d6d"/>
    <p:sldLayoutId xmlns:r="http://schemas.openxmlformats.org/officeDocument/2006/relationships" id="2147483653" r:id="Rca42a34f3b4243db"/>
    <p:sldLayoutId xmlns:r="http://schemas.openxmlformats.org/officeDocument/2006/relationships" id="2147483654" r:id="Rfb8ddbfeabb348ef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84de0370b3d4c92" /><Relationship Type="http://schemas.openxmlformats.org/officeDocument/2006/relationships/notesSlide" Target="/ppt/notesSlides/notesSlide1.xml" Id="R9176300f1f8f4b1a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e793a756ae04a20" /><Relationship Type="http://schemas.openxmlformats.org/officeDocument/2006/relationships/notesSlide" Target="/ppt/notesSlides/notesSlide2.xml" Id="Ra43aa89a0b2142bc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f2bafb638714312" /><Relationship Type="http://schemas.openxmlformats.org/officeDocument/2006/relationships/notesSlide" Target="/ppt/notesSlides/notesSlide3.xml" Id="R06227d8e658f41bb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1390e0ebb534c80" /><Relationship Type="http://schemas.openxmlformats.org/officeDocument/2006/relationships/notesSlide" Target="/ppt/notesSlides/notesSlide4.xml" Id="R9a8f145f1148495a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be759fd6272435e" /><Relationship Type="http://schemas.openxmlformats.org/officeDocument/2006/relationships/notesSlide" Target="/ppt/notesSlides/notesSlide5.xml" Id="R3df88dac1e4a460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04247ccc06c4865" /><Relationship Type="http://schemas.openxmlformats.org/officeDocument/2006/relationships/notesSlide" Target="/ppt/notesSlides/notesSlide6.xml" Id="Rc0c03cd3b9a14b7b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5179863ffbc450f" /><Relationship Type="http://schemas.openxmlformats.org/officeDocument/2006/relationships/notesSlide" Target="/ppt/notesSlides/notesSlide7.xml" Id="Rce5fbd9cee874c47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a137964104d46f5" /><Relationship Type="http://schemas.openxmlformats.org/officeDocument/2006/relationships/notesSlide" Target="/ppt/notesSlides/notesSlide8.xml" Id="Ra2e19f77955243f2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a2a063aa25f4e52" /><Relationship Type="http://schemas.openxmlformats.org/officeDocument/2006/relationships/notesSlide" Target="/ppt/notesSlides/notesSlide9.xml" Id="R295f4c60c0614255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84beb6b72344d52" /><Relationship Type="http://schemas.openxmlformats.org/officeDocument/2006/relationships/notesSlide" Target="/ppt/notesSlides/notesSlide10.xml" Id="Rfde00e7c2c7f492b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36625B9-B1BB-4E75-B35E-9509393263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9144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B44B3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F5F22A0-3ACF-410B-A2C1-5154C94743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Tre ark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5BF977E-F19C-4CBE-A114-FEED392EA5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Begge sider brugt. En ren bagside. Private oplysninger på forsiden.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Hvad skal vi undersøge først?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13378EC-5396-41B6-8933-27F1548EF9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· 9. bekkur · 17. kafli · En grønnere hverdag · 1</a:t>
            </a:r>
          </a:p>
        </p:txBody>
      </p:sp>
    </p:spTree>
    <p:extLst>
      <p:ext uri="{BB962C8B-B14F-4D97-AF65-F5344CB8AC3E}">
        <p14:creationId xmlns:p14="http://schemas.microsoft.com/office/powerpoint/2010/main" val="2055629665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5634D0F-01A6-4E41-9376-97C3E443B6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9144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B44B3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41FA7EF-2511-4906-9423-30EEDE120E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Lyt til et forslag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7908D58-8EBB-475D-9218-C42AA6B069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B2-C05-A01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Hvad? Hvor længe? Hvad ved de ikke endnu?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B1BB11B-86C9-4956-88A3-4C33EFBBE0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· 9. bekkur · 17. kafli · En grønnere hverdag · 2</a:t>
            </a:r>
          </a:p>
        </p:txBody>
      </p:sp>
    </p:spTree>
    <p:extLst>
      <p:ext uri="{BB962C8B-B14F-4D97-AF65-F5344CB8AC3E}">
        <p14:creationId xmlns:p14="http://schemas.microsoft.com/office/powerpoint/2010/main" val="93430146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62FE64F-7609-4CA2-8AFF-F6C5CF73B4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9144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B44B3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0288D93-CB4E-4BAA-8325-697EAA29EE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Ark eller sider?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2F860B1-0E36-4F4D-BE75-A535637CB4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Ét ark kan have tekst på to sider.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Hvad tæller vi? Brug samme regel hver gang.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A5AF792-6B66-472A-B7FA-C527B008D2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· 9. bekkur · 17. kafli · En grønnere hverdag · 3</a:t>
            </a:r>
          </a:p>
        </p:txBody>
      </p:sp>
    </p:spTree>
    <p:extLst>
      <p:ext uri="{BB962C8B-B14F-4D97-AF65-F5344CB8AC3E}">
        <p14:creationId xmlns:p14="http://schemas.microsoft.com/office/powerpoint/2010/main" val="947638670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44A84F7-0A93-4CBC-8CDA-312C0BA0AD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9144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B44B3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FB421C3-C65B-4A29-B7E7-23E8D40EC2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Fem skoledage i hver uge</a:t>
            </a:r>
          </a:p>
        </p:txBody>
      </p:sp>
      <p:graphicFrame>
        <p:nvGraphicFrame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FB6A1EA-AD83-45A6-9985-B108B5CC3AA1}"/>
              </a:ext>
            </a:extLst>
          </p:cNvPr>
          <p:cNvGraphicFramePr/>
          <p:nvPr/>
        </p:nvGraphicFramePr>
        <p:xfrm>
          <a:off xmlns:a="http://schemas.openxmlformats.org/drawingml/2006/main" x="685800" y="1714500"/>
          <a:ext xmlns:a="http://schemas.openxmlformats.org/drawingml/2006/main" cx="10820400" cy="36576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606800"/>
                <a:gridCol w="3606800"/>
                <a:gridCol w="3606800"/>
              </a:tblGrid>
              <a:tr h="1219200">
                <a:tc>
                  <a:txBody>
                    <a:bodyPr lIns="95250" tIns="95250" rIns="95250" bIns="95250"/>
                    <a:lstStyle/>
                    <a:p>
                      <a:r>
                        <a:rPr sz="2400" b="1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Uge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T w="9525">
                      <a:solidFill>
                        <a:srgbClr val="AAA0AE"/>
                      </a:solidFill>
                      <a:prstDash val="solid"/>
                    </a:lnT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0ECF7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1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Bakke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T w="9525">
                      <a:solidFill>
                        <a:srgbClr val="AAA0AE"/>
                      </a:solidFill>
                      <a:prstDash val="solid"/>
                    </a:lnT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0ECF7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1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Nye ark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T w="9525">
                      <a:solidFill>
                        <a:srgbClr val="AAA0AE"/>
                      </a:solidFill>
                      <a:prstDash val="solid"/>
                    </a:lnT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0ECF7"/>
                    </a:solidFill>
                  </a:tcPr>
                </a:tc>
              </a:tr>
              <a:tr h="1219200"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A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uden bakke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120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1219200"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B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med bakke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90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A4A113B-308D-4387-A17A-6FE9BC3F84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defPPr>
            <a:lvl1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1pPr>
            <a:lvl2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2pPr>
            <a:lvl3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3pPr>
            <a:lvl4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4pPr>
            <a:lvl5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5pPr>
            <a:lvl6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6pPr>
            <a:lvl7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7pPr>
            <a:lvl8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8pPr>
            <a:lvl9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pPr>
            <a:r>
              <a:rPr sz="2250" b="1">
                <a:solidFill>
                  <a:srgbClr val="6B44B3"/>
                </a:solidFill>
                <a:latin typeface="Inter"/>
                <a:ea typeface="Inter"/>
                <a:cs typeface="Inter"/>
              </a:rPr>
              <a:t>Opgaverne blev ikke skrevet ned. Var bakken årsagen?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F54E7BB-71EC-40EB-8446-68D4DD1027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· 9. bekkur · 17. kafli · En grønnere hverdag · 4</a:t>
            </a:r>
          </a:p>
        </p:txBody>
      </p:sp>
    </p:spTree>
    <p:extLst>
      <p:ext uri="{BB962C8B-B14F-4D97-AF65-F5344CB8AC3E}">
        <p14:creationId xmlns:p14="http://schemas.microsoft.com/office/powerpoint/2010/main" val="112250316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03B9DE0-58CF-415B-8089-7A978D7301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9144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B44B3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4781A33-E310-4F0C-9423-F4CDA69390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Ret en for stor konklusion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0A14A98-D3BA-4593-808B-4518C807EA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»Vi brugte 30 færre ark. Derfor har vi bevist, at vores skole nu er miljøvenlig, og at alle bør stoppe med at bruge trykte opgaver.«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Ret teksten. Bevar det, tallene faktisk viser.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0065EB4-98AF-431C-8C58-1704F73EFD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· 9. bekkur · 17. kafli · En grønnere hverdag · 5</a:t>
            </a:r>
          </a:p>
        </p:txBody>
      </p:sp>
    </p:spTree>
    <p:extLst>
      <p:ext uri="{BB962C8B-B14F-4D97-AF65-F5344CB8AC3E}">
        <p14:creationId xmlns:p14="http://schemas.microsoft.com/office/powerpoint/2010/main" val="904596894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AE82BC3-5C09-4DCE-98E2-EDD81DFF32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9144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B44B3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5AD6D49-A5B4-4E0F-B6AA-F4650F33EB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Færre ark, mindre papir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4396075-C1C2-4F9B-BDE1-D5ECE5ECDE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Færre ark. Mindre papir. Mindre tid.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Vi ved ikke endnu, om … Derfor vil vi …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F476DA2-4B39-4824-869F-C6D40862E2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· 9. bekkur · 17. kafli · En grønnere hverdag · 6</a:t>
            </a:r>
          </a:p>
        </p:txBody>
      </p:sp>
    </p:spTree>
    <p:extLst>
      <p:ext uri="{BB962C8B-B14F-4D97-AF65-F5344CB8AC3E}">
        <p14:creationId xmlns:p14="http://schemas.microsoft.com/office/powerpoint/2010/main" val="97749733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9947B18-D39B-4C54-A508-187A2563FA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9144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B44B3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8E030DE-337A-41A6-B4F7-697E6320B9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To forslag</a:t>
            </a:r>
          </a:p>
        </p:txBody>
      </p:sp>
      <p:graphicFrame>
        <p:nvGraphicFrame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431E2A0-EE13-48D6-B6FF-35A30B82899B}"/>
              </a:ext>
            </a:extLst>
          </p:cNvPr>
          <p:cNvGraphicFramePr/>
          <p:nvPr/>
        </p:nvGraphicFramePr>
        <p:xfrm>
          <a:off xmlns:a="http://schemas.openxmlformats.org/drawingml/2006/main" x="685800" y="1714500"/>
          <a:ext xmlns:a="http://schemas.openxmlformats.org/drawingml/2006/main" cx="10820400" cy="36576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705100"/>
                <a:gridCol w="2705100"/>
                <a:gridCol w="2705100"/>
                <a:gridCol w="2705100"/>
              </a:tblGrid>
              <a:tr h="1219200">
                <a:tc>
                  <a:txBody>
                    <a:bodyPr lIns="95250" tIns="95250" rIns="95250" bIns="95250"/>
                    <a:lstStyle/>
                    <a:p>
                      <a:r>
                        <a:rPr sz="2400" b="1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Forslag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T w="9525">
                      <a:solidFill>
                        <a:srgbClr val="AAA0AE"/>
                      </a:solidFill>
                      <a:prstDash val="solid"/>
                    </a:lnT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0ECF7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1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Adgang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T w="9525">
                      <a:solidFill>
                        <a:srgbClr val="AAA0AE"/>
                      </a:solidFill>
                      <a:prstDash val="solid"/>
                    </a:lnT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0ECF7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1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Tid / papir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T w="9525">
                      <a:solidFill>
                        <a:srgbClr val="AAA0AE"/>
                      </a:solidFill>
                      <a:prstDash val="solid"/>
                    </a:lnT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0ECF7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1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Det mangler vi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T w="9525">
                      <a:solidFill>
                        <a:srgbClr val="AAA0AE"/>
                      </a:solidFill>
                      <a:prstDash val="solid"/>
                    </a:lnT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0ECF7"/>
                    </a:solidFill>
                  </a:tcPr>
                </a:tc>
              </a:tr>
              <a:tr h="1219200"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A: kladdebakke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/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/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/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1219200"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B: skærm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/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/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/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74A0E7F-6D80-4329-ACE6-E39B3AF6EA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defPPr>
            <a:lvl1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1pPr>
            <a:lvl2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2pPr>
            <a:lvl3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3pPr>
            <a:lvl4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4pPr>
            <a:lvl5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5pPr>
            <a:lvl6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6pPr>
            <a:lvl7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7pPr>
            <a:lvl8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8pPr>
            <a:lvl9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pPr>
            <a:r>
              <a:rPr sz="2250" b="1">
                <a:solidFill>
                  <a:srgbClr val="6B44B3"/>
                </a:solidFill>
                <a:latin typeface="Inter"/>
                <a:ea typeface="Inter"/>
                <a:cs typeface="Inter"/>
              </a:rPr>
              <a:t>Brug teksterne i bogen. Hvilke adgangsspørgsmål mangler svar?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DEBA779-2609-45EF-933C-511FCD0011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· 9. bekkur · 17. kafli · En grønnere hverdag · 7</a:t>
            </a:r>
          </a:p>
        </p:txBody>
      </p:sp>
    </p:spTree>
    <p:extLst>
      <p:ext uri="{BB962C8B-B14F-4D97-AF65-F5344CB8AC3E}">
        <p14:creationId xmlns:p14="http://schemas.microsoft.com/office/powerpoint/2010/main" val="1061186078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5CBCD12-D2AE-4A08-BE35-3D49728503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9144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B44B3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20ED903-6D2A-4945-952B-2D047E6392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Find en praktisk løsning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0D25150-7024-4801-9617-732C7B6C9D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Brug dit rollekort. Gentag én betingelse fra den andens kort.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Hvor kan bakken stå? Hvem skal godkende stedet?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F84A28E-A6D7-4EB3-99F7-08036E82A0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· 9. bekkur · 17. kafli · En grønnere hverdag · 8</a:t>
            </a:r>
          </a:p>
        </p:txBody>
      </p:sp>
    </p:spTree>
    <p:extLst>
      <p:ext uri="{BB962C8B-B14F-4D97-AF65-F5344CB8AC3E}">
        <p14:creationId xmlns:p14="http://schemas.microsoft.com/office/powerpoint/2010/main" val="138615188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F7722C9-47AA-4C7C-997C-511BF77CAE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9144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B44B3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2175B46-7538-4303-BDA3-54FDA3385D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Vores forsøg</a:t>
            </a:r>
          </a:p>
        </p:txBody>
      </p:sp>
      <p:graphicFrame>
        <p:nvGraphicFrame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4920BD8-DBFE-4483-A382-7649C164D13F}"/>
              </a:ext>
            </a:extLst>
          </p:cNvPr>
          <p:cNvGraphicFramePr/>
          <p:nvPr/>
        </p:nvGraphicFramePr>
        <p:xfrm>
          <a:off xmlns:a="http://schemas.openxmlformats.org/drawingml/2006/main" x="685800" y="1714500"/>
          <a:ext xmlns:a="http://schemas.openxmlformats.org/drawingml/2006/main" cx="10820400" cy="36576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606800"/>
                <a:gridCol w="3606800"/>
                <a:gridCol w="3606800"/>
              </a:tblGrid>
              <a:tr h="1828800">
                <a:tc>
                  <a:txBody>
                    <a:bodyPr lIns="95250" tIns="95250" rIns="95250" bIns="95250"/>
                    <a:lstStyle/>
                    <a:p>
                      <a:r>
                        <a:rPr sz="2400" b="1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Før forsøget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T w="9525">
                      <a:solidFill>
                        <a:srgbClr val="AAA0AE"/>
                      </a:solidFill>
                      <a:prstDash val="solid"/>
                    </a:lnT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0ECF7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1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Under forsøget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T w="9525">
                      <a:solidFill>
                        <a:srgbClr val="AAA0AE"/>
                      </a:solidFill>
                      <a:prstDash val="solid"/>
                    </a:lnT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0ECF7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1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Efter forsøget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T w="9525">
                      <a:solidFill>
                        <a:srgbClr val="AAA0AE"/>
                      </a:solidFill>
                      <a:prstDash val="solid"/>
                    </a:lnT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0ECF7"/>
                    </a:solidFill>
                  </a:tcPr>
                </a:tc>
              </a:tr>
              <a:tr h="1828800"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Hvad sammenligner vi med?</a:t>
                      </a:r>
                    </a:p>
                  </a:txBody>
                  <a:tcPr marL="91440" marR="91440" marT="45720" marB="45720">
                    <a:lnL w="9525">
                      <a:solidFill>
                        <a:srgbClr val="AAA0AE"/>
                      </a:solidFill>
                      <a:prstDash val="solid"/>
                    </a:lnL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Hvad tæller vi? Hvilke opgaver?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95250" tIns="95250" rIns="95250" bIns="95250"/>
                    <a:lstStyle/>
                    <a:p>
                      <a:r>
                        <a:rPr sz="2400" b="0">
                          <a:solidFill>
                            <a:srgbClr val="22172A"/>
                          </a:solidFill>
                          <a:latin typeface="Inter"/>
                          <a:ea typeface="Inter"/>
                          <a:cs typeface="Inter"/>
                        </a:rPr>
                        <a:t>Hvornår taler vi om resultatet?</a:t>
                      </a:r>
                    </a:p>
                  </a:txBody>
                  <a:tcPr marL="91440" marR="91440" marT="45720" marB="45720">
                    <a:lnR w="9525">
                      <a:solidFill>
                        <a:srgbClr val="AAA0AE"/>
                      </a:solidFill>
                      <a:prstDash val="solid"/>
                    </a:lnR>
                    <a:lnB w="9525">
                      <a:solidFill>
                        <a:srgbClr val="AAA0AE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DD9275A-4526-4BBC-97C4-265FC09910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245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defPPr>
            <a:lvl1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1pPr>
            <a:lvl2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2pPr>
            <a:lvl3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3pPr>
            <a:lvl4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4pPr>
            <a:lvl5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5pPr>
            <a:lvl6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6pPr>
            <a:lvl7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7pPr>
            <a:lvl8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8pPr>
            <a:lvl9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2250" b="1">
                <a:solidFill>
                  <a:srgbClr val="6B44B3"/>
                </a:solidFill>
                <a:latin typeface="Inter"/>
                <a:ea typeface="Inter"/>
                <a:cs typeface="Inter"/>
              </a:defRPr>
            </a:pPr>
            <a:r>
              <a:rPr sz="2250" b="1">
                <a:solidFill>
                  <a:srgbClr val="6B44B3"/>
                </a:solidFill>
                <a:latin typeface="Inter"/>
                <a:ea typeface="Inter"/>
                <a:cs typeface="Inter"/>
              </a:rPr>
              <a:t>Skriv et forslag med fordel, ulempe og adgang. Svar på et nyt spørgsmål.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FB9D1BA-60D3-468B-9B49-0DD621F541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· 9. bekkur · 17. kafli · En grønnere hverdag · 9</a:t>
            </a:r>
          </a:p>
        </p:txBody>
      </p:sp>
    </p:spTree>
    <p:extLst>
      <p:ext uri="{BB962C8B-B14F-4D97-AF65-F5344CB8AC3E}">
        <p14:creationId xmlns:p14="http://schemas.microsoft.com/office/powerpoint/2010/main" val="588752541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8598153-014B-406E-82B2-CFA8865170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85750"/>
            <a:ext cx="91440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B44B3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A01AE1C-B77D-4A9A-BA63-9C09F0F2C5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"/>
            <a:ext cx="108204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600" b="1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600" b="1">
                <a:solidFill>
                  <a:srgbClr val="22172A"/>
                </a:solidFill>
                <a:latin typeface="Inter"/>
                <a:ea typeface="Inter"/>
                <a:cs typeface="Inter"/>
              </a:rPr>
              <a:t>Hvad kan vi sige nu?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A583772-6EE8-45A1-A10C-1BB68D1765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000250"/>
            <a:ext cx="10820400" cy="3143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defPPr>
            <a:lvl1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1pPr>
            <a:lvl2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2pPr>
            <a:lvl3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3pPr>
            <a:lvl4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4pPr>
            <a:lvl5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5pPr>
            <a:lvl6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6pPr>
            <a:lvl7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7pPr>
            <a:lvl8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8pPr>
            <a:lvl9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Tallene viser … Men vi ved ikke …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22172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22172A"/>
                </a:solidFill>
                <a:latin typeface="Inter"/>
                <a:ea typeface="Inter"/>
                <a:cs typeface="Inter"/>
              </a:rPr>
              <a:t>Breyttu einni fullyrðingu sem lofar meiru en tilraunin getur sýnt.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60D9AC4-B6E5-4F22-977F-BAD10EE828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29375"/>
            <a:ext cx="108204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>
            <a:noAutofit/>
          </a:bodyPr>
          <a:lstStyle xmlns:a="http://schemas.openxmlformats.org/drawingml/2006/main">
            <a:def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defPPr>
            <a:lvl1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1pPr>
            <a:lvl2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2pPr>
            <a:lvl3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3pPr>
            <a:lvl4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4pPr>
            <a:lvl5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5pPr>
            <a:lvl6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6pPr>
            <a:lvl7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7pPr>
            <a:lvl8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8pPr>
            <a:lvl9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lvl9pPr>
          </a:lstStyle>
          <a:p xmlns:a="http://schemas.openxmlformats.org/drawingml/2006/main">
            <a:pPr>
              <a:defRPr sz="1350" b="0">
                <a:solidFill>
                  <a:srgbClr val="655B6B"/>
                </a:solidFill>
                <a:latin typeface="Inter"/>
                <a:ea typeface="Inter"/>
                <a:cs typeface="Inter"/>
              </a:defRPr>
            </a:pPr>
            <a:r>
              <a:rPr sz="1350" b="0">
                <a:solidFill>
                  <a:srgbClr val="655B6B"/>
                </a:solidFill>
                <a:latin typeface="Inter"/>
                <a:ea typeface="Inter"/>
                <a:cs typeface="Inter"/>
              </a:rPr>
              <a:t>Danska í samskiptum · 9. bekkur · 17. kafli · En grønnere hverdag · 10</a:t>
            </a:r>
          </a:p>
        </p:txBody>
      </p:sp>
    </p:spTree>
    <p:extLst>
      <p:ext uri="{BB962C8B-B14F-4D97-AF65-F5344CB8AC3E}">
        <p14:creationId xmlns:p14="http://schemas.microsoft.com/office/powerpoint/2010/main" val="10065175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2026-10-23T23:58:20.4040000Z</dcterms:created>
  <dcterms:modified xsi:type="dcterms:W3CDTF">2026-10-23T23:58:20.4040000Z</dcterms:modified>
</coreProperties>
</file>