
<file path=[Content_Types].xml><?xml version="1.0" encoding="utf-8"?>
<Types xmlns="http://schemas.openxmlformats.org/package/2006/content-types">
  <Default Extension="xml" ContentType="application/vnd.openxmlformats-package.core-properties+xml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ed414e9dbc454ad7" /><Relationship Type="http://schemas.openxmlformats.org/officeDocument/2006/relationships/extended-properties" Target="/docProps/app.xml" Id="R83597e7130394a9e" /><Relationship Type="http://schemas.openxmlformats.org/officeDocument/2006/relationships/officeDocument" Target="/ppt/presentation.xml" Id="Rc16ad5167959406d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4271685478704766"/>
  </p:sldMasterIdLst>
  <p:notesMasterIdLst>
    <p:notesMasterId xmlns:r="http://schemas.openxmlformats.org/officeDocument/2006/relationships" r:id="R3792b36c2b1241b9"/>
  </p:notesMasterIdLst>
  <p:sldIdLst>
    <p:sldId xmlns:r="http://schemas.openxmlformats.org/officeDocument/2006/relationships" id="256" r:id="R07f72259cf764821"/>
    <p:sldId xmlns:r="http://schemas.openxmlformats.org/officeDocument/2006/relationships" id="257" r:id="Rec0f10cf543e4eb0"/>
    <p:sldId xmlns:r="http://schemas.openxmlformats.org/officeDocument/2006/relationships" id="258" r:id="R87af3f76c0bc454a"/>
    <p:sldId xmlns:r="http://schemas.openxmlformats.org/officeDocument/2006/relationships" id="259" r:id="R1f4ed41200e84910"/>
    <p:sldId xmlns:r="http://schemas.openxmlformats.org/officeDocument/2006/relationships" id="260" r:id="Ra7a6bb5534d44afe"/>
    <p:sldId xmlns:r="http://schemas.openxmlformats.org/officeDocument/2006/relationships" id="261" r:id="R746e5a0e96444d62"/>
    <p:sldId xmlns:r="http://schemas.openxmlformats.org/officeDocument/2006/relationships" id="262" r:id="Rcb26452a6ce84b72"/>
    <p:sldId xmlns:r="http://schemas.openxmlformats.org/officeDocument/2006/relationships" id="263" r:id="R06e0351ccc4b4c7c"/>
    <p:sldId xmlns:r="http://schemas.openxmlformats.org/officeDocument/2006/relationships" id="264" r:id="R796bf1a525aa46c5"/>
    <p:sldId xmlns:r="http://schemas.openxmlformats.org/officeDocument/2006/relationships" id="265" r:id="Rcfa40b8a586f4d1b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02f40e180fea48d6" /><Relationship Type="http://schemas.openxmlformats.org/officeDocument/2006/relationships/slideMaster" Target="/ppt/slideMasters/slideMaster1.xml" Id="R4271685478704766" /><Relationship Type="http://schemas.openxmlformats.org/officeDocument/2006/relationships/notesMaster" Target="/ppt/notesMasters/notesMaster1.xml" Id="R3792b36c2b1241b9" /><Relationship Type="http://schemas.openxmlformats.org/officeDocument/2006/relationships/presProps" Target="/ppt/presProps.xml" Id="R1d732baf7c224986" /><Relationship Type="http://schemas.openxmlformats.org/officeDocument/2006/relationships/tableStyles" Target="/ppt/tableStyles.xml" Id="R2b578c8ee7434ec5" /><Relationship Type="http://schemas.openxmlformats.org/officeDocument/2006/relationships/slide" Target="/ppt/slides/slide1.xml" Id="R07f72259cf764821" /><Relationship Type="http://schemas.openxmlformats.org/officeDocument/2006/relationships/slide" Target="/ppt/slides/slide2.xml" Id="Rec0f10cf543e4eb0" /><Relationship Type="http://schemas.openxmlformats.org/officeDocument/2006/relationships/slide" Target="/ppt/slides/slide3.xml" Id="R87af3f76c0bc454a" /><Relationship Type="http://schemas.openxmlformats.org/officeDocument/2006/relationships/slide" Target="/ppt/slides/slide4.xml" Id="R1f4ed41200e84910" /><Relationship Type="http://schemas.openxmlformats.org/officeDocument/2006/relationships/slide" Target="/ppt/slides/slide5.xml" Id="Ra7a6bb5534d44afe" /><Relationship Type="http://schemas.openxmlformats.org/officeDocument/2006/relationships/slide" Target="/ppt/slides/slide6.xml" Id="R746e5a0e96444d62" /><Relationship Type="http://schemas.openxmlformats.org/officeDocument/2006/relationships/slide" Target="/ppt/slides/slide7.xml" Id="Rcb26452a6ce84b72" /><Relationship Type="http://schemas.openxmlformats.org/officeDocument/2006/relationships/slide" Target="/ppt/slides/slide8.xml" Id="R06e0351ccc4b4c7c" /><Relationship Type="http://schemas.openxmlformats.org/officeDocument/2006/relationships/slide" Target="/ppt/slides/slide9.xml" Id="R796bf1a525aa46c5" /><Relationship Type="http://schemas.openxmlformats.org/officeDocument/2006/relationships/slide" Target="/ppt/slides/slide10.xml" Id="Rcfa40b8a586f4d1b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de21319d61234d83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0eab0e46bf7f4b94" /><Relationship Type="http://schemas.openxmlformats.org/officeDocument/2006/relationships/notesMaster" Target="/ppt/notesMasters/notesMaster1.xml" Id="Rf5a3037481e145a9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c7372d0c0a744be7" /><Relationship Type="http://schemas.openxmlformats.org/officeDocument/2006/relationships/notesMaster" Target="/ppt/notesMasters/notesMaster1.xml" Id="Rf5ccd5e5fd3e40c5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e951d067d33340fa" /><Relationship Type="http://schemas.openxmlformats.org/officeDocument/2006/relationships/notesMaster" Target="/ppt/notesMasters/notesMaster1.xml" Id="R9ec704aa28df47bd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2ad385727c384860" /><Relationship Type="http://schemas.openxmlformats.org/officeDocument/2006/relationships/notesMaster" Target="/ppt/notesMasters/notesMaster1.xml" Id="Ra12208ef29f24062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9cc387fe666e4a95" /><Relationship Type="http://schemas.openxmlformats.org/officeDocument/2006/relationships/notesMaster" Target="/ppt/notesMasters/notesMaster1.xml" Id="Ra13098aca77b439c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e125344f0f964784" /><Relationship Type="http://schemas.openxmlformats.org/officeDocument/2006/relationships/notesMaster" Target="/ppt/notesMasters/notesMaster1.xml" Id="Rcf5eea10749e4b39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44afe756519f46d6" /><Relationship Type="http://schemas.openxmlformats.org/officeDocument/2006/relationships/notesMaster" Target="/ppt/notesMasters/notesMaster1.xml" Id="R61baaeff7bd94a70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5aca9ee2048c432c" /><Relationship Type="http://schemas.openxmlformats.org/officeDocument/2006/relationships/notesMaster" Target="/ppt/notesMasters/notesMaster1.xml" Id="R9ac33f60d6fc4b42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efa1ca5e58d646a6" /><Relationship Type="http://schemas.openxmlformats.org/officeDocument/2006/relationships/notesMaster" Target="/ppt/notesMasters/notesMaster1.xml" Id="R71f2734de2dd4966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0334e86e7b954db9" /><Relationship Type="http://schemas.openxmlformats.org/officeDocument/2006/relationships/notesMaster" Target="/ppt/notesMasters/notesMaster1.xml" Id="R60c9fea050ad4e58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25.1. Að prófa eitthvað nýtt er ekki ákvörðun um allt lífið; nemendur nefna áhuga, ekki starfsheiti.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Í tilboði A er reynsla af skrám kostur, ekki krafa. Í tilboði B er fyrri reynsla af svipuðu verkefni krafa. 25.2: áhugi, fyrirspurn, skráning og staðfesting eru ólík skref.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25.3. Pör fylla út samanburðinn áður en svör eru sýnd. Smiðja B krefst fyrri reynslu; í B má nota pappír í stað tölvu.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Sýnið glæruna eftir að glósunum úr 25.5 hefur verið skilað. Heyrnartólin má taka frá; tölvan er óstaðfest. 25.6: eftirfylgnispurning sem gefur svar sem hægt er að byggja ákvörðun á. Rifjið upp *En mulighed er ikke en aftale* úr kafla 24.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Í óbeinni spurningu stendur frumlagið á undan sögninni: *Kan du fortælle mig, hvornår kurset slutter?* 25.8. Síðan A04.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25.7. Heimildin er frá Undervisningsministeriet, skoðuð 22. október 2026, og er í bókinni. Inntökuskilyrði þarf að kanna fyrir hvert nám og dönsk námsheiti jafngilda ekki sjálfkrafa íslensku prófskírteini.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25.9. Skilaboð Alex um ljósmyndaferðina eru fyrirmynd; nemendur nota uppbygginguna, ekki innihaldið. Berið saman við óformleg skilaboð til vinar: hvorugt formið er betra í öllum aðstæðum.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25.10 og 25.11 eru unnin hvort í sínu lagi. Metið merkingu fremur en orðrétta þýðingu og muninn á kosti og kröfu.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25.12. Einkaspjöldin eru í kennaraleiðbeiningum og fjalla um önnur hljóðnámskeið en tilboð A. Nýi möguleikinn tryggir ekki pláss. Síðan 25.13: kynning í 90 sekúndur.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25.14–25.17. Geymið fyrsta texta og endurskoðun. 25.16 er sjálfstætt verkefni. Í kafla 28 velja nemendur upplýsingar fyrir gest sem þekkir ekki staðinn.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2ac87a95bc7d4520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2ee4d916b7b14bae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365b4c2a93214aee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3fea009578e04c92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889204585b4c4c6d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2b35fb5e4d2a477b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C57C89DD-8394-439B-BD68-DF276C9C35FC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590800"/>
            <a:ext cx="97536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2ADBC19D-8EAB-4873-8B06-ACA64BAE18BE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828800" y="3771900"/>
            <a:ext cx="8534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9950C0F3-9FB4-4398-8BF5-A0EC87F5873F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857500"/>
            <a:ext cx="97536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93050D6E-37F5-44E1-90BC-857650BD021D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FA2C7294-06F0-48E9-934B-FA2EEDD3AE7F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108204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FB4F6F41-63EE-4CBB-AD80-B299BC7A98EC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C0B8E29F-0A6F-4DE9-9BA7-A966C45D22FD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  <p:sp>
        <p:nvSpPr>
          <p:cNvPr id="3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8E37E50D-3161-4020-93A2-C5AEC2DF522C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4770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731D8C66-B590-4DB8-A36E-FF2F2570A996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6DC2DBAF-5D70-47F4-88FD-0FCCFA3AECB4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ad2687815a7d46f1" /><Relationship Type="http://schemas.openxmlformats.org/officeDocument/2006/relationships/slideLayout" Target="/ppt/slideLayouts/slideLayout1.xml" Id="R0085ecdd3adf4f00" /><Relationship Type="http://schemas.openxmlformats.org/officeDocument/2006/relationships/slideLayout" Target="/ppt/slideLayouts/slideLayout2.xml" Id="R372595899ea4417a" /><Relationship Type="http://schemas.openxmlformats.org/officeDocument/2006/relationships/slideLayout" Target="/ppt/slideLayouts/slideLayout3.xml" Id="R3b6ceb3856ed4aef" /><Relationship Type="http://schemas.openxmlformats.org/officeDocument/2006/relationships/slideLayout" Target="/ppt/slideLayouts/slideLayout4.xml" Id="R6c55427c3bda4ffb" /><Relationship Type="http://schemas.openxmlformats.org/officeDocument/2006/relationships/slideLayout" Target="/ppt/slideLayouts/slideLayout5.xml" Id="Rbb928386c7de4fcf" /><Relationship Type="http://schemas.openxmlformats.org/officeDocument/2006/relationships/slideLayout" Target="/ppt/slideLayouts/slideLayout6.xml" Id="Ra7e7cbd894eb4672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0085ecdd3adf4f00"/>
    <p:sldLayoutId xmlns:r="http://schemas.openxmlformats.org/officeDocument/2006/relationships" id="2147483650" r:id="R372595899ea4417a"/>
    <p:sldLayoutId xmlns:r="http://schemas.openxmlformats.org/officeDocument/2006/relationships" id="2147483651" r:id="R3b6ceb3856ed4aef"/>
    <p:sldLayoutId xmlns:r="http://schemas.openxmlformats.org/officeDocument/2006/relationships" id="2147483652" r:id="R6c55427c3bda4ffb"/>
    <p:sldLayoutId xmlns:r="http://schemas.openxmlformats.org/officeDocument/2006/relationships" id="2147483653" r:id="Rbb928386c7de4fcf"/>
    <p:sldLayoutId xmlns:r="http://schemas.openxmlformats.org/officeDocument/2006/relationships" id="2147483654" r:id="Ra7e7cbd894eb4672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5c715f5de35b4345" /><Relationship Type="http://schemas.openxmlformats.org/officeDocument/2006/relationships/notesSlide" Target="/ppt/notesSlides/notesSlide1.xml" Id="R4d551784303e4de8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ecdaac0db297412e" /><Relationship Type="http://schemas.openxmlformats.org/officeDocument/2006/relationships/notesSlide" Target="/ppt/notesSlides/notesSlide2.xml" Id="Re8d51e025fb1487d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6ee0b5877e5f4415" /><Relationship Type="http://schemas.openxmlformats.org/officeDocument/2006/relationships/notesSlide" Target="/ppt/notesSlides/notesSlide3.xml" Id="R9d42f436236149d9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984cc405ccec461e" /><Relationship Type="http://schemas.openxmlformats.org/officeDocument/2006/relationships/notesSlide" Target="/ppt/notesSlides/notesSlide4.xml" Id="R7d05cbce6d6448d4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cb819b43cddd4f6f" /><Relationship Type="http://schemas.openxmlformats.org/officeDocument/2006/relationships/notesSlide" Target="/ppt/notesSlides/notesSlide5.xml" Id="R03716fc5f58449f9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131460ccaf9a4323" /><Relationship Type="http://schemas.openxmlformats.org/officeDocument/2006/relationships/notesSlide" Target="/ppt/notesSlides/notesSlide6.xml" Id="R499852b04a3d4721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e5ba80627f844b16" /><Relationship Type="http://schemas.openxmlformats.org/officeDocument/2006/relationships/notesSlide" Target="/ppt/notesSlides/notesSlide7.xml" Id="Re947f1251ec44d2c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29a4ca7784a548c3" /><Relationship Type="http://schemas.openxmlformats.org/officeDocument/2006/relationships/notesSlide" Target="/ppt/notesSlides/notesSlide8.xml" Id="R9fe8dd0522b04291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9ee2808632684c80" /><Relationship Type="http://schemas.openxmlformats.org/officeDocument/2006/relationships/notesSlide" Target="/ppt/notesSlides/notesSlide9.xml" Id="R3cb5771817b44976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6d236b60aa834c29" /><Relationship Type="http://schemas.openxmlformats.org/officeDocument/2006/relationships/notesSlide" Target="/ppt/notesSlides/notesSlide10.xml" Id="R08b1b8bbb70d4201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4F2E9BD-B4C3-475E-B369-7EA067D99A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85750"/>
            <a:ext cx="9144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E5FA8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6CFEC00-6EE4-45C5-AE9F-58B4FA10C8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600" b="1">
                <a:solidFill>
                  <a:srgbClr val="22172A"/>
                </a:solidFill>
                <a:latin typeface="Inter"/>
                <a:ea typeface="Inter"/>
                <a:cs typeface="Inter"/>
              </a:rPr>
              <a:t>Du behøver ikke vide det endnu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CE08F31-FD5A-4E9C-AAB2-2CD9260A33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00250"/>
            <a:ext cx="10820400" cy="3143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Reparere · interviewe · forstå en måling · skrive en historie · designe.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Vælg en person eller din egen interesse. Giv et eksempel, og stil et spørgsmål.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46E7B19-23EA-49AC-8D8A-E33CAB1813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108204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defPPr>
            <a:lvl1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1pPr>
            <a:lvl2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2pPr>
            <a:lvl3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3pPr>
            <a:lvl4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4pPr>
            <a:lvl5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5pPr>
            <a:lvl6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6pPr>
            <a:lvl7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7pPr>
            <a:lvl8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8pPr>
            <a:lvl9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pPr>
            <a:r>
              <a:rPr sz="1350" b="0">
                <a:solidFill>
                  <a:srgbClr val="655B6B"/>
                </a:solidFill>
                <a:latin typeface="Inter"/>
                <a:ea typeface="Inter"/>
                <a:cs typeface="Inter"/>
              </a:rPr>
              <a:t>Danska í samskiptum · 10. bekkur · 25. kafli · Uddannelse og fremtid · 1</a:t>
            </a:r>
          </a:p>
        </p:txBody>
      </p:sp>
    </p:spTree>
    <p:extLst>
      <p:ext uri="{BB962C8B-B14F-4D97-AF65-F5344CB8AC3E}">
        <p14:creationId xmlns:p14="http://schemas.microsoft.com/office/powerpoint/2010/main" val="811606233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3E092D0-E1B0-46DC-81DD-334AE68D57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85750"/>
            <a:ext cx="9144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E5FA8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3B53E9E-8E26-4C22-966B-2378FB154B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600" b="1">
                <a:solidFill>
                  <a:srgbClr val="22172A"/>
                </a:solidFill>
                <a:latin typeface="Inter"/>
                <a:ea typeface="Inter"/>
                <a:cs typeface="Inter"/>
              </a:rPr>
              <a:t>Anbefaling eller krav?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0B52404-1521-4507-AC6A-775F57298F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00250"/>
            <a:ext cx="10820400" cy="3143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»Det er en fordel at kende filer.«</a:t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»Du skal have prøvet en lignende modelopgave.«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Er de to betingelser ens?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56614EC-C5AD-4E3C-8640-6688134988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108204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defPPr>
            <a:lvl1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1pPr>
            <a:lvl2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2pPr>
            <a:lvl3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3pPr>
            <a:lvl4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4pPr>
            <a:lvl5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5pPr>
            <a:lvl6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6pPr>
            <a:lvl7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7pPr>
            <a:lvl8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8pPr>
            <a:lvl9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pPr>
            <a:r>
              <a:rPr sz="1350" b="0">
                <a:solidFill>
                  <a:srgbClr val="655B6B"/>
                </a:solidFill>
                <a:latin typeface="Inter"/>
                <a:ea typeface="Inter"/>
                <a:cs typeface="Inter"/>
              </a:rPr>
              <a:t>Danska í samskiptum · 10. bekkur · 25. kafli · Uddannelse og fremtid · 2</a:t>
            </a:r>
          </a:p>
        </p:txBody>
      </p:sp>
    </p:spTree>
    <p:extLst>
      <p:ext uri="{BB962C8B-B14F-4D97-AF65-F5344CB8AC3E}">
        <p14:creationId xmlns:p14="http://schemas.microsoft.com/office/powerpoint/2010/main" val="2034525936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0E3297D-B1D3-45BF-BEE9-0B0C803BD5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85750"/>
            <a:ext cx="9144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E5FA8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6F4173B-A693-4413-81B8-A810322685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600" b="1">
                <a:solidFill>
                  <a:srgbClr val="22172A"/>
                </a:solidFill>
                <a:latin typeface="Inter"/>
                <a:ea typeface="Inter"/>
                <a:cs typeface="Inter"/>
              </a:rPr>
              <a:t>Find det manglende svar</a:t>
            </a:r>
          </a:p>
        </p:txBody>
      </p:sp>
      <p:graphicFrame>
        <p:nvGraphicFrame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FCEC067-FF02-4F56-9DD9-6BEDD6019E5E}"/>
              </a:ext>
            </a:extLst>
          </p:cNvPr>
          <p:cNvGraphicFramePr/>
          <p:nvPr/>
        </p:nvGraphicFramePr>
        <p:xfrm>
          <a:off xmlns:a="http://schemas.openxmlformats.org/drawingml/2006/main" x="685800" y="1714500"/>
          <a:ext xmlns:a="http://schemas.openxmlformats.org/drawingml/2006/main" cx="10820400" cy="365760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3606800"/>
                <a:gridCol w="3606800"/>
                <a:gridCol w="3606800"/>
              </a:tblGrid>
              <a:tr h="1219200">
                <a:tc>
                  <a:txBody>
                    <a:bodyPr lIns="95250" tIns="95250" rIns="95250" bIns="95250"/>
                    <a:lstStyle/>
                    <a:p>
                      <a:r>
                        <a:rPr sz="2400" b="1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Tilbud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AAA0AE"/>
                      </a:solidFill>
                      <a:prstDash val="solid"/>
                    </a:lnL>
                    <a:lnR w="9525">
                      <a:solidFill>
                        <a:srgbClr val="AAA0AE"/>
                      </a:solidFill>
                      <a:prstDash val="solid"/>
                    </a:lnR>
                    <a:lnT w="9525">
                      <a:solidFill>
                        <a:srgbClr val="AAA0AE"/>
                      </a:solidFill>
                      <a:prstDash val="solid"/>
                    </a:lnT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E8EFF6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2400" b="1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Oplysning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AAA0AE"/>
                      </a:solidFill>
                      <a:prstDash val="solid"/>
                    </a:lnR>
                    <a:lnT w="9525">
                      <a:solidFill>
                        <a:srgbClr val="AAA0AE"/>
                      </a:solidFill>
                      <a:prstDash val="solid"/>
                    </a:lnT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E8EFF6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2400" b="1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Spørgsmål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AAA0AE"/>
                      </a:solidFill>
                      <a:prstDash val="solid"/>
                    </a:lnR>
                    <a:lnT w="9525">
                      <a:solidFill>
                        <a:srgbClr val="AAA0AE"/>
                      </a:solidFill>
                      <a:prstDash val="solid"/>
                    </a:lnT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E8EFF6"/>
                    </a:solidFill>
                  </a:tcPr>
                </a:tc>
              </a:tr>
              <a:tr h="1219200">
                <a:tc>
                  <a:txBody>
                    <a:bodyPr lIns="95250" tIns="95250" rIns="95250" bIns="95250"/>
                    <a:lstStyle/>
                    <a:p>
                      <a:r>
                        <a:rPr sz="2400" b="0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A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AAA0AE"/>
                      </a:solidFill>
                      <a:prstDash val="solid"/>
                    </a:lnL>
                    <a:lnR w="9525">
                      <a:solidFill>
                        <a:srgbClr val="AAA0AE"/>
                      </a:solidFill>
                      <a:prstDash val="solid"/>
                    </a:lnR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2400" b="0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…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AAA0AE"/>
                      </a:solidFill>
                      <a:prstDash val="solid"/>
                    </a:lnR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2400" b="0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…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AAA0AE"/>
                      </a:solidFill>
                      <a:prstDash val="solid"/>
                    </a:lnR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1219200">
                <a:tc>
                  <a:txBody>
                    <a:bodyPr lIns="95250" tIns="95250" rIns="95250" bIns="95250"/>
                    <a:lstStyle/>
                    <a:p>
                      <a:r>
                        <a:rPr sz="2400" b="0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B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AAA0AE"/>
                      </a:solidFill>
                      <a:prstDash val="solid"/>
                    </a:lnL>
                    <a:lnR w="9525">
                      <a:solidFill>
                        <a:srgbClr val="AAA0AE"/>
                      </a:solidFill>
                      <a:prstDash val="solid"/>
                    </a:lnR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2400" b="0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…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AAA0AE"/>
                      </a:solidFill>
                      <a:prstDash val="solid"/>
                    </a:lnR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2400" b="0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…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AAA0AE"/>
                      </a:solidFill>
                      <a:prstDash val="solid"/>
                    </a:lnR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4762276-9656-4E5B-8094-C6741B2E43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524500"/>
            <a:ext cx="108204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2250" b="1">
                <a:solidFill>
                  <a:srgbClr val="1E5FA8"/>
                </a:solidFill>
                <a:latin typeface="Inter"/>
                <a:ea typeface="Inter"/>
                <a:cs typeface="Inter"/>
              </a:defRPr>
            </a:defPPr>
            <a:lvl1pPr>
              <a:defRPr sz="2250" b="1">
                <a:solidFill>
                  <a:srgbClr val="1E5FA8"/>
                </a:solidFill>
                <a:latin typeface="Inter"/>
                <a:ea typeface="Inter"/>
                <a:cs typeface="Inter"/>
              </a:defRPr>
            </a:lvl1pPr>
            <a:lvl2pPr>
              <a:defRPr sz="2250" b="1">
                <a:solidFill>
                  <a:srgbClr val="1E5FA8"/>
                </a:solidFill>
                <a:latin typeface="Inter"/>
                <a:ea typeface="Inter"/>
                <a:cs typeface="Inter"/>
              </a:defRPr>
            </a:lvl2pPr>
            <a:lvl3pPr>
              <a:defRPr sz="2250" b="1">
                <a:solidFill>
                  <a:srgbClr val="1E5FA8"/>
                </a:solidFill>
                <a:latin typeface="Inter"/>
                <a:ea typeface="Inter"/>
                <a:cs typeface="Inter"/>
              </a:defRPr>
            </a:lvl3pPr>
            <a:lvl4pPr>
              <a:defRPr sz="2250" b="1">
                <a:solidFill>
                  <a:srgbClr val="1E5FA8"/>
                </a:solidFill>
                <a:latin typeface="Inter"/>
                <a:ea typeface="Inter"/>
                <a:cs typeface="Inter"/>
              </a:defRPr>
            </a:lvl4pPr>
            <a:lvl5pPr>
              <a:defRPr sz="2250" b="1">
                <a:solidFill>
                  <a:srgbClr val="1E5FA8"/>
                </a:solidFill>
                <a:latin typeface="Inter"/>
                <a:ea typeface="Inter"/>
                <a:cs typeface="Inter"/>
              </a:defRPr>
            </a:lvl5pPr>
            <a:lvl6pPr>
              <a:defRPr sz="2250" b="1">
                <a:solidFill>
                  <a:srgbClr val="1E5FA8"/>
                </a:solidFill>
                <a:latin typeface="Inter"/>
                <a:ea typeface="Inter"/>
                <a:cs typeface="Inter"/>
              </a:defRPr>
            </a:lvl6pPr>
            <a:lvl7pPr>
              <a:defRPr sz="2250" b="1">
                <a:solidFill>
                  <a:srgbClr val="1E5FA8"/>
                </a:solidFill>
                <a:latin typeface="Inter"/>
                <a:ea typeface="Inter"/>
                <a:cs typeface="Inter"/>
              </a:defRPr>
            </a:lvl7pPr>
            <a:lvl8pPr>
              <a:defRPr sz="2250" b="1">
                <a:solidFill>
                  <a:srgbClr val="1E5FA8"/>
                </a:solidFill>
                <a:latin typeface="Inter"/>
                <a:ea typeface="Inter"/>
                <a:cs typeface="Inter"/>
              </a:defRPr>
            </a:lvl8pPr>
            <a:lvl9pPr>
              <a:defRPr sz="2250" b="1">
                <a:solidFill>
                  <a:srgbClr val="1E5FA8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2250" b="1">
                <a:solidFill>
                  <a:srgbClr val="1E5FA8"/>
                </a:solidFill>
                <a:latin typeface="Inter"/>
                <a:ea typeface="Inter"/>
                <a:cs typeface="Inter"/>
              </a:defRPr>
            </a:pPr>
            <a:r>
              <a:rPr sz="2250" b="1">
                <a:solidFill>
                  <a:srgbClr val="1E5FA8"/>
                </a:solidFill>
                <a:latin typeface="Inter"/>
                <a:ea typeface="Inter"/>
                <a:cs typeface="Inter"/>
              </a:rPr>
              <a:t>25.3 · Indhold, krav, tid, frist, udstyr: hvad svarer annoncerne ikke på?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A3A9D75-7389-4A6C-8141-8E8370FD01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108204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defPPr>
            <a:lvl1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1pPr>
            <a:lvl2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2pPr>
            <a:lvl3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3pPr>
            <a:lvl4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4pPr>
            <a:lvl5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5pPr>
            <a:lvl6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6pPr>
            <a:lvl7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7pPr>
            <a:lvl8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8pPr>
            <a:lvl9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pPr>
            <a:r>
              <a:rPr sz="1350" b="0">
                <a:solidFill>
                  <a:srgbClr val="655B6B"/>
                </a:solidFill>
                <a:latin typeface="Inter"/>
                <a:ea typeface="Inter"/>
                <a:cs typeface="Inter"/>
              </a:rPr>
              <a:t>Danska í samskiptum · 10. bekkur · 25. kafli · Uddannelse og fremtid · 3</a:t>
            </a:r>
          </a:p>
        </p:txBody>
      </p:sp>
    </p:spTree>
    <p:extLst>
      <p:ext uri="{BB962C8B-B14F-4D97-AF65-F5344CB8AC3E}">
        <p14:creationId xmlns:p14="http://schemas.microsoft.com/office/powerpoint/2010/main" val="148407171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7D98F43-B49D-4B60-A3A2-2C74E5B8AE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85750"/>
            <a:ext cx="9144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E5FA8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40D71FF-39D1-43B9-9585-A43086B635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600" b="1">
                <a:solidFill>
                  <a:srgbClr val="22172A"/>
                </a:solidFill>
                <a:latin typeface="Inter"/>
                <a:ea typeface="Inter"/>
                <a:cs typeface="Inter"/>
              </a:rPr>
              <a:t>Hør arrangørens svar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2D69CE8-A7E7-4931-8FAC-CDCB6EA61C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00250"/>
            <a:ext cx="10820400" cy="3143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»Høretelefoner kan vi reservere til dig.«</a:t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»Vi har muligvis én ledig computer.«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Hvilken oplysning kan du handle på?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F81C6E2-A75A-4854-BF36-0B591B516C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108204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defPPr>
            <a:lvl1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1pPr>
            <a:lvl2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2pPr>
            <a:lvl3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3pPr>
            <a:lvl4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4pPr>
            <a:lvl5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5pPr>
            <a:lvl6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6pPr>
            <a:lvl7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7pPr>
            <a:lvl8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8pPr>
            <a:lvl9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pPr>
            <a:r>
              <a:rPr sz="1350" b="0">
                <a:solidFill>
                  <a:srgbClr val="655B6B"/>
                </a:solidFill>
                <a:latin typeface="Inter"/>
                <a:ea typeface="Inter"/>
                <a:cs typeface="Inter"/>
              </a:rPr>
              <a:t>Danska í samskiptum · 10. bekkur · 25. kafli · Uddannelse og fremtid · 4</a:t>
            </a:r>
          </a:p>
        </p:txBody>
      </p:sp>
    </p:spTree>
    <p:extLst>
      <p:ext uri="{BB962C8B-B14F-4D97-AF65-F5344CB8AC3E}">
        <p14:creationId xmlns:p14="http://schemas.microsoft.com/office/powerpoint/2010/main" val="787661502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911FE81-7227-4FAC-A8D0-9CE2951E7B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85750"/>
            <a:ext cx="9144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E5FA8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E0FE48F-98BA-4CC2-A433-D9EF44DF4A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600" b="1">
                <a:solidFill>
                  <a:srgbClr val="22172A"/>
                </a:solidFill>
                <a:latin typeface="Inter"/>
                <a:ea typeface="Inter"/>
                <a:cs typeface="Inter"/>
              </a:rPr>
              <a:t>Jeg vil gerne vide, om …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91F7456-74C3-42AD-91A9-0B27B0FEB1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00250"/>
            <a:ext cx="10820400" cy="3143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Kan begyndere deltage?</a:t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Jeg vil gerne vide, om begyndere kan deltage.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Lav samme ændring: Hvornår slutter kurset?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9D3EA61-AC75-4013-866B-D1B76FE4E2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108204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defPPr>
            <a:lvl1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1pPr>
            <a:lvl2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2pPr>
            <a:lvl3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3pPr>
            <a:lvl4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4pPr>
            <a:lvl5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5pPr>
            <a:lvl6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6pPr>
            <a:lvl7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7pPr>
            <a:lvl8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8pPr>
            <a:lvl9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pPr>
            <a:r>
              <a:rPr sz="1350" b="0">
                <a:solidFill>
                  <a:srgbClr val="655B6B"/>
                </a:solidFill>
                <a:latin typeface="Inter"/>
                <a:ea typeface="Inter"/>
                <a:cs typeface="Inter"/>
              </a:rPr>
              <a:t>Danska í samskiptum · 10. bekkur · 25. kafli · Uddannelse og fremtid · 5</a:t>
            </a:r>
          </a:p>
        </p:txBody>
      </p:sp>
    </p:spTree>
    <p:extLst>
      <p:ext uri="{BB962C8B-B14F-4D97-AF65-F5344CB8AC3E}">
        <p14:creationId xmlns:p14="http://schemas.microsoft.com/office/powerpoint/2010/main" val="2042395838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72C64E2-A5B2-4036-A80D-386822BEC8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85750"/>
            <a:ext cx="9144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E5FA8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A6A94EB-A211-4428-A384-C902905D2E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600" b="1">
                <a:solidFill>
                  <a:srgbClr val="22172A"/>
                </a:solidFill>
                <a:latin typeface="Inter"/>
                <a:ea typeface="Inter"/>
                <a:cs typeface="Inter"/>
              </a:rPr>
              <a:t>Et kig på danske uddannelsesveje</a:t>
            </a:r>
          </a:p>
        </p:txBody>
      </p:sp>
      <p:graphicFrame>
        <p:nvGraphicFrame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8CC0110-F5A9-46E1-8EED-DF0A18D6AA02}"/>
              </a:ext>
            </a:extLst>
          </p:cNvPr>
          <p:cNvGraphicFramePr/>
          <p:nvPr/>
        </p:nvGraphicFramePr>
        <p:xfrm>
          <a:off xmlns:a="http://schemas.openxmlformats.org/drawingml/2006/main" x="685800" y="1714500"/>
          <a:ext xmlns:a="http://schemas.openxmlformats.org/drawingml/2006/main" cx="10820400" cy="365760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5410200"/>
                <a:gridCol w="5410200"/>
              </a:tblGrid>
              <a:tr h="914400">
                <a:tc>
                  <a:txBody>
                    <a:bodyPr lIns="95250" tIns="95250" rIns="95250" bIns="95250"/>
                    <a:lstStyle/>
                    <a:p>
                      <a:r>
                        <a:rPr sz="2400" b="1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Uddannelsesvej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AAA0AE"/>
                      </a:solidFill>
                      <a:prstDash val="solid"/>
                    </a:lnL>
                    <a:lnR w="9525">
                      <a:solidFill>
                        <a:srgbClr val="AAA0AE"/>
                      </a:solidFill>
                      <a:prstDash val="solid"/>
                    </a:lnR>
                    <a:lnT w="9525">
                      <a:solidFill>
                        <a:srgbClr val="AAA0AE"/>
                      </a:solidFill>
                      <a:prstDash val="solid"/>
                    </a:lnT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E8EFF6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2400" b="1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Forbindelse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AAA0AE"/>
                      </a:solidFill>
                      <a:prstDash val="solid"/>
                    </a:lnR>
                    <a:lnT w="9525">
                      <a:solidFill>
                        <a:srgbClr val="AAA0AE"/>
                      </a:solidFill>
                      <a:prstDash val="solid"/>
                    </a:lnT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E8EFF6"/>
                    </a:solidFill>
                  </a:tcPr>
                </a:tc>
              </a:tr>
              <a:tr h="914400">
                <a:tc>
                  <a:txBody>
                    <a:bodyPr lIns="95250" tIns="95250" rIns="95250" bIns="95250"/>
                    <a:lstStyle/>
                    <a:p>
                      <a:r>
                        <a:rPr sz="2400" b="0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Gymnasiale uddannelser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AAA0AE"/>
                      </a:solidFill>
                      <a:prstDash val="solid"/>
                    </a:lnL>
                    <a:lnR w="9525">
                      <a:solidFill>
                        <a:srgbClr val="AAA0AE"/>
                      </a:solidFill>
                      <a:prstDash val="solid"/>
                    </a:lnR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2400" b="0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Forberedelse til</a:t>
                      </a:r>
                    </a:p>
                    <a:p>
                      <a:r>
                        <a:rPr sz="2400" b="0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videregående uddannelse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AAA0AE"/>
                      </a:solidFill>
                      <a:prstDash val="solid"/>
                    </a:lnR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914400">
                <a:tc>
                  <a:txBody>
                    <a:bodyPr lIns="95250" tIns="95250" rIns="95250" bIns="95250"/>
                    <a:lstStyle/>
                    <a:p>
                      <a:r>
                        <a:rPr sz="2400" b="0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Erhvervsuddannelser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AAA0AE"/>
                      </a:solidFill>
                      <a:prstDash val="solid"/>
                    </a:lnL>
                    <a:lnR w="9525">
                      <a:solidFill>
                        <a:srgbClr val="AAA0AE"/>
                      </a:solidFill>
                      <a:prstDash val="solid"/>
                    </a:lnR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2400" b="0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Skole og oplæring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AAA0AE"/>
                      </a:solidFill>
                      <a:prstDash val="solid"/>
                    </a:lnR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914400">
                <a:tc>
                  <a:txBody>
                    <a:bodyPr lIns="95250" tIns="95250" rIns="95250" bIns="95250"/>
                    <a:lstStyle/>
                    <a:p>
                      <a:r>
                        <a:rPr sz="2400" b="0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Eux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AAA0AE"/>
                      </a:solidFill>
                      <a:prstDash val="solid"/>
                    </a:lnL>
                    <a:lnR w="9525">
                      <a:solidFill>
                        <a:srgbClr val="AAA0AE"/>
                      </a:solidFill>
                      <a:prstDash val="solid"/>
                    </a:lnR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2400" b="0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Erhvervsuddannelse</a:t>
                      </a:r>
                    </a:p>
                    <a:p>
                      <a:r>
                        <a:rPr sz="2400" b="0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med gymnasiale fag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AAA0AE"/>
                      </a:solidFill>
                      <a:prstDash val="solid"/>
                    </a:lnR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45E71D0-3918-49CC-B3B1-2B1BB63F2F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524500"/>
            <a:ext cx="108204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2250" b="1">
                <a:solidFill>
                  <a:srgbClr val="1E5FA8"/>
                </a:solidFill>
                <a:latin typeface="Inter"/>
                <a:ea typeface="Inter"/>
                <a:cs typeface="Inter"/>
              </a:defRPr>
            </a:defPPr>
            <a:lvl1pPr>
              <a:defRPr sz="2250" b="1">
                <a:solidFill>
                  <a:srgbClr val="1E5FA8"/>
                </a:solidFill>
                <a:latin typeface="Inter"/>
                <a:ea typeface="Inter"/>
                <a:cs typeface="Inter"/>
              </a:defRPr>
            </a:lvl1pPr>
            <a:lvl2pPr>
              <a:defRPr sz="2250" b="1">
                <a:solidFill>
                  <a:srgbClr val="1E5FA8"/>
                </a:solidFill>
                <a:latin typeface="Inter"/>
                <a:ea typeface="Inter"/>
                <a:cs typeface="Inter"/>
              </a:defRPr>
            </a:lvl2pPr>
            <a:lvl3pPr>
              <a:defRPr sz="2250" b="1">
                <a:solidFill>
                  <a:srgbClr val="1E5FA8"/>
                </a:solidFill>
                <a:latin typeface="Inter"/>
                <a:ea typeface="Inter"/>
                <a:cs typeface="Inter"/>
              </a:defRPr>
            </a:lvl3pPr>
            <a:lvl4pPr>
              <a:defRPr sz="2250" b="1">
                <a:solidFill>
                  <a:srgbClr val="1E5FA8"/>
                </a:solidFill>
                <a:latin typeface="Inter"/>
                <a:ea typeface="Inter"/>
                <a:cs typeface="Inter"/>
              </a:defRPr>
            </a:lvl4pPr>
            <a:lvl5pPr>
              <a:defRPr sz="2250" b="1">
                <a:solidFill>
                  <a:srgbClr val="1E5FA8"/>
                </a:solidFill>
                <a:latin typeface="Inter"/>
                <a:ea typeface="Inter"/>
                <a:cs typeface="Inter"/>
              </a:defRPr>
            </a:lvl5pPr>
            <a:lvl6pPr>
              <a:defRPr sz="2250" b="1">
                <a:solidFill>
                  <a:srgbClr val="1E5FA8"/>
                </a:solidFill>
                <a:latin typeface="Inter"/>
                <a:ea typeface="Inter"/>
                <a:cs typeface="Inter"/>
              </a:defRPr>
            </a:lvl6pPr>
            <a:lvl7pPr>
              <a:defRPr sz="2250" b="1">
                <a:solidFill>
                  <a:srgbClr val="1E5FA8"/>
                </a:solidFill>
                <a:latin typeface="Inter"/>
                <a:ea typeface="Inter"/>
                <a:cs typeface="Inter"/>
              </a:defRPr>
            </a:lvl7pPr>
            <a:lvl8pPr>
              <a:defRPr sz="2250" b="1">
                <a:solidFill>
                  <a:srgbClr val="1E5FA8"/>
                </a:solidFill>
                <a:latin typeface="Inter"/>
                <a:ea typeface="Inter"/>
                <a:cs typeface="Inter"/>
              </a:defRPr>
            </a:lvl8pPr>
            <a:lvl9pPr>
              <a:defRPr sz="2250" b="1">
                <a:solidFill>
                  <a:srgbClr val="1E5FA8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2250" b="1">
                <a:solidFill>
                  <a:srgbClr val="1E5FA8"/>
                </a:solidFill>
                <a:latin typeface="Inter"/>
                <a:ea typeface="Inter"/>
                <a:cs typeface="Inter"/>
              </a:defRPr>
            </a:pPr>
            <a:r>
              <a:rPr sz="2250" b="1">
                <a:solidFill>
                  <a:srgbClr val="1E5FA8"/>
                </a:solidFill>
                <a:latin typeface="Inter"/>
                <a:ea typeface="Inter"/>
                <a:cs typeface="Inter"/>
              </a:rPr>
              <a:t>25.7 · Forklar én forbindelse. Hvad garanterer kilden ikke?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21B4E60-5854-4049-9A33-2E62DD0E1A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108204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defPPr>
            <a:lvl1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1pPr>
            <a:lvl2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2pPr>
            <a:lvl3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3pPr>
            <a:lvl4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4pPr>
            <a:lvl5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5pPr>
            <a:lvl6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6pPr>
            <a:lvl7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7pPr>
            <a:lvl8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8pPr>
            <a:lvl9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pPr>
            <a:r>
              <a:rPr sz="1350" b="0">
                <a:solidFill>
                  <a:srgbClr val="655B6B"/>
                </a:solidFill>
                <a:latin typeface="Inter"/>
                <a:ea typeface="Inter"/>
                <a:cs typeface="Inter"/>
              </a:rPr>
              <a:t>Danska í samskiptum · 10. bekkur · 25. kafli · Uddannelse og fremtid · 6</a:t>
            </a:r>
          </a:p>
        </p:txBody>
      </p:sp>
    </p:spTree>
    <p:extLst>
      <p:ext uri="{BB962C8B-B14F-4D97-AF65-F5344CB8AC3E}">
        <p14:creationId xmlns:p14="http://schemas.microsoft.com/office/powerpoint/2010/main" val="335799686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0EEF15B-4731-4482-A313-34C0B2356A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85750"/>
            <a:ext cx="9144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E5FA8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CC842D1-009D-4C00-921D-F0B7669F06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600" b="1">
                <a:solidFill>
                  <a:srgbClr val="22172A"/>
                </a:solidFill>
                <a:latin typeface="Inter"/>
                <a:ea typeface="Inter"/>
                <a:cs typeface="Inter"/>
              </a:rPr>
              <a:t>Kort og høfligt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D36BD33-DF30-4B13-8A16-9BF114FCC1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00250"/>
            <a:ext cx="10820400" cy="3143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Tiltale → relevant baggrund → konkrete spørgsmål → afslutning.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Hvad kan du udelade uden at miste mening?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CE22DD2-4407-4EAF-82E1-9AA3E11397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108204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defPPr>
            <a:lvl1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1pPr>
            <a:lvl2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2pPr>
            <a:lvl3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3pPr>
            <a:lvl4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4pPr>
            <a:lvl5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5pPr>
            <a:lvl6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6pPr>
            <a:lvl7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7pPr>
            <a:lvl8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8pPr>
            <a:lvl9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pPr>
            <a:r>
              <a:rPr sz="1350" b="0">
                <a:solidFill>
                  <a:srgbClr val="655B6B"/>
                </a:solidFill>
                <a:latin typeface="Inter"/>
                <a:ea typeface="Inter"/>
                <a:cs typeface="Inter"/>
              </a:rPr>
              <a:t>Danska í samskiptum · 10. bekkur · 25. kafli · Uddannelse og fremtid · 7</a:t>
            </a:r>
          </a:p>
        </p:txBody>
      </p:sp>
    </p:spTree>
    <p:extLst>
      <p:ext uri="{BB962C8B-B14F-4D97-AF65-F5344CB8AC3E}">
        <p14:creationId xmlns:p14="http://schemas.microsoft.com/office/powerpoint/2010/main" val="2033833256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61FE28D-E56B-414A-A200-CBD8EDF07D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85750"/>
            <a:ext cx="9144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E5FA8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FD22156-420E-4D62-B002-4F6D7470A4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600" b="1">
                <a:solidFill>
                  <a:srgbClr val="22172A"/>
                </a:solidFill>
                <a:latin typeface="Inter"/>
                <a:ea typeface="Inter"/>
                <a:cs typeface="Inter"/>
              </a:rPr>
              <a:t>Hjælp en anden med at vælge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7D799BE-A216-4E84-9B40-DAAD9110F6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00250"/>
            <a:ext cx="10820400" cy="3143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Íslenskur byrjandi þarf að fá skilyrðin útskýrð.</a:t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Den danske arrangør skal svare på spørgsmål om erfaring og udstyr.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Skriv to forskellige beskeder.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2ACCBE5-8B49-4DEE-9E9C-36BE9ADEB8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108204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defPPr>
            <a:lvl1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1pPr>
            <a:lvl2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2pPr>
            <a:lvl3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3pPr>
            <a:lvl4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4pPr>
            <a:lvl5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5pPr>
            <a:lvl6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6pPr>
            <a:lvl7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7pPr>
            <a:lvl8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8pPr>
            <a:lvl9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pPr>
            <a:r>
              <a:rPr sz="1350" b="0">
                <a:solidFill>
                  <a:srgbClr val="655B6B"/>
                </a:solidFill>
                <a:latin typeface="Inter"/>
                <a:ea typeface="Inter"/>
                <a:cs typeface="Inter"/>
              </a:rPr>
              <a:t>Danska í samskiptum · 10. bekkur · 25. kafli · Uddannelse og fremtid · 8</a:t>
            </a:r>
          </a:p>
        </p:txBody>
      </p:sp>
    </p:spTree>
    <p:extLst>
      <p:ext uri="{BB962C8B-B14F-4D97-AF65-F5344CB8AC3E}">
        <p14:creationId xmlns:p14="http://schemas.microsoft.com/office/powerpoint/2010/main" val="1220066634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63DD6C0-5D11-4650-9158-D28C40C15D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85750"/>
            <a:ext cx="9144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E5FA8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1B79B8B-72B1-4168-BCF0-202D439BF1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600" b="1">
                <a:solidFill>
                  <a:srgbClr val="22172A"/>
                </a:solidFill>
                <a:latin typeface="Inter"/>
                <a:ea typeface="Inter"/>
                <a:cs typeface="Inter"/>
              </a:rPr>
              <a:t>Et tilbud er ikke en plads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D915134-C614-4368-81B6-030F6C1167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00250"/>
            <a:ext cx="10820400" cy="3143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Forespørgsel · tilmelding · venteliste · bekræftelse.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Hvilken status har personen efter samtalen?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15974FC-3657-4967-9748-ACF853D4C0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108204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defPPr>
            <a:lvl1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1pPr>
            <a:lvl2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2pPr>
            <a:lvl3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3pPr>
            <a:lvl4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4pPr>
            <a:lvl5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5pPr>
            <a:lvl6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6pPr>
            <a:lvl7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7pPr>
            <a:lvl8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8pPr>
            <a:lvl9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pPr>
            <a:r>
              <a:rPr sz="1350" b="0">
                <a:solidFill>
                  <a:srgbClr val="655B6B"/>
                </a:solidFill>
                <a:latin typeface="Inter"/>
                <a:ea typeface="Inter"/>
                <a:cs typeface="Inter"/>
              </a:rPr>
              <a:t>Danska í samskiptum · 10. bekkur · 25. kafli · Uddannelse og fremtid · 9</a:t>
            </a:r>
          </a:p>
        </p:txBody>
      </p:sp>
    </p:spTree>
    <p:extLst>
      <p:ext uri="{BB962C8B-B14F-4D97-AF65-F5344CB8AC3E}">
        <p14:creationId xmlns:p14="http://schemas.microsoft.com/office/powerpoint/2010/main" val="2019158674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D54660A-ED69-456D-A0CC-AC76B68BD7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85750"/>
            <a:ext cx="9144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E5FA8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DDA7E73-8238-4E19-B08C-93BFA62522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600" b="1">
                <a:solidFill>
                  <a:srgbClr val="22172A"/>
                </a:solidFill>
                <a:latin typeface="Inter"/>
                <a:ea typeface="Inter"/>
                <a:cs typeface="Inter"/>
              </a:rPr>
              <a:t>Hvad lærte du at spørge om?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03D8CE4-5F83-422F-B4B2-E2A667E849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00250"/>
            <a:ext cx="10820400" cy="3143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Læs din første og din nye besked.</a:t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Find én mere præcis formulering.</a:t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Svar på et spørgsmål, du ikke har forberedt.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64C6A2B-CA2D-4E4E-87DE-822348B899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108204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defPPr>
            <a:lvl1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1pPr>
            <a:lvl2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2pPr>
            <a:lvl3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3pPr>
            <a:lvl4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4pPr>
            <a:lvl5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5pPr>
            <a:lvl6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6pPr>
            <a:lvl7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7pPr>
            <a:lvl8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8pPr>
            <a:lvl9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pPr>
            <a:r>
              <a:rPr sz="1350" b="0">
                <a:solidFill>
                  <a:srgbClr val="655B6B"/>
                </a:solidFill>
                <a:latin typeface="Inter"/>
                <a:ea typeface="Inter"/>
                <a:cs typeface="Inter"/>
              </a:rPr>
              <a:t>Danska í samskiptum · 10. bekkur · 25. kafli · Uddannelse og fremtid · 10</a:t>
            </a:r>
          </a:p>
        </p:txBody>
      </p:sp>
    </p:spTree>
    <p:extLst>
      <p:ext uri="{BB962C8B-B14F-4D97-AF65-F5344CB8AC3E}">
        <p14:creationId xmlns:p14="http://schemas.microsoft.com/office/powerpoint/2010/main" val="538754593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2026-10-24T00:00:48.7540000Z</dcterms:created>
  <dcterms:modified xsi:type="dcterms:W3CDTF">2026-10-24T00:00:48.7540000Z</dcterms:modified>
</coreProperties>
</file>