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6BE3FDD-E525-49B6-863C-8DEBEB9372F6}">
  <a:tblStyle styleId="{F6BE3FDD-E525-49B6-863C-8DEBEB9372F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activitybuilder/custom/647b6b3a06039e1be06ce5ef" TargetMode="External"/><Relationship Id="rId3" Type="http://schemas.openxmlformats.org/officeDocument/2006/relationships/hyperlink" Target="http://student.desmos.com"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 Id="rId3" Type="http://schemas.openxmlformats.org/officeDocument/2006/relationships/slide" Target="/pp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f04ea1ed220f44aad0af63f8261dd7b211b59e35"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_NQJdG92iA"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rgbClr val="9900FF"/>
              </a:solidFill>
            </a:endParaRPr>
          </a:p>
          <a:p>
            <a:pPr indent="0" lvl="0" marL="0" rtl="0" algn="l">
              <a:spcBef>
                <a:spcPts val="0"/>
              </a:spcBef>
              <a:spcAft>
                <a:spcPts val="0"/>
              </a:spcAft>
              <a:buNone/>
            </a:pPr>
            <a:r>
              <a:rPr lang="en"/>
              <a:t>Teacher Slides assignments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Previously, students have written and interpreted equations that model quantitative relationships and constraints. They have also rearranged and solved equations, isolated one of the variables, and explained why the steps taken to rewrite equations are legitimate.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consider how parts of two-variable linear equations—the parameters and variables—relate to features of the graphs of those equations. They also think about how different forms of two-variable equations affect the information we could gain about the relationships between the quantities and about the graphs.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A2(C) </a:t>
            </a:r>
            <a:r>
              <a:rPr lang="en" u="sng">
                <a:solidFill>
                  <a:schemeClr val="dk1"/>
                </a:solidFill>
                <a:latin typeface="Noto Sans"/>
                <a:ea typeface="Noto Sans"/>
                <a:cs typeface="Noto Sans"/>
                <a:sym typeface="Noto Sans"/>
              </a:rPr>
              <a:t>write linear equations in two variables given</a:t>
            </a:r>
            <a:r>
              <a:rPr lang="en">
                <a:solidFill>
                  <a:schemeClr val="dk1"/>
                </a:solidFill>
                <a:latin typeface="Noto Sans"/>
                <a:ea typeface="Noto Sans"/>
                <a:cs typeface="Noto Sans"/>
                <a:sym typeface="Noto Sans"/>
              </a:rPr>
              <a:t> a table of values, </a:t>
            </a:r>
            <a:r>
              <a:rPr lang="en" u="sng">
                <a:solidFill>
                  <a:schemeClr val="dk1"/>
                </a:solidFill>
                <a:latin typeface="Noto Sans"/>
                <a:ea typeface="Noto Sans"/>
                <a:cs typeface="Noto Sans"/>
                <a:sym typeface="Noto Sans"/>
              </a:rPr>
              <a:t>a graph, and a verbal description</a:t>
            </a:r>
            <a:endParaRPr u="sng">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A3(A) </a:t>
            </a:r>
            <a:r>
              <a:rPr lang="en" u="sng">
                <a:solidFill>
                  <a:schemeClr val="dk1"/>
                </a:solidFill>
                <a:latin typeface="Noto Sans"/>
                <a:ea typeface="Noto Sans"/>
                <a:cs typeface="Noto Sans"/>
                <a:sym typeface="Noto Sans"/>
              </a:rPr>
              <a:t>determine the slope of a line given</a:t>
            </a:r>
            <a:r>
              <a:rPr lang="en">
                <a:solidFill>
                  <a:schemeClr val="dk1"/>
                </a:solidFill>
                <a:latin typeface="Noto Sans"/>
                <a:ea typeface="Noto Sans"/>
                <a:cs typeface="Noto Sans"/>
                <a:sym typeface="Noto Sans"/>
              </a:rPr>
              <a:t> a table of values, </a:t>
            </a:r>
            <a:r>
              <a:rPr lang="en" u="sng">
                <a:solidFill>
                  <a:schemeClr val="dk1"/>
                </a:solidFill>
                <a:latin typeface="Noto Sans"/>
                <a:ea typeface="Noto Sans"/>
                <a:cs typeface="Noto Sans"/>
                <a:sym typeface="Noto Sans"/>
              </a:rPr>
              <a:t>a graph, two points on the line, and an equation written in various forms, including </a:t>
            </a:r>
            <a:r>
              <a:rPr i="1" lang="en" u="sng">
                <a:solidFill>
                  <a:schemeClr val="dk1"/>
                </a:solidFill>
                <a:latin typeface="Noto Sans"/>
                <a:ea typeface="Noto Sans"/>
                <a:cs typeface="Noto Sans"/>
                <a:sym typeface="Noto Sans"/>
              </a:rPr>
              <a:t>y</a:t>
            </a:r>
            <a:r>
              <a:rPr lang="en" u="sng">
                <a:solidFill>
                  <a:schemeClr val="dk1"/>
                </a:solidFill>
                <a:latin typeface="Noto Sans"/>
                <a:ea typeface="Noto Sans"/>
                <a:cs typeface="Noto Sans"/>
                <a:sym typeface="Noto Sans"/>
              </a:rPr>
              <a:t> = </a:t>
            </a:r>
            <a:r>
              <a:rPr i="1" lang="en" u="sng">
                <a:solidFill>
                  <a:schemeClr val="dk1"/>
                </a:solidFill>
                <a:latin typeface="Noto Sans"/>
                <a:ea typeface="Noto Sans"/>
                <a:cs typeface="Noto Sans"/>
                <a:sym typeface="Noto Sans"/>
              </a:rPr>
              <a:t>mx</a:t>
            </a:r>
            <a:r>
              <a:rPr lang="en" u="sng">
                <a:solidFill>
                  <a:schemeClr val="dk1"/>
                </a:solidFill>
                <a:latin typeface="Noto Sans"/>
                <a:ea typeface="Noto Sans"/>
                <a:cs typeface="Noto Sans"/>
                <a:sym typeface="Noto Sans"/>
              </a:rPr>
              <a:t> + </a:t>
            </a:r>
            <a:r>
              <a:rPr i="1" lang="en" u="sng">
                <a:solidFill>
                  <a:schemeClr val="dk1"/>
                </a:solidFill>
                <a:latin typeface="Noto Sans"/>
                <a:ea typeface="Noto Sans"/>
                <a:cs typeface="Noto Sans"/>
                <a:sym typeface="Noto Sans"/>
              </a:rPr>
              <a:t>b</a:t>
            </a:r>
            <a:r>
              <a:rPr lang="en" u="sng">
                <a:solidFill>
                  <a:schemeClr val="dk1"/>
                </a:solidFill>
                <a:latin typeface="Noto Sans"/>
                <a:ea typeface="Noto Sans"/>
                <a:cs typeface="Noto Sans"/>
                <a:sym typeface="Noto Sans"/>
              </a:rPr>
              <a:t>, </a:t>
            </a:r>
            <a:r>
              <a:rPr i="1" lang="en" u="sng">
                <a:solidFill>
                  <a:schemeClr val="dk1"/>
                </a:solidFill>
                <a:latin typeface="Noto Sans"/>
                <a:ea typeface="Noto Sans"/>
                <a:cs typeface="Noto Sans"/>
                <a:sym typeface="Noto Sans"/>
              </a:rPr>
              <a:t>Ax</a:t>
            </a:r>
            <a:r>
              <a:rPr lang="en" u="sng">
                <a:solidFill>
                  <a:schemeClr val="dk1"/>
                </a:solidFill>
                <a:latin typeface="Noto Sans"/>
                <a:ea typeface="Noto Sans"/>
                <a:cs typeface="Noto Sans"/>
                <a:sym typeface="Noto Sans"/>
              </a:rPr>
              <a:t> + </a:t>
            </a:r>
            <a:r>
              <a:rPr i="1" lang="en" u="sng">
                <a:solidFill>
                  <a:schemeClr val="dk1"/>
                </a:solidFill>
                <a:latin typeface="Noto Sans"/>
                <a:ea typeface="Noto Sans"/>
                <a:cs typeface="Noto Sans"/>
                <a:sym typeface="Noto Sans"/>
              </a:rPr>
              <a:t>By</a:t>
            </a:r>
            <a:r>
              <a:rPr lang="en" u="sng">
                <a:solidFill>
                  <a:schemeClr val="dk1"/>
                </a:solidFill>
                <a:latin typeface="Noto Sans"/>
                <a:ea typeface="Noto Sans"/>
                <a:cs typeface="Noto Sans"/>
                <a:sym typeface="Noto Sans"/>
              </a:rPr>
              <a:t> = </a:t>
            </a:r>
            <a:r>
              <a:rPr i="1" lang="en" u="sng">
                <a:solidFill>
                  <a:schemeClr val="dk1"/>
                </a:solidFill>
                <a:latin typeface="Noto Sans"/>
                <a:ea typeface="Noto Sans"/>
                <a:cs typeface="Noto Sans"/>
                <a:sym typeface="Noto Sans"/>
              </a:rPr>
              <a:t>C</a:t>
            </a:r>
            <a:r>
              <a:rPr lang="en" u="sng">
                <a:solidFill>
                  <a:schemeClr val="dk1"/>
                </a:solidFill>
                <a:latin typeface="Noto Sans"/>
                <a:ea typeface="Noto Sans"/>
                <a:cs typeface="Noto Sans"/>
                <a:sym typeface="Noto Sans"/>
              </a:rPr>
              <a:t>, and </a:t>
            </a:r>
            <a:r>
              <a:rPr i="1" lang="en" u="sng">
                <a:solidFill>
                  <a:schemeClr val="dk1"/>
                </a:solidFill>
                <a:latin typeface="Noto Sans"/>
                <a:ea typeface="Noto Sans"/>
                <a:cs typeface="Noto Sans"/>
                <a:sym typeface="Noto Sans"/>
              </a:rPr>
              <a:t>y</a:t>
            </a:r>
            <a:r>
              <a:rPr lang="en" u="sng">
                <a:solidFill>
                  <a:schemeClr val="dk1"/>
                </a:solidFill>
                <a:latin typeface="Noto Sans"/>
                <a:ea typeface="Noto Sans"/>
                <a:cs typeface="Noto Sans"/>
                <a:sym typeface="Noto Sans"/>
              </a:rPr>
              <a:t> − </a:t>
            </a:r>
            <a:r>
              <a:rPr i="1" lang="en" u="sng">
                <a:solidFill>
                  <a:schemeClr val="dk1"/>
                </a:solidFill>
                <a:latin typeface="Noto Sans"/>
                <a:ea typeface="Noto Sans"/>
                <a:cs typeface="Noto Sans"/>
                <a:sym typeface="Noto Sans"/>
              </a:rPr>
              <a:t>y</a:t>
            </a:r>
            <a:r>
              <a:rPr lang="en" u="sng">
                <a:solidFill>
                  <a:schemeClr val="dk1"/>
                </a:solidFill>
                <a:latin typeface="Noto Sans"/>
                <a:ea typeface="Noto Sans"/>
                <a:cs typeface="Noto Sans"/>
                <a:sym typeface="Noto Sans"/>
              </a:rPr>
              <a:t>1 = </a:t>
            </a:r>
            <a:r>
              <a:rPr i="1" lang="en" u="sng">
                <a:solidFill>
                  <a:schemeClr val="dk1"/>
                </a:solidFill>
                <a:latin typeface="Noto Sans"/>
                <a:ea typeface="Noto Sans"/>
                <a:cs typeface="Noto Sans"/>
                <a:sym typeface="Noto Sans"/>
              </a:rPr>
              <a:t>m</a:t>
            </a:r>
            <a:r>
              <a:rPr lang="en" u="sng">
                <a:solidFill>
                  <a:schemeClr val="dk1"/>
                </a:solidFill>
                <a:latin typeface="Noto Sans"/>
                <a:ea typeface="Noto Sans"/>
                <a:cs typeface="Noto Sans"/>
                <a:sym typeface="Noto Sans"/>
              </a:rPr>
              <a:t>(</a:t>
            </a:r>
            <a:r>
              <a:rPr i="1" lang="en" u="sng">
                <a:solidFill>
                  <a:schemeClr val="dk1"/>
                </a:solidFill>
                <a:latin typeface="Noto Sans"/>
                <a:ea typeface="Noto Sans"/>
                <a:cs typeface="Noto Sans"/>
                <a:sym typeface="Noto Sans"/>
              </a:rPr>
              <a:t>x</a:t>
            </a:r>
            <a:r>
              <a:rPr lang="en" u="sng">
                <a:solidFill>
                  <a:schemeClr val="dk1"/>
                </a:solidFill>
                <a:latin typeface="Noto Sans"/>
                <a:ea typeface="Noto Sans"/>
                <a:cs typeface="Noto Sans"/>
                <a:sym typeface="Noto Sans"/>
              </a:rPr>
              <a:t> − </a:t>
            </a:r>
            <a:r>
              <a:rPr i="1" lang="en" u="sng">
                <a:solidFill>
                  <a:schemeClr val="dk1"/>
                </a:solidFill>
                <a:latin typeface="Noto Sans"/>
                <a:ea typeface="Noto Sans"/>
                <a:cs typeface="Noto Sans"/>
                <a:sym typeface="Noto Sans"/>
              </a:rPr>
              <a:t>x</a:t>
            </a:r>
            <a:r>
              <a:rPr lang="en" u="sng">
                <a:solidFill>
                  <a:schemeClr val="dk1"/>
                </a:solidFill>
                <a:latin typeface="Noto Sans"/>
                <a:ea typeface="Noto Sans"/>
                <a:cs typeface="Noto Sans"/>
                <a:sym typeface="Noto Sans"/>
              </a:rPr>
              <a:t>1)</a:t>
            </a:r>
            <a:endParaRPr u="sng">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A3(C) </a:t>
            </a:r>
            <a:r>
              <a:rPr lang="en" u="sng">
                <a:solidFill>
                  <a:schemeClr val="dk1"/>
                </a:solidFill>
                <a:latin typeface="Noto Sans"/>
                <a:ea typeface="Noto Sans"/>
                <a:cs typeface="Noto Sans"/>
                <a:sym typeface="Noto Sans"/>
              </a:rPr>
              <a:t>graph linear functions on the coordinate plane and identify key features, including</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-intercept,</a:t>
            </a:r>
            <a:r>
              <a:rPr lang="en" u="sng">
                <a:solidFill>
                  <a:schemeClr val="dk1"/>
                </a:solidFill>
                <a:latin typeface="Noto Sans"/>
                <a:ea typeface="Noto Sans"/>
                <a:cs typeface="Noto Sans"/>
                <a:sym typeface="Noto Sans"/>
              </a:rPr>
              <a:t> </a:t>
            </a:r>
            <a:r>
              <a:rPr i="1" lang="en" u="sng">
                <a:solidFill>
                  <a:schemeClr val="dk1"/>
                </a:solidFill>
                <a:latin typeface="Noto Sans"/>
                <a:ea typeface="Noto Sans"/>
                <a:cs typeface="Noto Sans"/>
                <a:sym typeface="Noto Sans"/>
              </a:rPr>
              <a:t>y</a:t>
            </a:r>
            <a:r>
              <a:rPr lang="en" u="sng">
                <a:solidFill>
                  <a:schemeClr val="dk1"/>
                </a:solidFill>
                <a:latin typeface="Noto Sans"/>
                <a:ea typeface="Noto Sans"/>
                <a:cs typeface="Noto Sans"/>
                <a:sym typeface="Noto Sans"/>
              </a:rPr>
              <a:t>-intercept,</a:t>
            </a:r>
            <a:r>
              <a:rPr lang="en">
                <a:solidFill>
                  <a:schemeClr val="dk1"/>
                </a:solidFill>
                <a:latin typeface="Noto Sans"/>
                <a:ea typeface="Noto Sans"/>
                <a:cs typeface="Noto Sans"/>
                <a:sym typeface="Noto Sans"/>
              </a:rPr>
              <a:t> zeros, </a:t>
            </a:r>
            <a:r>
              <a:rPr lang="en" u="sng">
                <a:solidFill>
                  <a:schemeClr val="dk1"/>
                </a:solidFill>
                <a:latin typeface="Noto Sans"/>
                <a:ea typeface="Noto Sans"/>
                <a:cs typeface="Noto Sans"/>
                <a:sym typeface="Noto Sans"/>
              </a:rPr>
              <a:t>and slope, in mathematical and real-world problems</a:t>
            </a:r>
            <a:endParaRPr u="sng">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Vocabulary </a:t>
            </a:r>
            <a:endParaRPr b="1">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To support student understanding of key vocabulary:</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Introduce and review the vocabulary words students will see in this lesson.</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Encourage students to notice how these words are used and to include them in their math discussions and explanations—both written and oral.</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Use a word wall to reinforce vocabulary. </a:t>
            </a:r>
            <a:r>
              <a:rPr lang="en" u="sng">
                <a:solidFill>
                  <a:schemeClr val="hlink"/>
                </a:solidFill>
                <a:latin typeface="Noto Sans"/>
                <a:ea typeface="Noto Sans"/>
                <a:cs typeface="Noto Sans"/>
                <a:sym typeface="Noto Sans"/>
                <a:hlinkClick r:id="rId2"/>
              </a:rPr>
              <a:t>Sample word wall cards are available here.</a:t>
            </a:r>
            <a:endParaRPr>
              <a:solidFill>
                <a:srgbClr val="1D2125"/>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newcomers or students with beginning English proficiency, use these Quizlet sets to support vocabulary learning: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3"/>
              </a:rPr>
              <a:t>Unit 1 Spanish Vocabulary</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first to build understanding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4"/>
              </a:rPr>
              <a:t>Unit 1 Vocabulary (English)</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after anchoring in Spanish</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2(F) listen to and derive meaning from a variety of media such as audio tape, video, DVD, and CD ROM to build and reinforce concept and language attainment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3(I) adapt spoken language appropriately for formal and informal purposes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4(D) use prereading supports such as graphic organizers, illustrations, and pretaught topic- related vocabulary and other prereading activities to enhance comprehension of written text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4(F) use visual and contextual support and support from peers and teachers to read grade- appropriate content area text, enhance and confirm understanding, and develop vocabulary, grasp of language structures, and background knowledge needed to comprehend increasingly challenging language</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Warm Up (5 minutes)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Throughout this lesson, students will use a context that involves two variables—the number of games and the number of rides at an amusement park—and a budgetary constraint. This warm up prompts students to interpret and make sense of some equations in context, familiarizing them with the quantities and relationships. Later in the lesson, students will dig deeper into what the parameters and graphs of the equations reveal.</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Arrange students in pairs. If internet access is limited, students will complete their work on notebook paper. Otherwise, students can complete the Desmos activity. The Desmos version includes extra questions that guide students to create tables and write verbal descriptions. These help students build toward writing and interpreting equations for the scenario.</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u="sng">
                <a:solidFill>
                  <a:schemeClr val="hlink"/>
                </a:solidFill>
                <a:latin typeface="Noto Sans"/>
                <a:ea typeface="Noto Sans"/>
                <a:cs typeface="Noto Sans"/>
                <a:sym typeface="Noto Sans"/>
                <a:hlinkClick r:id="rId2"/>
              </a:rPr>
              <a:t>Desmos Activity: OpenStax Alg1 – 1.10.1 Interpreting Equations in Context</a:t>
            </a:r>
            <a:r>
              <a:rPr lang="en">
                <a:solidFill>
                  <a:schemeClr val="dk1"/>
                </a:solidFill>
                <a:latin typeface="Noto Sans"/>
                <a:ea typeface="Noto Sans"/>
                <a:cs typeface="Noto Sans"/>
                <a:sym typeface="Noto Sans"/>
              </a:rPr>
              <a:t>; Log into </a:t>
            </a:r>
            <a:r>
              <a:rPr lang="en" u="sng">
                <a:solidFill>
                  <a:schemeClr val="hlink"/>
                </a:solidFill>
                <a:latin typeface="Noto Sans"/>
                <a:ea typeface="Noto Sans"/>
                <a:cs typeface="Noto Sans"/>
                <a:sym typeface="Noto Sans"/>
                <a:hlinkClick r:id="rId3"/>
              </a:rPr>
              <a:t>student.desmos.com</a:t>
            </a:r>
            <a:r>
              <a:rPr lang="en">
                <a:solidFill>
                  <a:schemeClr val="dk1"/>
                </a:solidFill>
                <a:latin typeface="Noto Sans"/>
                <a:ea typeface="Noto Sans"/>
                <a:cs typeface="Noto Sans"/>
                <a:sym typeface="Noto Sans"/>
              </a:rPr>
              <a:t> using the information provided by your teacher to complete the activity.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Unlike a standard graphing calculator, Desmos activities walk students through interactive tasks. Teachers can use the Teacher Dashboard to monitor progress, spot correct or incorrect answers, and select responses to share in discussion. Give students a few minutes to work quietly, then a minute to discuss with their partner. Finish with a whole-class discussion.</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Answer</a:t>
            </a:r>
            <a:r>
              <a:rPr b="1" lang="en">
                <a:solidFill>
                  <a:schemeClr val="dk1"/>
                </a:solidFill>
                <a:latin typeface="Noto Sans"/>
                <a:ea typeface="Noto Sans"/>
                <a:cs typeface="Noto Sans"/>
                <a:sym typeface="Noto Sans"/>
              </a:rPr>
              <a:t>s</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20 (C.)</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Your answer may vary, but here are some samples: In this situation, the equation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20 could mean: Jada spends $20 on games and rides that cost $1 each. The combined number of games and rides that Jada enjoys is 20. </a:t>
            </a:r>
            <a:r>
              <a:rPr b="1" lang="en">
                <a:solidFill>
                  <a:schemeClr val="dk1"/>
                </a:solidFill>
                <a:latin typeface="Noto Sans"/>
                <a:ea typeface="Noto Sans"/>
                <a:cs typeface="Noto Sans"/>
                <a:sym typeface="Noto Sans"/>
              </a:rPr>
              <a:t>OR </a:t>
            </a:r>
            <a:r>
              <a:rPr lang="en">
                <a:solidFill>
                  <a:schemeClr val="dk1"/>
                </a:solidFill>
                <a:latin typeface="Noto Sans"/>
                <a:ea typeface="Noto Sans"/>
                <a:cs typeface="Noto Sans"/>
                <a:sym typeface="Noto Sans"/>
              </a:rPr>
              <a:t>In this situation, the equation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20 could mean: Jada spends $20 on games and rides, where games cost $2 each and rides are $1 each.</a:t>
            </a:r>
            <a:endParaRPr>
              <a:solidFill>
                <a:schemeClr val="dk1"/>
              </a:solidFill>
              <a:latin typeface="Noto Sans"/>
              <a:ea typeface="Noto Sans"/>
              <a:cs typeface="Noto Sans"/>
              <a:sym typeface="Noto Sans"/>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i="1">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additional support and an extension for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English language learners and students with disabilities, be sure to review the</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action="ppaction://hlinksldjump" r:id="rId2"/>
              </a:rPr>
              <a:t>Learning Strategies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3"/>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(20 minutes)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introduces students to the structure of linear equations in two variables and how they connect to graphs and real-world situations.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begin by working with equations in standard form (Ax + By = C). They use these equations to answer questions and create graphs. Standard form helps highlight key quantities and constraints, and makes it easy to find intercepts—points where one variable is zero.</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After graphing, students analyze the graphs to find the rate of change, slope, and vertical intercept. Then, they rearrange the equations to isolate y. This puts the equation in slope-intercept form, which clearly shows the slope and the y-intercept. These values give more insight into the relationship between the two quantities.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Tell students they’ll be working with an equation about games and rides. They’ll use it—and a graph—to figure out what combinations are possible based on prices and a budget. Read the opening paragraph of the task aloud and display the equation. Give students a minute of quiet think time to interpret what it means. Make sure they understand:</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Each game and ride costs $1</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total budget is $20.</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Have students work in groups of 3–4 to answer the questions. Allow time for quiet work first, then small group discussion to compare and refine responses.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Wrap up with a whole-class discussion to share ideas and clarify understanding.</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answers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20; (0, 20)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20; (20, 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coordinate plane should have the following equation graphed: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20 and go through the points (0, 20) and (20, 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Decreases by 1</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(0, 20)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Rearrange the equation to solve for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new equation shows where the graph intersects the y-axis at 20, so if the student plays 0 games, they have the money to go on 20 rides. Since the slope of the graph is −1, for every 1 fewer ride they go on, they can play 1 game.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If students continue to have trouble with the activity and need more practice, have students repeat the questions from activity 1.10.2 with one or both of the following equations: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Equation 2: Games cost $2.50 each, and rides cost $1 each. The student is spending $15 on them. 2.50</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Equation 3: Games cost $1 each, and rides cost $4 each. The student is spending $28 on them.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28</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Then repeat the questioning from the activity for each equation.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2 Collect and Display: Maximize Meta-Awareness, Support Sense-Making</a:t>
            </a:r>
            <a:endParaRPr>
              <a:solidFill>
                <a:srgbClr val="9900FF"/>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During the launch, listen for and collect language students use to describe the meaning of the three equations. Record a written interpretation next to each of the three equations on a visual display. Use arrows or annotations to highlight connections between specific language of the interpretations and the parts of the equations. This will provide students with a resource from which to draw language during small-group and whole-group discussions.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Maximize meta-awareness; Support sense-making</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Demonstrate, and encourage students to use color coding and annotations to highlight connections between representations in a problem. For example, use the same color to illustrate where the slope appears in each equation and corresponding graph. Continue to use colors consistently as students discuss “What do the A, B, and C represent in each equation?”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Visual-spatial processing</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Prompt</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Sometimes we need to find the slope between two points without using a graph. While we could plot the points and count the rise and run, there’s a quicker way using a formula. Before we get there, we need to introduce some algebra notation.</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An ordered pair like (𝑥, 𝑦) gives the location of a point. When we work with slope, we use two points, so we label them using subscripts to tell them apart: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First point: (𝑥</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𝑦</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Second point: (𝑥</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𝑦</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Let’s look at an example using the points (2, 3) and (7, 6).</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Use subscript notation.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(𝑥</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𝑦</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(2,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(𝑥</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,𝑦</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(7, 6)</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Find the rise and run.</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Rise = 6 − 3 =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Run = 7 − 2 = 5</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Use the slope formula.</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𝑚 = rise/run</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𝑚 </a:t>
            </a:r>
            <a:r>
              <a:rPr lang="en">
                <a:solidFill>
                  <a:schemeClr val="dk1"/>
                </a:solidFill>
                <a:latin typeface="Noto Sans"/>
                <a:ea typeface="Noto Sans"/>
                <a:cs typeface="Noto Sans"/>
                <a:sym typeface="Noto Sans"/>
              </a:rPr>
              <a:t>= 3/5</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We can generalize this process with any two points by using the formula:</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𝑚 = (𝑦</a:t>
            </a:r>
            <a:r>
              <a:rPr baseline="-25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𝑦</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)/(𝑥</a:t>
            </a:r>
            <a:r>
              <a:rPr baseline="-25000" lang="en">
                <a:solidFill>
                  <a:schemeClr val="dk1"/>
                </a:solidFill>
                <a:latin typeface="Noto Sans"/>
                <a:ea typeface="Noto Sans"/>
                <a:cs typeface="Noto Sans"/>
                <a:sym typeface="Noto Sans"/>
              </a:rPr>
              <a:t>2 </a:t>
            </a:r>
            <a:r>
              <a:rPr lang="en">
                <a:solidFill>
                  <a:schemeClr val="dk1"/>
                </a:solidFill>
                <a:latin typeface="Noto Sans"/>
                <a:ea typeface="Noto Sans"/>
                <a:cs typeface="Noto Sans"/>
                <a:sym typeface="Noto Sans"/>
              </a:rPr>
              <a:t>− 𝑥</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 This is just another way of expressing slope as rise over run. You can now use this formula to find the slope between any two points, no graph needed!</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Incorrect. Make sure you solve for y, not x. The answer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Incorrect. Make sure to subtract 2x from both sides of the equation when solving for y. The answer is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That’s correct! To solve for y, first subtract 2x from both sides then divide both sides by 4. Finally, simplify any fractions.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Incorrect. Make sure to divide all of the terms by 4. The answer is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5 </a:t>
            </a:r>
            <a:r>
              <a:rPr lang="en">
                <a:solidFill>
                  <a:schemeClr val="dk1"/>
                </a:solidFill>
                <a:latin typeface="Noto Sans"/>
                <a:ea typeface="Noto Sans"/>
                <a:cs typeface="Noto Sans"/>
                <a:sym typeface="Noto Sans"/>
              </a:rPr>
              <a:t>is used to verify/confirm the slope found in </a:t>
            </a:r>
            <a:r>
              <a:rPr b="1" lang="en">
                <a:solidFill>
                  <a:schemeClr val="dk1"/>
                </a:solidFill>
                <a:latin typeface="Noto Sans"/>
                <a:ea typeface="Noto Sans"/>
                <a:cs typeface="Noto Sans"/>
                <a:sym typeface="Noto Sans"/>
              </a:rPr>
              <a:t>Step 4.</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latin typeface="Noto Sans"/>
                <a:ea typeface="Noto Sans"/>
                <a:cs typeface="Noto Sans"/>
                <a:sym typeface="Noto Sans"/>
              </a:rPr>
              <a:t>Your answer may vary, but here is a sample.</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(0, −5); (4, 1)</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 Starting at (0, –5), sketch a right triangle to (4, 1).</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Count the rise (how many spaces up or down). The rise is 6.</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4</a:t>
            </a:r>
            <a:r>
              <a:rPr lang="en">
                <a:solidFill>
                  <a:schemeClr val="dk1"/>
                </a:solidFill>
                <a:latin typeface="Noto Sans"/>
                <a:ea typeface="Noto Sans"/>
                <a:cs typeface="Noto Sans"/>
                <a:sym typeface="Noto Sans"/>
              </a:rPr>
              <a:t> - Count the run (how many spaces to the right or left). The run is 4.</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5</a:t>
            </a:r>
            <a:r>
              <a:rPr lang="en">
                <a:solidFill>
                  <a:schemeClr val="dk1"/>
                </a:solidFill>
                <a:latin typeface="Noto Sans"/>
                <a:ea typeface="Noto Sans"/>
                <a:cs typeface="Noto Sans"/>
                <a:sym typeface="Noto Sans"/>
              </a:rPr>
              <a:t> - Use the slope formula. 𝑚 = (1 − (−5))/(4 − 0); ​𝑚 = 6/4</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1200"/>
              </a:spcAft>
              <a:buClr>
                <a:schemeClr val="dk1"/>
              </a:buClr>
              <a:buSzPts val="1100"/>
              <a:buFont typeface="Arial"/>
              <a:buNone/>
            </a:pPr>
            <a:r>
              <a:rPr b="1" lang="en">
                <a:solidFill>
                  <a:schemeClr val="dk1"/>
                </a:solidFill>
                <a:latin typeface="Noto Sans"/>
                <a:ea typeface="Noto Sans"/>
                <a:cs typeface="Noto Sans"/>
                <a:sym typeface="Noto Sans"/>
              </a:rPr>
              <a:t>Step 6 </a:t>
            </a:r>
            <a:r>
              <a:rPr lang="en">
                <a:solidFill>
                  <a:schemeClr val="dk1"/>
                </a:solidFill>
                <a:latin typeface="Noto Sans"/>
                <a:ea typeface="Noto Sans"/>
                <a:cs typeface="Noto Sans"/>
                <a:sym typeface="Noto Sans"/>
              </a:rPr>
              <a:t>- Simplify.</a:t>
            </a:r>
            <a:r>
              <a:rPr b="1"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𝑚 = 3/2</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6a4510055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6a4510055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activity offers additional support and an extension for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For English language learners and students with disabilities, be sure to review the</a:t>
            </a:r>
            <a:r>
              <a:rPr lang="en">
                <a:solidFill>
                  <a:srgbClr val="1D2125"/>
                </a:solidFill>
                <a:latin typeface="Noto Sans"/>
                <a:ea typeface="Noto Sans"/>
                <a:cs typeface="Noto Sans"/>
                <a:sym typeface="Noto Sans"/>
              </a:rPr>
              <a:t> </a:t>
            </a:r>
            <a:r>
              <a:rPr lang="en" u="sng">
                <a:solidFill>
                  <a:schemeClr val="hlink"/>
                </a:solidFill>
                <a:latin typeface="Noto Sans"/>
                <a:ea typeface="Noto Sans"/>
                <a:cs typeface="Noto Sans"/>
                <a:sym typeface="Noto Sans"/>
                <a:hlinkClick action="ppaction://hlinksldjump" r:id="rId2"/>
              </a:rPr>
              <a:t>Learning Strategies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None/>
            </a:pPr>
            <a:r>
              <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(10 minutes)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gives students practice with two main skills: writing and graphing linear equations in the form </a:t>
            </a:r>
            <a:r>
              <a:rPr i="1" lang="en">
                <a:solidFill>
                  <a:schemeClr val="dk1"/>
                </a:solidFill>
                <a:latin typeface="Noto Sans"/>
                <a:ea typeface="Noto Sans"/>
                <a:cs typeface="Noto Sans"/>
                <a:sym typeface="Noto Sans"/>
              </a:rPr>
              <a:t>Ax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to represent a constraint, and interpreting points on the graph based on the context. In this situation, only whole-number values make sense since we’re dealing with nickels and dimes (students should consider whether decimal answers are reasonable).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coordinate grid is blank, so students must decide which variable goes on which axis. That choice affects what each point on the graph means. They’ll also decide whether to draw a continuous line or a graph with only points that show whole-number solutions. As students work, watch for how they make these choices. Look especially for those who use a discrete graph and ask them to explain why during the class discussion.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task supports reasoning and modeling. Students think carefully about what solutions mean, write an equation for the situation, choose how to represent their model, and check whether their answers make sense in context.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Teachers may want to bring in coins (or ask students to) and ask students to create different combinations that will lead to 85 cents. This will lead into writing these combinations as equations. Consider keeping students in groups of 3 – 4.</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answers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6a4510055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6a4510055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5</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+ 10</a:t>
            </a: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 85, where </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is the number of nickels and </a:t>
            </a: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is the number of dimes.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graph of the line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-½</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+ 8.5 and goes through point (0, 8.5) and (17, 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17 </a:t>
            </a:r>
            <a:r>
              <a:rPr lang="en">
                <a:solidFill>
                  <a:schemeClr val="dk1"/>
                </a:solidFill>
                <a:latin typeface="Noto Sans"/>
                <a:ea typeface="Noto Sans"/>
                <a:cs typeface="Noto Sans"/>
                <a:sym typeface="Noto Sans"/>
              </a:rPr>
              <a:t>nickels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It's not possible for the coin jar to have no nickels if the amount of money in it is 85 cents.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Some students who wish to change their equation from standard form to slope-intercept form may get stuck because they are not sure whether to solve for n or d. Either choice is acceptable, but this is a good opportunity for students to think through the implications of their choice. Ask students: “In y=mx+b, which variable goes on the horizontal axis? Which goes on the vertical?”</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Other students might wish to graph using the equation in standard form without first rewriting it into another form. Ask if they could identify two points on the graph. Alternatively, ask them to think about how many nickels there would be if there were 0 dimes, 1 dime, 2 dimes, and so on, and plot some points accordingly.</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Ask a few selected students to share their graphs. For each, check if others drew something similar. If no one shows a </a:t>
            </a:r>
            <a:r>
              <a:rPr b="1" lang="en">
                <a:solidFill>
                  <a:schemeClr val="dk1"/>
                </a:solidFill>
                <a:latin typeface="Noto Sans"/>
                <a:ea typeface="Noto Sans"/>
                <a:cs typeface="Noto Sans"/>
                <a:sym typeface="Noto Sans"/>
              </a:rPr>
              <a:t>discrete graph</a:t>
            </a:r>
            <a:r>
              <a:rPr lang="en">
                <a:solidFill>
                  <a:schemeClr val="dk1"/>
                </a:solidFill>
                <a:latin typeface="Noto Sans"/>
                <a:ea typeface="Noto Sans"/>
                <a:cs typeface="Noto Sans"/>
                <a:sym typeface="Noto Sans"/>
              </a:rPr>
              <a:t> or mentions that fractional values of nickels or dimes don't make sense in this situation, bring it up for discussion. Display the following graphs (</a:t>
            </a:r>
            <a:r>
              <a:rPr lang="en" u="sng">
                <a:solidFill>
                  <a:schemeClr val="hlink"/>
                </a:solidFill>
                <a:latin typeface="Noto Sans"/>
                <a:ea typeface="Noto Sans"/>
                <a:cs typeface="Noto Sans"/>
                <a:sym typeface="Noto Sans"/>
                <a:hlinkClick r:id="rId2"/>
              </a:rPr>
              <a:t>pdf link to graphs</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Linear graph: Number of dimes vs. number of nickels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Discrete graph: Number of dimes vs. number of nickels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Linear graph: Number of nickels vs. number of dimes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Discrete graph: Number of nickels vs. number of dimes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Explain that all are valid ways to show the relationship between nickels and dimes. A discrete graph (with only whole-number points) shows the true solution set, but a line graph can help us quickly visualize the relationship—as long as we remember only whole-number solutions make sense. For example, if a continuous graph shows 8.5 dimes and 0 nickels, students should recognize that this isn't possible in the context. The same reasoning applies when solving the equation algebraically and getting a non-whole number answer.</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If Time Allows, Pose These Reflection Questions: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if we expressed the equation using dollars instead of cents? What would the equation be?” → 0.05𝑛 + 0.10𝑑 = 0.85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would its graph look like?” → The same line as 5𝑛 + 10𝑑 = 85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“Why are they the same?” → Because the equations are equivalent. Dividing the cents equation by 100 gives the dollars equation. Both represent the same combinations of coins.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6a45100556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6a4510055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5 Co-Craft Questions: Speaking, Reading</a:t>
            </a:r>
            <a:endParaRPr>
              <a:solidFill>
                <a:srgbClr val="9900FF"/>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provide opportunities for students to analyze how different mathematical forms and symbols can represent different situations. Display only the problem statement without revealing the questions that follow. Invite students to write down possible mathematical questions that could be asked about the situation. Invite students to compare their questions before revealing the remainder of the question. Listen for and amplify any questions that address quantities of each type of coin.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Maximize meta-awareness; Support sense-making</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2200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Activate or supply background knowledge about generalizing a process to create an equation for a given situation. Some students may benefit by first calculating how many nickels Andre would have if there were 0, 1, 5, or 10 dimes in the jar, and then how many dimes if there were 1, 5, or 10 nickels in the jar. Invite students to use what they notice about the processes they used to create an equation.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Visual-spatial processing; Conceptual processing</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6a4510055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6a4510055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25</a:t>
            </a:r>
            <a:r>
              <a:rPr i="1" lang="en">
                <a:solidFill>
                  <a:schemeClr val="dk1"/>
                </a:solidFill>
                <a:latin typeface="Noto Sans"/>
                <a:ea typeface="Noto Sans"/>
                <a:cs typeface="Noto Sans"/>
                <a:sym typeface="Noto Sans"/>
              </a:rPr>
              <a:t>q</a:t>
            </a:r>
            <a:r>
              <a:rPr lang="en">
                <a:solidFill>
                  <a:schemeClr val="dk1"/>
                </a:solidFill>
                <a:latin typeface="Noto Sans"/>
                <a:ea typeface="Noto Sans"/>
                <a:cs typeface="Noto Sans"/>
                <a:sym typeface="Noto Sans"/>
              </a:rPr>
              <a:t> + 5</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75</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 </a:t>
            </a:r>
            <a:r>
              <a:rPr lang="en">
                <a:solidFill>
                  <a:schemeClr val="dk1"/>
                </a:solidFill>
                <a:latin typeface="Noto Sans"/>
                <a:ea typeface="Noto Sans"/>
                <a:cs typeface="Noto Sans"/>
                <a:sym typeface="Noto Sans"/>
              </a:rPr>
              <a:t>Each quarter is worth 25 cents or 0.25 of a dollar, and each nickel is worth 5 cents or 0.05 of a dollar. The total is 75 cents or 0.75. Then multiply each decimal on both sides by 100.</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25</a:t>
            </a:r>
            <a:r>
              <a:rPr i="1" lang="en">
                <a:solidFill>
                  <a:schemeClr val="dk1"/>
                </a:solidFill>
                <a:latin typeface="Noto Sans"/>
                <a:ea typeface="Noto Sans"/>
                <a:cs typeface="Noto Sans"/>
                <a:sym typeface="Noto Sans"/>
              </a:rPr>
              <a:t>q </a:t>
            </a:r>
            <a:r>
              <a:rPr lang="en">
                <a:solidFill>
                  <a:schemeClr val="dk1"/>
                </a:solidFill>
                <a:latin typeface="Noto Sans"/>
                <a:ea typeface="Noto Sans"/>
                <a:cs typeface="Noto Sans"/>
                <a:sym typeface="Noto Sans"/>
              </a:rPr>
              <a:t>+ 5</a:t>
            </a:r>
            <a:r>
              <a:rPr i="1" lang="en">
                <a:solidFill>
                  <a:schemeClr val="dk1"/>
                </a:solidFill>
                <a:latin typeface="Noto Sans"/>
                <a:ea typeface="Noto Sans"/>
                <a:cs typeface="Noto Sans"/>
                <a:sym typeface="Noto Sans"/>
              </a:rPr>
              <a:t>n </a:t>
            </a:r>
            <a:r>
              <a:rPr lang="en">
                <a:solidFill>
                  <a:schemeClr val="dk1"/>
                </a:solidFill>
                <a:latin typeface="Noto Sans"/>
                <a:ea typeface="Noto Sans"/>
                <a:cs typeface="Noto Sans"/>
                <a:sym typeface="Noto Sans"/>
              </a:rPr>
              <a:t>= 0.75</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Write the value of the quarters and nickels as cents. The correct answer is 25</a:t>
            </a:r>
            <a:r>
              <a:rPr i="1" lang="en">
                <a:solidFill>
                  <a:schemeClr val="dk1"/>
                </a:solidFill>
                <a:latin typeface="Noto Sans"/>
                <a:ea typeface="Noto Sans"/>
                <a:cs typeface="Noto Sans"/>
                <a:sym typeface="Noto Sans"/>
              </a:rPr>
              <a:t>q</a:t>
            </a:r>
            <a:r>
              <a:rPr lang="en">
                <a:solidFill>
                  <a:schemeClr val="dk1"/>
                </a:solidFill>
                <a:latin typeface="Noto Sans"/>
                <a:ea typeface="Noto Sans"/>
                <a:cs typeface="Noto Sans"/>
                <a:sym typeface="Noto Sans"/>
              </a:rPr>
              <a:t> + 5</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75.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25</a:t>
            </a:r>
            <a:r>
              <a:rPr i="1" lang="en">
                <a:solidFill>
                  <a:schemeClr val="dk1"/>
                </a:solidFill>
                <a:latin typeface="Noto Sans"/>
                <a:ea typeface="Noto Sans"/>
                <a:cs typeface="Noto Sans"/>
                <a:sym typeface="Noto Sans"/>
              </a:rPr>
              <a:t>q</a:t>
            </a:r>
            <a:r>
              <a:rPr lang="en">
                <a:solidFill>
                  <a:schemeClr val="dk1"/>
                </a:solidFill>
                <a:latin typeface="Noto Sans"/>
                <a:ea typeface="Noto Sans"/>
                <a:cs typeface="Noto Sans"/>
                <a:sym typeface="Noto Sans"/>
              </a:rPr>
              <a:t> − 5</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75</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The sum, not the difference, of the amount of nickels and quarters will equal 75 cents. The correct answer is </a:t>
            </a:r>
            <a:r>
              <a:rPr lang="en">
                <a:solidFill>
                  <a:schemeClr val="dk1"/>
                </a:solidFill>
                <a:latin typeface="Noto Sans"/>
                <a:ea typeface="Noto Sans"/>
                <a:cs typeface="Noto Sans"/>
                <a:sym typeface="Noto Sans"/>
              </a:rPr>
              <a:t>25</a:t>
            </a:r>
            <a:r>
              <a:rPr i="1" lang="en">
                <a:solidFill>
                  <a:schemeClr val="dk1"/>
                </a:solidFill>
                <a:latin typeface="Noto Sans"/>
                <a:ea typeface="Noto Sans"/>
                <a:cs typeface="Noto Sans"/>
                <a:sym typeface="Noto Sans"/>
              </a:rPr>
              <a:t>q</a:t>
            </a:r>
            <a:r>
              <a:rPr lang="en">
                <a:solidFill>
                  <a:schemeClr val="dk1"/>
                </a:solidFill>
                <a:latin typeface="Noto Sans"/>
                <a:ea typeface="Noto Sans"/>
                <a:cs typeface="Noto Sans"/>
                <a:sym typeface="Noto Sans"/>
              </a:rPr>
              <a:t> + 5</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75.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0.05</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− 0.25</a:t>
            </a:r>
            <a:r>
              <a:rPr i="1" lang="en">
                <a:solidFill>
                  <a:schemeClr val="dk1"/>
                </a:solidFill>
                <a:latin typeface="Noto Sans"/>
                <a:ea typeface="Noto Sans"/>
                <a:cs typeface="Noto Sans"/>
                <a:sym typeface="Noto Sans"/>
              </a:rPr>
              <a:t>q</a:t>
            </a:r>
            <a:r>
              <a:rPr lang="en">
                <a:solidFill>
                  <a:schemeClr val="dk1"/>
                </a:solidFill>
                <a:latin typeface="Noto Sans"/>
                <a:ea typeface="Noto Sans"/>
                <a:cs typeface="Noto Sans"/>
                <a:sym typeface="Noto Sans"/>
              </a:rPr>
              <a:t> = 0.75</a:t>
            </a:r>
            <a:endParaRPr b="1">
              <a:solidFill>
                <a:schemeClr val="dk1"/>
              </a:solidFill>
              <a:latin typeface="Noto Sans"/>
              <a:ea typeface="Noto Sans"/>
              <a:cs typeface="Noto Sans"/>
              <a:sym typeface="Noto Sans"/>
            </a:endParaRPr>
          </a:p>
          <a:p>
            <a:pPr indent="-298450" lvl="0"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The sum, not the difference, of the amount of nickels and quarters will equal 75 cents. The correct answer is </a:t>
            </a:r>
            <a:r>
              <a:rPr lang="en">
                <a:solidFill>
                  <a:schemeClr val="dk1"/>
                </a:solidFill>
                <a:latin typeface="Noto Sans"/>
                <a:ea typeface="Noto Sans"/>
                <a:cs typeface="Noto Sans"/>
                <a:sym typeface="Noto Sans"/>
              </a:rPr>
              <a:t>25</a:t>
            </a:r>
            <a:r>
              <a:rPr i="1" lang="en">
                <a:solidFill>
                  <a:schemeClr val="dk1"/>
                </a:solidFill>
                <a:latin typeface="Noto Sans"/>
                <a:ea typeface="Noto Sans"/>
                <a:cs typeface="Noto Sans"/>
                <a:sym typeface="Noto Sans"/>
              </a:rPr>
              <a:t>q</a:t>
            </a:r>
            <a:r>
              <a:rPr lang="en">
                <a:solidFill>
                  <a:schemeClr val="dk1"/>
                </a:solidFill>
                <a:latin typeface="Noto Sans"/>
                <a:ea typeface="Noto Sans"/>
                <a:cs typeface="Noto Sans"/>
                <a:sym typeface="Noto Sans"/>
              </a:rPr>
              <a:t> + 5</a:t>
            </a:r>
            <a:r>
              <a:rPr i="1" lang="en">
                <a:solidFill>
                  <a:schemeClr val="dk1"/>
                </a:solidFill>
                <a:latin typeface="Noto Sans"/>
                <a:ea typeface="Noto Sans"/>
                <a:cs typeface="Noto Sans"/>
                <a:sym typeface="Noto Sans"/>
              </a:rPr>
              <a:t>n</a:t>
            </a:r>
            <a:r>
              <a:rPr lang="en">
                <a:solidFill>
                  <a:schemeClr val="dk1"/>
                </a:solidFill>
                <a:latin typeface="Noto Sans"/>
                <a:ea typeface="Noto Sans"/>
                <a:cs typeface="Noto Sans"/>
                <a:sym typeface="Noto Sans"/>
              </a:rPr>
              <a:t> = 75.</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6a45100556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6a45100556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Answer</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Move the x term to isolate the y term. Subtract 9x from both sides.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(9x − 9x) − 3y = 15 − 9x</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 Simplify.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−3y = 15 − 9x</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Divide by the coefficient of y. Divide both sides by −3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)/−3 = (15−9</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4</a:t>
            </a:r>
            <a:r>
              <a:rPr lang="en">
                <a:solidFill>
                  <a:schemeClr val="dk1"/>
                </a:solidFill>
                <a:latin typeface="Noto Sans"/>
                <a:ea typeface="Noto Sans"/>
                <a:cs typeface="Noto Sans"/>
                <a:sym typeface="Noto Sans"/>
              </a:rPr>
              <a:t> - Simplify.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In the new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a:t>
            </a:r>
            <a:r>
              <a:rPr lang="en">
                <a:solidFill>
                  <a:schemeClr val="dk1"/>
                </a:solidFill>
                <a:latin typeface="Noto Sans"/>
                <a:ea typeface="Noto Sans"/>
                <a:cs typeface="Noto Sans"/>
                <a:sym typeface="Noto Sans"/>
              </a:rPr>
              <a:t>, the slope is 3 and the graph of the line would cross the y–axis at –5.</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sz="900">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Cool Down (5 minutes)</a:t>
            </a:r>
            <a:endParaRPr b="1">
              <a:solidFill>
                <a:schemeClr val="dk1"/>
              </a:solidFill>
              <a:latin typeface="Noto Sans"/>
              <a:ea typeface="Noto Sans"/>
              <a:cs typeface="Noto Sans"/>
              <a:sym typeface="Noto Sans"/>
            </a:endParaRPr>
          </a:p>
          <a:p>
            <a:pPr indent="0" lvl="0" marL="0" rtl="0" algn="l">
              <a:spcBef>
                <a:spcPts val="400"/>
              </a:spcBef>
              <a:spcAft>
                <a:spcPts val="0"/>
              </a:spcAft>
              <a:buNone/>
            </a:pPr>
            <a:r>
              <a:rPr b="1" lang="en">
                <a:solidFill>
                  <a:schemeClr val="dk1"/>
                </a:solidFill>
                <a:latin typeface="Noto Sans"/>
                <a:ea typeface="Noto Sans"/>
                <a:cs typeface="Noto Sans"/>
                <a:sym typeface="Noto Sans"/>
              </a:rPr>
              <a:t>Answers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0.25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Graph C (for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12 − 1/4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a:t>
            </a:r>
            <a:r>
              <a:rPr lang="en">
                <a:solidFill>
                  <a:schemeClr val="dk1"/>
                </a:solidFill>
                <a:latin typeface="Noto Sans"/>
                <a:ea typeface="Noto Sans"/>
                <a:cs typeface="Noto Sans"/>
                <a:sym typeface="Noto Sans"/>
              </a:rPr>
              <a:t>);  Compare your answer: Your answer may vary, but here are some samples: </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If Kiran plays 0 games, he could get on 12 rides. If he gets on 0 rides, he could play 48 games. Both the points (0, 12) and (48, 0) are on the line in Graph C.</a:t>
            </a:r>
            <a:endParaRPr>
              <a:solidFill>
                <a:schemeClr val="dk1"/>
              </a:solidFill>
              <a:latin typeface="Noto Sans"/>
              <a:ea typeface="Noto Sans"/>
              <a:cs typeface="Noto Sans"/>
              <a:sym typeface="Noto Sans"/>
            </a:endParaRPr>
          </a:p>
          <a:p>
            <a:pPr indent="-298450" lvl="1" marL="9144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Rearranging the equation into slope-intercept form gives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12 − 1/4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so the graph has a slope of −1/4 and intersects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-axis at 12, which matches Graph C.</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Response to Student Thinking - More Chances</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3" name="Google Shape;56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Prompt: </a:t>
            </a:r>
            <a:r>
              <a:rPr lang="en">
                <a:solidFill>
                  <a:schemeClr val="dk1"/>
                </a:solidFill>
                <a:latin typeface="Noto Sans"/>
                <a:ea typeface="Noto Sans"/>
                <a:cs typeface="Noto Sans"/>
                <a:sym typeface="Noto Sans"/>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For more on the benefits of using this type of metacognitive reflection, see the Research in Practice section of the course.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 this example, the standard form allows us to see the cost per ride, the cost per game, and the budget.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gives us the slope and y-intercept of the graph. The slope tells us what is given up in terms of rides for each additional game played. The y-intercept tells us how many rides are possible when no games are played.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Substituting 0 for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or for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in the equation. Doing so gives us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0) and (0,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which are the horizontal and vertical intercepts of the graph. We could choose two other points, but using 0 eliminates one of the variables, simplifying the calculation. Alternatively, we could isolate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and rearrange the equation into slope-intercept form, which shows us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and the slope.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19" name="Google Shape;19;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0" name="Google Shape;20;p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5" name="Google Shape;25;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Roboto Slab"/>
              <a:buNone/>
              <a:defRPr b="1" sz="3000">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Slab"/>
              <a:buNone/>
              <a:defRPr b="1"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Noto Sans"/>
              <a:buChar char="●"/>
              <a:defRPr sz="1800">
                <a:solidFill>
                  <a:srgbClr val="424242"/>
                </a:solidFill>
                <a:latin typeface="Noto Sans"/>
                <a:ea typeface="Noto Sans"/>
                <a:cs typeface="Noto Sans"/>
                <a:sym typeface="Noto Sans"/>
              </a:defRPr>
            </a:lvl1pPr>
            <a:lvl2pPr indent="-317500" lvl="1" marL="914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2pPr>
            <a:lvl3pPr indent="-317500" lvl="2" marL="1371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3pPr>
            <a:lvl4pPr indent="-317500" lvl="3" marL="1828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4pPr>
            <a:lvl5pPr indent="-317500" lvl="4" marL="22860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5pPr>
            <a:lvl6pPr indent="-317500" lvl="5" marL="27432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6pPr>
            <a:lvl7pPr indent="-317500" lvl="6" marL="3200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7pPr>
            <a:lvl8pPr indent="-317500" lvl="7" marL="3657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8pPr>
            <a:lvl9pPr indent="-317500" lvl="8" marL="4114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Noto Sans"/>
                <a:ea typeface="Noto Sans"/>
                <a:cs typeface="Noto Sans"/>
                <a:sym typeface="Noto Sans"/>
              </a:defRPr>
            </a:lvl1pPr>
            <a:lvl2pPr lvl="1" algn="r">
              <a:buNone/>
              <a:defRPr sz="1100">
                <a:solidFill>
                  <a:schemeClr val="dk2"/>
                </a:solidFill>
                <a:latin typeface="Noto Sans"/>
                <a:ea typeface="Noto Sans"/>
                <a:cs typeface="Noto Sans"/>
                <a:sym typeface="Noto Sans"/>
              </a:defRPr>
            </a:lvl2pPr>
            <a:lvl3pPr lvl="2" algn="r">
              <a:buNone/>
              <a:defRPr sz="1100">
                <a:solidFill>
                  <a:schemeClr val="dk2"/>
                </a:solidFill>
                <a:latin typeface="Noto Sans"/>
                <a:ea typeface="Noto Sans"/>
                <a:cs typeface="Noto Sans"/>
                <a:sym typeface="Noto Sans"/>
              </a:defRPr>
            </a:lvl3pPr>
            <a:lvl4pPr lvl="3" algn="r">
              <a:buNone/>
              <a:defRPr sz="1100">
                <a:solidFill>
                  <a:schemeClr val="dk2"/>
                </a:solidFill>
                <a:latin typeface="Noto Sans"/>
                <a:ea typeface="Noto Sans"/>
                <a:cs typeface="Noto Sans"/>
                <a:sym typeface="Noto Sans"/>
              </a:defRPr>
            </a:lvl4pPr>
            <a:lvl5pPr lvl="4" algn="r">
              <a:buNone/>
              <a:defRPr sz="1100">
                <a:solidFill>
                  <a:schemeClr val="dk2"/>
                </a:solidFill>
                <a:latin typeface="Noto Sans"/>
                <a:ea typeface="Noto Sans"/>
                <a:cs typeface="Noto Sans"/>
                <a:sym typeface="Noto Sans"/>
              </a:defRPr>
            </a:lvl5pPr>
            <a:lvl6pPr lvl="5" algn="r">
              <a:buNone/>
              <a:defRPr sz="1100">
                <a:solidFill>
                  <a:schemeClr val="dk2"/>
                </a:solidFill>
                <a:latin typeface="Noto Sans"/>
                <a:ea typeface="Noto Sans"/>
                <a:cs typeface="Noto Sans"/>
                <a:sym typeface="Noto Sans"/>
              </a:defRPr>
            </a:lvl6pPr>
            <a:lvl7pPr lvl="6" algn="r">
              <a:buNone/>
              <a:defRPr sz="1100">
                <a:solidFill>
                  <a:schemeClr val="dk2"/>
                </a:solidFill>
                <a:latin typeface="Noto Sans"/>
                <a:ea typeface="Noto Sans"/>
                <a:cs typeface="Noto Sans"/>
                <a:sym typeface="Noto Sans"/>
              </a:defRPr>
            </a:lvl7pPr>
            <a:lvl8pPr lvl="7" algn="r">
              <a:buNone/>
              <a:defRPr sz="1100">
                <a:solidFill>
                  <a:schemeClr val="dk2"/>
                </a:solidFill>
                <a:latin typeface="Noto Sans"/>
                <a:ea typeface="Noto Sans"/>
                <a:cs typeface="Noto Sans"/>
                <a:sym typeface="Noto Sans"/>
              </a:defRPr>
            </a:lvl8pPr>
            <a:lvl9pPr lvl="8" algn="r">
              <a:buNone/>
              <a:defRPr sz="1100">
                <a:solidFill>
                  <a:schemeClr val="dk2"/>
                </a:solidFill>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9.png"/><Relationship Id="rId4" Type="http://schemas.openxmlformats.org/officeDocument/2006/relationships/image" Target="../media/image21.png"/><Relationship Id="rId5" Type="http://schemas.openxmlformats.org/officeDocument/2006/relationships/image" Target="../media/image10.png"/><Relationship Id="rId6" Type="http://schemas.openxmlformats.org/officeDocument/2006/relationships/image" Target="../media/image1.png"/><Relationship Id="rId7" Type="http://schemas.openxmlformats.org/officeDocument/2006/relationships/image" Target="../media/image4.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31.png"/><Relationship Id="rId4" Type="http://schemas.openxmlformats.org/officeDocument/2006/relationships/image" Target="../media/image8.png"/><Relationship Id="rId5" Type="http://schemas.openxmlformats.org/officeDocument/2006/relationships/image" Target="../media/image12.png"/><Relationship Id="rId6" Type="http://schemas.openxmlformats.org/officeDocument/2006/relationships/image" Target="../media/image17.png"/><Relationship Id="rId7" Type="http://schemas.openxmlformats.org/officeDocument/2006/relationships/image" Target="../media/image14.png"/><Relationship Id="rId8" Type="http://schemas.openxmlformats.org/officeDocument/2006/relationships/image" Target="../media/image3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3.png"/><Relationship Id="rId4" Type="http://schemas.openxmlformats.org/officeDocument/2006/relationships/image" Target="../media/image28.png"/><Relationship Id="rId5" Type="http://schemas.openxmlformats.org/officeDocument/2006/relationships/image" Target="../media/image2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31.png"/><Relationship Id="rId4" Type="http://schemas.openxmlformats.org/officeDocument/2006/relationships/image" Target="../media/image8.png"/><Relationship Id="rId9" Type="http://schemas.openxmlformats.org/officeDocument/2006/relationships/image" Target="../media/image30.png"/><Relationship Id="rId5" Type="http://schemas.openxmlformats.org/officeDocument/2006/relationships/image" Target="../media/image12.png"/><Relationship Id="rId6" Type="http://schemas.openxmlformats.org/officeDocument/2006/relationships/image" Target="../media/image17.png"/><Relationship Id="rId7" Type="http://schemas.openxmlformats.org/officeDocument/2006/relationships/image" Target="../media/image13.png"/><Relationship Id="rId8"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3.png"/><Relationship Id="rId4" Type="http://schemas.openxmlformats.org/officeDocument/2006/relationships/slide" Target="/ppt/slid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4.png"/><Relationship Id="rId4" Type="http://schemas.openxmlformats.org/officeDocument/2006/relationships/image" Target="../media/image21.png"/><Relationship Id="rId5"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4.png"/><Relationship Id="rId4" Type="http://schemas.openxmlformats.org/officeDocument/2006/relationships/image" Target="../media/image1.png"/><Relationship Id="rId5" Type="http://schemas.openxmlformats.org/officeDocument/2006/relationships/image" Target="../media/image52.png"/><Relationship Id="rId6" Type="http://schemas.openxmlformats.org/officeDocument/2006/relationships/image" Target="../media/image53.png"/><Relationship Id="rId7" Type="http://schemas.openxmlformats.org/officeDocument/2006/relationships/image" Target="../media/image4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4.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31.png"/><Relationship Id="rId4" Type="http://schemas.openxmlformats.org/officeDocument/2006/relationships/image" Target="../media/image12.png"/><Relationship Id="rId5" Type="http://schemas.openxmlformats.org/officeDocument/2006/relationships/image" Target="../media/image17.png"/><Relationship Id="rId6" Type="http://schemas.openxmlformats.org/officeDocument/2006/relationships/image" Target="../media/image13.png"/><Relationship Id="rId7" Type="http://schemas.openxmlformats.org/officeDocument/2006/relationships/image" Target="../media/image14.png"/><Relationship Id="rId8"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43.png"/><Relationship Id="rId4" Type="http://schemas.openxmlformats.org/officeDocument/2006/relationships/slide" Target="/ppt/slides/slide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4.png"/><Relationship Id="rId4" Type="http://schemas.openxmlformats.org/officeDocument/2006/relationships/image" Target="../media/image21.png"/><Relationship Id="rId5"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4.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31.png"/><Relationship Id="rId4" Type="http://schemas.openxmlformats.org/officeDocument/2006/relationships/image" Target="../media/image17.png"/><Relationship Id="rId5" Type="http://schemas.openxmlformats.org/officeDocument/2006/relationships/image" Target="../media/image13.png"/><Relationship Id="rId6" Type="http://schemas.openxmlformats.org/officeDocument/2006/relationships/image" Target="../media/image33.png"/><Relationship Id="rId7" Type="http://schemas.openxmlformats.org/officeDocument/2006/relationships/image" Target="../media/image14.png"/><Relationship Id="rId8"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43.png"/><Relationship Id="rId4" Type="http://schemas.openxmlformats.org/officeDocument/2006/relationships/image" Target="../media/image56.png"/><Relationship Id="rId5" Type="http://schemas.openxmlformats.org/officeDocument/2006/relationships/image" Target="../media/image45.png"/><Relationship Id="rId6" Type="http://schemas.openxmlformats.org/officeDocument/2006/relationships/image" Target="../media/image5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31.png"/><Relationship Id="rId4" Type="http://schemas.openxmlformats.org/officeDocument/2006/relationships/image" Target="../media/image17.png"/><Relationship Id="rId5" Type="http://schemas.openxmlformats.org/officeDocument/2006/relationships/image" Target="../media/image13.png"/><Relationship Id="rId6" Type="http://schemas.openxmlformats.org/officeDocument/2006/relationships/image" Target="../media/image37.png"/><Relationship Id="rId7" Type="http://schemas.openxmlformats.org/officeDocument/2006/relationships/image" Target="../media/image14.png"/><Relationship Id="rId8"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43.png"/><Relationship Id="rId4" Type="http://schemas.openxmlformats.org/officeDocument/2006/relationships/image" Target="../media/image5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31.png"/><Relationship Id="rId4" Type="http://schemas.openxmlformats.org/officeDocument/2006/relationships/image" Target="../media/image17.png"/><Relationship Id="rId5" Type="http://schemas.openxmlformats.org/officeDocument/2006/relationships/image" Target="../media/image13.png"/><Relationship Id="rId6" Type="http://schemas.openxmlformats.org/officeDocument/2006/relationships/image" Target="../media/image33.png"/><Relationship Id="rId7" Type="http://schemas.openxmlformats.org/officeDocument/2006/relationships/image" Target="../media/image37.png"/><Relationship Id="rId8"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1 Linear Equations</a:t>
            </a:r>
            <a:endParaRPr sz="1800">
              <a:solidFill>
                <a:srgbClr val="FDBD3E"/>
              </a:solidFill>
              <a:latin typeface="Noto Sans"/>
              <a:ea typeface="Noto Sans"/>
              <a:cs typeface="Noto Sans"/>
              <a:sym typeface="Noto Sans"/>
            </a:endParaRPr>
          </a:p>
        </p:txBody>
      </p:sp>
      <p:pic>
        <p:nvPicPr>
          <p:cNvPr id="57" name="Google Shape;57;p13"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58" name="Google Shape;58;p13"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59" name="Google Shape;59;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t>Lesson 1.10 Connecting Equations to Graphs, Part 1</a:t>
            </a:r>
            <a:endParaRPr>
              <a:solidFill>
                <a:srgbClr val="42424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latin typeface="Verdana"/>
                <a:ea typeface="Verdana"/>
                <a:cs typeface="Verdana"/>
                <a:sym typeface="Verdana"/>
              </a:rPr>
              <a:t>How to use these slides</a:t>
            </a:r>
            <a:endParaRPr sz="3000">
              <a:solidFill>
                <a:srgbClr val="005047"/>
              </a:solidFill>
              <a:latin typeface="Verdana"/>
              <a:ea typeface="Verdana"/>
              <a:cs typeface="Verdana"/>
              <a:sym typeface="Verdana"/>
            </a:endParaRPr>
          </a:p>
        </p:txBody>
      </p:sp>
      <p:sp>
        <p:nvSpPr>
          <p:cNvPr id="65" name="Google Shape;65;p14"/>
          <p:cNvSpPr txBox="1"/>
          <p:nvPr>
            <p:ph idx="1" type="body"/>
          </p:nvPr>
        </p:nvSpPr>
        <p:spPr>
          <a:xfrm>
            <a:off x="311700" y="1152475"/>
            <a:ext cx="8520600" cy="3498600"/>
          </a:xfrm>
          <a:prstGeom prst="rect">
            <a:avLst/>
          </a:prstGeom>
        </p:spPr>
        <p:txBody>
          <a:bodyPr anchorCtr="0" anchor="t" bIns="0" lIns="91425" spcFirstLastPara="1" rIns="91425" wrap="square" tIns="91425">
            <a:norm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66" name="Google Shape;66;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7" name="Google Shape;67;p1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1.10 Connecting Equations to Graphs, Part 1</a:t>
            </a:r>
            <a:endParaRPr/>
          </a:p>
        </p:txBody>
      </p:sp>
      <p:sp>
        <p:nvSpPr>
          <p:cNvPr id="68" name="Google Shape;68;p14"/>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rPr>
              <a:t>OpenStax CC BY NC SA</a:t>
            </a:r>
            <a:endParaRPr sz="900">
              <a:solidFill>
                <a:srgbClr val="66666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Reference </a:t>
            </a:r>
            <a:r>
              <a:rPr lang="en">
                <a:latin typeface="Verdana"/>
                <a:ea typeface="Verdana"/>
                <a:cs typeface="Verdana"/>
                <a:sym typeface="Verdana"/>
              </a:rPr>
              <a:t>Key</a:t>
            </a:r>
            <a:endParaRPr>
              <a:latin typeface="Verdana"/>
              <a:ea typeface="Verdana"/>
              <a:cs typeface="Verdana"/>
              <a:sym typeface="Verdana"/>
            </a:endParaRPr>
          </a:p>
        </p:txBody>
      </p:sp>
      <p:sp>
        <p:nvSpPr>
          <p:cNvPr id="74" name="Google Shape;74;p15"/>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75" name="Google Shape;75;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6" name="Google Shape;76;p1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1.10 Connecting Equations to Graphs, Part 1</a:t>
            </a:r>
            <a:endParaRPr/>
          </a:p>
        </p:txBody>
      </p:sp>
      <p:graphicFrame>
        <p:nvGraphicFramePr>
          <p:cNvPr id="77" name="Google Shape;77;p15"/>
          <p:cNvGraphicFramePr/>
          <p:nvPr/>
        </p:nvGraphicFramePr>
        <p:xfrm>
          <a:off x="416500" y="1479425"/>
          <a:ext cx="3000000" cy="3000000"/>
        </p:xfrm>
        <a:graphic>
          <a:graphicData uri="http://schemas.openxmlformats.org/drawingml/2006/table">
            <a:tbl>
              <a:tblPr>
                <a:noFill/>
                <a:tableStyleId>{F6BE3FDD-E525-49B6-863C-8DEBEB9372F6}</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Support for Students with Disability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300">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Noto Sans"/>
                          <a:ea typeface="Noto Sans"/>
                          <a:cs typeface="Noto Sans"/>
                          <a:sym typeface="Noto Sans"/>
                        </a:rPr>
                        <a:t>Support for English Language Learners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 slide, provides an extra challenge for students.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Not 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slide, checkpoint to assess student understanding after the learning activity.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Review</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Review slide, designed to help review topics from the self check question.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78" name="Google Shape;78;p15"/>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9" name="Google Shape;79;p15"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80" name="Google Shape;80;p15"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81" name="Google Shape;81;p15"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82" name="Google Shape;82;p15"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83" name="Google Shape;83;p15"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84" name="Google Shape;84;p15"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85" name="Google Shape;85;p15"/>
          <p:cNvSpPr/>
          <p:nvPr/>
        </p:nvSpPr>
        <p:spPr>
          <a:xfrm>
            <a:off x="2984325" y="4474800"/>
            <a:ext cx="30705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Noto Sans"/>
                <a:ea typeface="Noto Sans"/>
                <a:cs typeface="Noto Sans"/>
                <a:sym typeface="Noto Sans"/>
              </a:rPr>
              <a:t>On the next slides, c</a:t>
            </a:r>
            <a:r>
              <a:rPr lang="en" sz="1100">
                <a:solidFill>
                  <a:schemeClr val="dk1"/>
                </a:solidFill>
                <a:latin typeface="Noto Sans"/>
                <a:ea typeface="Noto Sans"/>
                <a:cs typeface="Noto Sans"/>
                <a:sym typeface="Noto Sans"/>
              </a:rPr>
              <a:t>heck the </a:t>
            </a:r>
            <a:r>
              <a:rPr b="1" lang="en" sz="1100">
                <a:solidFill>
                  <a:schemeClr val="dk1"/>
                </a:solidFill>
                <a:latin typeface="Noto Sans"/>
                <a:ea typeface="Noto Sans"/>
                <a:cs typeface="Noto Sans"/>
                <a:sym typeface="Noto Sans"/>
              </a:rPr>
              <a:t>speaker notes </a:t>
            </a:r>
            <a:r>
              <a:rPr lang="en" sz="1100">
                <a:solidFill>
                  <a:schemeClr val="dk1"/>
                </a:solidFill>
                <a:latin typeface="Noto Sans"/>
                <a:ea typeface="Noto Sans"/>
                <a:cs typeface="Noto Sans"/>
                <a:sym typeface="Noto Sans"/>
              </a:rPr>
              <a:t>for teacher instructions and support.</a:t>
            </a:r>
            <a:endParaRPr sz="1200">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89" name="Shape 89"/>
        <p:cNvGrpSpPr/>
        <p:nvPr/>
      </p:nvGrpSpPr>
      <p:grpSpPr>
        <a:xfrm>
          <a:off x="0" y="0"/>
          <a:ext cx="0" cy="0"/>
          <a:chOff x="0" y="0"/>
          <a:chExt cx="0" cy="0"/>
        </a:xfrm>
      </p:grpSpPr>
      <p:sp>
        <p:nvSpPr>
          <p:cNvPr id="90" name="Google Shape;90;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latin typeface="Verdana"/>
                <a:ea typeface="Verdana"/>
                <a:cs typeface="Verdana"/>
                <a:sym typeface="Verdana"/>
              </a:rPr>
              <a:t>Learning Goals</a:t>
            </a:r>
            <a:endParaRPr sz="3000">
              <a:solidFill>
                <a:srgbClr val="FDBD3E"/>
              </a:solidFill>
              <a:latin typeface="Verdana"/>
              <a:ea typeface="Verdana"/>
              <a:cs typeface="Verdana"/>
              <a:sym typeface="Verdana"/>
            </a:endParaRPr>
          </a:p>
        </p:txBody>
      </p:sp>
      <p:sp>
        <p:nvSpPr>
          <p:cNvPr id="91" name="Google Shape;91;p16"/>
          <p:cNvSpPr txBox="1"/>
          <p:nvPr>
            <p:ph idx="1" type="body"/>
          </p:nvPr>
        </p:nvSpPr>
        <p:spPr>
          <a:xfrm>
            <a:off x="311700" y="1152475"/>
            <a:ext cx="4992600" cy="3498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latin typeface="Noto Sans"/>
                <a:ea typeface="Noto Sans"/>
                <a:cs typeface="Noto Sans"/>
                <a:sym typeface="Noto Sans"/>
              </a:rPr>
              <a:t>By the end of this lesson you will be able to -</a:t>
            </a:r>
            <a:endParaRPr b="1">
              <a:solidFill>
                <a:srgbClr val="F3F3F3"/>
              </a:solidFill>
              <a:latin typeface="Noto Sans"/>
              <a:ea typeface="Noto Sans"/>
              <a:cs typeface="Noto Sans"/>
              <a:sym typeface="Noto Sans"/>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Describe </a:t>
            </a:r>
            <a:r>
              <a:rPr lang="en">
                <a:solidFill>
                  <a:srgbClr val="F3F3F3"/>
                </a:solidFill>
              </a:rPr>
              <a:t>how the equation </a:t>
            </a:r>
            <a:r>
              <a:rPr b="1" i="1" lang="en">
                <a:solidFill>
                  <a:srgbClr val="F3F3F3"/>
                </a:solidFill>
              </a:rPr>
              <a:t>ax</a:t>
            </a:r>
            <a:r>
              <a:rPr lang="en">
                <a:solidFill>
                  <a:srgbClr val="F3F3F3"/>
                </a:solidFill>
              </a:rPr>
              <a:t> + </a:t>
            </a:r>
            <a:r>
              <a:rPr b="1" i="1" lang="en">
                <a:solidFill>
                  <a:srgbClr val="F3F3F3"/>
                </a:solidFill>
              </a:rPr>
              <a:t>by</a:t>
            </a:r>
            <a:r>
              <a:rPr lang="en">
                <a:solidFill>
                  <a:srgbClr val="F3F3F3"/>
                </a:solidFill>
              </a:rPr>
              <a:t> = </a:t>
            </a:r>
            <a:r>
              <a:rPr b="1" i="1" lang="en">
                <a:solidFill>
                  <a:srgbClr val="F3F3F3"/>
                </a:solidFill>
              </a:rPr>
              <a:t>c</a:t>
            </a:r>
            <a:r>
              <a:rPr lang="en">
                <a:solidFill>
                  <a:srgbClr val="F3F3F3"/>
                </a:solidFill>
              </a:rPr>
              <a:t> </a:t>
            </a:r>
            <a:r>
              <a:rPr b="1" lang="en">
                <a:solidFill>
                  <a:srgbClr val="F3F3F3"/>
                </a:solidFill>
              </a:rPr>
              <a:t>connects</a:t>
            </a:r>
            <a:r>
              <a:rPr lang="en">
                <a:solidFill>
                  <a:srgbClr val="F3F3F3"/>
                </a:solidFill>
              </a:rPr>
              <a:t> to its </a:t>
            </a:r>
            <a:r>
              <a:rPr b="1" lang="en">
                <a:solidFill>
                  <a:srgbClr val="F3F3F3"/>
                </a:solidFill>
              </a:rPr>
              <a:t>graph</a:t>
            </a:r>
            <a:r>
              <a:rPr lang="en">
                <a:solidFill>
                  <a:srgbClr val="F3F3F3"/>
                </a:solidFill>
              </a:rPr>
              <a:t> and the </a:t>
            </a:r>
            <a:r>
              <a:rPr b="1" lang="en">
                <a:solidFill>
                  <a:srgbClr val="F3F3F3"/>
                </a:solidFill>
              </a:rPr>
              <a:t>rate of change.</a:t>
            </a:r>
            <a:endParaRPr b="1">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Graph</a:t>
            </a:r>
            <a:r>
              <a:rPr lang="en">
                <a:solidFill>
                  <a:srgbClr val="F3F3F3"/>
                </a:solidFill>
              </a:rPr>
              <a:t> a linear equation</a:t>
            </a:r>
            <a:r>
              <a:rPr b="1" lang="en">
                <a:solidFill>
                  <a:srgbClr val="F3F3F3"/>
                </a:solidFill>
              </a:rPr>
              <a:t> written</a:t>
            </a:r>
            <a:r>
              <a:rPr lang="en">
                <a:solidFill>
                  <a:srgbClr val="F3F3F3"/>
                </a:solidFill>
              </a:rPr>
              <a:t> as </a:t>
            </a:r>
            <a:r>
              <a:rPr b="1" i="1" lang="en">
                <a:solidFill>
                  <a:srgbClr val="F3F3F3"/>
                </a:solidFill>
              </a:rPr>
              <a:t>ax</a:t>
            </a:r>
            <a:r>
              <a:rPr lang="en">
                <a:solidFill>
                  <a:srgbClr val="F3F3F3"/>
                </a:solidFill>
              </a:rPr>
              <a:t> + </a:t>
            </a:r>
            <a:r>
              <a:rPr b="1" i="1" lang="en">
                <a:solidFill>
                  <a:srgbClr val="F3F3F3"/>
                </a:solidFill>
              </a:rPr>
              <a:t>by</a:t>
            </a:r>
            <a:r>
              <a:rPr lang="en">
                <a:solidFill>
                  <a:srgbClr val="F3F3F3"/>
                </a:solidFill>
              </a:rPr>
              <a:t> = </a:t>
            </a:r>
            <a:r>
              <a:rPr b="1" i="1" lang="en">
                <a:solidFill>
                  <a:srgbClr val="F3F3F3"/>
                </a:solidFill>
              </a:rPr>
              <a:t>c</a:t>
            </a:r>
            <a:r>
              <a:rPr lang="en">
                <a:solidFill>
                  <a:srgbClr val="F3F3F3"/>
                </a:solidFill>
              </a:rPr>
              <a:t>. </a:t>
            </a:r>
            <a:endParaRPr>
              <a:solidFill>
                <a:srgbClr val="F3F3F3"/>
              </a:solidFill>
            </a:endParaRPr>
          </a:p>
          <a:p>
            <a:pPr indent="-317500" lvl="0" marL="457200" rtl="0" algn="l">
              <a:lnSpc>
                <a:spcPct val="100000"/>
              </a:lnSpc>
              <a:spcBef>
                <a:spcPts val="1000"/>
              </a:spcBef>
              <a:spcAft>
                <a:spcPts val="1000"/>
              </a:spcAft>
              <a:buClr>
                <a:srgbClr val="F3F3F3"/>
              </a:buClr>
              <a:buSzPts val="1400"/>
              <a:buChar char="●"/>
            </a:pPr>
            <a:r>
              <a:rPr b="1" lang="en">
                <a:solidFill>
                  <a:srgbClr val="F3F3F3"/>
                </a:solidFill>
              </a:rPr>
              <a:t>Show</a:t>
            </a:r>
            <a:r>
              <a:rPr lang="en">
                <a:solidFill>
                  <a:srgbClr val="F3F3F3"/>
                </a:solidFill>
              </a:rPr>
              <a:t> how </a:t>
            </a:r>
            <a:r>
              <a:rPr b="1" lang="en">
                <a:solidFill>
                  <a:srgbClr val="F3F3F3"/>
                </a:solidFill>
              </a:rPr>
              <a:t>rewriting a linear equation</a:t>
            </a:r>
            <a:r>
              <a:rPr lang="en">
                <a:solidFill>
                  <a:srgbClr val="F3F3F3"/>
                </a:solidFill>
              </a:rPr>
              <a:t> helps </a:t>
            </a:r>
            <a:r>
              <a:rPr b="1" lang="en">
                <a:solidFill>
                  <a:srgbClr val="F3F3F3"/>
                </a:solidFill>
              </a:rPr>
              <a:t>reveal different information</a:t>
            </a:r>
            <a:r>
              <a:rPr lang="en">
                <a:solidFill>
                  <a:srgbClr val="F3F3F3"/>
                </a:solidFill>
              </a:rPr>
              <a:t> about the relationship and the graph.</a:t>
            </a:r>
            <a:endParaRPr>
              <a:solidFill>
                <a:srgbClr val="F3F3F3"/>
              </a:solidFill>
            </a:endParaRPr>
          </a:p>
        </p:txBody>
      </p:sp>
      <p:pic>
        <p:nvPicPr>
          <p:cNvPr id="92" name="Google Shape;92;p16" title="lesson journey-opt 2.png"/>
          <p:cNvPicPr preferRelativeResize="0"/>
          <p:nvPr/>
        </p:nvPicPr>
        <p:blipFill>
          <a:blip r:embed="rId3">
            <a:alphaModFix/>
          </a:blip>
          <a:stretch>
            <a:fillRect/>
          </a:stretch>
        </p:blipFill>
        <p:spPr>
          <a:xfrm>
            <a:off x="5385050" y="1152463"/>
            <a:ext cx="3447249" cy="2298175"/>
          </a:xfrm>
          <a:prstGeom prst="rect">
            <a:avLst/>
          </a:prstGeom>
          <a:noFill/>
          <a:ln>
            <a:noFill/>
          </a:ln>
        </p:spPr>
      </p:pic>
      <p:sp>
        <p:nvSpPr>
          <p:cNvPr id="93" name="Google Shape;9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94" name="Google Shape;94;p1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1.10 Connecting Equations to Graphs, Part 1</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Vocabulary</a:t>
            </a:r>
            <a:endParaRPr>
              <a:latin typeface="Verdana"/>
              <a:ea typeface="Verdana"/>
              <a:cs typeface="Verdana"/>
              <a:sym typeface="Verdana"/>
            </a:endParaRPr>
          </a:p>
        </p:txBody>
      </p:sp>
      <p:sp>
        <p:nvSpPr>
          <p:cNvPr id="100" name="Google Shape;100;p17"/>
          <p:cNvSpPr txBox="1"/>
          <p:nvPr>
            <p:ph idx="1" type="body"/>
          </p:nvPr>
        </p:nvSpPr>
        <p:spPr>
          <a:xfrm>
            <a:off x="311700" y="1152475"/>
            <a:ext cx="5165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spcBef>
                <a:spcPts val="1200"/>
              </a:spcBef>
              <a:spcAft>
                <a:spcPts val="0"/>
              </a:spcAft>
              <a:buSzPts val="1800"/>
              <a:buFont typeface="Calibri"/>
              <a:buChar char="●"/>
            </a:pPr>
            <a:r>
              <a:rPr lang="en">
                <a:latin typeface="Calibri"/>
                <a:ea typeface="Calibri"/>
                <a:cs typeface="Calibri"/>
                <a:sym typeface="Calibri"/>
              </a:rPr>
              <a:t>Equation</a:t>
            </a:r>
            <a:endParaRPr>
              <a:latin typeface="Calibri"/>
              <a:ea typeface="Calibri"/>
              <a:cs typeface="Calibri"/>
              <a:sym typeface="Calibri"/>
            </a:endParaRPr>
          </a:p>
          <a:p>
            <a:pPr indent="-330200" lvl="1" marL="914400" rtl="0" algn="l">
              <a:spcBef>
                <a:spcPts val="0"/>
              </a:spcBef>
              <a:spcAft>
                <a:spcPts val="0"/>
              </a:spcAft>
              <a:buSzPts val="1600"/>
              <a:buFont typeface="Calibri"/>
              <a:buChar char="○"/>
            </a:pPr>
            <a:r>
              <a:rPr lang="en">
                <a:latin typeface="Calibri"/>
                <a:ea typeface="Calibri"/>
                <a:cs typeface="Calibri"/>
                <a:sym typeface="Calibri"/>
              </a:rPr>
              <a:t>A mathematical statement showing that two numbers, expressions, or objects are equal.</a:t>
            </a:r>
            <a:endParaRPr>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a:latin typeface="Calibri"/>
                <a:ea typeface="Calibri"/>
                <a:cs typeface="Calibri"/>
                <a:sym typeface="Calibri"/>
              </a:rPr>
              <a:t>Expression</a:t>
            </a:r>
            <a:endParaRPr>
              <a:latin typeface="Calibri"/>
              <a:ea typeface="Calibri"/>
              <a:cs typeface="Calibri"/>
              <a:sym typeface="Calibri"/>
            </a:endParaRPr>
          </a:p>
          <a:p>
            <a:pPr indent="-330200" lvl="1" marL="914400" rtl="0" algn="l">
              <a:spcBef>
                <a:spcPts val="0"/>
              </a:spcBef>
              <a:spcAft>
                <a:spcPts val="0"/>
              </a:spcAft>
              <a:buSzPts val="1600"/>
              <a:buFont typeface="Calibri"/>
              <a:buChar char="○"/>
            </a:pPr>
            <a:r>
              <a:rPr lang="en">
                <a:latin typeface="Calibri"/>
                <a:ea typeface="Calibri"/>
                <a:cs typeface="Calibri"/>
                <a:sym typeface="Calibri"/>
              </a:rPr>
              <a:t>The sum of products of numbers and variables.</a:t>
            </a:r>
            <a:endParaRPr>
              <a:latin typeface="Calibri"/>
              <a:ea typeface="Calibri"/>
              <a:cs typeface="Calibri"/>
              <a:sym typeface="Calibri"/>
            </a:endParaRPr>
          </a:p>
          <a:p>
            <a:pPr indent="-342900" lvl="0" marL="457200" rtl="0" algn="l">
              <a:spcBef>
                <a:spcPts val="0"/>
              </a:spcBef>
              <a:spcAft>
                <a:spcPts val="0"/>
              </a:spcAft>
              <a:buSzPts val="1800"/>
              <a:buFont typeface="Calibri"/>
              <a:buChar char="●"/>
            </a:pPr>
            <a:r>
              <a:rPr lang="en">
                <a:latin typeface="Calibri"/>
                <a:ea typeface="Calibri"/>
                <a:cs typeface="Calibri"/>
                <a:sym typeface="Calibri"/>
              </a:rPr>
              <a:t>Variable</a:t>
            </a:r>
            <a:endParaRPr>
              <a:latin typeface="Calibri"/>
              <a:ea typeface="Calibri"/>
              <a:cs typeface="Calibri"/>
              <a:sym typeface="Calibri"/>
            </a:endParaRPr>
          </a:p>
          <a:p>
            <a:pPr indent="-330200" lvl="1" marL="914400" rtl="0" algn="l">
              <a:spcBef>
                <a:spcPts val="0"/>
              </a:spcBef>
              <a:spcAft>
                <a:spcPts val="0"/>
              </a:spcAft>
              <a:buSzPts val="1600"/>
              <a:buFont typeface="Calibri"/>
              <a:buChar char="○"/>
            </a:pPr>
            <a:r>
              <a:rPr lang="en">
                <a:latin typeface="Calibri"/>
                <a:ea typeface="Calibri"/>
                <a:cs typeface="Calibri"/>
                <a:sym typeface="Calibri"/>
              </a:rPr>
              <a:t>A quantity that can take on different values. Often represented by a letter such as 𝑥, 𝑦, 𝑎, 𝑏, 𝑚, etc.</a:t>
            </a:r>
            <a:endParaRPr>
              <a:latin typeface="Calibri"/>
              <a:ea typeface="Calibri"/>
              <a:cs typeface="Calibri"/>
              <a:sym typeface="Calibri"/>
            </a:endParaRPr>
          </a:p>
          <a:p>
            <a:pPr indent="0" lvl="0" marL="0" rtl="0" algn="l">
              <a:spcBef>
                <a:spcPts val="1200"/>
              </a:spcBef>
              <a:spcAft>
                <a:spcPts val="1200"/>
              </a:spcAft>
              <a:buNone/>
            </a:pPr>
            <a:r>
              <a:t/>
            </a:r>
            <a:endParaRPr b="1"/>
          </a:p>
        </p:txBody>
      </p:sp>
      <p:sp>
        <p:nvSpPr>
          <p:cNvPr id="101" name="Google Shape;101;p17"/>
          <p:cNvSpPr txBox="1"/>
          <p:nvPr>
            <p:ph idx="3" type="sldNum"/>
          </p:nvPr>
        </p:nvSpPr>
        <p:spPr>
          <a:xfrm>
            <a:off x="500800" y="4629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1.10 Connecting Equations to Graphs, Part 1</a:t>
            </a:r>
            <a:endParaRPr/>
          </a:p>
        </p:txBody>
      </p:sp>
      <p:sp>
        <p:nvSpPr>
          <p:cNvPr id="102" name="Google Shape;10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03" name="Google Shape;103;p17"/>
          <p:cNvSpPr txBox="1"/>
          <p:nvPr>
            <p:ph idx="2" type="body"/>
          </p:nvPr>
        </p:nvSpPr>
        <p:spPr>
          <a:xfrm>
            <a:off x="5650775" y="1152475"/>
            <a:ext cx="3350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None</a:t>
            </a:r>
            <a:endParaRPr sz="1400"/>
          </a:p>
          <a:p>
            <a:pPr indent="0" lvl="0" marL="0" rtl="0" algn="l">
              <a:spcBef>
                <a:spcPts val="1200"/>
              </a:spcBef>
              <a:spcAft>
                <a:spcPts val="1200"/>
              </a:spcAft>
              <a:buNone/>
            </a:pPr>
            <a:r>
              <a:t/>
            </a:r>
            <a:endParaRPr b="1"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sp>
        <p:nvSpPr>
          <p:cNvPr id="108" name="Google Shape;108;p18"/>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109" name="Google Shape;109;p1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0" name="Google Shape;110;p18"/>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1" name="Google Shape;111;p18"/>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2" name="Google Shape;112;p18"/>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3" name="Google Shape;113;p1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4" name="Google Shape;114;p1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15" name="Google Shape;115;p18"/>
          <p:cNvCxnSpPr>
            <a:stCxn id="109" idx="2"/>
            <a:endCxn id="111"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16" name="Google Shape;116;p18"/>
          <p:cNvCxnSpPr>
            <a:stCxn id="111" idx="3"/>
            <a:endCxn id="110"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17" name="Google Shape;117;p18"/>
          <p:cNvCxnSpPr>
            <a:stCxn id="110" idx="3"/>
            <a:endCxn id="11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18" name="Google Shape;118;p18"/>
          <p:cNvCxnSpPr>
            <a:stCxn id="112" idx="3"/>
            <a:endCxn id="11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19" name="Google Shape;119;p18"/>
          <p:cNvCxnSpPr>
            <a:stCxn id="114" idx="3"/>
            <a:endCxn id="11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20" name="Google Shape;120;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1" name="Google Shape;121;p18" title="hugeicons_task-done-01.png"/>
          <p:cNvPicPr preferRelativeResize="0"/>
          <p:nvPr/>
        </p:nvPicPr>
        <p:blipFill>
          <a:blip r:embed="rId4">
            <a:alphaModFix/>
          </a:blip>
          <a:stretch>
            <a:fillRect/>
          </a:stretch>
        </p:blipFill>
        <p:spPr>
          <a:xfrm>
            <a:off x="1841720" y="3109005"/>
            <a:ext cx="228600" cy="228600"/>
          </a:xfrm>
          <a:prstGeom prst="rect">
            <a:avLst/>
          </a:prstGeom>
          <a:noFill/>
          <a:ln>
            <a:noFill/>
          </a:ln>
        </p:spPr>
      </p:pic>
      <p:sp>
        <p:nvSpPr>
          <p:cNvPr id="122" name="Google Shape;122;p18"/>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3" name="Google Shape;123;p18"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24" name="Google Shape;124;p18"/>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25" name="Google Shape;125;p18"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26" name="Google Shape;126;p18"/>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27" name="Google Shape;127;p18"/>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28" name="Google Shape;128;p18"/>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29" name="Google Shape;129;p18"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30" name="Google Shape;130;p18"/>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31" name="Google Shape;131;p18"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132" name="Google Shape;132;p18"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133" name="Google Shape;133;p1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8"/>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5" name="Google Shape;135;p18"/>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6" name="Google Shape;136;p18"/>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7" name="Google Shape;137;p1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8" name="Google Shape;138;p1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9" name="Google Shape;139;p18"/>
          <p:cNvCxnSpPr>
            <a:stCxn id="133" idx="2"/>
            <a:endCxn id="135"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40" name="Google Shape;140;p18"/>
          <p:cNvCxnSpPr>
            <a:stCxn id="135" idx="3"/>
            <a:endCxn id="13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41" name="Google Shape;141;p18"/>
          <p:cNvCxnSpPr>
            <a:stCxn id="134" idx="3"/>
            <a:endCxn id="13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42" name="Google Shape;142;p18"/>
          <p:cNvCxnSpPr>
            <a:stCxn id="136" idx="3"/>
            <a:endCxn id="13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43" name="Google Shape;143;p18"/>
          <p:cNvCxnSpPr>
            <a:stCxn id="138" idx="3"/>
            <a:endCxn id="13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pic>
        <p:nvPicPr>
          <p:cNvPr id="144" name="Google Shape;144;p18" title="hugeicons_task-done-01.png"/>
          <p:cNvPicPr preferRelativeResize="0"/>
          <p:nvPr/>
        </p:nvPicPr>
        <p:blipFill>
          <a:blip r:embed="rId4">
            <a:alphaModFix/>
          </a:blip>
          <a:stretch>
            <a:fillRect/>
          </a:stretch>
        </p:blipFill>
        <p:spPr>
          <a:xfrm>
            <a:off x="1841720" y="3337605"/>
            <a:ext cx="228600" cy="228600"/>
          </a:xfrm>
          <a:prstGeom prst="rect">
            <a:avLst/>
          </a:prstGeom>
          <a:noFill/>
          <a:ln>
            <a:noFill/>
          </a:ln>
        </p:spPr>
      </p:pic>
      <p:sp>
        <p:nvSpPr>
          <p:cNvPr id="145" name="Google Shape;145;p18"/>
          <p:cNvSpPr txBox="1"/>
          <p:nvPr/>
        </p:nvSpPr>
        <p:spPr>
          <a:xfrm>
            <a:off x="1036275" y="35881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46" name="Google Shape;146;p18" title="hugeicons_task-done-01.png"/>
          <p:cNvPicPr preferRelativeResize="0"/>
          <p:nvPr/>
        </p:nvPicPr>
        <p:blipFill>
          <a:blip r:embed="rId4">
            <a:alphaModFix/>
          </a:blip>
          <a:stretch>
            <a:fillRect/>
          </a:stretch>
        </p:blipFill>
        <p:spPr>
          <a:xfrm>
            <a:off x="3628795" y="1654054"/>
            <a:ext cx="228600" cy="228600"/>
          </a:xfrm>
          <a:prstGeom prst="rect">
            <a:avLst/>
          </a:prstGeom>
          <a:noFill/>
          <a:ln>
            <a:noFill/>
          </a:ln>
        </p:spPr>
      </p:pic>
      <p:sp>
        <p:nvSpPr>
          <p:cNvPr id="147" name="Google Shape;147;p18"/>
          <p:cNvSpPr txBox="1"/>
          <p:nvPr/>
        </p:nvSpPr>
        <p:spPr>
          <a:xfrm>
            <a:off x="2823350" y="19046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48" name="Google Shape;148;p18" title="hugeicons_chart-down.png"/>
          <p:cNvPicPr preferRelativeResize="0"/>
          <p:nvPr/>
        </p:nvPicPr>
        <p:blipFill>
          <a:blip r:embed="rId5">
            <a:alphaModFix/>
          </a:blip>
          <a:stretch>
            <a:fillRect/>
          </a:stretch>
        </p:blipFill>
        <p:spPr>
          <a:xfrm>
            <a:off x="4902145" y="3317480"/>
            <a:ext cx="228600" cy="228600"/>
          </a:xfrm>
          <a:prstGeom prst="rect">
            <a:avLst/>
          </a:prstGeom>
          <a:noFill/>
          <a:ln>
            <a:noFill/>
          </a:ln>
        </p:spPr>
      </p:pic>
      <p:sp>
        <p:nvSpPr>
          <p:cNvPr id="149" name="Google Shape;149;p18"/>
          <p:cNvSpPr txBox="1"/>
          <p:nvPr/>
        </p:nvSpPr>
        <p:spPr>
          <a:xfrm>
            <a:off x="4096700" y="35684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50" name="Google Shape;150;p18"/>
          <p:cNvSpPr txBox="1"/>
          <p:nvPr/>
        </p:nvSpPr>
        <p:spPr>
          <a:xfrm>
            <a:off x="5721150" y="19313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595959"/>
                </a:solidFill>
                <a:latin typeface="Noto Sans"/>
                <a:ea typeface="Noto Sans"/>
                <a:cs typeface="Noto Sans"/>
                <a:sym typeface="Noto Sans"/>
              </a:rPr>
              <a:t>Practice</a:t>
            </a:r>
            <a:endParaRPr sz="1000">
              <a:solidFill>
                <a:srgbClr val="595959"/>
              </a:solidFill>
              <a:latin typeface="Noto Sans"/>
              <a:ea typeface="Noto Sans"/>
              <a:cs typeface="Noto Sans"/>
              <a:sym typeface="Noto Sans"/>
            </a:endParaRPr>
          </a:p>
        </p:txBody>
      </p:sp>
      <p:sp>
        <p:nvSpPr>
          <p:cNvPr id="151" name="Google Shape;151;p18"/>
          <p:cNvSpPr txBox="1"/>
          <p:nvPr/>
        </p:nvSpPr>
        <p:spPr>
          <a:xfrm>
            <a:off x="6996550" y="36009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595959"/>
                </a:solidFill>
                <a:latin typeface="Noto Sans"/>
                <a:ea typeface="Noto Sans"/>
                <a:cs typeface="Noto Sans"/>
                <a:sym typeface="Noto Sans"/>
              </a:rPr>
              <a:t>Lesson Synthesis</a:t>
            </a:r>
            <a:endParaRPr sz="1000">
              <a:solidFill>
                <a:srgbClr val="595959"/>
              </a:solidFill>
              <a:latin typeface="Noto Sans"/>
              <a:ea typeface="Noto Sans"/>
              <a:cs typeface="Noto Sans"/>
              <a:sym typeface="Noto Sans"/>
            </a:endParaRPr>
          </a:p>
        </p:txBody>
      </p:sp>
      <p:pic>
        <p:nvPicPr>
          <p:cNvPr id="152" name="Google Shape;152;p18" title="hugeicons_start-up-02.png"/>
          <p:cNvPicPr preferRelativeResize="0"/>
          <p:nvPr/>
        </p:nvPicPr>
        <p:blipFill>
          <a:blip r:embed="rId6">
            <a:alphaModFix/>
          </a:blip>
          <a:stretch>
            <a:fillRect/>
          </a:stretch>
        </p:blipFill>
        <p:spPr>
          <a:xfrm>
            <a:off x="1084454" y="1672017"/>
            <a:ext cx="228600" cy="228600"/>
          </a:xfrm>
          <a:prstGeom prst="rect">
            <a:avLst/>
          </a:prstGeom>
          <a:noFill/>
          <a:ln>
            <a:noFill/>
          </a:ln>
        </p:spPr>
      </p:pic>
      <p:sp>
        <p:nvSpPr>
          <p:cNvPr id="153" name="Google Shape;153;p18"/>
          <p:cNvSpPr txBox="1"/>
          <p:nvPr/>
        </p:nvSpPr>
        <p:spPr>
          <a:xfrm>
            <a:off x="284350" y="19256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54" name="Google Shape;154;p18" title="hugeicons_centralized.png"/>
          <p:cNvPicPr preferRelativeResize="0"/>
          <p:nvPr/>
        </p:nvPicPr>
        <p:blipFill>
          <a:blip r:embed="rId7">
            <a:alphaModFix/>
          </a:blip>
          <a:stretch>
            <a:fillRect/>
          </a:stretch>
        </p:blipFill>
        <p:spPr>
          <a:xfrm>
            <a:off x="7799832" y="3337560"/>
            <a:ext cx="228600" cy="228600"/>
          </a:xfrm>
          <a:prstGeom prst="rect">
            <a:avLst/>
          </a:prstGeom>
          <a:noFill/>
          <a:ln>
            <a:noFill/>
          </a:ln>
        </p:spPr>
      </p:pic>
      <p:pic>
        <p:nvPicPr>
          <p:cNvPr id="155" name="Google Shape;155;p18" title="hugeicons_pencil.png"/>
          <p:cNvPicPr preferRelativeResize="0"/>
          <p:nvPr/>
        </p:nvPicPr>
        <p:blipFill>
          <a:blip r:embed="rId8">
            <a:alphaModFix/>
          </a:blip>
          <a:stretch>
            <a:fillRect/>
          </a:stretch>
        </p:blipFill>
        <p:spPr>
          <a:xfrm>
            <a:off x="6519672" y="1673352"/>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1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Warm Up - A Day at the Carnival </a:t>
            </a:r>
            <a:endParaRPr>
              <a:latin typeface="Verdana"/>
              <a:ea typeface="Verdana"/>
              <a:cs typeface="Verdana"/>
              <a:sym typeface="Verdana"/>
            </a:endParaRPr>
          </a:p>
        </p:txBody>
      </p:sp>
      <p:sp>
        <p:nvSpPr>
          <p:cNvPr id="161" name="Google Shape;161;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2" name="Google Shape;162;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1.10.1 Interpreting Equations in Context</a:t>
            </a:r>
            <a:endParaRPr/>
          </a:p>
        </p:txBody>
      </p:sp>
      <p:sp>
        <p:nvSpPr>
          <p:cNvPr id="163" name="Google Shape;163;p19"/>
          <p:cNvSpPr txBox="1"/>
          <p:nvPr/>
        </p:nvSpPr>
        <p:spPr>
          <a:xfrm>
            <a:off x="543225" y="1071750"/>
            <a:ext cx="7971900" cy="34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alibri"/>
                <a:ea typeface="Calibri"/>
                <a:cs typeface="Calibri"/>
                <a:sym typeface="Calibri"/>
              </a:rPr>
              <a:t>Jada has $20 to spend on games and rides at a carnival. </a:t>
            </a:r>
            <a:endParaRPr sz="1600">
              <a:latin typeface="Calibri"/>
              <a:ea typeface="Calibri"/>
              <a:cs typeface="Calibri"/>
              <a:sym typeface="Calibri"/>
            </a:endParaRPr>
          </a:p>
          <a:p>
            <a:pPr indent="0" lvl="0" marL="0" rtl="0" algn="l">
              <a:spcBef>
                <a:spcPts val="0"/>
              </a:spcBef>
              <a:spcAft>
                <a:spcPts val="0"/>
              </a:spcAft>
              <a:buNone/>
            </a:pPr>
            <a:r>
              <a:t/>
            </a:r>
            <a:endParaRPr sz="1600">
              <a:latin typeface="Calibri"/>
              <a:ea typeface="Calibri"/>
              <a:cs typeface="Calibri"/>
              <a:sym typeface="Calibri"/>
            </a:endParaRPr>
          </a:p>
          <a:p>
            <a:pPr indent="-330200" lvl="0" marL="914400" rtl="0" algn="l">
              <a:spcBef>
                <a:spcPts val="0"/>
              </a:spcBef>
              <a:spcAft>
                <a:spcPts val="0"/>
              </a:spcAft>
              <a:buSzPts val="1600"/>
              <a:buFont typeface="Calibri"/>
              <a:buChar char="●"/>
            </a:pPr>
            <a:r>
              <a:rPr lang="en" sz="1600">
                <a:latin typeface="Calibri"/>
                <a:ea typeface="Calibri"/>
                <a:cs typeface="Calibri"/>
                <a:sym typeface="Calibri"/>
              </a:rPr>
              <a:t>Games cost $1 each.</a:t>
            </a:r>
            <a:endParaRPr sz="1600">
              <a:latin typeface="Calibri"/>
              <a:ea typeface="Calibri"/>
              <a:cs typeface="Calibri"/>
              <a:sym typeface="Calibri"/>
            </a:endParaRPr>
          </a:p>
          <a:p>
            <a:pPr indent="-330200" lvl="0" marL="914400" rtl="0" algn="l">
              <a:spcBef>
                <a:spcPts val="0"/>
              </a:spcBef>
              <a:spcAft>
                <a:spcPts val="0"/>
              </a:spcAft>
              <a:buSzPts val="1600"/>
              <a:buFont typeface="Calibri"/>
              <a:buChar char="●"/>
            </a:pPr>
            <a:r>
              <a:rPr lang="en" sz="1600">
                <a:latin typeface="Calibri"/>
                <a:ea typeface="Calibri"/>
                <a:cs typeface="Calibri"/>
                <a:sym typeface="Calibri"/>
              </a:rPr>
              <a:t>Rides are $2 each.</a:t>
            </a:r>
            <a:endParaRPr sz="1600">
              <a:latin typeface="Calibri"/>
              <a:ea typeface="Calibri"/>
              <a:cs typeface="Calibri"/>
              <a:sym typeface="Calibri"/>
            </a:endParaRPr>
          </a:p>
          <a:p>
            <a:pPr indent="0" lvl="0" marL="457200" rtl="0" algn="l">
              <a:spcBef>
                <a:spcPts val="0"/>
              </a:spcBef>
              <a:spcAft>
                <a:spcPts val="0"/>
              </a:spcAft>
              <a:buNone/>
            </a:pPr>
            <a:r>
              <a:t/>
            </a:r>
            <a:endParaRPr sz="1600">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lang="en" sz="1600">
                <a:latin typeface="Calibri"/>
                <a:ea typeface="Calibri"/>
                <a:cs typeface="Calibri"/>
                <a:sym typeface="Calibri"/>
              </a:rPr>
              <a:t>Which equation represents the relationship between the number of games, </a:t>
            </a:r>
            <a:r>
              <a:rPr i="1" lang="en" sz="1600">
                <a:latin typeface="Times New Roman"/>
                <a:ea typeface="Times New Roman"/>
                <a:cs typeface="Times New Roman"/>
                <a:sym typeface="Times New Roman"/>
              </a:rPr>
              <a:t>x</a:t>
            </a:r>
            <a:r>
              <a:rPr lang="en" sz="1600">
                <a:latin typeface="Calibri"/>
                <a:ea typeface="Calibri"/>
                <a:cs typeface="Calibri"/>
                <a:sym typeface="Calibri"/>
              </a:rPr>
              <a:t>, and the number of rides, </a:t>
            </a:r>
            <a:r>
              <a:rPr i="1" lang="en" sz="1600">
                <a:latin typeface="Times New Roman"/>
                <a:ea typeface="Times New Roman"/>
                <a:cs typeface="Times New Roman"/>
                <a:sym typeface="Times New Roman"/>
              </a:rPr>
              <a:t>y</a:t>
            </a:r>
            <a:r>
              <a:rPr lang="en" sz="1600">
                <a:latin typeface="Calibri"/>
                <a:ea typeface="Calibri"/>
                <a:cs typeface="Calibri"/>
                <a:sym typeface="Calibri"/>
              </a:rPr>
              <a:t>, Jada could do if she spends all $20?</a:t>
            </a:r>
            <a:endParaRPr sz="1600">
              <a:latin typeface="Calibri"/>
              <a:ea typeface="Calibri"/>
              <a:cs typeface="Calibri"/>
              <a:sym typeface="Calibri"/>
            </a:endParaRPr>
          </a:p>
          <a:p>
            <a:pPr indent="0" lvl="0" marL="457200" rtl="0" algn="l">
              <a:spcBef>
                <a:spcPts val="1000"/>
              </a:spcBef>
              <a:spcAft>
                <a:spcPts val="0"/>
              </a:spcAft>
              <a:buNone/>
            </a:pPr>
            <a:r>
              <a:t/>
            </a:r>
            <a:endParaRPr sz="1600">
              <a:latin typeface="Calibri"/>
              <a:ea typeface="Calibri"/>
              <a:cs typeface="Calibri"/>
              <a:sym typeface="Calibri"/>
            </a:endParaRPr>
          </a:p>
          <a:p>
            <a:pPr indent="-330200" lvl="0" marL="457200" rtl="0" algn="l">
              <a:spcBef>
                <a:spcPts val="1000"/>
              </a:spcBef>
              <a:spcAft>
                <a:spcPts val="0"/>
              </a:spcAft>
              <a:buSzPts val="1600"/>
              <a:buFont typeface="Calibri"/>
              <a:buAutoNum type="arabicPeriod"/>
            </a:pPr>
            <a:r>
              <a:rPr lang="en" sz="1600">
                <a:latin typeface="Calibri"/>
                <a:ea typeface="Calibri"/>
                <a:cs typeface="Calibri"/>
                <a:sym typeface="Calibri"/>
              </a:rPr>
              <a:t>Explain what each of the other two equations could mean in this situation.</a:t>
            </a:r>
            <a:endParaRPr sz="1600">
              <a:latin typeface="Calibri"/>
              <a:ea typeface="Calibri"/>
              <a:cs typeface="Calibri"/>
              <a:sym typeface="Calibri"/>
            </a:endParaRPr>
          </a:p>
          <a:p>
            <a:pPr indent="0" lvl="0" marL="0" rtl="0" algn="l">
              <a:spcBef>
                <a:spcPts val="1000"/>
              </a:spcBef>
              <a:spcAft>
                <a:spcPts val="0"/>
              </a:spcAft>
              <a:buNone/>
            </a:pPr>
            <a:r>
              <a:t/>
            </a:r>
            <a:endParaRPr sz="1600">
              <a:latin typeface="Calibri"/>
              <a:ea typeface="Calibri"/>
              <a:cs typeface="Calibri"/>
              <a:sym typeface="Calibri"/>
            </a:endParaRPr>
          </a:p>
        </p:txBody>
      </p:sp>
      <p:pic>
        <p:nvPicPr>
          <p:cNvPr descr="File:Fxemoji u1F3A1.svg - Wikimedia Commons" id="164" name="Google Shape;164;p19"/>
          <p:cNvPicPr preferRelativeResize="0"/>
          <p:nvPr/>
        </p:nvPicPr>
        <p:blipFill>
          <a:blip r:embed="rId4">
            <a:alphaModFix/>
          </a:blip>
          <a:stretch>
            <a:fillRect/>
          </a:stretch>
        </p:blipFill>
        <p:spPr>
          <a:xfrm>
            <a:off x="7582925" y="497213"/>
            <a:ext cx="445025" cy="445025"/>
          </a:xfrm>
          <a:prstGeom prst="rect">
            <a:avLst/>
          </a:prstGeom>
          <a:noFill/>
          <a:ln>
            <a:noFill/>
          </a:ln>
        </p:spPr>
      </p:pic>
      <p:pic>
        <p:nvPicPr>
          <p:cNvPr descr="Boy playing ski ball at fair (Provided by Getty Images)" id="165" name="Google Shape;165;p19"/>
          <p:cNvPicPr preferRelativeResize="0"/>
          <p:nvPr/>
        </p:nvPicPr>
        <p:blipFill>
          <a:blip r:embed="rId5">
            <a:alphaModFix/>
          </a:blip>
          <a:stretch>
            <a:fillRect/>
          </a:stretch>
        </p:blipFill>
        <p:spPr>
          <a:xfrm>
            <a:off x="3569152" y="3646025"/>
            <a:ext cx="1920051" cy="1272201"/>
          </a:xfrm>
          <a:prstGeom prst="rect">
            <a:avLst/>
          </a:prstGeom>
          <a:noFill/>
          <a:ln>
            <a:noFill/>
          </a:ln>
        </p:spPr>
      </p:pic>
      <p:graphicFrame>
        <p:nvGraphicFramePr>
          <p:cNvPr id="166" name="Google Shape;166;p19"/>
          <p:cNvGraphicFramePr/>
          <p:nvPr/>
        </p:nvGraphicFramePr>
        <p:xfrm>
          <a:off x="909675" y="2905650"/>
          <a:ext cx="3000000" cy="3000000"/>
        </p:xfrm>
        <a:graphic>
          <a:graphicData uri="http://schemas.openxmlformats.org/drawingml/2006/table">
            <a:tbl>
              <a:tblPr>
                <a:noFill/>
                <a:tableStyleId>{F6BE3FDD-E525-49B6-863C-8DEBEB9372F6}</a:tableStyleId>
              </a:tblPr>
              <a:tblGrid>
                <a:gridCol w="2413000"/>
                <a:gridCol w="2413000"/>
                <a:gridCol w="2413000"/>
              </a:tblGrid>
              <a:tr h="381000">
                <a:tc>
                  <a:txBody>
                    <a:bodyPr/>
                    <a:lstStyle/>
                    <a:p>
                      <a:pPr indent="-317500" lvl="0" marL="457200" rtl="0" algn="l">
                        <a:spcBef>
                          <a:spcPts val="0"/>
                        </a:spcBef>
                        <a:spcAft>
                          <a:spcPts val="0"/>
                        </a:spcAft>
                        <a:buSzPts val="1400"/>
                        <a:buFont typeface="Noto Sans"/>
                        <a:buAutoNum type="alphaUcPeriod"/>
                      </a:pPr>
                      <a:r>
                        <a:rPr i="1" lang="en">
                          <a:latin typeface="Times New Roman"/>
                          <a:ea typeface="Times New Roman"/>
                          <a:cs typeface="Times New Roman"/>
                          <a:sym typeface="Times New Roman"/>
                        </a:rPr>
                        <a:t>x</a:t>
                      </a:r>
                      <a:r>
                        <a:rPr lang="en">
                          <a:latin typeface="Noto Sans"/>
                          <a:ea typeface="Noto Sans"/>
                          <a:cs typeface="Noto Sans"/>
                          <a:sym typeface="Noto Sans"/>
                        </a:rPr>
                        <a:t> + </a:t>
                      </a:r>
                      <a:r>
                        <a:rPr i="1" lang="en">
                          <a:latin typeface="Times New Roman"/>
                          <a:ea typeface="Times New Roman"/>
                          <a:cs typeface="Times New Roman"/>
                          <a:sym typeface="Times New Roman"/>
                        </a:rPr>
                        <a:t>y</a:t>
                      </a:r>
                      <a:r>
                        <a:rPr lang="en">
                          <a:latin typeface="Noto Sans"/>
                          <a:ea typeface="Noto Sans"/>
                          <a:cs typeface="Noto Sans"/>
                          <a:sym typeface="Noto Sans"/>
                        </a:rPr>
                        <a:t> = 20</a:t>
                      </a:r>
                      <a:endParaRPr>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Noto Sans"/>
                        <a:buAutoNum type="alphaUcPeriod" startAt="2"/>
                      </a:pPr>
                      <a:r>
                        <a:rPr lang="en">
                          <a:solidFill>
                            <a:schemeClr val="dk1"/>
                          </a:solidFill>
                          <a:latin typeface="Noto Sans"/>
                          <a:ea typeface="Noto Sans"/>
                          <a:cs typeface="Noto Sans"/>
                          <a:sym typeface="Noto Sans"/>
                        </a:rPr>
                        <a:t>2</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 = 20</a:t>
                      </a:r>
                      <a:endParaRPr>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Font typeface="Noto Sans"/>
                        <a:buAutoNum type="alphaUcPeriod" startAt="3"/>
                      </a:pP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+ 2</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 = 20</a:t>
                      </a:r>
                      <a:endParaRPr>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20"/>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172" name="Google Shape;172;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3" name="Google Shape;173;p20"/>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4" name="Google Shape;174;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5" name="Google Shape;175;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6" name="Google Shape;176;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77" name="Google Shape;177;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78" name="Google Shape;178;p20"/>
          <p:cNvCxnSpPr>
            <a:stCxn id="172" idx="2"/>
            <a:endCxn id="17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79" name="Google Shape;179;p20"/>
          <p:cNvCxnSpPr>
            <a:stCxn id="174" idx="3"/>
            <a:endCxn id="173"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80" name="Google Shape;180;p20"/>
          <p:cNvCxnSpPr>
            <a:stCxn id="173" idx="3"/>
            <a:endCxn id="17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81" name="Google Shape;181;p20"/>
          <p:cNvCxnSpPr>
            <a:stCxn id="175" idx="3"/>
            <a:endCxn id="17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82" name="Google Shape;182;p20"/>
          <p:cNvCxnSpPr>
            <a:stCxn id="177" idx="3"/>
            <a:endCxn id="17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83" name="Google Shape;183;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4" name="Google Shape;184;p20"/>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185" name="Google Shape;185;p20" title="hugeicons_task-done-01.png"/>
          <p:cNvPicPr preferRelativeResize="0"/>
          <p:nvPr/>
        </p:nvPicPr>
        <p:blipFill>
          <a:blip r:embed="rId4">
            <a:alphaModFix/>
          </a:blip>
          <a:stretch>
            <a:fillRect/>
          </a:stretch>
        </p:blipFill>
        <p:spPr>
          <a:xfrm>
            <a:off x="3628795" y="1425455"/>
            <a:ext cx="228600" cy="228600"/>
          </a:xfrm>
          <a:prstGeom prst="rect">
            <a:avLst/>
          </a:prstGeom>
          <a:noFill/>
          <a:ln>
            <a:noFill/>
          </a:ln>
        </p:spPr>
      </p:pic>
      <p:sp>
        <p:nvSpPr>
          <p:cNvPr id="186" name="Google Shape;186;p20"/>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87" name="Google Shape;187;p20" title="hugeicons_chart-down.png"/>
          <p:cNvPicPr preferRelativeResize="0"/>
          <p:nvPr/>
        </p:nvPicPr>
        <p:blipFill>
          <a:blip r:embed="rId5">
            <a:alphaModFix/>
          </a:blip>
          <a:stretch>
            <a:fillRect/>
          </a:stretch>
        </p:blipFill>
        <p:spPr>
          <a:xfrm>
            <a:off x="4902145" y="3088880"/>
            <a:ext cx="228600" cy="228600"/>
          </a:xfrm>
          <a:prstGeom prst="rect">
            <a:avLst/>
          </a:prstGeom>
          <a:noFill/>
          <a:ln>
            <a:noFill/>
          </a:ln>
        </p:spPr>
      </p:pic>
      <p:sp>
        <p:nvSpPr>
          <p:cNvPr id="188" name="Google Shape;188;p20"/>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89" name="Google Shape;189;p20"/>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90" name="Google Shape;190;p20"/>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91" name="Google Shape;191;p20" title="hugeicons_start-up-02.png"/>
          <p:cNvPicPr preferRelativeResize="0"/>
          <p:nvPr/>
        </p:nvPicPr>
        <p:blipFill>
          <a:blip r:embed="rId6">
            <a:alphaModFix/>
          </a:blip>
          <a:stretch>
            <a:fillRect/>
          </a:stretch>
        </p:blipFill>
        <p:spPr>
          <a:xfrm>
            <a:off x="1084454" y="1443417"/>
            <a:ext cx="228600" cy="228600"/>
          </a:xfrm>
          <a:prstGeom prst="rect">
            <a:avLst/>
          </a:prstGeom>
          <a:noFill/>
          <a:ln>
            <a:noFill/>
          </a:ln>
        </p:spPr>
      </p:pic>
      <p:sp>
        <p:nvSpPr>
          <p:cNvPr id="192" name="Google Shape;192;p20"/>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93" name="Google Shape;193;p20" title="hugeicons_task-done-01.png"/>
          <p:cNvPicPr preferRelativeResize="0"/>
          <p:nvPr/>
        </p:nvPicPr>
        <p:blipFill>
          <a:blip r:embed="rId7">
            <a:alphaModFix/>
          </a:blip>
          <a:stretch>
            <a:fillRect/>
          </a:stretch>
        </p:blipFill>
        <p:spPr>
          <a:xfrm>
            <a:off x="1837944" y="3108960"/>
            <a:ext cx="228600" cy="228600"/>
          </a:xfrm>
          <a:prstGeom prst="rect">
            <a:avLst/>
          </a:prstGeom>
          <a:noFill/>
          <a:ln>
            <a:noFill/>
          </a:ln>
        </p:spPr>
      </p:pic>
      <p:pic>
        <p:nvPicPr>
          <p:cNvPr id="194" name="Google Shape;194;p20"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pic>
        <p:nvPicPr>
          <p:cNvPr id="195" name="Google Shape;195;p20" title="hugeicons_pencil.png"/>
          <p:cNvPicPr preferRelativeResize="0"/>
          <p:nvPr/>
        </p:nvPicPr>
        <p:blipFill>
          <a:blip r:embed="rId9">
            <a:alphaModFix/>
          </a:blip>
          <a:stretch>
            <a:fillRect/>
          </a:stretch>
        </p:blipFill>
        <p:spPr>
          <a:xfrm>
            <a:off x="6519672" y="1444752"/>
            <a:ext cx="228600" cy="228600"/>
          </a:xfrm>
          <a:prstGeom prst="rect">
            <a:avLst/>
          </a:prstGeom>
          <a:noFill/>
          <a:ln>
            <a:noFill/>
          </a:ln>
        </p:spPr>
      </p:pic>
      <p:sp>
        <p:nvSpPr>
          <p:cNvPr id="196" name="Google Shape;196;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7" name="Google Shape;197;p20"/>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8" name="Google Shape;198;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9" name="Google Shape;199;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0" name="Google Shape;200;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1" name="Google Shape;201;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02" name="Google Shape;202;p20"/>
          <p:cNvCxnSpPr>
            <a:stCxn id="196" idx="2"/>
            <a:endCxn id="19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03" name="Google Shape;203;p20"/>
          <p:cNvCxnSpPr>
            <a:stCxn id="198" idx="3"/>
            <a:endCxn id="197"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204" name="Google Shape;204;p20"/>
          <p:cNvCxnSpPr>
            <a:stCxn id="197" idx="3"/>
            <a:endCxn id="199"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05" name="Google Shape;205;p20"/>
          <p:cNvCxnSpPr>
            <a:stCxn id="199" idx="3"/>
            <a:endCxn id="20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06" name="Google Shape;206;p20"/>
          <p:cNvCxnSpPr>
            <a:stCxn id="201" idx="3"/>
            <a:endCxn id="20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pic>
        <p:nvPicPr>
          <p:cNvPr id="207" name="Google Shape;207;p20" title="hugeicons_task-done-01.png"/>
          <p:cNvPicPr preferRelativeResize="0"/>
          <p:nvPr/>
        </p:nvPicPr>
        <p:blipFill>
          <a:blip r:embed="rId4">
            <a:alphaModFix/>
          </a:blip>
          <a:stretch>
            <a:fillRect/>
          </a:stretch>
        </p:blipFill>
        <p:spPr>
          <a:xfrm>
            <a:off x="3628795" y="1554480"/>
            <a:ext cx="228600" cy="228600"/>
          </a:xfrm>
          <a:prstGeom prst="rect">
            <a:avLst/>
          </a:prstGeom>
          <a:noFill/>
          <a:ln>
            <a:noFill/>
          </a:ln>
        </p:spPr>
      </p:pic>
      <p:sp>
        <p:nvSpPr>
          <p:cNvPr id="208" name="Google Shape;208;p20"/>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Learning Activity</a:t>
            </a:r>
            <a:endParaRPr b="1" sz="1800">
              <a:solidFill>
                <a:srgbClr val="595959"/>
              </a:solidFill>
              <a:latin typeface="Calibri"/>
              <a:ea typeface="Calibri"/>
              <a:cs typeface="Calibri"/>
              <a:sym typeface="Calibri"/>
            </a:endParaRPr>
          </a:p>
        </p:txBody>
      </p:sp>
      <p:pic>
        <p:nvPicPr>
          <p:cNvPr id="209" name="Google Shape;209;p20" title="hugeicons_chart-down.png"/>
          <p:cNvPicPr preferRelativeResize="0"/>
          <p:nvPr/>
        </p:nvPicPr>
        <p:blipFill>
          <a:blip r:embed="rId5">
            <a:alphaModFix/>
          </a:blip>
          <a:stretch>
            <a:fillRect/>
          </a:stretch>
        </p:blipFill>
        <p:spPr>
          <a:xfrm>
            <a:off x="4902133" y="3200400"/>
            <a:ext cx="228600" cy="228600"/>
          </a:xfrm>
          <a:prstGeom prst="rect">
            <a:avLst/>
          </a:prstGeom>
          <a:noFill/>
          <a:ln>
            <a:noFill/>
          </a:ln>
        </p:spPr>
      </p:pic>
      <p:sp>
        <p:nvSpPr>
          <p:cNvPr id="210" name="Google Shape;210;p20"/>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211" name="Google Shape;211;p20"/>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212" name="Google Shape;212;p2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213" name="Google Shape;213;p20" title="hugeicons_start-up-02.png"/>
          <p:cNvPicPr preferRelativeResize="0"/>
          <p:nvPr/>
        </p:nvPicPr>
        <p:blipFill>
          <a:blip r:embed="rId6">
            <a:alphaModFix/>
          </a:blip>
          <a:stretch>
            <a:fillRect/>
          </a:stretch>
        </p:blipFill>
        <p:spPr>
          <a:xfrm>
            <a:off x="1084454" y="1554480"/>
            <a:ext cx="228600" cy="228600"/>
          </a:xfrm>
          <a:prstGeom prst="rect">
            <a:avLst/>
          </a:prstGeom>
          <a:noFill/>
          <a:ln>
            <a:noFill/>
          </a:ln>
        </p:spPr>
      </p:pic>
      <p:sp>
        <p:nvSpPr>
          <p:cNvPr id="214" name="Google Shape;214;p2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15" name="Google Shape;215;p20" title="hugeicons_centralized.png"/>
          <p:cNvPicPr preferRelativeResize="0"/>
          <p:nvPr/>
        </p:nvPicPr>
        <p:blipFill>
          <a:blip r:embed="rId8">
            <a:alphaModFix/>
          </a:blip>
          <a:stretch>
            <a:fillRect/>
          </a:stretch>
        </p:blipFill>
        <p:spPr>
          <a:xfrm>
            <a:off x="7799832" y="3200400"/>
            <a:ext cx="228600" cy="228600"/>
          </a:xfrm>
          <a:prstGeom prst="rect">
            <a:avLst/>
          </a:prstGeom>
          <a:noFill/>
          <a:ln>
            <a:noFill/>
          </a:ln>
        </p:spPr>
      </p:pic>
      <p:pic>
        <p:nvPicPr>
          <p:cNvPr id="216" name="Google Shape;216;p20" title="hugeicons_pencil.png"/>
          <p:cNvPicPr preferRelativeResize="0"/>
          <p:nvPr/>
        </p:nvPicPr>
        <p:blipFill>
          <a:blip r:embed="rId9">
            <a:alphaModFix/>
          </a:blip>
          <a:stretch>
            <a:fillRect/>
          </a:stretch>
        </p:blipFill>
        <p:spPr>
          <a:xfrm>
            <a:off x="6519672" y="1554480"/>
            <a:ext cx="228600" cy="228600"/>
          </a:xfrm>
          <a:prstGeom prst="rect">
            <a:avLst/>
          </a:prstGeom>
          <a:noFill/>
          <a:ln>
            <a:noFill/>
          </a:ln>
        </p:spPr>
      </p:pic>
      <p:sp>
        <p:nvSpPr>
          <p:cNvPr id="217" name="Google Shape;217;p2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18" name="Google Shape;218;p20"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2" name="Shape 222"/>
        <p:cNvGrpSpPr/>
        <p:nvPr/>
      </p:nvGrpSpPr>
      <p:grpSpPr>
        <a:xfrm>
          <a:off x="0" y="0"/>
          <a:ext cx="0" cy="0"/>
          <a:chOff x="0" y="0"/>
          <a:chExt cx="0" cy="0"/>
        </a:xfrm>
      </p:grpSpPr>
      <p:sp>
        <p:nvSpPr>
          <p:cNvPr id="223" name="Google Shape;223;p21"/>
          <p:cNvSpPr txBox="1"/>
          <p:nvPr>
            <p:ph type="title"/>
          </p:nvPr>
        </p:nvSpPr>
        <p:spPr>
          <a:xfrm>
            <a:off x="232300" y="117375"/>
            <a:ext cx="8520600" cy="11082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Carnival Rides and Games</a:t>
            </a:r>
            <a:endParaRPr>
              <a:latin typeface="Verdana"/>
              <a:ea typeface="Verdana"/>
              <a:cs typeface="Verdana"/>
              <a:sym typeface="Verdana"/>
            </a:endParaRPr>
          </a:p>
        </p:txBody>
      </p:sp>
      <p:sp>
        <p:nvSpPr>
          <p:cNvPr id="224" name="Google Shape;224;p21"/>
          <p:cNvSpPr txBox="1"/>
          <p:nvPr>
            <p:ph idx="1" type="body"/>
          </p:nvPr>
        </p:nvSpPr>
        <p:spPr>
          <a:xfrm>
            <a:off x="311700" y="1076275"/>
            <a:ext cx="8520600" cy="36723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sz="1700">
                <a:latin typeface="Calibri"/>
                <a:ea typeface="Calibri"/>
                <a:cs typeface="Calibri"/>
                <a:sym typeface="Calibri"/>
              </a:rPr>
              <a:t>For numbers 1 – 5, use the equation </a:t>
            </a:r>
            <a:r>
              <a:rPr i="1" lang="en" sz="1700">
                <a:latin typeface="Times New Roman"/>
                <a:ea typeface="Times New Roman"/>
                <a:cs typeface="Times New Roman"/>
                <a:sym typeface="Times New Roman"/>
              </a:rPr>
              <a:t>x</a:t>
            </a:r>
            <a:r>
              <a:rPr lang="en" sz="1700">
                <a:latin typeface="Calibri"/>
                <a:ea typeface="Calibri"/>
                <a:cs typeface="Calibri"/>
                <a:sym typeface="Calibri"/>
              </a:rPr>
              <a:t> + </a:t>
            </a:r>
            <a:r>
              <a:rPr i="1" lang="en" sz="1700">
                <a:latin typeface="Times New Roman"/>
                <a:ea typeface="Times New Roman"/>
                <a:cs typeface="Times New Roman"/>
                <a:sym typeface="Times New Roman"/>
              </a:rPr>
              <a:t>y</a:t>
            </a:r>
            <a:r>
              <a:rPr lang="en" sz="1700">
                <a:latin typeface="Calibri"/>
                <a:ea typeface="Calibri"/>
                <a:cs typeface="Calibri"/>
                <a:sym typeface="Calibri"/>
              </a:rPr>
              <a:t> = 20 which represents the relationship between the number of games, </a:t>
            </a:r>
            <a:r>
              <a:rPr i="1" lang="en" sz="1700">
                <a:latin typeface="Times New Roman"/>
                <a:ea typeface="Times New Roman"/>
                <a:cs typeface="Times New Roman"/>
                <a:sym typeface="Times New Roman"/>
              </a:rPr>
              <a:t>x</a:t>
            </a:r>
            <a:r>
              <a:rPr lang="en" sz="1700">
                <a:latin typeface="Calibri"/>
                <a:ea typeface="Calibri"/>
                <a:cs typeface="Calibri"/>
                <a:sym typeface="Calibri"/>
              </a:rPr>
              <a:t>, the number of rides, </a:t>
            </a:r>
            <a:r>
              <a:rPr i="1" lang="en" sz="1700">
                <a:latin typeface="Times New Roman"/>
                <a:ea typeface="Times New Roman"/>
                <a:cs typeface="Times New Roman"/>
                <a:sym typeface="Times New Roman"/>
              </a:rPr>
              <a:t>y</a:t>
            </a:r>
            <a:r>
              <a:rPr lang="en" sz="1700">
                <a:latin typeface="Calibri"/>
                <a:ea typeface="Calibri"/>
                <a:cs typeface="Calibri"/>
                <a:sym typeface="Calibri"/>
              </a:rPr>
              <a:t>, and the dollar amount a student is spending on games and rides at an amusement park.</a:t>
            </a:r>
            <a:endParaRPr sz="1700">
              <a:latin typeface="Calibri"/>
              <a:ea typeface="Calibri"/>
              <a:cs typeface="Calibri"/>
              <a:sym typeface="Calibri"/>
            </a:endParaRPr>
          </a:p>
          <a:p>
            <a:pPr indent="-336550" lvl="0" marL="457200" rtl="0" algn="l">
              <a:lnSpc>
                <a:spcPct val="90000"/>
              </a:lnSpc>
              <a:spcBef>
                <a:spcPts val="1200"/>
              </a:spcBef>
              <a:spcAft>
                <a:spcPts val="0"/>
              </a:spcAft>
              <a:buSzPts val="1700"/>
              <a:buFont typeface="Calibri"/>
              <a:buAutoNum type="arabicPeriod"/>
            </a:pPr>
            <a:r>
              <a:rPr lang="en" sz="1700">
                <a:latin typeface="Calibri"/>
                <a:ea typeface="Calibri"/>
                <a:cs typeface="Calibri"/>
                <a:sym typeface="Calibri"/>
              </a:rPr>
              <a:t>What’s the number of rides the student could get on if they don’t play any games? What would the coordinate be on the graph to represent the answer to question 1?</a:t>
            </a:r>
            <a:endParaRPr sz="1700">
              <a:latin typeface="Calibri"/>
              <a:ea typeface="Calibri"/>
              <a:cs typeface="Calibri"/>
              <a:sym typeface="Calibri"/>
            </a:endParaRPr>
          </a:p>
          <a:p>
            <a:pPr indent="-336550" lvl="0" marL="457200" rtl="0" algn="l">
              <a:lnSpc>
                <a:spcPct val="90000"/>
              </a:lnSpc>
              <a:spcBef>
                <a:spcPts val="1000"/>
              </a:spcBef>
              <a:spcAft>
                <a:spcPts val="0"/>
              </a:spcAft>
              <a:buSzPts val="1700"/>
              <a:buFont typeface="Calibri"/>
              <a:buAutoNum type="arabicPeriod"/>
            </a:pPr>
            <a:r>
              <a:rPr lang="en" sz="1700">
                <a:latin typeface="Calibri"/>
                <a:ea typeface="Calibri"/>
                <a:cs typeface="Calibri"/>
                <a:sym typeface="Calibri"/>
              </a:rPr>
              <a:t>What’s the number of games the student could play if they don’t get on any rides? What would the coordinate be on the graph to represent the answer to question 3?</a:t>
            </a:r>
            <a:endParaRPr sz="1700">
              <a:latin typeface="Calibri"/>
              <a:ea typeface="Calibri"/>
              <a:cs typeface="Calibri"/>
              <a:sym typeface="Calibri"/>
            </a:endParaRPr>
          </a:p>
          <a:p>
            <a:pPr indent="-336550" lvl="0" marL="457200" marR="3371850" rtl="0" algn="l">
              <a:lnSpc>
                <a:spcPct val="90000"/>
              </a:lnSpc>
              <a:spcBef>
                <a:spcPts val="1000"/>
              </a:spcBef>
              <a:spcAft>
                <a:spcPts val="1000"/>
              </a:spcAft>
              <a:buSzPts val="1700"/>
              <a:buFont typeface="Calibri"/>
              <a:buAutoNum type="arabicPeriod"/>
            </a:pPr>
            <a:r>
              <a:rPr lang="en" sz="1700">
                <a:latin typeface="Calibri"/>
                <a:ea typeface="Calibri"/>
                <a:cs typeface="Calibri"/>
                <a:sym typeface="Calibri"/>
              </a:rPr>
              <a:t>On the coordinate plane, mark the points found in numbers 1 and 2. Draw a line to connect the two points you’ve drawn. Use the graphing tool or technology outside the course. Students were given access to Desmos.</a:t>
            </a:r>
            <a:endParaRPr sz="1700">
              <a:latin typeface="Calibri"/>
              <a:ea typeface="Calibri"/>
              <a:cs typeface="Calibri"/>
              <a:sym typeface="Calibri"/>
            </a:endParaRPr>
          </a:p>
        </p:txBody>
      </p:sp>
      <p:sp>
        <p:nvSpPr>
          <p:cNvPr id="225" name="Google Shape;225;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6" name="Google Shape;226;p21"/>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1.10.2 Graphing Equations in Context</a:t>
            </a:r>
            <a:endParaRPr/>
          </a:p>
        </p:txBody>
      </p:sp>
      <p:pic>
        <p:nvPicPr>
          <p:cNvPr id="227" name="Google Shape;227;p21"/>
          <p:cNvPicPr preferRelativeResize="0"/>
          <p:nvPr/>
        </p:nvPicPr>
        <p:blipFill>
          <a:blip r:embed="rId4">
            <a:alphaModFix/>
          </a:blip>
          <a:stretch>
            <a:fillRect/>
          </a:stretch>
        </p:blipFill>
        <p:spPr>
          <a:xfrm>
            <a:off x="5520581" y="3093200"/>
            <a:ext cx="2763026" cy="18374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1" name="Shape 231"/>
        <p:cNvGrpSpPr/>
        <p:nvPr/>
      </p:nvGrpSpPr>
      <p:grpSpPr>
        <a:xfrm>
          <a:off x="0" y="0"/>
          <a:ext cx="0" cy="0"/>
          <a:chOff x="0" y="0"/>
          <a:chExt cx="0" cy="0"/>
        </a:xfrm>
      </p:grpSpPr>
      <p:sp>
        <p:nvSpPr>
          <p:cNvPr id="232" name="Google Shape;232;p22"/>
          <p:cNvSpPr txBox="1"/>
          <p:nvPr>
            <p:ph type="title"/>
          </p:nvPr>
        </p:nvSpPr>
        <p:spPr>
          <a:xfrm>
            <a:off x="311700" y="97550"/>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a:t>
            </a:r>
            <a:r>
              <a:rPr lang="en">
                <a:latin typeface="Verdana"/>
                <a:ea typeface="Verdana"/>
                <a:cs typeface="Verdana"/>
                <a:sym typeface="Verdana"/>
              </a:rPr>
              <a:t>- Carnival Rides and Games</a:t>
            </a:r>
            <a:endParaRPr>
              <a:latin typeface="Verdana"/>
              <a:ea typeface="Verdana"/>
              <a:cs typeface="Verdana"/>
              <a:sym typeface="Verdana"/>
            </a:endParaRPr>
          </a:p>
          <a:p>
            <a:pPr indent="0" lvl="0" marL="0" marR="0" rtl="0" algn="l">
              <a:lnSpc>
                <a:spcPct val="100000"/>
              </a:lnSpc>
              <a:spcBef>
                <a:spcPts val="0"/>
              </a:spcBef>
              <a:spcAft>
                <a:spcPts val="0"/>
              </a:spcAft>
              <a:buNone/>
            </a:pPr>
            <a:r>
              <a:t/>
            </a:r>
            <a:endParaRPr>
              <a:latin typeface="Verdana"/>
              <a:ea typeface="Verdana"/>
              <a:cs typeface="Verdana"/>
              <a:sym typeface="Verdana"/>
            </a:endParaRPr>
          </a:p>
        </p:txBody>
      </p:sp>
      <p:sp>
        <p:nvSpPr>
          <p:cNvPr id="233" name="Google Shape;233;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4" name="Google Shape;234;p22">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235" name="Google Shape;235;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startAt="4"/>
            </a:pPr>
            <a:r>
              <a:rPr lang="en"/>
              <a:t>Complete the sentence: “If the student played no games, they can get on _____ rides.”</a:t>
            </a:r>
            <a:endParaRPr/>
          </a:p>
          <a:p>
            <a:pPr indent="-342900" lvl="0" marL="457200" rtl="0" algn="l">
              <a:spcBef>
                <a:spcPts val="0"/>
              </a:spcBef>
              <a:spcAft>
                <a:spcPts val="0"/>
              </a:spcAft>
              <a:buSzPts val="1800"/>
              <a:buAutoNum type="arabicPeriod" startAt="4"/>
            </a:pPr>
            <a:r>
              <a:rPr lang="en"/>
              <a:t>Complete the sentence: “For every additional game that the student plays, </a:t>
            </a:r>
            <a:r>
              <a:rPr i="1" lang="en">
                <a:latin typeface="Times New Roman"/>
                <a:ea typeface="Times New Roman"/>
                <a:cs typeface="Times New Roman"/>
                <a:sym typeface="Times New Roman"/>
              </a:rPr>
              <a:t>x</a:t>
            </a:r>
            <a:r>
              <a:rPr lang="en"/>
              <a:t>, the possible number of </a:t>
            </a:r>
            <a:r>
              <a:rPr i="1" lang="en">
                <a:latin typeface="Times New Roman"/>
                <a:ea typeface="Times New Roman"/>
                <a:cs typeface="Times New Roman"/>
                <a:sym typeface="Times New Roman"/>
              </a:rPr>
              <a:t>y</a:t>
            </a:r>
            <a:r>
              <a:rPr lang="en"/>
              <a:t> __________ (increases or decreases) by _____________.”</a:t>
            </a:r>
            <a:endParaRPr/>
          </a:p>
          <a:p>
            <a:pPr indent="-342900" lvl="0" marL="457200" rtl="0" algn="l">
              <a:spcBef>
                <a:spcPts val="0"/>
              </a:spcBef>
              <a:spcAft>
                <a:spcPts val="0"/>
              </a:spcAft>
              <a:buSzPts val="1800"/>
              <a:buAutoNum type="arabicPeriod" startAt="4"/>
            </a:pPr>
            <a:r>
              <a:rPr lang="en"/>
              <a:t>What is the slope of your graph?</a:t>
            </a:r>
            <a:endParaRPr/>
          </a:p>
          <a:p>
            <a:pPr indent="-342900" lvl="0" marL="457200" rtl="0" algn="l">
              <a:spcBef>
                <a:spcPts val="0"/>
              </a:spcBef>
              <a:spcAft>
                <a:spcPts val="0"/>
              </a:spcAft>
              <a:buSzPts val="1800"/>
              <a:buAutoNum type="arabicPeriod" startAt="4"/>
            </a:pPr>
            <a:r>
              <a:rPr lang="en"/>
              <a:t>At what point does the graph intersect the vertical axis?</a:t>
            </a:r>
            <a:endParaRPr/>
          </a:p>
          <a:p>
            <a:pPr indent="-342900" lvl="0" marL="457200" rtl="0" algn="l">
              <a:spcBef>
                <a:spcPts val="0"/>
              </a:spcBef>
              <a:spcAft>
                <a:spcPts val="0"/>
              </a:spcAft>
              <a:buSzPts val="1800"/>
              <a:buAutoNum type="arabicPeriod" startAt="4"/>
            </a:pPr>
            <a:r>
              <a:rPr lang="en"/>
              <a:t>Rearrange the equation to solve for </a:t>
            </a:r>
            <a:r>
              <a:rPr i="1" lang="en">
                <a:latin typeface="Times New Roman"/>
                <a:ea typeface="Times New Roman"/>
                <a:cs typeface="Times New Roman"/>
                <a:sym typeface="Times New Roman"/>
              </a:rPr>
              <a:t>y</a:t>
            </a:r>
            <a:r>
              <a:rPr lang="en"/>
              <a:t>.</a:t>
            </a:r>
            <a:endParaRPr/>
          </a:p>
          <a:p>
            <a:pPr indent="-342900" lvl="0" marL="457200" marR="1371600" rtl="0" algn="l">
              <a:spcBef>
                <a:spcPts val="0"/>
              </a:spcBef>
              <a:spcAft>
                <a:spcPts val="0"/>
              </a:spcAft>
              <a:buSzPts val="1800"/>
              <a:buAutoNum type="arabicPeriod" startAt="4"/>
            </a:pPr>
            <a:r>
              <a:rPr lang="en"/>
              <a:t>What connections, if any, do you notice between your new equation and the graph?</a:t>
            </a:r>
            <a:endParaRPr/>
          </a:p>
        </p:txBody>
      </p:sp>
      <p:sp>
        <p:nvSpPr>
          <p:cNvPr id="236" name="Google Shape;236;p2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1.10.2 Graphing Equations in Context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0" name="Shape 240"/>
        <p:cNvGrpSpPr/>
        <p:nvPr/>
      </p:nvGrpSpPr>
      <p:grpSpPr>
        <a:xfrm>
          <a:off x="0" y="0"/>
          <a:ext cx="0" cy="0"/>
          <a:chOff x="0" y="0"/>
          <a:chExt cx="0" cy="0"/>
        </a:xfrm>
      </p:grpSpPr>
      <p:sp>
        <p:nvSpPr>
          <p:cNvPr id="241" name="Google Shape;241;p23"/>
          <p:cNvSpPr txBox="1"/>
          <p:nvPr>
            <p:ph type="title"/>
          </p:nvPr>
        </p:nvSpPr>
        <p:spPr>
          <a:xfrm>
            <a:off x="74750" y="246450"/>
            <a:ext cx="8520600" cy="11082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Strategies - Carnival Rides &amp; Games</a:t>
            </a:r>
            <a:endParaRPr>
              <a:latin typeface="Verdana"/>
              <a:ea typeface="Verdana"/>
              <a:cs typeface="Verdana"/>
              <a:sym typeface="Verdana"/>
            </a:endParaRPr>
          </a:p>
        </p:txBody>
      </p:sp>
      <p:sp>
        <p:nvSpPr>
          <p:cNvPr id="242" name="Google Shape;242;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3" name="Google Shape;243;p23"/>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1.10.2 Graphing Equations in Context</a:t>
            </a:r>
            <a:endParaRPr/>
          </a:p>
        </p:txBody>
      </p:sp>
      <p:pic>
        <p:nvPicPr>
          <p:cNvPr id="244" name="Google Shape;244;p23"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45" name="Google Shape;245;p23"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46" name="Google Shape;246;p23"/>
          <p:cNvSpPr/>
          <p:nvPr/>
        </p:nvSpPr>
        <p:spPr>
          <a:xfrm>
            <a:off x="5034250" y="971550"/>
            <a:ext cx="3652500" cy="2268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What does this equation mean in your own words?</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How can you tell what’s happening in the equation?</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Can you describe what the equation shows using a real-life example or situation?</a:t>
            </a:r>
            <a:endParaRPr>
              <a:latin typeface="Noto Sans Medium"/>
              <a:ea typeface="Noto Sans Medium"/>
              <a:cs typeface="Noto Sans Medium"/>
              <a:sym typeface="Noto Sans Medium"/>
            </a:endParaRPr>
          </a:p>
          <a:p>
            <a:pPr indent="0" lvl="0" marL="0" rtl="0" algn="l">
              <a:spcBef>
                <a:spcPts val="500"/>
              </a:spcBef>
              <a:spcAft>
                <a:spcPts val="0"/>
              </a:spcAft>
              <a:buNone/>
            </a:pPr>
            <a:r>
              <a:t/>
            </a:r>
            <a:endParaRPr sz="600">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Maximize Meta-Awareness, Support Sense-Making</a:t>
            </a:r>
            <a:endParaRPr sz="1000">
              <a:latin typeface="Noto Sans Light"/>
              <a:ea typeface="Noto Sans Light"/>
              <a:cs typeface="Noto Sans Light"/>
              <a:sym typeface="Noto Sans Light"/>
            </a:endParaRPr>
          </a:p>
        </p:txBody>
      </p:sp>
      <p:sp>
        <p:nvSpPr>
          <p:cNvPr id="247" name="Google Shape;247;p23"/>
          <p:cNvSpPr/>
          <p:nvPr/>
        </p:nvSpPr>
        <p:spPr>
          <a:xfrm>
            <a:off x="5034300" y="3313975"/>
            <a:ext cx="3798000" cy="13443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Noto Sans Medium"/>
              <a:buChar char="●"/>
            </a:pPr>
            <a:r>
              <a:rPr lang="en">
                <a:solidFill>
                  <a:schemeClr val="dk1"/>
                </a:solidFill>
                <a:latin typeface="Noto Sans Medium"/>
                <a:ea typeface="Noto Sans Medium"/>
                <a:cs typeface="Noto Sans Medium"/>
                <a:sym typeface="Noto Sans Medium"/>
              </a:rPr>
              <a:t>Use three different colors to identify A, B, and C. </a:t>
            </a:r>
            <a:endParaRPr>
              <a:solidFill>
                <a:schemeClr val="dk1"/>
              </a:solidFill>
              <a:latin typeface="Noto Sans Medium"/>
              <a:ea typeface="Noto Sans Medium"/>
              <a:cs typeface="Noto Sans Medium"/>
              <a:sym typeface="Noto Sans Medium"/>
            </a:endParaRPr>
          </a:p>
          <a:p>
            <a:pPr indent="-317500" lvl="0" marL="457200" rtl="0" algn="l">
              <a:spcBef>
                <a:spcPts val="0"/>
              </a:spcBef>
              <a:spcAft>
                <a:spcPts val="0"/>
              </a:spcAft>
              <a:buClr>
                <a:schemeClr val="dk1"/>
              </a:buClr>
              <a:buSzPts val="1400"/>
              <a:buFont typeface="Noto Sans Medium"/>
              <a:buChar char="●"/>
            </a:pPr>
            <a:r>
              <a:rPr lang="en">
                <a:solidFill>
                  <a:schemeClr val="dk1"/>
                </a:solidFill>
                <a:latin typeface="Noto Sans Medium"/>
                <a:ea typeface="Noto Sans Medium"/>
                <a:cs typeface="Noto Sans Medium"/>
                <a:sym typeface="Noto Sans Medium"/>
              </a:rPr>
              <a:t>Use one color to illustrate where the slope appears in each equation and on the corresponding graph.</a:t>
            </a:r>
            <a:endParaRPr>
              <a:solidFill>
                <a:schemeClr val="dk1"/>
              </a:solidFill>
              <a:latin typeface="Noto Sans Medium"/>
              <a:ea typeface="Noto Sans Medium"/>
              <a:cs typeface="Noto Sans Medium"/>
              <a:sym typeface="Noto Sans Medium"/>
            </a:endParaRPr>
          </a:p>
          <a:p>
            <a:pPr indent="0" lvl="0" marL="0" rtl="0" algn="r">
              <a:spcBef>
                <a:spcPts val="0"/>
              </a:spcBef>
              <a:spcAft>
                <a:spcPts val="0"/>
              </a:spcAft>
              <a:buNone/>
            </a:pPr>
            <a:r>
              <a:rPr lang="en" sz="1000">
                <a:solidFill>
                  <a:schemeClr val="dk1"/>
                </a:solidFill>
                <a:latin typeface="Noto Sans Light"/>
                <a:ea typeface="Noto Sans Light"/>
                <a:cs typeface="Noto Sans Light"/>
                <a:sym typeface="Noto Sans Light"/>
              </a:rPr>
              <a:t>Internalize Comprehension</a:t>
            </a:r>
            <a:endParaRPr>
              <a:latin typeface="Noto Sans Light"/>
              <a:ea typeface="Noto Sans Light"/>
              <a:cs typeface="Noto Sans Light"/>
              <a:sym typeface="Noto Sans Light"/>
            </a:endParaRPr>
          </a:p>
        </p:txBody>
      </p:sp>
      <p:sp>
        <p:nvSpPr>
          <p:cNvPr id="248" name="Google Shape;248;p23"/>
          <p:cNvSpPr txBox="1"/>
          <p:nvPr>
            <p:ph idx="1" type="body"/>
          </p:nvPr>
        </p:nvSpPr>
        <p:spPr>
          <a:xfrm>
            <a:off x="311700" y="1152475"/>
            <a:ext cx="3999900" cy="208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52" name="Shape 252"/>
        <p:cNvGrpSpPr/>
        <p:nvPr/>
      </p:nvGrpSpPr>
      <p:grpSpPr>
        <a:xfrm>
          <a:off x="0" y="0"/>
          <a:ext cx="0" cy="0"/>
          <a:chOff x="0" y="0"/>
          <a:chExt cx="0" cy="0"/>
        </a:xfrm>
      </p:grpSpPr>
      <p:sp>
        <p:nvSpPr>
          <p:cNvPr id="253" name="Google Shape;253;p24"/>
          <p:cNvSpPr txBox="1"/>
          <p:nvPr>
            <p:ph type="title"/>
          </p:nvPr>
        </p:nvSpPr>
        <p:spPr>
          <a:xfrm>
            <a:off x="311700" y="24647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r>
              <a:rPr lang="en">
                <a:latin typeface="Verdana"/>
                <a:ea typeface="Verdana"/>
                <a:cs typeface="Verdana"/>
                <a:sym typeface="Verdana"/>
              </a:rPr>
              <a:t> - Slopes of ↔ and ↕</a:t>
            </a:r>
            <a:endParaRPr>
              <a:latin typeface="Verdana"/>
              <a:ea typeface="Verdana"/>
              <a:cs typeface="Verdana"/>
              <a:sym typeface="Verdana"/>
            </a:endParaRPr>
          </a:p>
        </p:txBody>
      </p:sp>
      <p:sp>
        <p:nvSpPr>
          <p:cNvPr id="254" name="Google Shape;254;p24"/>
          <p:cNvSpPr txBox="1"/>
          <p:nvPr>
            <p:ph idx="1" type="body"/>
          </p:nvPr>
        </p:nvSpPr>
        <p:spPr>
          <a:xfrm>
            <a:off x="311700" y="1160325"/>
            <a:ext cx="8375100" cy="3490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How do we find the slope of horizontal and vertical lines? To find the slope, choose two points on the line. Draw a right triangle between them. The rise is how far up or down, and the run is how far across. Slope = rise ÷ run.</a:t>
            </a:r>
            <a:endParaRPr/>
          </a:p>
        </p:txBody>
      </p:sp>
      <p:sp>
        <p:nvSpPr>
          <p:cNvPr id="255" name="Google Shape;255;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6" name="Google Shape;256;p2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1.10.2 Graphing Equations in Context</a:t>
            </a:r>
            <a:endParaRPr/>
          </a:p>
        </p:txBody>
      </p:sp>
      <p:pic>
        <p:nvPicPr>
          <p:cNvPr id="257" name="Google Shape;257;p24"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grpSp>
        <p:nvGrpSpPr>
          <p:cNvPr id="258" name="Google Shape;258;p24"/>
          <p:cNvGrpSpPr/>
          <p:nvPr/>
        </p:nvGrpSpPr>
        <p:grpSpPr>
          <a:xfrm>
            <a:off x="453600" y="2095075"/>
            <a:ext cx="8145000" cy="2490900"/>
            <a:chOff x="453600" y="2095075"/>
            <a:chExt cx="8145000" cy="2490900"/>
          </a:xfrm>
        </p:grpSpPr>
        <p:sp>
          <p:nvSpPr>
            <p:cNvPr id="259" name="Google Shape;259;p24"/>
            <p:cNvSpPr txBox="1"/>
            <p:nvPr/>
          </p:nvSpPr>
          <p:spPr>
            <a:xfrm>
              <a:off x="453600" y="2095075"/>
              <a:ext cx="2502600" cy="249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600">
                  <a:solidFill>
                    <a:srgbClr val="424242"/>
                  </a:solidFill>
                  <a:latin typeface="Noto Sans"/>
                  <a:ea typeface="Noto Sans"/>
                  <a:cs typeface="Noto Sans"/>
                  <a:sym typeface="Noto Sans"/>
                </a:rPr>
                <a:t>m</a:t>
              </a:r>
              <a:r>
                <a:rPr lang="en" sz="1600">
                  <a:solidFill>
                    <a:srgbClr val="424242"/>
                  </a:solidFill>
                  <a:latin typeface="Noto Sans"/>
                  <a:ea typeface="Noto Sans"/>
                  <a:cs typeface="Noto Sans"/>
                  <a:sym typeface="Noto Sans"/>
                </a:rPr>
                <a:t> </a:t>
              </a:r>
              <a:r>
                <a:rPr lang="en" sz="1600">
                  <a:solidFill>
                    <a:srgbClr val="424242"/>
                  </a:solidFill>
                  <a:latin typeface="Noto Sans"/>
                  <a:ea typeface="Noto Sans"/>
                  <a:cs typeface="Noto Sans"/>
                  <a:sym typeface="Noto Sans"/>
                </a:rPr>
                <a:t>= rise/run</a:t>
              </a:r>
              <a:endParaRPr sz="1600">
                <a:solidFill>
                  <a:srgbClr val="424242"/>
                </a:solidFill>
                <a:latin typeface="Noto Sans"/>
                <a:ea typeface="Noto Sans"/>
                <a:cs typeface="Noto Sans"/>
                <a:sym typeface="Noto Sans"/>
              </a:endParaRPr>
            </a:p>
            <a:p>
              <a:pPr indent="0" lvl="0" marL="0" rtl="0" algn="l">
                <a:spcBef>
                  <a:spcPts val="0"/>
                </a:spcBef>
                <a:spcAft>
                  <a:spcPts val="0"/>
                </a:spcAft>
                <a:buNone/>
              </a:pPr>
              <a:r>
                <a:rPr i="1" lang="en" sz="1600">
                  <a:solidFill>
                    <a:srgbClr val="424242"/>
                  </a:solidFill>
                  <a:latin typeface="Noto Sans"/>
                  <a:ea typeface="Noto Sans"/>
                  <a:cs typeface="Noto Sans"/>
                  <a:sym typeface="Noto Sans"/>
                </a:rPr>
                <a:t>m</a:t>
              </a:r>
              <a:r>
                <a:rPr lang="en" sz="1600">
                  <a:solidFill>
                    <a:srgbClr val="424242"/>
                  </a:solidFill>
                  <a:latin typeface="Noto Sans"/>
                  <a:ea typeface="Noto Sans"/>
                  <a:cs typeface="Noto Sans"/>
                  <a:sym typeface="Noto Sans"/>
                </a:rPr>
                <a:t> </a:t>
              </a:r>
              <a:r>
                <a:rPr lang="en" sz="1600">
                  <a:solidFill>
                    <a:srgbClr val="424242"/>
                  </a:solidFill>
                  <a:latin typeface="Noto Sans"/>
                  <a:ea typeface="Noto Sans"/>
                  <a:cs typeface="Noto Sans"/>
                  <a:sym typeface="Noto Sans"/>
                </a:rPr>
                <a:t>= down 2/right 3</a:t>
              </a:r>
              <a:endParaRPr sz="1600">
                <a:solidFill>
                  <a:srgbClr val="424242"/>
                </a:solidFill>
                <a:latin typeface="Noto Sans"/>
                <a:ea typeface="Noto Sans"/>
                <a:cs typeface="Noto Sans"/>
                <a:sym typeface="Noto Sans"/>
              </a:endParaRPr>
            </a:p>
            <a:p>
              <a:pPr indent="0" lvl="0" marL="0" rtl="0" algn="l">
                <a:spcBef>
                  <a:spcPts val="0"/>
                </a:spcBef>
                <a:spcAft>
                  <a:spcPts val="0"/>
                </a:spcAft>
                <a:buNone/>
              </a:pPr>
              <a:r>
                <a:rPr i="1" lang="en" sz="1600">
                  <a:solidFill>
                    <a:srgbClr val="424242"/>
                  </a:solidFill>
                  <a:latin typeface="Noto Sans"/>
                  <a:ea typeface="Noto Sans"/>
                  <a:cs typeface="Noto Sans"/>
                  <a:sym typeface="Noto Sans"/>
                </a:rPr>
                <a:t>m</a:t>
              </a:r>
              <a:r>
                <a:rPr lang="en" sz="1600">
                  <a:solidFill>
                    <a:srgbClr val="424242"/>
                  </a:solidFill>
                  <a:latin typeface="Noto Sans"/>
                  <a:ea typeface="Noto Sans"/>
                  <a:cs typeface="Noto Sans"/>
                  <a:sym typeface="Noto Sans"/>
                </a:rPr>
                <a:t> = </a:t>
              </a:r>
              <a:r>
                <a:rPr lang="en" sz="1600">
                  <a:solidFill>
                    <a:srgbClr val="424242"/>
                  </a:solidFill>
                  <a:latin typeface="Noto Sans"/>
                  <a:ea typeface="Noto Sans"/>
                  <a:cs typeface="Noto Sans"/>
                  <a:sym typeface="Noto Sans"/>
                </a:rPr>
                <a:t>–⅔</a:t>
              </a:r>
              <a:endParaRPr sz="1600">
                <a:solidFill>
                  <a:srgbClr val="424242"/>
                </a:solidFill>
                <a:latin typeface="Noto Sans"/>
                <a:ea typeface="Noto Sans"/>
                <a:cs typeface="Noto Sans"/>
                <a:sym typeface="Noto Sans"/>
              </a:endParaRPr>
            </a:p>
          </p:txBody>
        </p:sp>
        <p:pic>
          <p:nvPicPr>
            <p:cNvPr id="260" name="Google Shape;260;p24"/>
            <p:cNvPicPr preferRelativeResize="0"/>
            <p:nvPr/>
          </p:nvPicPr>
          <p:blipFill>
            <a:blip r:embed="rId5">
              <a:alphaModFix/>
            </a:blip>
            <a:stretch>
              <a:fillRect/>
            </a:stretch>
          </p:blipFill>
          <p:spPr>
            <a:xfrm>
              <a:off x="719093" y="2905650"/>
              <a:ext cx="1679107" cy="1531800"/>
            </a:xfrm>
            <a:prstGeom prst="rect">
              <a:avLst/>
            </a:prstGeom>
            <a:noFill/>
            <a:ln>
              <a:noFill/>
            </a:ln>
          </p:spPr>
        </p:pic>
        <p:sp>
          <p:nvSpPr>
            <p:cNvPr id="261" name="Google Shape;261;p24"/>
            <p:cNvSpPr txBox="1"/>
            <p:nvPr/>
          </p:nvSpPr>
          <p:spPr>
            <a:xfrm>
              <a:off x="3274800" y="2095075"/>
              <a:ext cx="2502600" cy="249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600">
                  <a:solidFill>
                    <a:srgbClr val="424242"/>
                  </a:solidFill>
                  <a:latin typeface="Noto Sans"/>
                  <a:ea typeface="Noto Sans"/>
                  <a:cs typeface="Noto Sans"/>
                  <a:sym typeface="Noto Sans"/>
                </a:rPr>
                <a:t>m</a:t>
              </a:r>
              <a:r>
                <a:rPr lang="en" sz="1600">
                  <a:solidFill>
                    <a:srgbClr val="424242"/>
                  </a:solidFill>
                  <a:latin typeface="Noto Sans"/>
                  <a:ea typeface="Noto Sans"/>
                  <a:cs typeface="Noto Sans"/>
                  <a:sym typeface="Noto Sans"/>
                </a:rPr>
                <a:t> = rise/run</a:t>
              </a:r>
              <a:endParaRPr sz="1600">
                <a:solidFill>
                  <a:srgbClr val="424242"/>
                </a:solidFill>
                <a:latin typeface="Noto Sans"/>
                <a:ea typeface="Noto Sans"/>
                <a:cs typeface="Noto Sans"/>
                <a:sym typeface="Noto Sans"/>
              </a:endParaRPr>
            </a:p>
            <a:p>
              <a:pPr indent="0" lvl="0" marL="0" rtl="0" algn="l">
                <a:spcBef>
                  <a:spcPts val="0"/>
                </a:spcBef>
                <a:spcAft>
                  <a:spcPts val="0"/>
                </a:spcAft>
                <a:buNone/>
              </a:pPr>
              <a:r>
                <a:rPr i="1" lang="en" sz="1600">
                  <a:solidFill>
                    <a:srgbClr val="424242"/>
                  </a:solidFill>
                  <a:latin typeface="Noto Sans"/>
                  <a:ea typeface="Noto Sans"/>
                  <a:cs typeface="Noto Sans"/>
                  <a:sym typeface="Noto Sans"/>
                </a:rPr>
                <a:t>m</a:t>
              </a:r>
              <a:r>
                <a:rPr lang="en" sz="1600">
                  <a:solidFill>
                    <a:srgbClr val="424242"/>
                  </a:solidFill>
                  <a:latin typeface="Noto Sans"/>
                  <a:ea typeface="Noto Sans"/>
                  <a:cs typeface="Noto Sans"/>
                  <a:sym typeface="Noto Sans"/>
                </a:rPr>
                <a:t> = down 0/right 3</a:t>
              </a:r>
              <a:endParaRPr sz="1600">
                <a:solidFill>
                  <a:srgbClr val="424242"/>
                </a:solidFill>
                <a:latin typeface="Noto Sans"/>
                <a:ea typeface="Noto Sans"/>
                <a:cs typeface="Noto Sans"/>
                <a:sym typeface="Noto Sans"/>
              </a:endParaRPr>
            </a:p>
            <a:p>
              <a:pPr indent="0" lvl="0" marL="0" rtl="0" algn="l">
                <a:spcBef>
                  <a:spcPts val="0"/>
                </a:spcBef>
                <a:spcAft>
                  <a:spcPts val="0"/>
                </a:spcAft>
                <a:buNone/>
              </a:pPr>
              <a:r>
                <a:rPr i="1" lang="en" sz="1600">
                  <a:solidFill>
                    <a:srgbClr val="424242"/>
                  </a:solidFill>
                  <a:latin typeface="Noto Sans"/>
                  <a:ea typeface="Noto Sans"/>
                  <a:cs typeface="Noto Sans"/>
                  <a:sym typeface="Noto Sans"/>
                </a:rPr>
                <a:t>m</a:t>
              </a:r>
              <a:r>
                <a:rPr lang="en" sz="1600">
                  <a:solidFill>
                    <a:srgbClr val="424242"/>
                  </a:solidFill>
                  <a:latin typeface="Noto Sans"/>
                  <a:ea typeface="Noto Sans"/>
                  <a:cs typeface="Noto Sans"/>
                  <a:sym typeface="Noto Sans"/>
                </a:rPr>
                <a:t> = 0/3 or 0</a:t>
              </a:r>
              <a:endParaRPr sz="1600">
                <a:solidFill>
                  <a:srgbClr val="424242"/>
                </a:solidFill>
                <a:latin typeface="Noto Sans"/>
                <a:ea typeface="Noto Sans"/>
                <a:cs typeface="Noto Sans"/>
                <a:sym typeface="Noto Sans"/>
              </a:endParaRPr>
            </a:p>
          </p:txBody>
        </p:sp>
        <p:sp>
          <p:nvSpPr>
            <p:cNvPr id="262" name="Google Shape;262;p24"/>
            <p:cNvSpPr txBox="1"/>
            <p:nvPr/>
          </p:nvSpPr>
          <p:spPr>
            <a:xfrm>
              <a:off x="6096000" y="2095075"/>
              <a:ext cx="2502600" cy="249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600">
                  <a:solidFill>
                    <a:srgbClr val="424242"/>
                  </a:solidFill>
                  <a:latin typeface="Noto Sans"/>
                  <a:ea typeface="Noto Sans"/>
                  <a:cs typeface="Noto Sans"/>
                  <a:sym typeface="Noto Sans"/>
                </a:rPr>
                <a:t>m</a:t>
              </a:r>
              <a:r>
                <a:rPr lang="en" sz="1600">
                  <a:solidFill>
                    <a:srgbClr val="424242"/>
                  </a:solidFill>
                  <a:latin typeface="Noto Sans"/>
                  <a:ea typeface="Noto Sans"/>
                  <a:cs typeface="Noto Sans"/>
                  <a:sym typeface="Noto Sans"/>
                </a:rPr>
                <a:t> = rise/run</a:t>
              </a:r>
              <a:endParaRPr sz="1600">
                <a:solidFill>
                  <a:srgbClr val="424242"/>
                </a:solidFill>
                <a:latin typeface="Noto Sans"/>
                <a:ea typeface="Noto Sans"/>
                <a:cs typeface="Noto Sans"/>
                <a:sym typeface="Noto Sans"/>
              </a:endParaRPr>
            </a:p>
            <a:p>
              <a:pPr indent="0" lvl="0" marL="0" rtl="0" algn="l">
                <a:spcBef>
                  <a:spcPts val="0"/>
                </a:spcBef>
                <a:spcAft>
                  <a:spcPts val="0"/>
                </a:spcAft>
                <a:buNone/>
              </a:pPr>
              <a:r>
                <a:rPr i="1" lang="en" sz="1600">
                  <a:solidFill>
                    <a:srgbClr val="424242"/>
                  </a:solidFill>
                  <a:latin typeface="Noto Sans"/>
                  <a:ea typeface="Noto Sans"/>
                  <a:cs typeface="Noto Sans"/>
                  <a:sym typeface="Noto Sans"/>
                </a:rPr>
                <a:t>m</a:t>
              </a:r>
              <a:r>
                <a:rPr lang="en" sz="1600">
                  <a:solidFill>
                    <a:srgbClr val="424242"/>
                  </a:solidFill>
                  <a:latin typeface="Noto Sans"/>
                  <a:ea typeface="Noto Sans"/>
                  <a:cs typeface="Noto Sans"/>
                  <a:sym typeface="Noto Sans"/>
                </a:rPr>
                <a:t> = up 2/right 0</a:t>
              </a:r>
              <a:endParaRPr sz="1600">
                <a:solidFill>
                  <a:srgbClr val="424242"/>
                </a:solidFill>
                <a:latin typeface="Noto Sans"/>
                <a:ea typeface="Noto Sans"/>
                <a:cs typeface="Noto Sans"/>
                <a:sym typeface="Noto Sans"/>
              </a:endParaRPr>
            </a:p>
            <a:p>
              <a:pPr indent="0" lvl="0" marL="0" rtl="0" algn="l">
                <a:spcBef>
                  <a:spcPts val="0"/>
                </a:spcBef>
                <a:spcAft>
                  <a:spcPts val="0"/>
                </a:spcAft>
                <a:buNone/>
              </a:pPr>
              <a:r>
                <a:rPr i="1" lang="en" sz="1600">
                  <a:solidFill>
                    <a:srgbClr val="424242"/>
                  </a:solidFill>
                  <a:latin typeface="Noto Sans"/>
                  <a:ea typeface="Noto Sans"/>
                  <a:cs typeface="Noto Sans"/>
                  <a:sym typeface="Noto Sans"/>
                </a:rPr>
                <a:t>m</a:t>
              </a:r>
              <a:r>
                <a:rPr lang="en" sz="1600">
                  <a:solidFill>
                    <a:srgbClr val="424242"/>
                  </a:solidFill>
                  <a:latin typeface="Noto Sans"/>
                  <a:ea typeface="Noto Sans"/>
                  <a:cs typeface="Noto Sans"/>
                  <a:sym typeface="Noto Sans"/>
                </a:rPr>
                <a:t> = undefined</a:t>
              </a:r>
              <a:endParaRPr sz="1600">
                <a:solidFill>
                  <a:srgbClr val="424242"/>
                </a:solidFill>
                <a:latin typeface="Noto Sans"/>
                <a:ea typeface="Noto Sans"/>
                <a:cs typeface="Noto Sans"/>
                <a:sym typeface="Noto Sans"/>
              </a:endParaRPr>
            </a:p>
          </p:txBody>
        </p:sp>
        <p:pic>
          <p:nvPicPr>
            <p:cNvPr id="263" name="Google Shape;263;p24"/>
            <p:cNvPicPr preferRelativeResize="0"/>
            <p:nvPr/>
          </p:nvPicPr>
          <p:blipFill>
            <a:blip r:embed="rId6">
              <a:alphaModFix/>
            </a:blip>
            <a:stretch>
              <a:fillRect/>
            </a:stretch>
          </p:blipFill>
          <p:spPr>
            <a:xfrm>
              <a:off x="3748378" y="2982975"/>
              <a:ext cx="1360972" cy="1531800"/>
            </a:xfrm>
            <a:prstGeom prst="rect">
              <a:avLst/>
            </a:prstGeom>
            <a:noFill/>
            <a:ln>
              <a:noFill/>
            </a:ln>
          </p:spPr>
        </p:pic>
        <p:pic>
          <p:nvPicPr>
            <p:cNvPr id="264" name="Google Shape;264;p24"/>
            <p:cNvPicPr preferRelativeResize="0"/>
            <p:nvPr/>
          </p:nvPicPr>
          <p:blipFill>
            <a:blip r:embed="rId7">
              <a:alphaModFix/>
            </a:blip>
            <a:stretch>
              <a:fillRect/>
            </a:stretch>
          </p:blipFill>
          <p:spPr>
            <a:xfrm>
              <a:off x="6414761" y="2888375"/>
              <a:ext cx="1865075" cy="1566340"/>
            </a:xfrm>
            <a:prstGeom prst="rect">
              <a:avLst/>
            </a:prstGeom>
            <a:noFill/>
            <a:ln>
              <a:noFill/>
            </a:ln>
          </p:spPr>
        </p:pic>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 name="Shape 268"/>
        <p:cNvGrpSpPr/>
        <p:nvPr/>
      </p:nvGrpSpPr>
      <p:grpSpPr>
        <a:xfrm>
          <a:off x="0" y="0"/>
          <a:ext cx="0" cy="0"/>
          <a:chOff x="0" y="0"/>
          <a:chExt cx="0" cy="0"/>
        </a:xfrm>
      </p:grpSpPr>
      <p:sp>
        <p:nvSpPr>
          <p:cNvPr id="269" name="Google Shape;269;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270" name="Google Shape;270;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equations correctly solved 2</a:t>
            </a:r>
            <a:r>
              <a:rPr i="1" lang="en"/>
              <a:t>x</a:t>
            </a:r>
            <a:r>
              <a:rPr lang="en"/>
              <a:t> + 4</a:t>
            </a:r>
            <a:r>
              <a:rPr i="1" lang="en"/>
              <a:t>y</a:t>
            </a:r>
            <a:r>
              <a:rPr lang="en"/>
              <a:t> = 8 for </a:t>
            </a:r>
            <a:r>
              <a:rPr i="1" lang="en"/>
              <a:t>y</a:t>
            </a:r>
            <a:r>
              <a:rPr lang="en"/>
              <a:t>?</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sz="1800">
              <a:solidFill>
                <a:srgbClr val="424242"/>
              </a:solidFill>
              <a:latin typeface="Noto Sans"/>
              <a:ea typeface="Noto Sans"/>
              <a:cs typeface="Noto Sans"/>
              <a:sym typeface="Noto Sans"/>
            </a:endParaRPr>
          </a:p>
        </p:txBody>
      </p:sp>
      <p:sp>
        <p:nvSpPr>
          <p:cNvPr id="271" name="Google Shape;271;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1.10.2 Graphing Equations in Context</a:t>
            </a:r>
            <a:endParaRPr/>
          </a:p>
        </p:txBody>
      </p:sp>
      <p:pic>
        <p:nvPicPr>
          <p:cNvPr id="273" name="Google Shape;273;p25"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74" name="Google Shape;274;p25">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275" name="Google Shape;275;p25"/>
          <p:cNvGraphicFramePr/>
          <p:nvPr/>
        </p:nvGraphicFramePr>
        <p:xfrm>
          <a:off x="952500" y="2718425"/>
          <a:ext cx="3000000" cy="3000000"/>
        </p:xfrm>
        <a:graphic>
          <a:graphicData uri="http://schemas.openxmlformats.org/drawingml/2006/table">
            <a:tbl>
              <a:tblPr>
                <a:noFill/>
                <a:tableStyleId>{F6BE3FDD-E525-49B6-863C-8DEBEB9372F6}</a:tableStyleId>
              </a:tblPr>
              <a:tblGrid>
                <a:gridCol w="3619500"/>
                <a:gridCol w="3619500"/>
              </a:tblGrid>
              <a:tr h="381000">
                <a:tc>
                  <a:txBody>
                    <a:bodyPr/>
                    <a:lstStyle/>
                    <a:p>
                      <a:pPr indent="-342900" lvl="0" marL="457200" rtl="0" algn="l">
                        <a:spcBef>
                          <a:spcPts val="0"/>
                        </a:spcBef>
                        <a:spcAft>
                          <a:spcPts val="0"/>
                        </a:spcAft>
                        <a:buSzPts val="1800"/>
                        <a:buFont typeface="Noto Sans"/>
                        <a:buAutoNum type="alphaUcPeriod"/>
                      </a:pPr>
                      <a:r>
                        <a:rPr i="1" lang="en" sz="1800">
                          <a:latin typeface="Noto Sans"/>
                          <a:ea typeface="Noto Sans"/>
                          <a:cs typeface="Noto Sans"/>
                          <a:sym typeface="Noto Sans"/>
                        </a:rPr>
                        <a:t>y</a:t>
                      </a:r>
                      <a:r>
                        <a:rPr lang="en" sz="1800">
                          <a:latin typeface="Noto Sans"/>
                          <a:ea typeface="Noto Sans"/>
                          <a:cs typeface="Noto Sans"/>
                          <a:sym typeface="Noto Sans"/>
                        </a:rPr>
                        <a:t> = −2</a:t>
                      </a:r>
                      <a:r>
                        <a:rPr i="1" lang="en" sz="1800">
                          <a:latin typeface="Noto Sans"/>
                          <a:ea typeface="Noto Sans"/>
                          <a:cs typeface="Noto Sans"/>
                          <a:sym typeface="Noto Sans"/>
                        </a:rPr>
                        <a:t>x</a:t>
                      </a:r>
                      <a:r>
                        <a:rPr lang="en" sz="1800">
                          <a:latin typeface="Noto Sans"/>
                          <a:ea typeface="Noto Sans"/>
                          <a:cs typeface="Noto Sans"/>
                          <a:sym typeface="Noto Sans"/>
                        </a:rPr>
                        <a:t> + 4</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i="1" lang="en" sz="1800">
                          <a:solidFill>
                            <a:schemeClr val="dk1"/>
                          </a:solidFill>
                          <a:latin typeface="Noto Sans"/>
                          <a:ea typeface="Noto Sans"/>
                          <a:cs typeface="Noto Sans"/>
                          <a:sym typeface="Noto Sans"/>
                        </a:rPr>
                        <a:t>y</a:t>
                      </a:r>
                      <a:r>
                        <a:rPr lang="en" sz="1800">
                          <a:latin typeface="Noto Sans"/>
                          <a:ea typeface="Noto Sans"/>
                          <a:cs typeface="Noto Sans"/>
                          <a:sym typeface="Noto Sans"/>
                        </a:rPr>
                        <a:t> = −</a:t>
                      </a:r>
                      <a:r>
                        <a:rPr lang="en" sz="1800">
                          <a:solidFill>
                            <a:schemeClr val="dk1"/>
                          </a:solidFill>
                          <a:latin typeface="Noto Sans"/>
                          <a:ea typeface="Noto Sans"/>
                          <a:cs typeface="Noto Sans"/>
                          <a:sym typeface="Noto Sans"/>
                        </a:rPr>
                        <a:t>½</a:t>
                      </a:r>
                      <a:r>
                        <a:rPr i="1" lang="en" sz="1800">
                          <a:solidFill>
                            <a:schemeClr val="dk1"/>
                          </a:solidFill>
                          <a:latin typeface="Noto Sans"/>
                          <a:ea typeface="Noto Sans"/>
                          <a:cs typeface="Noto Sans"/>
                          <a:sym typeface="Noto Sans"/>
                        </a:rPr>
                        <a:t>x</a:t>
                      </a:r>
                      <a:r>
                        <a:rPr lang="en" sz="1800">
                          <a:latin typeface="Noto Sans"/>
                          <a:ea typeface="Noto Sans"/>
                          <a:cs typeface="Noto Sans"/>
                          <a:sym typeface="Noto Sans"/>
                        </a:rPr>
                        <a:t> + 2</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Font typeface="Noto Sans"/>
                        <a:buAutoNum type="alphaUcPeriod" startAt="2"/>
                      </a:pPr>
                      <a:r>
                        <a:rPr i="1" lang="en" sz="1800">
                          <a:solidFill>
                            <a:schemeClr val="dk1"/>
                          </a:solidFill>
                          <a:latin typeface="Noto Sans"/>
                          <a:ea typeface="Noto Sans"/>
                          <a:cs typeface="Noto Sans"/>
                          <a:sym typeface="Noto Sans"/>
                        </a:rPr>
                        <a:t>y</a:t>
                      </a:r>
                      <a:r>
                        <a:rPr lang="en" sz="1800">
                          <a:latin typeface="Noto Sans"/>
                          <a:ea typeface="Noto Sans"/>
                          <a:cs typeface="Noto Sans"/>
                          <a:sym typeface="Noto Sans"/>
                        </a:rPr>
                        <a:t> = ½</a:t>
                      </a:r>
                      <a:r>
                        <a:rPr i="1" lang="en" sz="1800">
                          <a:solidFill>
                            <a:schemeClr val="dk1"/>
                          </a:solidFill>
                          <a:latin typeface="Noto Sans"/>
                          <a:ea typeface="Noto Sans"/>
                          <a:cs typeface="Noto Sans"/>
                          <a:sym typeface="Noto Sans"/>
                        </a:rPr>
                        <a:t>x</a:t>
                      </a:r>
                      <a:r>
                        <a:rPr lang="en" sz="1800">
                          <a:latin typeface="Noto Sans"/>
                          <a:ea typeface="Noto Sans"/>
                          <a:cs typeface="Noto Sans"/>
                          <a:sym typeface="Noto Sans"/>
                        </a:rPr>
                        <a:t> + 2</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4"/>
                      </a:pPr>
                      <a:r>
                        <a:rPr i="1" lang="en" sz="1800">
                          <a:solidFill>
                            <a:schemeClr val="dk1"/>
                          </a:solidFill>
                          <a:latin typeface="Noto Sans"/>
                          <a:ea typeface="Noto Sans"/>
                          <a:cs typeface="Noto Sans"/>
                          <a:sym typeface="Noto Sans"/>
                        </a:rPr>
                        <a:t>y</a:t>
                      </a:r>
                      <a:r>
                        <a:rPr lang="en" sz="1800">
                          <a:latin typeface="Noto Sans"/>
                          <a:ea typeface="Noto Sans"/>
                          <a:cs typeface="Noto Sans"/>
                          <a:sym typeface="Noto Sans"/>
                        </a:rPr>
                        <a:t> = −</a:t>
                      </a:r>
                      <a:r>
                        <a:rPr lang="en" sz="1800">
                          <a:solidFill>
                            <a:schemeClr val="dk1"/>
                          </a:solidFill>
                          <a:latin typeface="Noto Sans"/>
                          <a:ea typeface="Noto Sans"/>
                          <a:cs typeface="Noto Sans"/>
                          <a:sym typeface="Noto Sans"/>
                        </a:rPr>
                        <a:t>½</a:t>
                      </a:r>
                      <a:r>
                        <a:rPr i="1" lang="en" sz="1800">
                          <a:solidFill>
                            <a:schemeClr val="dk1"/>
                          </a:solidFill>
                          <a:latin typeface="Noto Sans"/>
                          <a:ea typeface="Noto Sans"/>
                          <a:cs typeface="Noto Sans"/>
                          <a:sym typeface="Noto Sans"/>
                        </a:rPr>
                        <a:t>x</a:t>
                      </a:r>
                      <a:r>
                        <a:rPr lang="en" sz="1800">
                          <a:latin typeface="Noto Sans"/>
                          <a:ea typeface="Noto Sans"/>
                          <a:cs typeface="Noto Sans"/>
                          <a:sym typeface="Noto Sans"/>
                        </a:rPr>
                        <a:t> + 8</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79" name="Shape 279"/>
        <p:cNvGrpSpPr/>
        <p:nvPr/>
      </p:nvGrpSpPr>
      <p:grpSpPr>
        <a:xfrm>
          <a:off x="0" y="0"/>
          <a:ext cx="0" cy="0"/>
          <a:chOff x="0" y="0"/>
          <a:chExt cx="0" cy="0"/>
        </a:xfrm>
      </p:grpSpPr>
      <p:sp>
        <p:nvSpPr>
          <p:cNvPr id="280" name="Google Shape;280;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p:txBody>
      </p:sp>
      <p:sp>
        <p:nvSpPr>
          <p:cNvPr id="281" name="Google Shape;281;p26"/>
          <p:cNvSpPr txBox="1"/>
          <p:nvPr>
            <p:ph idx="1" type="body"/>
          </p:nvPr>
        </p:nvSpPr>
        <p:spPr>
          <a:xfrm>
            <a:off x="311700" y="1017725"/>
            <a:ext cx="57171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1D2125"/>
                </a:solidFill>
                <a:highlight>
                  <a:srgbClr val="FFFFFF"/>
                </a:highlight>
              </a:rPr>
              <a:t>Find the slope of the line graph.</a:t>
            </a:r>
            <a:endParaRPr>
              <a:solidFill>
                <a:srgbClr val="1D2125"/>
              </a:solidFill>
              <a:highlight>
                <a:srgbClr val="FFFFFF"/>
              </a:highlight>
            </a:endParaRPr>
          </a:p>
          <a:p>
            <a:pPr indent="0" lvl="0" marL="0" rtl="0" algn="l">
              <a:spcBef>
                <a:spcPts val="800"/>
              </a:spcBef>
              <a:spcAft>
                <a:spcPts val="0"/>
              </a:spcAft>
              <a:buNone/>
            </a:pPr>
            <a:r>
              <a:rPr b="1" lang="en" sz="1600">
                <a:solidFill>
                  <a:srgbClr val="1D2125"/>
                </a:solidFill>
                <a:highlight>
                  <a:srgbClr val="FFFFFF"/>
                </a:highlight>
              </a:rPr>
              <a:t>Step 1</a:t>
            </a:r>
            <a:r>
              <a:rPr lang="en" sz="1600">
                <a:solidFill>
                  <a:srgbClr val="1D2125"/>
                </a:solidFill>
                <a:highlight>
                  <a:srgbClr val="FFFFFF"/>
                </a:highlight>
              </a:rPr>
              <a:t> - Locate two points (</a:t>
            </a:r>
            <a:r>
              <a:rPr lang="en" sz="1600">
                <a:solidFill>
                  <a:srgbClr val="1D2125"/>
                </a:solidFill>
                <a:highlight>
                  <a:schemeClr val="lt1"/>
                </a:highlight>
              </a:rPr>
              <a:t>integers) </a:t>
            </a:r>
            <a:r>
              <a:rPr lang="en" sz="1600">
                <a:solidFill>
                  <a:srgbClr val="1D2125"/>
                </a:solidFill>
                <a:highlight>
                  <a:srgbClr val="FFFFFF"/>
                </a:highlight>
              </a:rPr>
              <a:t>on the graph.</a:t>
            </a:r>
            <a:endParaRPr sz="1600">
              <a:solidFill>
                <a:srgbClr val="1D2125"/>
              </a:solidFill>
              <a:highlight>
                <a:srgbClr val="FFFFFF"/>
              </a:highlight>
            </a:endParaRPr>
          </a:p>
          <a:p>
            <a:pPr indent="0" lvl="0" marL="0" rtl="0" algn="l">
              <a:spcBef>
                <a:spcPts val="800"/>
              </a:spcBef>
              <a:spcAft>
                <a:spcPts val="0"/>
              </a:spcAft>
              <a:buNone/>
            </a:pPr>
            <a:r>
              <a:rPr b="1" lang="en" sz="1600">
                <a:solidFill>
                  <a:srgbClr val="1D2125"/>
                </a:solidFill>
                <a:highlight>
                  <a:srgbClr val="FFFFFF"/>
                </a:highlight>
              </a:rPr>
              <a:t>Step 2</a:t>
            </a:r>
            <a:r>
              <a:rPr lang="en" sz="1600">
                <a:solidFill>
                  <a:srgbClr val="1D2125"/>
                </a:solidFill>
                <a:highlight>
                  <a:srgbClr val="FFFFFF"/>
                </a:highlight>
              </a:rPr>
              <a:t> - Sketch a right triangle using the two coordinate points and the line. </a:t>
            </a:r>
            <a:endParaRPr sz="1600">
              <a:solidFill>
                <a:srgbClr val="1D2125"/>
              </a:solidFill>
              <a:highlight>
                <a:srgbClr val="FFFFFF"/>
              </a:highlight>
            </a:endParaRPr>
          </a:p>
          <a:p>
            <a:pPr indent="0" lvl="0" marL="0" rtl="0" algn="l">
              <a:spcBef>
                <a:spcPts val="800"/>
              </a:spcBef>
              <a:spcAft>
                <a:spcPts val="0"/>
              </a:spcAft>
              <a:buNone/>
            </a:pPr>
            <a:r>
              <a:rPr b="1" lang="en" sz="1600">
                <a:solidFill>
                  <a:srgbClr val="1D2125"/>
                </a:solidFill>
                <a:highlight>
                  <a:srgbClr val="FFFFFF"/>
                </a:highlight>
              </a:rPr>
              <a:t>Step 3</a:t>
            </a:r>
            <a:r>
              <a:rPr lang="en" sz="1600">
                <a:solidFill>
                  <a:srgbClr val="1D2125"/>
                </a:solidFill>
                <a:highlight>
                  <a:srgbClr val="FFFFFF"/>
                </a:highlight>
              </a:rPr>
              <a:t> - Count the rise (how many spaces up or down). The rise is ___.</a:t>
            </a:r>
            <a:endParaRPr sz="1600">
              <a:solidFill>
                <a:srgbClr val="1D2125"/>
              </a:solidFill>
              <a:highlight>
                <a:srgbClr val="FFFFFF"/>
              </a:highlight>
            </a:endParaRPr>
          </a:p>
          <a:p>
            <a:pPr indent="0" lvl="0" marL="0" rtl="0" algn="l">
              <a:spcBef>
                <a:spcPts val="800"/>
              </a:spcBef>
              <a:spcAft>
                <a:spcPts val="0"/>
              </a:spcAft>
              <a:buNone/>
            </a:pPr>
            <a:r>
              <a:rPr b="1" lang="en" sz="1600">
                <a:solidFill>
                  <a:srgbClr val="1D2125"/>
                </a:solidFill>
                <a:highlight>
                  <a:srgbClr val="FFFFFF"/>
                </a:highlight>
              </a:rPr>
              <a:t>Step 4</a:t>
            </a:r>
            <a:r>
              <a:rPr lang="en" sz="1600">
                <a:solidFill>
                  <a:srgbClr val="1D2125"/>
                </a:solidFill>
                <a:highlight>
                  <a:srgbClr val="FFFFFF"/>
                </a:highlight>
              </a:rPr>
              <a:t> - Count the run (how many spaces to the right or left). The run is ___.</a:t>
            </a:r>
            <a:endParaRPr sz="1600">
              <a:solidFill>
                <a:srgbClr val="1D2125"/>
              </a:solidFill>
              <a:highlight>
                <a:srgbClr val="FFFFFF"/>
              </a:highlight>
            </a:endParaRPr>
          </a:p>
          <a:p>
            <a:pPr indent="0" lvl="0" marL="0" rtl="0" algn="l">
              <a:spcBef>
                <a:spcPts val="800"/>
              </a:spcBef>
              <a:spcAft>
                <a:spcPts val="0"/>
              </a:spcAft>
              <a:buNone/>
            </a:pPr>
            <a:r>
              <a:rPr b="1" lang="en" sz="1600">
                <a:solidFill>
                  <a:srgbClr val="1D2125"/>
                </a:solidFill>
                <a:highlight>
                  <a:srgbClr val="FFFFFF"/>
                </a:highlight>
              </a:rPr>
              <a:t>Step 5</a:t>
            </a:r>
            <a:r>
              <a:rPr lang="en" sz="1600">
                <a:solidFill>
                  <a:srgbClr val="1D2125"/>
                </a:solidFill>
                <a:highlight>
                  <a:srgbClr val="FFFFFF"/>
                </a:highlight>
              </a:rPr>
              <a:t> - Use the slope formula. 𝑚 = (𝑦</a:t>
            </a:r>
            <a:r>
              <a:rPr baseline="-25000" lang="en" sz="1600">
                <a:solidFill>
                  <a:srgbClr val="1D2125"/>
                </a:solidFill>
                <a:highlight>
                  <a:srgbClr val="FFFFFF"/>
                </a:highlight>
              </a:rPr>
              <a:t>2</a:t>
            </a:r>
            <a:r>
              <a:rPr lang="en" sz="1600">
                <a:solidFill>
                  <a:srgbClr val="1D2125"/>
                </a:solidFill>
                <a:highlight>
                  <a:srgbClr val="FFFFFF"/>
                </a:highlight>
              </a:rPr>
              <a:t> − 𝑦</a:t>
            </a:r>
            <a:r>
              <a:rPr baseline="-25000" lang="en" sz="1600">
                <a:solidFill>
                  <a:srgbClr val="1D2125"/>
                </a:solidFill>
                <a:highlight>
                  <a:srgbClr val="FFFFFF"/>
                </a:highlight>
              </a:rPr>
              <a:t>1</a:t>
            </a:r>
            <a:r>
              <a:rPr lang="en" sz="1600">
                <a:solidFill>
                  <a:srgbClr val="1D2125"/>
                </a:solidFill>
                <a:highlight>
                  <a:srgbClr val="FFFFFF"/>
                </a:highlight>
              </a:rPr>
              <a:t>)/(𝑥</a:t>
            </a:r>
            <a:r>
              <a:rPr baseline="-25000" lang="en" sz="1600">
                <a:solidFill>
                  <a:srgbClr val="1D2125"/>
                </a:solidFill>
                <a:highlight>
                  <a:srgbClr val="FFFFFF"/>
                </a:highlight>
              </a:rPr>
              <a:t>2</a:t>
            </a:r>
            <a:r>
              <a:rPr lang="en" sz="1600">
                <a:solidFill>
                  <a:srgbClr val="1D2125"/>
                </a:solidFill>
                <a:highlight>
                  <a:srgbClr val="FFFFFF"/>
                </a:highlight>
              </a:rPr>
              <a:t> − 𝑥</a:t>
            </a:r>
            <a:r>
              <a:rPr baseline="-25000" lang="en" sz="1600">
                <a:solidFill>
                  <a:srgbClr val="1D2125"/>
                </a:solidFill>
                <a:highlight>
                  <a:srgbClr val="FFFFFF"/>
                </a:highlight>
              </a:rPr>
              <a:t>1</a:t>
            </a:r>
            <a:r>
              <a:rPr lang="en" sz="1600">
                <a:solidFill>
                  <a:srgbClr val="1D2125"/>
                </a:solidFill>
                <a:highlight>
                  <a:srgbClr val="FFFFFF"/>
                </a:highlight>
              </a:rPr>
              <a:t>)​</a:t>
            </a:r>
            <a:endParaRPr sz="1600">
              <a:solidFill>
                <a:srgbClr val="1D2125"/>
              </a:solidFill>
              <a:highlight>
                <a:srgbClr val="FFFFFF"/>
              </a:highlight>
            </a:endParaRPr>
          </a:p>
          <a:p>
            <a:pPr indent="0" lvl="0" marL="0" rtl="0" algn="l">
              <a:spcBef>
                <a:spcPts val="800"/>
              </a:spcBef>
              <a:spcAft>
                <a:spcPts val="0"/>
              </a:spcAft>
              <a:buClr>
                <a:schemeClr val="dk1"/>
              </a:buClr>
              <a:buSzPts val="1100"/>
              <a:buFont typeface="Arial"/>
              <a:buNone/>
            </a:pPr>
            <a:r>
              <a:rPr b="1" lang="en" sz="1600">
                <a:solidFill>
                  <a:srgbClr val="1D2125"/>
                </a:solidFill>
                <a:highlight>
                  <a:srgbClr val="FFFFFF"/>
                </a:highlight>
              </a:rPr>
              <a:t>Step 6</a:t>
            </a:r>
            <a:r>
              <a:rPr lang="en" sz="1600">
                <a:solidFill>
                  <a:srgbClr val="1D2125"/>
                </a:solidFill>
                <a:highlight>
                  <a:srgbClr val="FFFFFF"/>
                </a:highlight>
              </a:rPr>
              <a:t> - Simplify.</a:t>
            </a:r>
            <a:endParaRPr sz="1600">
              <a:solidFill>
                <a:srgbClr val="1D2125"/>
              </a:solidFill>
              <a:highlight>
                <a:srgbClr val="FFFFFF"/>
              </a:highlight>
            </a:endParaRPr>
          </a:p>
          <a:p>
            <a:pPr indent="0" lvl="0" marL="0" rtl="0" algn="l">
              <a:spcBef>
                <a:spcPts val="800"/>
              </a:spcBef>
              <a:spcAft>
                <a:spcPts val="0"/>
              </a:spcAft>
              <a:buNone/>
            </a:pPr>
            <a:r>
              <a:t/>
            </a:r>
            <a:endParaRPr sz="1600"/>
          </a:p>
          <a:p>
            <a:pPr indent="0" lvl="0" marL="0" rtl="0" algn="l">
              <a:spcBef>
                <a:spcPts val="800"/>
              </a:spcBef>
              <a:spcAft>
                <a:spcPts val="800"/>
              </a:spcAft>
              <a:buNone/>
            </a:pPr>
            <a:r>
              <a:t/>
            </a:r>
            <a:endParaRPr sz="1600"/>
          </a:p>
        </p:txBody>
      </p:sp>
      <p:sp>
        <p:nvSpPr>
          <p:cNvPr id="282" name="Google Shape;282;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3" name="Google Shape;283;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1.10.2 Graphing Equations in Context - Additional Resources</a:t>
            </a:r>
            <a:endParaRPr/>
          </a:p>
        </p:txBody>
      </p:sp>
      <p:pic>
        <p:nvPicPr>
          <p:cNvPr id="284" name="Google Shape;284;p26"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id="285" name="Google Shape;285;p26"/>
          <p:cNvPicPr preferRelativeResize="0"/>
          <p:nvPr/>
        </p:nvPicPr>
        <p:blipFill>
          <a:blip r:embed="rId4">
            <a:alphaModFix/>
          </a:blip>
          <a:stretch>
            <a:fillRect/>
          </a:stretch>
        </p:blipFill>
        <p:spPr>
          <a:xfrm>
            <a:off x="5935075" y="1170125"/>
            <a:ext cx="3056525" cy="31021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9" name="Shape 289"/>
        <p:cNvGrpSpPr/>
        <p:nvPr/>
      </p:nvGrpSpPr>
      <p:grpSpPr>
        <a:xfrm>
          <a:off x="0" y="0"/>
          <a:ext cx="0" cy="0"/>
          <a:chOff x="0" y="0"/>
          <a:chExt cx="0" cy="0"/>
        </a:xfrm>
      </p:grpSpPr>
      <p:sp>
        <p:nvSpPr>
          <p:cNvPr id="290" name="Google Shape;290;p27"/>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291" name="Google Shape;291;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2" name="Google Shape;292;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3" name="Google Shape;293;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4" name="Google Shape;294;p27"/>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5" name="Google Shape;295;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6" name="Google Shape;296;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97" name="Google Shape;297;p27"/>
          <p:cNvCxnSpPr>
            <a:stCxn id="291" idx="2"/>
            <a:endCxn id="29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98" name="Google Shape;298;p27"/>
          <p:cNvCxnSpPr>
            <a:stCxn id="293" idx="3"/>
            <a:endCxn id="29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99" name="Google Shape;299;p27"/>
          <p:cNvCxnSpPr>
            <a:stCxn id="292" idx="3"/>
            <a:endCxn id="294"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300" name="Google Shape;300;p27"/>
          <p:cNvCxnSpPr>
            <a:stCxn id="294" idx="3"/>
            <a:endCxn id="29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01" name="Google Shape;301;p27"/>
          <p:cNvCxnSpPr>
            <a:stCxn id="296" idx="3"/>
            <a:endCxn id="29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02" name="Google Shape;302;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3" name="Google Shape;303;p27"/>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04" name="Google Shape;304;p27"/>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305" name="Google Shape;305;p27" title="hugeicons_chart-down.png"/>
          <p:cNvPicPr preferRelativeResize="0"/>
          <p:nvPr/>
        </p:nvPicPr>
        <p:blipFill>
          <a:blip r:embed="rId4">
            <a:alphaModFix/>
          </a:blip>
          <a:stretch>
            <a:fillRect/>
          </a:stretch>
        </p:blipFill>
        <p:spPr>
          <a:xfrm>
            <a:off x="4902145" y="3088880"/>
            <a:ext cx="228600" cy="228600"/>
          </a:xfrm>
          <a:prstGeom prst="rect">
            <a:avLst/>
          </a:prstGeom>
          <a:noFill/>
          <a:ln>
            <a:noFill/>
          </a:ln>
        </p:spPr>
      </p:pic>
      <p:sp>
        <p:nvSpPr>
          <p:cNvPr id="306" name="Google Shape;306;p27"/>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307" name="Google Shape;307;p27"/>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308" name="Google Shape;308;p27"/>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09" name="Google Shape;309;p27" title="hugeicons_start-up-02.png"/>
          <p:cNvPicPr preferRelativeResize="0"/>
          <p:nvPr/>
        </p:nvPicPr>
        <p:blipFill>
          <a:blip r:embed="rId5">
            <a:alphaModFix/>
          </a:blip>
          <a:stretch>
            <a:fillRect/>
          </a:stretch>
        </p:blipFill>
        <p:spPr>
          <a:xfrm>
            <a:off x="1084454" y="1443417"/>
            <a:ext cx="228600" cy="228600"/>
          </a:xfrm>
          <a:prstGeom prst="rect">
            <a:avLst/>
          </a:prstGeom>
          <a:noFill/>
          <a:ln>
            <a:noFill/>
          </a:ln>
        </p:spPr>
      </p:pic>
      <p:sp>
        <p:nvSpPr>
          <p:cNvPr id="310" name="Google Shape;310;p27"/>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11" name="Google Shape;311;p27" title="hugeicons_task-done-01.png"/>
          <p:cNvPicPr preferRelativeResize="0"/>
          <p:nvPr/>
        </p:nvPicPr>
        <p:blipFill>
          <a:blip r:embed="rId6">
            <a:alphaModFix/>
          </a:blip>
          <a:stretch>
            <a:fillRect/>
          </a:stretch>
        </p:blipFill>
        <p:spPr>
          <a:xfrm>
            <a:off x="1837944" y="3108960"/>
            <a:ext cx="228600" cy="228600"/>
          </a:xfrm>
          <a:prstGeom prst="rect">
            <a:avLst/>
          </a:prstGeom>
          <a:noFill/>
          <a:ln>
            <a:noFill/>
          </a:ln>
        </p:spPr>
      </p:pic>
      <p:pic>
        <p:nvPicPr>
          <p:cNvPr id="312" name="Google Shape;312;p27" title="hugeicons_task-done-01.png"/>
          <p:cNvPicPr preferRelativeResize="0"/>
          <p:nvPr/>
        </p:nvPicPr>
        <p:blipFill>
          <a:blip r:embed="rId6">
            <a:alphaModFix/>
          </a:blip>
          <a:stretch>
            <a:fillRect/>
          </a:stretch>
        </p:blipFill>
        <p:spPr>
          <a:xfrm>
            <a:off x="3630168" y="1426464"/>
            <a:ext cx="228600" cy="228600"/>
          </a:xfrm>
          <a:prstGeom prst="rect">
            <a:avLst/>
          </a:prstGeom>
          <a:noFill/>
          <a:ln>
            <a:noFill/>
          </a:ln>
        </p:spPr>
      </p:pic>
      <p:pic>
        <p:nvPicPr>
          <p:cNvPr id="313" name="Google Shape;313;p27"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314" name="Google Shape;314;p27"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315" name="Google Shape;315;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6" name="Google Shape;316;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7" name="Google Shape;317;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8" name="Google Shape;318;p27"/>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9" name="Google Shape;319;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0" name="Google Shape;320;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1" name="Google Shape;321;p27"/>
          <p:cNvCxnSpPr>
            <a:stCxn id="315" idx="2"/>
            <a:endCxn id="31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22" name="Google Shape;322;p27"/>
          <p:cNvCxnSpPr>
            <a:stCxn id="317" idx="3"/>
            <a:endCxn id="31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23" name="Google Shape;323;p27"/>
          <p:cNvCxnSpPr>
            <a:stCxn id="316" idx="3"/>
            <a:endCxn id="31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324" name="Google Shape;324;p27"/>
          <p:cNvCxnSpPr>
            <a:stCxn id="318" idx="3"/>
            <a:endCxn id="32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pic>
        <p:nvPicPr>
          <p:cNvPr id="325" name="Google Shape;325;p27"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326" name="Google Shape;326;p27"/>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Cool Down</a:t>
            </a:r>
            <a:endParaRPr sz="1800">
              <a:solidFill>
                <a:srgbClr val="595959"/>
              </a:solidFill>
              <a:latin typeface="Calibri"/>
              <a:ea typeface="Calibri"/>
              <a:cs typeface="Calibri"/>
              <a:sym typeface="Calibri"/>
            </a:endParaRPr>
          </a:p>
        </p:txBody>
      </p:sp>
      <p:sp>
        <p:nvSpPr>
          <p:cNvPr id="327" name="Google Shape;327;p27"/>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328" name="Google Shape;328;p27"/>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329" name="Google Shape;329;p27"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330" name="Google Shape;330;p27"/>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1" name="Google Shape;331;p27"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
        <p:nvSpPr>
          <p:cNvPr id="332" name="Google Shape;332;p2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3" name="Google Shape;333;p2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334" name="Google Shape;334;p27"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35" name="Google Shape;335;p27"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9" name="Shape 339"/>
        <p:cNvGrpSpPr/>
        <p:nvPr/>
      </p:nvGrpSpPr>
      <p:grpSpPr>
        <a:xfrm>
          <a:off x="0" y="0"/>
          <a:ext cx="0" cy="0"/>
          <a:chOff x="0" y="0"/>
          <a:chExt cx="0" cy="0"/>
        </a:xfrm>
      </p:grpSpPr>
      <p:sp>
        <p:nvSpPr>
          <p:cNvPr id="340" name="Google Shape;340;p28"/>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Coin Jar 🫙</a:t>
            </a:r>
            <a:endParaRPr>
              <a:latin typeface="Verdana"/>
              <a:ea typeface="Verdana"/>
              <a:cs typeface="Verdana"/>
              <a:sym typeface="Verdana"/>
            </a:endParaRPr>
          </a:p>
        </p:txBody>
      </p:sp>
      <p:sp>
        <p:nvSpPr>
          <p:cNvPr id="341" name="Google Shape;341;p28"/>
          <p:cNvSpPr txBox="1"/>
          <p:nvPr>
            <p:ph idx="1" type="body"/>
          </p:nvPr>
        </p:nvSpPr>
        <p:spPr>
          <a:xfrm>
            <a:off x="311700" y="1076275"/>
            <a:ext cx="8520600" cy="36723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Andre’s coin jar contains 85 cents. There are no quarters or pennies in the jar, so the jar has all nickels, all dimes, or some of each.</a:t>
            </a:r>
            <a:endParaRPr/>
          </a:p>
          <a:p>
            <a:pPr indent="-342900" lvl="0" marL="457200" rtl="0" algn="l">
              <a:lnSpc>
                <a:spcPct val="90000"/>
              </a:lnSpc>
              <a:spcBef>
                <a:spcPts val="1200"/>
              </a:spcBef>
              <a:spcAft>
                <a:spcPts val="0"/>
              </a:spcAft>
              <a:buSzPts val="1800"/>
              <a:buAutoNum type="arabicPeriod"/>
            </a:pPr>
            <a:r>
              <a:rPr lang="en"/>
              <a:t>Write an equation that relates the number of nickels, </a:t>
            </a:r>
            <a:r>
              <a:rPr i="1" lang="en">
                <a:latin typeface="Times New Roman"/>
                <a:ea typeface="Times New Roman"/>
                <a:cs typeface="Times New Roman"/>
                <a:sym typeface="Times New Roman"/>
              </a:rPr>
              <a:t>n</a:t>
            </a:r>
            <a:r>
              <a:rPr lang="en"/>
              <a:t>, the number of dimes, </a:t>
            </a:r>
            <a:r>
              <a:rPr i="1" lang="en">
                <a:latin typeface="Times New Roman"/>
                <a:ea typeface="Times New Roman"/>
                <a:cs typeface="Times New Roman"/>
                <a:sym typeface="Times New Roman"/>
              </a:rPr>
              <a:t>d</a:t>
            </a:r>
            <a:r>
              <a:rPr lang="en"/>
              <a:t>, and the amount of money, in cents, in the coin jar.</a:t>
            </a:r>
            <a:endParaRPr/>
          </a:p>
          <a:p>
            <a:pPr indent="-342900" lvl="0" marL="457200" rtl="0" algn="l">
              <a:lnSpc>
                <a:spcPct val="90000"/>
              </a:lnSpc>
              <a:spcBef>
                <a:spcPts val="1000"/>
              </a:spcBef>
              <a:spcAft>
                <a:spcPts val="0"/>
              </a:spcAft>
              <a:buSzPts val="1800"/>
              <a:buAutoNum type="arabicPeriod"/>
            </a:pPr>
            <a:r>
              <a:rPr lang="en"/>
              <a:t>Graph your equation on the coordinate plane. Be sure to label the axes. Use the graphing tool or technology outside the course, if possible.</a:t>
            </a:r>
            <a:endParaRPr/>
          </a:p>
          <a:p>
            <a:pPr indent="-342900" lvl="0" marL="457200" rtl="0" algn="l">
              <a:lnSpc>
                <a:spcPct val="90000"/>
              </a:lnSpc>
              <a:spcBef>
                <a:spcPts val="1000"/>
              </a:spcBef>
              <a:spcAft>
                <a:spcPts val="0"/>
              </a:spcAft>
              <a:buSzPts val="1800"/>
              <a:buAutoNum type="arabicPeriod"/>
            </a:pPr>
            <a:r>
              <a:rPr lang="en"/>
              <a:t>How many nickels are in the jar if there are no dimes?</a:t>
            </a:r>
            <a:endParaRPr/>
          </a:p>
          <a:p>
            <a:pPr indent="-342900" lvl="0" marL="457200" rtl="0" algn="l">
              <a:lnSpc>
                <a:spcPct val="90000"/>
              </a:lnSpc>
              <a:spcBef>
                <a:spcPts val="1000"/>
              </a:spcBef>
              <a:spcAft>
                <a:spcPts val="1000"/>
              </a:spcAft>
              <a:buSzPts val="1800"/>
              <a:buAutoNum type="arabicPeriod"/>
            </a:pPr>
            <a:r>
              <a:rPr lang="en"/>
              <a:t>How many dimes are in the jar if there are no nickels?</a:t>
            </a:r>
            <a:endParaRPr/>
          </a:p>
        </p:txBody>
      </p:sp>
      <p:sp>
        <p:nvSpPr>
          <p:cNvPr id="342" name="Google Shape;342;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3" name="Google Shape;343;p28"/>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1.10.3 Writing and Graphing Equations in Standard Form</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7" name="Shape 347"/>
        <p:cNvGrpSpPr/>
        <p:nvPr/>
      </p:nvGrpSpPr>
      <p:grpSpPr>
        <a:xfrm>
          <a:off x="0" y="0"/>
          <a:ext cx="0" cy="0"/>
          <a:chOff x="0" y="0"/>
          <a:chExt cx="0" cy="0"/>
        </a:xfrm>
      </p:grpSpPr>
      <p:sp>
        <p:nvSpPr>
          <p:cNvPr id="348" name="Google Shape;348;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latin typeface="Verdana"/>
                <a:ea typeface="Verdana"/>
                <a:cs typeface="Verdana"/>
                <a:sym typeface="Verdana"/>
              </a:rPr>
              <a:t>Learning Activity </a:t>
            </a:r>
            <a:r>
              <a:rPr lang="en">
                <a:latin typeface="Verdana"/>
                <a:ea typeface="Verdana"/>
                <a:cs typeface="Verdana"/>
                <a:sym typeface="Verdana"/>
              </a:rPr>
              <a:t>- Coin Jar </a:t>
            </a:r>
            <a:r>
              <a:rPr lang="en">
                <a:latin typeface="Verdana"/>
                <a:ea typeface="Verdana"/>
                <a:cs typeface="Verdana"/>
                <a:sym typeface="Verdana"/>
              </a:rPr>
              <a:t>🫙</a:t>
            </a:r>
            <a:endParaRPr>
              <a:latin typeface="Verdana"/>
              <a:ea typeface="Verdana"/>
              <a:cs typeface="Verdana"/>
              <a:sym typeface="Verdana"/>
            </a:endParaRPr>
          </a:p>
          <a:p>
            <a:pPr indent="0" lvl="0" marL="0" rtl="0" algn="l">
              <a:spcBef>
                <a:spcPts val="0"/>
              </a:spcBef>
              <a:spcAft>
                <a:spcPts val="0"/>
              </a:spcAft>
              <a:buNone/>
            </a:pPr>
            <a:r>
              <a:t/>
            </a:r>
            <a:endParaRPr/>
          </a:p>
        </p:txBody>
      </p:sp>
      <p:sp>
        <p:nvSpPr>
          <p:cNvPr id="349" name="Google Shape;349;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0" name="Google Shape;350;p29">
            <a:hlinkClick action="ppaction://hlinksldjump" r:id="rId4"/>
          </p:cNvPr>
          <p:cNvSpPr/>
          <p:nvPr/>
        </p:nvSpPr>
        <p:spPr>
          <a:xfrm>
            <a:off x="7454100" y="3664225"/>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351" name="Google Shape;351;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A </a:t>
            </a:r>
            <a:r>
              <a:rPr b="1" lang="en" sz="1700"/>
              <a:t>linear equation</a:t>
            </a:r>
            <a:r>
              <a:rPr lang="en" sz="1700"/>
              <a:t> is in </a:t>
            </a:r>
            <a:r>
              <a:rPr b="1" lang="en" sz="1700"/>
              <a:t>standard form </a:t>
            </a:r>
            <a:r>
              <a:rPr lang="en" sz="1700"/>
              <a:t>when it is written </a:t>
            </a:r>
            <a:r>
              <a:rPr i="1" lang="en" sz="1700"/>
              <a:t>A</a:t>
            </a:r>
            <a:r>
              <a:rPr i="1" lang="en" sz="1700">
                <a:latin typeface="Times New Roman"/>
                <a:ea typeface="Times New Roman"/>
                <a:cs typeface="Times New Roman"/>
                <a:sym typeface="Times New Roman"/>
              </a:rPr>
              <a:t>x</a:t>
            </a:r>
            <a:r>
              <a:rPr lang="en" sz="1700"/>
              <a:t> + </a:t>
            </a:r>
            <a:r>
              <a:rPr i="1" lang="en" sz="1700"/>
              <a:t>B</a:t>
            </a:r>
            <a:r>
              <a:rPr i="1" lang="en" sz="1700">
                <a:latin typeface="Times New Roman"/>
                <a:ea typeface="Times New Roman"/>
                <a:cs typeface="Times New Roman"/>
                <a:sym typeface="Times New Roman"/>
              </a:rPr>
              <a:t>y</a:t>
            </a:r>
            <a:r>
              <a:rPr lang="en" sz="1700"/>
              <a:t> = </a:t>
            </a:r>
            <a:r>
              <a:rPr i="1" lang="en" sz="1700"/>
              <a:t>C</a:t>
            </a:r>
            <a:r>
              <a:rPr lang="en" sz="1700"/>
              <a:t>.</a:t>
            </a:r>
            <a:endParaRPr sz="1700"/>
          </a:p>
          <a:p>
            <a:pPr indent="0" lvl="0" marL="0" rtl="0" algn="l">
              <a:spcBef>
                <a:spcPts val="1200"/>
              </a:spcBef>
              <a:spcAft>
                <a:spcPts val="0"/>
              </a:spcAft>
              <a:buNone/>
            </a:pPr>
            <a:r>
              <a:rPr lang="en" sz="1700"/>
              <a:t>Most people prefer to have </a:t>
            </a:r>
            <a:r>
              <a:rPr i="1" lang="en" sz="1700"/>
              <a:t>A</a:t>
            </a:r>
            <a:r>
              <a:rPr lang="en" sz="1700"/>
              <a:t>, </a:t>
            </a:r>
            <a:r>
              <a:rPr i="1" lang="en" sz="1700"/>
              <a:t>B</a:t>
            </a:r>
            <a:r>
              <a:rPr lang="en" sz="1700"/>
              <a:t>, and </a:t>
            </a:r>
            <a:r>
              <a:rPr i="1" lang="en" sz="1700"/>
              <a:t>C</a:t>
            </a:r>
            <a:r>
              <a:rPr lang="en" sz="1700"/>
              <a:t> be integers and </a:t>
            </a:r>
            <a:r>
              <a:rPr i="1" lang="en" sz="1700"/>
              <a:t>A</a:t>
            </a:r>
            <a:r>
              <a:rPr lang="en" sz="1700"/>
              <a:t> ≥ 0 when writing a linear equation in standard form, although it is not strictly necessary.</a:t>
            </a:r>
            <a:endParaRPr sz="1700"/>
          </a:p>
          <a:p>
            <a:pPr indent="0" lvl="0" marL="0" rtl="0" algn="l">
              <a:spcBef>
                <a:spcPts val="1200"/>
              </a:spcBef>
              <a:spcAft>
                <a:spcPts val="0"/>
              </a:spcAft>
              <a:buNone/>
            </a:pPr>
            <a:r>
              <a:rPr b="1" lang="en" sz="1700"/>
              <a:t>Linear equations</a:t>
            </a:r>
            <a:r>
              <a:rPr lang="en" sz="1700"/>
              <a:t> have i</a:t>
            </a:r>
            <a:r>
              <a:rPr b="1" lang="en" sz="1700"/>
              <a:t>nfinitely many solutions</a:t>
            </a:r>
            <a:r>
              <a:rPr lang="en" sz="1700"/>
              <a:t>. For every number that is substituted for </a:t>
            </a:r>
            <a:r>
              <a:rPr i="1" lang="en" sz="1700">
                <a:latin typeface="Times New Roman"/>
                <a:ea typeface="Times New Roman"/>
                <a:cs typeface="Times New Roman"/>
                <a:sym typeface="Times New Roman"/>
              </a:rPr>
              <a:t>x</a:t>
            </a:r>
            <a:r>
              <a:rPr lang="en" sz="1700"/>
              <a:t> there is a corresponding </a:t>
            </a:r>
            <a:r>
              <a:rPr i="1" lang="en" sz="1700">
                <a:latin typeface="Times New Roman"/>
                <a:ea typeface="Times New Roman"/>
                <a:cs typeface="Times New Roman"/>
                <a:sym typeface="Times New Roman"/>
              </a:rPr>
              <a:t>y</a:t>
            </a:r>
            <a:r>
              <a:rPr lang="en" sz="1700"/>
              <a:t> value. This pair of values is a solution to the linear equation and is represented by the ordered pair (</a:t>
            </a:r>
            <a:r>
              <a:rPr i="1" lang="en" sz="1700">
                <a:latin typeface="Times New Roman"/>
                <a:ea typeface="Times New Roman"/>
                <a:cs typeface="Times New Roman"/>
                <a:sym typeface="Times New Roman"/>
              </a:rPr>
              <a:t>x</a:t>
            </a:r>
            <a:r>
              <a:rPr lang="en" sz="1700"/>
              <a:t>, </a:t>
            </a:r>
            <a:r>
              <a:rPr i="1" lang="en" sz="1700">
                <a:latin typeface="Times New Roman"/>
                <a:ea typeface="Times New Roman"/>
                <a:cs typeface="Times New Roman"/>
                <a:sym typeface="Times New Roman"/>
              </a:rPr>
              <a:t>y</a:t>
            </a:r>
            <a:r>
              <a:rPr lang="en" sz="1700"/>
              <a:t>).</a:t>
            </a:r>
            <a:endParaRPr sz="1700"/>
          </a:p>
          <a:p>
            <a:pPr indent="0" lvl="0" marL="0" marR="1243633" rtl="0" algn="l">
              <a:spcBef>
                <a:spcPts val="1200"/>
              </a:spcBef>
              <a:spcAft>
                <a:spcPts val="1200"/>
              </a:spcAft>
              <a:buNone/>
            </a:pPr>
            <a:r>
              <a:rPr lang="en" sz="1700"/>
              <a:t>When we substitute these values of </a:t>
            </a:r>
            <a:r>
              <a:rPr i="1" lang="en" sz="1700">
                <a:latin typeface="Times New Roman"/>
                <a:ea typeface="Times New Roman"/>
                <a:cs typeface="Times New Roman"/>
                <a:sym typeface="Times New Roman"/>
              </a:rPr>
              <a:t>x</a:t>
            </a:r>
            <a:r>
              <a:rPr lang="en" sz="1700"/>
              <a:t> and </a:t>
            </a:r>
            <a:r>
              <a:rPr i="1" lang="en" sz="1700">
                <a:latin typeface="Times New Roman"/>
                <a:ea typeface="Times New Roman"/>
                <a:cs typeface="Times New Roman"/>
                <a:sym typeface="Times New Roman"/>
              </a:rPr>
              <a:t>y</a:t>
            </a:r>
            <a:r>
              <a:rPr lang="en" sz="1700"/>
              <a:t> into the equation, the result is a true statement, because the value on the left side is equal to the value on the right side.</a:t>
            </a:r>
            <a:endParaRPr sz="1700"/>
          </a:p>
        </p:txBody>
      </p:sp>
      <p:sp>
        <p:nvSpPr>
          <p:cNvPr id="352" name="Google Shape;352;p2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1.10.3 Writing and Graphing Equations in Standard Form</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56" name="Shape 356"/>
        <p:cNvGrpSpPr/>
        <p:nvPr/>
      </p:nvGrpSpPr>
      <p:grpSpPr>
        <a:xfrm>
          <a:off x="0" y="0"/>
          <a:ext cx="0" cy="0"/>
          <a:chOff x="0" y="0"/>
          <a:chExt cx="0" cy="0"/>
        </a:xfrm>
      </p:grpSpPr>
      <p:sp>
        <p:nvSpPr>
          <p:cNvPr id="357" name="Google Shape;357;p30"/>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Strategies - Coin Jar </a:t>
            </a:r>
            <a:r>
              <a:rPr lang="en">
                <a:latin typeface="Verdana"/>
                <a:ea typeface="Verdana"/>
                <a:cs typeface="Verdana"/>
                <a:sym typeface="Verdana"/>
              </a:rPr>
              <a:t>🫙</a:t>
            </a:r>
            <a:endParaRPr>
              <a:latin typeface="Verdana"/>
              <a:ea typeface="Verdana"/>
              <a:cs typeface="Verdana"/>
              <a:sym typeface="Verdana"/>
            </a:endParaRPr>
          </a:p>
        </p:txBody>
      </p:sp>
      <p:sp>
        <p:nvSpPr>
          <p:cNvPr id="358" name="Google Shape;358;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9" name="Google Shape;359;p30"/>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1.10.3 Writing and Graphing Equations in Standard Form</a:t>
            </a:r>
            <a:endParaRPr/>
          </a:p>
        </p:txBody>
      </p:sp>
      <p:pic>
        <p:nvPicPr>
          <p:cNvPr id="360" name="Google Shape;360;p30"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361" name="Google Shape;361;p30"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362" name="Google Shape;362;p30"/>
          <p:cNvSpPr/>
          <p:nvPr/>
        </p:nvSpPr>
        <p:spPr>
          <a:xfrm>
            <a:off x="5034250" y="1091525"/>
            <a:ext cx="3652500" cy="14337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Write down possible math questions that could be asked about this situation. </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Compare your questions with a partner or the whole class. </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Speaking, Reading</a:t>
            </a:r>
            <a:endParaRPr sz="1000">
              <a:latin typeface="Noto Sans Light"/>
              <a:ea typeface="Noto Sans Light"/>
              <a:cs typeface="Noto Sans Light"/>
              <a:sym typeface="Noto Sans Light"/>
            </a:endParaRPr>
          </a:p>
        </p:txBody>
      </p:sp>
      <p:sp>
        <p:nvSpPr>
          <p:cNvPr id="363" name="Google Shape;363;p30"/>
          <p:cNvSpPr/>
          <p:nvPr/>
        </p:nvSpPr>
        <p:spPr>
          <a:xfrm>
            <a:off x="4627550" y="2636100"/>
            <a:ext cx="3798000" cy="22275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Noto Sans Medium"/>
              <a:buAutoNum type="arabicPeriod"/>
            </a:pPr>
            <a:r>
              <a:rPr lang="en">
                <a:solidFill>
                  <a:schemeClr val="dk1"/>
                </a:solidFill>
                <a:latin typeface="Noto Sans Medium"/>
                <a:ea typeface="Noto Sans Medium"/>
                <a:cs typeface="Noto Sans Medium"/>
                <a:sym typeface="Noto Sans Medium"/>
              </a:rPr>
              <a:t>How many nickels would Andre have if there were 0, 1, 5, or 10 dimes in the jar. Then switch it, how many dimes would there be if there were 1, 5, or 10 nickels? </a:t>
            </a:r>
            <a:endParaRPr>
              <a:solidFill>
                <a:schemeClr val="dk1"/>
              </a:solidFill>
              <a:latin typeface="Noto Sans Medium"/>
              <a:ea typeface="Noto Sans Medium"/>
              <a:cs typeface="Noto Sans Medium"/>
              <a:sym typeface="Noto Sans Medium"/>
            </a:endParaRPr>
          </a:p>
          <a:p>
            <a:pPr indent="-317500" lvl="0" marL="457200" rtl="0" algn="l">
              <a:spcBef>
                <a:spcPts val="1000"/>
              </a:spcBef>
              <a:spcAft>
                <a:spcPts val="0"/>
              </a:spcAft>
              <a:buClr>
                <a:schemeClr val="dk1"/>
              </a:buClr>
              <a:buSzPts val="1400"/>
              <a:buFont typeface="Noto Sans Medium"/>
              <a:buAutoNum type="arabicPeriod"/>
            </a:pPr>
            <a:r>
              <a:rPr lang="en">
                <a:solidFill>
                  <a:schemeClr val="dk1"/>
                </a:solidFill>
                <a:latin typeface="Noto Sans Medium"/>
                <a:ea typeface="Noto Sans Medium"/>
                <a:cs typeface="Noto Sans Medium"/>
                <a:sym typeface="Noto Sans Medium"/>
              </a:rPr>
              <a:t>What do you notice about the steps you took? Can you use that to write an equation?</a:t>
            </a:r>
            <a:endParaRPr>
              <a:solidFill>
                <a:schemeClr val="dk1"/>
              </a:solidFill>
              <a:latin typeface="Noto Sans Medium"/>
              <a:ea typeface="Noto Sans Medium"/>
              <a:cs typeface="Noto Sans Medium"/>
              <a:sym typeface="Noto Sans Medium"/>
            </a:endParaRPr>
          </a:p>
          <a:p>
            <a:pPr indent="0" lvl="0" marL="0" rtl="0" algn="r">
              <a:spcBef>
                <a:spcPts val="1000"/>
              </a:spcBef>
              <a:spcAft>
                <a:spcPts val="0"/>
              </a:spcAft>
              <a:buNone/>
            </a:pPr>
            <a:r>
              <a:rPr lang="en" sz="1000">
                <a:solidFill>
                  <a:schemeClr val="dk1"/>
                </a:solidFill>
                <a:latin typeface="Noto Sans Light"/>
                <a:ea typeface="Noto Sans Light"/>
                <a:cs typeface="Noto Sans Light"/>
                <a:sym typeface="Noto Sans Light"/>
              </a:rPr>
              <a:t>Internalize Comprehension</a:t>
            </a:r>
            <a:endParaRPr>
              <a:latin typeface="Noto Sans Light"/>
              <a:ea typeface="Noto Sans Light"/>
              <a:cs typeface="Noto Sans Light"/>
              <a:sym typeface="Noto Sans Light"/>
            </a:endParaRPr>
          </a:p>
        </p:txBody>
      </p:sp>
      <p:sp>
        <p:nvSpPr>
          <p:cNvPr id="364" name="Google Shape;364;p30"/>
          <p:cNvSpPr txBox="1"/>
          <p:nvPr>
            <p:ph idx="1" type="body"/>
          </p:nvPr>
        </p:nvSpPr>
        <p:spPr>
          <a:xfrm>
            <a:off x="311700" y="1152475"/>
            <a:ext cx="3999900" cy="208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8" name="Shape 368"/>
        <p:cNvGrpSpPr/>
        <p:nvPr/>
      </p:nvGrpSpPr>
      <p:grpSpPr>
        <a:xfrm>
          <a:off x="0" y="0"/>
          <a:ext cx="0" cy="0"/>
          <a:chOff x="0" y="0"/>
          <a:chExt cx="0" cy="0"/>
        </a:xfrm>
      </p:grpSpPr>
      <p:sp>
        <p:nvSpPr>
          <p:cNvPr id="369" name="Google Shape;369;p3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370" name="Google Shape;370;p3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1D2125"/>
                </a:solidFill>
                <a:highlight>
                  <a:srgbClr val="FFFFFF"/>
                </a:highlight>
              </a:rPr>
              <a:t>A coin jar contains 75 cents and only contains quarters and nickels. Write an equation that relates the number of quarters, </a:t>
            </a:r>
            <a:r>
              <a:rPr i="1" lang="en">
                <a:solidFill>
                  <a:srgbClr val="1D2125"/>
                </a:solidFill>
                <a:highlight>
                  <a:srgbClr val="FFFFFF"/>
                </a:highlight>
                <a:latin typeface="Times New Roman"/>
                <a:ea typeface="Times New Roman"/>
                <a:cs typeface="Times New Roman"/>
                <a:sym typeface="Times New Roman"/>
              </a:rPr>
              <a:t>q</a:t>
            </a:r>
            <a:r>
              <a:rPr lang="en">
                <a:solidFill>
                  <a:srgbClr val="1D2125"/>
                </a:solidFill>
                <a:highlight>
                  <a:srgbClr val="FFFFFF"/>
                </a:highlight>
              </a:rPr>
              <a:t>, the number of nickels, </a:t>
            </a:r>
            <a:r>
              <a:rPr i="1" lang="en">
                <a:solidFill>
                  <a:schemeClr val="dk1"/>
                </a:solidFill>
                <a:latin typeface="Times New Roman"/>
                <a:ea typeface="Times New Roman"/>
                <a:cs typeface="Times New Roman"/>
                <a:sym typeface="Times New Roman"/>
              </a:rPr>
              <a:t>n</a:t>
            </a:r>
            <a:r>
              <a:rPr lang="en">
                <a:solidFill>
                  <a:srgbClr val="1D2125"/>
                </a:solidFill>
                <a:highlight>
                  <a:srgbClr val="FFFFFF"/>
                </a:highlight>
              </a:rPr>
              <a:t>, and the amount of money, in cents, in the coin jar.</a:t>
            </a:r>
            <a:endParaRPr>
              <a:solidFill>
                <a:srgbClr val="424242"/>
              </a:solidFill>
            </a:endParaRPr>
          </a:p>
        </p:txBody>
      </p:sp>
      <p:sp>
        <p:nvSpPr>
          <p:cNvPr id="371" name="Google Shape;371;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2" name="Google Shape;372;p3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1.10.3 Writing and Graphing Equations in Standard Form</a:t>
            </a:r>
            <a:endParaRPr/>
          </a:p>
        </p:txBody>
      </p:sp>
      <p:pic>
        <p:nvPicPr>
          <p:cNvPr id="373" name="Google Shape;373;p31"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74" name="Google Shape;374;p31">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375" name="Google Shape;375;p31"/>
          <p:cNvGraphicFramePr/>
          <p:nvPr/>
        </p:nvGraphicFramePr>
        <p:xfrm>
          <a:off x="952500" y="2905650"/>
          <a:ext cx="3000000" cy="3000000"/>
        </p:xfrm>
        <a:graphic>
          <a:graphicData uri="http://schemas.openxmlformats.org/drawingml/2006/table">
            <a:tbl>
              <a:tblPr>
                <a:noFill/>
                <a:tableStyleId>{F6BE3FDD-E525-49B6-863C-8DEBEB9372F6}</a:tableStyleId>
              </a:tblPr>
              <a:tblGrid>
                <a:gridCol w="3619500"/>
                <a:gridCol w="3619500"/>
              </a:tblGrid>
              <a:tr h="381000">
                <a:tc>
                  <a:txBody>
                    <a:bodyPr/>
                    <a:lstStyle/>
                    <a:p>
                      <a:pPr indent="-342900" lvl="0" marL="457200" rtl="0" algn="l">
                        <a:spcBef>
                          <a:spcPts val="0"/>
                        </a:spcBef>
                        <a:spcAft>
                          <a:spcPts val="0"/>
                        </a:spcAft>
                        <a:buSzPts val="1800"/>
                        <a:buFont typeface="Noto Sans"/>
                        <a:buAutoNum type="alphaUcPeriod"/>
                      </a:pPr>
                      <a:r>
                        <a:rPr lang="en" sz="1800">
                          <a:latin typeface="Noto Sans"/>
                          <a:ea typeface="Noto Sans"/>
                          <a:cs typeface="Noto Sans"/>
                          <a:sym typeface="Noto Sans"/>
                        </a:rPr>
                        <a:t>25</a:t>
                      </a:r>
                      <a:r>
                        <a:rPr i="1" lang="en" sz="1800">
                          <a:latin typeface="Times New Roman"/>
                          <a:ea typeface="Times New Roman"/>
                          <a:cs typeface="Times New Roman"/>
                          <a:sym typeface="Times New Roman"/>
                        </a:rPr>
                        <a:t>q</a:t>
                      </a:r>
                      <a:r>
                        <a:rPr lang="en" sz="1800">
                          <a:latin typeface="Noto Sans"/>
                          <a:ea typeface="Noto Sans"/>
                          <a:cs typeface="Noto Sans"/>
                          <a:sym typeface="Noto Sans"/>
                        </a:rPr>
                        <a:t> + 5</a:t>
                      </a:r>
                      <a:r>
                        <a:rPr i="1" lang="en" sz="1800">
                          <a:latin typeface="Times New Roman"/>
                          <a:ea typeface="Times New Roman"/>
                          <a:cs typeface="Times New Roman"/>
                          <a:sym typeface="Times New Roman"/>
                        </a:rPr>
                        <a:t>n</a:t>
                      </a:r>
                      <a:r>
                        <a:rPr lang="en" sz="1800">
                          <a:latin typeface="Noto Sans"/>
                          <a:ea typeface="Noto Sans"/>
                          <a:cs typeface="Noto Sans"/>
                          <a:sym typeface="Noto Sans"/>
                        </a:rPr>
                        <a:t> = 75</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lang="en" sz="1800">
                          <a:latin typeface="Noto Sans"/>
                          <a:ea typeface="Noto Sans"/>
                          <a:cs typeface="Noto Sans"/>
                          <a:sym typeface="Noto Sans"/>
                        </a:rPr>
                        <a:t>25</a:t>
                      </a:r>
                      <a:r>
                        <a:rPr i="1" lang="en" sz="1800">
                          <a:solidFill>
                            <a:schemeClr val="dk1"/>
                          </a:solidFill>
                          <a:latin typeface="Times New Roman"/>
                          <a:ea typeface="Times New Roman"/>
                          <a:cs typeface="Times New Roman"/>
                          <a:sym typeface="Times New Roman"/>
                        </a:rPr>
                        <a:t>q</a:t>
                      </a:r>
                      <a:r>
                        <a:rPr lang="en" sz="1800">
                          <a:latin typeface="Noto Sans"/>
                          <a:ea typeface="Noto Sans"/>
                          <a:cs typeface="Noto Sans"/>
                          <a:sym typeface="Noto Sans"/>
                        </a:rPr>
                        <a:t> − 5</a:t>
                      </a:r>
                      <a:r>
                        <a:rPr i="1" lang="en" sz="1800">
                          <a:solidFill>
                            <a:schemeClr val="dk1"/>
                          </a:solidFill>
                          <a:latin typeface="Times New Roman"/>
                          <a:ea typeface="Times New Roman"/>
                          <a:cs typeface="Times New Roman"/>
                          <a:sym typeface="Times New Roman"/>
                        </a:rPr>
                        <a:t>n</a:t>
                      </a:r>
                      <a:r>
                        <a:rPr lang="en" sz="1800">
                          <a:latin typeface="Noto Sans"/>
                          <a:ea typeface="Noto Sans"/>
                          <a:cs typeface="Noto Sans"/>
                          <a:sym typeface="Noto Sans"/>
                        </a:rPr>
                        <a:t> = 75</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Font typeface="Noto Sans"/>
                        <a:buAutoNum type="alphaUcPeriod" startAt="2"/>
                      </a:pPr>
                      <a:r>
                        <a:rPr lang="en" sz="1800">
                          <a:latin typeface="Noto Sans"/>
                          <a:ea typeface="Noto Sans"/>
                          <a:cs typeface="Noto Sans"/>
                          <a:sym typeface="Noto Sans"/>
                        </a:rPr>
                        <a:t>25</a:t>
                      </a:r>
                      <a:r>
                        <a:rPr i="1" lang="en" sz="1800">
                          <a:solidFill>
                            <a:schemeClr val="dk1"/>
                          </a:solidFill>
                          <a:latin typeface="Times New Roman"/>
                          <a:ea typeface="Times New Roman"/>
                          <a:cs typeface="Times New Roman"/>
                          <a:sym typeface="Times New Roman"/>
                        </a:rPr>
                        <a:t>q</a:t>
                      </a:r>
                      <a:r>
                        <a:rPr i="1" lang="en" sz="1800">
                          <a:latin typeface="Noto Sans"/>
                          <a:ea typeface="Noto Sans"/>
                          <a:cs typeface="Noto Sans"/>
                          <a:sym typeface="Noto Sans"/>
                        </a:rPr>
                        <a:t> </a:t>
                      </a:r>
                      <a:r>
                        <a:rPr lang="en" sz="1800">
                          <a:latin typeface="Noto Sans"/>
                          <a:ea typeface="Noto Sans"/>
                          <a:cs typeface="Noto Sans"/>
                          <a:sym typeface="Noto Sans"/>
                        </a:rPr>
                        <a:t>+ 5</a:t>
                      </a:r>
                      <a:r>
                        <a:rPr i="1" lang="en" sz="1800">
                          <a:solidFill>
                            <a:schemeClr val="dk1"/>
                          </a:solidFill>
                          <a:latin typeface="Times New Roman"/>
                          <a:ea typeface="Times New Roman"/>
                          <a:cs typeface="Times New Roman"/>
                          <a:sym typeface="Times New Roman"/>
                        </a:rPr>
                        <a:t>n</a:t>
                      </a:r>
                      <a:r>
                        <a:rPr i="1" lang="en" sz="1800">
                          <a:latin typeface="Noto Sans"/>
                          <a:ea typeface="Noto Sans"/>
                          <a:cs typeface="Noto Sans"/>
                          <a:sym typeface="Noto Sans"/>
                        </a:rPr>
                        <a:t> </a:t>
                      </a:r>
                      <a:r>
                        <a:rPr lang="en" sz="1800">
                          <a:latin typeface="Noto Sans"/>
                          <a:ea typeface="Noto Sans"/>
                          <a:cs typeface="Noto Sans"/>
                          <a:sym typeface="Noto Sans"/>
                        </a:rPr>
                        <a:t>= 0.75</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4"/>
                      </a:pPr>
                      <a:r>
                        <a:rPr lang="en" sz="1800">
                          <a:latin typeface="Noto Sans"/>
                          <a:ea typeface="Noto Sans"/>
                          <a:cs typeface="Noto Sans"/>
                          <a:sym typeface="Noto Sans"/>
                        </a:rPr>
                        <a:t>0.05</a:t>
                      </a:r>
                      <a:r>
                        <a:rPr i="1" lang="en" sz="1800">
                          <a:solidFill>
                            <a:schemeClr val="dk1"/>
                          </a:solidFill>
                          <a:latin typeface="Times New Roman"/>
                          <a:ea typeface="Times New Roman"/>
                          <a:cs typeface="Times New Roman"/>
                          <a:sym typeface="Times New Roman"/>
                        </a:rPr>
                        <a:t>n</a:t>
                      </a:r>
                      <a:r>
                        <a:rPr lang="en" sz="1800">
                          <a:latin typeface="Noto Sans"/>
                          <a:ea typeface="Noto Sans"/>
                          <a:cs typeface="Noto Sans"/>
                          <a:sym typeface="Noto Sans"/>
                        </a:rPr>
                        <a:t> − 0.25</a:t>
                      </a:r>
                      <a:r>
                        <a:rPr i="1" lang="en" sz="1800">
                          <a:solidFill>
                            <a:schemeClr val="dk1"/>
                          </a:solidFill>
                          <a:latin typeface="Times New Roman"/>
                          <a:ea typeface="Times New Roman"/>
                          <a:cs typeface="Times New Roman"/>
                          <a:sym typeface="Times New Roman"/>
                        </a:rPr>
                        <a:t>q</a:t>
                      </a:r>
                      <a:r>
                        <a:rPr lang="en" sz="1800">
                          <a:latin typeface="Noto Sans"/>
                          <a:ea typeface="Noto Sans"/>
                          <a:cs typeface="Noto Sans"/>
                          <a:sym typeface="Noto Sans"/>
                        </a:rPr>
                        <a:t> = 0.75</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79" name="Shape 379"/>
        <p:cNvGrpSpPr/>
        <p:nvPr/>
      </p:nvGrpSpPr>
      <p:grpSpPr>
        <a:xfrm>
          <a:off x="0" y="0"/>
          <a:ext cx="0" cy="0"/>
          <a:chOff x="0" y="0"/>
          <a:chExt cx="0" cy="0"/>
        </a:xfrm>
      </p:grpSpPr>
      <p:sp>
        <p:nvSpPr>
          <p:cNvPr id="380" name="Google Shape;380;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p:txBody>
      </p:sp>
      <p:sp>
        <p:nvSpPr>
          <p:cNvPr id="381" name="Google Shape;381;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An ordered pair (</a:t>
            </a:r>
            <a:r>
              <a:rPr i="1" lang="en" sz="1600">
                <a:latin typeface="Times New Roman"/>
                <a:ea typeface="Times New Roman"/>
                <a:cs typeface="Times New Roman"/>
                <a:sym typeface="Times New Roman"/>
              </a:rPr>
              <a:t>x</a:t>
            </a:r>
            <a:r>
              <a:rPr lang="en" sz="1600"/>
              <a:t>, </a:t>
            </a:r>
            <a:r>
              <a:rPr i="1" lang="en" sz="1600">
                <a:latin typeface="Times New Roman"/>
                <a:ea typeface="Times New Roman"/>
                <a:cs typeface="Times New Roman"/>
                <a:sym typeface="Times New Roman"/>
              </a:rPr>
              <a:t>y</a:t>
            </a:r>
            <a:r>
              <a:rPr lang="en" sz="1600"/>
              <a:t>) is a solution to a linear equation like </a:t>
            </a:r>
            <a:r>
              <a:rPr i="1" lang="en" sz="1600"/>
              <a:t>A</a:t>
            </a:r>
            <a:r>
              <a:rPr i="1" lang="en" sz="1600">
                <a:latin typeface="Times New Roman"/>
                <a:ea typeface="Times New Roman"/>
                <a:cs typeface="Times New Roman"/>
                <a:sym typeface="Times New Roman"/>
              </a:rPr>
              <a:t>x</a:t>
            </a:r>
            <a:r>
              <a:rPr lang="en" sz="1600"/>
              <a:t> + </a:t>
            </a:r>
            <a:r>
              <a:rPr i="1" lang="en" sz="1600"/>
              <a:t>B</a:t>
            </a:r>
            <a:r>
              <a:rPr i="1" lang="en" sz="1600">
                <a:latin typeface="Times New Roman"/>
                <a:ea typeface="Times New Roman"/>
                <a:cs typeface="Times New Roman"/>
                <a:sym typeface="Times New Roman"/>
              </a:rPr>
              <a:t>y</a:t>
            </a:r>
            <a:r>
              <a:rPr lang="en" sz="1600"/>
              <a:t> = </a:t>
            </a:r>
            <a:r>
              <a:rPr i="1" lang="en" sz="1600"/>
              <a:t>C</a:t>
            </a:r>
            <a:r>
              <a:rPr lang="en" sz="1600"/>
              <a:t> if it makes the equation true when you plug in the values. Linear equations have many solutions. We can graph them on a coordinate grid. The points form a straight line, so we connect them with a line and add arrows to show it goes on forever.</a:t>
            </a:r>
            <a:endParaRPr sz="1600"/>
          </a:p>
          <a:p>
            <a:pPr indent="-330200" lvl="0" marL="457200" rtl="0" algn="l">
              <a:spcBef>
                <a:spcPts val="800"/>
              </a:spcBef>
              <a:spcAft>
                <a:spcPts val="0"/>
              </a:spcAft>
              <a:buSzPts val="1600"/>
              <a:buChar char="●"/>
            </a:pPr>
            <a:r>
              <a:rPr lang="en" sz="1600"/>
              <a:t>The graph shows </a:t>
            </a:r>
            <a:r>
              <a:rPr b="1" lang="en" sz="1600"/>
              <a:t>all the solutions</a:t>
            </a:r>
            <a:r>
              <a:rPr lang="en" sz="1600"/>
              <a:t> to the equation.</a:t>
            </a:r>
            <a:endParaRPr sz="1600"/>
          </a:p>
          <a:p>
            <a:pPr indent="-330200" lvl="0" marL="457200" rtl="0" algn="l">
              <a:spcBef>
                <a:spcPts val="0"/>
              </a:spcBef>
              <a:spcAft>
                <a:spcPts val="0"/>
              </a:spcAft>
              <a:buSzPts val="1600"/>
              <a:buChar char="●"/>
            </a:pPr>
            <a:r>
              <a:rPr b="1" lang="en" sz="1600"/>
              <a:t>Every</a:t>
            </a:r>
            <a:r>
              <a:rPr lang="en" sz="1600"/>
              <a:t> point on the line is a solution.</a:t>
            </a:r>
            <a:endParaRPr sz="1600"/>
          </a:p>
          <a:p>
            <a:pPr indent="-330200" lvl="0" marL="457200" rtl="0" algn="l">
              <a:spcBef>
                <a:spcPts val="0"/>
              </a:spcBef>
              <a:spcAft>
                <a:spcPts val="0"/>
              </a:spcAft>
              <a:buSzPts val="1600"/>
              <a:buChar char="●"/>
            </a:pPr>
            <a:r>
              <a:rPr lang="en" sz="1600"/>
              <a:t>Any point </a:t>
            </a:r>
            <a:r>
              <a:rPr b="1" lang="en" sz="1600"/>
              <a:t>not</a:t>
            </a:r>
            <a:r>
              <a:rPr lang="en" sz="1600"/>
              <a:t> on the line is </a:t>
            </a:r>
            <a:r>
              <a:rPr b="1" lang="en" sz="1600"/>
              <a:t>not</a:t>
            </a:r>
            <a:r>
              <a:rPr lang="en" sz="1600"/>
              <a:t> a solution.</a:t>
            </a:r>
            <a:endParaRPr sz="1600"/>
          </a:p>
          <a:p>
            <a:pPr indent="0" lvl="0" marL="0" rtl="0" algn="l">
              <a:spcBef>
                <a:spcPts val="800"/>
              </a:spcBef>
              <a:spcAft>
                <a:spcPts val="0"/>
              </a:spcAft>
              <a:buNone/>
            </a:pPr>
            <a:r>
              <a:rPr lang="en" sz="1600"/>
              <a:t>If we solve the equation for </a:t>
            </a:r>
            <a:r>
              <a:rPr i="1" lang="en" sz="1600">
                <a:latin typeface="Times New Roman"/>
                <a:ea typeface="Times New Roman"/>
                <a:cs typeface="Times New Roman"/>
                <a:sym typeface="Times New Roman"/>
              </a:rPr>
              <a:t>y</a:t>
            </a:r>
            <a:r>
              <a:rPr lang="en" sz="1600"/>
              <a:t>, we can quickly see the slope and the </a:t>
            </a:r>
            <a:r>
              <a:rPr i="1" lang="en" sz="1600">
                <a:latin typeface="Times New Roman"/>
                <a:ea typeface="Times New Roman"/>
                <a:cs typeface="Times New Roman"/>
                <a:sym typeface="Times New Roman"/>
              </a:rPr>
              <a:t>y</a:t>
            </a:r>
            <a:r>
              <a:rPr lang="en" sz="1600"/>
              <a:t>-intercept (where the line crosses the </a:t>
            </a:r>
            <a:r>
              <a:rPr i="1" lang="en" sz="1600">
                <a:latin typeface="Times New Roman"/>
                <a:ea typeface="Times New Roman"/>
                <a:cs typeface="Times New Roman"/>
                <a:sym typeface="Times New Roman"/>
              </a:rPr>
              <a:t>y</a:t>
            </a:r>
            <a:r>
              <a:rPr lang="en" sz="1600"/>
              <a:t>-axis).</a:t>
            </a:r>
            <a:endParaRPr sz="1600"/>
          </a:p>
          <a:p>
            <a:pPr indent="-330200" lvl="0" marL="457200" rtl="0" algn="l">
              <a:spcBef>
                <a:spcPts val="800"/>
              </a:spcBef>
              <a:spcAft>
                <a:spcPts val="0"/>
              </a:spcAft>
              <a:buSzPts val="1600"/>
              <a:buAutoNum type="arabicPeriod"/>
            </a:pPr>
            <a:r>
              <a:rPr lang="en" sz="1600"/>
              <a:t>Solve 9</a:t>
            </a:r>
            <a:r>
              <a:rPr i="1" lang="en" sz="1600">
                <a:latin typeface="Times New Roman"/>
                <a:ea typeface="Times New Roman"/>
                <a:cs typeface="Times New Roman"/>
                <a:sym typeface="Times New Roman"/>
              </a:rPr>
              <a:t>x</a:t>
            </a:r>
            <a:r>
              <a:rPr lang="en" sz="1600"/>
              <a:t> − 3</a:t>
            </a:r>
            <a:r>
              <a:rPr i="1" lang="en" sz="1600">
                <a:latin typeface="Times New Roman"/>
                <a:ea typeface="Times New Roman"/>
                <a:cs typeface="Times New Roman"/>
                <a:sym typeface="Times New Roman"/>
              </a:rPr>
              <a:t>y</a:t>
            </a:r>
            <a:r>
              <a:rPr lang="en" sz="1600"/>
              <a:t> = 15 for </a:t>
            </a:r>
            <a:r>
              <a:rPr i="1" lang="en" sz="1600">
                <a:latin typeface="Times New Roman"/>
                <a:ea typeface="Times New Roman"/>
                <a:cs typeface="Times New Roman"/>
                <a:sym typeface="Times New Roman"/>
              </a:rPr>
              <a:t>y</a:t>
            </a:r>
            <a:r>
              <a:rPr lang="en" sz="1600"/>
              <a:t>.</a:t>
            </a:r>
            <a:endParaRPr sz="1600"/>
          </a:p>
        </p:txBody>
      </p:sp>
      <p:sp>
        <p:nvSpPr>
          <p:cNvPr id="382" name="Google Shape;382;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3" name="Google Shape;383;p3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1.10.3 Writing and Graphing Equations in Standard Form</a:t>
            </a:r>
            <a:r>
              <a:rPr lang="en" sz="1000"/>
              <a:t> - Additional Resources</a:t>
            </a:r>
            <a:endParaRPr/>
          </a:p>
        </p:txBody>
      </p:sp>
      <p:pic>
        <p:nvPicPr>
          <p:cNvPr id="384" name="Google Shape;384;p32"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8" name="Shape 388"/>
        <p:cNvGrpSpPr/>
        <p:nvPr/>
      </p:nvGrpSpPr>
      <p:grpSpPr>
        <a:xfrm>
          <a:off x="0" y="0"/>
          <a:ext cx="0" cy="0"/>
          <a:chOff x="0" y="0"/>
          <a:chExt cx="0" cy="0"/>
        </a:xfrm>
      </p:grpSpPr>
      <p:sp>
        <p:nvSpPr>
          <p:cNvPr id="389" name="Google Shape;389;p33"/>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390" name="Google Shape;390;p3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1" name="Google Shape;391;p3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2" name="Google Shape;392;p3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3" name="Google Shape;393;p33"/>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4" name="Google Shape;394;p33"/>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5" name="Google Shape;395;p33"/>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6" name="Google Shape;396;p33"/>
          <p:cNvCxnSpPr>
            <a:stCxn id="390" idx="2"/>
            <a:endCxn id="39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97" name="Google Shape;397;p33"/>
          <p:cNvCxnSpPr>
            <a:stCxn id="392" idx="3"/>
            <a:endCxn id="39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98" name="Google Shape;398;p33"/>
          <p:cNvCxnSpPr>
            <a:stCxn id="391" idx="3"/>
            <a:endCxn id="393"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99" name="Google Shape;399;p33"/>
          <p:cNvCxnSpPr>
            <a:stCxn id="393" idx="3"/>
            <a:endCxn id="395"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400" name="Google Shape;400;p33"/>
          <p:cNvCxnSpPr>
            <a:stCxn id="395" idx="3"/>
            <a:endCxn id="394"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01" name="Google Shape;401;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2" name="Google Shape;402;p33"/>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03" name="Google Shape;403;p33"/>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04" name="Google Shape;404;p33"/>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05" name="Google Shape;405;p33"/>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406" name="Google Shape;406;p33"/>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407" name="Google Shape;407;p33"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408" name="Google Shape;408;p33"/>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09" name="Google Shape;409;p33"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410" name="Google Shape;410;p33"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411" name="Google Shape;411;p33"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412" name="Google Shape;412;p33"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413" name="Google Shape;413;p33" title="hugeicons_pencil.png"/>
          <p:cNvPicPr preferRelativeResize="0"/>
          <p:nvPr/>
        </p:nvPicPr>
        <p:blipFill>
          <a:blip r:embed="rId8">
            <a:alphaModFix/>
          </a:blip>
          <a:stretch>
            <a:fillRect/>
          </a:stretch>
        </p:blipFill>
        <p:spPr>
          <a:xfrm>
            <a:off x="6519672" y="1444752"/>
            <a:ext cx="228600" cy="228600"/>
          </a:xfrm>
          <a:prstGeom prst="rect">
            <a:avLst/>
          </a:prstGeom>
          <a:noFill/>
          <a:ln>
            <a:noFill/>
          </a:ln>
        </p:spPr>
      </p:pic>
      <p:sp>
        <p:nvSpPr>
          <p:cNvPr id="414" name="Google Shape;414;p3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5" name="Google Shape;415;p3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6" name="Google Shape;416;p3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7" name="Google Shape;417;p33"/>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8" name="Google Shape;418;p33"/>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9" name="Google Shape;419;p33"/>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20" name="Google Shape;420;p33"/>
          <p:cNvCxnSpPr>
            <a:stCxn id="414" idx="2"/>
            <a:endCxn id="41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21" name="Google Shape;421;p33"/>
          <p:cNvCxnSpPr>
            <a:stCxn id="416" idx="3"/>
            <a:endCxn id="41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22" name="Google Shape;422;p33"/>
          <p:cNvCxnSpPr>
            <a:stCxn id="415" idx="3"/>
            <a:endCxn id="417"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23" name="Google Shape;423;p33"/>
          <p:cNvCxnSpPr>
            <a:stCxn id="417" idx="3"/>
            <a:endCxn id="41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424" name="Google Shape;424;p33"/>
          <p:cNvCxnSpPr>
            <a:stCxn id="419" idx="3"/>
            <a:endCxn id="41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25" name="Google Shape;425;p33"/>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Practice</a:t>
            </a:r>
            <a:endParaRPr sz="1800">
              <a:solidFill>
                <a:srgbClr val="595959"/>
              </a:solidFill>
              <a:latin typeface="Calibri"/>
              <a:ea typeface="Calibri"/>
              <a:cs typeface="Calibri"/>
              <a:sym typeface="Calibri"/>
            </a:endParaRPr>
          </a:p>
        </p:txBody>
      </p:sp>
      <p:sp>
        <p:nvSpPr>
          <p:cNvPr id="426" name="Google Shape;426;p33"/>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sz="1800">
              <a:solidFill>
                <a:srgbClr val="595959"/>
              </a:solidFill>
              <a:latin typeface="Calibri"/>
              <a:ea typeface="Calibri"/>
              <a:cs typeface="Calibri"/>
              <a:sym typeface="Calibri"/>
            </a:endParaRPr>
          </a:p>
        </p:txBody>
      </p:sp>
      <p:pic>
        <p:nvPicPr>
          <p:cNvPr id="427" name="Google Shape;427;p33"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428" name="Google Shape;428;p33"/>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29" name="Google Shape;429;p33" title="hugeicons_pencil.png"/>
          <p:cNvPicPr preferRelativeResize="0"/>
          <p:nvPr/>
        </p:nvPicPr>
        <p:blipFill>
          <a:blip r:embed="rId8">
            <a:alphaModFix/>
          </a:blip>
          <a:stretch>
            <a:fillRect/>
          </a:stretch>
        </p:blipFill>
        <p:spPr>
          <a:xfrm>
            <a:off x="6519672" y="1554480"/>
            <a:ext cx="228600" cy="228600"/>
          </a:xfrm>
          <a:prstGeom prst="rect">
            <a:avLst/>
          </a:prstGeom>
          <a:noFill/>
          <a:ln>
            <a:noFill/>
          </a:ln>
        </p:spPr>
      </p:pic>
      <p:sp>
        <p:nvSpPr>
          <p:cNvPr id="430" name="Google Shape;430;p33"/>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31" name="Google Shape;431;p33"/>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32" name="Google Shape;432;p33"/>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433" name="Google Shape;433;p33"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434" name="Google Shape;434;p33"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435" name="Google Shape;435;p33" title="hugeicons_chart-down.png"/>
          <p:cNvPicPr preferRelativeResize="0"/>
          <p:nvPr/>
        </p:nvPicPr>
        <p:blipFill>
          <a:blip r:embed="rId6">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9" name="Shape 439"/>
        <p:cNvGrpSpPr/>
        <p:nvPr/>
      </p:nvGrpSpPr>
      <p:grpSpPr>
        <a:xfrm>
          <a:off x="0" y="0"/>
          <a:ext cx="0" cy="0"/>
          <a:chOff x="0" y="0"/>
          <a:chExt cx="0" cy="0"/>
        </a:xfrm>
      </p:grpSpPr>
      <p:sp>
        <p:nvSpPr>
          <p:cNvPr id="440" name="Google Shape;440;p34"/>
          <p:cNvSpPr txBox="1"/>
          <p:nvPr>
            <p:ph type="title"/>
          </p:nvPr>
        </p:nvSpPr>
        <p:spPr>
          <a:xfrm>
            <a:off x="311700" y="306511"/>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Cool Down</a:t>
            </a:r>
            <a:endParaRPr>
              <a:latin typeface="Verdana"/>
              <a:ea typeface="Verdana"/>
              <a:cs typeface="Verdana"/>
              <a:sym typeface="Verdana"/>
            </a:endParaRPr>
          </a:p>
        </p:txBody>
      </p:sp>
      <p:sp>
        <p:nvSpPr>
          <p:cNvPr id="441" name="Google Shape;441;p34"/>
          <p:cNvSpPr txBox="1"/>
          <p:nvPr>
            <p:ph idx="1" type="body"/>
          </p:nvPr>
        </p:nvSpPr>
        <p:spPr>
          <a:xfrm>
            <a:off x="311700" y="846236"/>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solidFill>
                  <a:schemeClr val="dk1"/>
                </a:solidFill>
              </a:rPr>
              <a:t>Kiran is spending $12 on games and rides at another carnival, where a game costs $0.25 and a ride costs $1.</a:t>
            </a:r>
            <a:endParaRPr sz="1700">
              <a:solidFill>
                <a:schemeClr val="dk1"/>
              </a:solidFill>
            </a:endParaRPr>
          </a:p>
          <a:p>
            <a:pPr indent="-336550" lvl="0" marL="457200" rtl="0" algn="l">
              <a:lnSpc>
                <a:spcPct val="100000"/>
              </a:lnSpc>
              <a:spcBef>
                <a:spcPts val="1200"/>
              </a:spcBef>
              <a:spcAft>
                <a:spcPts val="0"/>
              </a:spcAft>
              <a:buClr>
                <a:schemeClr val="dk1"/>
              </a:buClr>
              <a:buSzPts val="1700"/>
              <a:buAutoNum type="arabicPeriod"/>
            </a:pPr>
            <a:r>
              <a:rPr lang="en" sz="1700">
                <a:solidFill>
                  <a:schemeClr val="dk1"/>
                </a:solidFill>
              </a:rPr>
              <a:t>Write an equation to represent the relationship between the dollar amount Kiran is spending and the number of games, </a:t>
            </a:r>
            <a:r>
              <a:rPr i="1" lang="en" sz="1700">
                <a:solidFill>
                  <a:schemeClr val="dk1"/>
                </a:solidFill>
                <a:latin typeface="Times New Roman"/>
                <a:ea typeface="Times New Roman"/>
                <a:cs typeface="Times New Roman"/>
                <a:sym typeface="Times New Roman"/>
              </a:rPr>
              <a:t>x</a:t>
            </a:r>
            <a:r>
              <a:rPr lang="en" sz="1700">
                <a:solidFill>
                  <a:schemeClr val="dk1"/>
                </a:solidFill>
              </a:rPr>
              <a:t>, and the </a:t>
            </a:r>
            <a:r>
              <a:rPr lang="en" sz="1700">
                <a:solidFill>
                  <a:schemeClr val="dk1"/>
                </a:solidFill>
              </a:rPr>
              <a:t>n</a:t>
            </a:r>
            <a:r>
              <a:rPr lang="en" sz="1700">
                <a:solidFill>
                  <a:schemeClr val="dk1"/>
                </a:solidFill>
              </a:rPr>
              <a:t>umber of rides, </a:t>
            </a:r>
            <a:r>
              <a:rPr i="1" lang="en" sz="1700">
                <a:solidFill>
                  <a:schemeClr val="dk1"/>
                </a:solidFill>
                <a:latin typeface="Times New Roman"/>
                <a:ea typeface="Times New Roman"/>
                <a:cs typeface="Times New Roman"/>
                <a:sym typeface="Times New Roman"/>
              </a:rPr>
              <a:t>y</a:t>
            </a:r>
            <a:r>
              <a:rPr lang="en" sz="1700">
                <a:solidFill>
                  <a:schemeClr val="dk1"/>
                </a:solidFill>
              </a:rPr>
              <a:t>, he could do.</a:t>
            </a:r>
            <a:endParaRPr sz="1700">
              <a:solidFill>
                <a:schemeClr val="dk1"/>
              </a:solidFill>
            </a:endParaRPr>
          </a:p>
          <a:p>
            <a:pPr indent="-336550" lvl="0" marL="457200" rtl="0" algn="l">
              <a:lnSpc>
                <a:spcPct val="100000"/>
              </a:lnSpc>
              <a:spcBef>
                <a:spcPts val="0"/>
              </a:spcBef>
              <a:spcAft>
                <a:spcPts val="0"/>
              </a:spcAft>
              <a:buClr>
                <a:schemeClr val="dk1"/>
              </a:buClr>
              <a:buSzPts val="1700"/>
              <a:buAutoNum type="arabicPeriod"/>
            </a:pPr>
            <a:r>
              <a:rPr lang="en" sz="1700">
                <a:solidFill>
                  <a:schemeClr val="dk1"/>
                </a:solidFill>
              </a:rPr>
              <a:t>Which graph represents the relationship between the quantities in this situation? Explain how you know.</a:t>
            </a:r>
            <a:endParaRPr sz="1700">
              <a:solidFill>
                <a:schemeClr val="dk1"/>
              </a:solidFill>
            </a:endParaRPr>
          </a:p>
        </p:txBody>
      </p:sp>
      <p:sp>
        <p:nvSpPr>
          <p:cNvPr id="442" name="Google Shape;442;p34"/>
          <p:cNvSpPr txBox="1"/>
          <p:nvPr>
            <p:ph idx="12" type="sldNum"/>
          </p:nvPr>
        </p:nvSpPr>
        <p:spPr>
          <a:xfrm>
            <a:off x="8283608" y="470634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3" name="Google Shape;443;p34"/>
          <p:cNvSpPr txBox="1"/>
          <p:nvPr>
            <p:ph idx="3" type="sldNum"/>
          </p:nvPr>
        </p:nvSpPr>
        <p:spPr>
          <a:xfrm>
            <a:off x="311700" y="470635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1.10.4 Matching Equations and Graphs</a:t>
            </a:r>
            <a:endParaRPr/>
          </a:p>
        </p:txBody>
      </p:sp>
      <p:pic>
        <p:nvPicPr>
          <p:cNvPr id="444" name="Google Shape;444;p34"/>
          <p:cNvPicPr preferRelativeResize="0"/>
          <p:nvPr/>
        </p:nvPicPr>
        <p:blipFill>
          <a:blip r:embed="rId4">
            <a:alphaModFix/>
          </a:blip>
          <a:stretch>
            <a:fillRect/>
          </a:stretch>
        </p:blipFill>
        <p:spPr>
          <a:xfrm>
            <a:off x="765962" y="3080868"/>
            <a:ext cx="1872875" cy="1700457"/>
          </a:xfrm>
          <a:prstGeom prst="rect">
            <a:avLst/>
          </a:prstGeom>
          <a:noFill/>
          <a:ln>
            <a:noFill/>
          </a:ln>
        </p:spPr>
      </p:pic>
      <p:pic>
        <p:nvPicPr>
          <p:cNvPr id="445" name="Google Shape;445;p34"/>
          <p:cNvPicPr preferRelativeResize="0"/>
          <p:nvPr/>
        </p:nvPicPr>
        <p:blipFill>
          <a:blip r:embed="rId5">
            <a:alphaModFix/>
          </a:blip>
          <a:stretch>
            <a:fillRect/>
          </a:stretch>
        </p:blipFill>
        <p:spPr>
          <a:xfrm>
            <a:off x="3800175" y="3080868"/>
            <a:ext cx="1872875" cy="1700457"/>
          </a:xfrm>
          <a:prstGeom prst="rect">
            <a:avLst/>
          </a:prstGeom>
          <a:noFill/>
          <a:ln>
            <a:noFill/>
          </a:ln>
        </p:spPr>
      </p:pic>
      <p:pic>
        <p:nvPicPr>
          <p:cNvPr id="446" name="Google Shape;446;p34"/>
          <p:cNvPicPr preferRelativeResize="0"/>
          <p:nvPr/>
        </p:nvPicPr>
        <p:blipFill>
          <a:blip r:embed="rId6">
            <a:alphaModFix/>
          </a:blip>
          <a:stretch>
            <a:fillRect/>
          </a:stretch>
        </p:blipFill>
        <p:spPr>
          <a:xfrm>
            <a:off x="6834376" y="3080876"/>
            <a:ext cx="1872887" cy="1700450"/>
          </a:xfrm>
          <a:prstGeom prst="rect">
            <a:avLst/>
          </a:prstGeom>
          <a:noFill/>
          <a:ln>
            <a:noFill/>
          </a:ln>
        </p:spPr>
      </p:pic>
      <p:graphicFrame>
        <p:nvGraphicFramePr>
          <p:cNvPr id="447" name="Google Shape;447;p34"/>
          <p:cNvGraphicFramePr/>
          <p:nvPr/>
        </p:nvGraphicFramePr>
        <p:xfrm>
          <a:off x="436737" y="3080875"/>
          <a:ext cx="3000000" cy="3000000"/>
        </p:xfrm>
        <a:graphic>
          <a:graphicData uri="http://schemas.openxmlformats.org/drawingml/2006/table">
            <a:tbl>
              <a:tblPr>
                <a:noFill/>
                <a:tableStyleId>{F6BE3FDD-E525-49B6-863C-8DEBEB9372F6}</a:tableStyleId>
              </a:tblPr>
              <a:tblGrid>
                <a:gridCol w="3083900"/>
                <a:gridCol w="3027950"/>
                <a:gridCol w="1127150"/>
              </a:tblGrid>
              <a:tr h="381000">
                <a:tc>
                  <a:txBody>
                    <a:bodyPr/>
                    <a:lstStyle/>
                    <a:p>
                      <a:pPr indent="-342900" lvl="0" marL="457200" rtl="0" algn="l">
                        <a:spcBef>
                          <a:spcPts val="0"/>
                        </a:spcBef>
                        <a:spcAft>
                          <a:spcPts val="0"/>
                        </a:spcAft>
                        <a:buSzPts val="1800"/>
                        <a:buFont typeface="Noto Sans"/>
                        <a:buAutoNum type="alphaUcPeriod"/>
                      </a:pPr>
                      <a:r>
                        <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800">
                          <a:latin typeface="Noto Sans"/>
                          <a:ea typeface="Noto Sans"/>
                          <a:cs typeface="Noto Sans"/>
                          <a:sym typeface="Noto Sans"/>
                        </a:rPr>
                        <a:t>B. </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800">
                          <a:latin typeface="Noto Sans"/>
                          <a:ea typeface="Noto Sans"/>
                          <a:cs typeface="Noto Sans"/>
                          <a:sym typeface="Noto Sans"/>
                        </a:rPr>
                        <a:t>C. </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1" name="Shape 451"/>
        <p:cNvGrpSpPr/>
        <p:nvPr/>
      </p:nvGrpSpPr>
      <p:grpSpPr>
        <a:xfrm>
          <a:off x="0" y="0"/>
          <a:ext cx="0" cy="0"/>
          <a:chOff x="0" y="0"/>
          <a:chExt cx="0" cy="0"/>
        </a:xfrm>
      </p:grpSpPr>
      <p:sp>
        <p:nvSpPr>
          <p:cNvPr id="452" name="Google Shape;452;p35"/>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453" name="Google Shape;453;p3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4" name="Google Shape;454;p35"/>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5" name="Google Shape;455;p3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6" name="Google Shape;456;p35"/>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7" name="Google Shape;457;p3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58" name="Google Shape;458;p35"/>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59" name="Google Shape;459;p35"/>
          <p:cNvCxnSpPr>
            <a:stCxn id="453" idx="2"/>
            <a:endCxn id="45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60" name="Google Shape;460;p35"/>
          <p:cNvCxnSpPr>
            <a:stCxn id="455" idx="3"/>
            <a:endCxn id="45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61" name="Google Shape;461;p35"/>
          <p:cNvCxnSpPr>
            <a:stCxn id="454" idx="3"/>
            <a:endCxn id="45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62" name="Google Shape;462;p35"/>
          <p:cNvCxnSpPr>
            <a:stCxn id="456" idx="3"/>
            <a:endCxn id="45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63" name="Google Shape;463;p35"/>
          <p:cNvCxnSpPr>
            <a:stCxn id="458" idx="3"/>
            <a:endCxn id="45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64" name="Google Shape;464;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65" name="Google Shape;465;p35"/>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66" name="Google Shape;466;p35"/>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67" name="Google Shape;467;p35"/>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68" name="Google Shape;468;p35"/>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469" name="Google Shape;469;p35"/>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470" name="Google Shape;470;p35"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471" name="Google Shape;471;p35"/>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72" name="Google Shape;472;p35"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473" name="Google Shape;473;p35" title="hugeicons_pencil.png"/>
          <p:cNvPicPr preferRelativeResize="0"/>
          <p:nvPr/>
        </p:nvPicPr>
        <p:blipFill>
          <a:blip r:embed="rId6">
            <a:alphaModFix/>
          </a:blip>
          <a:stretch>
            <a:fillRect/>
          </a:stretch>
        </p:blipFill>
        <p:spPr>
          <a:xfrm>
            <a:off x="6519672" y="1444752"/>
            <a:ext cx="228600" cy="228600"/>
          </a:xfrm>
          <a:prstGeom prst="rect">
            <a:avLst/>
          </a:prstGeom>
          <a:noFill/>
          <a:ln>
            <a:noFill/>
          </a:ln>
        </p:spPr>
      </p:pic>
      <p:pic>
        <p:nvPicPr>
          <p:cNvPr id="474" name="Google Shape;474;p35" title="hugeicons_centralized.png"/>
          <p:cNvPicPr preferRelativeResize="0"/>
          <p:nvPr/>
        </p:nvPicPr>
        <p:blipFill>
          <a:blip r:embed="rId7">
            <a:alphaModFix/>
          </a:blip>
          <a:stretch>
            <a:fillRect/>
          </a:stretch>
        </p:blipFill>
        <p:spPr>
          <a:xfrm>
            <a:off x="7799832" y="3108960"/>
            <a:ext cx="228600" cy="228600"/>
          </a:xfrm>
          <a:prstGeom prst="rect">
            <a:avLst/>
          </a:prstGeom>
          <a:noFill/>
          <a:ln>
            <a:noFill/>
          </a:ln>
        </p:spPr>
      </p:pic>
      <p:pic>
        <p:nvPicPr>
          <p:cNvPr id="475" name="Google Shape;475;p35"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476" name="Google Shape;476;p35" title="hugeicons_chart-down.png"/>
          <p:cNvPicPr preferRelativeResize="0"/>
          <p:nvPr/>
        </p:nvPicPr>
        <p:blipFill>
          <a:blip r:embed="rId8">
            <a:alphaModFix/>
          </a:blip>
          <a:stretch>
            <a:fillRect/>
          </a:stretch>
        </p:blipFill>
        <p:spPr>
          <a:xfrm>
            <a:off x="4901184" y="3090672"/>
            <a:ext cx="228600" cy="228600"/>
          </a:xfrm>
          <a:prstGeom prst="rect">
            <a:avLst/>
          </a:prstGeom>
          <a:noFill/>
          <a:ln>
            <a:noFill/>
          </a:ln>
        </p:spPr>
      </p:pic>
      <p:sp>
        <p:nvSpPr>
          <p:cNvPr id="477" name="Google Shape;477;p3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8" name="Google Shape;478;p35"/>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9" name="Google Shape;479;p3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0" name="Google Shape;480;p35"/>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1" name="Google Shape;481;p3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2" name="Google Shape;482;p35"/>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83" name="Google Shape;483;p35"/>
          <p:cNvCxnSpPr>
            <a:stCxn id="477" idx="2"/>
            <a:endCxn id="47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84" name="Google Shape;484;p35"/>
          <p:cNvCxnSpPr>
            <a:stCxn id="479" idx="3"/>
            <a:endCxn id="47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85" name="Google Shape;485;p35"/>
          <p:cNvCxnSpPr>
            <a:stCxn id="478" idx="3"/>
            <a:endCxn id="48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86" name="Google Shape;486;p35"/>
          <p:cNvCxnSpPr>
            <a:stCxn id="480" idx="3"/>
            <a:endCxn id="482"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87" name="Google Shape;487;p35"/>
          <p:cNvCxnSpPr>
            <a:stCxn id="482" idx="3"/>
            <a:endCxn id="48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88" name="Google Shape;488;p35"/>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595959"/>
                </a:solidFill>
                <a:latin typeface="Calibri"/>
                <a:ea typeface="Calibri"/>
                <a:cs typeface="Calibri"/>
                <a:sym typeface="Calibri"/>
              </a:rPr>
              <a:t>Lesson Synthesis</a:t>
            </a:r>
            <a:endParaRPr b="1" sz="1800">
              <a:solidFill>
                <a:srgbClr val="595959"/>
              </a:solidFill>
              <a:latin typeface="Calibri"/>
              <a:ea typeface="Calibri"/>
              <a:cs typeface="Calibri"/>
              <a:sym typeface="Calibri"/>
            </a:endParaRPr>
          </a:p>
        </p:txBody>
      </p:sp>
      <p:pic>
        <p:nvPicPr>
          <p:cNvPr id="489" name="Google Shape;489;p35"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490" name="Google Shape;490;p35"/>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91" name="Google Shape;491;p35" title="hugeicons_centralized.png"/>
          <p:cNvPicPr preferRelativeResize="0"/>
          <p:nvPr/>
        </p:nvPicPr>
        <p:blipFill>
          <a:blip r:embed="rId7">
            <a:alphaModFix/>
          </a:blip>
          <a:stretch>
            <a:fillRect/>
          </a:stretch>
        </p:blipFill>
        <p:spPr>
          <a:xfrm>
            <a:off x="7799832" y="3200400"/>
            <a:ext cx="228600" cy="228600"/>
          </a:xfrm>
          <a:prstGeom prst="rect">
            <a:avLst/>
          </a:prstGeom>
          <a:noFill/>
          <a:ln>
            <a:noFill/>
          </a:ln>
        </p:spPr>
      </p:pic>
      <p:sp>
        <p:nvSpPr>
          <p:cNvPr id="492" name="Google Shape;492;p35"/>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93" name="Google Shape;493;p35"/>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94" name="Google Shape;494;p35"/>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95" name="Google Shape;495;p35"/>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496" name="Google Shape;496;p35"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497" name="Google Shape;497;p35"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498" name="Google Shape;498;p35"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499" name="Google Shape;499;p35" title="hugeicons_chart-down.png"/>
          <p:cNvPicPr preferRelativeResize="0"/>
          <p:nvPr/>
        </p:nvPicPr>
        <p:blipFill>
          <a:blip r:embed="rId8">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3" name="Shape 503"/>
        <p:cNvGrpSpPr/>
        <p:nvPr/>
      </p:nvGrpSpPr>
      <p:grpSpPr>
        <a:xfrm>
          <a:off x="0" y="0"/>
          <a:ext cx="0" cy="0"/>
          <a:chOff x="0" y="0"/>
          <a:chExt cx="0" cy="0"/>
        </a:xfrm>
      </p:grpSpPr>
      <p:sp>
        <p:nvSpPr>
          <p:cNvPr id="504" name="Google Shape;504;p36"/>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Practice</a:t>
            </a:r>
            <a:endParaRPr>
              <a:latin typeface="Verdana"/>
              <a:ea typeface="Verdana"/>
              <a:cs typeface="Verdana"/>
              <a:sym typeface="Verdana"/>
            </a:endParaRPr>
          </a:p>
        </p:txBody>
      </p:sp>
      <p:sp>
        <p:nvSpPr>
          <p:cNvPr id="505" name="Google Shape;505;p36"/>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506" name="Google Shape;506;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07" name="Google Shape;507;p3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1.10.5 Practice</a:t>
            </a:r>
            <a:endParaRPr/>
          </a:p>
        </p:txBody>
      </p:sp>
      <p:pic>
        <p:nvPicPr>
          <p:cNvPr id="508" name="Google Shape;508;p36" title="Learning-pana 3.png"/>
          <p:cNvPicPr preferRelativeResize="0"/>
          <p:nvPr/>
        </p:nvPicPr>
        <p:blipFill>
          <a:blip r:embed="rId4">
            <a:alphaModFix/>
          </a:blip>
          <a:stretch>
            <a:fillRect/>
          </a:stretch>
        </p:blipFill>
        <p:spPr>
          <a:xfrm>
            <a:off x="5577675" y="1152475"/>
            <a:ext cx="3254625" cy="32546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2" name="Shape 512"/>
        <p:cNvGrpSpPr/>
        <p:nvPr/>
      </p:nvGrpSpPr>
      <p:grpSpPr>
        <a:xfrm>
          <a:off x="0" y="0"/>
          <a:ext cx="0" cy="0"/>
          <a:chOff x="0" y="0"/>
          <a:chExt cx="0" cy="0"/>
        </a:xfrm>
      </p:grpSpPr>
      <p:sp>
        <p:nvSpPr>
          <p:cNvPr id="513" name="Google Shape;513;p37"/>
          <p:cNvSpPr txBox="1"/>
          <p:nvPr>
            <p:ph idx="4294967295"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514" name="Google Shape;514;p3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5" name="Google Shape;515;p3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6" name="Google Shape;516;p3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7" name="Google Shape;517;p3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8" name="Google Shape;518;p37"/>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9" name="Google Shape;519;p37"/>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20" name="Google Shape;520;p37"/>
          <p:cNvCxnSpPr>
            <a:stCxn id="514" idx="2"/>
            <a:endCxn id="51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521" name="Google Shape;521;p37"/>
          <p:cNvCxnSpPr>
            <a:stCxn id="516" idx="3"/>
            <a:endCxn id="51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522" name="Google Shape;522;p37"/>
          <p:cNvCxnSpPr>
            <a:stCxn id="515" idx="3"/>
            <a:endCxn id="517"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523" name="Google Shape;523;p37"/>
          <p:cNvCxnSpPr>
            <a:stCxn id="517" idx="3"/>
            <a:endCxn id="519"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524" name="Google Shape;524;p37"/>
          <p:cNvCxnSpPr>
            <a:stCxn id="519" idx="3"/>
            <a:endCxn id="518"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525" name="Google Shape;525;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26" name="Google Shape;526;p37"/>
          <p:cNvSpPr txBox="1"/>
          <p:nvPr/>
        </p:nvSpPr>
        <p:spPr>
          <a:xfrm>
            <a:off x="1036275" y="33595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527" name="Google Shape;527;p37"/>
          <p:cNvSpPr txBox="1"/>
          <p:nvPr/>
        </p:nvSpPr>
        <p:spPr>
          <a:xfrm>
            <a:off x="2823350" y="16760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528" name="Google Shape;528;p37"/>
          <p:cNvSpPr txBox="1"/>
          <p:nvPr/>
        </p:nvSpPr>
        <p:spPr>
          <a:xfrm>
            <a:off x="4096700" y="33398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529" name="Google Shape;529;p37"/>
          <p:cNvSpPr txBox="1"/>
          <p:nvPr/>
        </p:nvSpPr>
        <p:spPr>
          <a:xfrm>
            <a:off x="5721150" y="17027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530" name="Google Shape;530;p37"/>
          <p:cNvSpPr txBox="1"/>
          <p:nvPr/>
        </p:nvSpPr>
        <p:spPr>
          <a:xfrm>
            <a:off x="6996550" y="33723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Lesson Synthesis</a:t>
            </a:r>
            <a:endParaRPr sz="1000">
              <a:solidFill>
                <a:srgbClr val="FDBD3E"/>
              </a:solidFill>
              <a:latin typeface="Noto Sans"/>
              <a:ea typeface="Noto Sans"/>
              <a:cs typeface="Noto Sans"/>
              <a:sym typeface="Noto Sans"/>
            </a:endParaRPr>
          </a:p>
        </p:txBody>
      </p:sp>
      <p:pic>
        <p:nvPicPr>
          <p:cNvPr id="531" name="Google Shape;531;p37" title="hugeicons_start-up-02.png"/>
          <p:cNvPicPr preferRelativeResize="0"/>
          <p:nvPr/>
        </p:nvPicPr>
        <p:blipFill>
          <a:blip r:embed="rId4">
            <a:alphaModFix/>
          </a:blip>
          <a:stretch>
            <a:fillRect/>
          </a:stretch>
        </p:blipFill>
        <p:spPr>
          <a:xfrm>
            <a:off x="1084454" y="1443417"/>
            <a:ext cx="228600" cy="228600"/>
          </a:xfrm>
          <a:prstGeom prst="rect">
            <a:avLst/>
          </a:prstGeom>
          <a:noFill/>
          <a:ln>
            <a:noFill/>
          </a:ln>
        </p:spPr>
      </p:pic>
      <p:sp>
        <p:nvSpPr>
          <p:cNvPr id="532" name="Google Shape;532;p37"/>
          <p:cNvSpPr txBox="1"/>
          <p:nvPr/>
        </p:nvSpPr>
        <p:spPr>
          <a:xfrm>
            <a:off x="284350" y="16970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533" name="Google Shape;533;p37" title="hugeicons_task-done-01.png"/>
          <p:cNvPicPr preferRelativeResize="0"/>
          <p:nvPr/>
        </p:nvPicPr>
        <p:blipFill>
          <a:blip r:embed="rId5">
            <a:alphaModFix/>
          </a:blip>
          <a:stretch>
            <a:fillRect/>
          </a:stretch>
        </p:blipFill>
        <p:spPr>
          <a:xfrm>
            <a:off x="3630168" y="1426464"/>
            <a:ext cx="228600" cy="228600"/>
          </a:xfrm>
          <a:prstGeom prst="rect">
            <a:avLst/>
          </a:prstGeom>
          <a:noFill/>
          <a:ln>
            <a:noFill/>
          </a:ln>
        </p:spPr>
      </p:pic>
      <p:pic>
        <p:nvPicPr>
          <p:cNvPr id="534" name="Google Shape;534;p37" title="hugeicons_chart-down.png"/>
          <p:cNvPicPr preferRelativeResize="0"/>
          <p:nvPr/>
        </p:nvPicPr>
        <p:blipFill>
          <a:blip r:embed="rId6">
            <a:alphaModFix/>
          </a:blip>
          <a:stretch>
            <a:fillRect/>
          </a:stretch>
        </p:blipFill>
        <p:spPr>
          <a:xfrm>
            <a:off x="4901184" y="3090672"/>
            <a:ext cx="228600" cy="228600"/>
          </a:xfrm>
          <a:prstGeom prst="rect">
            <a:avLst/>
          </a:prstGeom>
          <a:noFill/>
          <a:ln>
            <a:noFill/>
          </a:ln>
        </p:spPr>
      </p:pic>
      <p:pic>
        <p:nvPicPr>
          <p:cNvPr id="535" name="Google Shape;535;p37" title="hugeicons_task-done-01.png"/>
          <p:cNvPicPr preferRelativeResize="0"/>
          <p:nvPr/>
        </p:nvPicPr>
        <p:blipFill>
          <a:blip r:embed="rId5">
            <a:alphaModFix/>
          </a:blip>
          <a:stretch>
            <a:fillRect/>
          </a:stretch>
        </p:blipFill>
        <p:spPr>
          <a:xfrm>
            <a:off x="1837944" y="3108960"/>
            <a:ext cx="228600" cy="228600"/>
          </a:xfrm>
          <a:prstGeom prst="rect">
            <a:avLst/>
          </a:prstGeom>
          <a:noFill/>
          <a:ln>
            <a:noFill/>
          </a:ln>
        </p:spPr>
      </p:pic>
      <p:pic>
        <p:nvPicPr>
          <p:cNvPr id="536" name="Google Shape;536;p37" title="hugeicons_pencil.png"/>
          <p:cNvPicPr preferRelativeResize="0"/>
          <p:nvPr/>
        </p:nvPicPr>
        <p:blipFill>
          <a:blip r:embed="rId7">
            <a:alphaModFix/>
          </a:blip>
          <a:stretch>
            <a:fillRect/>
          </a:stretch>
        </p:blipFill>
        <p:spPr>
          <a:xfrm>
            <a:off x="6519672" y="1444752"/>
            <a:ext cx="228600" cy="228600"/>
          </a:xfrm>
          <a:prstGeom prst="rect">
            <a:avLst/>
          </a:prstGeom>
          <a:noFill/>
          <a:ln>
            <a:noFill/>
          </a:ln>
        </p:spPr>
      </p:pic>
      <p:pic>
        <p:nvPicPr>
          <p:cNvPr id="537" name="Google Shape;537;p37" title="hugeicons_centralized.png"/>
          <p:cNvPicPr preferRelativeResize="0"/>
          <p:nvPr/>
        </p:nvPicPr>
        <p:blipFill>
          <a:blip r:embed="rId8">
            <a:alphaModFix/>
          </a:blip>
          <a:stretch>
            <a:fillRect/>
          </a:stretch>
        </p:blipFill>
        <p:spPr>
          <a:xfrm>
            <a:off x="7799832" y="3108960"/>
            <a:ext cx="228600" cy="228600"/>
          </a:xfrm>
          <a:prstGeom prst="rect">
            <a:avLst/>
          </a:prstGeom>
          <a:noFill/>
          <a:ln>
            <a:noFill/>
          </a:ln>
        </p:spPr>
      </p:pic>
      <p:sp>
        <p:nvSpPr>
          <p:cNvPr id="538" name="Google Shape;538;p3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39" name="Google Shape;539;p3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0" name="Google Shape;540;p3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1" name="Google Shape;541;p3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2" name="Google Shape;542;p37"/>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43" name="Google Shape;543;p37"/>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44" name="Google Shape;544;p37"/>
          <p:cNvCxnSpPr>
            <a:stCxn id="538" idx="2"/>
            <a:endCxn id="54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545" name="Google Shape;545;p37"/>
          <p:cNvCxnSpPr>
            <a:stCxn id="540" idx="3"/>
            <a:endCxn id="53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546" name="Google Shape;546;p37"/>
          <p:cNvCxnSpPr>
            <a:stCxn id="539" idx="3"/>
            <a:endCxn id="541"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547" name="Google Shape;547;p37"/>
          <p:cNvCxnSpPr>
            <a:stCxn id="541" idx="3"/>
            <a:endCxn id="543"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548" name="Google Shape;548;p37"/>
          <p:cNvCxnSpPr>
            <a:stCxn id="543" idx="3"/>
            <a:endCxn id="542"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549" name="Google Shape;549;p3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50" name="Google Shape;550;p3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51" name="Google Shape;551;p37"/>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552" name="Google Shape;552;p37"/>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553" name="Google Shape;553;p37"/>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554" name="Google Shape;554;p37"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555" name="Google Shape;555;p37" title="hugeicons_chart-down.png"/>
          <p:cNvPicPr preferRelativeResize="0"/>
          <p:nvPr/>
        </p:nvPicPr>
        <p:blipFill>
          <a:blip r:embed="rId6">
            <a:alphaModFix/>
          </a:blip>
          <a:stretch>
            <a:fillRect/>
          </a:stretch>
        </p:blipFill>
        <p:spPr>
          <a:xfrm>
            <a:off x="4908134" y="3200400"/>
            <a:ext cx="228600" cy="228600"/>
          </a:xfrm>
          <a:prstGeom prst="rect">
            <a:avLst/>
          </a:prstGeom>
          <a:noFill/>
          <a:ln>
            <a:noFill/>
          </a:ln>
        </p:spPr>
      </p:pic>
      <p:pic>
        <p:nvPicPr>
          <p:cNvPr id="556" name="Google Shape;556;p37"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557" name="Google Shape;557;p37" title="hugeicons_pencil.png"/>
          <p:cNvPicPr preferRelativeResize="0"/>
          <p:nvPr/>
        </p:nvPicPr>
        <p:blipFill>
          <a:blip r:embed="rId7">
            <a:alphaModFix/>
          </a:blip>
          <a:stretch>
            <a:fillRect/>
          </a:stretch>
        </p:blipFill>
        <p:spPr>
          <a:xfrm>
            <a:off x="6512672" y="1554480"/>
            <a:ext cx="228600" cy="228600"/>
          </a:xfrm>
          <a:prstGeom prst="rect">
            <a:avLst/>
          </a:prstGeom>
          <a:noFill/>
          <a:ln>
            <a:noFill/>
          </a:ln>
        </p:spPr>
      </p:pic>
      <p:pic>
        <p:nvPicPr>
          <p:cNvPr id="558" name="Google Shape;558;p37" title="hugeicons_centralized.png"/>
          <p:cNvPicPr preferRelativeResize="0"/>
          <p:nvPr/>
        </p:nvPicPr>
        <p:blipFill>
          <a:blip r:embed="rId8">
            <a:alphaModFix/>
          </a:blip>
          <a:stretch>
            <a:fillRect/>
          </a:stretch>
        </p:blipFill>
        <p:spPr>
          <a:xfrm>
            <a:off x="7806782" y="3200400"/>
            <a:ext cx="228600" cy="228600"/>
          </a:xfrm>
          <a:prstGeom prst="rect">
            <a:avLst/>
          </a:prstGeom>
          <a:noFill/>
          <a:ln>
            <a:noFill/>
          </a:ln>
        </p:spPr>
      </p:pic>
      <p:pic>
        <p:nvPicPr>
          <p:cNvPr id="559" name="Google Shape;559;p37"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560" name="Google Shape;560;p37"/>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64" name="Shape 564"/>
        <p:cNvGrpSpPr/>
        <p:nvPr/>
      </p:nvGrpSpPr>
      <p:grpSpPr>
        <a:xfrm>
          <a:off x="0" y="0"/>
          <a:ext cx="0" cy="0"/>
          <a:chOff x="0" y="0"/>
          <a:chExt cx="0" cy="0"/>
        </a:xfrm>
      </p:grpSpPr>
      <p:sp>
        <p:nvSpPr>
          <p:cNvPr id="565" name="Google Shape;565;p38"/>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Lesson Synthesis</a:t>
            </a:r>
            <a:endParaRPr>
              <a:latin typeface="Verdana"/>
              <a:ea typeface="Verdana"/>
              <a:cs typeface="Verdana"/>
              <a:sym typeface="Verdana"/>
            </a:endParaRPr>
          </a:p>
        </p:txBody>
      </p:sp>
      <p:sp>
        <p:nvSpPr>
          <p:cNvPr id="566" name="Google Shape;566;p38"/>
          <p:cNvSpPr txBox="1"/>
          <p:nvPr>
            <p:ph idx="1" type="body"/>
          </p:nvPr>
        </p:nvSpPr>
        <p:spPr>
          <a:xfrm>
            <a:off x="311700" y="1152475"/>
            <a:ext cx="8478600" cy="34473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Clr>
                <a:schemeClr val="dk1"/>
              </a:buClr>
              <a:buSzPts val="1800"/>
              <a:buAutoNum type="arabicPeriod"/>
            </a:pPr>
            <a:r>
              <a:rPr lang="en">
                <a:solidFill>
                  <a:schemeClr val="dk1"/>
                </a:solidFill>
              </a:rPr>
              <a:t>We saw equations in different forms representing the same constraint. For example, </a:t>
            </a:r>
            <a:r>
              <a:rPr i="1" lang="en">
                <a:solidFill>
                  <a:schemeClr val="dk1"/>
                </a:solidFill>
              </a:rPr>
              <a:t>x</a:t>
            </a:r>
            <a:r>
              <a:rPr lang="en">
                <a:solidFill>
                  <a:schemeClr val="dk1"/>
                </a:solidFill>
              </a:rPr>
              <a:t> + 4</a:t>
            </a:r>
            <a:r>
              <a:rPr i="1" lang="en">
                <a:solidFill>
                  <a:schemeClr val="dk1"/>
                </a:solidFill>
              </a:rPr>
              <a:t>y</a:t>
            </a:r>
            <a:r>
              <a:rPr lang="en">
                <a:solidFill>
                  <a:schemeClr val="dk1"/>
                </a:solidFill>
              </a:rPr>
              <a:t> = 28 and </a:t>
            </a:r>
            <a:r>
              <a:rPr i="1" lang="en">
                <a:solidFill>
                  <a:schemeClr val="dk1"/>
                </a:solidFill>
              </a:rPr>
              <a:t>y</a:t>
            </a:r>
            <a:r>
              <a:rPr lang="en">
                <a:solidFill>
                  <a:schemeClr val="dk1"/>
                </a:solidFill>
              </a:rPr>
              <a:t> = −14</a:t>
            </a:r>
            <a:r>
              <a:rPr i="1" lang="en">
                <a:solidFill>
                  <a:schemeClr val="dk1"/>
                </a:solidFill>
              </a:rPr>
              <a:t>x</a:t>
            </a:r>
            <a:r>
              <a:rPr lang="en">
                <a:solidFill>
                  <a:schemeClr val="dk1"/>
                </a:solidFill>
              </a:rPr>
              <a:t> + 7 both represent the games and rides that a student could do with a fixed budget. What information about the situation and about the graph can we gain from the standard form, </a:t>
            </a:r>
            <a:r>
              <a:rPr i="1" lang="en">
                <a:solidFill>
                  <a:schemeClr val="dk1"/>
                </a:solidFill>
              </a:rPr>
              <a:t>Ax</a:t>
            </a:r>
            <a:r>
              <a:rPr lang="en">
                <a:solidFill>
                  <a:schemeClr val="dk1"/>
                </a:solidFill>
              </a:rPr>
              <a:t> + </a:t>
            </a:r>
            <a:r>
              <a:rPr i="1" lang="en">
                <a:solidFill>
                  <a:schemeClr val="dk1"/>
                </a:solidFill>
              </a:rPr>
              <a:t>By</a:t>
            </a:r>
            <a:r>
              <a:rPr lang="en">
                <a:solidFill>
                  <a:schemeClr val="dk1"/>
                </a:solidFill>
              </a:rPr>
              <a:t> = </a:t>
            </a:r>
            <a:r>
              <a:rPr i="1" lang="en">
                <a:solidFill>
                  <a:schemeClr val="dk1"/>
                </a:solidFill>
              </a:rPr>
              <a:t>C</a:t>
            </a:r>
            <a:r>
              <a:rPr lang="en">
                <a:solidFill>
                  <a:schemeClr val="dk1"/>
                </a:solidFill>
              </a:rPr>
              <a:t>?</a:t>
            </a:r>
            <a:endParaRPr>
              <a:solidFill>
                <a:schemeClr val="dk1"/>
              </a:solidFill>
            </a:endParaRPr>
          </a:p>
          <a:p>
            <a:pPr indent="-342900" lvl="0" marL="457200" rtl="0" algn="l">
              <a:lnSpc>
                <a:spcPct val="100000"/>
              </a:lnSpc>
              <a:spcBef>
                <a:spcPts val="1000"/>
              </a:spcBef>
              <a:spcAft>
                <a:spcPts val="0"/>
              </a:spcAft>
              <a:buClr>
                <a:schemeClr val="dk1"/>
              </a:buClr>
              <a:buSzPts val="1800"/>
              <a:buAutoNum type="arabicPeriod"/>
            </a:pPr>
            <a:r>
              <a:rPr lang="en">
                <a:solidFill>
                  <a:schemeClr val="dk1"/>
                </a:solidFill>
              </a:rPr>
              <a:t>What information does the slope-intercept form give us?</a:t>
            </a:r>
            <a:endParaRPr>
              <a:solidFill>
                <a:schemeClr val="dk1"/>
              </a:solidFill>
            </a:endParaRPr>
          </a:p>
          <a:p>
            <a:pPr indent="-342900" lvl="0" marL="457200" rtl="0" algn="l">
              <a:lnSpc>
                <a:spcPct val="100000"/>
              </a:lnSpc>
              <a:spcBef>
                <a:spcPts val="1000"/>
              </a:spcBef>
              <a:spcAft>
                <a:spcPts val="1000"/>
              </a:spcAft>
              <a:buClr>
                <a:schemeClr val="dk1"/>
              </a:buClr>
              <a:buSzPts val="1800"/>
              <a:buAutoNum type="arabicPeriod"/>
            </a:pPr>
            <a:r>
              <a:rPr lang="en">
                <a:solidFill>
                  <a:schemeClr val="dk1"/>
                </a:solidFill>
              </a:rPr>
              <a:t>What might be an efficient way to graph an equation of the form </a:t>
            </a:r>
            <a:r>
              <a:rPr i="1" lang="en">
                <a:solidFill>
                  <a:schemeClr val="dk1"/>
                </a:solidFill>
              </a:rPr>
              <a:t>Ax</a:t>
            </a:r>
            <a:r>
              <a:rPr lang="en">
                <a:solidFill>
                  <a:schemeClr val="dk1"/>
                </a:solidFill>
              </a:rPr>
              <a:t> + </a:t>
            </a:r>
            <a:r>
              <a:rPr i="1" lang="en">
                <a:solidFill>
                  <a:schemeClr val="dk1"/>
                </a:solidFill>
              </a:rPr>
              <a:t>By</a:t>
            </a:r>
            <a:r>
              <a:rPr lang="en">
                <a:solidFill>
                  <a:schemeClr val="dk1"/>
                </a:solidFill>
              </a:rPr>
              <a:t> = </a:t>
            </a:r>
            <a:r>
              <a:rPr i="1" lang="en">
                <a:solidFill>
                  <a:schemeClr val="dk1"/>
                </a:solidFill>
              </a:rPr>
              <a:t>C</a:t>
            </a:r>
            <a:r>
              <a:rPr lang="en">
                <a:solidFill>
                  <a:schemeClr val="dk1"/>
                </a:solidFill>
              </a:rPr>
              <a:t>?</a:t>
            </a:r>
            <a:endParaRPr>
              <a:solidFill>
                <a:schemeClr val="dk1"/>
              </a:solidFill>
            </a:endParaRPr>
          </a:p>
        </p:txBody>
      </p:sp>
      <p:sp>
        <p:nvSpPr>
          <p:cNvPr id="567" name="Google Shape;567;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68" name="Google Shape;568;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1.10 Connecting Equations to Graphs, Part 1</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Assessment</a:t>
            </a:r>
            <a:endParaRPr>
              <a:latin typeface="Verdana"/>
              <a:ea typeface="Verdana"/>
              <a:cs typeface="Verdana"/>
              <a:sym typeface="Verdana"/>
            </a:endParaRPr>
          </a:p>
        </p:txBody>
      </p:sp>
      <p:sp>
        <p:nvSpPr>
          <p:cNvPr id="574" name="Google Shape;574;p39"/>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75" name="Google Shape;575;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76" name="Google Shape;576;p3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1.10 Connecting Equations to Graphs, Part 1</a:t>
            </a:r>
            <a:endParaRPr/>
          </a:p>
        </p:txBody>
      </p:sp>
      <p:graphicFrame>
        <p:nvGraphicFramePr>
          <p:cNvPr id="577" name="Google Shape;577;p39"/>
          <p:cNvGraphicFramePr/>
          <p:nvPr/>
        </p:nvGraphicFramePr>
        <p:xfrm>
          <a:off x="311700" y="1764100"/>
          <a:ext cx="3000000" cy="3000000"/>
        </p:xfrm>
        <a:graphic>
          <a:graphicData uri="http://schemas.openxmlformats.org/drawingml/2006/table">
            <a:tbl>
              <a:tblPr>
                <a:noFill/>
                <a:tableStyleId>{F6BE3FDD-E525-49B6-863C-8DEBEB9372F6}</a:tableStyleId>
              </a:tblPr>
              <a:tblGrid>
                <a:gridCol w="5638825"/>
                <a:gridCol w="816175"/>
                <a:gridCol w="1011825"/>
                <a:gridCol w="1053750"/>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600">
                          <a:solidFill>
                            <a:srgbClr val="424242"/>
                          </a:solidFill>
                          <a:latin typeface="Noto Sans"/>
                          <a:ea typeface="Noto Sans"/>
                          <a:cs typeface="Noto Sans"/>
                          <a:sym typeface="Noto Sans"/>
                        </a:rPr>
                        <a:t>Describe the connections between an equation of the form </a:t>
                      </a:r>
                      <a:r>
                        <a:rPr i="1" lang="en" sz="1600">
                          <a:solidFill>
                            <a:srgbClr val="424242"/>
                          </a:solidFill>
                          <a:latin typeface="Noto Sans"/>
                          <a:ea typeface="Noto Sans"/>
                          <a:cs typeface="Noto Sans"/>
                          <a:sym typeface="Noto Sans"/>
                        </a:rPr>
                        <a:t>ax</a:t>
                      </a:r>
                      <a:r>
                        <a:rPr lang="en" sz="1600">
                          <a:solidFill>
                            <a:srgbClr val="424242"/>
                          </a:solidFill>
                          <a:latin typeface="Noto Sans"/>
                          <a:ea typeface="Noto Sans"/>
                          <a:cs typeface="Noto Sans"/>
                          <a:sym typeface="Noto Sans"/>
                        </a:rPr>
                        <a:t> + </a:t>
                      </a:r>
                      <a:r>
                        <a:rPr i="1" lang="en" sz="1600">
                          <a:solidFill>
                            <a:srgbClr val="424242"/>
                          </a:solidFill>
                          <a:latin typeface="Noto Sans"/>
                          <a:ea typeface="Noto Sans"/>
                          <a:cs typeface="Noto Sans"/>
                          <a:sym typeface="Noto Sans"/>
                        </a:rPr>
                        <a:t>by</a:t>
                      </a:r>
                      <a:r>
                        <a:rPr lang="en" sz="1600">
                          <a:solidFill>
                            <a:srgbClr val="424242"/>
                          </a:solidFill>
                          <a:latin typeface="Noto Sans"/>
                          <a:ea typeface="Noto Sans"/>
                          <a:cs typeface="Noto Sans"/>
                          <a:sym typeface="Noto Sans"/>
                        </a:rPr>
                        <a:t> = </a:t>
                      </a:r>
                      <a:r>
                        <a:rPr i="1" lang="en" sz="1600">
                          <a:solidFill>
                            <a:srgbClr val="424242"/>
                          </a:solidFill>
                          <a:latin typeface="Noto Sans"/>
                          <a:ea typeface="Noto Sans"/>
                          <a:cs typeface="Noto Sans"/>
                          <a:sym typeface="Noto Sans"/>
                        </a:rPr>
                        <a:t>c</a:t>
                      </a:r>
                      <a:r>
                        <a:rPr lang="en" sz="1600">
                          <a:solidFill>
                            <a:srgbClr val="424242"/>
                          </a:solidFill>
                          <a:latin typeface="Noto Sans"/>
                          <a:ea typeface="Noto Sans"/>
                          <a:cs typeface="Noto Sans"/>
                          <a:sym typeface="Noto Sans"/>
                        </a:rPr>
                        <a:t>, the features of its graph, and the rate of change in the situation.</a:t>
                      </a:r>
                      <a:endParaRPr sz="16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600">
                          <a:solidFill>
                            <a:srgbClr val="424242"/>
                          </a:solidFill>
                          <a:latin typeface="Noto Sans"/>
                          <a:ea typeface="Noto Sans"/>
                          <a:cs typeface="Noto Sans"/>
                          <a:sym typeface="Noto Sans"/>
                        </a:rPr>
                        <a:t>Graph linear equations of the form </a:t>
                      </a:r>
                      <a:r>
                        <a:rPr i="1" lang="en" sz="1600">
                          <a:solidFill>
                            <a:srgbClr val="424242"/>
                          </a:solidFill>
                          <a:latin typeface="Noto Sans"/>
                          <a:ea typeface="Noto Sans"/>
                          <a:cs typeface="Noto Sans"/>
                          <a:sym typeface="Noto Sans"/>
                        </a:rPr>
                        <a:t>ax</a:t>
                      </a:r>
                      <a:r>
                        <a:rPr lang="en" sz="1600">
                          <a:solidFill>
                            <a:srgbClr val="424242"/>
                          </a:solidFill>
                          <a:latin typeface="Noto Sans"/>
                          <a:ea typeface="Noto Sans"/>
                          <a:cs typeface="Noto Sans"/>
                          <a:sym typeface="Noto Sans"/>
                        </a:rPr>
                        <a:t> + </a:t>
                      </a:r>
                      <a:r>
                        <a:rPr i="1" lang="en" sz="1600">
                          <a:solidFill>
                            <a:srgbClr val="424242"/>
                          </a:solidFill>
                          <a:latin typeface="Noto Sans"/>
                          <a:ea typeface="Noto Sans"/>
                          <a:cs typeface="Noto Sans"/>
                          <a:sym typeface="Noto Sans"/>
                        </a:rPr>
                        <a:t>by</a:t>
                      </a:r>
                      <a:r>
                        <a:rPr lang="en" sz="1600">
                          <a:solidFill>
                            <a:srgbClr val="424242"/>
                          </a:solidFill>
                          <a:latin typeface="Noto Sans"/>
                          <a:ea typeface="Noto Sans"/>
                          <a:cs typeface="Noto Sans"/>
                          <a:sym typeface="Noto Sans"/>
                        </a:rPr>
                        <a:t> = </a:t>
                      </a:r>
                      <a:r>
                        <a:rPr i="1" lang="en" sz="1600">
                          <a:solidFill>
                            <a:srgbClr val="424242"/>
                          </a:solidFill>
                          <a:latin typeface="Noto Sans"/>
                          <a:ea typeface="Noto Sans"/>
                          <a:cs typeface="Noto Sans"/>
                          <a:sym typeface="Noto Sans"/>
                        </a:rPr>
                        <a:t>c</a:t>
                      </a:r>
                      <a:r>
                        <a:rPr lang="en" sz="1600">
                          <a:solidFill>
                            <a:srgbClr val="424242"/>
                          </a:solidFill>
                          <a:latin typeface="Noto Sans"/>
                          <a:ea typeface="Noto Sans"/>
                          <a:cs typeface="Noto Sans"/>
                          <a:sym typeface="Noto Sans"/>
                        </a:rPr>
                        <a:t>.</a:t>
                      </a:r>
                      <a:endParaRPr sz="16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600">
                          <a:solidFill>
                            <a:srgbClr val="424242"/>
                          </a:solidFill>
                          <a:latin typeface="Noto Sans"/>
                          <a:ea typeface="Noto Sans"/>
                          <a:cs typeface="Noto Sans"/>
                          <a:sym typeface="Noto Sans"/>
                        </a:rPr>
                        <a:t>Demonstrate that rewriting the equation for a line in different forms can make it easier to find certain kinds of information about the relationship and about the graph.</a:t>
                      </a:r>
                      <a:endParaRPr sz="16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