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50899B3-4300-4B94-A092-407F8ED5E015}">
  <a:tblStyle styleId="{150899B3-4300-4B94-A092-407F8ED5E015}"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helps students understand what makes a sequence geometric and connect it to their prior learning on exponential functions. They use precise language to describe how each term in a geometric sequence is multiplied by the same factor (common ratio), such as in the sequence 0.5, 2, 8, 32, 128. Students explore this idea by analyzing examples and creating sequences through a paper-cutting context, using tables and graphs to find and apply the common ratio.</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revisit the concept of functions, recognizing that geometric sequences are exponential functions with term positions as inputs. The lesson briefly refers to these earlier ideas, like describing piece size as a function of cuts, and comparing graphs of the related quantities. The final activity makes the connection to exponential functions clear.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 note on language and notation: In earlier courses, students may have learned that a ratio is an association between two or more quantities. In more advanced work, such as this course, “ratio” is typically used as a synonym for “quotient.” This expanded use of the word “ratio” comes into play in this lesson with the introduction of the term “common ratio.”</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Scissors and pieces of paper will be needed if students will physically carry out the paper cutting instead of observing how the paper-cutting would look. If using, prepare one pair of scissors and one 8 inch by 10 inch piece of blank paper for every two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Sheets of 8-inch by 10-inch paper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Scissors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A12(C) identify terms of arithmetic and geometric sequences when the sequences are given in function form using recursive processes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In this activity, Students respond to “What do you notice? What do you wonder?” to make the math task accessible. Sharing responses helps engage all students and guides curiosity toward the lesson's focus.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goal is to reintroduce the idea of a common ratio, helping students recognize consistent relationships between terms in geometric sequences.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As students share observations, they refine their language—starting informally and improving clarity and precision in how they describe patterns.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Sequences with common ratios less than 1 help students notice structure and understand that the term “common ratio” applies even when sequences are decreasing.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Display the four sequences for all to see. Ask students to think of at least one thing they notice and at least one thing they wonder. Give students 1 minute of quiet time to think individually, and then 1 minute to discuss the things they notice and wonder with their partner, followed by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Things students may notice: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first two sequences are increasing, and the second two are decreasing.</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next number in the list comes from always multiplying the previous number by the same value.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choose a number in the list and divide it by the previous number, we always get the same value.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are equal.</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Things students may wonder: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all the sequences start with even numbers?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Will the last sequence eventually have decimal numbers like the one before it since it is also decreasing?</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these sequences related in some way?</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 next term of the second sequence 1,024?</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Have students share what they noticed and wondered, and record their responses for all to see. Afterward, ask if anything on the list now raises new questions. Encourage respectful discussion and clarification.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no one mentions a common ratio, prompt students to discuss the consistent change between terms. Guide them to use precise language like “term” and describe the multiplicative relationship clearly.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Explain that this repeated multiplication is called the common ratio or growth factor. For example, in a sequence where each term is multiplied by 4, the common ratio is 4.</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example: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first sequence, you always multiply a term by 3 to get the next term.”</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last sequence, if you divide any term by the previous term, you always get 34.”</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this “same thing” is called the common ratio or growth factor, and that we will use the first of these. For example, in the second list, the common ratio is 4 because 8 = 4 ⋅ 2, 32 = 4 ⋅ 8, 128 = 4 ⋅ 32, and 512 = 4 ⋅ 128</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Clarify that the common ratio is the multiplier between terms, or the quotient of a term and the previous one. While students might describe a sequence as “divide by 2,” the common ratio is still ½ because it’s the multiplying factor.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Students may know “ratio” as a comparison of parts, but here it’s used to mean “quotient” between terms.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636679d7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636679d7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5 Co-Craft Questions: Speaking, Reading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help students consider the context of this problem. Without revealing the questions that follow, display and read aloud only the task statement that describes Clare's actions. Ask students to write down possible mathematical questions that could be asked about the situation. Invite 3-4 students to share their questions with the class. Listen for and amplify any questions that include language related to looking for patterns.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Engagement: Provide Access by Recruiting Interest</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help students consider the Engagement: Provide Access by Recruiting Interest. Begin with a whole-class demonstration. If time does not allow for students to carry out paper cutting themselves, demonstrate the initial cuts so that students can complete the first few rows of the table.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Memory; Conceptual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generate two geometric sequences from a given situation, using tables and graphs to represent them. Writing equations is not required yet and will be addressed in a future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Observe and highlight students who create clear, accurate graphs. Although students might connect points with lines, it's not necessary to address the appropriateness of this now, as domain considerations will come in later lessons.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Pair students and have them read the task introduction. If time allows, let them cut paper and complete the first rows of the table; otherwise, demonstrate the cutting.</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After the first few rows, pause and ask,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happens to the number of pieces?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happens to the area of each piece?”</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Have students discuss with a partner, then share out. Ensure they recognize that each cut doubles the number of pieces and halves the area. Then continue the activity.</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(Answer is also </a:t>
            </a:r>
            <a:r>
              <a:rPr lang="en" sz="1300">
                <a:solidFill>
                  <a:schemeClr val="dk1"/>
                </a:solidFill>
                <a:latin typeface="Calibri"/>
                <a:ea typeface="Calibri"/>
                <a:cs typeface="Calibri"/>
                <a:sym typeface="Calibri"/>
              </a:rPr>
              <a:t>revealed on slide click)</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Number of Cuts 	| Number of Pieces	| Area (sq in) of Each Piece</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	|----------------------------</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0       	   		| 1			| 80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              		| 2 		            | 40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 4    		            | 20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3              		| 8              		| 10</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4              		| 16              		| 5</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5              		| 32               		| ⁵⁄₂ or 2.5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Double the number of pieces, from 32 to 64. Halve the area of each piece, from ⁵⁄₂  to ⁵⁄₄.</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activity questions</a:t>
            </a:r>
            <a:r>
              <a:rPr b="1" i="1" lang="en" sz="1300">
                <a:solidFill>
                  <a:schemeClr val="dk1"/>
                </a:solidFill>
                <a:latin typeface="Calibri"/>
                <a:ea typeface="Calibri"/>
                <a:cs typeface="Calibri"/>
                <a:sym typeface="Calibri"/>
              </a:rPr>
              <a:t>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Completed Graph is </a:t>
            </a:r>
            <a:r>
              <a:rPr lang="en" sz="1300">
                <a:solidFill>
                  <a:schemeClr val="dk1"/>
                </a:solidFill>
                <a:latin typeface="Calibri"/>
                <a:ea typeface="Calibri"/>
                <a:cs typeface="Calibri"/>
                <a:sym typeface="Calibri"/>
              </a:rPr>
              <a:t>revealed</a:t>
            </a:r>
            <a:r>
              <a:rPr lang="en" sz="1300">
                <a:solidFill>
                  <a:schemeClr val="dk1"/>
                </a:solidFill>
                <a:latin typeface="Calibri"/>
                <a:ea typeface="Calibri"/>
                <a:cs typeface="Calibri"/>
                <a:sym typeface="Calibri"/>
              </a:rPr>
              <a:t> on slide click. For example: You see on the graph how the number of pieces is changing with each cut </a:t>
            </a:r>
            <a:r>
              <a:rPr lang="en" sz="1300">
                <a:solidFill>
                  <a:schemeClr val="dk1"/>
                </a:solidFill>
                <a:latin typeface="Calibri"/>
                <a:ea typeface="Calibri"/>
                <a:cs typeface="Calibri"/>
                <a:sym typeface="Calibri"/>
              </a:rPr>
              <a:t>because</a:t>
            </a:r>
            <a:r>
              <a:rPr lang="en" sz="1300">
                <a:solidFill>
                  <a:schemeClr val="dk1"/>
                </a:solidFill>
                <a:latin typeface="Calibri"/>
                <a:ea typeface="Calibri"/>
                <a:cs typeface="Calibri"/>
                <a:sym typeface="Calibri"/>
              </a:rPr>
              <a:t> the height of each plotted point is twice the height of the previous plotted point.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Completed Graph is revealed on slide click. F</a:t>
            </a:r>
            <a:r>
              <a:rPr lang="en" sz="1300">
                <a:solidFill>
                  <a:schemeClr val="dk1"/>
                </a:solidFill>
                <a:latin typeface="Calibri"/>
                <a:ea typeface="Calibri"/>
                <a:cs typeface="Calibri"/>
                <a:sym typeface="Calibri"/>
              </a:rPr>
              <a:t>or example: </a:t>
            </a:r>
            <a:r>
              <a:rPr lang="en" sz="1300">
                <a:solidFill>
                  <a:schemeClr val="dk1"/>
                </a:solidFill>
                <a:latin typeface="Calibri"/>
                <a:ea typeface="Calibri"/>
                <a:cs typeface="Calibri"/>
                <a:sym typeface="Calibri"/>
              </a:rPr>
              <a:t>You see on the graph how the number of pieces is changing with each cut because the height of each plotted point is half the height of the</a:t>
            </a:r>
            <a:r>
              <a:rPr lang="en" sz="1300">
                <a:solidFill>
                  <a:schemeClr val="dk1"/>
                </a:solidFill>
                <a:latin typeface="Calibri"/>
                <a:ea typeface="Calibri"/>
                <a:cs typeface="Calibri"/>
                <a:sym typeface="Calibri"/>
              </a:rPr>
              <a:t> previous plotted point.</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remember the meaning of area, ask them what they remember about the idea from their previous courses. A workable definition is "the number of one-inch squares covered by the piece of paper." (Length times width is how one computes the area of the region bounded by a rectangle, but it doesn't explain what area means.)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identify the common ratio in sequences and learn that such sequences are called geometric sequences.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selected students share their graphs, and display the two sequences: (1, 2, 4, 8, 16, 32) and (80, 40, 20, 10, 5, 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are some possible questions for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did you stop cutting the paper and complete the table using a pattern?"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was the pattern you noticed?" (To find the number of pieces, multiply the previous number by 2. To find the area, multiply the previous number by ½.)</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find the results after six cuts?" (Multiply 32 by 2 to get 64, and divide 2.5 by 2 to get 1.25.)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common ratio for each sequence?" (It's 2 for the number of pieces and  ½.)</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you see the common ratio in each graph?" (For the number of pieces, the height of each plotted point is twice the height of the previous plotted point. For the area, the height of each plotted point is half the height of the previous plotted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that these are geometric sequences, defined by a common ratio—any term divided by the previous gives the same result.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notice similarities to exponential functions. Encourage these connections and explain that geometric sequences are a form of exponential function. If not brought up, prompt students to recall and compare exponential functions to geometric sequences.</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Clare has a piece of paper that is 8 inches by 10 inches.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pieces.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Each piece has area 80 ÷ 2⁹ square inches.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Each term is multiplied by ⅓  not ½. The answer is </a:t>
            </a:r>
            <a:r>
              <a:rPr lang="en" sz="1300">
                <a:solidFill>
                  <a:schemeClr val="dk1"/>
                </a:solidFill>
                <a:latin typeface="Calibri"/>
                <a:ea typeface="Calibri"/>
                <a:cs typeface="Calibri"/>
                <a:sym typeface="Calibri"/>
              </a:rPr>
              <a:t>¹⁰⁄₉</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To find the 6th term, the 5th term is multiplied by ⅓  , not added. </a:t>
            </a:r>
            <a:r>
              <a:rPr lang="en" sz="1300">
                <a:solidFill>
                  <a:schemeClr val="dk1"/>
                </a:solidFill>
                <a:latin typeface="Calibri"/>
                <a:ea typeface="Calibri"/>
                <a:cs typeface="Calibri"/>
                <a:sym typeface="Calibri"/>
              </a:rPr>
              <a:t>The answer is ¹⁰⁄₉.</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5th term was 103. Each term before was multiplied by ¹⁰⁄₃. So, ¹⁰⁄₃ ⋅ ⅓  = ¹⁰⁄₉..</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would be term 7. </a:t>
            </a:r>
            <a:r>
              <a:rPr lang="en" sz="1300">
                <a:solidFill>
                  <a:schemeClr val="dk1"/>
                </a:solidFill>
                <a:latin typeface="Calibri"/>
                <a:ea typeface="Calibri"/>
                <a:cs typeface="Calibri"/>
                <a:sym typeface="Calibri"/>
              </a:rPr>
              <a:t>The answer is ¹⁰⁄₉.</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Action and Expression: Provide Access for Physical Action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Provide access to tools and assistive technologies, such as a calculator or graphing software. Some students may benefit from a checklist or list of steps to use the calculator or software.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Organization; Conceptual processing; Attention</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task is to give students practice identifying the common ratio in geometric sequences. For each sequence, have a student explain how they extended the sequence and found the common ratio by dividing a term by the previous term. Emphasize that a constant ratio defines a geometric sequence.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a:t>
            </a:r>
            <a:r>
              <a:rPr b="1" i="1" lang="en" sz="1300">
                <a:solidFill>
                  <a:schemeClr val="dk1"/>
                </a:solidFill>
                <a:latin typeface="Calibri"/>
                <a:ea typeface="Calibri"/>
                <a:cs typeface="Calibri"/>
                <a:sym typeface="Calibri"/>
              </a:rPr>
              <a:t>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 each geometric sequence.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12 , 48</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1,080, 3,240</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0.2, 0.002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³⁄₇, ⁸¹⁄₇</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3, 1.5</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each sequence, find its common ratio</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⅒</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Before writing recursive definitions, students need to understand that in geometric sequences, the common ratio is the multiplier between terms, found by dividing a term by the previous term. For example, if a sequence follows “divide by 10 each time,” the common ratio is ⅒.</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sequence creates terms by adding 5 to the previous term, so there is not a common ratio. The answer is 48, 24, 12, 6,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common ratio is ½, so this is a geometric sequence.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sequence is formed by adding 2, then adding 3, and repeating that pattern. There is not a common ratio. The answer is 48, 24, 12, 6, .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sequence is formed by subtracting 3 from the previous term. There is not a common ratio. The answer is 48, 24, 12, 6, . .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lphaLcPeriod"/>
            </a:pPr>
            <a:r>
              <a:rPr lang="en" sz="1150">
                <a:solidFill>
                  <a:srgbClr val="1D2125"/>
                </a:solidFill>
                <a:latin typeface="Roboto"/>
                <a:ea typeface="Roboto"/>
                <a:cs typeface="Roboto"/>
                <a:sym typeface="Roboto"/>
              </a:rPr>
              <a:t>Is a geometric sequence. Each term is multiplied by 2, so 2 is the common ratio.</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lphaLcPeriod"/>
            </a:pPr>
            <a:r>
              <a:rPr lang="en" sz="1150">
                <a:solidFill>
                  <a:srgbClr val="1D2125"/>
                </a:solidFill>
                <a:latin typeface="Roboto"/>
                <a:ea typeface="Roboto"/>
                <a:cs typeface="Roboto"/>
                <a:sym typeface="Roboto"/>
              </a:rPr>
              <a:t>This is not geometric because each term is not multiplied by the same constant. There is not a common ratio.</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given terms have a common ratio. 100 = ⅕  ⋅ 500, and 20 = ⅕  ⋅ 100.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 ⋅ ⅕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Multiplying a term by the common ratio gives the next term.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Prompt: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Ask each group to come up with a new geometric sequence and be prepared to explain why it is a geometric sequence. After a brief work time, select 3 – 4 groups to share their sequence and why it is a geometric sequence. Encourage students to use precise language as they share with the class, such as “term,” “multiplier,” and “common ratio.”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If time allows</a:t>
            </a:r>
            <a:r>
              <a:rPr lang="en" sz="1300">
                <a:solidFill>
                  <a:schemeClr val="dk1"/>
                </a:solidFill>
                <a:latin typeface="Calibri"/>
                <a:ea typeface="Calibri"/>
                <a:cs typeface="Calibri"/>
                <a:sym typeface="Calibri"/>
              </a:rPr>
              <a:t>, ask students if they think the sequence 2, 2, 2, 2, 2 is a geometric sequence. (Yes, it has a common ratio of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image" Target="../media/image10.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8.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8.png"/><Relationship Id="rId7" Type="http://schemas.openxmlformats.org/officeDocument/2006/relationships/image" Target="../media/image15.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2.xml"/><Relationship Id="rId4" Type="http://schemas.openxmlformats.org/officeDocument/2006/relationships/image" Target="../media/image28.png"/><Relationship Id="rId5" Type="http://schemas.openxmlformats.org/officeDocument/2006/relationships/image" Target="../media/image24.png"/><Relationship Id="rId6" Type="http://schemas.openxmlformats.org/officeDocument/2006/relationships/image" Target="../media/image32.png"/><Relationship Id="rId7"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9.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15.png"/><Relationship Id="rId7"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www.youtube.com/watch?v=MfTbddI9o-c" TargetMode="External"/><Relationship Id="rId4" Type="http://schemas.openxmlformats.org/officeDocument/2006/relationships/hyperlink" Target="https://www.youtube.com/watch?v=MfTbddI9o-c" TargetMode="External"/><Relationship Id="rId5" Type="http://schemas.openxmlformats.org/officeDocument/2006/relationships/image" Target="../media/image3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1.png"/><Relationship Id="rId7"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23.png"/><Relationship Id="rId5" Type="http://schemas.openxmlformats.org/officeDocument/2006/relationships/image" Target="../media/image18.png"/><Relationship Id="rId6" Type="http://schemas.openxmlformats.org/officeDocument/2006/relationships/image" Target="../media/image20.png"/><Relationship Id="rId7"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4.15: Introducing Geometric Sequences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 Introducing Geometric Sequences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{150899B3-4300-4B94-A092-407F8ED5E015}</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A group of students raising a flag together near a target, representing collaboration and working toward shared learning goals." id="66" name="Google Shape;66;p10" title="Goals-2.png"/>
          <p:cNvPicPr preferRelativeResize="0"/>
          <p:nvPr/>
        </p:nvPicPr>
        <p:blipFill rotWithShape="1">
          <a:blip r:embed="rId3">
            <a:alphaModFix/>
          </a:blip>
          <a:srcRect b="1894" l="0" r="0" t="1961"/>
          <a:stretch/>
        </p:blipFill>
        <p:spPr>
          <a:xfrm>
            <a:off x="4850500" y="248900"/>
            <a:ext cx="4094575" cy="3936650"/>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Find missing terms</a:t>
            </a:r>
            <a:r>
              <a:rPr lang="en">
                <a:solidFill>
                  <a:srgbClr val="F3F3F3"/>
                </a:solidFill>
              </a:rPr>
              <a:t> in a </a:t>
            </a:r>
            <a:r>
              <a:rPr b="1" lang="en">
                <a:solidFill>
                  <a:srgbClr val="F3F3F3"/>
                </a:solidFill>
              </a:rPr>
              <a:t>geometric sequence.</a:t>
            </a:r>
            <a:endParaRPr b="1">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4.15: Introducing Geometric Sequences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6550" lvl="0" marL="457200" rtl="0" algn="l">
              <a:spcBef>
                <a:spcPts val="1200"/>
              </a:spcBef>
              <a:spcAft>
                <a:spcPts val="0"/>
              </a:spcAft>
              <a:buSzPts val="1700"/>
              <a:buChar char="●"/>
            </a:pPr>
            <a:r>
              <a:rPr lang="en" sz="1700"/>
              <a:t>Constant</a:t>
            </a:r>
            <a:endParaRPr sz="1700"/>
          </a:p>
          <a:p>
            <a:pPr indent="-323850" lvl="1" marL="914400" rtl="0" algn="l">
              <a:spcBef>
                <a:spcPts val="0"/>
              </a:spcBef>
              <a:spcAft>
                <a:spcPts val="0"/>
              </a:spcAft>
              <a:buSzPts val="1500"/>
              <a:buChar char="○"/>
            </a:pPr>
            <a:r>
              <a:rPr lang="en" sz="1500"/>
              <a:t>In an expression like (5𝑥 + 2), it is the number 2 because it doesn't change when the 𝑥-value changes.</a:t>
            </a:r>
            <a:endParaRPr sz="1500"/>
          </a:p>
          <a:p>
            <a:pPr indent="-336550" lvl="0" marL="457200" rtl="0" algn="l">
              <a:spcBef>
                <a:spcPts val="0"/>
              </a:spcBef>
              <a:spcAft>
                <a:spcPts val="0"/>
              </a:spcAft>
              <a:buSzPts val="1700"/>
              <a:buChar char="●"/>
            </a:pPr>
            <a:r>
              <a:rPr lang="en" sz="1700"/>
              <a:t>Term</a:t>
            </a:r>
            <a:endParaRPr sz="1700"/>
          </a:p>
          <a:p>
            <a:pPr indent="-323850" lvl="1" marL="914400" rtl="0" algn="l">
              <a:spcBef>
                <a:spcPts val="0"/>
              </a:spcBef>
              <a:spcAft>
                <a:spcPts val="0"/>
              </a:spcAft>
              <a:buSzPts val="1500"/>
              <a:buChar char="○"/>
            </a:pPr>
            <a:r>
              <a:rPr lang="en" sz="1500"/>
              <a:t>Part of an expression that can be a single number, a variable, or a number and a variable that are multiplied together.</a:t>
            </a:r>
            <a:endParaRPr sz="15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 Introducing Geometric Sequences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6550" lvl="0" marL="457200" rtl="0" algn="l">
              <a:spcBef>
                <a:spcPts val="1200"/>
              </a:spcBef>
              <a:spcAft>
                <a:spcPts val="0"/>
              </a:spcAft>
              <a:buSzPts val="1700"/>
              <a:buChar char="●"/>
            </a:pPr>
            <a:r>
              <a:rPr lang="en" sz="1700"/>
              <a:t>Geometric Sequence</a:t>
            </a:r>
            <a:endParaRPr sz="1700"/>
          </a:p>
          <a:p>
            <a:pPr indent="-323850" lvl="1" marL="914400" rtl="0" algn="l">
              <a:spcBef>
                <a:spcPts val="0"/>
              </a:spcBef>
              <a:spcAft>
                <a:spcPts val="0"/>
              </a:spcAft>
              <a:buSzPts val="1500"/>
              <a:buChar char="○"/>
            </a:pPr>
            <a:r>
              <a:rPr lang="en" sz="1500"/>
              <a:t>A sequence in which each term after the first nonzero term is found by multiplying the preceding term by a constant called the "common ratio 𝑟," where 𝑟 ≠ 0 or 1.  A sequence where the ratio between consecutive terms is always the same.</a:t>
            </a:r>
            <a:endParaRPr sz="1500"/>
          </a:p>
          <a:p>
            <a:pPr indent="-336550" lvl="0" marL="457200" rtl="0" algn="l">
              <a:spcBef>
                <a:spcPts val="0"/>
              </a:spcBef>
              <a:spcAft>
                <a:spcPts val="0"/>
              </a:spcAft>
              <a:buSzPts val="1700"/>
              <a:buChar char="●"/>
            </a:pPr>
            <a:r>
              <a:rPr lang="en" sz="1700"/>
              <a:t>Common Ratio</a:t>
            </a:r>
            <a:endParaRPr sz="1700"/>
          </a:p>
          <a:p>
            <a:pPr indent="-323850" lvl="1" marL="914400" rtl="0" algn="l">
              <a:spcBef>
                <a:spcPts val="0"/>
              </a:spcBef>
              <a:spcAft>
                <a:spcPts val="0"/>
              </a:spcAft>
              <a:buSzPts val="1500"/>
              <a:buChar char="○"/>
            </a:pPr>
            <a:r>
              <a:rPr lang="en" sz="1500"/>
              <a:t>𝑟, the ratio between consecutive terms in a </a:t>
            </a:r>
            <a:r>
              <a:rPr lang="en" sz="1500"/>
              <a:t>geometric sequence</a:t>
            </a:r>
            <a:r>
              <a:rPr lang="en" sz="1500"/>
              <a:t>.</a:t>
            </a:r>
            <a:endParaRPr sz="1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5541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rgbClr val="005047"/>
                </a:solidFill>
              </a:rPr>
              <a:t>Warm Up - </a:t>
            </a:r>
            <a:r>
              <a:rPr lang="en" sz="2400"/>
              <a:t>What Do You Notice and Wonder?</a:t>
            </a:r>
            <a:r>
              <a:rPr lang="en" sz="2400"/>
              <a:t> </a:t>
            </a:r>
            <a:r>
              <a:rPr lang="en" sz="2200"/>
              <a:t>🤔</a:t>
            </a:r>
            <a:endParaRPr sz="2200">
              <a:solidFill>
                <a:srgbClr val="005047"/>
              </a:solidFill>
            </a:endParaRPr>
          </a:p>
        </p:txBody>
      </p:sp>
      <p:sp>
        <p:nvSpPr>
          <p:cNvPr id="114" name="Google Shape;114;p13"/>
          <p:cNvSpPr txBox="1"/>
          <p:nvPr>
            <p:ph idx="1" type="body"/>
          </p:nvPr>
        </p:nvSpPr>
        <p:spPr>
          <a:xfrm>
            <a:off x="1120350" y="2297988"/>
            <a:ext cx="3388500" cy="1442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Char char="●"/>
            </a:pPr>
            <a:r>
              <a:rPr lang="en" sz="1600"/>
              <a:t>40, 120, 360, 1,080, 3,240</a:t>
            </a:r>
            <a:endParaRPr sz="1600"/>
          </a:p>
          <a:p>
            <a:pPr indent="-330200" lvl="0" marL="457200" rtl="0" algn="l">
              <a:lnSpc>
                <a:spcPct val="100000"/>
              </a:lnSpc>
              <a:spcBef>
                <a:spcPts val="0"/>
              </a:spcBef>
              <a:spcAft>
                <a:spcPts val="0"/>
              </a:spcAft>
              <a:buSzPts val="1600"/>
              <a:buChar char="●"/>
            </a:pPr>
            <a:r>
              <a:rPr lang="en" sz="1600"/>
              <a:t>2, 8, 32, 128, 512</a:t>
            </a:r>
            <a:endParaRPr sz="1600"/>
          </a:p>
          <a:p>
            <a:pPr indent="-330200" lvl="0" marL="457200" rtl="0" algn="l">
              <a:lnSpc>
                <a:spcPct val="100000"/>
              </a:lnSpc>
              <a:spcBef>
                <a:spcPts val="0"/>
              </a:spcBef>
              <a:spcAft>
                <a:spcPts val="0"/>
              </a:spcAft>
              <a:buSzPts val="1600"/>
              <a:buChar char="●"/>
            </a:pPr>
            <a:r>
              <a:rPr lang="en" sz="1600"/>
              <a:t>1,000, 500, 250, 125, 62.5</a:t>
            </a:r>
            <a:endParaRPr sz="1600"/>
          </a:p>
          <a:p>
            <a:pPr indent="-330200" lvl="0" marL="457200" rtl="0" algn="l">
              <a:lnSpc>
                <a:spcPct val="100000"/>
              </a:lnSpc>
              <a:spcBef>
                <a:spcPts val="0"/>
              </a:spcBef>
              <a:spcAft>
                <a:spcPts val="0"/>
              </a:spcAft>
              <a:buSzPts val="1600"/>
              <a:buChar char="●"/>
            </a:pPr>
            <a:r>
              <a:rPr lang="en" sz="1600"/>
              <a:t>256, 192, 144, 108, 81</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4.15.1: What Are the Patterns?</a:t>
            </a:r>
            <a:endParaRPr/>
          </a:p>
        </p:txBody>
      </p:sp>
      <p:sp>
        <p:nvSpPr>
          <p:cNvPr id="117" name="Google Shape;117;p13"/>
          <p:cNvSpPr txBox="1"/>
          <p:nvPr>
            <p:ph idx="1" type="body"/>
          </p:nvPr>
        </p:nvSpPr>
        <p:spPr>
          <a:xfrm>
            <a:off x="739350" y="1203238"/>
            <a:ext cx="3388500" cy="1442400"/>
          </a:xfrm>
          <a:prstGeom prst="rect">
            <a:avLst/>
          </a:prstGeom>
        </p:spPr>
        <p:txBody>
          <a:bodyPr anchorCtr="0" anchor="t" bIns="91425" lIns="91425" spcFirstLastPara="1" rIns="91425" wrap="square" tIns="91425">
            <a:noAutofit/>
          </a:bodyPr>
          <a:lstStyle/>
          <a:p>
            <a:pPr indent="-330200" lvl="0" marL="457200" rtl="0" algn="l">
              <a:lnSpc>
                <a:spcPct val="200000"/>
              </a:lnSpc>
              <a:spcBef>
                <a:spcPts val="0"/>
              </a:spcBef>
              <a:spcAft>
                <a:spcPts val="0"/>
              </a:spcAft>
              <a:buSzPts val="1600"/>
              <a:buAutoNum type="arabicPeriod"/>
            </a:pPr>
            <a:r>
              <a:rPr lang="en" sz="1600"/>
              <a:t>What do you notice?</a:t>
            </a:r>
            <a:endParaRPr sz="1600"/>
          </a:p>
          <a:p>
            <a:pPr indent="-330200" lvl="0" marL="457200" rtl="0" algn="l">
              <a:lnSpc>
                <a:spcPct val="200000"/>
              </a:lnSpc>
              <a:spcBef>
                <a:spcPts val="0"/>
              </a:spcBef>
              <a:spcAft>
                <a:spcPts val="0"/>
              </a:spcAft>
              <a:buSzPts val="1600"/>
              <a:buAutoNum type="arabicPeriod"/>
            </a:pPr>
            <a:r>
              <a:rPr lang="en" sz="1600"/>
              <a:t>What do you wonder?</a:t>
            </a:r>
            <a:endParaRPr sz="1600"/>
          </a:p>
        </p:txBody>
      </p:sp>
      <p:pic>
        <p:nvPicPr>
          <p:cNvPr descr="Illustration of a person with a thought bubble above their head, a speech bubble beside them, and the numbers 3, 6 displayed,." id="118" name="Google Shape;118;p13" title="2ChatGPT Image Aug 6, 2025, 07_10_33 AM (1).png"/>
          <p:cNvPicPr preferRelativeResize="0"/>
          <p:nvPr/>
        </p:nvPicPr>
        <p:blipFill rotWithShape="1">
          <a:blip r:embed="rId3">
            <a:alphaModFix/>
          </a:blip>
          <a:srcRect b="0" l="0" r="0" t="0"/>
          <a:stretch/>
        </p:blipFill>
        <p:spPr>
          <a:xfrm>
            <a:off x="4661250" y="1151525"/>
            <a:ext cx="3347026" cy="33470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800"/>
              <a:t>Cut the Paper✂️</a:t>
            </a:r>
            <a:endParaRPr sz="1900">
              <a:solidFill>
                <a:srgbClr val="005047"/>
              </a:solidFill>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4.15.2: Using Tables and Graphs to Represent Geometric Sequences</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6" name="Google Shape;156;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7" name="Google Shape;157;p15"/>
          <p:cNvSpPr/>
          <p:nvPr/>
        </p:nvSpPr>
        <p:spPr>
          <a:xfrm>
            <a:off x="5034250" y="921900"/>
            <a:ext cx="3652500" cy="2267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Write down possible mathematical questions that you could ask about Clare and how she is cutting paper.</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Co-Craft Questions</a:t>
            </a:r>
            <a:endParaRPr sz="1000">
              <a:latin typeface="Noto Sans Light"/>
              <a:ea typeface="Noto Sans Light"/>
              <a:cs typeface="Noto Sans Light"/>
              <a:sym typeface="Noto Sans Light"/>
            </a:endParaRPr>
          </a:p>
        </p:txBody>
      </p:sp>
      <p:sp>
        <p:nvSpPr>
          <p:cNvPr id="158" name="Google Shape;158;p15"/>
          <p:cNvSpPr/>
          <p:nvPr/>
        </p:nvSpPr>
        <p:spPr>
          <a:xfrm>
            <a:off x="5034300" y="3362800"/>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We are going to cut the paper like Clare did.  What questions do you have?</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a:latin typeface="Noto Sans Light"/>
              <a:ea typeface="Noto Sans Light"/>
              <a:cs typeface="Noto Sans Light"/>
              <a:sym typeface="Noto Sans Light"/>
            </a:endParaRPr>
          </a:p>
        </p:txBody>
      </p:sp>
      <p:sp>
        <p:nvSpPr>
          <p:cNvPr id="159" name="Google Shape;159;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Cut the Paper✂️</a:t>
            </a:r>
            <a:endParaRPr sz="1800">
              <a:solidFill>
                <a:srgbClr val="005047"/>
              </a:solidFill>
            </a:endParaRPr>
          </a:p>
        </p:txBody>
      </p:sp>
      <p:sp>
        <p:nvSpPr>
          <p:cNvPr id="165" name="Google Shape;165;p16"/>
          <p:cNvSpPr txBox="1"/>
          <p:nvPr>
            <p:ph idx="1" type="body"/>
          </p:nvPr>
        </p:nvSpPr>
        <p:spPr>
          <a:xfrm>
            <a:off x="310900" y="924183"/>
            <a:ext cx="8620200" cy="1015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Clare takes a piece of paper, cuts it in half, then stacks the pieces. She takes the stack of two pieces, then cuts in half again to form four pieces, stacking them. She keeps repeating the process.</a:t>
            </a:r>
            <a:endParaRPr/>
          </a:p>
        </p:txBody>
      </p:sp>
      <p:sp>
        <p:nvSpPr>
          <p:cNvPr id="166" name="Google Shape;166;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4.15.2: Using Tables and Graphs to Represent Geometric Sequences</a:t>
            </a:r>
            <a:endParaRPr/>
          </a:p>
        </p:txBody>
      </p:sp>
      <p:sp>
        <p:nvSpPr>
          <p:cNvPr id="168" name="Google Shape;168;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9" name="Google Shape;169;p16"/>
          <p:cNvSpPr txBox="1"/>
          <p:nvPr/>
        </p:nvSpPr>
        <p:spPr>
          <a:xfrm>
            <a:off x="310900" y="1957125"/>
            <a:ext cx="4500600" cy="22524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original piece of paper has length 8       inches and width 10 inches. Complete the table.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Describe in words how you can use the results after 5 cuts to find the results after 6 cuts.</a:t>
            </a:r>
            <a:endParaRPr sz="1800">
              <a:solidFill>
                <a:srgbClr val="424242"/>
              </a:solidFill>
              <a:latin typeface="Calibri"/>
              <a:ea typeface="Calibri"/>
              <a:cs typeface="Calibri"/>
              <a:sym typeface="Calibri"/>
            </a:endParaRPr>
          </a:p>
          <a:p>
            <a:pPr indent="0" lvl="0" marL="45720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170" name="Google Shape;170;p16"/>
          <p:cNvPicPr preferRelativeResize="0"/>
          <p:nvPr/>
        </p:nvPicPr>
        <p:blipFill>
          <a:blip r:embed="rId3">
            <a:alphaModFix/>
          </a:blip>
          <a:stretch>
            <a:fillRect/>
          </a:stretch>
        </p:blipFill>
        <p:spPr>
          <a:xfrm>
            <a:off x="4881803" y="1636601"/>
            <a:ext cx="3612721" cy="3200399"/>
          </a:xfrm>
          <a:prstGeom prst="rect">
            <a:avLst/>
          </a:prstGeom>
          <a:noFill/>
          <a:ln>
            <a:noFill/>
          </a:ln>
        </p:spPr>
      </p:pic>
      <p:pic>
        <p:nvPicPr>
          <p:cNvPr descr="A table showing number of cuts, number of pieces, and area of each piece: 0 cuts—1 piece, 80 sq in; 1—2 pieces, 40 sq in; 2—4 pieces, 20 sq in; 3—8 pieces, 10 sq in; 4—16 pieces, 5 sq in; 5—32 pieces, 5/2 or 2.5 sq in." id="171" name="Google Shape;171;p16"/>
          <p:cNvPicPr preferRelativeResize="0"/>
          <p:nvPr/>
        </p:nvPicPr>
        <p:blipFill>
          <a:blip r:embed="rId4">
            <a:alphaModFix/>
          </a:blip>
          <a:stretch>
            <a:fillRect/>
          </a:stretch>
        </p:blipFill>
        <p:spPr>
          <a:xfrm>
            <a:off x="4882896" y="1636776"/>
            <a:ext cx="3611880" cy="319231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4.15.2: Using Tables and Graphs to Represent Geometric Sequences</a:t>
            </a:r>
            <a:endParaRPr sz="1000"/>
          </a:p>
        </p:txBody>
      </p:sp>
      <p:sp>
        <p:nvSpPr>
          <p:cNvPr id="178" name="Google Shape;178;p17"/>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Cut the Paper✂️</a:t>
            </a:r>
            <a:endParaRPr sz="2600"/>
          </a:p>
        </p:txBody>
      </p:sp>
      <p:sp>
        <p:nvSpPr>
          <p:cNvPr id="179" name="Google Shape;179;p17">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0" name="Google Shape;180;p17"/>
          <p:cNvSpPr txBox="1"/>
          <p:nvPr/>
        </p:nvSpPr>
        <p:spPr>
          <a:xfrm>
            <a:off x="310900" y="920552"/>
            <a:ext cx="8833200" cy="344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questions 3 - 4 sketch a graph of the number of pieces as a function of the number of cuts. Then explain how can you see on the graph how the number of pieces is changing with each cut.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                                                              4.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457200" rtl="0" algn="l">
              <a:spcBef>
                <a:spcPts val="1000"/>
              </a:spcBef>
              <a:spcAft>
                <a:spcPts val="0"/>
              </a:spcAft>
              <a:buNone/>
            </a:pPr>
            <a:r>
              <a:t/>
            </a:r>
            <a:endParaRPr sz="1800">
              <a:solidFill>
                <a:srgbClr val="424242"/>
              </a:solidFill>
              <a:latin typeface="Calibri"/>
              <a:ea typeface="Calibri"/>
              <a:cs typeface="Calibri"/>
              <a:sym typeface="Calibri"/>
            </a:endParaRPr>
          </a:p>
        </p:txBody>
      </p:sp>
      <p:pic>
        <p:nvPicPr>
          <p:cNvPr id="181" name="Google Shape;181;p17"/>
          <p:cNvPicPr preferRelativeResize="0"/>
          <p:nvPr/>
        </p:nvPicPr>
        <p:blipFill>
          <a:blip r:embed="rId4">
            <a:alphaModFix/>
          </a:blip>
          <a:stretch>
            <a:fillRect/>
          </a:stretch>
        </p:blipFill>
        <p:spPr>
          <a:xfrm>
            <a:off x="736238" y="2019825"/>
            <a:ext cx="3000375" cy="1771650"/>
          </a:xfrm>
          <a:prstGeom prst="rect">
            <a:avLst/>
          </a:prstGeom>
          <a:noFill/>
          <a:ln>
            <a:noFill/>
          </a:ln>
        </p:spPr>
      </p:pic>
      <p:pic>
        <p:nvPicPr>
          <p:cNvPr id="182" name="Google Shape;182;p17"/>
          <p:cNvPicPr preferRelativeResize="0"/>
          <p:nvPr/>
        </p:nvPicPr>
        <p:blipFill>
          <a:blip r:embed="rId5">
            <a:alphaModFix/>
          </a:blip>
          <a:stretch>
            <a:fillRect/>
          </a:stretch>
        </p:blipFill>
        <p:spPr>
          <a:xfrm>
            <a:off x="4128881" y="1746504"/>
            <a:ext cx="2593865" cy="3047800"/>
          </a:xfrm>
          <a:prstGeom prst="rect">
            <a:avLst/>
          </a:prstGeom>
          <a:noFill/>
          <a:ln>
            <a:noFill/>
          </a:ln>
        </p:spPr>
      </p:pic>
      <p:pic>
        <p:nvPicPr>
          <p:cNvPr descr="A scatter plot shows the number of pieces resulting from 0 to 5 cuts. The number of pieces increases gradually then jumps to 42 pieces at 5 cuts." id="183" name="Google Shape;183;p17"/>
          <p:cNvPicPr preferRelativeResize="0"/>
          <p:nvPr/>
        </p:nvPicPr>
        <p:blipFill>
          <a:blip r:embed="rId6">
            <a:alphaModFix/>
          </a:blip>
          <a:stretch>
            <a:fillRect/>
          </a:stretch>
        </p:blipFill>
        <p:spPr>
          <a:xfrm>
            <a:off x="740664" y="2020824"/>
            <a:ext cx="3000375" cy="1771650"/>
          </a:xfrm>
          <a:prstGeom prst="rect">
            <a:avLst/>
          </a:prstGeom>
          <a:noFill/>
          <a:ln>
            <a:noFill/>
          </a:ln>
        </p:spPr>
      </p:pic>
      <p:pic>
        <p:nvPicPr>
          <p:cNvPr descr="A scatter plot showing area of each piece decreasing as number of cuts increases from 0 to 5. The data points form a downward curve, starting high on the y-axis and dropping sharply." id="184" name="Google Shape;184;p17"/>
          <p:cNvPicPr preferRelativeResize="0"/>
          <p:nvPr/>
        </p:nvPicPr>
        <p:blipFill>
          <a:blip r:embed="rId7">
            <a:alphaModFix/>
          </a:blip>
          <a:stretch>
            <a:fillRect/>
          </a:stretch>
        </p:blipFill>
        <p:spPr>
          <a:xfrm>
            <a:off x="4133088" y="1746504"/>
            <a:ext cx="2596896" cy="30449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8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8" name="Shape 188"/>
        <p:cNvGrpSpPr/>
        <p:nvPr/>
      </p:nvGrpSpPr>
      <p:grpSpPr>
        <a:xfrm>
          <a:off x="0" y="0"/>
          <a:ext cx="0" cy="0"/>
          <a:chOff x="0" y="0"/>
          <a:chExt cx="0" cy="0"/>
        </a:xfrm>
      </p:grpSpPr>
      <p:sp>
        <p:nvSpPr>
          <p:cNvPr id="189" name="Google Shape;189;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0" name="Google Shape;190;p18"/>
          <p:cNvSpPr txBox="1"/>
          <p:nvPr>
            <p:ph idx="1" type="body"/>
          </p:nvPr>
        </p:nvSpPr>
        <p:spPr>
          <a:xfrm>
            <a:off x="752900" y="1112675"/>
            <a:ext cx="5046000" cy="27228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Clare has a piece of paper that is 8 inches by 10 inches. </a:t>
            </a:r>
            <a:endParaRPr sz="2000"/>
          </a:p>
          <a:p>
            <a:pPr indent="-342900" lvl="1" marL="914400" rtl="0" algn="l">
              <a:lnSpc>
                <a:spcPct val="100000"/>
              </a:lnSpc>
              <a:spcBef>
                <a:spcPts val="0"/>
              </a:spcBef>
              <a:spcAft>
                <a:spcPts val="0"/>
              </a:spcAft>
              <a:buSzPts val="1800"/>
              <a:buAutoNum type="alphaLcPeriod"/>
            </a:pPr>
            <a:r>
              <a:rPr lang="en" sz="1800"/>
              <a:t>How many pieces of paper will Clare have if she cuts the paper in half n times? </a:t>
            </a:r>
            <a:endParaRPr sz="1800"/>
          </a:p>
          <a:p>
            <a:pPr indent="-342900" lvl="1" marL="914400" rtl="0" algn="l">
              <a:lnSpc>
                <a:spcPct val="100000"/>
              </a:lnSpc>
              <a:spcBef>
                <a:spcPts val="1000"/>
              </a:spcBef>
              <a:spcAft>
                <a:spcPts val="1200"/>
              </a:spcAft>
              <a:buSzPts val="1800"/>
              <a:buAutoNum type="alphaLcPeriod"/>
            </a:pPr>
            <a:r>
              <a:rPr lang="en" sz="1800"/>
              <a:t>What will the area of each piece be?</a:t>
            </a:r>
            <a:endParaRPr sz="1800"/>
          </a:p>
        </p:txBody>
      </p:sp>
      <p:sp>
        <p:nvSpPr>
          <p:cNvPr id="191" name="Google Shape;191;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4.15.2: Using Tables and Graphs to Represent Geometric Sequences</a:t>
            </a:r>
            <a:endParaRPr/>
          </a:p>
        </p:txBody>
      </p:sp>
      <p:pic>
        <p:nvPicPr>
          <p:cNvPr id="193" name="Google Shape;193;p18"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A square sheet on a yellow background with black arrows indicating its dimensions—8 inches wide and 10 inches tall." id="194" name="Google Shape;194;p18" title="2ChatGPT Image Aug 6, 2025, 07_16_26 AM.png"/>
          <p:cNvPicPr preferRelativeResize="0"/>
          <p:nvPr/>
        </p:nvPicPr>
        <p:blipFill>
          <a:blip r:embed="rId4">
            <a:alphaModFix/>
          </a:blip>
          <a:stretch>
            <a:fillRect/>
          </a:stretch>
        </p:blipFill>
        <p:spPr>
          <a:xfrm>
            <a:off x="5951300" y="1054625"/>
            <a:ext cx="2683843" cy="344391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0" name="Google Shape;200;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4.15.2: Using Tables and Graphs to Represent Geometric Sequences</a:t>
            </a:r>
            <a:endParaRPr sz="1000"/>
          </a:p>
        </p:txBody>
      </p:sp>
      <p:pic>
        <p:nvPicPr>
          <p:cNvPr id="202" name="Google Shape;202;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3" name="Google Shape;203;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04" name="Google Shape;204;p19"/>
          <p:cNvSpPr txBox="1"/>
          <p:nvPr/>
        </p:nvSpPr>
        <p:spPr>
          <a:xfrm>
            <a:off x="237275" y="959140"/>
            <a:ext cx="8823600" cy="36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424242"/>
                </a:solidFill>
                <a:latin typeface="Calibri"/>
                <a:ea typeface="Calibri"/>
                <a:cs typeface="Calibri"/>
                <a:sym typeface="Calibri"/>
              </a:rPr>
              <a:t>Given the </a:t>
            </a:r>
            <a:r>
              <a:rPr lang="en" sz="1600">
                <a:solidFill>
                  <a:srgbClr val="424242"/>
                </a:solidFill>
                <a:latin typeface="Calibri"/>
                <a:ea typeface="Calibri"/>
                <a:cs typeface="Calibri"/>
                <a:sym typeface="Calibri"/>
              </a:rPr>
              <a:t>table,</a:t>
            </a:r>
            <a:r>
              <a:rPr lang="en" sz="1600">
                <a:solidFill>
                  <a:srgbClr val="424242"/>
                </a:solidFill>
                <a:latin typeface="Calibri"/>
                <a:ea typeface="Calibri"/>
                <a:cs typeface="Calibri"/>
                <a:sym typeface="Calibri"/>
              </a:rPr>
              <a:t> what would be the next term in the sequence?</a:t>
            </a:r>
            <a:endParaRPr sz="1700">
              <a:solidFill>
                <a:srgbClr val="424242"/>
              </a:solidFill>
              <a:latin typeface="Calibri"/>
              <a:ea typeface="Calibri"/>
              <a:cs typeface="Calibri"/>
              <a:sym typeface="Calibri"/>
            </a:endParaRPr>
          </a:p>
        </p:txBody>
      </p:sp>
      <p:sp>
        <p:nvSpPr>
          <p:cNvPr id="205" name="Google Shape;205;p19"/>
          <p:cNvSpPr txBox="1"/>
          <p:nvPr/>
        </p:nvSpPr>
        <p:spPr>
          <a:xfrm>
            <a:off x="3615600" y="1341099"/>
            <a:ext cx="1364100" cy="1507800"/>
          </a:xfrm>
          <a:prstGeom prst="rect">
            <a:avLst/>
          </a:prstGeom>
          <a:noFill/>
          <a:ln>
            <a:noFill/>
          </a:ln>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Clr>
                <a:srgbClr val="424242"/>
              </a:buClr>
              <a:buSzPts val="1700"/>
              <a:buFont typeface="Calibri"/>
              <a:buAutoNum type="alphaLcPeriod"/>
            </a:pPr>
            <a:r>
              <a:rPr lang="en" sz="2000">
                <a:solidFill>
                  <a:srgbClr val="424242"/>
                </a:solidFill>
                <a:latin typeface="Calibri"/>
                <a:ea typeface="Calibri"/>
                <a:cs typeface="Calibri"/>
                <a:sym typeface="Calibri"/>
              </a:rPr>
              <a:t>¹</a:t>
            </a:r>
            <a:r>
              <a:rPr lang="en" sz="1700">
                <a:solidFill>
                  <a:srgbClr val="424242"/>
                </a:solidFill>
                <a:latin typeface="Calibri"/>
                <a:ea typeface="Calibri"/>
                <a:cs typeface="Calibri"/>
                <a:sym typeface="Calibri"/>
              </a:rPr>
              <a:t>⁰⁄₆</a:t>
            </a:r>
            <a:endParaRPr sz="1700">
              <a:solidFill>
                <a:srgbClr val="424242"/>
              </a:solidFill>
              <a:latin typeface="Calibri"/>
              <a:ea typeface="Calibri"/>
              <a:cs typeface="Calibri"/>
              <a:sym typeface="Calibri"/>
            </a:endParaRPr>
          </a:p>
          <a:p>
            <a:pPr indent="-336550" lvl="0" marL="457200" rtl="0" algn="l">
              <a:lnSpc>
                <a:spcPct val="100000"/>
              </a:lnSpc>
              <a:spcBef>
                <a:spcPts val="1000"/>
              </a:spcBef>
              <a:spcAft>
                <a:spcPts val="0"/>
              </a:spcAft>
              <a:buClr>
                <a:srgbClr val="424242"/>
              </a:buClr>
              <a:buSzPts val="1700"/>
              <a:buFont typeface="Calibri"/>
              <a:buAutoNum type="alphaLcPeriod"/>
            </a:pPr>
            <a:r>
              <a:rPr lang="en" sz="1700">
                <a:solidFill>
                  <a:srgbClr val="424242"/>
                </a:solidFill>
                <a:latin typeface="Calibri"/>
                <a:ea typeface="Calibri"/>
                <a:cs typeface="Calibri"/>
                <a:sym typeface="Calibri"/>
              </a:rPr>
              <a:t>¹¹⁄₃</a:t>
            </a:r>
            <a:endParaRPr sz="1700">
              <a:solidFill>
                <a:srgbClr val="424242"/>
              </a:solidFill>
              <a:latin typeface="Calibri"/>
              <a:ea typeface="Calibri"/>
              <a:cs typeface="Calibri"/>
              <a:sym typeface="Calibri"/>
            </a:endParaRPr>
          </a:p>
          <a:p>
            <a:pPr indent="-336550" lvl="0" marL="457200" rtl="0" algn="l">
              <a:lnSpc>
                <a:spcPct val="100000"/>
              </a:lnSpc>
              <a:spcBef>
                <a:spcPts val="1000"/>
              </a:spcBef>
              <a:spcAft>
                <a:spcPts val="0"/>
              </a:spcAft>
              <a:buClr>
                <a:srgbClr val="424242"/>
              </a:buClr>
              <a:buSzPts val="1700"/>
              <a:buFont typeface="Calibri"/>
              <a:buAutoNum type="alphaLcPeriod"/>
            </a:pPr>
            <a:r>
              <a:rPr lang="en" sz="2000">
                <a:solidFill>
                  <a:srgbClr val="424242"/>
                </a:solidFill>
                <a:latin typeface="Calibri"/>
                <a:ea typeface="Calibri"/>
                <a:cs typeface="Calibri"/>
                <a:sym typeface="Calibri"/>
              </a:rPr>
              <a:t>¹</a:t>
            </a:r>
            <a:r>
              <a:rPr lang="en" sz="1700">
                <a:solidFill>
                  <a:srgbClr val="424242"/>
                </a:solidFill>
                <a:latin typeface="Calibri"/>
                <a:ea typeface="Calibri"/>
                <a:cs typeface="Calibri"/>
                <a:sym typeface="Calibri"/>
              </a:rPr>
              <a:t>⁰⁄₉</a:t>
            </a:r>
            <a:endParaRPr sz="1700">
              <a:solidFill>
                <a:srgbClr val="424242"/>
              </a:solidFill>
              <a:latin typeface="Calibri"/>
              <a:ea typeface="Calibri"/>
              <a:cs typeface="Calibri"/>
              <a:sym typeface="Calibri"/>
            </a:endParaRPr>
          </a:p>
          <a:p>
            <a:pPr indent="-336550" lvl="0" marL="457200" rtl="0" algn="l">
              <a:lnSpc>
                <a:spcPct val="100000"/>
              </a:lnSpc>
              <a:spcBef>
                <a:spcPts val="1000"/>
              </a:spcBef>
              <a:spcAft>
                <a:spcPts val="1000"/>
              </a:spcAft>
              <a:buClr>
                <a:srgbClr val="424242"/>
              </a:buClr>
              <a:buSzPts val="1700"/>
              <a:buFont typeface="Calibri"/>
              <a:buAutoNum type="alphaLcPeriod"/>
            </a:pPr>
            <a:r>
              <a:rPr lang="en" sz="2000">
                <a:solidFill>
                  <a:srgbClr val="424242"/>
                </a:solidFill>
                <a:latin typeface="Calibri"/>
                <a:ea typeface="Calibri"/>
                <a:cs typeface="Calibri"/>
                <a:sym typeface="Calibri"/>
              </a:rPr>
              <a:t>¹</a:t>
            </a:r>
            <a:r>
              <a:rPr lang="en" sz="1700">
                <a:solidFill>
                  <a:srgbClr val="424242"/>
                </a:solidFill>
                <a:latin typeface="Calibri"/>
                <a:ea typeface="Calibri"/>
                <a:cs typeface="Calibri"/>
                <a:sym typeface="Calibri"/>
              </a:rPr>
              <a:t>⁰⁄₂₇</a:t>
            </a:r>
            <a:endParaRPr sz="1700">
              <a:solidFill>
                <a:srgbClr val="424242"/>
              </a:solidFill>
              <a:latin typeface="Calibri"/>
              <a:ea typeface="Calibri"/>
              <a:cs typeface="Calibri"/>
              <a:sym typeface="Calibri"/>
            </a:endParaRPr>
          </a:p>
        </p:txBody>
      </p:sp>
      <p:pic>
        <p:nvPicPr>
          <p:cNvPr descr="A table with two rows labeled x and y. Row x has values: 1, 2, 3, 4, 5. Row y has values: 270, 90, 30, 10, 103, corresponding below each x value.&#10;" id="206" name="Google Shape;206;p19"/>
          <p:cNvPicPr preferRelativeResize="0"/>
          <p:nvPr/>
        </p:nvPicPr>
        <p:blipFill>
          <a:blip r:embed="rId4">
            <a:alphaModFix/>
          </a:blip>
          <a:stretch>
            <a:fillRect/>
          </a:stretch>
        </p:blipFill>
        <p:spPr>
          <a:xfrm>
            <a:off x="750100" y="3050949"/>
            <a:ext cx="7266625" cy="12467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 name="Shape 210"/>
        <p:cNvGrpSpPr/>
        <p:nvPr/>
      </p:nvGrpSpPr>
      <p:grpSpPr>
        <a:xfrm>
          <a:off x="0" y="0"/>
          <a:ext cx="0" cy="0"/>
          <a:chOff x="0" y="0"/>
          <a:chExt cx="0" cy="0"/>
        </a:xfrm>
      </p:grpSpPr>
      <p:sp>
        <p:nvSpPr>
          <p:cNvPr id="211" name="Google Shape;21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2" name="Google Shape;212;p20"/>
          <p:cNvSpPr txBox="1"/>
          <p:nvPr>
            <p:ph idx="1" type="body"/>
          </p:nvPr>
        </p:nvSpPr>
        <p:spPr>
          <a:xfrm>
            <a:off x="311700" y="1173475"/>
            <a:ext cx="5837700" cy="143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 the sequence {18, 36, 72, 144, 288, ..}</a:t>
            </a:r>
            <a:endParaRPr/>
          </a:p>
          <a:p>
            <a:pPr indent="0" lvl="0" marL="0" rtl="0" algn="l">
              <a:spcBef>
                <a:spcPts val="0"/>
              </a:spcBef>
              <a:spcAft>
                <a:spcPts val="0"/>
              </a:spcAft>
              <a:buNone/>
            </a:pPr>
            <a:r>
              <a:t/>
            </a:r>
            <a:endParaRPr sz="800"/>
          </a:p>
          <a:p>
            <a:pPr indent="0" lvl="0" marL="0" rtl="0" algn="l">
              <a:spcBef>
                <a:spcPts val="0"/>
              </a:spcBef>
              <a:spcAft>
                <a:spcPts val="0"/>
              </a:spcAft>
              <a:buNone/>
            </a:pPr>
            <a:r>
              <a:rPr lang="en"/>
              <a:t>First make a table.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800"/>
          </a:p>
          <a:p>
            <a:pPr indent="0" lvl="0" marL="0" rtl="0" algn="l">
              <a:spcBef>
                <a:spcPts val="0"/>
              </a:spcBef>
              <a:spcAft>
                <a:spcPts val="0"/>
              </a:spcAft>
              <a:buNone/>
            </a:pPr>
            <a:r>
              <a:rPr lang="en"/>
              <a:t>Then graph the points.</a:t>
            </a:r>
            <a:endParaRPr/>
          </a:p>
          <a:p>
            <a:pPr indent="0" lvl="0" marL="0" rtl="0" algn="l">
              <a:spcBef>
                <a:spcPts val="0"/>
              </a:spcBef>
              <a:spcAft>
                <a:spcPts val="0"/>
              </a:spcAft>
              <a:buNone/>
            </a:pPr>
            <a:r>
              <a:t/>
            </a:r>
            <a:endParaRPr sz="800"/>
          </a:p>
          <a:p>
            <a:pPr indent="0" lvl="0" marL="0" rtl="0" algn="l">
              <a:spcBef>
                <a:spcPts val="0"/>
              </a:spcBef>
              <a:spcAft>
                <a:spcPts val="0"/>
              </a:spcAft>
              <a:buNone/>
            </a:pPr>
            <a:r>
              <a:rPr lang="en"/>
              <a:t>Notice that each height is double the previous height.</a:t>
            </a:r>
            <a:endParaRPr/>
          </a:p>
          <a:p>
            <a:pPr indent="0" lvl="0" marL="0" rtl="0" algn="l">
              <a:spcBef>
                <a:spcPts val="0"/>
              </a:spcBef>
              <a:spcAft>
                <a:spcPts val="0"/>
              </a:spcAft>
              <a:buNone/>
            </a:pPr>
            <a:r>
              <a:t/>
            </a:r>
            <a:endParaRPr sz="800"/>
          </a:p>
          <a:p>
            <a:pPr indent="0" lvl="0" marL="0" rtl="0" algn="l">
              <a:spcBef>
                <a:spcPts val="0"/>
              </a:spcBef>
              <a:spcAft>
                <a:spcPts val="0"/>
              </a:spcAft>
              <a:buNone/>
            </a:pPr>
            <a:r>
              <a:rPr lang="en"/>
              <a:t>Each term is also double the previous term.</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13" name="Google Shape;21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4.15.2: Using Tables and Graphs to Represent Geometric Sequences - Additional Resources</a:t>
            </a:r>
            <a:endParaRPr sz="1000"/>
          </a:p>
        </p:txBody>
      </p:sp>
      <p:pic>
        <p:nvPicPr>
          <p:cNvPr id="215" name="Google Shape;215;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6" name="Google Shape;216;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A table with two rows: the top row lists Terms 1 to 5; the bottom row lists Values 18, 36, 72, 144, and 288 beneath each term. The heading says First make a table." id="217" name="Google Shape;217;p20"/>
          <p:cNvPicPr preferRelativeResize="0"/>
          <p:nvPr/>
        </p:nvPicPr>
        <p:blipFill rotWithShape="1">
          <a:blip r:embed="rId4">
            <a:alphaModFix/>
          </a:blip>
          <a:srcRect b="0" l="1030" r="-1029" t="0"/>
          <a:stretch/>
        </p:blipFill>
        <p:spPr>
          <a:xfrm>
            <a:off x="375399" y="2052425"/>
            <a:ext cx="5177842" cy="853225"/>
          </a:xfrm>
          <a:prstGeom prst="rect">
            <a:avLst/>
          </a:prstGeom>
          <a:noFill/>
          <a:ln>
            <a:noFill/>
          </a:ln>
        </p:spPr>
      </p:pic>
      <p:pic>
        <p:nvPicPr>
          <p:cNvPr descr="A scatter plot with n on the x-axis (1 to 6) and aₙ on the y-axis (0 to 360). Points are shown at increasing heights, indicating an exponential or rapidly increasing sequence.&#10;" id="218" name="Google Shape;218;p20"/>
          <p:cNvPicPr preferRelativeResize="0"/>
          <p:nvPr/>
        </p:nvPicPr>
        <p:blipFill>
          <a:blip r:embed="rId5">
            <a:alphaModFix/>
          </a:blip>
          <a:stretch>
            <a:fillRect/>
          </a:stretch>
        </p:blipFill>
        <p:spPr>
          <a:xfrm>
            <a:off x="5349638" y="534775"/>
            <a:ext cx="3190875" cy="3781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9" name="Google Shape;229;p21"/>
          <p:cNvCxnSpPr>
            <a:stCxn id="223" idx="2"/>
            <a:endCxn id="2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0" name="Google Shape;230;p21"/>
          <p:cNvCxnSpPr>
            <a:stCxn id="225" idx="3"/>
            <a:endCxn id="22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1" name="Google Shape;231;p21"/>
          <p:cNvCxnSpPr>
            <a:stCxn id="224" idx="3"/>
            <a:endCxn id="2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2" name="Google Shape;232;p21"/>
          <p:cNvCxnSpPr>
            <a:stCxn id="226" idx="3"/>
            <a:endCxn id="2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3" name="Google Shape;233;p21"/>
          <p:cNvCxnSpPr>
            <a:stCxn id="228" idx="3"/>
            <a:endCxn id="2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4" name="Google Shape;23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6" name="Google Shape;236;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7" name="Google Shape;237;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8" name="Google Shape;238;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9" name="Google Shape;239;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0" name="Google Shape;240;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1" name="Google Shape;241;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2" name="Google Shape;242;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3" name="Google Shape;243;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4" name="Google Shape;244;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5" name="Google Shape;245;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6" name="Google Shape;246;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7" name="Google Shape;247;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1" name="Shape 251"/>
        <p:cNvGrpSpPr/>
        <p:nvPr/>
      </p:nvGrpSpPr>
      <p:grpSpPr>
        <a:xfrm>
          <a:off x="0" y="0"/>
          <a:ext cx="0" cy="0"/>
          <a:chOff x="0" y="0"/>
          <a:chExt cx="0" cy="0"/>
        </a:xfrm>
      </p:grpSpPr>
      <p:sp>
        <p:nvSpPr>
          <p:cNvPr id="252" name="Google Shape;252;p22"/>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800"/>
              <a:t>Geometric Sequence and Common Ratio 🪜</a:t>
            </a:r>
            <a:endParaRPr sz="1900">
              <a:solidFill>
                <a:srgbClr val="005047"/>
              </a:solidFill>
            </a:endParaRPr>
          </a:p>
        </p:txBody>
      </p:sp>
      <p:sp>
        <p:nvSpPr>
          <p:cNvPr id="253" name="Google Shape;253;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4.15.3: Complete the Sequence</a:t>
            </a:r>
            <a:endParaRPr/>
          </a:p>
        </p:txBody>
      </p:sp>
      <p:pic>
        <p:nvPicPr>
          <p:cNvPr id="255" name="Google Shape;255;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56" name="Google Shape;256;p2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57" name="Google Shape;257;p22"/>
          <p:cNvSpPr/>
          <p:nvPr/>
        </p:nvSpPr>
        <p:spPr>
          <a:xfrm>
            <a:off x="5034250" y="921900"/>
            <a:ext cx="3652500" cy="1469400"/>
          </a:xfrm>
          <a:prstGeom prst="wedgeRoundRectCallout">
            <a:avLst>
              <a:gd fmla="val -59471" name="adj1"/>
              <a:gd fmla="val -18796" name="adj2"/>
              <a:gd fmla="val 0" name="adj3"/>
            </a:avLst>
          </a:prstGeom>
          <a:solidFill>
            <a:srgbClr val="F4CCCC"/>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Do you think a calculator or graphing software would help us work through this activity?</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258" name="Google Shape;258;p2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3"/>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Geometric Sequence and Common Ratio 🪜</a:t>
            </a:r>
            <a:endParaRPr sz="2500">
              <a:solidFill>
                <a:srgbClr val="005047"/>
              </a:solidFill>
            </a:endParaRPr>
          </a:p>
        </p:txBody>
      </p:sp>
      <p:sp>
        <p:nvSpPr>
          <p:cNvPr id="264" name="Google Shape;26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5" name="Google Shape;265;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4.15.3: Complete the Sequence</a:t>
            </a:r>
            <a:endParaRPr/>
          </a:p>
        </p:txBody>
      </p:sp>
      <p:sp>
        <p:nvSpPr>
          <p:cNvPr id="266" name="Google Shape;266;p23"/>
          <p:cNvSpPr txBox="1"/>
          <p:nvPr/>
        </p:nvSpPr>
        <p:spPr>
          <a:xfrm>
            <a:off x="310900" y="1051550"/>
            <a:ext cx="7971900" cy="2698800"/>
          </a:xfrm>
          <a:prstGeom prst="rect">
            <a:avLst/>
          </a:prstGeom>
          <a:solidFill>
            <a:srgbClr val="0097A7"/>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
                <a:solidFill>
                  <a:srgbClr val="FFFFFF"/>
                </a:solidFill>
                <a:latin typeface="Calibri"/>
                <a:ea typeface="Calibri"/>
                <a:cs typeface="Calibri"/>
                <a:sym typeface="Calibri"/>
              </a:rPr>
              <a:t>If you have not already done so, write the following terms and definitions in your math notebook:</a:t>
            </a:r>
            <a:endParaRPr b="1" sz="2000">
              <a:solidFill>
                <a:srgbClr val="FFFFFF"/>
              </a:solidFill>
              <a:latin typeface="Calibri"/>
              <a:ea typeface="Calibri"/>
              <a:cs typeface="Calibri"/>
              <a:sym typeface="Calibri"/>
            </a:endParaRPr>
          </a:p>
          <a:p>
            <a:pPr indent="0" lvl="0" marL="0" rtl="0" algn="l">
              <a:spcBef>
                <a:spcPts val="0"/>
              </a:spcBef>
              <a:spcAft>
                <a:spcPts val="0"/>
              </a:spcAft>
              <a:buNone/>
            </a:pPr>
            <a:r>
              <a:t/>
            </a:r>
            <a:endParaRPr sz="1800">
              <a:solidFill>
                <a:srgbClr val="FFFFFF"/>
              </a:solidFill>
              <a:latin typeface="Calibri"/>
              <a:ea typeface="Calibri"/>
              <a:cs typeface="Calibri"/>
              <a:sym typeface="Calibri"/>
            </a:endParaRPr>
          </a:p>
          <a:p>
            <a:pPr indent="-355600" lvl="0" marL="457200" rtl="0" algn="l">
              <a:spcBef>
                <a:spcPts val="0"/>
              </a:spcBef>
              <a:spcAft>
                <a:spcPts val="0"/>
              </a:spcAft>
              <a:buClr>
                <a:srgbClr val="FFFFFF"/>
              </a:buClr>
              <a:buSzPts val="2000"/>
              <a:buFont typeface="Calibri"/>
              <a:buChar char="●"/>
            </a:pPr>
            <a:r>
              <a:rPr lang="en" sz="2000">
                <a:solidFill>
                  <a:srgbClr val="FFFFFF"/>
                </a:solidFill>
                <a:latin typeface="Calibri"/>
                <a:ea typeface="Calibri"/>
                <a:cs typeface="Calibri"/>
                <a:sym typeface="Calibri"/>
              </a:rPr>
              <a:t>A </a:t>
            </a:r>
            <a:r>
              <a:rPr b="1" lang="en" sz="2000">
                <a:solidFill>
                  <a:srgbClr val="FFFFFF"/>
                </a:solidFill>
                <a:latin typeface="Calibri"/>
                <a:ea typeface="Calibri"/>
                <a:cs typeface="Calibri"/>
                <a:sym typeface="Calibri"/>
              </a:rPr>
              <a:t>geometric sequence</a:t>
            </a:r>
            <a:r>
              <a:rPr lang="en" sz="2000">
                <a:solidFill>
                  <a:srgbClr val="FFFFFF"/>
                </a:solidFill>
                <a:latin typeface="Calibri"/>
                <a:ea typeface="Calibri"/>
                <a:cs typeface="Calibri"/>
                <a:sym typeface="Calibri"/>
              </a:rPr>
              <a:t> is a sequence in which each term is found by multiplying the previous term by the same constant.</a:t>
            </a:r>
            <a:endParaRPr sz="2000">
              <a:solidFill>
                <a:srgbClr val="FFFFFF"/>
              </a:solidFill>
              <a:latin typeface="Calibri"/>
              <a:ea typeface="Calibri"/>
              <a:cs typeface="Calibri"/>
              <a:sym typeface="Calibri"/>
            </a:endParaRPr>
          </a:p>
          <a:p>
            <a:pPr indent="0" lvl="0" marL="0" rtl="0" algn="l">
              <a:spcBef>
                <a:spcPts val="0"/>
              </a:spcBef>
              <a:spcAft>
                <a:spcPts val="0"/>
              </a:spcAft>
              <a:buNone/>
            </a:pPr>
            <a:r>
              <a:t/>
            </a:r>
            <a:endParaRPr sz="2000">
              <a:solidFill>
                <a:srgbClr val="FFFFFF"/>
              </a:solidFill>
              <a:latin typeface="Calibri"/>
              <a:ea typeface="Calibri"/>
              <a:cs typeface="Calibri"/>
              <a:sym typeface="Calibri"/>
            </a:endParaRPr>
          </a:p>
          <a:p>
            <a:pPr indent="-355600" lvl="0" marL="457200" rtl="0" algn="l">
              <a:spcBef>
                <a:spcPts val="0"/>
              </a:spcBef>
              <a:spcAft>
                <a:spcPts val="0"/>
              </a:spcAft>
              <a:buClr>
                <a:srgbClr val="FFFFFF"/>
              </a:buClr>
              <a:buSzPts val="2000"/>
              <a:buFont typeface="Calibri"/>
              <a:buChar char="●"/>
            </a:pPr>
            <a:r>
              <a:rPr lang="en" sz="2000">
                <a:solidFill>
                  <a:srgbClr val="FFFFFF"/>
                </a:solidFill>
                <a:latin typeface="Calibri"/>
                <a:ea typeface="Calibri"/>
                <a:cs typeface="Calibri"/>
                <a:sym typeface="Calibri"/>
              </a:rPr>
              <a:t>The number that is multiplied by each term is called the </a:t>
            </a:r>
            <a:r>
              <a:rPr b="1" lang="en" sz="2000">
                <a:solidFill>
                  <a:srgbClr val="FFFFFF"/>
                </a:solidFill>
                <a:latin typeface="Calibri"/>
                <a:ea typeface="Calibri"/>
                <a:cs typeface="Calibri"/>
                <a:sym typeface="Calibri"/>
              </a:rPr>
              <a:t>common ratio</a:t>
            </a:r>
            <a:r>
              <a:rPr lang="en" sz="2000">
                <a:solidFill>
                  <a:srgbClr val="FFFFFF"/>
                </a:solidFill>
                <a:latin typeface="Calibri"/>
                <a:ea typeface="Calibri"/>
                <a:cs typeface="Calibri"/>
                <a:sym typeface="Calibri"/>
              </a:rPr>
              <a:t>.</a:t>
            </a:r>
            <a:endParaRPr sz="2000">
              <a:solidFill>
                <a:srgbClr val="FFFF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4"/>
          <p:cNvSpPr txBox="1"/>
          <p:nvPr>
            <p:ph type="title"/>
          </p:nvPr>
        </p:nvSpPr>
        <p:spPr>
          <a:xfrm>
            <a:off x="311700" y="445025"/>
            <a:ext cx="8520600" cy="769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800"/>
              <a:t>Learning Activity - Geometric Sequence and Common Ratio 🪜</a:t>
            </a:r>
            <a:endParaRPr sz="1800"/>
          </a:p>
          <a:p>
            <a:pPr indent="0" lvl="0" marL="0" rtl="0" algn="l">
              <a:spcBef>
                <a:spcPts val="0"/>
              </a:spcBef>
              <a:spcAft>
                <a:spcPts val="0"/>
              </a:spcAft>
              <a:buNone/>
            </a:pPr>
            <a:r>
              <a:t/>
            </a:r>
            <a:endParaRPr sz="2000"/>
          </a:p>
        </p:txBody>
      </p:sp>
      <p:sp>
        <p:nvSpPr>
          <p:cNvPr id="272" name="Google Shape;272;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4.15.3: Complete the Sequence</a:t>
            </a:r>
            <a:endParaRPr/>
          </a:p>
        </p:txBody>
      </p:sp>
      <p:sp>
        <p:nvSpPr>
          <p:cNvPr id="274" name="Google Shape;274;p24"/>
          <p:cNvSpPr txBox="1"/>
          <p:nvPr/>
        </p:nvSpPr>
        <p:spPr>
          <a:xfrm>
            <a:off x="310901" y="968400"/>
            <a:ext cx="7638000" cy="20010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0"/>
              </a:spcAft>
              <a:buNone/>
            </a:pPr>
            <a:r>
              <a:rPr lang="en" sz="1800">
                <a:solidFill>
                  <a:srgbClr val="424242"/>
                </a:solidFill>
                <a:latin typeface="Calibri"/>
                <a:ea typeface="Calibri"/>
                <a:cs typeface="Calibri"/>
                <a:sym typeface="Calibri"/>
              </a:rPr>
              <a:t>Answer questions 1 and 2 f</a:t>
            </a:r>
            <a:r>
              <a:rPr lang="en" sz="1800">
                <a:solidFill>
                  <a:srgbClr val="424242"/>
                </a:solidFill>
                <a:latin typeface="Calibri"/>
                <a:ea typeface="Calibri"/>
                <a:cs typeface="Calibri"/>
                <a:sym typeface="Calibri"/>
              </a:rPr>
              <a:t>or each of the </a:t>
            </a:r>
            <a:r>
              <a:rPr lang="en" sz="1800">
                <a:solidFill>
                  <a:srgbClr val="424242"/>
                </a:solidFill>
                <a:latin typeface="Calibri"/>
                <a:ea typeface="Calibri"/>
                <a:cs typeface="Calibri"/>
                <a:sym typeface="Calibri"/>
              </a:rPr>
              <a:t>following </a:t>
            </a:r>
            <a:r>
              <a:rPr lang="en" sz="1800">
                <a:solidFill>
                  <a:srgbClr val="424242"/>
                </a:solidFill>
                <a:latin typeface="Calibri"/>
                <a:ea typeface="Calibri"/>
                <a:cs typeface="Calibri"/>
                <a:sym typeface="Calibri"/>
              </a:rPr>
              <a:t>sequences:</a:t>
            </a:r>
            <a:endParaRPr sz="1800">
              <a:solidFill>
                <a:srgbClr val="424242"/>
              </a:solidFill>
              <a:latin typeface="Calibri"/>
              <a:ea typeface="Calibri"/>
              <a:cs typeface="Calibri"/>
              <a:sym typeface="Calibri"/>
            </a:endParaRPr>
          </a:p>
          <a:p>
            <a:pPr indent="-342900" lvl="1" marL="914400" rtl="0" algn="l">
              <a:spcBef>
                <a:spcPts val="12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1.5, 3, 6, ___, 24, ___</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40, 120, 360, ____, ____</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200, 20, 2, ____, 0.02, ____</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⅐, ____, ⁹⁄₇,²⁷⁄₇, ____</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24, 12, 6, ____, ____</a:t>
            </a:r>
            <a:endParaRPr sz="1800">
              <a:solidFill>
                <a:srgbClr val="424242"/>
              </a:solidFill>
              <a:latin typeface="Calibri"/>
              <a:ea typeface="Calibri"/>
              <a:cs typeface="Calibri"/>
              <a:sym typeface="Calibri"/>
            </a:endParaRPr>
          </a:p>
        </p:txBody>
      </p:sp>
      <p:sp>
        <p:nvSpPr>
          <p:cNvPr id="275" name="Google Shape;275;p24"/>
          <p:cNvSpPr txBox="1"/>
          <p:nvPr/>
        </p:nvSpPr>
        <p:spPr>
          <a:xfrm>
            <a:off x="838050" y="3226200"/>
            <a:ext cx="4724400" cy="8670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Complete each geometric sequence.</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For each sequence, find its common ratio.</a:t>
            </a:r>
            <a:endParaRPr sz="1800">
              <a:solidFill>
                <a:srgbClr val="424242"/>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Completing Geometric Sequences</a:t>
            </a:r>
            <a:endParaRPr b="1"/>
          </a:p>
        </p:txBody>
      </p:sp>
      <p:pic>
        <p:nvPicPr>
          <p:cNvPr descr="A chalkboard shows a sequence: 1.5, 3, 6, __, 24, __, with instructions to complete it. The common ratio is 2, with blue arrows and x2 labels. Boxes highlight 12 and 48 as the missing numbers." id="282" name="Google Shape;282;p25" title="Screenshot 2025-07-21 145132.png">
            <a:hlinkClick r:id="rId4"/>
          </p:cNvPr>
          <p:cNvPicPr preferRelativeResize="0"/>
          <p:nvPr/>
        </p:nvPicPr>
        <p:blipFill rotWithShape="1">
          <a:blip r:embed="rId5">
            <a:alphaModFix/>
          </a:blip>
          <a:srcRect b="0" l="298" r="298" t="0"/>
          <a:stretch/>
        </p:blipFill>
        <p:spPr>
          <a:xfrm>
            <a:off x="1695488" y="482875"/>
            <a:ext cx="5753026" cy="321894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descr="Four greem squares of decreasing size, symbolizing productivity, are aligned horizontally  with the largest on the left and the smallest on the right.&#10;" id="288" name="Google Shape;288;p26"/>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323850" lvl="0" marL="914400" rtl="0" algn="l">
              <a:lnSpc>
                <a:spcPct val="100000"/>
              </a:lnSpc>
              <a:spcBef>
                <a:spcPts val="0"/>
              </a:spcBef>
              <a:spcAft>
                <a:spcPts val="0"/>
              </a:spcAft>
              <a:buClr>
                <a:schemeClr val="dk1"/>
              </a:buClr>
              <a:buSzPts val="1500"/>
              <a:buFont typeface="Noto Sans"/>
              <a:buAutoNum type="alphaLcPeriod"/>
            </a:pPr>
            <a:r>
              <a:rPr lang="en" sz="1500">
                <a:solidFill>
                  <a:schemeClr val="dk1"/>
                </a:solidFill>
              </a:rPr>
              <a:t>5, 10, 15, 20 . . .</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48, 24, 12, 6, . . .</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3, 5, 8, 10, 13, . . .</a:t>
            </a:r>
            <a:endParaRPr sz="6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10, 7, 4, 1, . . .</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89" name="Google Shape;289;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4.15.3: Complete the Sequence</a:t>
            </a:r>
            <a:endParaRPr sz="1000"/>
          </a:p>
        </p:txBody>
      </p:sp>
      <p:pic>
        <p:nvPicPr>
          <p:cNvPr id="291" name="Google Shape;291;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2" name="Google Shape;292;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3" name="Google Shape;293;p26"/>
          <p:cNvSpPr txBox="1"/>
          <p:nvPr/>
        </p:nvSpPr>
        <p:spPr>
          <a:xfrm>
            <a:off x="310896" y="951750"/>
            <a:ext cx="9059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Which of the following sequences is geometric?</a:t>
            </a:r>
            <a:endParaRPr sz="1900">
              <a:solidFill>
                <a:schemeClr val="dk1"/>
              </a:solidFill>
            </a:endParaRPr>
          </a:p>
        </p:txBody>
      </p:sp>
      <p:pic>
        <p:nvPicPr>
          <p:cNvPr id="294" name="Google Shape;294;p26" title="2ChatGPT_Image_Aug_6__2025__07_28_53_AM-removebg-preview.png"/>
          <p:cNvPicPr preferRelativeResize="0"/>
          <p:nvPr/>
        </p:nvPicPr>
        <p:blipFill>
          <a:blip r:embed="rId4">
            <a:alphaModFix/>
          </a:blip>
          <a:stretch>
            <a:fillRect/>
          </a:stretch>
        </p:blipFill>
        <p:spPr>
          <a:xfrm>
            <a:off x="2919896" y="1498700"/>
            <a:ext cx="4470625" cy="2375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8" name="Shape 298"/>
        <p:cNvGrpSpPr/>
        <p:nvPr/>
      </p:nvGrpSpPr>
      <p:grpSpPr>
        <a:xfrm>
          <a:off x="0" y="0"/>
          <a:ext cx="0" cy="0"/>
          <a:chOff x="0" y="0"/>
          <a:chExt cx="0" cy="0"/>
        </a:xfrm>
      </p:grpSpPr>
      <p:sp>
        <p:nvSpPr>
          <p:cNvPr id="299" name="Google Shape;29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0" name="Google Shape;300;p27"/>
          <p:cNvSpPr txBox="1"/>
          <p:nvPr>
            <p:ph idx="1" type="body"/>
          </p:nvPr>
        </p:nvSpPr>
        <p:spPr>
          <a:xfrm>
            <a:off x="311700" y="1000075"/>
            <a:ext cx="8649300" cy="158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1D2125"/>
                </a:solidFill>
              </a:rPr>
              <a:t>Definition of a Geometric Sequence</a:t>
            </a:r>
            <a:endParaRPr b="1">
              <a:solidFill>
                <a:srgbClr val="1D2125"/>
              </a:solidFill>
            </a:endParaRPr>
          </a:p>
          <a:p>
            <a:pPr indent="0" lvl="0" marL="0" rtl="0" algn="l">
              <a:lnSpc>
                <a:spcPct val="100000"/>
              </a:lnSpc>
              <a:spcBef>
                <a:spcPts val="1000"/>
              </a:spcBef>
              <a:spcAft>
                <a:spcPts val="0"/>
              </a:spcAft>
              <a:buNone/>
            </a:pPr>
            <a:r>
              <a:rPr lang="en">
                <a:solidFill>
                  <a:srgbClr val="1D2125"/>
                </a:solidFill>
              </a:rPr>
              <a:t>A geometric sequence is a sequence where each term is found by multiplying the previous term by a constant called the common ratio (</a:t>
            </a:r>
            <a:r>
              <a:rPr i="1" lang="en">
                <a:solidFill>
                  <a:srgbClr val="1D2125"/>
                </a:solidFill>
                <a:latin typeface="Times New Roman"/>
                <a:ea typeface="Times New Roman"/>
                <a:cs typeface="Times New Roman"/>
                <a:sym typeface="Times New Roman"/>
              </a:rPr>
              <a:t>r</a:t>
            </a:r>
            <a:r>
              <a:rPr lang="en">
                <a:solidFill>
                  <a:srgbClr val="1D2125"/>
                </a:solidFill>
              </a:rPr>
              <a:t>).</a:t>
            </a:r>
            <a:endParaRPr>
              <a:solidFill>
                <a:srgbClr val="1D2125"/>
              </a:solidFill>
            </a:endParaRPr>
          </a:p>
          <a:p>
            <a:pPr indent="0" lvl="0" marL="0" rtl="0" algn="l">
              <a:lnSpc>
                <a:spcPct val="100000"/>
              </a:lnSpc>
              <a:spcBef>
                <a:spcPts val="1000"/>
              </a:spcBef>
              <a:spcAft>
                <a:spcPts val="1000"/>
              </a:spcAft>
              <a:buNone/>
            </a:pPr>
            <a:r>
              <a:rPr b="1" lang="en">
                <a:solidFill>
                  <a:srgbClr val="1D2125"/>
                </a:solidFill>
              </a:rPr>
              <a:t>General form: </a:t>
            </a:r>
            <a:r>
              <a:rPr lang="en">
                <a:solidFill>
                  <a:srgbClr val="1D2125"/>
                </a:solidFill>
              </a:rPr>
              <a:t>{</a:t>
            </a:r>
            <a:r>
              <a:rPr i="1" lang="en">
                <a:solidFill>
                  <a:srgbClr val="1D2125"/>
                </a:solidFill>
                <a:latin typeface="Times New Roman"/>
                <a:ea typeface="Times New Roman"/>
                <a:cs typeface="Times New Roman"/>
                <a:sym typeface="Times New Roman"/>
              </a:rPr>
              <a:t>a₁</a:t>
            </a:r>
            <a:r>
              <a:rPr lang="en">
                <a:solidFill>
                  <a:srgbClr val="1D2125"/>
                </a:solidFill>
              </a:rPr>
              <a:t>, </a:t>
            </a:r>
            <a:r>
              <a:rPr i="1" lang="en">
                <a:solidFill>
                  <a:srgbClr val="1D2125"/>
                </a:solidFill>
                <a:latin typeface="Times New Roman"/>
                <a:ea typeface="Times New Roman"/>
                <a:cs typeface="Times New Roman"/>
                <a:sym typeface="Times New Roman"/>
              </a:rPr>
              <a:t>a₁</a:t>
            </a:r>
            <a:r>
              <a:rPr lang="en">
                <a:solidFill>
                  <a:srgbClr val="1D2125"/>
                </a:solidFill>
              </a:rPr>
              <a:t> · </a:t>
            </a:r>
            <a:r>
              <a:rPr i="1" lang="en">
                <a:solidFill>
                  <a:srgbClr val="1D2125"/>
                </a:solidFill>
                <a:latin typeface="Times New Roman"/>
                <a:ea typeface="Times New Roman"/>
                <a:cs typeface="Times New Roman"/>
                <a:sym typeface="Times New Roman"/>
              </a:rPr>
              <a:t>r</a:t>
            </a:r>
            <a:r>
              <a:rPr lang="en">
                <a:solidFill>
                  <a:srgbClr val="1D2125"/>
                </a:solidFill>
              </a:rPr>
              <a:t>, </a:t>
            </a:r>
            <a:r>
              <a:rPr i="1" lang="en">
                <a:solidFill>
                  <a:srgbClr val="1D2125"/>
                </a:solidFill>
                <a:latin typeface="Times New Roman"/>
                <a:ea typeface="Times New Roman"/>
                <a:cs typeface="Times New Roman"/>
                <a:sym typeface="Times New Roman"/>
              </a:rPr>
              <a:t>a₁</a:t>
            </a:r>
            <a:r>
              <a:rPr lang="en">
                <a:solidFill>
                  <a:srgbClr val="1D2125"/>
                </a:solidFill>
              </a:rPr>
              <a:t> · </a:t>
            </a:r>
            <a:r>
              <a:rPr i="1" lang="en">
                <a:solidFill>
                  <a:srgbClr val="1D2125"/>
                </a:solidFill>
                <a:latin typeface="Times New Roman"/>
                <a:ea typeface="Times New Roman"/>
                <a:cs typeface="Times New Roman"/>
                <a:sym typeface="Times New Roman"/>
              </a:rPr>
              <a:t>r</a:t>
            </a:r>
            <a:r>
              <a:rPr lang="en">
                <a:solidFill>
                  <a:srgbClr val="1D2125"/>
                </a:solidFill>
              </a:rPr>
              <a:t>², </a:t>
            </a:r>
            <a:r>
              <a:rPr i="1" lang="en">
                <a:solidFill>
                  <a:srgbClr val="1D2125"/>
                </a:solidFill>
                <a:latin typeface="Times New Roman"/>
                <a:ea typeface="Times New Roman"/>
                <a:cs typeface="Times New Roman"/>
                <a:sym typeface="Times New Roman"/>
              </a:rPr>
              <a:t>a₁</a:t>
            </a:r>
            <a:r>
              <a:rPr lang="en">
                <a:solidFill>
                  <a:srgbClr val="1D2125"/>
                </a:solidFill>
              </a:rPr>
              <a:t> · </a:t>
            </a:r>
            <a:r>
              <a:rPr i="1" lang="en">
                <a:solidFill>
                  <a:srgbClr val="1D2125"/>
                </a:solidFill>
                <a:latin typeface="Times New Roman"/>
                <a:ea typeface="Times New Roman"/>
                <a:cs typeface="Times New Roman"/>
                <a:sym typeface="Times New Roman"/>
              </a:rPr>
              <a:t>r</a:t>
            </a:r>
            <a:r>
              <a:rPr lang="en">
                <a:solidFill>
                  <a:srgbClr val="1D2125"/>
                </a:solidFill>
              </a:rPr>
              <a:t>³, ...}</a:t>
            </a:r>
            <a:endParaRPr b="1">
              <a:solidFill>
                <a:srgbClr val="1D2125"/>
              </a:solidFill>
            </a:endParaRPr>
          </a:p>
        </p:txBody>
      </p:sp>
      <p:pic>
        <p:nvPicPr>
          <p:cNvPr id="301" name="Google Shape;301;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2" name="Google Shape;302;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4.15.3: Complete the Sequence</a:t>
            </a:r>
            <a:r>
              <a:rPr lang="en" sz="1000"/>
              <a:t> - Additional Resources</a:t>
            </a:r>
            <a:endParaRPr sz="1000"/>
          </a:p>
        </p:txBody>
      </p:sp>
      <p:sp>
        <p:nvSpPr>
          <p:cNvPr id="304" name="Google Shape;304;p27"/>
          <p:cNvSpPr txBox="1"/>
          <p:nvPr/>
        </p:nvSpPr>
        <p:spPr>
          <a:xfrm>
            <a:off x="3751780" y="2688336"/>
            <a:ext cx="4902900" cy="1847100"/>
          </a:xfrm>
          <a:prstGeom prst="rect">
            <a:avLst/>
          </a:prstGeom>
          <a:solidFill>
            <a:schemeClr val="accent4"/>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a:solidFill>
                  <a:schemeClr val="dk1"/>
                </a:solidFill>
                <a:latin typeface="Calibri"/>
                <a:ea typeface="Calibri"/>
                <a:cs typeface="Calibri"/>
                <a:sym typeface="Calibri"/>
              </a:rPr>
              <a:t>How to determine if a given a set of numbers represents a geometric sequence.</a:t>
            </a:r>
            <a:endParaRPr b="1"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Divide each term by the previous term.</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Char char="●"/>
            </a:pPr>
            <a:r>
              <a:rPr lang="en" sz="1800">
                <a:solidFill>
                  <a:schemeClr val="dk1"/>
                </a:solidFill>
                <a:latin typeface="Calibri"/>
                <a:ea typeface="Calibri"/>
                <a:cs typeface="Calibri"/>
                <a:sym typeface="Calibri"/>
              </a:rPr>
              <a:t>Compare the quotients. If they are the same, a common ratio exists and the sequence is geometric.</a:t>
            </a:r>
            <a:endParaRPr b="1" sz="1800">
              <a:solidFill>
                <a:srgbClr val="1D2125"/>
              </a:solidFill>
              <a:latin typeface="Calibri"/>
              <a:ea typeface="Calibri"/>
              <a:cs typeface="Calibri"/>
              <a:sym typeface="Calibri"/>
            </a:endParaRPr>
          </a:p>
        </p:txBody>
      </p:sp>
      <p:sp>
        <p:nvSpPr>
          <p:cNvPr id="305" name="Google Shape;305;p27"/>
          <p:cNvSpPr txBox="1"/>
          <p:nvPr/>
        </p:nvSpPr>
        <p:spPr>
          <a:xfrm>
            <a:off x="491025" y="2690125"/>
            <a:ext cx="3155100" cy="15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Is the sequence geometric?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If so, find the common ratio.</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a. 1, 2, 4, 8, 16, . .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b. 48, 12, 4, 2, . . .</a:t>
            </a:r>
            <a:endParaRPr sz="1800">
              <a:solidFill>
                <a:srgbClr val="424242"/>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1" name="Google Shape;311;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4" name="Google Shape;314;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6" name="Google Shape;316;p28"/>
          <p:cNvCxnSpPr>
            <a:stCxn id="310" idx="2"/>
            <a:endCxn id="31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7" name="Google Shape;317;p28"/>
          <p:cNvCxnSpPr>
            <a:stCxn id="312" idx="3"/>
            <a:endCxn id="31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8" name="Google Shape;318;p28"/>
          <p:cNvCxnSpPr>
            <a:stCxn id="311" idx="3"/>
            <a:endCxn id="31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9" name="Google Shape;319;p28"/>
          <p:cNvCxnSpPr>
            <a:stCxn id="313" idx="3"/>
            <a:endCxn id="31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0" name="Google Shape;320;p28"/>
          <p:cNvCxnSpPr>
            <a:stCxn id="315" idx="3"/>
            <a:endCxn id="31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1" name="Google Shape;32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3" name="Google Shape;323;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4" name="Google Shape;324;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5" name="Google Shape;325;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6" name="Google Shape;326;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7" name="Google Shape;327;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8" name="Google Shape;328;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9" name="Google Shape;329;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0" name="Google Shape;330;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1" name="Google Shape;331;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2" name="Google Shape;332;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3" name="Google Shape;333;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4" name="Google Shape;334;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0" name="Google Shape;340;p29"/>
          <p:cNvSpPr txBox="1"/>
          <p:nvPr>
            <p:ph idx="1" type="body"/>
          </p:nvPr>
        </p:nvSpPr>
        <p:spPr>
          <a:xfrm>
            <a:off x="311700" y="1759138"/>
            <a:ext cx="5943600" cy="2193300"/>
          </a:xfrm>
          <a:prstGeom prst="rect">
            <a:avLst/>
          </a:prstGeom>
        </p:spPr>
        <p:txBody>
          <a:bodyPr anchorCtr="0" anchor="t" bIns="91425" lIns="91425" spcFirstLastPara="1" rIns="91425" wrap="square" tIns="91425">
            <a:noAutofit/>
          </a:bodyPr>
          <a:lstStyle/>
          <a:p>
            <a:pPr indent="-336550" lvl="0" marL="457200" rtl="0" algn="l">
              <a:lnSpc>
                <a:spcPct val="200000"/>
              </a:lnSpc>
              <a:spcBef>
                <a:spcPts val="0"/>
              </a:spcBef>
              <a:spcAft>
                <a:spcPts val="0"/>
              </a:spcAft>
              <a:buSzPts val="1700"/>
              <a:buAutoNum type="arabicPeriod"/>
            </a:pPr>
            <a:r>
              <a:rPr lang="en" sz="1700"/>
              <a:t>Explain why this sequence could be a geometric sequence.</a:t>
            </a:r>
            <a:endParaRPr sz="1700"/>
          </a:p>
          <a:p>
            <a:pPr indent="-336550" lvl="0" marL="457200" rtl="0" algn="l">
              <a:lnSpc>
                <a:spcPct val="200000"/>
              </a:lnSpc>
              <a:spcBef>
                <a:spcPts val="0"/>
              </a:spcBef>
              <a:spcAft>
                <a:spcPts val="0"/>
              </a:spcAft>
              <a:buSzPts val="1700"/>
              <a:buAutoNum type="arabicPeriod"/>
            </a:pPr>
            <a:r>
              <a:rPr lang="en" sz="1700"/>
              <a:t>What is the next term?</a:t>
            </a:r>
            <a:endParaRPr sz="1700"/>
          </a:p>
          <a:p>
            <a:pPr indent="-336550" lvl="0" marL="457200" rtl="0" algn="l">
              <a:lnSpc>
                <a:spcPct val="200000"/>
              </a:lnSpc>
              <a:spcBef>
                <a:spcPts val="0"/>
              </a:spcBef>
              <a:spcAft>
                <a:spcPts val="0"/>
              </a:spcAft>
              <a:buSzPts val="1700"/>
              <a:buAutoNum type="arabicPeriod"/>
            </a:pPr>
            <a:r>
              <a:rPr lang="en" sz="1700"/>
              <a:t>Explain how you know the next term.</a:t>
            </a:r>
            <a:endParaRPr sz="1700"/>
          </a:p>
          <a:p>
            <a:pPr indent="0" lvl="0" marL="0" rtl="0" algn="l">
              <a:lnSpc>
                <a:spcPct val="100000"/>
              </a:lnSpc>
              <a:spcBef>
                <a:spcPts val="0"/>
              </a:spcBef>
              <a:spcAft>
                <a:spcPts val="1200"/>
              </a:spcAft>
              <a:buNone/>
            </a:pPr>
            <a:r>
              <a:t/>
            </a:r>
            <a:endParaRPr sz="1700"/>
          </a:p>
        </p:txBody>
      </p:sp>
      <p:sp>
        <p:nvSpPr>
          <p:cNvPr id="341" name="Google Shape;341;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4.15.4: Connecting the Common Ratio and the Term in a Sequence</a:t>
            </a:r>
            <a:endParaRPr/>
          </a:p>
        </p:txBody>
      </p:sp>
      <p:sp>
        <p:nvSpPr>
          <p:cNvPr id="343" name="Google Shape;343;p29"/>
          <p:cNvSpPr txBox="1"/>
          <p:nvPr/>
        </p:nvSpPr>
        <p:spPr>
          <a:xfrm>
            <a:off x="310900" y="1143000"/>
            <a:ext cx="58731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Here is a sequence: 500, 100, 20, . . .</a:t>
            </a:r>
            <a:endParaRPr sz="1700">
              <a:solidFill>
                <a:srgbClr val="424242"/>
              </a:solidFill>
              <a:latin typeface="Calibri"/>
              <a:ea typeface="Calibri"/>
              <a:cs typeface="Calibri"/>
              <a:sym typeface="Calibri"/>
            </a:endParaRPr>
          </a:p>
        </p:txBody>
      </p:sp>
      <p:pic>
        <p:nvPicPr>
          <p:cNvPr descr="Large orange numbers 500, 100, and 20… are stacked vertically hinting at decreasing sequence." id="344" name="Google Shape;344;p29" title="ChatGPT Image Aug 6, 2025, 07_46_23 AM.png"/>
          <p:cNvPicPr preferRelativeResize="0"/>
          <p:nvPr/>
        </p:nvPicPr>
        <p:blipFill>
          <a:blip r:embed="rId3">
            <a:alphaModFix/>
          </a:blip>
          <a:stretch>
            <a:fillRect/>
          </a:stretch>
        </p:blipFill>
        <p:spPr>
          <a:xfrm>
            <a:off x="6096000" y="666938"/>
            <a:ext cx="2190344" cy="328551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2" name="Google Shape;352;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4" name="Google Shape;354;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5" name="Google Shape;355;p30"/>
          <p:cNvCxnSpPr>
            <a:stCxn id="349" idx="2"/>
            <a:endCxn id="35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6" name="Google Shape;356;p30"/>
          <p:cNvCxnSpPr>
            <a:stCxn id="351" idx="3"/>
            <a:endCxn id="35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7" name="Google Shape;357;p30"/>
          <p:cNvCxnSpPr>
            <a:stCxn id="350" idx="3"/>
            <a:endCxn id="35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8" name="Google Shape;358;p30"/>
          <p:cNvCxnSpPr>
            <a:stCxn id="352" idx="3"/>
            <a:endCxn id="35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9" name="Google Shape;359;p30"/>
          <p:cNvCxnSpPr>
            <a:stCxn id="354" idx="3"/>
            <a:endCxn id="35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0" name="Google Shape;360;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2" name="Google Shape;362;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3" name="Google Shape;363;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4" name="Google Shape;364;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5" name="Google Shape;365;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6" name="Google Shape;366;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7" name="Google Shape;367;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8" name="Google Shape;368;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9" name="Google Shape;369;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0" name="Google Shape;370;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1" name="Google Shape;371;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2" name="Google Shape;372;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3" name="Google Shape;373;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9" name="Google Shape;379;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0" name="Google Shape;380;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1" name="Google Shape;381;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a:t>
            </a:r>
            <a:r>
              <a:rPr lang="en"/>
              <a:t>.5 Practice</a:t>
            </a:r>
            <a:endParaRPr/>
          </a:p>
        </p:txBody>
      </p:sp>
      <p:pic>
        <p:nvPicPr>
          <p:cNvPr descr=" One student helping another with a laptop, with question marks above, representing collaboration and asking for help with challenging problems." id="382" name="Google Shape;382;p31" title="Practice-2.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3" name="Google Shape;393;p32"/>
          <p:cNvCxnSpPr>
            <a:stCxn id="387" idx="2"/>
            <a:endCxn id="38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4" name="Google Shape;394;p32"/>
          <p:cNvCxnSpPr>
            <a:stCxn id="389" idx="3"/>
            <a:endCxn id="38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5" name="Google Shape;395;p32"/>
          <p:cNvCxnSpPr>
            <a:stCxn id="388" idx="3"/>
            <a:endCxn id="39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2"/>
          <p:cNvCxnSpPr>
            <a:stCxn id="390" idx="3"/>
            <a:endCxn id="39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7" name="Google Shape;397;p32"/>
          <p:cNvCxnSpPr>
            <a:stCxn id="392" idx="3"/>
            <a:endCxn id="39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8" name="Google Shape;398;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0" name="Google Shape;400;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1" name="Google Shape;401;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2" name="Google Shape;402;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3" name="Google Shape;403;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4" name="Google Shape;404;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5" name="Google Shape;405;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6" name="Google Shape;406;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7" name="Google Shape;407;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8" name="Google Shape;408;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9" name="Google Shape;409;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0" name="Google Shape;410;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1" name="Google Shape;411;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7" name="Google Shape;41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 Introducing Geometric Sequences</a:t>
            </a:r>
            <a:endParaRPr/>
          </a:p>
        </p:txBody>
      </p:sp>
      <p:sp>
        <p:nvSpPr>
          <p:cNvPr id="419" name="Google Shape;419;p33"/>
          <p:cNvSpPr txBox="1"/>
          <p:nvPr/>
        </p:nvSpPr>
        <p:spPr>
          <a:xfrm>
            <a:off x="311700" y="1152475"/>
            <a:ext cx="8520600" cy="73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Come up with a new geometric sequence and be prepared to explain why it is a geometric sequence.</a:t>
            </a:r>
            <a:endParaRPr i="1" sz="1800">
              <a:solidFill>
                <a:srgbClr val="424242"/>
              </a:solidFill>
              <a:latin typeface="Calibri"/>
              <a:ea typeface="Calibri"/>
              <a:cs typeface="Calibri"/>
              <a:sym typeface="Calibri"/>
            </a:endParaRPr>
          </a:p>
        </p:txBody>
      </p:sp>
      <p:pic>
        <p:nvPicPr>
          <p:cNvPr descr="Text graphic showing TERM MULTIPLIER COMMON RATIO .&#10;" id="420" name="Google Shape;420;p33" title="2ChatGPT Image Aug 6, 2025, 07_37_20 AM.png"/>
          <p:cNvPicPr preferRelativeResize="0"/>
          <p:nvPr/>
        </p:nvPicPr>
        <p:blipFill>
          <a:blip r:embed="rId3">
            <a:alphaModFix/>
          </a:blip>
          <a:stretch>
            <a:fillRect/>
          </a:stretch>
        </p:blipFill>
        <p:spPr>
          <a:xfrm>
            <a:off x="3344013" y="1652803"/>
            <a:ext cx="2455974" cy="24559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6" name="Google Shape;426;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7" name="Google Shape;42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 Introducing Geometric Sequences</a:t>
            </a:r>
            <a:endParaRPr/>
          </a:p>
        </p:txBody>
      </p:sp>
      <p:graphicFrame>
        <p:nvGraphicFramePr>
          <p:cNvPr id="429" name="Google Shape;429;p34"/>
          <p:cNvGraphicFramePr/>
          <p:nvPr/>
        </p:nvGraphicFramePr>
        <p:xfrm>
          <a:off x="311700" y="1764100"/>
          <a:ext cx="3000000" cy="3000000"/>
        </p:xfrm>
        <a:graphic>
          <a:graphicData uri="http://schemas.openxmlformats.org/drawingml/2006/table">
            <a:tbl>
              <a:tblPr>
                <a:noFill/>
                <a:tableStyleId>{150899B3-4300-4B94-A092-407F8ED5E015}</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when a relationship between two quantities Find missing terms in a geometric sequence.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