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036AF33-ECE8-445D-87AD-F450F0AB1BD0}">
  <a:tblStyle styleId="{1036AF33-ECE8-445D-87AD-F450F0AB1B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hyperlink" Target="https://ancillaries.openstax.org/ancillaries/resources/ddbc409a-95e0-46eb-8a8a-2786b11fdc85/1748882784005/99e4a3d3-55ac-486a-ae16-30c75ca9c18d/2e/unit-8-quadratic-equations/8-7-2-interpreting-negative-constant-terms-when-factoring-quadratic-expressions" TargetMode="External"/><Relationship Id="rId4" Type="http://schemas.openxmlformats.org/officeDocument/2006/relationships/slide" Target="/pp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hyperlink" Target="https://ancillaries.openstax.org/ancillaries/resources/ddbc409a-95e0-46eb-8a8a-2786b11fdc85/1748882784005/99e4a3d3-55ac-486a-ae16-30c75ca9c18d/2e/unit-8-quadratic-equations/8-7-2-interpreting-negative-constant-terms-when-factoring-quadratic-expressions" TargetMode="External"/><Relationship Id="rId4" Type="http://schemas.openxmlformats.org/officeDocument/2006/relationships/slide" Target="/pp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hyperlink" Target="https://ancillaries.openstax.org/ancillaries/resources/ddbc409a-95e0-46eb-8a8a-2786b11fdc85/1748882784005/99e4a3d3-55ac-486a-ae16-30c75ca9c18d/2e/unit-8-quadratic-equations/8-7-2-interpreting-negative-constant-terms-when-factoring-quadratic-expressions" TargetMode="External"/><Relationship Id="rId4" Type="http://schemas.openxmlformats.org/officeDocument/2006/relationships/slide" Target="/pp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hyperlink" Target="https://ancillaries.openstax.org/ancillaries/resources/ddbc409a-95e0-46eb-8a8a-2786b11fdc85/1748882784005/99e4a3d3-55ac-486a-ae16-30c75ca9c18d/2e/unit-8-quadratic-equations/8-7-2-interpreting-negative-constant-terms-when-factoring-quadratic-expressions" TargetMode="External"/><Relationship Id="rId4" Type="http://schemas.openxmlformats.org/officeDocument/2006/relationships/slide" Target="/pp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7-2-interpreting-negative-constant-terms-when-factoring-quadratic-expressions"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5.xml"/><Relationship Id="rId4" Type="http://schemas.openxmlformats.org/officeDocument/2006/relationships/slide" Target="/pp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5.xml"/><Relationship Id="rId4" Type="http://schemas.openxmlformats.org/officeDocument/2006/relationships/slide" Target="/pp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5.xml"/><Relationship Id="rId4" Type="http://schemas.openxmlformats.org/officeDocument/2006/relationships/slide" Target="/pp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 Id="rId3" Type="http://schemas.openxmlformats.org/officeDocument/2006/relationships/slide" Target="/ppt/slides/slide21.xml"/><Relationship Id="rId4" Type="http://schemas.openxmlformats.org/officeDocument/2006/relationships/slide" Target="/ppt/slides/slide23.xml"/><Relationship Id="rId5" Type="http://schemas.openxmlformats.org/officeDocument/2006/relationships/slide" Target="/ppt/slides/slide2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7-3-analyzing-factors-of-100-and-100"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100"/>
              </a:spcBef>
              <a:spcAft>
                <a:spcPts val="110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an earlier lesson, students transformed quadratic expressions from standard form into factored form. There, the factored expressions are products of two sums, (</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𝑚)(</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𝑛), or two differences, (</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𝑚)(</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𝑛). Students continue that work in this lesson, extending it to include expressions that can be rewritten as products of a sum and a difference, (</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𝑚)(</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𝑛).</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will notice that when we apply the distributive property to multiply out a sum and a difference, the product has a negative constant term, but the linear term can be negative or positive. Students will use this insight to transform quadratic expressions into factored form. They see that if a quadratic expression in standard form (with coefficient 1 for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has a negative constant term, one of its factors must have a negative constant term and the other must have a positive constant term. Emphasize that all of these quadratic expressions have a leading coefficient of 1 on the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term.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To support student understanding of key vocabulary: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Unit 8 Spanish Vocabulary</a:t>
            </a:r>
            <a:r>
              <a:rPr lang="en">
                <a:solidFill>
                  <a:schemeClr val="dk1"/>
                </a:solidFill>
              </a:rPr>
              <a:t> – use first to build understanding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4"/>
              </a:rPr>
              <a:t>Unit 8 Vocabulary (English)</a:t>
            </a:r>
            <a:r>
              <a:rPr lang="en">
                <a:solidFill>
                  <a:schemeClr val="dk1"/>
                </a:solidFill>
              </a:rPr>
              <a:t> – use after anchoring in Spanish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Support for English Language Learners</a:t>
            </a:r>
            <a:endParaRPr b="1">
              <a:solidFill>
                <a:schemeClr val="dk1"/>
              </a:solidFill>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2(F) listen to and derive meaning from a variety of media such as audiotape, video, DVD, and CD-ROM to build and reinforce concept and language attainment</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3(E) share information in cooperative learning interactions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3(I) adapt spoken language appropriately for formal and informal purposes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150">
              <a:solidFill>
                <a:schemeClr val="dk1"/>
              </a:solidFill>
              <a:latin typeface="Roboto"/>
              <a:ea typeface="Roboto"/>
              <a:cs typeface="Roboto"/>
              <a:sym typeface="Roboto"/>
            </a:endParaRPr>
          </a:p>
          <a:p>
            <a:pPr indent="0" lvl="0" marL="0" rtl="0" algn="l">
              <a:spcBef>
                <a:spcPts val="11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serves two purposes. The first is to recall that if the product of two numbers is negative, then the two numbers must have opposite signs. The second is to review how to add two numbers with opposite signs.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Read the initial paragraph together as a class. Allow students quiet time to think individually to answer the questions.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a54a48cb7d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a54a48cb7d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 and –12, –1 and 12, 2 and –6, –2 and 6, 3 and –4, –3 and 4</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 and 12, –2 and 6, –3 and 4. The positive number has a larger absolute value than the negative number (or equivalent).</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 and –12, 2 and –6, 3 and –4. The negative number has a larger absolute value than the positive number (or equivalent).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list of factors. Once all the pairs are listed, highlight that each pair has a positive number and a negative number because the product we are after is a negative number, and the product of a positive and a negative number is always negative.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invite students to share their responses for the next two questions. Consider displaying a number line for all to see and using arrows to visualize the additions of factors. Make sure students understand that when adding a positive number and a negative number, the result is the difference of the absolute values of the numbers, and that sum takes the sign of the number that is farther from zero.Blah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groups of two, ask students to take turns describing the differences they notice between the expressions in each table. Display the following sentence frames for all to see: “_____ and _____ are different because . . .”, “One thing that is different is . . .” and “I noticed _____, so . . . .” Encourage students to challenge each other when they disagree. This will help students clarify their reasoning about the relationship between quadratic expressions with a negative constant term written in factored and standard form.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Create a display of important terms and vocabulary. During the launch, take time to review terms students will need to access for this activity. Invite students to suggest language or diagrams to include that will support their understanding of factored form, standard form, linear term, constant term, coefficient, squared term, expression, and factors.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Conceptual processing; Language</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quadratic expressions that are in </a:t>
            </a:r>
            <a:r>
              <a:rPr b="1" lang="en" sz="1300">
                <a:solidFill>
                  <a:schemeClr val="dk1"/>
                </a:solidFill>
                <a:latin typeface="Calibri"/>
                <a:ea typeface="Calibri"/>
                <a:cs typeface="Calibri"/>
                <a:sym typeface="Calibri"/>
              </a:rPr>
              <a:t>standard form</a:t>
            </a:r>
            <a:r>
              <a:rPr lang="en" sz="1300">
                <a:solidFill>
                  <a:schemeClr val="dk1"/>
                </a:solidFill>
                <a:latin typeface="Calibri"/>
                <a:ea typeface="Calibri"/>
                <a:cs typeface="Calibri"/>
                <a:sym typeface="Calibri"/>
              </a:rPr>
              <a:t> and that have a negative constant term. They notice that, when such expressions are rewritten in </a:t>
            </a:r>
            <a:r>
              <a:rPr b="1" lang="en" sz="1300">
                <a:solidFill>
                  <a:schemeClr val="dk1"/>
                </a:solidFill>
                <a:latin typeface="Calibri"/>
                <a:ea typeface="Calibri"/>
                <a:cs typeface="Calibri"/>
                <a:sym typeface="Calibri"/>
              </a:rPr>
              <a:t>factored form</a:t>
            </a:r>
            <a:r>
              <a:rPr lang="en" sz="1300">
                <a:solidFill>
                  <a:schemeClr val="dk1"/>
                </a:solidFill>
                <a:latin typeface="Calibri"/>
                <a:ea typeface="Calibri"/>
                <a:cs typeface="Calibri"/>
                <a:sym typeface="Calibri"/>
              </a:rPr>
              <a:t>, one of the factors is a sum and the other is a difference. They connect this observation to the fact that the product of a positive number and a negative number is a negative number.</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recognize that the sum of the two factors of the constant term may be positive or negative, depending on which factor has a greater absolute value. This means that the sign of the coefficient of the linear term (which is the sum of the two factors) can reveal the signs of the factors.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use their observations of these expressions and of operations to help transform expressions in standard form into factored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Give students a few minutes of quiet time to attempt the first two rows of question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before students complete the rest of the table. Make sure students recall that when transforming an expression in standard form into factored form, they are looking for two numbers whose sum is the coefficient of the linear term and whose product is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display a completed table for the first question and the incomplete table for the second question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talk to their partner about at least one thing they notice and one thing they wonder about the expressions in the table.  The </a:t>
            </a:r>
            <a:r>
              <a:rPr lang="en" sz="1300" u="sng">
                <a:solidFill>
                  <a:schemeClr val="hlink"/>
                </a:solidFill>
                <a:latin typeface="Calibri"/>
                <a:ea typeface="Calibri"/>
                <a:cs typeface="Calibri"/>
                <a:sym typeface="Calibri"/>
                <a:hlinkClick r:id="rId3"/>
              </a:rPr>
              <a:t>online Teacher’s Guide</a:t>
            </a:r>
            <a:r>
              <a:rPr lang="en" sz="1300">
                <a:solidFill>
                  <a:schemeClr val="dk1"/>
                </a:solidFill>
                <a:latin typeface="Calibri"/>
                <a:ea typeface="Calibri"/>
                <a:cs typeface="Calibri"/>
                <a:sym typeface="Calibri"/>
              </a:rPr>
              <a:t> offers additional examples of what students may notice and wonder.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ask students to work quietly on the second question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a:t>
            </a:r>
            <a:r>
              <a:rPr b="1" i="1" lang="en" sz="1300" u="sng">
                <a:solidFill>
                  <a:schemeClr val="hlink"/>
                </a:solidFill>
                <a:latin typeface="Calibri"/>
                <a:ea typeface="Calibri"/>
                <a:cs typeface="Calibri"/>
                <a:sym typeface="Calibri"/>
                <a:hlinkClick action="ppaction://hlinksldjump" r:id="rId4"/>
              </a:rPr>
              <a:t>on 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a90bd8e340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a90bd8e340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quadratic expressions that are in standard form and that have a negative constant term. They notice that, when such expressions are rewritten in factored form, one of the factors is a sum and the other is a difference. They connect this observation to the fact that the product of a positive number and a negative number is a negative number.</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recognize that the sum of the two factors of the constant term may be positive or negative, depending on which factor has a greater absolute value. This means that the sign of the coefficient of the linear term (which is the sum of the two factors) can reveal the signs of the factors.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use their observations of these expressions and of operations to help transform expressions in standard form into factored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Give students a few minutes of quiet time to attempt the first two rows of question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before students complete the rest of the table. Make sure students recall that when transforming an expression in standard form into factored form, they are looking for two numbers whose sum is the coefficient of the linear term and whose product is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display a completed table for the first question and the incomplete table for the second question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talk to their partner about at least one thing they notice and one thing they wonder about the expressions in the table.  The </a:t>
            </a:r>
            <a:r>
              <a:rPr lang="en" sz="1300" u="sng">
                <a:solidFill>
                  <a:schemeClr val="hlink"/>
                </a:solidFill>
                <a:latin typeface="Calibri"/>
                <a:ea typeface="Calibri"/>
                <a:cs typeface="Calibri"/>
                <a:sym typeface="Calibri"/>
                <a:hlinkClick r:id="rId3"/>
              </a:rPr>
              <a:t>online Teacher’s Guide</a:t>
            </a:r>
            <a:r>
              <a:rPr lang="en" sz="1300">
                <a:solidFill>
                  <a:schemeClr val="dk1"/>
                </a:solidFill>
                <a:latin typeface="Calibri"/>
                <a:ea typeface="Calibri"/>
                <a:cs typeface="Calibri"/>
                <a:sym typeface="Calibri"/>
              </a:rPr>
              <a:t> offers additional examples of what students may notice and wonder.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ask students to work quietly on the second question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a:t>
            </a:r>
            <a:r>
              <a:rPr b="1" i="1" lang="en" sz="1300" u="sng">
                <a:solidFill>
                  <a:schemeClr val="hlink"/>
                </a:solidFill>
                <a:latin typeface="Calibri"/>
                <a:ea typeface="Calibri"/>
                <a:cs typeface="Calibri"/>
                <a:sym typeface="Calibri"/>
                <a:hlinkClick action="ppaction://hlinksldjump" r:id="rId4"/>
              </a:rPr>
              <a:t>on 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quadratic expressions that are in </a:t>
            </a:r>
            <a:r>
              <a:rPr b="1" lang="en" sz="1300">
                <a:solidFill>
                  <a:schemeClr val="dk1"/>
                </a:solidFill>
                <a:latin typeface="Calibri"/>
                <a:ea typeface="Calibri"/>
                <a:cs typeface="Calibri"/>
                <a:sym typeface="Calibri"/>
              </a:rPr>
              <a:t>standard form</a:t>
            </a:r>
            <a:r>
              <a:rPr lang="en" sz="1300">
                <a:solidFill>
                  <a:schemeClr val="dk1"/>
                </a:solidFill>
                <a:latin typeface="Calibri"/>
                <a:ea typeface="Calibri"/>
                <a:cs typeface="Calibri"/>
                <a:sym typeface="Calibri"/>
              </a:rPr>
              <a:t> and that have a negative constant term. They notice that, when such expressions are rewritten in </a:t>
            </a:r>
            <a:r>
              <a:rPr b="1" lang="en" sz="1300">
                <a:solidFill>
                  <a:schemeClr val="dk1"/>
                </a:solidFill>
                <a:latin typeface="Calibri"/>
                <a:ea typeface="Calibri"/>
                <a:cs typeface="Calibri"/>
                <a:sym typeface="Calibri"/>
              </a:rPr>
              <a:t>factored form</a:t>
            </a:r>
            <a:r>
              <a:rPr lang="en" sz="1300">
                <a:solidFill>
                  <a:schemeClr val="dk1"/>
                </a:solidFill>
                <a:latin typeface="Calibri"/>
                <a:ea typeface="Calibri"/>
                <a:cs typeface="Calibri"/>
                <a:sym typeface="Calibri"/>
              </a:rPr>
              <a:t>, one of the factors is a sum and the other is a difference. They connect this observation to the fact that the product of a positive number and a negative number is a negative number.</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recognize that the sum of the two factors of the constant term may be positive or negative, depending on which factor has a greater absolute value. This means that the sign of the coefficient of the linear term (which is the sum of the two factors) can reveal the signs of the factors.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use their observations of these expressions and of operations to help transform expressions in standard form into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Give students a few minutes of quiet time to attempt the first two rows of question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before students complete the rest of the table. Make sure students recall that when transforming an expression in standard form into factored form, they are looking for two numbers whose sum is the coefficient of the linear term and whose product is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display a completed table for the first question and the incomplete table for the second question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talk to their partner about at least one thing they notice and one thing they wonder about the expressions in the table.  The </a:t>
            </a:r>
            <a:r>
              <a:rPr lang="en" sz="1300" u="sng">
                <a:solidFill>
                  <a:schemeClr val="hlink"/>
                </a:solidFill>
                <a:latin typeface="Calibri"/>
                <a:ea typeface="Calibri"/>
                <a:cs typeface="Calibri"/>
                <a:sym typeface="Calibri"/>
                <a:hlinkClick r:id="rId3"/>
              </a:rPr>
              <a:t>online Teacher’s Guide</a:t>
            </a:r>
            <a:r>
              <a:rPr lang="en" sz="1300">
                <a:solidFill>
                  <a:schemeClr val="dk1"/>
                </a:solidFill>
                <a:latin typeface="Calibri"/>
                <a:ea typeface="Calibri"/>
                <a:cs typeface="Calibri"/>
                <a:sym typeface="Calibri"/>
              </a:rPr>
              <a:t> offers additional examples of what students may notice and wonder.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ask students to work quietly on the second question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a:t>
            </a:r>
            <a:r>
              <a:rPr b="1" i="1" lang="en" sz="1300" u="sng">
                <a:solidFill>
                  <a:schemeClr val="hlink"/>
                </a:solidFill>
                <a:latin typeface="Calibri"/>
                <a:ea typeface="Calibri"/>
                <a:cs typeface="Calibri"/>
                <a:sym typeface="Calibri"/>
                <a:hlinkClick action="ppaction://hlinksldjump" r:id="rId4"/>
              </a:rPr>
              <a:t>on 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a90bd8e34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a90bd8e34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quadratic expressions that are in </a:t>
            </a:r>
            <a:r>
              <a:rPr b="1" lang="en" sz="1300">
                <a:solidFill>
                  <a:schemeClr val="dk1"/>
                </a:solidFill>
                <a:latin typeface="Calibri"/>
                <a:ea typeface="Calibri"/>
                <a:cs typeface="Calibri"/>
                <a:sym typeface="Calibri"/>
              </a:rPr>
              <a:t>standard form</a:t>
            </a:r>
            <a:r>
              <a:rPr lang="en" sz="1300">
                <a:solidFill>
                  <a:schemeClr val="dk1"/>
                </a:solidFill>
                <a:latin typeface="Calibri"/>
                <a:ea typeface="Calibri"/>
                <a:cs typeface="Calibri"/>
                <a:sym typeface="Calibri"/>
              </a:rPr>
              <a:t> and that have a negative constant term. They notice that, when such expressions are rewritten in </a:t>
            </a:r>
            <a:r>
              <a:rPr b="1" lang="en" sz="1300">
                <a:solidFill>
                  <a:schemeClr val="dk1"/>
                </a:solidFill>
                <a:latin typeface="Calibri"/>
                <a:ea typeface="Calibri"/>
                <a:cs typeface="Calibri"/>
                <a:sym typeface="Calibri"/>
              </a:rPr>
              <a:t>factored form</a:t>
            </a:r>
            <a:r>
              <a:rPr lang="en" sz="1300">
                <a:solidFill>
                  <a:schemeClr val="dk1"/>
                </a:solidFill>
                <a:latin typeface="Calibri"/>
                <a:ea typeface="Calibri"/>
                <a:cs typeface="Calibri"/>
                <a:sym typeface="Calibri"/>
              </a:rPr>
              <a:t>, one of the factors is a sum and the other is a difference. They connect this observation to the fact that the product of a positive number and a negative number is a negative number.</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also recognize that the sum of the two factors of the constant term may be positive or negative, depending on which factor has a greater absolute value. This means that the sign of the coefficient of the linear term (which is the sum of the two factors) can reveal the signs of the factors.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use their observations of these expressions and of operations to help transform expressions in standard form into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Give students a few minutes of quiet time to attempt the first two rows of question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class discussion before students complete the rest of the table. Make sure students recall that when transforming an expression in standard form into factored form, they are looking for two numbers whose sum is the coefficient of the linear term and whose product is the constant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display a completed table for the first question and the incomplete table for the second question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talk to their partner about at least one thing they notice and one thing they wonder about the expressions in the table.  The </a:t>
            </a:r>
            <a:r>
              <a:rPr lang="en" sz="1300" u="sng">
                <a:solidFill>
                  <a:schemeClr val="hlink"/>
                </a:solidFill>
                <a:latin typeface="Calibri"/>
                <a:ea typeface="Calibri"/>
                <a:cs typeface="Calibri"/>
                <a:sym typeface="Calibri"/>
                <a:hlinkClick r:id="rId3"/>
              </a:rPr>
              <a:t>online Teacher’s Guide</a:t>
            </a:r>
            <a:r>
              <a:rPr lang="en" sz="1300">
                <a:solidFill>
                  <a:schemeClr val="dk1"/>
                </a:solidFill>
                <a:latin typeface="Calibri"/>
                <a:ea typeface="Calibri"/>
                <a:cs typeface="Calibri"/>
                <a:sym typeface="Calibri"/>
              </a:rPr>
              <a:t> offers additional examples of what students may notice and wonder.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ask students to work quietly on the second question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a:t>
            </a:r>
            <a:r>
              <a:rPr b="1" i="1" lang="en" sz="1300" u="sng">
                <a:solidFill>
                  <a:schemeClr val="hlink"/>
                </a:solidFill>
                <a:latin typeface="Calibri"/>
                <a:ea typeface="Calibri"/>
                <a:cs typeface="Calibri"/>
                <a:sym typeface="Calibri"/>
                <a:hlinkClick action="ppaction://hlinksldjump" r:id="rId4"/>
              </a:rPr>
              <a:t>on 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a90bd8e340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a90bd8e34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table including answers is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table including answers is on </a:t>
            </a:r>
            <a:r>
              <a:rPr lang="en" sz="1300" u="sng">
                <a:solidFill>
                  <a:schemeClr val="hlink"/>
                </a:solidFill>
                <a:latin typeface="Calibri"/>
                <a:ea typeface="Calibri"/>
                <a:cs typeface="Calibri"/>
                <a:sym typeface="Calibri"/>
                <a:hlinkClick action="ppaction://hlinksldjump" r:id="rId3"/>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 the second table, the expressions in standard form all have a negative constant term. In the first table, they are all positive and the numbers are smaller.</a:t>
            </a:r>
            <a:endParaRPr sz="1300">
              <a:solidFill>
                <a:schemeClr val="dk1"/>
              </a:solidFill>
              <a:latin typeface="Calibri"/>
              <a:ea typeface="Calibri"/>
              <a:cs typeface="Calibri"/>
              <a:sym typeface="Calibri"/>
            </a:endParaRPr>
          </a:p>
          <a:p>
            <a:pPr indent="0" lvl="0" marL="457200" rtl="0" algn="l">
              <a:spcBef>
                <a:spcPts val="500"/>
              </a:spcBef>
              <a:spcAft>
                <a:spcPts val="0"/>
              </a:spcAft>
              <a:buNone/>
            </a:pPr>
            <a:r>
              <a:rPr lang="en" sz="1150">
                <a:solidFill>
                  <a:schemeClr val="dk1"/>
                </a:solidFill>
                <a:latin typeface="Roboto"/>
                <a:ea typeface="Roboto"/>
                <a:cs typeface="Roboto"/>
                <a:sym typeface="Roboto"/>
              </a:rPr>
              <a:t>The factored expressions in the first table are either both sums or both differences (same operation in both binomials). In the second table, they all consist of a sum and a difference (different operations in the binomials).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the incomplete second table for all to see. Invite some students to complete the missing expressions and explain their reasoning. Discuss questions such as: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what signs the numbers in the factored expressions would take?"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The two numbers must multiply to -36, which is a negative number, so one of the factors must be positive and the other must be negative.)</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know which factor should be positive and which should be negative?"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If the coefficient of the linear term in standard form is positive, the factor of -36 with the greater absolute value is positive. If the coefficient of the linear term is negative, the factor of -36 with the greater absolute value is negative. This is because the sum of a positive and a negative number takes the sign of the number with the greater absolute value.)</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If not mentioned in students’ explanations, point out that all the factored expressions in the second table contain a sum and a difference. This can be attributed to the negative constant term in the equivalent standard form expression.</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constants in these factors have the correct product, but they do not have a sum of -22.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constants in these factors have the correct product, but they do not have a sum of -22.</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Check yourself: Multiply the factors to check if they are equivalent to 𝑥2−22𝑥−48. Since they are equal, the answer is correct.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constants in these factors have the correct sum, but they do not have a product of -48.</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these examples, the coefficient of the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is 1 and the constant term is subtracted.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factored form of each expression, we have to find factors of the constant term whose sum is the coefficient of the middle term.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the same for these examples?  </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both examples, the product of the factors is negative because the constant term is subtracted.</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different for these examples? </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example 1, the sum of the factors is negative (-2), so the negative factor has the larger absolute value.  </a:t>
            </a:r>
            <a:endParaRPr sz="1300">
              <a:solidFill>
                <a:schemeClr val="dk1"/>
              </a:solidFill>
              <a:latin typeface="Calibri"/>
              <a:ea typeface="Calibri"/>
              <a:cs typeface="Calibri"/>
              <a:sym typeface="Calibri"/>
            </a:endParaRPr>
          </a:p>
          <a:p>
            <a:pPr indent="-311150" lvl="2" marL="13716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example 2, the sum of the factors is positive (+7), so the positive factor has the larger absolute value.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these examples.</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Provide Access for Physical Action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Support effective and efficient use of tools and assistive technologies. To use graphing technology, some students may benefit from a demonstration or access to step-by-step instructions for a method to find pairs of factors for a given number.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Memory;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aims to solidify students' observations connecting the standard form and factored form. Students find all pairs of factors of a number that would lead to a positive sum, a negative sum, and a zero sum. They then look for patterns in the numbers and draw some general conclusions about what must be true about the numbers to produce a certain kind of sum.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complete the first table and then pause for a class discussion. If time is limited, consider arranging students in groups of two and asking one partner to answer the first question and the other to answer the second question. Alternatively, consider offering one pair of factors as an example in each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answer the last question, consider displaying the completed tables for all to see and inviting students to observe any patterns or structure in them. Discuss questions such as: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pairs of factors of 100 like or unlike those of -100?" (The numbers are the same, but the signs are different.)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tables, what do you notice about factor pairs that give positive 𝑏 values?" (They are both positive.) "What about factor pairs that give negative 𝑏 values?" (They are negative.)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next two tables, what do you notice about factor pairs that give positive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factor pairs that give negative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the pair of factors that give a 𝑏 value of 0?" (They are opposites.)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use these insights to answer the last question.</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4"/>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a90bd8e340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a90bd8e340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aims to solidify students' observations connecting the standard form and factored form. Students find all pairs of factors of a number that would lead to a positive sum, a negative sum, and a zero sum. They then look for patterns in the numbers and draw some general conclusions about what must be true about the numbers to produce a certain kind of sum.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complete the first table and then pause for a class discussion. If time is limited, consider arranging students in groups of two and asking one partner to answer the first question and the other to answer the second question. Alternatively, consider offering one pair of factors as an example in each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answer the last question, consider displaying the completed tables for all to see and inviting students to observe any patterns or structure in them. Discuss questions such as: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pairs of factors of 100 like or unlike those of -100?" (The numbers are the same, but the signs are different.)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tables, what do you notice about factor pairs that give positive 𝑏 values?" (They are both positive.) "What about factor pairs that give negative 𝑏 values?" (They are negative.)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next two tables, what do you notice about factor pairs that give positive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factor pairs that give negative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the pair of factors that give a 𝑏 value of 0?" (They are opposites.)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use these insights to answer the last question.</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4"/>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aims to solidify students' observations connecting the standard form and factored form. Students find all pairs of factors of a number that would lead to a positive sum, a negative sum, and a zero sum. They then look for patterns in the numbers and draw some general conclusions about what must be true about the numbers to produce a certain kind of sum.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complete the first table and then pause for a class discussion. If time is limited, consider arranging students in groups of two and asking one partner to answer the first question and the other to answer the second question. Alternatively, consider offering one pair of factors as an example in each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answer the last question, consider displaying the completed tables for all to see and inviting students to observe any patterns or structure in them. Discuss questions such as: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pairs of factors of 100 like or unlike those of -100?" (The numbers are the same, but the signs are different.)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tables, what do you notice about factor pairs that give positive 𝑏 values?" (They are both positive.) "What about factor pairs that give negative 𝑏 values?" (They are negative.)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next two tables, what do you notice about factor pairs that give positive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factor pairs that give negative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the pair of factors that give a 𝑏 value of 0?" (They are opposites.)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use these insights to answer the last question.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3"/>
              </a:rPr>
              <a:t>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a90bd8e340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a90bd8e340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aims to solidify students' observations connecting the standard form and factored form. Students find all pairs of factors of a number that would lead to a positive sum, a negative sum, and a zero sum. They then look for patterns in the numbers and draw some general conclusions about what must be true about the numbers to produce a certain kind of sum.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complete the first table and then pause for a class discussion. If time is limited, consider arranging students in groups of two and asking one partner to answer the first question and the other to answer the second question. Alternatively, consider offering one pair of factors as an example in each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answer the last question, consider displaying the completed tables for all to see and inviting students to observe any patterns or structure in them. Discuss questions such as: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pairs of factors of 100 like or unlike those of -100?" (The numbers are the same, but the signs are different.)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tables, what do you notice about factor pairs that give positive 𝑏 values?" (They are both positive.) "What about factor pairs that give negative 𝑏 values?" (They are negative.)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next two tables, what do you notice about factor pairs that give positive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factor pairs that give negative 𝑏 values?" (One factor is positive, and the other is negative. The positive number has a greater absolute value.)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the pair of factors that give a 𝑏 value of 0?" (They are opposites.)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use these insights to answer the last question.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4"/>
              </a:rPr>
              <a:t>this slide</a:t>
            </a:r>
            <a:r>
              <a:rPr b="1" i="1"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a90bd8e34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a90bd8e34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a:t>
            </a:r>
            <a:r>
              <a:rPr lang="en" sz="1300" u="sng">
                <a:solidFill>
                  <a:schemeClr val="hlink"/>
                </a:solidFill>
                <a:latin typeface="Calibri"/>
                <a:ea typeface="Calibri"/>
                <a:cs typeface="Calibri"/>
                <a:sym typeface="Calibri"/>
                <a:hlinkClick action="ppaction://hlinksldjump" r:id="rId2"/>
              </a:rPr>
              <a:t>on 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a:t>
            </a:r>
            <a:r>
              <a:rPr lang="en" sz="1300" u="sng">
                <a:solidFill>
                  <a:schemeClr val="hlink"/>
                </a:solidFill>
                <a:latin typeface="Calibri"/>
                <a:ea typeface="Calibri"/>
                <a:cs typeface="Calibri"/>
                <a:sym typeface="Calibri"/>
                <a:hlinkClick action="ppaction://hlinksldjump" r:id="rId3"/>
              </a:rPr>
              <a:t>on 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a:t>
            </a:r>
            <a:r>
              <a:rPr lang="en" sz="1300" u="sng">
                <a:solidFill>
                  <a:schemeClr val="hlink"/>
                </a:solidFill>
                <a:latin typeface="Calibri"/>
                <a:ea typeface="Calibri"/>
                <a:cs typeface="Calibri"/>
                <a:sym typeface="Calibri"/>
                <a:hlinkClick action="ppaction://hlinksldjump" r:id="rId4"/>
              </a:rPr>
              <a:t>on 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a:t>
            </a:r>
            <a:r>
              <a:rPr lang="en" sz="1300" u="sng">
                <a:solidFill>
                  <a:schemeClr val="hlink"/>
                </a:solidFill>
                <a:latin typeface="Calibri"/>
                <a:ea typeface="Calibri"/>
                <a:cs typeface="Calibri"/>
                <a:sym typeface="Calibri"/>
                <a:hlinkClick action="ppaction://hlinksldjump" r:id="rId5"/>
              </a:rPr>
              <a:t>on 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Factor 1 is –10, and Factor 2 is 10.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+ 100)(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completing the tables to find 𝑏, some students may multiply the factors rather than add them. Remind them that what we are looking for is the coefficient of the linear term.</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Consider completing one row of the table and displaying a rectangle diagram to remind students how the value of 𝑏 is obtained when we rewrite an expression such as (𝑥 + 20)(𝑥 + 5) in standard form. Applying the distributive property gives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+ 20𝑥 + 5𝑥 + 100 or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+ 25𝑥 + 100. Point out that in standard form, the product of the factors, 100, is the constant term. If the coefficient of the linear term is what we are after, we need to find the sum of the factors.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share their responses to 6 - 9. Discuss how the work in the tables helped them rewrite the quadratic expressions in factored form.</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Highlight that the sign of the constant term can help us anticipate the signs of the numbers in the factors, making it a helpful first step in rewriting quadratic expressions in factored form. If the constant term is positive, the factors will have two negative numbers or two positive numbers. If the constant term is negative, the factors will have one positive number and one negative number. From there, we can determine which two factors give the specified value of 𝑏 in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𝑏𝑥 + 𝑐.</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Infinitely many. The number 𝑏 needs to have two factors that add up to 10. Here are some examples: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+ 6) =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+ 8) =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+ 11)(</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 =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− 11</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1 &amp; 2 of activity </a:t>
            </a:r>
            <a:r>
              <a:rPr b="1" lang="en">
                <a:solidFill>
                  <a:schemeClr val="dk1"/>
                </a:solidFill>
                <a:latin typeface="Noto Sans"/>
                <a:ea typeface="Noto Sans"/>
                <a:cs typeface="Noto Sans"/>
                <a:sym typeface="Noto Sans"/>
              </a:rPr>
              <a:t>8.7.3</a:t>
            </a:r>
            <a:r>
              <a:rPr b="1" lang="en">
                <a:solidFill>
                  <a:srgbClr val="9900FF"/>
                </a:solidFill>
                <a:highlight>
                  <a:srgbClr val="FFFF00"/>
                </a:highlight>
                <a:latin typeface="Noto Sans"/>
                <a:ea typeface="Noto Sans"/>
                <a:cs typeface="Noto Sans"/>
                <a:sym typeface="Noto Sans"/>
              </a:rPr>
              <a:t>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These factors result in a negative value of 𝑏 since their sum is negative. To get a positive value for 𝑏, you will want the larger number to be positive.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These factors each have a positive product, not -48. To get a negative product, the factors would need to be different signs.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These factors each have a positive product and a negative sum. To get a negative product, the factors would need to be different signs.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Each pair of factors has a product of -48 and a positive sum since the factor with the larger absolute value is positive.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Consider having students complete these statements: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positive values of 𝑏, the factor with the larger absolute value is ___. The other factor is ___.</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positive values of 𝑏, the factor with the larger absolute value is ___. The other factor is ___.</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and to see an explanation of this example and for additional examples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and –. The completed expression is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and −, respectively. The completed expression is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and 4, respectively. The completed expression is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+ 7)(</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−14 and +2. The completed expression is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Suggested 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Help students consolidate the observations and insights from this lesson, by asking them to describe to a partner or write down their responses to each question.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Student responses might include -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Check to make sure the leading coefficient on the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is 1. Then look for factors of the constant term, –36, that result in a sum of the linear term, +16. We know that one factor must be positive and one factor must be negative. Use these factors to convert the expression into the factored form, (𝑥 + 𝑚)(𝑥 + 𝑛). Since the factors we are looking for are 18 and –2, the factored form is (𝑥 + 18)(𝑥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Check to make sure the leading coefficient on the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term is 1. Then look for factors of the constant term, –24, that result in a sum of the linear term, –5. We know that one factor must be positive and one factor must be negative. Use these factors to convert the expression into the factored form, (𝑥 + 𝑚)(𝑥 + 𝑛). Since the factors we are looking for are –8 and 3, the factored form is (𝑥 − 8)(𝑥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𝑐 is positive, we know that the factors of 𝑐 we are looking for have the same sign. When 𝑐 is negative, we know that the factors of 𝑐 we are looking for have opposite signs.</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hyperlink" Target="https://k12.openstax.org/contents/raise/resources/2c2987f83130584132cad08b60ad0d3ba45a32b9"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4.jpg"/><Relationship Id="rId4"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hyperlink" Target="https://www.youtube.com/watch?v=klkJa00Sn6g&amp;t=86s" TargetMode="External"/><Relationship Id="rId5" Type="http://schemas.openxmlformats.org/officeDocument/2006/relationships/hyperlink" Target="http://www.youtube.com/watch?v=klkJa00Sn6g" TargetMode="External"/><Relationship Id="rId6"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jp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a:t>
            </a:r>
            <a:r>
              <a:rPr b="1" lang="en">
                <a:latin typeface="Calibri"/>
                <a:ea typeface="Calibri"/>
                <a:cs typeface="Calibri"/>
                <a:sym typeface="Calibri"/>
              </a:rPr>
              <a:t> </a:t>
            </a:r>
            <a:r>
              <a:rPr lang="en"/>
              <a:t>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8.7 Rewriting Quadratic Equations in Factored Form, Part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6" name="Google Shape;106;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107" name="Google Shape;107;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{1036AF33-ECE8-445D-87AD-F450F0AB1BD0}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007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1900">
                <a:solidFill>
                  <a:srgbClr val="F3F3F3"/>
                </a:solidFill>
              </a:rPr>
              <a:t>By the end of this lesson you will be able to -</a:t>
            </a:r>
            <a:endParaRPr b="1" sz="1900">
              <a:solidFill>
                <a:srgbClr val="F3F3F3"/>
              </a:solidFill>
            </a:endParaRPr>
          </a:p>
          <a:p>
            <a:pPr indent="-323850" lvl="0" marL="457200" rtl="0" algn="l">
              <a:lnSpc>
                <a:spcPct val="100000"/>
              </a:lnSpc>
              <a:spcBef>
                <a:spcPts val="1000"/>
              </a:spcBef>
              <a:spcAft>
                <a:spcPts val="0"/>
              </a:spcAft>
              <a:buClr>
                <a:srgbClr val="F3F3F3"/>
              </a:buClr>
              <a:buSzPts val="1500"/>
              <a:buFont typeface="Helvetica Neue"/>
              <a:buChar char="●"/>
            </a:pPr>
            <a:r>
              <a:rPr lang="en" sz="1900">
                <a:solidFill>
                  <a:srgbClr val="F3F3F3"/>
                </a:solidFill>
              </a:rPr>
              <a:t>Explain how the numbers and signs in a quadratic expression in factored form relate to the numbers and signs in an equivalent expression in standard form.</a:t>
            </a:r>
            <a:endParaRPr sz="1900">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sz="1900">
                <a:solidFill>
                  <a:srgbClr val="F3F3F3"/>
                </a:solidFill>
              </a:rPr>
              <a:t>Write an equivalent expression in factored form, given a quadratic expression in standard form with a negative constant term.</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8.7 Rewriting Quadratic Equations in Factored Form, Part 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8.7 Rewriting Quadratic Equations in Factored Form, Part 2</a:t>
            </a:r>
            <a:endParaRPr/>
          </a:p>
        </p:txBody>
      </p:sp>
      <p:sp>
        <p:nvSpPr>
          <p:cNvPr id="132" name="Google Shape;132;p19"/>
          <p:cNvSpPr txBox="1"/>
          <p:nvPr/>
        </p:nvSpPr>
        <p:spPr>
          <a:xfrm>
            <a:off x="329250" y="816300"/>
            <a:ext cx="8485500" cy="39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100">
                <a:solidFill>
                  <a:srgbClr val="000000"/>
                </a:solidFill>
                <a:latin typeface="Noto Sans"/>
                <a:ea typeface="Noto Sans"/>
                <a:cs typeface="Noto Sans"/>
                <a:sym typeface="Noto Sans"/>
              </a:rPr>
              <a:t>Previous</a:t>
            </a:r>
            <a:endParaRPr b="1" sz="2100">
              <a:solidFill>
                <a:srgbClr val="000000"/>
              </a:solidFill>
              <a:latin typeface="Noto Sans"/>
              <a:ea typeface="Noto Sans"/>
              <a:cs typeface="Noto Sans"/>
              <a:sym typeface="Noto Sans"/>
            </a:endParaRPr>
          </a:p>
          <a:p>
            <a:pPr indent="-361950" lvl="0" marL="457200" rtl="0" algn="l">
              <a:lnSpc>
                <a:spcPct val="115000"/>
              </a:lnSpc>
              <a:spcBef>
                <a:spcPts val="1200"/>
              </a:spcBef>
              <a:spcAft>
                <a:spcPts val="0"/>
              </a:spcAft>
              <a:buClr>
                <a:srgbClr val="000000"/>
              </a:buClr>
              <a:buSzPts val="2100"/>
              <a:buFont typeface="Noto Sans"/>
              <a:buChar char="●"/>
            </a:pPr>
            <a:r>
              <a:rPr b="1" lang="en" sz="2100">
                <a:solidFill>
                  <a:srgbClr val="000000"/>
                </a:solidFill>
                <a:latin typeface="Noto Sans"/>
                <a:ea typeface="Noto Sans"/>
                <a:cs typeface="Noto Sans"/>
                <a:sym typeface="Noto Sans"/>
              </a:rPr>
              <a:t>Quadratic expression</a:t>
            </a:r>
            <a:endParaRPr b="1" sz="2100">
              <a:solidFill>
                <a:srgbClr val="000000"/>
              </a:solidFill>
              <a:latin typeface="Noto Sans"/>
              <a:ea typeface="Noto Sans"/>
              <a:cs typeface="Noto Sans"/>
              <a:sym typeface="Noto Sans"/>
            </a:endParaRPr>
          </a:p>
          <a:p>
            <a:pPr indent="-349250" lvl="1" marL="914400" rtl="0" algn="l">
              <a:lnSpc>
                <a:spcPct val="115000"/>
              </a:lnSpc>
              <a:spcBef>
                <a:spcPts val="0"/>
              </a:spcBef>
              <a:spcAft>
                <a:spcPts val="0"/>
              </a:spcAft>
              <a:buClr>
                <a:srgbClr val="000000"/>
              </a:buClr>
              <a:buSzPts val="1900"/>
              <a:buFont typeface="Noto Sans"/>
              <a:buChar char="○"/>
            </a:pPr>
            <a:r>
              <a:rPr lang="en" sz="1900">
                <a:solidFill>
                  <a:srgbClr val="000000"/>
                </a:solidFill>
                <a:latin typeface="Noto Sans"/>
                <a:ea typeface="Noto Sans"/>
                <a:cs typeface="Noto Sans"/>
                <a:sym typeface="Noto Sans"/>
              </a:rPr>
              <a:t>A polynomial expression of degree two.</a:t>
            </a:r>
            <a:endParaRPr i="1" sz="1900">
              <a:solidFill>
                <a:srgbClr val="000000"/>
              </a:solidFill>
              <a:latin typeface="Noto Sans"/>
              <a:ea typeface="Noto Sans"/>
              <a:cs typeface="Noto Sans"/>
              <a:sym typeface="Noto Sans"/>
            </a:endParaRPr>
          </a:p>
          <a:p>
            <a:pPr indent="-361950" lvl="0" marL="457200" rtl="0" algn="l">
              <a:lnSpc>
                <a:spcPct val="115000"/>
              </a:lnSpc>
              <a:spcBef>
                <a:spcPts val="1000"/>
              </a:spcBef>
              <a:spcAft>
                <a:spcPts val="0"/>
              </a:spcAft>
              <a:buClr>
                <a:srgbClr val="000000"/>
              </a:buClr>
              <a:buSzPts val="2100"/>
              <a:buFont typeface="Noto Sans"/>
              <a:buChar char="●"/>
            </a:pPr>
            <a:r>
              <a:rPr b="1" lang="en" sz="2100">
                <a:solidFill>
                  <a:srgbClr val="000000"/>
                </a:solidFill>
                <a:latin typeface="Noto Sans"/>
                <a:ea typeface="Noto Sans"/>
                <a:cs typeface="Noto Sans"/>
                <a:sym typeface="Noto Sans"/>
              </a:rPr>
              <a:t>Factored form (of a quadratic expression)</a:t>
            </a:r>
            <a:endParaRPr b="1" sz="2100">
              <a:solidFill>
                <a:srgbClr val="000000"/>
              </a:solidFill>
              <a:latin typeface="Noto Sans"/>
              <a:ea typeface="Noto Sans"/>
              <a:cs typeface="Noto Sans"/>
              <a:sym typeface="Noto Sans"/>
            </a:endParaRPr>
          </a:p>
          <a:p>
            <a:pPr indent="-349250" lvl="1" marL="914400" rtl="0" algn="l">
              <a:lnSpc>
                <a:spcPct val="115000"/>
              </a:lnSpc>
              <a:spcBef>
                <a:spcPts val="0"/>
              </a:spcBef>
              <a:spcAft>
                <a:spcPts val="0"/>
              </a:spcAft>
              <a:buClr>
                <a:srgbClr val="000000"/>
              </a:buClr>
              <a:buSzPts val="1900"/>
              <a:buFont typeface="Noto Sans"/>
              <a:buChar char="○"/>
            </a:pPr>
            <a:r>
              <a:rPr lang="en" sz="1900">
                <a:solidFill>
                  <a:srgbClr val="000000"/>
                </a:solidFill>
                <a:latin typeface="Noto Sans"/>
                <a:ea typeface="Noto Sans"/>
                <a:cs typeface="Noto Sans"/>
                <a:sym typeface="Noto Sans"/>
              </a:rPr>
              <a:t>A quadratic expression in the form </a:t>
            </a:r>
            <a:r>
              <a:rPr i="1" lang="en" sz="1900">
                <a:solidFill>
                  <a:srgbClr val="000000"/>
                </a:solidFill>
                <a:latin typeface="Noto Sans"/>
                <a:ea typeface="Noto Sans"/>
                <a:cs typeface="Noto Sans"/>
                <a:sym typeface="Noto Sans"/>
              </a:rPr>
              <a:t>a(</a:t>
            </a:r>
            <a:r>
              <a:rPr i="1" lang="en" sz="1900">
                <a:solidFill>
                  <a:srgbClr val="000000"/>
                </a:solidFill>
                <a:latin typeface="Times New Roman"/>
                <a:ea typeface="Times New Roman"/>
                <a:cs typeface="Times New Roman"/>
                <a:sym typeface="Times New Roman"/>
              </a:rPr>
              <a:t>x </a:t>
            </a:r>
            <a:r>
              <a:rPr i="1" lang="en" sz="1900">
                <a:solidFill>
                  <a:srgbClr val="000000"/>
                </a:solidFill>
                <a:latin typeface="Noto Sans"/>
                <a:ea typeface="Noto Sans"/>
                <a:cs typeface="Noto Sans"/>
                <a:sym typeface="Noto Sans"/>
              </a:rPr>
              <a:t>– r</a:t>
            </a:r>
            <a:r>
              <a:rPr baseline="-25000" i="1" lang="en" sz="1900">
                <a:solidFill>
                  <a:srgbClr val="000000"/>
                </a:solidFill>
                <a:latin typeface="Noto Sans"/>
                <a:ea typeface="Noto Sans"/>
                <a:cs typeface="Noto Sans"/>
                <a:sym typeface="Noto Sans"/>
              </a:rPr>
              <a:t>1</a:t>
            </a:r>
            <a:r>
              <a:rPr i="1" lang="en" sz="1900">
                <a:solidFill>
                  <a:srgbClr val="000000"/>
                </a:solidFill>
                <a:latin typeface="Noto Sans"/>
                <a:ea typeface="Noto Sans"/>
                <a:cs typeface="Noto Sans"/>
                <a:sym typeface="Noto Sans"/>
              </a:rPr>
              <a:t>)(</a:t>
            </a:r>
            <a:r>
              <a:rPr i="1" lang="en" sz="1900">
                <a:solidFill>
                  <a:srgbClr val="000000"/>
                </a:solidFill>
                <a:latin typeface="Times New Roman"/>
                <a:ea typeface="Times New Roman"/>
                <a:cs typeface="Times New Roman"/>
                <a:sym typeface="Times New Roman"/>
              </a:rPr>
              <a:t>x </a:t>
            </a:r>
            <a:r>
              <a:rPr i="1" lang="en" sz="1900">
                <a:solidFill>
                  <a:srgbClr val="000000"/>
                </a:solidFill>
                <a:latin typeface="Noto Sans"/>
                <a:ea typeface="Noto Sans"/>
                <a:cs typeface="Noto Sans"/>
                <a:sym typeface="Noto Sans"/>
              </a:rPr>
              <a:t>– r</a:t>
            </a:r>
            <a:r>
              <a:rPr baseline="-25000" i="1" lang="en" sz="1900">
                <a:solidFill>
                  <a:srgbClr val="000000"/>
                </a:solidFill>
                <a:latin typeface="Noto Sans"/>
                <a:ea typeface="Noto Sans"/>
                <a:cs typeface="Noto Sans"/>
                <a:sym typeface="Noto Sans"/>
              </a:rPr>
              <a:t>2</a:t>
            </a:r>
            <a:r>
              <a:rPr i="1" lang="en" sz="1900">
                <a:solidFill>
                  <a:srgbClr val="000000"/>
                </a:solidFill>
                <a:latin typeface="Noto Sans"/>
                <a:ea typeface="Noto Sans"/>
                <a:cs typeface="Noto Sans"/>
                <a:sym typeface="Noto Sans"/>
              </a:rPr>
              <a:t>)</a:t>
            </a:r>
            <a:r>
              <a:rPr lang="en" sz="1900">
                <a:solidFill>
                  <a:srgbClr val="000000"/>
                </a:solidFill>
                <a:latin typeface="Noto Sans"/>
                <a:ea typeface="Noto Sans"/>
                <a:cs typeface="Noto Sans"/>
                <a:sym typeface="Noto Sans"/>
              </a:rPr>
              <a:t>, where </a:t>
            </a:r>
            <a:r>
              <a:rPr i="1" lang="en" sz="1900">
                <a:solidFill>
                  <a:srgbClr val="000000"/>
                </a:solidFill>
                <a:latin typeface="Noto Sans"/>
                <a:ea typeface="Noto Sans"/>
                <a:cs typeface="Noto Sans"/>
                <a:sym typeface="Noto Sans"/>
              </a:rPr>
              <a:t>a</a:t>
            </a:r>
            <a:r>
              <a:rPr lang="en" sz="1900">
                <a:solidFill>
                  <a:srgbClr val="000000"/>
                </a:solidFill>
                <a:latin typeface="Noto Sans"/>
                <a:ea typeface="Noto Sans"/>
                <a:cs typeface="Noto Sans"/>
                <a:sym typeface="Noto Sans"/>
              </a:rPr>
              <a:t>, </a:t>
            </a:r>
            <a:r>
              <a:rPr i="1" lang="en" sz="1900">
                <a:solidFill>
                  <a:srgbClr val="000000"/>
                </a:solidFill>
                <a:latin typeface="Noto Sans"/>
                <a:ea typeface="Noto Sans"/>
                <a:cs typeface="Noto Sans"/>
                <a:sym typeface="Noto Sans"/>
              </a:rPr>
              <a:t>r</a:t>
            </a:r>
            <a:r>
              <a:rPr baseline="-25000" i="1" lang="en" sz="1900">
                <a:solidFill>
                  <a:srgbClr val="000000"/>
                </a:solidFill>
                <a:latin typeface="Noto Sans"/>
                <a:ea typeface="Noto Sans"/>
                <a:cs typeface="Noto Sans"/>
                <a:sym typeface="Noto Sans"/>
              </a:rPr>
              <a:t>1</a:t>
            </a:r>
            <a:r>
              <a:rPr lang="en" sz="1900">
                <a:solidFill>
                  <a:srgbClr val="000000"/>
                </a:solidFill>
                <a:latin typeface="Noto Sans"/>
                <a:ea typeface="Noto Sans"/>
                <a:cs typeface="Noto Sans"/>
                <a:sym typeface="Noto Sans"/>
              </a:rPr>
              <a:t>, and </a:t>
            </a:r>
            <a:r>
              <a:rPr i="1" lang="en" sz="1900">
                <a:solidFill>
                  <a:srgbClr val="000000"/>
                </a:solidFill>
                <a:latin typeface="Noto Sans"/>
                <a:ea typeface="Noto Sans"/>
                <a:cs typeface="Noto Sans"/>
                <a:sym typeface="Noto Sans"/>
              </a:rPr>
              <a:t>r</a:t>
            </a:r>
            <a:r>
              <a:rPr baseline="-25000" i="1" lang="en" sz="1900">
                <a:solidFill>
                  <a:srgbClr val="000000"/>
                </a:solidFill>
                <a:latin typeface="Noto Sans"/>
                <a:ea typeface="Noto Sans"/>
                <a:cs typeface="Noto Sans"/>
                <a:sym typeface="Noto Sans"/>
              </a:rPr>
              <a:t>2</a:t>
            </a:r>
            <a:r>
              <a:rPr lang="en" sz="1900">
                <a:solidFill>
                  <a:srgbClr val="000000"/>
                </a:solidFill>
                <a:latin typeface="Noto Sans"/>
                <a:ea typeface="Noto Sans"/>
                <a:cs typeface="Noto Sans"/>
                <a:sym typeface="Noto Sans"/>
              </a:rPr>
              <a:t> are constants and </a:t>
            </a:r>
            <a:r>
              <a:rPr i="1" lang="en" sz="1900">
                <a:solidFill>
                  <a:srgbClr val="000000"/>
                </a:solidFill>
                <a:latin typeface="Noto Sans"/>
                <a:ea typeface="Noto Sans"/>
                <a:cs typeface="Noto Sans"/>
                <a:sym typeface="Noto Sans"/>
              </a:rPr>
              <a:t>a</a:t>
            </a:r>
            <a:r>
              <a:rPr lang="en" sz="1900">
                <a:solidFill>
                  <a:srgbClr val="000000"/>
                </a:solidFill>
                <a:latin typeface="Noto Sans"/>
                <a:ea typeface="Noto Sans"/>
                <a:cs typeface="Noto Sans"/>
                <a:sym typeface="Noto Sans"/>
              </a:rPr>
              <a:t> ≠ 0.</a:t>
            </a:r>
            <a:endParaRPr sz="1900">
              <a:solidFill>
                <a:srgbClr val="000000"/>
              </a:solidFill>
              <a:latin typeface="Noto Sans"/>
              <a:ea typeface="Noto Sans"/>
              <a:cs typeface="Noto Sans"/>
              <a:sym typeface="Noto Sans"/>
            </a:endParaRPr>
          </a:p>
          <a:p>
            <a:pPr indent="-361950" lvl="0" marL="457200" rtl="0" algn="l">
              <a:lnSpc>
                <a:spcPct val="115000"/>
              </a:lnSpc>
              <a:spcBef>
                <a:spcPts val="1000"/>
              </a:spcBef>
              <a:spcAft>
                <a:spcPts val="0"/>
              </a:spcAft>
              <a:buClr>
                <a:srgbClr val="000000"/>
              </a:buClr>
              <a:buSzPts val="2100"/>
              <a:buFont typeface="Noto Sans"/>
              <a:buChar char="●"/>
            </a:pPr>
            <a:r>
              <a:rPr b="1" lang="en" sz="2100">
                <a:solidFill>
                  <a:srgbClr val="000000"/>
                </a:solidFill>
                <a:latin typeface="Noto Sans"/>
                <a:ea typeface="Noto Sans"/>
                <a:cs typeface="Noto Sans"/>
                <a:sym typeface="Noto Sans"/>
              </a:rPr>
              <a:t>Standard form (of a quadratic expression)</a:t>
            </a:r>
            <a:endParaRPr b="1" sz="2100">
              <a:solidFill>
                <a:srgbClr val="000000"/>
              </a:solidFill>
              <a:latin typeface="Noto Sans"/>
              <a:ea typeface="Noto Sans"/>
              <a:cs typeface="Noto Sans"/>
              <a:sym typeface="Noto Sans"/>
            </a:endParaRPr>
          </a:p>
          <a:p>
            <a:pPr indent="-349250" lvl="1" marL="914400" rtl="0" algn="l">
              <a:lnSpc>
                <a:spcPct val="115000"/>
              </a:lnSpc>
              <a:spcBef>
                <a:spcPts val="0"/>
              </a:spcBef>
              <a:spcAft>
                <a:spcPts val="1000"/>
              </a:spcAft>
              <a:buClr>
                <a:srgbClr val="000000"/>
              </a:buClr>
              <a:buSzPts val="1900"/>
              <a:buFont typeface="Noto Sans"/>
              <a:buChar char="○"/>
            </a:pPr>
            <a:r>
              <a:rPr lang="en" sz="1900">
                <a:solidFill>
                  <a:srgbClr val="000000"/>
                </a:solidFill>
                <a:latin typeface="Noto Sans"/>
                <a:ea typeface="Noto Sans"/>
                <a:cs typeface="Noto Sans"/>
                <a:sym typeface="Noto Sans"/>
              </a:rPr>
              <a:t>A quadratic expression in the form </a:t>
            </a:r>
            <a:r>
              <a:rPr i="1" lang="en" sz="1900">
                <a:solidFill>
                  <a:srgbClr val="000000"/>
                </a:solidFill>
                <a:latin typeface="Noto Sans"/>
                <a:ea typeface="Noto Sans"/>
                <a:cs typeface="Noto Sans"/>
                <a:sym typeface="Noto Sans"/>
              </a:rPr>
              <a:t>a</a:t>
            </a:r>
            <a:r>
              <a:rPr i="1" lang="en" sz="1900">
                <a:solidFill>
                  <a:srgbClr val="000000"/>
                </a:solidFill>
                <a:latin typeface="Times New Roman"/>
                <a:ea typeface="Times New Roman"/>
                <a:cs typeface="Times New Roman"/>
                <a:sym typeface="Times New Roman"/>
              </a:rPr>
              <a:t>x</a:t>
            </a:r>
            <a:r>
              <a:rPr baseline="30000" i="1" lang="en" sz="1900">
                <a:solidFill>
                  <a:srgbClr val="000000"/>
                </a:solidFill>
                <a:latin typeface="Noto Sans"/>
                <a:ea typeface="Noto Sans"/>
                <a:cs typeface="Noto Sans"/>
                <a:sym typeface="Noto Sans"/>
              </a:rPr>
              <a:t>2</a:t>
            </a:r>
            <a:r>
              <a:rPr i="1" lang="en" sz="1900">
                <a:solidFill>
                  <a:srgbClr val="000000"/>
                </a:solidFill>
                <a:latin typeface="Noto Sans"/>
                <a:ea typeface="Noto Sans"/>
                <a:cs typeface="Noto Sans"/>
                <a:sym typeface="Noto Sans"/>
              </a:rPr>
              <a:t> + b</a:t>
            </a:r>
            <a:r>
              <a:rPr i="1" lang="en" sz="1900">
                <a:solidFill>
                  <a:srgbClr val="000000"/>
                </a:solidFill>
                <a:latin typeface="Times New Roman"/>
                <a:ea typeface="Times New Roman"/>
                <a:cs typeface="Times New Roman"/>
                <a:sym typeface="Times New Roman"/>
              </a:rPr>
              <a:t>x</a:t>
            </a:r>
            <a:r>
              <a:rPr i="1" lang="en" sz="1900">
                <a:solidFill>
                  <a:srgbClr val="000000"/>
                </a:solidFill>
                <a:latin typeface="Noto Sans"/>
                <a:ea typeface="Noto Sans"/>
                <a:cs typeface="Noto Sans"/>
                <a:sym typeface="Noto Sans"/>
              </a:rPr>
              <a:t> + c</a:t>
            </a:r>
            <a:r>
              <a:rPr lang="en" sz="1900">
                <a:solidFill>
                  <a:srgbClr val="000000"/>
                </a:solidFill>
                <a:latin typeface="Noto Sans"/>
                <a:ea typeface="Noto Sans"/>
                <a:cs typeface="Noto Sans"/>
                <a:sym typeface="Noto Sans"/>
              </a:rPr>
              <a:t>, where </a:t>
            </a:r>
            <a:r>
              <a:rPr i="1" lang="en" sz="1900">
                <a:solidFill>
                  <a:srgbClr val="000000"/>
                </a:solidFill>
                <a:latin typeface="Noto Sans"/>
                <a:ea typeface="Noto Sans"/>
                <a:cs typeface="Noto Sans"/>
                <a:sym typeface="Noto Sans"/>
              </a:rPr>
              <a:t>a</a:t>
            </a:r>
            <a:r>
              <a:rPr lang="en" sz="1900">
                <a:solidFill>
                  <a:srgbClr val="000000"/>
                </a:solidFill>
                <a:latin typeface="Noto Sans"/>
                <a:ea typeface="Noto Sans"/>
                <a:cs typeface="Noto Sans"/>
                <a:sym typeface="Noto Sans"/>
              </a:rPr>
              <a:t>, </a:t>
            </a:r>
            <a:r>
              <a:rPr i="1" lang="en" sz="1900">
                <a:solidFill>
                  <a:srgbClr val="000000"/>
                </a:solidFill>
                <a:latin typeface="Noto Sans"/>
                <a:ea typeface="Noto Sans"/>
                <a:cs typeface="Noto Sans"/>
                <a:sym typeface="Noto Sans"/>
              </a:rPr>
              <a:t>b</a:t>
            </a:r>
            <a:r>
              <a:rPr lang="en" sz="1900">
                <a:solidFill>
                  <a:srgbClr val="000000"/>
                </a:solidFill>
                <a:latin typeface="Noto Sans"/>
                <a:ea typeface="Noto Sans"/>
                <a:cs typeface="Noto Sans"/>
                <a:sym typeface="Noto Sans"/>
              </a:rPr>
              <a:t>, and </a:t>
            </a:r>
            <a:r>
              <a:rPr i="1" lang="en" sz="1900">
                <a:solidFill>
                  <a:srgbClr val="000000"/>
                </a:solidFill>
                <a:latin typeface="Noto Sans"/>
                <a:ea typeface="Noto Sans"/>
                <a:cs typeface="Noto Sans"/>
                <a:sym typeface="Noto Sans"/>
              </a:rPr>
              <a:t>c</a:t>
            </a:r>
            <a:r>
              <a:rPr lang="en" sz="1900">
                <a:solidFill>
                  <a:srgbClr val="000000"/>
                </a:solidFill>
                <a:latin typeface="Noto Sans"/>
                <a:ea typeface="Noto Sans"/>
                <a:cs typeface="Noto Sans"/>
                <a:sym typeface="Noto Sans"/>
              </a:rPr>
              <a:t> are constants and </a:t>
            </a:r>
            <a:r>
              <a:rPr i="1" lang="en" sz="1900">
                <a:solidFill>
                  <a:srgbClr val="000000"/>
                </a:solidFill>
                <a:latin typeface="Noto Sans"/>
                <a:ea typeface="Noto Sans"/>
                <a:cs typeface="Noto Sans"/>
                <a:sym typeface="Noto Sans"/>
              </a:rPr>
              <a:t>a</a:t>
            </a:r>
            <a:r>
              <a:rPr lang="en" sz="1900">
                <a:solidFill>
                  <a:srgbClr val="000000"/>
                </a:solidFill>
                <a:latin typeface="Noto Sans"/>
                <a:ea typeface="Noto Sans"/>
                <a:cs typeface="Noto Sans"/>
                <a:sym typeface="Noto Sans"/>
              </a:rPr>
              <a:t> ≠ 0.</a:t>
            </a:r>
            <a:endParaRPr sz="1900">
              <a:solidFill>
                <a:srgbClr val="000000"/>
              </a:solidFill>
              <a:latin typeface="Noto Sans"/>
              <a:ea typeface="Noto Sans"/>
              <a:cs typeface="Noto Sans"/>
              <a:sym typeface="Noto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8" name="Google Shape;138;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9" name="Google Shape;13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That’s a negative!</a:t>
            </a:r>
            <a:endParaRPr>
              <a:solidFill>
                <a:srgbClr val="005047"/>
              </a:solidFill>
            </a:endParaRPr>
          </a:p>
        </p:txBody>
      </p:sp>
      <p:sp>
        <p:nvSpPr>
          <p:cNvPr id="145" name="Google Shape;14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6" name="Google Shape;146;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a:t>
            </a:r>
            <a:r>
              <a:rPr lang="en"/>
              <a:t>.1 Understanding Sums and Products of Integers</a:t>
            </a:r>
            <a:endParaRPr/>
          </a:p>
        </p:txBody>
      </p:sp>
      <p:sp>
        <p:nvSpPr>
          <p:cNvPr id="147" name="Google Shape;147;p21"/>
          <p:cNvSpPr txBox="1"/>
          <p:nvPr>
            <p:ph idx="4294967295" type="body"/>
          </p:nvPr>
        </p:nvSpPr>
        <p:spPr>
          <a:xfrm>
            <a:off x="311700" y="1031450"/>
            <a:ext cx="8520600" cy="2764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a:t>In the previous lesson, you experienced the role products and sums play in the way that quadratic expressions are converted between </a:t>
            </a:r>
            <a:r>
              <a:rPr b="1" lang="en"/>
              <a:t>standard</a:t>
            </a:r>
            <a:r>
              <a:rPr lang="en"/>
              <a:t> and </a:t>
            </a:r>
            <a:r>
              <a:rPr b="1" lang="en"/>
              <a:t>factored</a:t>
            </a:r>
            <a:r>
              <a:rPr lang="en"/>
              <a:t> forms. Now, you will expand your understanding of the concept.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2"/>
          <p:cNvSpPr txBox="1"/>
          <p:nvPr>
            <p:ph type="title"/>
          </p:nvPr>
        </p:nvSpPr>
        <p:spPr>
          <a:xfrm>
            <a:off x="311700" y="29186"/>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That’s a negative!</a:t>
            </a:r>
            <a:endParaRPr/>
          </a:p>
        </p:txBody>
      </p:sp>
      <p:sp>
        <p:nvSpPr>
          <p:cNvPr id="153" name="Google Shape;153;p22"/>
          <p:cNvSpPr txBox="1"/>
          <p:nvPr>
            <p:ph idx="1" type="body"/>
          </p:nvPr>
        </p:nvSpPr>
        <p:spPr>
          <a:xfrm>
            <a:off x="311700" y="1033400"/>
            <a:ext cx="8520600" cy="3584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
              <a:t>List all pairs of integers whose product is –12.  For example, 2 and –6.</a:t>
            </a:r>
            <a:endParaRPr/>
          </a:p>
          <a:p>
            <a:pPr indent="-368300" lvl="0" marL="457200" rtl="0" algn="l">
              <a:spcBef>
                <a:spcPts val="3000"/>
              </a:spcBef>
              <a:spcAft>
                <a:spcPts val="0"/>
              </a:spcAft>
              <a:buSzPts val="2200"/>
              <a:buAutoNum type="arabicPeriod"/>
            </a:pPr>
            <a:r>
              <a:rPr lang="en"/>
              <a:t>Of the pairs of factors you found, list all pairs that have a positive sum. Explain why they have a positive sum.</a:t>
            </a:r>
            <a:endParaRPr/>
          </a:p>
          <a:p>
            <a:pPr indent="-368300" lvl="0" marL="457200" rtl="0" algn="l">
              <a:spcBef>
                <a:spcPts val="3000"/>
              </a:spcBef>
              <a:spcAft>
                <a:spcPts val="3000"/>
              </a:spcAft>
              <a:buSzPts val="2200"/>
              <a:buAutoNum type="arabicPeriod"/>
            </a:pPr>
            <a:r>
              <a:rPr lang="en"/>
              <a:t>Of the pairs of factors you found, list all pairs that have a negative sum. Explain why they have a negative sum.</a:t>
            </a:r>
            <a:endParaRPr/>
          </a:p>
        </p:txBody>
      </p:sp>
      <p:sp>
        <p:nvSpPr>
          <p:cNvPr id="154" name="Google Shape;154;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8.7.1 Understanding Sums and Products of Integers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2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2" name="Google Shape;162;p23"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24"/>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Make Them Equivalent </a:t>
            </a:r>
            <a:r>
              <a:rPr lang="en" sz="2600"/>
              <a:t>🔄</a:t>
            </a:r>
            <a:r>
              <a:rPr lang="en" sz="2600"/>
              <a:t> - Next Level</a:t>
            </a:r>
            <a:endParaRPr sz="2600">
              <a:solidFill>
                <a:srgbClr val="005047"/>
              </a:solidFill>
            </a:endParaRPr>
          </a:p>
        </p:txBody>
      </p:sp>
      <p:sp>
        <p:nvSpPr>
          <p:cNvPr id="168" name="Google Shape;168;p2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9" name="Google Shape;169;p24" title="ELL callout box"/>
          <p:cNvSpPr/>
          <p:nvPr/>
        </p:nvSpPr>
        <p:spPr>
          <a:xfrm>
            <a:off x="5034250" y="1160325"/>
            <a:ext cx="36525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Use these sentences to get started with your partner:</a:t>
            </a:r>
            <a:endParaRPr sz="1500">
              <a:latin typeface="Noto Sans"/>
              <a:ea typeface="Noto Sans"/>
              <a:cs typeface="Noto Sans"/>
              <a:sym typeface="Noto Sans"/>
            </a:endParaRPr>
          </a:p>
          <a:p>
            <a:pPr indent="0" lvl="0" marL="0" rtl="0" algn="l">
              <a:spcBef>
                <a:spcPts val="500"/>
              </a:spcBef>
              <a:spcAft>
                <a:spcPts val="0"/>
              </a:spcAft>
              <a:buNone/>
            </a:pPr>
            <a:r>
              <a:rPr lang="en" sz="1500">
                <a:latin typeface="Noto Sans"/>
                <a:ea typeface="Noto Sans"/>
                <a:cs typeface="Noto Sans"/>
                <a:sym typeface="Noto Sans"/>
              </a:rPr>
              <a:t>“_____ and _____ are different because . . .”</a:t>
            </a:r>
            <a:endParaRPr sz="1500">
              <a:latin typeface="Noto Sans"/>
              <a:ea typeface="Noto Sans"/>
              <a:cs typeface="Noto Sans"/>
              <a:sym typeface="Noto Sans"/>
            </a:endParaRPr>
          </a:p>
          <a:p>
            <a:pPr indent="0" lvl="0" marL="0" rtl="0" algn="l">
              <a:spcBef>
                <a:spcPts val="500"/>
              </a:spcBef>
              <a:spcAft>
                <a:spcPts val="0"/>
              </a:spcAft>
              <a:buNone/>
            </a:pPr>
            <a:r>
              <a:rPr lang="en" sz="1500">
                <a:latin typeface="Noto Sans"/>
                <a:ea typeface="Noto Sans"/>
                <a:cs typeface="Noto Sans"/>
                <a:sym typeface="Noto Sans"/>
              </a:rPr>
              <a:t>“One thing that is different is . . .”</a:t>
            </a:r>
            <a:endParaRPr sz="1500">
              <a:latin typeface="Noto Sans"/>
              <a:ea typeface="Noto Sans"/>
              <a:cs typeface="Noto Sans"/>
              <a:sym typeface="Noto Sans"/>
            </a:endParaRPr>
          </a:p>
          <a:p>
            <a:pPr indent="0" lvl="0" marL="0" rtl="0" algn="l">
              <a:spcBef>
                <a:spcPts val="500"/>
              </a:spcBef>
              <a:spcAft>
                <a:spcPts val="0"/>
              </a:spcAft>
              <a:buNone/>
            </a:pPr>
            <a:r>
              <a:rPr lang="en" sz="1500">
                <a:latin typeface="Noto Sans"/>
                <a:ea typeface="Noto Sans"/>
                <a:cs typeface="Noto Sans"/>
                <a:sym typeface="Noto Sans"/>
              </a:rPr>
              <a:t>“I noticed _____, so . . .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Conversing</a:t>
            </a:r>
            <a:endParaRPr sz="1000">
              <a:latin typeface="Noto Sans"/>
              <a:ea typeface="Noto Sans"/>
              <a:cs typeface="Noto Sans"/>
              <a:sym typeface="Noto Sans"/>
            </a:endParaRPr>
          </a:p>
        </p:txBody>
      </p:sp>
      <p:sp>
        <p:nvSpPr>
          <p:cNvPr descr="A callout providing support steps for students based on universal designs for learning. " id="170" name="Google Shape;170;p24" title="UDL callout box"/>
          <p:cNvSpPr/>
          <p:nvPr/>
        </p:nvSpPr>
        <p:spPr>
          <a:xfrm>
            <a:off x="5034300" y="3379300"/>
            <a:ext cx="3652500" cy="1227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Locate</a:t>
            </a:r>
            <a:r>
              <a:rPr lang="en" sz="1500">
                <a:solidFill>
                  <a:schemeClr val="dk1"/>
                </a:solidFill>
                <a:latin typeface="Noto Sans"/>
                <a:ea typeface="Noto Sans"/>
                <a:cs typeface="Noto Sans"/>
                <a:sym typeface="Noto Sans"/>
              </a:rPr>
              <a:t> tools with important terms and vocabulary to help you!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Vocabulary Guide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Char char="●"/>
            </a:pPr>
            <a:r>
              <a:rPr lang="en" sz="1500">
                <a:solidFill>
                  <a:schemeClr val="dk1"/>
                </a:solidFill>
                <a:latin typeface="Noto Sans"/>
                <a:ea typeface="Noto Sans"/>
                <a:cs typeface="Noto Sans"/>
                <a:sym typeface="Noto Sans"/>
              </a:rPr>
              <a:t>Classroom Display</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71" name="Google Shape;17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a:t>
            </a:r>
            <a:r>
              <a:rPr lang="en"/>
              <a:t>Interpreting Negative Constant Terms When Factoring Quadratic Expressions</a:t>
            </a:r>
            <a:endParaRPr/>
          </a:p>
        </p:txBody>
      </p:sp>
      <p:pic>
        <p:nvPicPr>
          <p:cNvPr descr="Icon indicating the slide contains a support for students with disabilities" id="173" name="Google Shape;173;p24"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74" name="Google Shape;174;p24"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 - Next Level</a:t>
            </a:r>
            <a:endParaRPr>
              <a:solidFill>
                <a:srgbClr val="005047"/>
              </a:solidFill>
            </a:endParaRPr>
          </a:p>
        </p:txBody>
      </p:sp>
      <p:sp>
        <p:nvSpPr>
          <p:cNvPr id="180" name="Google Shape;18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1" name="Google Shape;181;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id="182" name="Google Shape;182;p25"/>
          <p:cNvSpPr txBox="1"/>
          <p:nvPr/>
        </p:nvSpPr>
        <p:spPr>
          <a:xfrm>
            <a:off x="311700" y="960125"/>
            <a:ext cx="8480700" cy="8637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Noto Sans"/>
              <a:buAutoNum type="arabicPeriod"/>
            </a:pPr>
            <a:r>
              <a:rPr lang="en" sz="2000">
                <a:latin typeface="Noto Sans"/>
                <a:ea typeface="Noto Sans"/>
                <a:cs typeface="Noto Sans"/>
                <a:sym typeface="Noto Sans"/>
              </a:rPr>
              <a:t>Each row of the table below has a pair of equivalent expressions. Complete the table. If you get stuck, consider drawing a diagram.</a:t>
            </a:r>
            <a:endParaRPr sz="2000">
              <a:latin typeface="Noto Sans"/>
              <a:ea typeface="Noto Sans"/>
              <a:cs typeface="Noto Sans"/>
              <a:sym typeface="Noto Sans"/>
            </a:endParaRPr>
          </a:p>
        </p:txBody>
      </p:sp>
      <p:graphicFrame>
        <p:nvGraphicFramePr>
          <p:cNvPr id="183" name="Google Shape;183;p25"/>
          <p:cNvGraphicFramePr/>
          <p:nvPr/>
        </p:nvGraphicFramePr>
        <p:xfrm>
          <a:off x="1674525" y="1885725"/>
          <a:ext cx="3000000" cy="3000000"/>
        </p:xfrm>
        <a:graphic>
          <a:graphicData uri="http://schemas.openxmlformats.org/drawingml/2006/table">
            <a:tbl>
              <a:tblPr>
                <a:noFill/>
                <a:tableStyleId>{1036AF33-ECE8-445D-87AD-F450F0AB1BD0}</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+ 5)</a:t>
                      </a:r>
                      <a:r>
                        <a:rPr lang="en" sz="1800">
                          <a:latin typeface="Noto Sans"/>
                          <a:ea typeface="Noto Sans"/>
                          <a:cs typeface="Noto Sans"/>
                          <a:sym typeface="Noto Sans"/>
                        </a:rPr>
                        <a:t>(</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+ 6)</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i="1" lang="en" sz="1800">
                          <a:solidFill>
                            <a:srgbClr val="000000"/>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+ 13</a:t>
                      </a:r>
                      <a:r>
                        <a:rPr i="1" lang="en" sz="1800">
                          <a:solidFill>
                            <a:srgbClr val="000000"/>
                          </a:solidFill>
                          <a:latin typeface="Times New Roman"/>
                          <a:ea typeface="Times New Roman"/>
                          <a:cs typeface="Times New Roman"/>
                          <a:sym typeface="Times New Roman"/>
                        </a:rPr>
                        <a:t>𝑥</a:t>
                      </a:r>
                      <a:r>
                        <a:rPr lang="en" sz="1800">
                          <a:solidFill>
                            <a:srgbClr val="000000"/>
                          </a:solidFill>
                          <a:latin typeface="Times New Roman"/>
                          <a:ea typeface="Times New Roman"/>
                          <a:cs typeface="Times New Roman"/>
                          <a:sym typeface="Times New Roman"/>
                        </a:rPr>
                        <a:t> </a:t>
                      </a:r>
                      <a:r>
                        <a:rPr lang="en" sz="1800">
                          <a:solidFill>
                            <a:srgbClr val="000000"/>
                          </a:solidFill>
                          <a:latin typeface="Noto Sans"/>
                          <a:ea typeface="Noto Sans"/>
                          <a:cs typeface="Noto Sans"/>
                          <a:sym typeface="Noto Sans"/>
                        </a:rPr>
                        <a:t>+ 30</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3</a:t>
                      </a:r>
                      <a:r>
                        <a:rPr lang="en" sz="1800">
                          <a:latin typeface="Noto Sans"/>
                          <a:ea typeface="Noto Sans"/>
                          <a:cs typeface="Noto Sans"/>
                          <a:sym typeface="Noto Sans"/>
                        </a:rPr>
                        <a:t>)(</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6</a:t>
                      </a: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i="1" lang="en" sz="1800">
                          <a:solidFill>
                            <a:srgbClr val="000000"/>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11</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+ 18</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 Answers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 - Next Level</a:t>
            </a:r>
            <a:endParaRPr>
              <a:solidFill>
                <a:srgbClr val="005047"/>
              </a:solidFill>
            </a:endParaRPr>
          </a:p>
        </p:txBody>
      </p:sp>
      <p:sp>
        <p:nvSpPr>
          <p:cNvPr id="189" name="Google Shape;18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0" name="Google Shape;190;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id="191" name="Google Shape;191;p26"/>
          <p:cNvSpPr txBox="1"/>
          <p:nvPr/>
        </p:nvSpPr>
        <p:spPr>
          <a:xfrm>
            <a:off x="311700" y="960125"/>
            <a:ext cx="8480700" cy="8637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Noto Sans"/>
              <a:buAutoNum type="arabicPeriod"/>
            </a:pPr>
            <a:r>
              <a:rPr lang="en" sz="2000">
                <a:latin typeface="Noto Sans"/>
                <a:ea typeface="Noto Sans"/>
                <a:cs typeface="Noto Sans"/>
                <a:sym typeface="Noto Sans"/>
              </a:rPr>
              <a:t>Each row of the table below has a pair of equivalent expressions. Complete the table. If you get stuck, consider drawing a diagram.</a:t>
            </a:r>
            <a:endParaRPr sz="2000">
              <a:latin typeface="Noto Sans"/>
              <a:ea typeface="Noto Sans"/>
              <a:cs typeface="Noto Sans"/>
              <a:sym typeface="Noto Sans"/>
            </a:endParaRPr>
          </a:p>
        </p:txBody>
      </p:sp>
      <p:graphicFrame>
        <p:nvGraphicFramePr>
          <p:cNvPr id="192" name="Google Shape;192;p26"/>
          <p:cNvGraphicFramePr/>
          <p:nvPr/>
        </p:nvGraphicFramePr>
        <p:xfrm>
          <a:off x="1674525" y="1885725"/>
          <a:ext cx="3000000" cy="3000000"/>
        </p:xfrm>
        <a:graphic>
          <a:graphicData uri="http://schemas.openxmlformats.org/drawingml/2006/table">
            <a:tbl>
              <a:tblPr>
                <a:noFill/>
                <a:tableStyleId>{1036AF33-ECE8-445D-87AD-F450F0AB1BD0}</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None/>
                      </a:pP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+ 5)</a:t>
                      </a:r>
                      <a:r>
                        <a:rPr lang="en" sz="1800">
                          <a:latin typeface="Noto Sans"/>
                          <a:ea typeface="Noto Sans"/>
                          <a:cs typeface="Noto Sans"/>
                          <a:sym typeface="Noto Sans"/>
                        </a:rPr>
                        <a:t>(</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+ 6)</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+ 11</a:t>
                      </a:r>
                      <a:r>
                        <a:rPr b="1" i="1" lang="en" sz="1800">
                          <a:solidFill>
                            <a:schemeClr val="dk1"/>
                          </a:solidFill>
                          <a:latin typeface="Times New Roman"/>
                          <a:ea typeface="Times New Roman"/>
                          <a:cs typeface="Times New Roman"/>
                          <a:sym typeface="Times New Roman"/>
                        </a:rPr>
                        <a:t>𝑥</a:t>
                      </a:r>
                      <a:r>
                        <a:rPr b="1" lang="en" sz="1800">
                          <a:solidFill>
                            <a:schemeClr val="dk1"/>
                          </a:solidFill>
                          <a:latin typeface="Times New Roman"/>
                          <a:ea typeface="Times New Roman"/>
                          <a:cs typeface="Times New Roman"/>
                          <a:sym typeface="Times New Roman"/>
                        </a:rPr>
                        <a:t> </a:t>
                      </a:r>
                      <a:r>
                        <a:rPr b="1" lang="en" sz="1800">
                          <a:solidFill>
                            <a:schemeClr val="dk1"/>
                          </a:solidFill>
                          <a:latin typeface="Noto Sans"/>
                          <a:ea typeface="Noto Sans"/>
                          <a:cs typeface="Noto Sans"/>
                          <a:sym typeface="Noto Sans"/>
                        </a:rPr>
                        <a:t>+ 30</a:t>
                      </a:r>
                      <a:endParaRPr b="1"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solidFill>
                      <a:schemeClr val="lt2"/>
                    </a:solidFill>
                  </a:tcPr>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+ 10)(</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endParaRPr b="1" sz="1800">
                        <a:latin typeface="Noto Sans"/>
                        <a:ea typeface="Noto Sans"/>
                        <a:cs typeface="Noto Sans"/>
                        <a:sym typeface="Noto Sans"/>
                      </a:endParaRPr>
                    </a:p>
                  </a:txBody>
                  <a:tcPr marT="91425" marB="91425" marR="91425" marL="91425">
                    <a:solidFill>
                      <a:schemeClr val="lt2"/>
                    </a:solidFill>
                  </a:tcPr>
                </a:tc>
                <a:tc>
                  <a:txBody>
                    <a:bodyPr/>
                    <a:lstStyle/>
                    <a:p>
                      <a:pPr indent="0" lvl="0" marL="0" rtl="0" algn="ctr">
                        <a:spcBef>
                          <a:spcPts val="0"/>
                        </a:spcBef>
                        <a:spcAft>
                          <a:spcPts val="0"/>
                        </a:spcAft>
                        <a:buNone/>
                      </a:pPr>
                      <a:r>
                        <a:rPr i="1" lang="en" sz="1800">
                          <a:solidFill>
                            <a:srgbClr val="000000"/>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+ 13</a:t>
                      </a:r>
                      <a:r>
                        <a:rPr i="1" lang="en" sz="1800">
                          <a:solidFill>
                            <a:srgbClr val="000000"/>
                          </a:solidFill>
                          <a:latin typeface="Times New Roman"/>
                          <a:ea typeface="Times New Roman"/>
                          <a:cs typeface="Times New Roman"/>
                          <a:sym typeface="Times New Roman"/>
                        </a:rPr>
                        <a:t>𝑥</a:t>
                      </a:r>
                      <a:r>
                        <a:rPr lang="en" sz="1800">
                          <a:solidFill>
                            <a:srgbClr val="000000"/>
                          </a:solidFill>
                          <a:latin typeface="Times New Roman"/>
                          <a:ea typeface="Times New Roman"/>
                          <a:cs typeface="Times New Roman"/>
                          <a:sym typeface="Times New Roman"/>
                        </a:rPr>
                        <a:t> </a:t>
                      </a:r>
                      <a:r>
                        <a:rPr lang="en" sz="1800">
                          <a:solidFill>
                            <a:srgbClr val="000000"/>
                          </a:solidFill>
                          <a:latin typeface="Noto Sans"/>
                          <a:ea typeface="Noto Sans"/>
                          <a:cs typeface="Noto Sans"/>
                          <a:sym typeface="Noto Sans"/>
                        </a:rPr>
                        <a:t>+ 30</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3)(</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6)</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9</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+ 18</a:t>
                      </a:r>
                      <a:endParaRPr b="1" sz="1800">
                        <a:latin typeface="Noto Sans"/>
                        <a:ea typeface="Noto Sans"/>
                        <a:cs typeface="Noto Sans"/>
                        <a:sym typeface="Noto Sans"/>
                      </a:endParaRPr>
                    </a:p>
                  </a:txBody>
                  <a:tcPr marT="91425" marB="91425" marR="91425" marL="91425">
                    <a:solidFill>
                      <a:schemeClr val="lt2"/>
                    </a:solidFill>
                  </a:tcPr>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9)(</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2)</a:t>
                      </a:r>
                      <a:endParaRPr b="1" sz="1800">
                        <a:latin typeface="Noto Sans"/>
                        <a:ea typeface="Noto Sans"/>
                        <a:cs typeface="Noto Sans"/>
                        <a:sym typeface="Noto Sans"/>
                      </a:endParaRPr>
                    </a:p>
                  </a:txBody>
                  <a:tcPr marT="91425" marB="91425" marR="91425" marL="91425">
                    <a:solidFill>
                      <a:schemeClr val="lt2"/>
                    </a:solidFill>
                  </a:tcPr>
                </a:tc>
                <a:tc>
                  <a:txBody>
                    <a:bodyPr/>
                    <a:lstStyle/>
                    <a:p>
                      <a:pPr indent="0" lvl="0" marL="0" rtl="0" algn="ctr">
                        <a:spcBef>
                          <a:spcPts val="0"/>
                        </a:spcBef>
                        <a:spcAft>
                          <a:spcPts val="0"/>
                        </a:spcAft>
                        <a:buNone/>
                      </a:pPr>
                      <a:r>
                        <a:rPr i="1" lang="en" sz="1800">
                          <a:solidFill>
                            <a:srgbClr val="000000"/>
                          </a:solidFill>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11</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+ 18</a:t>
                      </a:r>
                      <a:endParaRPr sz="1800">
                        <a:latin typeface="Noto Sans"/>
                        <a:ea typeface="Noto Sans"/>
                        <a:cs typeface="Noto Sans"/>
                        <a:sym typeface="Noto Sans"/>
                      </a:endParaRPr>
                    </a:p>
                  </a:txBody>
                  <a:tcPr marT="91425" marB="91425" marR="91425" marL="91425"/>
                </a:tc>
              </a:tr>
            </a:tbl>
          </a:graphicData>
        </a:graphic>
      </p:graphicFrame>
      <p:sp>
        <p:nvSpPr>
          <p:cNvPr id="193" name="Google Shape;193;p26"/>
          <p:cNvSpPr txBox="1"/>
          <p:nvPr/>
        </p:nvSpPr>
        <p:spPr>
          <a:xfrm>
            <a:off x="7331675" y="1885725"/>
            <a:ext cx="13869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800">
                <a:solidFill>
                  <a:schemeClr val="dk1"/>
                </a:solidFill>
                <a:highlight>
                  <a:srgbClr val="EFEFEF"/>
                </a:highlight>
                <a:latin typeface="Noto Sans"/>
                <a:ea typeface="Noto Sans"/>
                <a:cs typeface="Noto Sans"/>
                <a:sym typeface="Noto Sans"/>
              </a:rPr>
              <a:t>ANSWERS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Make Them Equivalent 🔄 - Next Level</a:t>
            </a:r>
            <a:endParaRPr sz="3000">
              <a:solidFill>
                <a:srgbClr val="005047"/>
              </a:solidFill>
            </a:endParaRPr>
          </a:p>
        </p:txBody>
      </p:sp>
      <p:sp>
        <p:nvSpPr>
          <p:cNvPr id="199" name="Google Shape;199;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0" name="Google Shape;20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id="201" name="Google Shape;201;p27"/>
          <p:cNvSpPr txBox="1"/>
          <p:nvPr/>
        </p:nvSpPr>
        <p:spPr>
          <a:xfrm>
            <a:off x="311700" y="960125"/>
            <a:ext cx="8480700" cy="8637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Noto Sans"/>
              <a:buAutoNum type="arabicPeriod" startAt="2"/>
            </a:pPr>
            <a:r>
              <a:rPr lang="en" sz="2000">
                <a:latin typeface="Noto Sans"/>
                <a:ea typeface="Noto Sans"/>
                <a:cs typeface="Noto Sans"/>
                <a:sym typeface="Noto Sans"/>
              </a:rPr>
              <a:t>Each row of the table below has a pair of equivalent expressions. Complete the table. If you get stuck, consider drawing a diagram.</a:t>
            </a:r>
            <a:endParaRPr sz="2000">
              <a:latin typeface="Noto Sans"/>
              <a:ea typeface="Noto Sans"/>
              <a:cs typeface="Noto Sans"/>
              <a:sym typeface="Noto Sans"/>
            </a:endParaRPr>
          </a:p>
        </p:txBody>
      </p:sp>
      <p:graphicFrame>
        <p:nvGraphicFramePr>
          <p:cNvPr id="202" name="Google Shape;202;p27"/>
          <p:cNvGraphicFramePr/>
          <p:nvPr/>
        </p:nvGraphicFramePr>
        <p:xfrm>
          <a:off x="1673352" y="1883664"/>
          <a:ext cx="3000000" cy="3000000"/>
        </p:xfrm>
        <a:graphic>
          <a:graphicData uri="http://schemas.openxmlformats.org/drawingml/2006/table">
            <a:tbl>
              <a:tblPr>
                <a:noFill/>
                <a:tableStyleId>{1036AF33-ECE8-445D-87AD-F450F0AB1BD0}</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+ 12)(</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9</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36</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solidFill>
                            <a:schemeClr val="dk1"/>
                          </a:solidFill>
                          <a:latin typeface="Noto Sans"/>
                          <a:ea typeface="Noto Sans"/>
                          <a:cs typeface="Noto Sans"/>
                          <a:sym typeface="Noto Sans"/>
                        </a:rPr>
                        <a:t>– 35</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36</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solidFill>
                            <a:schemeClr val="dk1"/>
                          </a:solidFill>
                          <a:latin typeface="Noto Sans"/>
                          <a:ea typeface="Noto Sans"/>
                          <a:cs typeface="Noto Sans"/>
                          <a:sym typeface="Noto Sans"/>
                        </a:rPr>
                        <a:t>+</a:t>
                      </a:r>
                      <a:r>
                        <a:rPr lang="en" sz="1800">
                          <a:solidFill>
                            <a:schemeClr val="dk1"/>
                          </a:solidFill>
                          <a:latin typeface="Noto Sans"/>
                          <a:ea typeface="Noto Sans"/>
                          <a:cs typeface="Noto Sans"/>
                          <a:sym typeface="Noto Sans"/>
                        </a:rPr>
                        <a:t> 35</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36</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 Answers</a:t>
            </a:r>
            <a:endParaRPr b="0" sz="1400">
              <a:solidFill>
                <a:srgbClr val="666666"/>
              </a:solidFill>
            </a:endParaRPr>
          </a:p>
          <a:p>
            <a:pPr indent="0" lvl="0" marL="0" rtl="0" algn="l">
              <a:spcBef>
                <a:spcPts val="0"/>
              </a:spcBef>
              <a:spcAft>
                <a:spcPts val="0"/>
              </a:spcAft>
              <a:buNone/>
            </a:pPr>
            <a:r>
              <a:rPr lang="en"/>
              <a:t>Make Them Equivalent 🔄 - Next Level</a:t>
            </a:r>
            <a:endParaRPr sz="3000">
              <a:solidFill>
                <a:srgbClr val="005047"/>
              </a:solidFill>
            </a:endParaRPr>
          </a:p>
        </p:txBody>
      </p:sp>
      <p:sp>
        <p:nvSpPr>
          <p:cNvPr id="208" name="Google Shape;20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9" name="Google Shape;209;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id="210" name="Google Shape;210;p28"/>
          <p:cNvSpPr txBox="1"/>
          <p:nvPr/>
        </p:nvSpPr>
        <p:spPr>
          <a:xfrm>
            <a:off x="311700" y="960125"/>
            <a:ext cx="8480700" cy="8637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Noto Sans"/>
              <a:buAutoNum type="arabicPeriod" startAt="2"/>
            </a:pPr>
            <a:r>
              <a:rPr lang="en" sz="2000">
                <a:latin typeface="Noto Sans"/>
                <a:ea typeface="Noto Sans"/>
                <a:cs typeface="Noto Sans"/>
                <a:sym typeface="Noto Sans"/>
              </a:rPr>
              <a:t>Each row of the table below has a pair of equivalent expressions. Complete the table. If you get stuck, consider drawing a diagram.</a:t>
            </a:r>
            <a:endParaRPr sz="2000">
              <a:latin typeface="Noto Sans"/>
              <a:ea typeface="Noto Sans"/>
              <a:cs typeface="Noto Sans"/>
              <a:sym typeface="Noto Sans"/>
            </a:endParaRPr>
          </a:p>
        </p:txBody>
      </p:sp>
      <p:graphicFrame>
        <p:nvGraphicFramePr>
          <p:cNvPr id="211" name="Google Shape;211;p28"/>
          <p:cNvGraphicFramePr/>
          <p:nvPr/>
        </p:nvGraphicFramePr>
        <p:xfrm>
          <a:off x="1673352" y="1883664"/>
          <a:ext cx="3000000" cy="3000000"/>
        </p:xfrm>
        <a:graphic>
          <a:graphicData uri="http://schemas.openxmlformats.org/drawingml/2006/table">
            <a:tbl>
              <a:tblPr>
                <a:noFill/>
                <a:tableStyleId>{1036AF33-ECE8-445D-87AD-F450F0AB1BD0}</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+ 12)(</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solidFill>
                            <a:schemeClr val="dk1"/>
                          </a:solidFill>
                          <a:latin typeface="Noto Sans"/>
                          <a:ea typeface="Noto Sans"/>
                          <a:cs typeface="Noto Sans"/>
                          <a:sym typeface="Noto Sans"/>
                        </a:rPr>
                        <a:t>2</a:t>
                      </a:r>
                      <a:r>
                        <a:rPr b="1" lang="en" sz="1800">
                          <a:solidFill>
                            <a:schemeClr val="dk1"/>
                          </a:solidFill>
                          <a:latin typeface="Noto Sans"/>
                          <a:ea typeface="Noto Sans"/>
                          <a:cs typeface="Noto Sans"/>
                          <a:sym typeface="Noto Sans"/>
                        </a:rPr>
                        <a:t> + 9</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36</a:t>
                      </a:r>
                      <a:endParaRPr b="1"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solidFill>
                      <a:schemeClr val="lt2"/>
                    </a:solidFill>
                  </a:tcPr>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12)(</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a:t>
                      </a:r>
                      <a:endParaRPr b="1" sz="1800">
                        <a:latin typeface="Noto Sans"/>
                        <a:ea typeface="Noto Sans"/>
                        <a:cs typeface="Noto Sans"/>
                        <a:sym typeface="Noto Sans"/>
                      </a:endParaRPr>
                    </a:p>
                  </a:txBody>
                  <a:tcPr marT="91425" marB="91425"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9</a:t>
                      </a:r>
                      <a:r>
                        <a:rPr i="1" lang="en" sz="1800">
                          <a:solidFill>
                            <a:srgbClr val="000000"/>
                          </a:solidFill>
                          <a:latin typeface="Times New Roman"/>
                          <a:ea typeface="Times New Roman"/>
                          <a:cs typeface="Times New Roman"/>
                          <a:sym typeface="Times New Roman"/>
                        </a:rPr>
                        <a:t>𝑥 </a:t>
                      </a:r>
                      <a:r>
                        <a:rPr lang="en" sz="1800">
                          <a:latin typeface="Noto Sans"/>
                          <a:ea typeface="Noto Sans"/>
                          <a:cs typeface="Noto Sans"/>
                          <a:sym typeface="Noto Sans"/>
                        </a:rPr>
                        <a:t>–</a:t>
                      </a:r>
                      <a:r>
                        <a:rPr lang="en" sz="1800">
                          <a:solidFill>
                            <a:srgbClr val="000000"/>
                          </a:solidFill>
                          <a:latin typeface="Noto Sans"/>
                          <a:ea typeface="Noto Sans"/>
                          <a:cs typeface="Noto Sans"/>
                          <a:sym typeface="Noto Sans"/>
                        </a:rPr>
                        <a:t> </a:t>
                      </a:r>
                      <a:r>
                        <a:rPr lang="en" sz="1800">
                          <a:latin typeface="Noto Sans"/>
                          <a:ea typeface="Noto Sans"/>
                          <a:cs typeface="Noto Sans"/>
                          <a:sym typeface="Noto Sans"/>
                        </a:rPr>
                        <a:t>36</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36)(</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a:t>
                      </a:r>
                      <a:endParaRPr b="1" sz="1800">
                        <a:latin typeface="Noto Sans"/>
                        <a:ea typeface="Noto Sans"/>
                        <a:cs typeface="Noto Sans"/>
                        <a:sym typeface="Noto Sans"/>
                      </a:endParaRPr>
                    </a:p>
                  </a:txBody>
                  <a:tcPr marT="91425" marB="91425"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solidFill>
                            <a:schemeClr val="dk1"/>
                          </a:solidFill>
                          <a:latin typeface="Noto Sans"/>
                          <a:ea typeface="Noto Sans"/>
                          <a:cs typeface="Noto Sans"/>
                          <a:sym typeface="Noto Sans"/>
                        </a:rPr>
                        <a:t>– 35</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36</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+ 36)(</a:t>
                      </a:r>
                      <a:r>
                        <a:rPr b="1" i="1" lang="en" sz="1800">
                          <a:solidFill>
                            <a:schemeClr val="dk1"/>
                          </a:solidFill>
                          <a:latin typeface="Times New Roman"/>
                          <a:ea typeface="Times New Roman"/>
                          <a:cs typeface="Times New Roman"/>
                          <a:sym typeface="Times New Roman"/>
                        </a:rPr>
                        <a:t>𝑥 </a:t>
                      </a:r>
                      <a:r>
                        <a:rPr b="1" lang="en" sz="1800">
                          <a:solidFill>
                            <a:schemeClr val="dk1"/>
                          </a:solidFill>
                          <a:latin typeface="Noto Sans"/>
                          <a:ea typeface="Noto Sans"/>
                          <a:cs typeface="Noto Sans"/>
                          <a:sym typeface="Noto Sans"/>
                        </a:rPr>
                        <a:t>– 1)</a:t>
                      </a:r>
                      <a:endParaRPr b="1" sz="1800">
                        <a:latin typeface="Noto Sans"/>
                        <a:ea typeface="Noto Sans"/>
                        <a:cs typeface="Noto Sans"/>
                        <a:sym typeface="Noto Sans"/>
                      </a:endParaRPr>
                    </a:p>
                  </a:txBody>
                  <a:tcPr marT="91425" marB="91425"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i="1" lang="en" sz="1800">
                          <a:solidFill>
                            <a:srgbClr val="000000"/>
                          </a:solidFill>
                          <a:latin typeface="Times New Roman"/>
                          <a:ea typeface="Times New Roman"/>
                          <a:cs typeface="Times New Roman"/>
                          <a:sym typeface="Times New Roman"/>
                        </a:rPr>
                        <a:t>𝑥</a:t>
                      </a:r>
                      <a:r>
                        <a:rPr baseline="30000" lang="en" sz="1800">
                          <a:solidFill>
                            <a:srgbClr val="000000"/>
                          </a:solidFill>
                          <a:latin typeface="Noto Sans"/>
                          <a:ea typeface="Noto Sans"/>
                          <a:cs typeface="Noto Sans"/>
                          <a:sym typeface="Noto Sans"/>
                        </a:rPr>
                        <a:t>2</a:t>
                      </a:r>
                      <a:r>
                        <a:rPr lang="en" sz="1800">
                          <a:solidFill>
                            <a:srgbClr val="000000"/>
                          </a:solidFill>
                          <a:latin typeface="Noto Sans"/>
                          <a:ea typeface="Noto Sans"/>
                          <a:cs typeface="Noto Sans"/>
                          <a:sym typeface="Noto Sans"/>
                        </a:rPr>
                        <a:t> </a:t>
                      </a:r>
                      <a:r>
                        <a:rPr lang="en" sz="1800">
                          <a:solidFill>
                            <a:schemeClr val="dk1"/>
                          </a:solidFill>
                          <a:latin typeface="Noto Sans"/>
                          <a:ea typeface="Noto Sans"/>
                          <a:cs typeface="Noto Sans"/>
                          <a:sym typeface="Noto Sans"/>
                        </a:rPr>
                        <a:t>+ 35</a:t>
                      </a:r>
                      <a:r>
                        <a:rPr i="1" lang="en" sz="1800">
                          <a:solidFill>
                            <a:schemeClr val="dk1"/>
                          </a:solidFill>
                          <a:latin typeface="Times New Roman"/>
                          <a:ea typeface="Times New Roman"/>
                          <a:cs typeface="Times New Roman"/>
                          <a:sym typeface="Times New Roman"/>
                        </a:rPr>
                        <a:t>𝑥 </a:t>
                      </a:r>
                      <a:r>
                        <a:rPr lang="en" sz="1800">
                          <a:solidFill>
                            <a:schemeClr val="dk1"/>
                          </a:solidFill>
                          <a:latin typeface="Noto Sans"/>
                          <a:ea typeface="Noto Sans"/>
                          <a:cs typeface="Noto Sans"/>
                          <a:sym typeface="Noto Sans"/>
                        </a:rPr>
                        <a:t>– 36</a:t>
                      </a:r>
                      <a:endParaRPr sz="1800">
                        <a:latin typeface="Noto Sans"/>
                        <a:ea typeface="Noto Sans"/>
                        <a:cs typeface="Noto Sans"/>
                        <a:sym typeface="Noto Sans"/>
                      </a:endParaRPr>
                    </a:p>
                  </a:txBody>
                  <a:tcPr marT="91425" marB="91425" marR="91425" marL="91425"/>
                </a:tc>
              </a:tr>
            </a:tbl>
          </a:graphicData>
        </a:graphic>
      </p:graphicFrame>
      <p:sp>
        <p:nvSpPr>
          <p:cNvPr id="212" name="Google Shape;212;p28"/>
          <p:cNvSpPr txBox="1"/>
          <p:nvPr/>
        </p:nvSpPr>
        <p:spPr>
          <a:xfrm>
            <a:off x="7331675" y="1885725"/>
            <a:ext cx="13869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800">
                <a:solidFill>
                  <a:schemeClr val="dk1"/>
                </a:solidFill>
                <a:highlight>
                  <a:srgbClr val="EFEFEF"/>
                </a:highlight>
                <a:latin typeface="Noto Sans"/>
                <a:ea typeface="Noto Sans"/>
                <a:cs typeface="Noto Sans"/>
                <a:sym typeface="Noto Sans"/>
              </a:rPr>
              <a:t>ANSWERS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None/>
            </a:pPr>
            <a:r>
              <a:rPr lang="en"/>
              <a:t>Make Them Equivalent 🔄 - Next Level</a:t>
            </a:r>
            <a:endParaRPr sz="3000">
              <a:solidFill>
                <a:srgbClr val="005047"/>
              </a:solidFill>
            </a:endParaRPr>
          </a:p>
        </p:txBody>
      </p:sp>
      <p:sp>
        <p:nvSpPr>
          <p:cNvPr id="218" name="Google Shape;21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id="220" name="Google Shape;220;p29"/>
          <p:cNvSpPr txBox="1"/>
          <p:nvPr/>
        </p:nvSpPr>
        <p:spPr>
          <a:xfrm>
            <a:off x="311700" y="960125"/>
            <a:ext cx="8480700" cy="12645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00"/>
              </a:buClr>
              <a:buSzPts val="2000"/>
              <a:buFont typeface="Noto Sans"/>
              <a:buAutoNum type="arabicPeriod" startAt="3"/>
            </a:pPr>
            <a:r>
              <a:rPr lang="en" sz="2000">
                <a:latin typeface="Noto Sans"/>
                <a:ea typeface="Noto Sans"/>
                <a:cs typeface="Noto Sans"/>
                <a:sym typeface="Noto Sans"/>
              </a:rPr>
              <a:t>Name some ways that the expressions in the second table are different from those in the first table (aside from the fact that the expressions use different numbers).</a:t>
            </a:r>
            <a:endParaRPr sz="2000">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descr="Icon indicating the slide contains a check for understanding question for students " id="225" name="Google Shape;225;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26" name="Google Shape;226;p3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Find the factored form of the expression, </a:t>
            </a:r>
            <a:r>
              <a:rPr i="1" lang="en">
                <a:latin typeface="Times New Roman"/>
                <a:ea typeface="Times New Roman"/>
                <a:cs typeface="Times New Roman"/>
                <a:sym typeface="Times New Roman"/>
              </a:rPr>
              <a:t>𝑥</a:t>
            </a:r>
            <a:r>
              <a:rPr baseline="30000" lang="en"/>
              <a:t>2</a:t>
            </a:r>
            <a:r>
              <a:rPr lang="en"/>
              <a:t> − 22</a:t>
            </a:r>
            <a:r>
              <a:rPr i="1" lang="en">
                <a:latin typeface="Times New Roman"/>
                <a:ea typeface="Times New Roman"/>
                <a:cs typeface="Times New Roman"/>
                <a:sym typeface="Times New Roman"/>
              </a:rPr>
              <a:t>𝑥</a:t>
            </a:r>
            <a:r>
              <a:rPr lang="en"/>
              <a:t> − 48</a:t>
            </a:r>
            <a:r>
              <a:rPr lang="en"/>
              <a:t>.</a:t>
            </a:r>
            <a:endParaRPr/>
          </a:p>
          <a:p>
            <a:pPr indent="-381000" lvl="0" marL="914400" rtl="0" algn="l">
              <a:lnSpc>
                <a:spcPct val="115000"/>
              </a:lnSpc>
              <a:spcBef>
                <a:spcPts val="1200"/>
              </a:spcBef>
              <a:spcAft>
                <a:spcPts val="0"/>
              </a:spcAft>
              <a:buSzPts val="2400"/>
              <a:buFont typeface="Calibri"/>
              <a:buAutoNum type="alphaLcPeriod"/>
            </a:pPr>
            <a:r>
              <a:rPr lang="en"/>
              <a:t>(</a:t>
            </a:r>
            <a:r>
              <a:rPr i="1" lang="en">
                <a:latin typeface="Times New Roman"/>
                <a:ea typeface="Times New Roman"/>
                <a:cs typeface="Times New Roman"/>
                <a:sym typeface="Times New Roman"/>
              </a:rPr>
              <a:t>𝑥</a:t>
            </a:r>
            <a:r>
              <a:rPr lang="en"/>
              <a:t> + 12)(</a:t>
            </a:r>
            <a:r>
              <a:rPr i="1" lang="en">
                <a:latin typeface="Times New Roman"/>
                <a:ea typeface="Times New Roman"/>
                <a:cs typeface="Times New Roman"/>
                <a:sym typeface="Times New Roman"/>
              </a:rPr>
              <a:t>𝑥</a:t>
            </a:r>
            <a:r>
              <a:rPr lang="en"/>
              <a:t> − 4)</a:t>
            </a:r>
            <a:endParaRPr/>
          </a:p>
          <a:p>
            <a:pPr indent="-381000" lvl="0" marL="914400" rtl="0" algn="l">
              <a:lnSpc>
                <a:spcPct val="115000"/>
              </a:lnSpc>
              <a:spcBef>
                <a:spcPts val="1000"/>
              </a:spcBef>
              <a:spcAft>
                <a:spcPts val="0"/>
              </a:spcAft>
              <a:buSzPts val="2400"/>
              <a:buFont typeface="Calibri"/>
              <a:buAutoNum type="alphaLcPeriod"/>
            </a:pPr>
            <a:r>
              <a:rPr lang="en"/>
              <a:t>(</a:t>
            </a:r>
            <a:r>
              <a:rPr i="1" lang="en">
                <a:latin typeface="Times New Roman"/>
                <a:ea typeface="Times New Roman"/>
                <a:cs typeface="Times New Roman"/>
                <a:sym typeface="Times New Roman"/>
              </a:rPr>
              <a:t>𝑥</a:t>
            </a:r>
            <a:r>
              <a:rPr lang="en"/>
              <a:t> − 2)(</a:t>
            </a:r>
            <a:r>
              <a:rPr i="1" lang="en">
                <a:latin typeface="Times New Roman"/>
                <a:ea typeface="Times New Roman"/>
                <a:cs typeface="Times New Roman"/>
                <a:sym typeface="Times New Roman"/>
              </a:rPr>
              <a:t>𝑥</a:t>
            </a:r>
            <a:r>
              <a:rPr lang="en"/>
              <a:t> + 24)</a:t>
            </a:r>
            <a:endParaRPr/>
          </a:p>
          <a:p>
            <a:pPr indent="-381000" lvl="0" marL="914400" rtl="0" algn="l">
              <a:lnSpc>
                <a:spcPct val="115000"/>
              </a:lnSpc>
              <a:spcBef>
                <a:spcPts val="1000"/>
              </a:spcBef>
              <a:spcAft>
                <a:spcPts val="0"/>
              </a:spcAft>
              <a:buSzPts val="2400"/>
              <a:buFont typeface="Calibri"/>
              <a:buAutoNum type="alphaLcPeriod"/>
            </a:pPr>
            <a:r>
              <a:rPr lang="en"/>
              <a:t>(</a:t>
            </a:r>
            <a:r>
              <a:rPr i="1" lang="en">
                <a:latin typeface="Times New Roman"/>
                <a:ea typeface="Times New Roman"/>
                <a:cs typeface="Times New Roman"/>
                <a:sym typeface="Times New Roman"/>
              </a:rPr>
              <a:t>𝑥</a:t>
            </a:r>
            <a:r>
              <a:rPr lang="en"/>
              <a:t> + 2)(</a:t>
            </a:r>
            <a:r>
              <a:rPr i="1" lang="en">
                <a:latin typeface="Times New Roman"/>
                <a:ea typeface="Times New Roman"/>
                <a:cs typeface="Times New Roman"/>
                <a:sym typeface="Times New Roman"/>
              </a:rPr>
              <a:t>𝑥</a:t>
            </a:r>
            <a:r>
              <a:rPr lang="en"/>
              <a:t> − 24)</a:t>
            </a:r>
            <a:endParaRPr/>
          </a:p>
          <a:p>
            <a:pPr indent="-381000" lvl="0" marL="914400" rtl="0" algn="l">
              <a:lnSpc>
                <a:spcPct val="115000"/>
              </a:lnSpc>
              <a:spcBef>
                <a:spcPts val="1000"/>
              </a:spcBef>
              <a:spcAft>
                <a:spcPts val="0"/>
              </a:spcAft>
              <a:buSzPts val="2400"/>
              <a:buFont typeface="Calibri"/>
              <a:buAutoNum type="alphaLcPeriod"/>
            </a:pPr>
            <a:r>
              <a:rPr lang="en"/>
              <a:t>(</a:t>
            </a:r>
            <a:r>
              <a:rPr i="1" lang="en">
                <a:latin typeface="Times New Roman"/>
                <a:ea typeface="Times New Roman"/>
                <a:cs typeface="Times New Roman"/>
                <a:sym typeface="Times New Roman"/>
              </a:rPr>
              <a:t>𝑥</a:t>
            </a:r>
            <a:r>
              <a:rPr lang="en"/>
              <a:t> − 8)(</a:t>
            </a:r>
            <a:r>
              <a:rPr i="1" lang="en">
                <a:latin typeface="Times New Roman"/>
                <a:ea typeface="Times New Roman"/>
                <a:cs typeface="Times New Roman"/>
                <a:sym typeface="Times New Roman"/>
              </a:rPr>
              <a:t>𝑥</a:t>
            </a:r>
            <a:r>
              <a:rPr lang="en"/>
              <a:t> − 16)</a:t>
            </a:r>
            <a:endParaRPr/>
          </a:p>
        </p:txBody>
      </p:sp>
      <p:sp>
        <p:nvSpPr>
          <p:cNvPr id="227" name="Google Shape;22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8.7.2 Interpreting Negative Constant Terms When Factoring Quadratic Expressions</a:t>
            </a:r>
            <a:endParaRPr/>
          </a:p>
        </p:txBody>
      </p:sp>
      <p:sp>
        <p:nvSpPr>
          <p:cNvPr descr="An arrow icon reads &quot;Let's review!&quot; and links to a slide that reviews the content that was assessed in the self check question. " id="229" name="Google Shape;229;p30"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3" name="Shape 23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4" name="Google Shape;234;p3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5" name="Google Shape;235;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36" name="Google Shape;236;p31"/>
          <p:cNvSpPr txBox="1"/>
          <p:nvPr>
            <p:ph idx="1" type="body"/>
          </p:nvPr>
        </p:nvSpPr>
        <p:spPr>
          <a:xfrm>
            <a:off x="311700" y="959070"/>
            <a:ext cx="8520600" cy="3657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Find the factored form of each expression.</a:t>
            </a:r>
            <a:endParaRPr/>
          </a:p>
          <a:p>
            <a:pPr indent="-381000" lvl="0" marL="457200" rtl="0" algn="l">
              <a:lnSpc>
                <a:spcPct val="400000"/>
              </a:lnSpc>
              <a:spcBef>
                <a:spcPts val="1200"/>
              </a:spcBef>
              <a:spcAft>
                <a:spcPts val="0"/>
              </a:spcAft>
              <a:buSzPts val="2400"/>
              <a:buAutoNum type="arabicPeriod"/>
            </a:pPr>
            <a:r>
              <a:rPr i="1" lang="en"/>
              <a:t>𝑥</a:t>
            </a:r>
            <a:r>
              <a:rPr baseline="30000" lang="en"/>
              <a:t>2</a:t>
            </a:r>
            <a:r>
              <a:rPr lang="en"/>
              <a:t> − 2</a:t>
            </a:r>
            <a:r>
              <a:rPr i="1" lang="en">
                <a:latin typeface="Times New Roman"/>
                <a:ea typeface="Times New Roman"/>
                <a:cs typeface="Times New Roman"/>
                <a:sym typeface="Times New Roman"/>
              </a:rPr>
              <a:t>𝑥</a:t>
            </a:r>
            <a:r>
              <a:rPr lang="en"/>
              <a:t> − 24</a:t>
            </a:r>
            <a:endParaRPr/>
          </a:p>
          <a:p>
            <a:pPr indent="-381000" lvl="0" marL="457200" rtl="0" algn="l">
              <a:lnSpc>
                <a:spcPct val="400000"/>
              </a:lnSpc>
              <a:spcBef>
                <a:spcPts val="0"/>
              </a:spcBef>
              <a:spcAft>
                <a:spcPts val="0"/>
              </a:spcAft>
              <a:buSzPts val="2400"/>
              <a:buAutoNum type="arabicPeriod"/>
            </a:pPr>
            <a:r>
              <a:rPr i="1" lang="en">
                <a:latin typeface="Times New Roman"/>
                <a:ea typeface="Times New Roman"/>
                <a:cs typeface="Times New Roman"/>
                <a:sym typeface="Times New Roman"/>
              </a:rPr>
              <a:t>𝑥</a:t>
            </a:r>
            <a:r>
              <a:rPr baseline="30000" lang="en"/>
              <a:t>2</a:t>
            </a:r>
            <a:r>
              <a:rPr lang="en"/>
              <a:t> + 7</a:t>
            </a:r>
            <a:r>
              <a:rPr i="1" lang="en">
                <a:latin typeface="Times New Roman"/>
                <a:ea typeface="Times New Roman"/>
                <a:cs typeface="Times New Roman"/>
                <a:sym typeface="Times New Roman"/>
              </a:rPr>
              <a:t>𝑥</a:t>
            </a:r>
            <a:r>
              <a:rPr lang="en"/>
              <a:t> − 18</a:t>
            </a:r>
            <a:endParaRPr/>
          </a:p>
        </p:txBody>
      </p:sp>
      <p:sp>
        <p:nvSpPr>
          <p:cNvPr id="237" name="Google Shape;23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8" name="Google Shape;238;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8.7.2 Interpreting Negative Constant Terms When Factoring Quadratic Expressions - Additional Resources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44" name="Google Shape;244;p32"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45" name="Google Shape;245;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9" name="Shape 249"/>
        <p:cNvGrpSpPr/>
        <p:nvPr/>
      </p:nvGrpSpPr>
      <p:grpSpPr>
        <a:xfrm>
          <a:off x="0" y="0"/>
          <a:ext cx="0" cy="0"/>
          <a:chOff x="0" y="0"/>
          <a:chExt cx="0" cy="0"/>
        </a:xfrm>
      </p:grpSpPr>
      <p:pic>
        <p:nvPicPr>
          <p:cNvPr descr="Icon indicating the slide contains a support for students with disabilities" id="250" name="Google Shape;250;p3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51" name="Google Shape;251;p3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52" name="Google Shape;252;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Race to 100👟👟</a:t>
            </a:r>
            <a:endParaRPr sz="2600">
              <a:solidFill>
                <a:srgbClr val="005047"/>
              </a:solidFill>
            </a:endParaRPr>
          </a:p>
        </p:txBody>
      </p:sp>
      <p:sp>
        <p:nvSpPr>
          <p:cNvPr id="253" name="Google Shape;253;p3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providing support steps for students based on universal designs for learning. " id="254" name="Google Shape;254;p33" title="UDL callout box"/>
          <p:cNvSpPr/>
          <p:nvPr/>
        </p:nvSpPr>
        <p:spPr>
          <a:xfrm>
            <a:off x="4983480" y="2962656"/>
            <a:ext cx="3648600" cy="14814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solidFill>
                  <a:schemeClr val="dk1"/>
                </a:solidFill>
                <a:latin typeface="Noto Sans"/>
                <a:ea typeface="Noto Sans"/>
                <a:cs typeface="Noto Sans"/>
                <a:sym typeface="Noto Sans"/>
              </a:rPr>
              <a:t>Access the </a:t>
            </a:r>
            <a:r>
              <a:rPr lang="en" sz="2000" u="sng">
                <a:solidFill>
                  <a:schemeClr val="accent5"/>
                </a:solidFill>
                <a:latin typeface="Noto Sans"/>
                <a:ea typeface="Noto Sans"/>
                <a:cs typeface="Noto Sans"/>
                <a:sym typeface="Noto Sans"/>
                <a:hlinkClick r:id="rId6">
                  <a:extLst>
                    <a:ext uri="{A12FA001-AC4F-418D-AE19-62706E023703}">
                      <ahyp:hlinkClr val="tx"/>
                    </a:ext>
                  </a:extLst>
                </a:hlinkClick>
              </a:rPr>
              <a:t>Desmos guide PDF</a:t>
            </a:r>
            <a:r>
              <a:rPr lang="en" sz="2000">
                <a:solidFill>
                  <a:schemeClr val="dk1"/>
                </a:solidFill>
                <a:latin typeface="Noto Sans"/>
                <a:ea typeface="Noto Sans"/>
                <a:cs typeface="Noto Sans"/>
                <a:sym typeface="Noto Sans"/>
              </a:rPr>
              <a:t> for tips on solving problems with the Desmos graphing calculator.</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55" name="Google Shape;255;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a:t>
            </a:r>
            <a:r>
              <a:rPr lang="en"/>
              <a:t>.3 Analyzing Factors of 100 and –100</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34"/>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Race to 100👟👟 </a:t>
            </a:r>
            <a:endParaRPr>
              <a:solidFill>
                <a:srgbClr val="005047"/>
              </a:solidFill>
            </a:endParaRPr>
          </a:p>
        </p:txBody>
      </p:sp>
      <p:sp>
        <p:nvSpPr>
          <p:cNvPr id="262" name="Google Shape;262;p34"/>
          <p:cNvSpPr txBox="1"/>
          <p:nvPr>
            <p:ph idx="1" type="body"/>
          </p:nvPr>
        </p:nvSpPr>
        <p:spPr>
          <a:xfrm>
            <a:off x="225725" y="1721750"/>
            <a:ext cx="4028400" cy="2805300"/>
          </a:xfrm>
          <a:prstGeom prst="rect">
            <a:avLst/>
          </a:prstGeom>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AutoNum type="arabicPeriod"/>
            </a:pPr>
            <a:r>
              <a:rPr lang="en" sz="2000"/>
              <a:t>…positive values of 𝑏.</a:t>
            </a:r>
            <a:r>
              <a:rPr lang="en" sz="1700"/>
              <a:t>  </a:t>
            </a:r>
            <a:endParaRPr sz="1700"/>
          </a:p>
        </p:txBody>
      </p:sp>
      <p:sp>
        <p:nvSpPr>
          <p:cNvPr id="263" name="Google Shape;263;p34"/>
          <p:cNvSpPr txBox="1"/>
          <p:nvPr>
            <p:ph idx="2" type="body"/>
          </p:nvPr>
        </p:nvSpPr>
        <p:spPr>
          <a:xfrm>
            <a:off x="4741135" y="1721750"/>
            <a:ext cx="4091100" cy="2805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2"/>
            </a:pPr>
            <a:r>
              <a:rPr lang="en" sz="2000"/>
              <a:t>…negative values of 𝑏. </a:t>
            </a:r>
            <a:r>
              <a:rPr lang="en" sz="1600"/>
              <a:t> </a:t>
            </a:r>
            <a:endParaRPr sz="1600"/>
          </a:p>
        </p:txBody>
      </p:sp>
      <p:sp>
        <p:nvSpPr>
          <p:cNvPr id="264" name="Google Shape;264;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Analyzing Factors of 100 and –100</a:t>
            </a:r>
            <a:endParaRPr/>
          </a:p>
        </p:txBody>
      </p:sp>
      <p:sp>
        <p:nvSpPr>
          <p:cNvPr id="266" name="Google Shape;266;p34"/>
          <p:cNvSpPr txBox="1"/>
          <p:nvPr>
            <p:ph idx="4" type="body"/>
          </p:nvPr>
        </p:nvSpPr>
        <p:spPr>
          <a:xfrm>
            <a:off x="225675" y="926750"/>
            <a:ext cx="8780700" cy="795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t>C</a:t>
            </a:r>
            <a:r>
              <a:rPr lang="en" sz="2000"/>
              <a:t>onsider the expression </a:t>
            </a:r>
            <a:r>
              <a:rPr i="1" lang="en" sz="2000">
                <a:latin typeface="Times New Roman"/>
                <a:ea typeface="Times New Roman"/>
                <a:cs typeface="Times New Roman"/>
                <a:sym typeface="Times New Roman"/>
              </a:rPr>
              <a:t>𝑥</a:t>
            </a:r>
            <a:r>
              <a:rPr baseline="30000" lang="en" sz="2000"/>
              <a:t>2</a:t>
            </a:r>
            <a:r>
              <a:rPr lang="en" sz="2000"/>
              <a:t> + 𝑏</a:t>
            </a:r>
            <a:r>
              <a:rPr i="1" lang="en" sz="2000">
                <a:latin typeface="Times New Roman"/>
                <a:ea typeface="Times New Roman"/>
                <a:cs typeface="Times New Roman"/>
                <a:sym typeface="Times New Roman"/>
              </a:rPr>
              <a:t>𝑥 </a:t>
            </a:r>
            <a:r>
              <a:rPr lang="en" sz="2000"/>
              <a:t>+ 100. (Note the leading coefficient is 1.)  Create a table with all pairs of factors of +100 that would give…</a:t>
            </a:r>
            <a:endParaRPr sz="2000"/>
          </a:p>
        </p:txBody>
      </p:sp>
      <p:graphicFrame>
        <p:nvGraphicFramePr>
          <p:cNvPr id="267" name="Google Shape;267;p34"/>
          <p:cNvGraphicFramePr/>
          <p:nvPr/>
        </p:nvGraphicFramePr>
        <p:xfrm>
          <a:off x="534600" y="2195375"/>
          <a:ext cx="3000000" cy="3000000"/>
        </p:xfrm>
        <a:graphic>
          <a:graphicData uri="http://schemas.openxmlformats.org/drawingml/2006/table">
            <a:tbl>
              <a:tblPr>
                <a:noFill/>
                <a:tableStyleId>{1036AF33-ECE8-445D-87AD-F450F0AB1BD0}</a:tableStyleId>
              </a:tblPr>
              <a:tblGrid>
                <a:gridCol w="1136875"/>
                <a:gridCol w="1136875"/>
                <a:gridCol w="1136875"/>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(positive)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bl>
          </a:graphicData>
        </a:graphic>
      </p:graphicFrame>
      <p:graphicFrame>
        <p:nvGraphicFramePr>
          <p:cNvPr id="268" name="Google Shape;268;p34"/>
          <p:cNvGraphicFramePr/>
          <p:nvPr/>
        </p:nvGraphicFramePr>
        <p:xfrm>
          <a:off x="4872975" y="2195375"/>
          <a:ext cx="3000000" cy="3000000"/>
        </p:xfrm>
        <a:graphic>
          <a:graphicData uri="http://schemas.openxmlformats.org/drawingml/2006/table">
            <a:tbl>
              <a:tblPr>
                <a:noFill/>
                <a:tableStyleId>{1036AF33-ECE8-445D-87AD-F450F0AB1BD0}</a:tableStyleId>
              </a:tblPr>
              <a:tblGrid>
                <a:gridCol w="1221350"/>
                <a:gridCol w="1221350"/>
                <a:gridCol w="1221350"/>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(negative)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72" name="Shape 272"/>
        <p:cNvGrpSpPr/>
        <p:nvPr/>
      </p:nvGrpSpPr>
      <p:grpSpPr>
        <a:xfrm>
          <a:off x="0" y="0"/>
          <a:ext cx="0" cy="0"/>
          <a:chOff x="0" y="0"/>
          <a:chExt cx="0" cy="0"/>
        </a:xfrm>
      </p:grpSpPr>
      <p:sp>
        <p:nvSpPr>
          <p:cNvPr id="273" name="Google Shape;273;p3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 Answers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Race to 100👟👟</a:t>
            </a:r>
            <a:endParaRPr>
              <a:solidFill>
                <a:srgbClr val="005047"/>
              </a:solidFill>
            </a:endParaRPr>
          </a:p>
        </p:txBody>
      </p:sp>
      <p:sp>
        <p:nvSpPr>
          <p:cNvPr id="274" name="Google Shape;274;p35"/>
          <p:cNvSpPr txBox="1"/>
          <p:nvPr>
            <p:ph idx="1" type="body"/>
          </p:nvPr>
        </p:nvSpPr>
        <p:spPr>
          <a:xfrm>
            <a:off x="225725" y="1721750"/>
            <a:ext cx="4028400" cy="2805300"/>
          </a:xfrm>
          <a:prstGeom prst="rect">
            <a:avLst/>
          </a:prstGeom>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AutoNum type="arabicPeriod"/>
            </a:pPr>
            <a:r>
              <a:rPr lang="en" sz="2000"/>
              <a:t>…positive values of 𝑏.</a:t>
            </a:r>
            <a:r>
              <a:rPr lang="en" sz="1700"/>
              <a:t>  </a:t>
            </a:r>
            <a:endParaRPr sz="1700"/>
          </a:p>
        </p:txBody>
      </p:sp>
      <p:sp>
        <p:nvSpPr>
          <p:cNvPr id="275" name="Google Shape;275;p35"/>
          <p:cNvSpPr txBox="1"/>
          <p:nvPr>
            <p:ph idx="2" type="body"/>
          </p:nvPr>
        </p:nvSpPr>
        <p:spPr>
          <a:xfrm>
            <a:off x="4741135" y="1721750"/>
            <a:ext cx="4091100" cy="2805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2"/>
            </a:pPr>
            <a:r>
              <a:rPr lang="en" sz="2000"/>
              <a:t>…negative values of 𝑏. </a:t>
            </a:r>
            <a:r>
              <a:rPr lang="en" sz="1600"/>
              <a:t> </a:t>
            </a:r>
            <a:endParaRPr sz="1600"/>
          </a:p>
        </p:txBody>
      </p:sp>
      <p:sp>
        <p:nvSpPr>
          <p:cNvPr id="276" name="Google Shape;276;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t>
            </a:r>
            <a:r>
              <a:rPr lang="en"/>
              <a:t>Analyzing Factors of 100 and –100</a:t>
            </a:r>
            <a:endParaRPr/>
          </a:p>
        </p:txBody>
      </p:sp>
      <p:sp>
        <p:nvSpPr>
          <p:cNvPr id="278" name="Google Shape;278;p35"/>
          <p:cNvSpPr txBox="1"/>
          <p:nvPr>
            <p:ph idx="4" type="body"/>
          </p:nvPr>
        </p:nvSpPr>
        <p:spPr>
          <a:xfrm>
            <a:off x="225675" y="926750"/>
            <a:ext cx="8780700" cy="795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t>Consider the expression </a:t>
            </a:r>
            <a:r>
              <a:rPr i="1" lang="en" sz="2000">
                <a:latin typeface="Times New Roman"/>
                <a:ea typeface="Times New Roman"/>
                <a:cs typeface="Times New Roman"/>
                <a:sym typeface="Times New Roman"/>
              </a:rPr>
              <a:t>𝑥</a:t>
            </a:r>
            <a:r>
              <a:rPr baseline="30000" lang="en" sz="2000"/>
              <a:t>2</a:t>
            </a:r>
            <a:r>
              <a:rPr lang="en" sz="2000"/>
              <a:t> + 𝑏</a:t>
            </a:r>
            <a:r>
              <a:rPr i="1" lang="en" sz="2000">
                <a:latin typeface="Times New Roman"/>
                <a:ea typeface="Times New Roman"/>
                <a:cs typeface="Times New Roman"/>
                <a:sym typeface="Times New Roman"/>
              </a:rPr>
              <a:t>𝑥 </a:t>
            </a:r>
            <a:r>
              <a:rPr lang="en" sz="2000"/>
              <a:t>+ 100. (Note the leading coefficient is 1.)  Create a table with all pairs of factors of +100 that would give…</a:t>
            </a:r>
            <a:endParaRPr sz="2000"/>
          </a:p>
        </p:txBody>
      </p:sp>
      <p:graphicFrame>
        <p:nvGraphicFramePr>
          <p:cNvPr id="279" name="Google Shape;279;p35"/>
          <p:cNvGraphicFramePr/>
          <p:nvPr/>
        </p:nvGraphicFramePr>
        <p:xfrm>
          <a:off x="534600" y="2195375"/>
          <a:ext cx="3000000" cy="3000000"/>
        </p:xfrm>
        <a:graphic>
          <a:graphicData uri="http://schemas.openxmlformats.org/drawingml/2006/table">
            <a:tbl>
              <a:tblPr>
                <a:noFill/>
                <a:tableStyleId>{1036AF33-ECE8-445D-87AD-F450F0AB1BD0}</a:tableStyleId>
              </a:tblPr>
              <a:tblGrid>
                <a:gridCol w="1136875"/>
                <a:gridCol w="1136875"/>
                <a:gridCol w="1136875"/>
              </a:tblGrid>
              <a:tr h="644600">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(positive)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10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5</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25</a:t>
                      </a:r>
                      <a:endParaRPr b="1" sz="1600">
                        <a:solidFill>
                          <a:srgbClr val="000000"/>
                        </a:solidFill>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25</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4</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29</a:t>
                      </a:r>
                      <a:endParaRPr b="1" sz="1600">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50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52</a:t>
                      </a:r>
                      <a:endParaRPr b="1" sz="1600">
                        <a:solidFill>
                          <a:srgbClr val="000000"/>
                        </a:solidFill>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100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101</a:t>
                      </a:r>
                      <a:endParaRPr b="1" sz="1600">
                        <a:latin typeface="Noto Sans"/>
                        <a:ea typeface="Noto Sans"/>
                        <a:cs typeface="Noto Sans"/>
                        <a:sym typeface="Noto Sans"/>
                      </a:endParaRPr>
                    </a:p>
                  </a:txBody>
                  <a:tcPr marT="0" marB="0" marR="91425" marL="91425">
                    <a:solidFill>
                      <a:schemeClr val="lt2"/>
                    </a:solidFill>
                  </a:tcPr>
                </a:tc>
              </a:tr>
            </a:tbl>
          </a:graphicData>
        </a:graphic>
      </p:graphicFrame>
      <p:sp>
        <p:nvSpPr>
          <p:cNvPr id="280" name="Google Shape;280;p35"/>
          <p:cNvSpPr txBox="1"/>
          <p:nvPr/>
        </p:nvSpPr>
        <p:spPr>
          <a:xfrm>
            <a:off x="7520700" y="338000"/>
            <a:ext cx="1311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800">
                <a:solidFill>
                  <a:schemeClr val="dk1"/>
                </a:solidFill>
                <a:highlight>
                  <a:srgbClr val="EFEFEF"/>
                </a:highlight>
                <a:latin typeface="Noto Sans"/>
                <a:ea typeface="Noto Sans"/>
                <a:cs typeface="Noto Sans"/>
                <a:sym typeface="Noto Sans"/>
              </a:rPr>
              <a:t>ANSWERS</a:t>
            </a:r>
            <a:endParaRPr/>
          </a:p>
        </p:txBody>
      </p:sp>
      <p:graphicFrame>
        <p:nvGraphicFramePr>
          <p:cNvPr id="281" name="Google Shape;281;p35"/>
          <p:cNvGraphicFramePr/>
          <p:nvPr/>
        </p:nvGraphicFramePr>
        <p:xfrm>
          <a:off x="4873752" y="2194560"/>
          <a:ext cx="3000000" cy="3000000"/>
        </p:xfrm>
        <a:graphic>
          <a:graphicData uri="http://schemas.openxmlformats.org/drawingml/2006/table">
            <a:tbl>
              <a:tblPr>
                <a:noFill/>
                <a:tableStyleId>{1036AF33-ECE8-445D-87AD-F450F0AB1BD0}</a:tableStyleId>
              </a:tblPr>
              <a:tblGrid>
                <a:gridCol w="1222250"/>
                <a:gridCol w="1222250"/>
                <a:gridCol w="1222250"/>
              </a:tblGrid>
              <a:tr h="644600">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(negative)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49075">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10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10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solidFill>
                      <a:schemeClr val="lt2"/>
                    </a:solidFill>
                  </a:tcPr>
                </a:tc>
              </a:tr>
              <a:tr h="349075">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5</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25</a:t>
                      </a:r>
                      <a:endParaRPr b="1" sz="1600">
                        <a:solidFill>
                          <a:srgbClr val="000000"/>
                        </a:solidFill>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25</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4</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29</a:t>
                      </a:r>
                      <a:endParaRPr b="1" sz="1600">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50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2</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52</a:t>
                      </a:r>
                      <a:endParaRPr b="1" sz="1600">
                        <a:solidFill>
                          <a:srgbClr val="000000"/>
                        </a:solidFill>
                        <a:latin typeface="Noto Sans"/>
                        <a:ea typeface="Noto Sans"/>
                        <a:cs typeface="Noto Sans"/>
                        <a:sym typeface="Noto Sans"/>
                      </a:endParaRPr>
                    </a:p>
                  </a:txBody>
                  <a:tcPr marT="0" marB="0" marR="91425" marL="91425">
                    <a:solidFill>
                      <a:schemeClr val="lt2"/>
                    </a:solidFill>
                  </a:tcPr>
                </a:tc>
              </a:tr>
              <a:tr h="349075">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100</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1</a:t>
                      </a:r>
                      <a:endParaRPr b="1" sz="1600">
                        <a:latin typeface="Noto Sans"/>
                        <a:ea typeface="Noto Sans"/>
                        <a:cs typeface="Noto Sans"/>
                        <a:sym typeface="Noto Sans"/>
                      </a:endParaRPr>
                    </a:p>
                  </a:txBody>
                  <a:tcPr marT="0" marB="0" marR="91425" marL="91425">
                    <a:solidFill>
                      <a:schemeClr val="lt2"/>
                    </a:solidFill>
                  </a:tcPr>
                </a:tc>
                <a:tc>
                  <a:txBody>
                    <a:bodyPr/>
                    <a:lstStyle/>
                    <a:p>
                      <a:pPr indent="0" lvl="0" marL="0" rtl="0" algn="ctr">
                        <a:spcBef>
                          <a:spcPts val="0"/>
                        </a:spcBef>
                        <a:spcAft>
                          <a:spcPts val="0"/>
                        </a:spcAft>
                        <a:buNone/>
                      </a:pPr>
                      <a:r>
                        <a:rPr b="1" lang="en" sz="1600">
                          <a:solidFill>
                            <a:schemeClr val="dk1"/>
                          </a:solidFill>
                          <a:latin typeface="Noto Sans"/>
                          <a:ea typeface="Noto Sans"/>
                          <a:cs typeface="Noto Sans"/>
                          <a:sym typeface="Noto Sans"/>
                        </a:rPr>
                        <a:t>–</a:t>
                      </a:r>
                      <a:r>
                        <a:rPr b="1" lang="en" sz="1600">
                          <a:latin typeface="Noto Sans"/>
                          <a:ea typeface="Noto Sans"/>
                          <a:cs typeface="Noto Sans"/>
                          <a:sym typeface="Noto Sans"/>
                        </a:rPr>
                        <a:t>101</a:t>
                      </a:r>
                      <a:endParaRPr b="1" sz="1600">
                        <a:latin typeface="Noto Sans"/>
                        <a:ea typeface="Noto Sans"/>
                        <a:cs typeface="Noto Sans"/>
                        <a:sym typeface="Noto Sans"/>
                      </a:endParaRPr>
                    </a:p>
                  </a:txBody>
                  <a:tcPr marT="0" marB="0" marR="91425" marL="91425">
                    <a:solidFill>
                      <a:schemeClr val="lt2"/>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
        <p:nvSpPr>
          <p:cNvPr id="286" name="Google Shape;286;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Race to 100👟👟</a:t>
            </a:r>
            <a:endParaRPr>
              <a:solidFill>
                <a:srgbClr val="005047"/>
              </a:solidFill>
            </a:endParaRPr>
          </a:p>
        </p:txBody>
      </p:sp>
      <p:sp>
        <p:nvSpPr>
          <p:cNvPr id="287" name="Google Shape;287;p36"/>
          <p:cNvSpPr txBox="1"/>
          <p:nvPr>
            <p:ph idx="1" type="body"/>
          </p:nvPr>
        </p:nvSpPr>
        <p:spPr>
          <a:xfrm>
            <a:off x="228600" y="1719072"/>
            <a:ext cx="4039200" cy="2805300"/>
          </a:xfrm>
          <a:prstGeom prst="rect">
            <a:avLst/>
          </a:prstGeom>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AutoNum type="arabicPeriod" startAt="3"/>
            </a:pPr>
            <a:r>
              <a:rPr lang="en" sz="2000"/>
              <a:t>…positive values of 𝑏.</a:t>
            </a:r>
            <a:r>
              <a:rPr lang="en" sz="1700"/>
              <a:t> </a:t>
            </a:r>
            <a:endParaRPr/>
          </a:p>
        </p:txBody>
      </p:sp>
      <p:sp>
        <p:nvSpPr>
          <p:cNvPr id="288" name="Google Shape;288;p36"/>
          <p:cNvSpPr txBox="1"/>
          <p:nvPr>
            <p:ph idx="2" type="body"/>
          </p:nvPr>
        </p:nvSpPr>
        <p:spPr>
          <a:xfrm>
            <a:off x="4793814" y="1719072"/>
            <a:ext cx="4039200" cy="2805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4"/>
            </a:pPr>
            <a:r>
              <a:rPr lang="en" sz="2000"/>
              <a:t>…negative values of 𝑏.</a:t>
            </a:r>
            <a:endParaRPr/>
          </a:p>
        </p:txBody>
      </p:sp>
      <p:sp>
        <p:nvSpPr>
          <p:cNvPr id="289" name="Google Shape;289;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Analyzing Factors of 100 and –100</a:t>
            </a:r>
            <a:endParaRPr/>
          </a:p>
        </p:txBody>
      </p:sp>
      <p:sp>
        <p:nvSpPr>
          <p:cNvPr id="291" name="Google Shape;291;p36"/>
          <p:cNvSpPr txBox="1"/>
          <p:nvPr>
            <p:ph idx="4" type="body"/>
          </p:nvPr>
        </p:nvSpPr>
        <p:spPr>
          <a:xfrm>
            <a:off x="228600" y="923544"/>
            <a:ext cx="8778300" cy="795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2000"/>
              <a:t>Consider the expression </a:t>
            </a:r>
            <a:r>
              <a:rPr i="1" lang="en" sz="2000">
                <a:latin typeface="Times New Roman"/>
                <a:ea typeface="Times New Roman"/>
                <a:cs typeface="Times New Roman"/>
                <a:sym typeface="Times New Roman"/>
              </a:rPr>
              <a:t>𝑥</a:t>
            </a:r>
            <a:r>
              <a:rPr baseline="30000" lang="en" sz="2000"/>
              <a:t>2</a:t>
            </a:r>
            <a:r>
              <a:rPr lang="en" sz="2000"/>
              <a:t> + 𝑏</a:t>
            </a:r>
            <a:r>
              <a:rPr i="1" lang="en" sz="2000">
                <a:latin typeface="Times New Roman"/>
                <a:ea typeface="Times New Roman"/>
                <a:cs typeface="Times New Roman"/>
                <a:sym typeface="Times New Roman"/>
              </a:rPr>
              <a:t>𝑥 </a:t>
            </a:r>
            <a:r>
              <a:rPr lang="en" sz="2000"/>
              <a:t>– 100. (Note the leading coefficient is 1.)  Create a table with all pairs of factors of –100 that would give…</a:t>
            </a:r>
            <a:endParaRPr/>
          </a:p>
        </p:txBody>
      </p:sp>
      <p:graphicFrame>
        <p:nvGraphicFramePr>
          <p:cNvPr id="292" name="Google Shape;292;p36"/>
          <p:cNvGraphicFramePr/>
          <p:nvPr/>
        </p:nvGraphicFramePr>
        <p:xfrm>
          <a:off x="534600" y="2195375"/>
          <a:ext cx="3000000" cy="3000000"/>
        </p:xfrm>
        <a:graphic>
          <a:graphicData uri="http://schemas.openxmlformats.org/drawingml/2006/table">
            <a:tbl>
              <a:tblPr>
                <a:noFill/>
                <a:tableStyleId>{1036AF33-ECE8-445D-87AD-F450F0AB1BD0}</a:tableStyleId>
              </a:tblPr>
              <a:tblGrid>
                <a:gridCol w="1136875"/>
                <a:gridCol w="1136875"/>
                <a:gridCol w="1136875"/>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(positive)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bl>
          </a:graphicData>
        </a:graphic>
      </p:graphicFrame>
      <p:graphicFrame>
        <p:nvGraphicFramePr>
          <p:cNvPr id="293" name="Google Shape;293;p36"/>
          <p:cNvGraphicFramePr/>
          <p:nvPr/>
        </p:nvGraphicFramePr>
        <p:xfrm>
          <a:off x="4872975" y="2195375"/>
          <a:ext cx="3000000" cy="3000000"/>
        </p:xfrm>
        <a:graphic>
          <a:graphicData uri="http://schemas.openxmlformats.org/drawingml/2006/table">
            <a:tbl>
              <a:tblPr>
                <a:noFill/>
                <a:tableStyleId>{1036AF33-ECE8-445D-87AD-F450F0AB1BD0}</a:tableStyleId>
              </a:tblPr>
              <a:tblGrid>
                <a:gridCol w="1221350"/>
                <a:gridCol w="1221350"/>
                <a:gridCol w="1221350"/>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(negative)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3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 Answers</a:t>
            </a:r>
            <a:endParaRPr b="0" sz="1400">
              <a:solidFill>
                <a:srgbClr val="666666"/>
              </a:solidFill>
            </a:endParaRPr>
          </a:p>
          <a:p>
            <a:pPr indent="0" lvl="0" marL="0" rtl="0" algn="l">
              <a:spcBef>
                <a:spcPts val="0"/>
              </a:spcBef>
              <a:spcAft>
                <a:spcPts val="0"/>
              </a:spcAft>
              <a:buNone/>
            </a:pPr>
            <a:r>
              <a:rPr lang="en"/>
              <a:t>Race to 100👟👟</a:t>
            </a:r>
            <a:endParaRPr>
              <a:solidFill>
                <a:srgbClr val="005047"/>
              </a:solidFill>
            </a:endParaRPr>
          </a:p>
        </p:txBody>
      </p:sp>
      <p:sp>
        <p:nvSpPr>
          <p:cNvPr id="299" name="Google Shape;299;p37"/>
          <p:cNvSpPr txBox="1"/>
          <p:nvPr>
            <p:ph idx="1" type="body"/>
          </p:nvPr>
        </p:nvSpPr>
        <p:spPr>
          <a:xfrm>
            <a:off x="228600" y="1719072"/>
            <a:ext cx="4039200" cy="2805300"/>
          </a:xfrm>
          <a:prstGeom prst="rect">
            <a:avLst/>
          </a:prstGeom>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AutoNum type="arabicPeriod" startAt="3"/>
            </a:pPr>
            <a:r>
              <a:rPr lang="en" sz="2000"/>
              <a:t>…positive values of 𝑏.</a:t>
            </a:r>
            <a:r>
              <a:rPr lang="en" sz="1700"/>
              <a:t> </a:t>
            </a:r>
            <a:endParaRPr/>
          </a:p>
        </p:txBody>
      </p:sp>
      <p:sp>
        <p:nvSpPr>
          <p:cNvPr id="300" name="Google Shape;300;p37"/>
          <p:cNvSpPr txBox="1"/>
          <p:nvPr>
            <p:ph idx="2" type="body"/>
          </p:nvPr>
        </p:nvSpPr>
        <p:spPr>
          <a:xfrm>
            <a:off x="4793814" y="1719072"/>
            <a:ext cx="4039200" cy="2805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4"/>
            </a:pPr>
            <a:r>
              <a:rPr lang="en" sz="2000"/>
              <a:t>…negative values of 𝑏.</a:t>
            </a:r>
            <a:endParaRPr/>
          </a:p>
        </p:txBody>
      </p:sp>
      <p:sp>
        <p:nvSpPr>
          <p:cNvPr id="301" name="Google Shape;301;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Analyzing Factors of 100 and –100</a:t>
            </a:r>
            <a:endParaRPr/>
          </a:p>
        </p:txBody>
      </p:sp>
      <p:sp>
        <p:nvSpPr>
          <p:cNvPr id="303" name="Google Shape;303;p37"/>
          <p:cNvSpPr txBox="1"/>
          <p:nvPr>
            <p:ph idx="4" type="body"/>
          </p:nvPr>
        </p:nvSpPr>
        <p:spPr>
          <a:xfrm>
            <a:off x="228600" y="923544"/>
            <a:ext cx="8778300" cy="795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000"/>
              <a:t>Consider the expression </a:t>
            </a:r>
            <a:r>
              <a:rPr i="1" lang="en" sz="2000">
                <a:latin typeface="Times New Roman"/>
                <a:ea typeface="Times New Roman"/>
                <a:cs typeface="Times New Roman"/>
                <a:sym typeface="Times New Roman"/>
              </a:rPr>
              <a:t>𝑥</a:t>
            </a:r>
            <a:r>
              <a:rPr baseline="30000" lang="en" sz="2000"/>
              <a:t>2</a:t>
            </a:r>
            <a:r>
              <a:rPr lang="en" sz="2000"/>
              <a:t> + 𝑏</a:t>
            </a:r>
            <a:r>
              <a:rPr i="1" lang="en" sz="2000">
                <a:latin typeface="Times New Roman"/>
                <a:ea typeface="Times New Roman"/>
                <a:cs typeface="Times New Roman"/>
                <a:sym typeface="Times New Roman"/>
              </a:rPr>
              <a:t>𝑥 </a:t>
            </a:r>
            <a:r>
              <a:rPr lang="en" sz="2000"/>
              <a:t>– 100. (Note the leading coefficient is 1.)  Create a table with all pairs of factors of –100 that would give…</a:t>
            </a:r>
            <a:endParaRPr/>
          </a:p>
        </p:txBody>
      </p:sp>
      <p:graphicFrame>
        <p:nvGraphicFramePr>
          <p:cNvPr id="304" name="Google Shape;304;p37"/>
          <p:cNvGraphicFramePr/>
          <p:nvPr/>
        </p:nvGraphicFramePr>
        <p:xfrm>
          <a:off x="534600" y="2195375"/>
          <a:ext cx="3000000" cy="3000000"/>
        </p:xfrm>
        <a:graphic>
          <a:graphicData uri="http://schemas.openxmlformats.org/drawingml/2006/table">
            <a:tbl>
              <a:tblPr>
                <a:noFill/>
                <a:tableStyleId>{1036AF33-ECE8-445D-87AD-F450F0AB1BD0}</a:tableStyleId>
              </a:tblPr>
              <a:tblGrid>
                <a:gridCol w="1136875"/>
                <a:gridCol w="1136875"/>
                <a:gridCol w="1136875"/>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(positive)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5</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a:t>
                      </a:r>
                      <a:r>
                        <a:rPr b="1" lang="en" sz="1600">
                          <a:latin typeface="Noto Sans"/>
                          <a:ea typeface="Noto Sans"/>
                          <a:cs typeface="Noto Sans"/>
                          <a:sym typeface="Noto Sans"/>
                        </a:rPr>
                        <a:t>5</a:t>
                      </a:r>
                      <a:endParaRPr b="1" i="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25</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4</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21</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50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2</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48</a:t>
                      </a:r>
                      <a:endParaRPr b="1" i="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100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1</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99</a:t>
                      </a:r>
                      <a:endParaRPr b="1" i="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graphicFrame>
        <p:nvGraphicFramePr>
          <p:cNvPr id="305" name="Google Shape;305;p37"/>
          <p:cNvGraphicFramePr/>
          <p:nvPr/>
        </p:nvGraphicFramePr>
        <p:xfrm>
          <a:off x="4872975" y="2195375"/>
          <a:ext cx="3000000" cy="3000000"/>
        </p:xfrm>
        <a:graphic>
          <a:graphicData uri="http://schemas.openxmlformats.org/drawingml/2006/table">
            <a:tbl>
              <a:tblPr>
                <a:noFill/>
                <a:tableStyleId>{1036AF33-ECE8-445D-87AD-F450F0AB1BD0}</a:tableStyleId>
              </a:tblPr>
              <a:tblGrid>
                <a:gridCol w="1221350"/>
                <a:gridCol w="1221350"/>
                <a:gridCol w="1221350"/>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(negative)</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20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5</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a:t>
                      </a:r>
                      <a:r>
                        <a:rPr b="1" lang="en" sz="1600">
                          <a:latin typeface="Noto Sans"/>
                          <a:ea typeface="Noto Sans"/>
                          <a:cs typeface="Noto Sans"/>
                          <a:sym typeface="Noto Sans"/>
                        </a:rPr>
                        <a:t>5</a:t>
                      </a:r>
                      <a:endParaRPr b="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25</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4</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21</a:t>
                      </a:r>
                      <a:endParaRPr b="1" i="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50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2</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–48</a:t>
                      </a:r>
                      <a:endParaRPr b="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367350">
                <a:tc>
                  <a:txBody>
                    <a:bodyPr/>
                    <a:lstStyle/>
                    <a:p>
                      <a:pPr indent="0" lvl="0" marL="0" rtl="0" algn="ctr">
                        <a:spcBef>
                          <a:spcPts val="0"/>
                        </a:spcBef>
                        <a:spcAft>
                          <a:spcPts val="0"/>
                        </a:spcAft>
                        <a:buNone/>
                      </a:pPr>
                      <a:r>
                        <a:rPr b="1" lang="en" sz="1600">
                          <a:latin typeface="Noto Sans"/>
                          <a:ea typeface="Noto Sans"/>
                          <a:cs typeface="Noto Sans"/>
                          <a:sym typeface="Noto Sans"/>
                        </a:rPr>
                        <a:t>–</a:t>
                      </a:r>
                      <a:r>
                        <a:rPr b="1" lang="en" sz="1600">
                          <a:latin typeface="Noto Sans"/>
                          <a:ea typeface="Noto Sans"/>
                          <a:cs typeface="Noto Sans"/>
                          <a:sym typeface="Noto Sans"/>
                        </a:rPr>
                        <a:t>100</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1</a:t>
                      </a:r>
                      <a:endParaRPr b="1" sz="1600">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 sz="1600">
                          <a:latin typeface="Noto Sans"/>
                          <a:ea typeface="Noto Sans"/>
                          <a:cs typeface="Noto Sans"/>
                          <a:sym typeface="Noto Sans"/>
                        </a:rPr>
                        <a:t>–99</a:t>
                      </a:r>
                      <a:endParaRPr b="1" i="1" sz="1600">
                        <a:solidFill>
                          <a:srgbClr val="000000"/>
                        </a:solidFill>
                        <a:latin typeface="Noto Sans"/>
                        <a:ea typeface="Noto Sans"/>
                        <a:cs typeface="Noto Sans"/>
                        <a:sym typeface="Noto Sans"/>
                      </a:endParaRPr>
                    </a:p>
                  </a:txBody>
                  <a:tcPr marT="0" marB="0"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sp>
        <p:nvSpPr>
          <p:cNvPr id="306" name="Google Shape;306;p37"/>
          <p:cNvSpPr txBox="1"/>
          <p:nvPr/>
        </p:nvSpPr>
        <p:spPr>
          <a:xfrm>
            <a:off x="7520700" y="338000"/>
            <a:ext cx="1311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1800">
                <a:solidFill>
                  <a:schemeClr val="dk1"/>
                </a:solidFill>
                <a:highlight>
                  <a:srgbClr val="EFEFEF"/>
                </a:highlight>
                <a:latin typeface="Noto Sans"/>
                <a:ea typeface="Noto Sans"/>
                <a:cs typeface="Noto Sans"/>
                <a:sym typeface="Noto Sans"/>
              </a:rPr>
              <a:t>ANSWERS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0" name="Shape 310"/>
        <p:cNvGrpSpPr/>
        <p:nvPr/>
      </p:nvGrpSpPr>
      <p:grpSpPr>
        <a:xfrm>
          <a:off x="0" y="0"/>
          <a:ext cx="0" cy="0"/>
          <a:chOff x="0" y="0"/>
          <a:chExt cx="0" cy="0"/>
        </a:xfrm>
      </p:grpSpPr>
      <p:sp>
        <p:nvSpPr>
          <p:cNvPr id="311" name="Google Shape;311;p3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None/>
            </a:pPr>
            <a:r>
              <a:rPr lang="en"/>
              <a:t>Race to 100👟👟</a:t>
            </a:r>
            <a:endParaRPr>
              <a:solidFill>
                <a:srgbClr val="005047"/>
              </a:solidFill>
            </a:endParaRPr>
          </a:p>
        </p:txBody>
      </p:sp>
      <p:sp>
        <p:nvSpPr>
          <p:cNvPr id="312" name="Google Shape;312;p38"/>
          <p:cNvSpPr txBox="1"/>
          <p:nvPr>
            <p:ph idx="1" type="body"/>
          </p:nvPr>
        </p:nvSpPr>
        <p:spPr>
          <a:xfrm>
            <a:off x="228600" y="1000551"/>
            <a:ext cx="4039200" cy="3523800"/>
          </a:xfrm>
          <a:prstGeom prst="rect">
            <a:avLst/>
          </a:prstGeom>
        </p:spPr>
        <p:txBody>
          <a:bodyPr anchorCtr="0" anchor="t" bIns="91425" lIns="91425" spcFirstLastPara="1" rIns="91425" wrap="square" tIns="91425">
            <a:normAutofit/>
          </a:bodyPr>
          <a:lstStyle/>
          <a:p>
            <a:pPr indent="-342900" lvl="0" marL="457200" rtl="0" algn="l">
              <a:lnSpc>
                <a:spcPct val="90000"/>
              </a:lnSpc>
              <a:spcBef>
                <a:spcPts val="0"/>
              </a:spcBef>
              <a:spcAft>
                <a:spcPts val="0"/>
              </a:spcAft>
              <a:buSzPts val="1800"/>
              <a:buAutoNum type="arabicPeriod" startAt="5"/>
            </a:pPr>
            <a:r>
              <a:rPr lang="en" sz="2000"/>
              <a:t>Create a table with all pairs of factors of –100 that would result in a </a:t>
            </a:r>
            <a:r>
              <a:rPr lang="en" sz="2000"/>
              <a:t>zero value of 𝑏.</a:t>
            </a:r>
            <a:endParaRPr sz="1800"/>
          </a:p>
        </p:txBody>
      </p:sp>
      <p:sp>
        <p:nvSpPr>
          <p:cNvPr id="313" name="Google Shape;313;p38"/>
          <p:cNvSpPr txBox="1"/>
          <p:nvPr>
            <p:ph idx="2" type="body"/>
          </p:nvPr>
        </p:nvSpPr>
        <p:spPr>
          <a:xfrm>
            <a:off x="4793100" y="1000551"/>
            <a:ext cx="4039200" cy="35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Write each expression in factored form. </a:t>
            </a:r>
            <a:endParaRPr sz="2000"/>
          </a:p>
          <a:p>
            <a:pPr indent="-355600" lvl="0" marL="457200" rtl="0" algn="l">
              <a:lnSpc>
                <a:spcPct val="200000"/>
              </a:lnSpc>
              <a:spcBef>
                <a:spcPts val="1200"/>
              </a:spcBef>
              <a:spcAft>
                <a:spcPts val="0"/>
              </a:spcAft>
              <a:buSzPts val="2000"/>
              <a:buAutoNum type="arabicPeriod" startAt="6"/>
            </a:pPr>
            <a:r>
              <a:rPr i="1" lang="en" sz="2000">
                <a:latin typeface="Times New Roman"/>
                <a:ea typeface="Times New Roman"/>
                <a:cs typeface="Times New Roman"/>
                <a:sym typeface="Times New Roman"/>
              </a:rPr>
              <a:t>𝑥</a:t>
            </a:r>
            <a:r>
              <a:rPr baseline="30000" lang="en" sz="2000"/>
              <a:t>2</a:t>
            </a:r>
            <a:r>
              <a:rPr lang="en" sz="2000"/>
              <a:t> − 25</a:t>
            </a:r>
            <a:r>
              <a:rPr i="1" lang="en" sz="2000">
                <a:latin typeface="Times New Roman"/>
                <a:ea typeface="Times New Roman"/>
                <a:cs typeface="Times New Roman"/>
                <a:sym typeface="Times New Roman"/>
              </a:rPr>
              <a:t>𝑥</a:t>
            </a:r>
            <a:r>
              <a:rPr lang="en" sz="2000"/>
              <a:t> + 100</a:t>
            </a:r>
            <a:endParaRPr sz="2000"/>
          </a:p>
          <a:p>
            <a:pPr indent="-355600" lvl="0" marL="457200" rtl="0" algn="l">
              <a:lnSpc>
                <a:spcPct val="200000"/>
              </a:lnSpc>
              <a:spcBef>
                <a:spcPts val="0"/>
              </a:spcBef>
              <a:spcAft>
                <a:spcPts val="0"/>
              </a:spcAft>
              <a:buSzPts val="2000"/>
              <a:buAutoNum type="arabicPeriod" startAt="6"/>
            </a:pPr>
            <a:r>
              <a:rPr i="1" lang="en" sz="2000">
                <a:latin typeface="Times New Roman"/>
                <a:ea typeface="Times New Roman"/>
                <a:cs typeface="Times New Roman"/>
                <a:sym typeface="Times New Roman"/>
              </a:rPr>
              <a:t>𝑥</a:t>
            </a:r>
            <a:r>
              <a:rPr baseline="30000" lang="en" sz="2000"/>
              <a:t>2</a:t>
            </a:r>
            <a:r>
              <a:rPr lang="en" sz="2000"/>
              <a:t> + 15</a:t>
            </a:r>
            <a:r>
              <a:rPr i="1" lang="en" sz="2000">
                <a:latin typeface="Times New Roman"/>
                <a:ea typeface="Times New Roman"/>
                <a:cs typeface="Times New Roman"/>
                <a:sym typeface="Times New Roman"/>
              </a:rPr>
              <a:t>𝑥</a:t>
            </a:r>
            <a:r>
              <a:rPr lang="en" sz="2000"/>
              <a:t> − 100</a:t>
            </a:r>
            <a:endParaRPr sz="2000"/>
          </a:p>
          <a:p>
            <a:pPr indent="-355600" lvl="0" marL="457200" rtl="0" algn="l">
              <a:lnSpc>
                <a:spcPct val="200000"/>
              </a:lnSpc>
              <a:spcBef>
                <a:spcPts val="0"/>
              </a:spcBef>
              <a:spcAft>
                <a:spcPts val="0"/>
              </a:spcAft>
              <a:buSzPts val="2000"/>
              <a:buAutoNum type="arabicPeriod" startAt="6"/>
            </a:pPr>
            <a:r>
              <a:rPr i="1" lang="en" sz="2000">
                <a:latin typeface="Times New Roman"/>
                <a:ea typeface="Times New Roman"/>
                <a:cs typeface="Times New Roman"/>
                <a:sym typeface="Times New Roman"/>
              </a:rPr>
              <a:t>𝑥</a:t>
            </a:r>
            <a:r>
              <a:rPr baseline="30000" lang="en" sz="2000"/>
              <a:t>2</a:t>
            </a:r>
            <a:r>
              <a:rPr lang="en" sz="2000"/>
              <a:t> − 15</a:t>
            </a:r>
            <a:r>
              <a:rPr i="1" lang="en" sz="2000">
                <a:latin typeface="Times New Roman"/>
                <a:ea typeface="Times New Roman"/>
                <a:cs typeface="Times New Roman"/>
                <a:sym typeface="Times New Roman"/>
              </a:rPr>
              <a:t>𝑥</a:t>
            </a:r>
            <a:r>
              <a:rPr lang="en" sz="2000"/>
              <a:t> − 100</a:t>
            </a:r>
            <a:endParaRPr sz="2000"/>
          </a:p>
          <a:p>
            <a:pPr indent="-355600" lvl="0" marL="457200" rtl="0" algn="l">
              <a:lnSpc>
                <a:spcPct val="200000"/>
              </a:lnSpc>
              <a:spcBef>
                <a:spcPts val="0"/>
              </a:spcBef>
              <a:spcAft>
                <a:spcPts val="0"/>
              </a:spcAft>
              <a:buSzPts val="2000"/>
              <a:buAutoNum type="arabicPeriod" startAt="6"/>
            </a:pPr>
            <a:r>
              <a:rPr i="1" lang="en" sz="2000">
                <a:latin typeface="Times New Roman"/>
                <a:ea typeface="Times New Roman"/>
                <a:cs typeface="Times New Roman"/>
                <a:sym typeface="Times New Roman"/>
              </a:rPr>
              <a:t>𝑥</a:t>
            </a:r>
            <a:r>
              <a:rPr baseline="30000" lang="en" sz="2000"/>
              <a:t>2</a:t>
            </a:r>
            <a:r>
              <a:rPr lang="en" sz="2000"/>
              <a:t> + 99</a:t>
            </a:r>
            <a:r>
              <a:rPr i="1" lang="en" sz="2000">
                <a:latin typeface="Times New Roman"/>
                <a:ea typeface="Times New Roman"/>
                <a:cs typeface="Times New Roman"/>
                <a:sym typeface="Times New Roman"/>
              </a:rPr>
              <a:t>𝑥</a:t>
            </a:r>
            <a:r>
              <a:rPr lang="en" sz="2000"/>
              <a:t> − 100</a:t>
            </a:r>
            <a:endParaRPr sz="2000"/>
          </a:p>
        </p:txBody>
      </p:sp>
      <p:sp>
        <p:nvSpPr>
          <p:cNvPr id="314" name="Google Shape;31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5" name="Google Shape;315;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Analyzing Factors of 100 and –100</a:t>
            </a:r>
            <a:endParaRPr/>
          </a:p>
        </p:txBody>
      </p:sp>
      <p:sp>
        <p:nvSpPr>
          <p:cNvPr descr="Icon links to another slide containing a challenge activity that increases the depth and/or complexity of this activity" id="316" name="Google Shape;316;p38" title="Are you ready for more? icon">
            <a:hlinkClick action="ppaction://hlinksldjump" r:id="rId4"/>
          </p:cNvPr>
          <p:cNvSpPr/>
          <p:nvPr/>
        </p:nvSpPr>
        <p:spPr>
          <a:xfrm>
            <a:off x="7012575" y="40208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aphicFrame>
        <p:nvGraphicFramePr>
          <p:cNvPr id="317" name="Google Shape;317;p38"/>
          <p:cNvGraphicFramePr/>
          <p:nvPr/>
        </p:nvGraphicFramePr>
        <p:xfrm>
          <a:off x="542888" y="2341475"/>
          <a:ext cx="3000000" cy="3000000"/>
        </p:xfrm>
        <a:graphic>
          <a:graphicData uri="http://schemas.openxmlformats.org/drawingml/2006/table">
            <a:tbl>
              <a:tblPr>
                <a:noFill/>
                <a:tableStyleId>{1036AF33-ECE8-445D-87AD-F450F0AB1BD0}</a:tableStyleId>
              </a:tblPr>
              <a:tblGrid>
                <a:gridCol w="1136875"/>
                <a:gridCol w="1136875"/>
                <a:gridCol w="1136875"/>
              </a:tblGrid>
              <a:tr h="577275">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1</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600">
                          <a:solidFill>
                            <a:srgbClr val="FFFFFF"/>
                          </a:solidFill>
                          <a:latin typeface="Noto Sans"/>
                          <a:ea typeface="Noto Sans"/>
                          <a:cs typeface="Noto Sans"/>
                          <a:sym typeface="Noto Sans"/>
                        </a:rPr>
                        <a:t>Factor 2</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sz="1600">
                          <a:solidFill>
                            <a:srgbClr val="FFFFFF"/>
                          </a:solidFill>
                          <a:latin typeface="Noto Sans"/>
                          <a:ea typeface="Noto Sans"/>
                          <a:cs typeface="Noto Sans"/>
                          <a:sym typeface="Noto Sans"/>
                        </a:rPr>
                        <a:t>b</a:t>
                      </a:r>
                      <a:r>
                        <a:rPr b="1" lang="en" sz="1600">
                          <a:solidFill>
                            <a:srgbClr val="FFFFFF"/>
                          </a:solidFill>
                          <a:latin typeface="Noto Sans"/>
                          <a:ea typeface="Noto Sans"/>
                          <a:cs typeface="Noto Sans"/>
                          <a:sym typeface="Noto Sans"/>
                        </a:rPr>
                        <a:t> (zero)</a:t>
                      </a:r>
                      <a:endParaRPr b="1" sz="16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lnT cap="flat" cmpd="sng" w="9525">
                      <a:solidFill>
                        <a:srgbClr val="0B5B51"/>
                      </a:solidFill>
                      <a:prstDash val="solid"/>
                      <a:round/>
                      <a:headEnd len="sm" w="sm" type="none"/>
                      <a:tailEnd len="sm" w="sm" type="none"/>
                    </a:lnT>
                  </a:tcPr>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i="1" sz="1600">
                        <a:solidFill>
                          <a:srgbClr val="000000"/>
                        </a:solidFill>
                        <a:latin typeface="Times New Roman"/>
                        <a:ea typeface="Times New Roman"/>
                        <a:cs typeface="Times New Roman"/>
                        <a:sym typeface="Times New Roman"/>
                      </a:endParaRPr>
                    </a:p>
                  </a:txBody>
                  <a:tcPr marT="0" marB="0" marR="91425" marL="91425"/>
                </a:tc>
              </a:tr>
              <a:tr h="367350">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c>
                  <a:txBody>
                    <a:bodyPr/>
                    <a:lstStyle/>
                    <a:p>
                      <a:pPr indent="0" lvl="0" marL="0" rtl="0" algn="ctr">
                        <a:spcBef>
                          <a:spcPts val="0"/>
                        </a:spcBef>
                        <a:spcAft>
                          <a:spcPts val="0"/>
                        </a:spcAft>
                        <a:buNone/>
                      </a:pPr>
                      <a:r>
                        <a:t/>
                      </a:r>
                      <a:endParaRPr sz="1600">
                        <a:latin typeface="Noto Sans"/>
                        <a:ea typeface="Noto Sans"/>
                        <a:cs typeface="Noto Sans"/>
                        <a:sym typeface="Noto Sans"/>
                      </a:endParaRPr>
                    </a:p>
                  </a:txBody>
                  <a:tcPr marT="0" marB="0" marR="91425" marL="91425"/>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1" name="Shape 321"/>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322" name="Google Shape;322;p39"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323" name="Google Shape;323;p39"/>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324" name="Google Shape;324;p39"/>
          <p:cNvSpPr txBox="1"/>
          <p:nvPr>
            <p:ph idx="1" type="body"/>
          </p:nvPr>
        </p:nvSpPr>
        <p:spPr>
          <a:xfrm>
            <a:off x="311700" y="993350"/>
            <a:ext cx="84243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400"/>
              <a:t>How many different integers 𝑏 can you find so that the expression </a:t>
            </a:r>
            <a:r>
              <a:rPr i="1" lang="en" sz="2400">
                <a:latin typeface="Times New Roman"/>
                <a:ea typeface="Times New Roman"/>
                <a:cs typeface="Times New Roman"/>
                <a:sym typeface="Times New Roman"/>
              </a:rPr>
              <a:t>𝑥</a:t>
            </a:r>
            <a:r>
              <a:rPr baseline="30000" lang="en" sz="2400"/>
              <a:t>2</a:t>
            </a:r>
            <a:r>
              <a:rPr lang="en" sz="2400"/>
              <a:t> + 10</a:t>
            </a:r>
            <a:r>
              <a:rPr i="1" lang="en" sz="2400">
                <a:latin typeface="Times New Roman"/>
                <a:ea typeface="Times New Roman"/>
                <a:cs typeface="Times New Roman"/>
                <a:sym typeface="Times New Roman"/>
              </a:rPr>
              <a:t>𝑥 </a:t>
            </a:r>
            <a:r>
              <a:rPr lang="en" sz="2400"/>
              <a:t>+ 𝑏 can be written in factored form?</a:t>
            </a:r>
            <a:endParaRPr sz="2400"/>
          </a:p>
        </p:txBody>
      </p:sp>
      <p:sp>
        <p:nvSpPr>
          <p:cNvPr id="325" name="Google Shape;32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8.7.3 </a:t>
            </a:r>
            <a:r>
              <a:rPr lang="en"/>
              <a:t>Analyzing Factors of 100 and –100</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40"/>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32" name="Google Shape;332;p40"/>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Analyzing factors of 100 and -100</a:t>
            </a:r>
            <a:endParaRPr/>
          </a:p>
        </p:txBody>
      </p:sp>
      <p:sp>
        <p:nvSpPr>
          <p:cNvPr id="333" name="Google Shape;333;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40"/>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8.7.3 Analyzing Factors of 100 and –100</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xpressionWorkedExample" id="335" name="Google Shape;335;p40" title="Analyzing factors of 100 and -100">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pic>
        <p:nvPicPr>
          <p:cNvPr descr="Icon indicating the slide contains a check for understanding question for students " id="340" name="Google Shape;340;p4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41" name="Google Shape;341;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42" name="Google Shape;342;p4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Consider the expression </a:t>
            </a:r>
            <a:r>
              <a:rPr i="1" lang="en" sz="2100">
                <a:latin typeface="Times New Roman"/>
                <a:ea typeface="Times New Roman"/>
                <a:cs typeface="Times New Roman"/>
                <a:sym typeface="Times New Roman"/>
              </a:rPr>
              <a:t>𝑥</a:t>
            </a:r>
            <a:r>
              <a:rPr baseline="30000" lang="en" sz="2100"/>
              <a:t>2</a:t>
            </a:r>
            <a:r>
              <a:rPr lang="en" sz="2100"/>
              <a:t> + 𝑏</a:t>
            </a:r>
            <a:r>
              <a:rPr i="1" lang="en" sz="2100">
                <a:latin typeface="Times New Roman"/>
                <a:ea typeface="Times New Roman"/>
                <a:cs typeface="Times New Roman"/>
                <a:sym typeface="Times New Roman"/>
              </a:rPr>
              <a:t>𝑥</a:t>
            </a:r>
            <a:r>
              <a:rPr lang="en" sz="2100"/>
              <a:t> − 4</a:t>
            </a:r>
            <a:r>
              <a:rPr lang="en" sz="2100"/>
              <a:t>8</a:t>
            </a:r>
            <a:r>
              <a:rPr lang="en" sz="2100"/>
              <a:t>.</a:t>
            </a:r>
            <a:endParaRPr sz="2100"/>
          </a:p>
          <a:p>
            <a:pPr indent="0" lvl="0" marL="0" rtl="0" algn="l">
              <a:lnSpc>
                <a:spcPct val="100000"/>
              </a:lnSpc>
              <a:spcBef>
                <a:spcPts val="1200"/>
              </a:spcBef>
              <a:spcAft>
                <a:spcPts val="1200"/>
              </a:spcAft>
              <a:buNone/>
            </a:pPr>
            <a:r>
              <a:rPr lang="en" sz="2100"/>
              <a:t>Identify all the pairs of factors of –48 that would result in positive values of 𝑏</a:t>
            </a:r>
            <a:r>
              <a:rPr lang="en" sz="2100"/>
              <a:t>.</a:t>
            </a:r>
            <a:endParaRPr sz="2100"/>
          </a:p>
        </p:txBody>
      </p:sp>
      <p:sp>
        <p:nvSpPr>
          <p:cNvPr id="343" name="Google Shape;343;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4" name="Google Shape;344;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8.7.3 Analyzing Factors of 100 and –100</a:t>
            </a:r>
            <a:endParaRPr/>
          </a:p>
        </p:txBody>
      </p:sp>
      <p:sp>
        <p:nvSpPr>
          <p:cNvPr descr="An arrow icon reads &quot;Let's review!&quot; and links to a slide that reviews the content that was assessed in the self check question. " id="345" name="Google Shape;345;p41" title="Review icon">
            <a:hlinkClick action="ppaction://hlinkshowjump?jump=nextslide"/>
          </p:cNvPr>
          <p:cNvSpPr/>
          <p:nvPr/>
        </p:nvSpPr>
        <p:spPr>
          <a:xfrm>
            <a:off x="7240500" y="436800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346" name="Google Shape;346;p41"/>
          <p:cNvGraphicFramePr/>
          <p:nvPr/>
        </p:nvGraphicFramePr>
        <p:xfrm>
          <a:off x="455000" y="2212750"/>
          <a:ext cx="3000000" cy="3000000"/>
        </p:xfrm>
        <a:graphic>
          <a:graphicData uri="http://schemas.openxmlformats.org/drawingml/2006/table">
            <a:tbl>
              <a:tblPr>
                <a:noFill/>
                <a:tableStyleId>{1036AF33-ECE8-445D-87AD-F450F0AB1BD0}</a:tableStyleId>
              </a:tblPr>
              <a:tblGrid>
                <a:gridCol w="1984275"/>
                <a:gridCol w="1984275"/>
                <a:gridCol w="1984275"/>
                <a:gridCol w="1984275"/>
              </a:tblGrid>
              <a:tr h="381000">
                <a:tc>
                  <a:txBody>
                    <a:bodyPr/>
                    <a:lstStyle/>
                    <a:p>
                      <a:pPr indent="-342900" lvl="0" marL="548640" rtl="0" algn="l">
                        <a:lnSpc>
                          <a:spcPct val="150000"/>
                        </a:lnSpc>
                        <a:spcBef>
                          <a:spcPts val="0"/>
                        </a:spcBef>
                        <a:spcAft>
                          <a:spcPts val="1000"/>
                        </a:spcAft>
                        <a:buClr>
                          <a:schemeClr val="dk1"/>
                        </a:buClr>
                        <a:buSzPts val="1800"/>
                        <a:buFont typeface="Noto Sans"/>
                        <a:buAutoNum type="alphaLcPeriod"/>
                      </a:pPr>
                      <a:r>
                        <a:rPr lang="en" sz="1800">
                          <a:solidFill>
                            <a:schemeClr val="dk1"/>
                          </a:solidFill>
                          <a:latin typeface="Noto Sans"/>
                          <a:ea typeface="Noto Sans"/>
                          <a:cs typeface="Noto Sans"/>
                          <a:sym typeface="Noto Sans"/>
                        </a:rPr>
                        <a:t>1 and –48, 2 and –24, 3 and –16, 4 and –12, 6 and –8</a:t>
                      </a:r>
                      <a:endParaRPr sz="1100"/>
                    </a:p>
                  </a:txBody>
                  <a:tcPr marT="91425" marB="91425" marR="91425" marL="91425"/>
                </a:tc>
                <a:tc>
                  <a:txBody>
                    <a:bodyPr/>
                    <a:lstStyle/>
                    <a:p>
                      <a:pPr indent="-342900" lvl="0" marL="548640" rtl="0" algn="l">
                        <a:lnSpc>
                          <a:spcPct val="150000"/>
                        </a:lnSpc>
                        <a:spcBef>
                          <a:spcPts val="0"/>
                        </a:spcBef>
                        <a:spcAft>
                          <a:spcPts val="1000"/>
                        </a:spcAft>
                        <a:buClr>
                          <a:schemeClr val="dk1"/>
                        </a:buClr>
                        <a:buSzPts val="1800"/>
                        <a:buFont typeface="Noto Sans"/>
                        <a:buAutoNum type="alphaLcPeriod" startAt="2"/>
                      </a:pPr>
                      <a:r>
                        <a:rPr lang="en" sz="1800">
                          <a:solidFill>
                            <a:schemeClr val="dk1"/>
                          </a:solidFill>
                          <a:latin typeface="Noto Sans"/>
                          <a:ea typeface="Noto Sans"/>
                          <a:cs typeface="Noto Sans"/>
                          <a:sym typeface="Noto Sans"/>
                        </a:rPr>
                        <a:t>1 and 48,   2 and 24,   3 and 16,   4 and 12,   6 and 8</a:t>
                      </a:r>
                      <a:endParaRPr sz="1100"/>
                    </a:p>
                  </a:txBody>
                  <a:tcPr marT="91425" marB="91425" marR="91425" marL="91425"/>
                </a:tc>
                <a:tc>
                  <a:txBody>
                    <a:bodyPr/>
                    <a:lstStyle/>
                    <a:p>
                      <a:pPr indent="-342900" lvl="0" marL="548640" rtl="0" algn="l">
                        <a:lnSpc>
                          <a:spcPct val="150000"/>
                        </a:lnSpc>
                        <a:spcBef>
                          <a:spcPts val="0"/>
                        </a:spcBef>
                        <a:spcAft>
                          <a:spcPts val="1000"/>
                        </a:spcAft>
                        <a:buClr>
                          <a:schemeClr val="dk1"/>
                        </a:buClr>
                        <a:buSzPts val="1800"/>
                        <a:buFont typeface="Noto Sans"/>
                        <a:buAutoNum type="alphaLcPeriod" startAt="3"/>
                      </a:pPr>
                      <a:r>
                        <a:rPr lang="en" sz="1800">
                          <a:solidFill>
                            <a:schemeClr val="dk1"/>
                          </a:solidFill>
                          <a:latin typeface="Noto Sans"/>
                          <a:ea typeface="Noto Sans"/>
                          <a:cs typeface="Noto Sans"/>
                          <a:sym typeface="Noto Sans"/>
                        </a:rPr>
                        <a:t>–1 and –48, –2 and –24, –3 and –16, –4 and –12, –6 and –8</a:t>
                      </a:r>
                      <a:endParaRPr sz="1100"/>
                    </a:p>
                  </a:txBody>
                  <a:tcPr marT="91425" marB="91425" marR="91425" marL="91425"/>
                </a:tc>
                <a:tc>
                  <a:txBody>
                    <a:bodyPr/>
                    <a:lstStyle/>
                    <a:p>
                      <a:pPr indent="-342900" lvl="0" marL="548640" rtl="0" algn="l">
                        <a:lnSpc>
                          <a:spcPct val="150000"/>
                        </a:lnSpc>
                        <a:spcBef>
                          <a:spcPts val="0"/>
                        </a:spcBef>
                        <a:spcAft>
                          <a:spcPts val="1000"/>
                        </a:spcAft>
                        <a:buClr>
                          <a:schemeClr val="dk1"/>
                        </a:buClr>
                        <a:buSzPts val="1800"/>
                        <a:buFont typeface="Noto Sans"/>
                        <a:buAutoNum type="alphaLcPeriod" startAt="4"/>
                      </a:pPr>
                      <a:r>
                        <a:rPr lang="en" sz="1800">
                          <a:solidFill>
                            <a:schemeClr val="dk1"/>
                          </a:solidFill>
                          <a:latin typeface="Noto Sans"/>
                          <a:ea typeface="Noto Sans"/>
                          <a:cs typeface="Noto Sans"/>
                          <a:sym typeface="Noto Sans"/>
                        </a:rPr>
                        <a:t>–1 and 48, –2 and 24, –3 and 16, –4 and 12, –6 and 8</a:t>
                      </a:r>
                      <a:endParaRPr sz="1100"/>
                    </a:p>
                  </a:txBody>
                  <a:tcPr marT="91425" marB="91425" marR="91425" marL="91425"/>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0" name="Shape 350"/>
        <p:cNvGrpSpPr/>
        <p:nvPr/>
      </p:nvGrpSpPr>
      <p:grpSpPr>
        <a:xfrm>
          <a:off x="0" y="0"/>
          <a:ext cx="0" cy="0"/>
          <a:chOff x="0" y="0"/>
          <a:chExt cx="0" cy="0"/>
        </a:xfrm>
      </p:grpSpPr>
      <p:pic>
        <p:nvPicPr>
          <p:cNvPr descr="Icon indicating the slide contains a additional resources for students who struggled with the check for understanding (self check) question" id="351" name="Google Shape;351;p4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52" name="Google Shape;352;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53" name="Google Shape;353;p42"/>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a:solidFill>
                  <a:srgbClr val="1D2125"/>
                </a:solidFill>
              </a:rPr>
              <a:t>Let's consider the expression </a:t>
            </a:r>
            <a:r>
              <a:rPr i="1" lang="en">
                <a:solidFill>
                  <a:srgbClr val="1D2125"/>
                </a:solidFill>
                <a:latin typeface="Times New Roman"/>
                <a:ea typeface="Times New Roman"/>
                <a:cs typeface="Times New Roman"/>
                <a:sym typeface="Times New Roman"/>
              </a:rPr>
              <a:t>𝑥</a:t>
            </a:r>
            <a:r>
              <a:rPr baseline="30000" lang="en">
                <a:solidFill>
                  <a:srgbClr val="1D2125"/>
                </a:solidFill>
              </a:rPr>
              <a:t>2 </a:t>
            </a:r>
            <a:r>
              <a:rPr lang="en">
                <a:solidFill>
                  <a:srgbClr val="1D2125"/>
                </a:solidFill>
              </a:rPr>
              <a:t>+ 𝑏</a:t>
            </a:r>
            <a:r>
              <a:rPr i="1" lang="en">
                <a:solidFill>
                  <a:srgbClr val="1D2125"/>
                </a:solidFill>
                <a:latin typeface="Times New Roman"/>
                <a:ea typeface="Times New Roman"/>
                <a:cs typeface="Times New Roman"/>
                <a:sym typeface="Times New Roman"/>
              </a:rPr>
              <a:t>𝑥</a:t>
            </a:r>
            <a:r>
              <a:rPr lang="en">
                <a:solidFill>
                  <a:srgbClr val="1D2125"/>
                </a:solidFill>
              </a:rPr>
              <a:t> – 40, where the leading coefficient equals 1.</a:t>
            </a:r>
            <a:endParaRPr>
              <a:solidFill>
                <a:srgbClr val="1D2125"/>
              </a:solidFill>
            </a:endParaRPr>
          </a:p>
          <a:p>
            <a:pPr indent="-381000" lvl="0" marL="457200" rtl="0" algn="l">
              <a:lnSpc>
                <a:spcPct val="115000"/>
              </a:lnSpc>
              <a:spcBef>
                <a:spcPts val="1000"/>
              </a:spcBef>
              <a:spcAft>
                <a:spcPts val="0"/>
              </a:spcAft>
              <a:buClr>
                <a:srgbClr val="1D2125"/>
              </a:buClr>
              <a:buSzPts val="2400"/>
              <a:buAutoNum type="arabicPeriod"/>
            </a:pPr>
            <a:r>
              <a:rPr lang="en">
                <a:solidFill>
                  <a:srgbClr val="1D2125"/>
                </a:solidFill>
              </a:rPr>
              <a:t>Identify all the factors of –40 that would result in a positive value of 𝑏.</a:t>
            </a:r>
            <a:endParaRPr>
              <a:solidFill>
                <a:srgbClr val="1D2125"/>
              </a:solidFill>
            </a:endParaRPr>
          </a:p>
          <a:p>
            <a:pPr indent="-381000" lvl="0" marL="457200" rtl="0" algn="l">
              <a:lnSpc>
                <a:spcPct val="115000"/>
              </a:lnSpc>
              <a:spcBef>
                <a:spcPts val="2000"/>
              </a:spcBef>
              <a:spcAft>
                <a:spcPts val="2000"/>
              </a:spcAft>
              <a:buClr>
                <a:srgbClr val="1D2125"/>
              </a:buClr>
              <a:buSzPts val="2400"/>
              <a:buAutoNum type="arabicPeriod"/>
            </a:pPr>
            <a:r>
              <a:rPr lang="en">
                <a:solidFill>
                  <a:srgbClr val="1D2125"/>
                </a:solidFill>
              </a:rPr>
              <a:t>Identify all the factors of –40 that would result in a negative value of 𝑏.</a:t>
            </a:r>
            <a:endParaRPr>
              <a:solidFill>
                <a:srgbClr val="1D2125"/>
              </a:solidFill>
            </a:endParaRPr>
          </a:p>
        </p:txBody>
      </p:sp>
      <p:sp>
        <p:nvSpPr>
          <p:cNvPr id="354" name="Google Shape;354;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5" name="Google Shape;355;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8.7.3 Analyzing Factors of 100 and –100 - Additional Resources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61" name="Google Shape;361;p43"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62" name="Google Shape;362;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68" name="Google Shape;368;p4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Here are pairs of equivalent expressions in standard form and factored form. Find the missing symbols and numbers.</a:t>
            </a:r>
            <a:endParaRPr sz="2300"/>
          </a:p>
          <a:p>
            <a:pPr indent="-374650" lvl="0" marL="457200" rtl="0" algn="l">
              <a:lnSpc>
                <a:spcPct val="200000"/>
              </a:lnSpc>
              <a:spcBef>
                <a:spcPts val="1200"/>
              </a:spcBef>
              <a:spcAft>
                <a:spcPts val="0"/>
              </a:spcAft>
              <a:buSzPts val="2300"/>
              <a:buAutoNum type="arabicPeriod"/>
            </a:pPr>
            <a:r>
              <a:rPr i="1" lang="en" sz="2300">
                <a:latin typeface="Times New Roman"/>
                <a:ea typeface="Times New Roman"/>
                <a:cs typeface="Times New Roman"/>
                <a:sym typeface="Times New Roman"/>
              </a:rPr>
              <a:t>𝑥</a:t>
            </a:r>
            <a:r>
              <a:rPr baseline="30000" lang="en" sz="2300"/>
              <a:t>2</a:t>
            </a:r>
            <a:r>
              <a:rPr lang="en" sz="2300"/>
              <a:t> </a:t>
            </a:r>
            <a:r>
              <a:rPr lang="en" sz="2500"/>
              <a:t>◻</a:t>
            </a:r>
            <a:r>
              <a:rPr lang="en" sz="2300"/>
              <a:t> 16</a:t>
            </a:r>
            <a:r>
              <a:rPr i="1" lang="en" sz="2300">
                <a:latin typeface="Times New Roman"/>
                <a:ea typeface="Times New Roman"/>
                <a:cs typeface="Times New Roman"/>
                <a:sym typeface="Times New Roman"/>
              </a:rPr>
              <a:t>𝑥 </a:t>
            </a:r>
            <a:r>
              <a:rPr lang="en" sz="2500"/>
              <a:t>◻</a:t>
            </a:r>
            <a:r>
              <a:rPr lang="en" sz="2300"/>
              <a:t> 17 and (</a:t>
            </a:r>
            <a:r>
              <a:rPr i="1" lang="en" sz="2300">
                <a:latin typeface="Times New Roman"/>
                <a:ea typeface="Times New Roman"/>
                <a:cs typeface="Times New Roman"/>
                <a:sym typeface="Times New Roman"/>
              </a:rPr>
              <a:t>𝑥 </a:t>
            </a:r>
            <a:r>
              <a:rPr lang="en" sz="2300"/>
              <a:t>+ 1)(</a:t>
            </a:r>
            <a:r>
              <a:rPr i="1" lang="en" sz="2300">
                <a:latin typeface="Times New Roman"/>
                <a:ea typeface="Times New Roman"/>
                <a:cs typeface="Times New Roman"/>
                <a:sym typeface="Times New Roman"/>
              </a:rPr>
              <a:t>𝑥 </a:t>
            </a:r>
            <a:r>
              <a:rPr lang="en" sz="2300"/>
              <a:t>−17)</a:t>
            </a:r>
            <a:endParaRPr sz="2300"/>
          </a:p>
          <a:p>
            <a:pPr indent="-374650" lvl="0" marL="457200" rtl="0" algn="l">
              <a:lnSpc>
                <a:spcPct val="200000"/>
              </a:lnSpc>
              <a:spcBef>
                <a:spcPts val="0"/>
              </a:spcBef>
              <a:spcAft>
                <a:spcPts val="0"/>
              </a:spcAft>
              <a:buSzPts val="2300"/>
              <a:buAutoNum type="arabicPeriod"/>
            </a:pPr>
            <a:r>
              <a:rPr i="1" lang="en" sz="2300">
                <a:latin typeface="Times New Roman"/>
                <a:ea typeface="Times New Roman"/>
                <a:cs typeface="Times New Roman"/>
                <a:sym typeface="Times New Roman"/>
              </a:rPr>
              <a:t>𝑥</a:t>
            </a:r>
            <a:r>
              <a:rPr baseline="30000" lang="en" sz="2300"/>
              <a:t>2</a:t>
            </a:r>
            <a:r>
              <a:rPr lang="en" sz="2300"/>
              <a:t> </a:t>
            </a:r>
            <a:r>
              <a:rPr lang="en" sz="2500"/>
              <a:t>◻ </a:t>
            </a:r>
            <a:r>
              <a:rPr lang="en" sz="2300"/>
              <a:t>16</a:t>
            </a:r>
            <a:r>
              <a:rPr i="1" lang="en" sz="2300">
                <a:latin typeface="Times New Roman"/>
                <a:ea typeface="Times New Roman"/>
                <a:cs typeface="Times New Roman"/>
                <a:sym typeface="Times New Roman"/>
              </a:rPr>
              <a:t>𝑥 </a:t>
            </a:r>
            <a:r>
              <a:rPr lang="en" sz="2500"/>
              <a:t>◻ </a:t>
            </a:r>
            <a:r>
              <a:rPr lang="en" sz="2300"/>
              <a:t>17 and (</a:t>
            </a:r>
            <a:r>
              <a:rPr i="1" lang="en" sz="2300">
                <a:latin typeface="Times New Roman"/>
                <a:ea typeface="Times New Roman"/>
                <a:cs typeface="Times New Roman"/>
                <a:sym typeface="Times New Roman"/>
              </a:rPr>
              <a:t>𝑥 </a:t>
            </a:r>
            <a:r>
              <a:rPr lang="en" sz="2300"/>
              <a:t>− 1)(</a:t>
            </a:r>
            <a:r>
              <a:rPr i="1" lang="en" sz="2300">
                <a:latin typeface="Times New Roman"/>
                <a:ea typeface="Times New Roman"/>
                <a:cs typeface="Times New Roman"/>
                <a:sym typeface="Times New Roman"/>
              </a:rPr>
              <a:t>𝑥 </a:t>
            </a:r>
            <a:r>
              <a:rPr lang="en" sz="2300"/>
              <a:t>+ 17)</a:t>
            </a:r>
            <a:endParaRPr sz="2300"/>
          </a:p>
          <a:p>
            <a:pPr indent="-374650" lvl="0" marL="457200" rtl="0" algn="l">
              <a:lnSpc>
                <a:spcPct val="200000"/>
              </a:lnSpc>
              <a:spcBef>
                <a:spcPts val="0"/>
              </a:spcBef>
              <a:spcAft>
                <a:spcPts val="0"/>
              </a:spcAft>
              <a:buSzPts val="2300"/>
              <a:buAutoNum type="arabicPeriod"/>
            </a:pPr>
            <a:r>
              <a:rPr i="1" lang="en" sz="2300">
                <a:latin typeface="Times New Roman"/>
                <a:ea typeface="Times New Roman"/>
                <a:cs typeface="Times New Roman"/>
                <a:sym typeface="Times New Roman"/>
              </a:rPr>
              <a:t>𝑥</a:t>
            </a:r>
            <a:r>
              <a:rPr baseline="30000" lang="en" sz="2300"/>
              <a:t>2</a:t>
            </a:r>
            <a:r>
              <a:rPr lang="en" sz="2300"/>
              <a:t> </a:t>
            </a:r>
            <a:r>
              <a:rPr lang="en" sz="2300"/>
              <a:t>+ 3</a:t>
            </a:r>
            <a:r>
              <a:rPr i="1" lang="en" sz="2300">
                <a:latin typeface="Times New Roman"/>
                <a:ea typeface="Times New Roman"/>
                <a:cs typeface="Times New Roman"/>
                <a:sym typeface="Times New Roman"/>
              </a:rPr>
              <a:t>𝑥 </a:t>
            </a:r>
            <a:r>
              <a:rPr lang="en" sz="2300"/>
              <a:t>− 28 and (</a:t>
            </a:r>
            <a:r>
              <a:rPr i="1" lang="en" sz="2300">
                <a:latin typeface="Times New Roman"/>
                <a:ea typeface="Times New Roman"/>
                <a:cs typeface="Times New Roman"/>
                <a:sym typeface="Times New Roman"/>
              </a:rPr>
              <a:t>𝑥 </a:t>
            </a:r>
            <a:r>
              <a:rPr lang="en" sz="2300"/>
              <a:t>+ </a:t>
            </a:r>
            <a:r>
              <a:rPr lang="en" sz="2500"/>
              <a:t>◻</a:t>
            </a:r>
            <a:r>
              <a:rPr lang="en" sz="2300"/>
              <a:t>)(</a:t>
            </a:r>
            <a:r>
              <a:rPr i="1" lang="en" sz="2300">
                <a:latin typeface="Times New Roman"/>
                <a:ea typeface="Times New Roman"/>
                <a:cs typeface="Times New Roman"/>
                <a:sym typeface="Times New Roman"/>
              </a:rPr>
              <a:t>𝑥 </a:t>
            </a:r>
            <a:r>
              <a:rPr lang="en" sz="2300"/>
              <a:t>− </a:t>
            </a:r>
            <a:r>
              <a:rPr lang="en" sz="2500"/>
              <a:t>◻</a:t>
            </a:r>
            <a:r>
              <a:rPr lang="en" sz="2300"/>
              <a:t>)</a:t>
            </a:r>
            <a:endParaRPr sz="2300"/>
          </a:p>
          <a:p>
            <a:pPr indent="-374650" lvl="0" marL="457200" rtl="0" algn="l">
              <a:lnSpc>
                <a:spcPct val="200000"/>
              </a:lnSpc>
              <a:spcBef>
                <a:spcPts val="0"/>
              </a:spcBef>
              <a:spcAft>
                <a:spcPts val="0"/>
              </a:spcAft>
              <a:buSzPts val="2300"/>
              <a:buAutoNum type="arabicPeriod"/>
            </a:pPr>
            <a:r>
              <a:rPr i="1" lang="en" sz="2300">
                <a:latin typeface="Times New Roman"/>
                <a:ea typeface="Times New Roman"/>
                <a:cs typeface="Times New Roman"/>
                <a:sym typeface="Times New Roman"/>
              </a:rPr>
              <a:t>𝑥</a:t>
            </a:r>
            <a:r>
              <a:rPr baseline="30000" lang="en" sz="2300"/>
              <a:t>2</a:t>
            </a:r>
            <a:r>
              <a:rPr lang="en" sz="2300"/>
              <a:t> </a:t>
            </a:r>
            <a:r>
              <a:rPr lang="en" sz="2300"/>
              <a:t>− 12</a:t>
            </a:r>
            <a:r>
              <a:rPr i="1" lang="en" sz="2300">
                <a:latin typeface="Times New Roman"/>
                <a:ea typeface="Times New Roman"/>
                <a:cs typeface="Times New Roman"/>
                <a:sym typeface="Times New Roman"/>
              </a:rPr>
              <a:t>𝑥 </a:t>
            </a:r>
            <a:r>
              <a:rPr lang="en" sz="2300"/>
              <a:t>− 28 and (</a:t>
            </a:r>
            <a:r>
              <a:rPr i="1" lang="en" sz="2300">
                <a:latin typeface="Times New Roman"/>
                <a:ea typeface="Times New Roman"/>
                <a:cs typeface="Times New Roman"/>
                <a:sym typeface="Times New Roman"/>
              </a:rPr>
              <a:t>𝑥  </a:t>
            </a:r>
            <a:r>
              <a:rPr lang="en" sz="2500"/>
              <a:t>◻ ◻</a:t>
            </a:r>
            <a:r>
              <a:rPr lang="en" sz="2300"/>
              <a:t>)(</a:t>
            </a:r>
            <a:r>
              <a:rPr i="1" lang="en" sz="2300">
                <a:latin typeface="Times New Roman"/>
                <a:ea typeface="Times New Roman"/>
                <a:cs typeface="Times New Roman"/>
                <a:sym typeface="Times New Roman"/>
              </a:rPr>
              <a:t>𝑥  </a:t>
            </a:r>
            <a:r>
              <a:rPr lang="en" sz="2500"/>
              <a:t>◻ ◻</a:t>
            </a:r>
            <a:r>
              <a:rPr lang="en" sz="2300"/>
              <a:t>)</a:t>
            </a:r>
            <a:endParaRPr sz="2300"/>
          </a:p>
        </p:txBody>
      </p:sp>
      <p:sp>
        <p:nvSpPr>
          <p:cNvPr id="369" name="Google Shape;369;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0" name="Google Shape;370;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a:t>
            </a:r>
            <a:r>
              <a:rPr lang="en"/>
              <a:t>.4 Finding the Missing Terms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6" name="Google Shape;376;p4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77" name="Google Shape;377;p45"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1" name="Shape 381"/>
        <p:cNvGrpSpPr/>
        <p:nvPr/>
      </p:nvGrpSpPr>
      <p:grpSpPr>
        <a:xfrm>
          <a:off x="0" y="0"/>
          <a:ext cx="0" cy="0"/>
          <a:chOff x="0" y="0"/>
          <a:chExt cx="0" cy="0"/>
        </a:xfrm>
      </p:grpSpPr>
      <p:sp>
        <p:nvSpPr>
          <p:cNvPr id="382" name="Google Shape;382;p4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3" name="Google Shape;383;p4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84" name="Google Shape;384;p46"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85" name="Google Shape;385;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4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8.7</a:t>
            </a:r>
            <a:r>
              <a:rPr lang="en"/>
              <a:t>.5 Practice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92" name="Google Shape;392;p47"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93" name="Google Shape;393;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7" name="Shape 397"/>
        <p:cNvGrpSpPr/>
        <p:nvPr/>
      </p:nvGrpSpPr>
      <p:grpSpPr>
        <a:xfrm>
          <a:off x="0" y="0"/>
          <a:ext cx="0" cy="0"/>
          <a:chOff x="0" y="0"/>
          <a:chExt cx="0" cy="0"/>
        </a:xfrm>
      </p:grpSpPr>
      <p:sp>
        <p:nvSpPr>
          <p:cNvPr id="398" name="Google Shape;398;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9" name="Google Shape;399;p48"/>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368300" lvl="0" marL="457200" rtl="0" algn="l">
              <a:lnSpc>
                <a:spcPct val="115000"/>
              </a:lnSpc>
              <a:spcBef>
                <a:spcPts val="0"/>
              </a:spcBef>
              <a:spcAft>
                <a:spcPts val="0"/>
              </a:spcAft>
              <a:buSzPts val="2200"/>
              <a:buAutoNum type="arabicPeriod"/>
            </a:pPr>
            <a:r>
              <a:rPr lang="en" sz="2200"/>
              <a:t>How would you explain to a classmate who is absent today how to rewrite </a:t>
            </a:r>
            <a:r>
              <a:rPr i="1" lang="en" sz="2200">
                <a:latin typeface="Times New Roman"/>
                <a:ea typeface="Times New Roman"/>
                <a:cs typeface="Times New Roman"/>
                <a:sym typeface="Times New Roman"/>
              </a:rPr>
              <a:t>𝑥</a:t>
            </a:r>
            <a:r>
              <a:rPr baseline="30000" lang="en" sz="2200"/>
              <a:t>2</a:t>
            </a:r>
            <a:r>
              <a:rPr lang="en" sz="2200"/>
              <a:t> + 16</a:t>
            </a:r>
            <a:r>
              <a:rPr i="1" lang="en" sz="2200">
                <a:latin typeface="Times New Roman"/>
                <a:ea typeface="Times New Roman"/>
                <a:cs typeface="Times New Roman"/>
                <a:sym typeface="Times New Roman"/>
              </a:rPr>
              <a:t>𝑥</a:t>
            </a:r>
            <a:r>
              <a:rPr lang="en" sz="2200"/>
              <a:t> − 36 in </a:t>
            </a:r>
            <a:r>
              <a:rPr b="1" lang="en" sz="2200"/>
              <a:t>factored form</a:t>
            </a:r>
            <a:r>
              <a:rPr lang="en" sz="2200"/>
              <a:t>? </a:t>
            </a:r>
            <a:endParaRPr sz="2200"/>
          </a:p>
          <a:p>
            <a:pPr indent="-368300" lvl="0" marL="457200" rtl="0" algn="l">
              <a:lnSpc>
                <a:spcPct val="115000"/>
              </a:lnSpc>
              <a:spcBef>
                <a:spcPts val="1000"/>
              </a:spcBef>
              <a:spcAft>
                <a:spcPts val="0"/>
              </a:spcAft>
              <a:buSzPts val="2200"/>
              <a:buAutoNum type="arabicPeriod"/>
            </a:pPr>
            <a:r>
              <a:rPr lang="en" sz="2200"/>
              <a:t>How would you explain how to rewrite </a:t>
            </a:r>
            <a:r>
              <a:rPr i="1" lang="en" sz="2200">
                <a:latin typeface="Times New Roman"/>
                <a:ea typeface="Times New Roman"/>
                <a:cs typeface="Times New Roman"/>
                <a:sym typeface="Times New Roman"/>
              </a:rPr>
              <a:t>𝑥</a:t>
            </a:r>
            <a:r>
              <a:rPr baseline="30000" lang="en" sz="2200"/>
              <a:t>2</a:t>
            </a:r>
            <a:r>
              <a:rPr lang="en" sz="2200"/>
              <a:t> − 5</a:t>
            </a:r>
            <a:r>
              <a:rPr i="1" lang="en" sz="2200">
                <a:latin typeface="Times New Roman"/>
                <a:ea typeface="Times New Roman"/>
                <a:cs typeface="Times New Roman"/>
                <a:sym typeface="Times New Roman"/>
              </a:rPr>
              <a:t>𝑥</a:t>
            </a:r>
            <a:r>
              <a:rPr lang="en" sz="2200"/>
              <a:t> − 24 in </a:t>
            </a:r>
            <a:r>
              <a:rPr b="1" lang="en" sz="2200"/>
              <a:t>factored form</a:t>
            </a:r>
            <a:r>
              <a:rPr lang="en" sz="2200"/>
              <a:t>? </a:t>
            </a:r>
            <a:endParaRPr sz="2200"/>
          </a:p>
          <a:p>
            <a:pPr indent="-368300" lvl="0" marL="457200" rtl="0" algn="l">
              <a:lnSpc>
                <a:spcPct val="115000"/>
              </a:lnSpc>
              <a:spcBef>
                <a:spcPts val="1000"/>
              </a:spcBef>
              <a:spcAft>
                <a:spcPts val="1000"/>
              </a:spcAft>
              <a:buSzPts val="2200"/>
              <a:buAutoNum type="arabicPeriod"/>
            </a:pPr>
            <a:r>
              <a:rPr lang="en" sz="2200"/>
              <a:t>You are rewriting the quadratic expression </a:t>
            </a:r>
            <a:r>
              <a:rPr i="1" lang="en" sz="2200">
                <a:latin typeface="Times New Roman"/>
                <a:ea typeface="Times New Roman"/>
                <a:cs typeface="Times New Roman"/>
                <a:sym typeface="Times New Roman"/>
              </a:rPr>
              <a:t>𝑥</a:t>
            </a:r>
            <a:r>
              <a:rPr baseline="30000" lang="en" sz="2200"/>
              <a:t>2</a:t>
            </a:r>
            <a:r>
              <a:rPr lang="en" sz="2200"/>
              <a:t> + 𝑏</a:t>
            </a:r>
            <a:r>
              <a:rPr i="1" lang="en" sz="2200">
                <a:latin typeface="Times New Roman"/>
                <a:ea typeface="Times New Roman"/>
                <a:cs typeface="Times New Roman"/>
                <a:sym typeface="Times New Roman"/>
              </a:rPr>
              <a:t>𝑥</a:t>
            </a:r>
            <a:r>
              <a:rPr lang="en" sz="2200"/>
              <a:t> + 𝑐 in factored form (</a:t>
            </a:r>
            <a:r>
              <a:rPr i="1" lang="en" sz="2200">
                <a:latin typeface="Times New Roman"/>
                <a:ea typeface="Times New Roman"/>
                <a:cs typeface="Times New Roman"/>
                <a:sym typeface="Times New Roman"/>
              </a:rPr>
              <a:t>𝑥</a:t>
            </a:r>
            <a:r>
              <a:rPr lang="en" sz="2200"/>
              <a:t> + 𝑚)(</a:t>
            </a:r>
            <a:r>
              <a:rPr i="1" lang="en" sz="2200">
                <a:latin typeface="Times New Roman"/>
                <a:ea typeface="Times New Roman"/>
                <a:cs typeface="Times New Roman"/>
                <a:sym typeface="Times New Roman"/>
              </a:rPr>
              <a:t>𝑥</a:t>
            </a:r>
            <a:r>
              <a:rPr lang="en" sz="2200"/>
              <a:t> + 𝑛). How will the factors be different when the 𝑐 is positive versus when 𝑐 is negative?</a:t>
            </a:r>
            <a:endParaRPr sz="2200"/>
          </a:p>
        </p:txBody>
      </p:sp>
      <p:sp>
        <p:nvSpPr>
          <p:cNvPr id="400" name="Google Shape;400;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01" name="Google Shape;401;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8.7 Rewriting Quadratic Equations in Factored Form, Part 2</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07" name="Google Shape;407;p49"/>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08" name="Google Shape;408;p49" title="Student Self Assessment table"/>
          <p:cNvGraphicFramePr/>
          <p:nvPr/>
        </p:nvGraphicFramePr>
        <p:xfrm>
          <a:off x="403153" y="1764100"/>
          <a:ext cx="3000000" cy="3000000"/>
        </p:xfrm>
        <a:graphic>
          <a:graphicData uri="http://schemas.openxmlformats.org/drawingml/2006/table">
            <a:tbl>
              <a:tblPr>
                <a:noFill/>
                <a:tableStyleId>{1036AF33-ECE8-445D-87AD-F450F0AB1BD0}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how the numbers and signs in a quadratic expression in factored form relate to the numbers and signs in an equivalent expression in standard form.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Write an equivalent expression in factored form, given a quadratic expression in standard form with a negative constant term.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09" name="Google Shape;409;p4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0" name="Google Shape;410;p4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8.7 Rewriting Quadratic Equations in Factored Form, Part 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