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1333F8E-BCF6-45DF-988F-8B8BBB40BAC2}">
  <a:tblStyle styleId="{31333F8E-BCF6-45DF-988F-8B8BBB40BAC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671/raise-unit-5-spn-vocabulary-flash-cards/?i=5eauv9&amp;x=1jqt" TargetMode="External"/><Relationship Id="rId4" Type="http://schemas.openxmlformats.org/officeDocument/2006/relationships/hyperlink" Target="https://quizlet.com/881507407/raise-unit-5-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5-1-2-using-product-and-quotient-properties-for-exponents" TargetMode="External"/><Relationship Id="rId3" Type="http://schemas.openxmlformats.org/officeDocument/2006/relationships/hyperlink" Target="https://openstax.org/books/algebra-1/pages/5-1-2-using-product-and-quotient-properties-for-exponents"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Lesson Narrative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Students review the Product, Quotient, and Power Properties of Exponents and then learn to simplify expressions with zero and negative exponents. Additionally, they review how to apply the Product-to-a-Power and Quotient-to-a-Power Properties to simplify expressions where entire products or quotients are raised to a power.</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Required Preparation</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Required Materials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Paper and pencil</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Texas Essential Knowledge and Skills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A1(G) display, explain, and justify mathematical ideas and arguments using precise mathematical language in written or oral communication.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Char char="●"/>
            </a:pPr>
            <a:r>
              <a:rPr lang="en" sz="1300">
                <a:solidFill>
                  <a:schemeClr val="dk1"/>
                </a:solidFill>
                <a:latin typeface="Calibri"/>
                <a:ea typeface="Calibri"/>
                <a:cs typeface="Calibri"/>
                <a:sym typeface="Calibri"/>
              </a:rPr>
              <a:t>A11(B) simplify numeric and algebraic expressions using the laws of exponents, including integral and rational exponents.	</a:t>
            </a:r>
            <a:endParaRPr b="1"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b3fabff00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b3fabff00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Familiarize students with the vocabulary words they will see throughout the lesson. Encourage students to look for these words and notice their use and meanings.</a:t>
            </a:r>
            <a:endParaRPr sz="1300">
              <a:solidFill>
                <a:srgbClr val="1D2125"/>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Encourage students to use key vocabulary words in “math talk” and their written and oral explanations.</a:t>
            </a:r>
            <a:endParaRPr sz="1300">
              <a:solidFill>
                <a:srgbClr val="1D2125"/>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Utilize a word wall. Sample cards are located here: </a:t>
            </a:r>
            <a:r>
              <a:rPr lang="en" sz="1300">
                <a:solidFill>
                  <a:srgbClr val="0F6CBF"/>
                </a:solidFill>
                <a:uFill>
                  <a:noFill/>
                </a:uFill>
                <a:latin typeface="Calibri"/>
                <a:ea typeface="Calibri"/>
                <a:cs typeface="Calibri"/>
                <a:sym typeface="Calibri"/>
                <a:hlinkClick r:id="rId2">
                  <a:extLst>
                    <a:ext uri="{A12FA001-AC4F-418D-AE19-62706E023703}">
                      <ahyp:hlinkClr val="tx"/>
                    </a:ext>
                  </a:extLst>
                </a:hlinkClick>
              </a:rPr>
              <a:t>Mathematics Vocabulary Word Wall Cards</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rPr lang="en" sz="1300">
                <a:solidFill>
                  <a:srgbClr val="1D2125"/>
                </a:solidFill>
                <a:latin typeface="Calibri"/>
                <a:ea typeface="Calibri"/>
                <a:cs typeface="Calibri"/>
                <a:sym typeface="Calibri"/>
              </a:rPr>
              <a:t>To support newcomers or students identified at the beginning level of language proficiency, share the following Quizlet links to help students gain an understanding of the academic vocabulary. Use the Spanish versions to anchor student understanding before bridging to the English versions.</a:t>
            </a:r>
            <a:endParaRPr sz="1300">
              <a:solidFill>
                <a:srgbClr val="1D2125"/>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rgbClr val="0F6CBF"/>
                </a:solidFill>
                <a:uFill>
                  <a:noFill/>
                </a:uFill>
                <a:latin typeface="Calibri"/>
                <a:ea typeface="Calibri"/>
                <a:cs typeface="Calibri"/>
                <a:sym typeface="Calibri"/>
                <a:hlinkClick r:id="rId3">
                  <a:extLst>
                    <a:ext uri="{A12FA001-AC4F-418D-AE19-62706E023703}">
                      <ahyp:hlinkClr val="tx"/>
                    </a:ext>
                  </a:extLst>
                </a:hlinkClick>
              </a:rPr>
              <a:t>Unit 5 Spanish Vocabulary</a:t>
            </a:r>
            <a:endParaRPr sz="1300">
              <a:solidFill>
                <a:srgbClr val="0F6CBF"/>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rgbClr val="0F6CBF"/>
                </a:solidFill>
                <a:uFill>
                  <a:noFill/>
                </a:uFill>
                <a:latin typeface="Calibri"/>
                <a:ea typeface="Calibri"/>
                <a:cs typeface="Calibri"/>
                <a:sym typeface="Calibri"/>
                <a:hlinkClick r:id="rId4">
                  <a:extLst>
                    <a:ext uri="{A12FA001-AC4F-418D-AE19-62706E023703}">
                      <ahyp:hlinkClr val="tx"/>
                    </a:ext>
                  </a:extLst>
                </a:hlinkClick>
              </a:rPr>
              <a:t>Unit 5 Vocabulary</a:t>
            </a:r>
            <a:endParaRPr sz="1300">
              <a:solidFill>
                <a:schemeClr val="dk1"/>
              </a:solidFill>
              <a:latin typeface="Calibri"/>
              <a:ea typeface="Calibri"/>
              <a:cs typeface="Calibri"/>
              <a:sym typeface="Calibri"/>
            </a:endParaRPr>
          </a:p>
          <a:p>
            <a:pPr indent="0" lvl="0" marL="0" rtl="0" algn="l">
              <a:lnSpc>
                <a:spcPct val="120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ELPS 1(F) use accessible language and learn new and essential language in the process.</a:t>
            </a:r>
            <a:endParaRPr sz="1300">
              <a:solidFill>
                <a:srgbClr val="1D2125"/>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rgbClr val="1D2125"/>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ELPS 3(E) share information in cooperative learning interactions.</a:t>
            </a:r>
            <a:endParaRPr sz="15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 name="Google Shape;13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g3b3fabff00c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 name="Google Shape;145;g3b3fabff00c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This warm up reviews and reinforces the idea that exponents can be represented equivalently as repeated multiplication. Students will translate constant and variable bases with exponents to multiplication expressions.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Display the introduction and the example expressions.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Ask the class to explain the relationship between exponents and repeated multiplication.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Roboto"/>
              <a:buAutoNum type="arabicPeriod"/>
            </a:pPr>
            <a:r>
              <a:rPr lang="en" sz="1300">
                <a:solidFill>
                  <a:srgbClr val="1D2125"/>
                </a:solidFill>
                <a:latin typeface="Calibri"/>
                <a:ea typeface="Calibri"/>
                <a:cs typeface="Calibri"/>
                <a:sym typeface="Calibri"/>
              </a:rPr>
              <a:t>Use the </a:t>
            </a:r>
            <a:r>
              <a:rPr b="1" lang="en" sz="1300">
                <a:solidFill>
                  <a:srgbClr val="1D2125"/>
                </a:solidFill>
                <a:latin typeface="Calibri"/>
                <a:ea typeface="Calibri"/>
                <a:cs typeface="Calibri"/>
                <a:sym typeface="Calibri"/>
              </a:rPr>
              <a:t>Math Talk</a:t>
            </a:r>
            <a:r>
              <a:rPr lang="en" sz="1300">
                <a:solidFill>
                  <a:srgbClr val="1D2125"/>
                </a:solidFill>
                <a:latin typeface="Calibri"/>
                <a:ea typeface="Calibri"/>
                <a:cs typeface="Calibri"/>
                <a:sym typeface="Calibri"/>
              </a:rPr>
              <a:t> protocol to display the exponential expressions one at a time until all problems are displayed (as described in steps 4 - 5). </a:t>
            </a:r>
            <a:r>
              <a:rPr b="1" lang="en" sz="1300">
                <a:solidFill>
                  <a:srgbClr val="1D2125"/>
                </a:solidFill>
                <a:highlight>
                  <a:srgbClr val="FFFF00"/>
                </a:highlight>
                <a:latin typeface="Calibri"/>
                <a:ea typeface="Calibri"/>
                <a:cs typeface="Calibri"/>
                <a:sym typeface="Calibri"/>
              </a:rPr>
              <a:t>ANIMATION has been added to the slide to facilitate this instructional strategy. Click to display each new expression.</a:t>
            </a:r>
            <a:endParaRPr b="1" sz="1300">
              <a:solidFill>
                <a:srgbClr val="1D2125"/>
              </a:solidFill>
              <a:highlight>
                <a:srgbClr val="FFFF00"/>
              </a:highlight>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Give students quiet think-time for each problem and ask them to give a signal when they have an answer (for example, give a thumbs up).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Keep all problems displayed throughout the talk.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Follow with a whole-class discussion as needed to review the answers.</a:t>
            </a:r>
            <a:endParaRPr sz="1300">
              <a:solidFill>
                <a:srgbClr val="1D2125"/>
              </a:solidFill>
              <a:latin typeface="Calibri"/>
              <a:ea typeface="Calibri"/>
              <a:cs typeface="Calibri"/>
              <a:sym typeface="Calibri"/>
            </a:endParaRPr>
          </a:p>
          <a:p>
            <a:pPr indent="0" lvl="0" marL="0" rtl="0" algn="l">
              <a:spcBef>
                <a:spcPts val="80"/>
              </a:spcBef>
              <a:spcAft>
                <a:spcPts val="0"/>
              </a:spcAft>
              <a:buNone/>
            </a:pPr>
            <a:r>
              <a:t/>
            </a:r>
            <a:endParaRPr>
              <a:solidFill>
                <a:srgbClr val="1D2125"/>
              </a:solidFill>
              <a:latin typeface="Roboto"/>
              <a:ea typeface="Roboto"/>
              <a:cs typeface="Roboto"/>
              <a:sym typeface="Roboto"/>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 4 </a:t>
            </a:r>
            <a:r>
              <a:rPr b="1" baseline="30000" lang="en" sz="1300">
                <a:solidFill>
                  <a:schemeClr val="dk1"/>
                </a:solidFill>
                <a:latin typeface="Calibri"/>
                <a:ea typeface="Calibri"/>
                <a:cs typeface="Calibri"/>
                <a:sym typeface="Calibri"/>
              </a:rPr>
              <a: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4 </a:t>
            </a:r>
            <a:r>
              <a:rPr b="1" baseline="30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4</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b="1" baseline="30000"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b="1" baseline="30000" lang="en" sz="1400">
                <a:solidFill>
                  <a:schemeClr val="dk1"/>
                </a:solidFill>
                <a:latin typeface="Calibri"/>
                <a:ea typeface="Calibri"/>
                <a:cs typeface="Calibri"/>
                <a:sym typeface="Calibri"/>
              </a:rPr>
              <a:t>.</a:t>
            </a:r>
            <a:r>
              <a:rPr lang="en" sz="14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1" lang="en" sz="1400">
                <a:solidFill>
                  <a:schemeClr val="dk1"/>
                </a:solidFill>
                <a:latin typeface="Calibri"/>
                <a:ea typeface="Calibri"/>
                <a:cs typeface="Calibri"/>
                <a:sym typeface="Calibri"/>
              </a:rPr>
              <a:t> </a:t>
            </a:r>
            <a:r>
              <a:rPr b="1" baseline="30000" lang="en" sz="1400">
                <a:solidFill>
                  <a:schemeClr val="dk1"/>
                </a:solidFill>
                <a:latin typeface="Calibri"/>
                <a:ea typeface="Calibri"/>
                <a:cs typeface="Calibri"/>
                <a:sym typeface="Calibri"/>
              </a:rPr>
              <a:t>.</a:t>
            </a:r>
            <a:r>
              <a:rPr baseline="30000" lang="en" sz="14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1" lang="en" sz="1400">
                <a:solidFill>
                  <a:schemeClr val="dk1"/>
                </a:solidFill>
                <a:latin typeface="Calibri"/>
                <a:ea typeface="Calibri"/>
                <a:cs typeface="Calibri"/>
                <a:sym typeface="Calibri"/>
              </a:rPr>
              <a:t> </a:t>
            </a:r>
            <a:r>
              <a:rPr b="1" baseline="30000" lang="en" sz="1400">
                <a:solidFill>
                  <a:schemeClr val="dk1"/>
                </a:solidFill>
                <a:latin typeface="Calibri"/>
                <a:ea typeface="Calibri"/>
                <a:cs typeface="Calibri"/>
                <a:sym typeface="Calibri"/>
              </a:rPr>
              <a:t>.</a:t>
            </a:r>
            <a:r>
              <a:rPr lang="en" sz="14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endParaRPr sz="14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a:t>
            </a:r>
            <a:r>
              <a:rPr b="1" lang="en" sz="1300">
                <a:solidFill>
                  <a:schemeClr val="dk1"/>
                </a:solidFill>
                <a:latin typeface="Calibri"/>
                <a:ea typeface="Calibri"/>
                <a:cs typeface="Calibri"/>
                <a:sym typeface="Calibri"/>
              </a:rPr>
              <a:t> </a:t>
            </a:r>
            <a:r>
              <a:rPr b="1" baseline="30000"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(–8)</a:t>
            </a:r>
            <a:r>
              <a:rPr b="1" lang="en" sz="1300">
                <a:solidFill>
                  <a:schemeClr val="dk1"/>
                </a:solidFill>
                <a:latin typeface="Calibri"/>
                <a:ea typeface="Calibri"/>
                <a:cs typeface="Calibri"/>
                <a:sym typeface="Calibri"/>
              </a:rPr>
              <a:t> </a:t>
            </a:r>
            <a:r>
              <a:rPr b="1" baseline="30000"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(–8)</a:t>
            </a:r>
            <a:r>
              <a:rPr b="1" lang="en" sz="1300">
                <a:solidFill>
                  <a:schemeClr val="dk1"/>
                </a:solidFill>
                <a:latin typeface="Calibri"/>
                <a:ea typeface="Calibri"/>
                <a:cs typeface="Calibri"/>
                <a:sym typeface="Calibri"/>
              </a:rPr>
              <a:t> </a:t>
            </a:r>
            <a:r>
              <a:rPr b="1" baseline="30000"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(–8)</a:t>
            </a:r>
            <a:r>
              <a:rPr b="1" lang="en" sz="1300">
                <a:solidFill>
                  <a:schemeClr val="dk1"/>
                </a:solidFill>
                <a:latin typeface="Calibri"/>
                <a:ea typeface="Calibri"/>
                <a:cs typeface="Calibri"/>
                <a:sym typeface="Calibri"/>
              </a:rPr>
              <a:t> </a:t>
            </a:r>
            <a:r>
              <a:rPr b="1" baseline="30000" lang="en" sz="1300">
                <a:solidFill>
                  <a:schemeClr val="dk1"/>
                </a:solidFill>
                <a:latin typeface="Calibri"/>
                <a:ea typeface="Calibri"/>
                <a:cs typeface="Calibri"/>
                <a:sym typeface="Calibri"/>
              </a:rPr>
              <a: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(–8) </a:t>
            </a:r>
            <a:r>
              <a:rPr b="1" baseline="30000"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(–8)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z</a:t>
            </a:r>
            <a:r>
              <a:rPr lang="en" sz="1300">
                <a:solidFill>
                  <a:schemeClr val="dk1"/>
                </a:solidFill>
                <a:latin typeface="Calibri"/>
                <a:ea typeface="Calibri"/>
                <a:cs typeface="Calibri"/>
                <a:sym typeface="Calibri"/>
              </a:rPr>
              <a:t>)</a:t>
            </a:r>
            <a:r>
              <a:rPr b="1" lang="en" sz="1300">
                <a:solidFill>
                  <a:schemeClr val="dk1"/>
                </a:solidFill>
                <a:latin typeface="Calibri"/>
                <a:ea typeface="Calibri"/>
                <a:cs typeface="Calibri"/>
                <a:sym typeface="Calibri"/>
              </a:rPr>
              <a:t> </a:t>
            </a:r>
            <a:r>
              <a:rPr b="1" baseline="30000"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z</a:t>
            </a:r>
            <a:r>
              <a:rPr lang="en" sz="1300">
                <a:solidFill>
                  <a:schemeClr val="dk1"/>
                </a:solidFill>
                <a:latin typeface="Calibri"/>
                <a:ea typeface="Calibri"/>
                <a:cs typeface="Calibri"/>
                <a:sym typeface="Calibri"/>
              </a:rPr>
              <a:t>)</a:t>
            </a:r>
            <a:r>
              <a:rPr b="1" lang="en" sz="1300">
                <a:solidFill>
                  <a:schemeClr val="dk1"/>
                </a:solidFill>
                <a:latin typeface="Calibri"/>
                <a:ea typeface="Calibri"/>
                <a:cs typeface="Calibri"/>
                <a:sym typeface="Calibri"/>
              </a:rPr>
              <a:t> </a:t>
            </a:r>
            <a:r>
              <a:rPr b="1" baseline="30000"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z</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rgbClr val="1D2125"/>
                </a:solidFill>
                <a:latin typeface="Calibri"/>
                <a:ea typeface="Calibri"/>
                <a:cs typeface="Calibri"/>
                <a:sym typeface="Calibri"/>
              </a:rPr>
              <a:t>Invite students to share their answers as each expression is simplified into repeated multiplication. Then, discuss with students:</a:t>
            </a:r>
            <a:endParaRPr sz="1300">
              <a:solidFill>
                <a:srgbClr val="1D2125"/>
              </a:solidFill>
              <a:latin typeface="Calibri"/>
              <a:ea typeface="Calibri"/>
              <a:cs typeface="Calibri"/>
              <a:sym typeface="Calibri"/>
            </a:endParaRPr>
          </a:p>
          <a:p>
            <a:pPr indent="-311150" lvl="0" marL="457200" rtl="0" algn="l">
              <a:spcBef>
                <a:spcPts val="12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What is the relationship between the base of the exponent and the factor used in the repeated multiplication expression? (The base of the exponent is the same value or variable that is used in the repeated multiplication expression.)</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What is the relationship between the exponent value and the number of factors in the repeated multiplication expression? (The exponent value will be equal to the number of factors in the repeated multiplication expression.)</a:t>
            </a:r>
            <a:endParaRPr b="1"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 name="Google Shape;159;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b3fabff00c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b3fabff00c_0_1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This activity prompts students to simplify expressions using the Product and Quotient Properties for Exponents. Students must understand that –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To multiply like bases, the exponents are added</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To divide like bases, the exponents are subtracted</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base in these situations always remains the same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rgbClr val="1D2125"/>
                </a:solidFill>
                <a:latin typeface="Calibri"/>
                <a:ea typeface="Calibri"/>
                <a:cs typeface="Calibri"/>
                <a:sym typeface="Calibri"/>
              </a:rPr>
              <a:t>Read the Product Property.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rgbClr val="1D2125"/>
                </a:solidFill>
                <a:latin typeface="Calibri"/>
                <a:ea typeface="Calibri"/>
                <a:cs typeface="Calibri"/>
                <a:sym typeface="Calibri"/>
              </a:rPr>
              <a:t>Review the example provided as a class. If needed, complete one additional example as a class.</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b="1" lang="en" sz="1300">
                <a:solidFill>
                  <a:srgbClr val="1D2125"/>
                </a:solidFill>
                <a:latin typeface="Calibri"/>
                <a:ea typeface="Calibri"/>
                <a:cs typeface="Calibri"/>
                <a:sym typeface="Calibri"/>
              </a:rPr>
              <a:t>Limit the time spent on the Product Property to 10 minutes</a:t>
            </a:r>
            <a:r>
              <a:rPr lang="en" sz="1300">
                <a:solidFill>
                  <a:srgbClr val="1D2125"/>
                </a:solidFill>
                <a:latin typeface="Calibri"/>
                <a:ea typeface="Calibri"/>
                <a:cs typeface="Calibri"/>
                <a:sym typeface="Calibri"/>
              </a:rPr>
              <a:t> and pause the class for questions before students move on to the Quotient Property.</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rgbClr val="1D2125"/>
                </a:solidFill>
                <a:latin typeface="Calibri"/>
                <a:ea typeface="Calibri"/>
                <a:cs typeface="Calibri"/>
                <a:sym typeface="Calibri"/>
              </a:rPr>
              <a:t>Then, read the Quotient Property.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rgbClr val="1D2125"/>
                </a:solidFill>
                <a:latin typeface="Calibri"/>
                <a:ea typeface="Calibri"/>
                <a:cs typeface="Calibri"/>
                <a:sym typeface="Calibri"/>
              </a:rPr>
              <a:t>Review the example provided as a class. If needed, complete one additional example as a class.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d</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d</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d</a:t>
            </a:r>
            <a:r>
              <a:rPr baseline="30000" lang="en" sz="1300">
                <a:solidFill>
                  <a:schemeClr val="dk1"/>
                </a:solidFill>
                <a:latin typeface="Calibri"/>
                <a:ea typeface="Calibri"/>
                <a:cs typeface="Calibri"/>
                <a:sym typeface="Calibri"/>
              </a:rPr>
              <a:t>2+3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d</a:t>
            </a:r>
            <a:r>
              <a:rPr baseline="30000" lang="en" sz="1300">
                <a:solidFill>
                  <a:schemeClr val="dk1"/>
                </a:solidFill>
                <a:latin typeface="Calibri"/>
                <a:ea typeface="Calibri"/>
                <a:cs typeface="Calibri"/>
                <a:sym typeface="Calibri"/>
              </a:rPr>
              <a:t>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c</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c</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c</a:t>
            </a:r>
            <a:r>
              <a:rPr baseline="30000" lang="en" sz="1300">
                <a:solidFill>
                  <a:schemeClr val="dk1"/>
                </a:solidFill>
                <a:latin typeface="Calibri"/>
                <a:ea typeface="Calibri"/>
                <a:cs typeface="Calibri"/>
                <a:sym typeface="Calibri"/>
              </a:rPr>
              <a:t>4+6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c</a:t>
            </a:r>
            <a:r>
              <a:rPr baseline="30000" lang="en" sz="1300">
                <a:solidFill>
                  <a:schemeClr val="dk1"/>
                </a:solidFill>
                <a:latin typeface="Calibri"/>
                <a:ea typeface="Calibri"/>
                <a:cs typeface="Calibri"/>
                <a:sym typeface="Calibri"/>
              </a:rPr>
              <a:t>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k</a:t>
            </a:r>
            <a:r>
              <a:rPr baseline="30000" lang="en" sz="1300">
                <a:solidFill>
                  <a:schemeClr val="dk1"/>
                </a:solidFill>
                <a:latin typeface="Calibri"/>
                <a:ea typeface="Calibri"/>
                <a:cs typeface="Calibri"/>
                <a:sym typeface="Calibri"/>
              </a:rPr>
              <a:t>3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baseline="30000" lang="en" sz="1300">
                <a:solidFill>
                  <a:schemeClr val="dk1"/>
                </a:solidFill>
                <a:latin typeface="Calibri"/>
                <a:ea typeface="Calibri"/>
                <a:cs typeface="Calibri"/>
                <a:sym typeface="Calibri"/>
              </a:rPr>
              <a:t>5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baseline="30000" lang="en" sz="1300">
                <a:solidFill>
                  <a:schemeClr val="dk1"/>
                </a:solidFill>
                <a:latin typeface="Calibri"/>
                <a:ea typeface="Calibri"/>
                <a:cs typeface="Calibri"/>
                <a:sym typeface="Calibri"/>
              </a:rPr>
              <a:t>3+5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k</a:t>
            </a:r>
            <a:r>
              <a:rPr baseline="30000" lang="en" sz="1300">
                <a:solidFill>
                  <a:schemeClr val="dk1"/>
                </a:solidFill>
                <a:latin typeface="Calibri"/>
                <a:ea typeface="Calibri"/>
                <a:cs typeface="Calibri"/>
                <a:sym typeface="Calibri"/>
              </a:rPr>
              <a:t>8</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1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v</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(𝑚)</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⋅(𝑚)</a:t>
            </a:r>
            <a:r>
              <a:rPr baseline="30000" lang="en" sz="1300">
                <a:solidFill>
                  <a:schemeClr val="dk1"/>
                </a:solidFill>
                <a:latin typeface="Calibri"/>
                <a:ea typeface="Calibri"/>
                <a:cs typeface="Calibri"/>
                <a:sym typeface="Calibri"/>
              </a:rPr>
              <a:t>4 </a:t>
            </a:r>
            <a:r>
              <a:rPr lang="en" sz="1300">
                <a:solidFill>
                  <a:schemeClr val="dk1"/>
                </a:solidFill>
                <a:latin typeface="Calibri"/>
                <a:ea typeface="Calibri"/>
                <a:cs typeface="Calibri"/>
                <a:sym typeface="Calibri"/>
              </a:rPr>
              <a:t>= 𝑚</a:t>
            </a:r>
            <a:r>
              <a:rPr baseline="30000" lang="en" sz="1300">
                <a:solidFill>
                  <a:schemeClr val="dk1"/>
                </a:solidFill>
                <a:latin typeface="Calibri"/>
                <a:ea typeface="Calibri"/>
                <a:cs typeface="Calibri"/>
                <a:sym typeface="Calibri"/>
              </a:rPr>
              <a:t>4+4 </a:t>
            </a:r>
            <a:r>
              <a:rPr lang="en" sz="1300">
                <a:solidFill>
                  <a:schemeClr val="dk1"/>
                </a:solidFill>
                <a:latin typeface="Calibri"/>
                <a:ea typeface="Calibri"/>
                <a:cs typeface="Calibri"/>
                <a:sym typeface="Calibri"/>
              </a:rPr>
              <a:t>= 𝑚</a:t>
            </a:r>
            <a:r>
              <a:rPr baseline="30000" lang="en" sz="1300">
                <a:solidFill>
                  <a:schemeClr val="dk1"/>
                </a:solidFill>
                <a:latin typeface="Calibri"/>
                <a:ea typeface="Calibri"/>
                <a:cs typeface="Calibri"/>
                <a:sym typeface="Calibri"/>
              </a:rPr>
              <a:t>8</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(−𝑝)</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⋅(−𝑝)</a:t>
            </a:r>
            <a:r>
              <a:rPr baseline="30000" lang="en" sz="1300">
                <a:solidFill>
                  <a:schemeClr val="dk1"/>
                </a:solidFill>
                <a:latin typeface="Calibri"/>
                <a:ea typeface="Calibri"/>
                <a:cs typeface="Calibri"/>
                <a:sym typeface="Calibri"/>
              </a:rPr>
              <a:t>8 </a:t>
            </a:r>
            <a:r>
              <a:rPr lang="en" sz="1300">
                <a:solidFill>
                  <a:schemeClr val="dk1"/>
                </a:solidFill>
                <a:latin typeface="Calibri"/>
                <a:ea typeface="Calibri"/>
                <a:cs typeface="Calibri"/>
                <a:sym typeface="Calibri"/>
              </a:rPr>
              <a:t>= (−𝑝)</a:t>
            </a:r>
            <a:r>
              <a:rPr baseline="30000" lang="en" sz="1300">
                <a:solidFill>
                  <a:schemeClr val="dk1"/>
                </a:solidFill>
                <a:latin typeface="Calibri"/>
                <a:ea typeface="Calibri"/>
                <a:cs typeface="Calibri"/>
                <a:sym typeface="Calibri"/>
              </a:rPr>
              <a:t>6+8 </a:t>
            </a:r>
            <a:r>
              <a:rPr lang="en" sz="1300">
                <a:solidFill>
                  <a:schemeClr val="dk1"/>
                </a:solidFill>
                <a:latin typeface="Calibri"/>
                <a:ea typeface="Calibri"/>
                <a:cs typeface="Calibri"/>
                <a:sym typeface="Calibri"/>
              </a:rPr>
              <a:t>= (−𝑝)</a:t>
            </a:r>
            <a:r>
              <a:rPr baseline="30000" lang="en" sz="1300">
                <a:solidFill>
                  <a:schemeClr val="dk1"/>
                </a:solidFill>
                <a:latin typeface="Calibri"/>
                <a:ea typeface="Calibri"/>
                <a:cs typeface="Calibri"/>
                <a:sym typeface="Calibri"/>
              </a:rPr>
              <a:t>14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questions and synthesis continue on the next slide.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b3fabff00c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b3fabff00c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7. 𝑦</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/𝑦</a:t>
            </a:r>
            <a:r>
              <a:rPr baseline="30000" lang="en" sz="1300">
                <a:solidFill>
                  <a:schemeClr val="dk1"/>
                </a:solidFill>
                <a:latin typeface="Calibri"/>
                <a:ea typeface="Calibri"/>
                <a:cs typeface="Calibri"/>
                <a:sym typeface="Calibri"/>
              </a:rPr>
              <a:t>3 </a:t>
            </a:r>
            <a:r>
              <a:rPr lang="en" sz="1300">
                <a:solidFill>
                  <a:schemeClr val="dk1"/>
                </a:solidFill>
                <a:latin typeface="Calibri"/>
                <a:ea typeface="Calibri"/>
                <a:cs typeface="Calibri"/>
                <a:sym typeface="Calibri"/>
              </a:rPr>
              <a:t>= (𝑦)</a:t>
            </a:r>
            <a:r>
              <a:rPr baseline="30000" lang="en" sz="1300">
                <a:solidFill>
                  <a:schemeClr val="dk1"/>
                </a:solidFill>
                <a:latin typeface="Calibri"/>
                <a:ea typeface="Calibri"/>
                <a:cs typeface="Calibri"/>
                <a:sym typeface="Calibri"/>
              </a:rPr>
              <a:t>5−3 </a:t>
            </a:r>
            <a:r>
              <a:rPr lang="en" sz="1300">
                <a:solidFill>
                  <a:schemeClr val="dk1"/>
                </a:solidFill>
                <a:latin typeface="Calibri"/>
                <a:ea typeface="Calibri"/>
                <a:cs typeface="Calibri"/>
                <a:sym typeface="Calibri"/>
              </a:rPr>
              <a:t>= (7)</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8. 𝑟</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/𝑟 = (𝑟)</a:t>
            </a:r>
            <a:r>
              <a:rPr baseline="30000" lang="en" sz="1300">
                <a:solidFill>
                  <a:schemeClr val="dk1"/>
                </a:solidFill>
                <a:latin typeface="Calibri"/>
                <a:ea typeface="Calibri"/>
                <a:cs typeface="Calibri"/>
                <a:sym typeface="Calibri"/>
              </a:rPr>
              <a:t>4−1 </a:t>
            </a:r>
            <a:r>
              <a:rPr lang="en" sz="1300">
                <a:solidFill>
                  <a:schemeClr val="dk1"/>
                </a:solidFill>
                <a:latin typeface="Calibri"/>
                <a:ea typeface="Calibri"/>
                <a:cs typeface="Calibri"/>
                <a:sym typeface="Calibri"/>
              </a:rPr>
              <a:t>= (𝑟)</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9. 𝑞</a:t>
            </a:r>
            <a:r>
              <a:rPr baseline="30000" lang="en" sz="1300">
                <a:solidFill>
                  <a:schemeClr val="dk1"/>
                </a:solidFill>
                <a:latin typeface="Calibri"/>
                <a:ea typeface="Calibri"/>
                <a:cs typeface="Calibri"/>
                <a:sym typeface="Calibri"/>
              </a:rPr>
              <a:t>9</a:t>
            </a:r>
            <a:r>
              <a:rPr lang="en" sz="1300">
                <a:solidFill>
                  <a:schemeClr val="dk1"/>
                </a:solidFill>
                <a:latin typeface="Calibri"/>
                <a:ea typeface="Calibri"/>
                <a:cs typeface="Calibri"/>
                <a:sym typeface="Calibri"/>
              </a:rPr>
              <a:t>/𝑞</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(𝑞)</a:t>
            </a:r>
            <a:r>
              <a:rPr baseline="30000" lang="en" sz="1300">
                <a:solidFill>
                  <a:schemeClr val="dk1"/>
                </a:solidFill>
                <a:latin typeface="Calibri"/>
                <a:ea typeface="Calibri"/>
                <a:cs typeface="Calibri"/>
                <a:sym typeface="Calibri"/>
              </a:rPr>
              <a:t>9−2 </a:t>
            </a:r>
            <a:r>
              <a:rPr lang="en" sz="1300">
                <a:solidFill>
                  <a:schemeClr val="dk1"/>
                </a:solidFill>
                <a:latin typeface="Calibri"/>
                <a:ea typeface="Calibri"/>
                <a:cs typeface="Calibri"/>
                <a:sym typeface="Calibri"/>
              </a:rPr>
              <a:t>= (𝑞)</a:t>
            </a:r>
            <a:r>
              <a:rPr baseline="30000" lang="en" sz="1300">
                <a:solidFill>
                  <a:schemeClr val="dk1"/>
                </a:solidFill>
                <a:latin typeface="Calibri"/>
                <a:ea typeface="Calibri"/>
                <a:cs typeface="Calibri"/>
                <a:sym typeface="Calibri"/>
              </a:rPr>
              <a:t>7</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10. (−𝑢)</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/(−𝑢)</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(−𝑢)</a:t>
            </a:r>
            <a:r>
              <a:rPr baseline="30000" lang="en" sz="1300">
                <a:solidFill>
                  <a:schemeClr val="dk1"/>
                </a:solidFill>
                <a:latin typeface="Calibri"/>
                <a:ea typeface="Calibri"/>
                <a:cs typeface="Calibri"/>
                <a:sym typeface="Calibri"/>
              </a:rPr>
              <a:t>5−2 </a:t>
            </a:r>
            <a:r>
              <a:rPr lang="en" sz="1300">
                <a:solidFill>
                  <a:schemeClr val="dk1"/>
                </a:solidFill>
                <a:latin typeface="Calibri"/>
                <a:ea typeface="Calibri"/>
                <a:cs typeface="Calibri"/>
                <a:sym typeface="Calibri"/>
              </a:rPr>
              <a:t>= (−𝑢)</a:t>
            </a:r>
            <a:r>
              <a:rPr baseline="30000" lang="en" sz="1300">
                <a:solidFill>
                  <a:schemeClr val="dk1"/>
                </a:solidFill>
                <a:latin typeface="Calibri"/>
                <a:ea typeface="Calibri"/>
                <a:cs typeface="Calibri"/>
                <a:sym typeface="Calibri"/>
              </a:rPr>
              <a:t>3</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11. (𝑗)</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/(𝑗)</a:t>
            </a:r>
            <a:r>
              <a:rPr baseline="30000" lang="en" sz="1300">
                <a:solidFill>
                  <a:schemeClr val="dk1"/>
                </a:solidFill>
                <a:latin typeface="Calibri"/>
                <a:ea typeface="Calibri"/>
                <a:cs typeface="Calibri"/>
                <a:sym typeface="Calibri"/>
              </a:rPr>
              <a:t>5 </a:t>
            </a:r>
            <a:r>
              <a:rPr lang="en" sz="1300">
                <a:solidFill>
                  <a:schemeClr val="dk1"/>
                </a:solidFill>
                <a:latin typeface="Calibri"/>
                <a:ea typeface="Calibri"/>
                <a:cs typeface="Calibri"/>
                <a:sym typeface="Calibri"/>
              </a:rPr>
              <a:t>= (𝑗)</a:t>
            </a:r>
            <a:r>
              <a:rPr baseline="30000" lang="en" sz="1300">
                <a:solidFill>
                  <a:schemeClr val="dk1"/>
                </a:solidFill>
                <a:latin typeface="Calibri"/>
                <a:ea typeface="Calibri"/>
                <a:cs typeface="Calibri"/>
                <a:sym typeface="Calibri"/>
              </a:rPr>
              <a:t>6−5 </a:t>
            </a:r>
            <a:r>
              <a:rPr lang="en" sz="1300">
                <a:solidFill>
                  <a:schemeClr val="dk1"/>
                </a:solidFill>
                <a:latin typeface="Calibri"/>
                <a:ea typeface="Calibri"/>
                <a:cs typeface="Calibri"/>
                <a:sym typeface="Calibri"/>
              </a:rPr>
              <a:t>= (𝑗)</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12. (−𝑧)</a:t>
            </a:r>
            <a:r>
              <a:rPr baseline="30000" lang="en" sz="1300">
                <a:solidFill>
                  <a:schemeClr val="dk1"/>
                </a:solidFill>
                <a:latin typeface="Calibri"/>
                <a:ea typeface="Calibri"/>
                <a:cs typeface="Calibri"/>
                <a:sym typeface="Calibri"/>
              </a:rPr>
              <a:t>8</a:t>
            </a:r>
            <a:r>
              <a:rPr lang="en" sz="1300">
                <a:solidFill>
                  <a:schemeClr val="dk1"/>
                </a:solidFill>
                <a:latin typeface="Calibri"/>
                <a:ea typeface="Calibri"/>
                <a:cs typeface="Calibri"/>
                <a:sym typeface="Calibri"/>
              </a:rPr>
              <a:t>/(−𝑧)</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=(−𝑧)</a:t>
            </a:r>
            <a:r>
              <a:rPr baseline="30000" lang="en" sz="1300">
                <a:solidFill>
                  <a:schemeClr val="dk1"/>
                </a:solidFill>
                <a:latin typeface="Calibri"/>
                <a:ea typeface="Calibri"/>
                <a:cs typeface="Calibri"/>
                <a:sym typeface="Calibri"/>
              </a:rPr>
              <a:t>8−6 </a:t>
            </a:r>
            <a:r>
              <a:rPr lang="en" sz="1300">
                <a:solidFill>
                  <a:schemeClr val="dk1"/>
                </a:solidFill>
                <a:latin typeface="Calibri"/>
                <a:ea typeface="Calibri"/>
                <a:cs typeface="Calibri"/>
                <a:sym typeface="Calibri"/>
              </a:rPr>
              <a:t>= (−𝑧)</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a:solidFill>
                  <a:srgbClr val="1D2125"/>
                </a:solidFill>
                <a:latin typeface="Roboto"/>
                <a:ea typeface="Roboto"/>
                <a:cs typeface="Roboto"/>
                <a:sym typeface="Roboto"/>
              </a:rPr>
              <a:t>Ask students to summarize the Product Property and Quotient Property for Exponents in their own words. Add any missing details as needed. </a:t>
            </a:r>
            <a:endParaRPr>
              <a:solidFill>
                <a:srgbClr val="1D2125"/>
              </a:solidFill>
              <a:latin typeface="Roboto"/>
              <a:ea typeface="Roboto"/>
              <a:cs typeface="Roboto"/>
              <a:sym typeface="Roboto"/>
            </a:endParaRPr>
          </a:p>
          <a:p>
            <a:pPr indent="0" lvl="0" marL="0" rtl="0" algn="l">
              <a:spcBef>
                <a:spcPts val="0"/>
              </a:spcBef>
              <a:spcAft>
                <a:spcPts val="0"/>
              </a:spcAft>
              <a:buNone/>
            </a:pPr>
            <a:r>
              <a:t/>
            </a:r>
            <a:endParaRPr>
              <a:solidFill>
                <a:srgbClr val="1D2125"/>
              </a:solidFill>
              <a:latin typeface="Roboto"/>
              <a:ea typeface="Roboto"/>
              <a:cs typeface="Roboto"/>
              <a:sym typeface="Roboto"/>
            </a:endParaRPr>
          </a:p>
          <a:p>
            <a:pPr indent="0" lvl="0" marL="0" rtl="0" algn="l">
              <a:spcBef>
                <a:spcPts val="0"/>
              </a:spcBef>
              <a:spcAft>
                <a:spcPts val="0"/>
              </a:spcAft>
              <a:buNone/>
            </a:pPr>
            <a:r>
              <a:rPr lang="en">
                <a:solidFill>
                  <a:srgbClr val="1D2125"/>
                </a:solidFill>
                <a:latin typeface="Roboto"/>
                <a:ea typeface="Roboto"/>
                <a:cs typeface="Roboto"/>
                <a:sym typeface="Roboto"/>
              </a:rPr>
              <a:t>Emphasize that when multiplying like bases, the exponents are added, when dividing like bases, the exponents are subtracted. Stress that the base in these situations always remains the same.</a:t>
            </a:r>
            <a:endParaRPr b="1" sz="13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b3fabff00c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b3fabff00c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sz="8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expression uses the Product Property for Exponents. To multiply with like bases, add the exponents.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expression uses the Product Property for Exponents. To multiply with like bases, you should add the exponents, not multiply them.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expression uses the Quotient Property for Exponents. To divide with like bases, you should subtract the exponents, not divide them.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expression uses the Quotient Property for Exponents. To divide with like bases, you should subtract the exponents, not divide them. </a:t>
            </a:r>
            <a:endParaRPr b="1"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b3fabff00c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b3fabff00c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When we combine like terms by adding and subtracting, we need to have the same base with the same exponent. But when you multiply and divide, the exponents may be different, and sometimes the bases may be different, too. However, when the bases are the SAME - then we can simplify the exponents.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Also, for the Quotient Property of Exponents: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&gt;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then (a</a:t>
            </a:r>
            <a:r>
              <a:rPr baseline="30000"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/a</a:t>
            </a:r>
            <a:r>
              <a:rPr baseline="30000"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a</a:t>
            </a:r>
            <a:r>
              <a:rPr baseline="30000" i="1" lang="en" sz="1300">
                <a:solidFill>
                  <a:schemeClr val="dk1"/>
                </a:solidFill>
                <a:latin typeface="Times New Roman"/>
                <a:ea typeface="Times New Roman"/>
                <a:cs typeface="Times New Roman"/>
                <a:sym typeface="Times New Roman"/>
              </a:rPr>
              <a:t>m</a:t>
            </a:r>
            <a:r>
              <a:rPr baseline="30000" lang="en" sz="1300">
                <a:solidFill>
                  <a:schemeClr val="dk1"/>
                </a:solidFill>
                <a:latin typeface="Calibri"/>
                <a:ea typeface="Calibri"/>
                <a:cs typeface="Calibri"/>
                <a:sym typeface="Calibri"/>
              </a:rPr>
              <a:t>–</a:t>
            </a:r>
            <a:r>
              <a:rPr baseline="30000" i="1" lang="en" sz="1300">
                <a:solidFill>
                  <a:schemeClr val="dk1"/>
                </a:solidFill>
                <a:latin typeface="Times New Roman"/>
                <a:ea typeface="Times New Roman"/>
                <a:cs typeface="Times New Roman"/>
                <a:sym typeface="Times New Roman"/>
              </a:rPr>
              <a:t>n</a:t>
            </a:r>
            <a:endParaRPr baseline="30000"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&lt;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then (a</a:t>
            </a:r>
            <a:r>
              <a:rPr baseline="30000"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/a</a:t>
            </a:r>
            <a:r>
              <a:rPr baseline="30000"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1/(a</a:t>
            </a:r>
            <a:r>
              <a:rPr baseline="30000"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a:t>
            </a:r>
            <a:r>
              <a:rPr baseline="30000" i="1" lang="en" sz="1300">
                <a:solidFill>
                  <a:schemeClr val="dk1"/>
                </a:solidFill>
                <a:latin typeface="Times New Roman"/>
                <a:ea typeface="Times New Roman"/>
                <a:cs typeface="Times New Roman"/>
                <a:sym typeface="Times New Roman"/>
              </a:rPr>
              <a:t>m</a:t>
            </a:r>
            <a:r>
              <a:rPr i="1" lang="en" sz="1300">
                <a:solidFill>
                  <a:schemeClr val="dk1"/>
                </a:solidFill>
                <a:latin typeface="Times New Roman"/>
                <a:ea typeface="Times New Roman"/>
                <a:cs typeface="Times New Roman"/>
                <a:sym typeface="Times New Roman"/>
              </a:rPr>
              <a:t>)</a:t>
            </a:r>
            <a:r>
              <a:rPr lang="en" sz="1300">
                <a:solidFill>
                  <a:schemeClr val="dk1"/>
                </a:solidFill>
                <a:latin typeface="Calibri"/>
                <a:ea typeface="Calibri"/>
                <a:cs typeface="Calibri"/>
                <a:sym typeface="Calibri"/>
              </a:rPr>
              <a:t> since </a:t>
            </a:r>
            <a:r>
              <a:rPr i="1" lang="en" sz="1300">
                <a:solidFill>
                  <a:schemeClr val="dk1"/>
                </a:solidFill>
                <a:latin typeface="Times New Roman"/>
                <a:ea typeface="Times New Roman"/>
                <a:cs typeface="Times New Roman"/>
                <a:sym typeface="Times New Roman"/>
              </a:rPr>
              <a:t>m</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will be a negative value.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Example 1 = (2</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13</a:t>
            </a:r>
            <a:endParaRPr baseline="30000"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Example 2 = </a:t>
            </a:r>
            <a:r>
              <a:rPr i="1" lang="en" sz="1300">
                <a:solidFill>
                  <a:schemeClr val="dk1"/>
                </a:solidFill>
                <a:latin typeface="Times New Roman"/>
                <a:ea typeface="Times New Roman"/>
                <a:cs typeface="Times New Roman"/>
                <a:sym typeface="Times New Roman"/>
              </a:rPr>
              <a:t>j</a:t>
            </a:r>
            <a:r>
              <a:rPr baseline="30000" lang="en" sz="1300">
                <a:solidFill>
                  <a:schemeClr val="dk1"/>
                </a:solidFill>
                <a:latin typeface="Calibri"/>
                <a:ea typeface="Calibri"/>
                <a:cs typeface="Calibri"/>
                <a:sym typeface="Calibri"/>
              </a:rPr>
              <a:t>3</a:t>
            </a:r>
            <a:endParaRPr b="1"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b3fabff00c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b3fabff00c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3 of the Try It activity of the Additional Resources for 5.1.2. </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introduces how to simplify any expression with an exponent of 0. It also introduces the concept that a negative exponent is equivalent to the reciprocal of the expression while flipping the sign of the exponent.</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complete the activity, monitor for those who: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try to reduce any value with an exponent of 0 to 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transfer a negative exponent to a negative sign in the base of the exponential expression.</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Review the Zero Exponent Property. Stress that this is true for any value. If needed to reinforce this concept, complete the first problem as an example with the class.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Limit the time spent on the Zero Exponent Property to 5 minutes and pause the class for questions before students move on to the Negative Exponents Property.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Read the definition of a negative exponent written in the middle column. Complete one problem as a class to reinforce comprehension.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have students complete the second set of problems. </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b="1"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1/g</a:t>
            </a:r>
            <a:r>
              <a:rPr baseline="30000" lang="en" sz="1300">
                <a:solidFill>
                  <a:schemeClr val="dk1"/>
                </a:solidFill>
                <a:latin typeface="Calibri"/>
                <a:ea typeface="Calibri"/>
                <a:cs typeface="Calibri"/>
                <a:sym typeface="Calibri"/>
              </a:rPr>
              <a:t>4</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1/2</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or ⅛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c</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6 </a:t>
            </a:r>
            <a:r>
              <a:rPr lang="en" sz="1300">
                <a:solidFill>
                  <a:schemeClr val="dk1"/>
                </a:solidFill>
                <a:latin typeface="Calibri"/>
                <a:ea typeface="Calibri"/>
                <a:cs typeface="Calibri"/>
                <a:sym typeface="Calibri"/>
              </a:rPr>
              <a:t>or </a:t>
            </a:r>
            <a:r>
              <a:rPr i="1" lang="en" sz="1300">
                <a:solidFill>
                  <a:schemeClr val="dk1"/>
                </a:solidFill>
                <a:latin typeface="Times New Roman"/>
                <a:ea typeface="Times New Roman"/>
                <a:cs typeface="Times New Roman"/>
                <a:sym typeface="Times New Roman"/>
              </a:rPr>
              <a:t>h</a:t>
            </a:r>
            <a:r>
              <a:rPr baseline="30000" lang="en" sz="1300">
                <a:solidFill>
                  <a:schemeClr val="dk1"/>
                </a:solidFill>
                <a:latin typeface="Calibri"/>
                <a:ea typeface="Calibri"/>
                <a:cs typeface="Calibri"/>
                <a:sym typeface="Calibri"/>
              </a:rPr>
              <a:t>6</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or 64</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a:solidFill>
                  <a:schemeClr val="dk1"/>
                </a:solidFill>
                <a:latin typeface="Roboto"/>
                <a:ea typeface="Roboto"/>
                <a:cs typeface="Roboto"/>
                <a:sym typeface="Roboto"/>
              </a:rPr>
              <a:t>Ask students to summarize the Zero Exponent Property in their own words. Add any missing details as needed. Emphasize that any base raised to a power of 0 is always equal to 1. </a:t>
            </a:r>
            <a:endParaRPr>
              <a:solidFill>
                <a:schemeClr val="dk1"/>
              </a:solidFill>
              <a:latin typeface="Roboto"/>
              <a:ea typeface="Roboto"/>
              <a:cs typeface="Roboto"/>
              <a:sym typeface="Roboto"/>
            </a:endParaRPr>
          </a:p>
          <a:p>
            <a:pPr indent="-311150" lvl="0" marL="457200" rtl="0" algn="l">
              <a:lnSpc>
                <a:spcPct val="115000"/>
              </a:lnSpc>
              <a:spcBef>
                <a:spcPts val="0"/>
              </a:spcBef>
              <a:spcAft>
                <a:spcPts val="0"/>
              </a:spcAft>
              <a:buClr>
                <a:schemeClr val="dk1"/>
              </a:buClr>
              <a:buSzPts val="1300"/>
              <a:buFont typeface="Calibri"/>
              <a:buChar char="●"/>
            </a:pPr>
            <a:r>
              <a:rPr lang="en">
                <a:solidFill>
                  <a:schemeClr val="dk1"/>
                </a:solidFill>
                <a:latin typeface="Roboto"/>
                <a:ea typeface="Roboto"/>
                <a:cs typeface="Roboto"/>
                <a:sym typeface="Roboto"/>
              </a:rPr>
              <a:t>Ask students to summarize the definition of a negative exponent in their own words. Ask students how they would find an equivalent expression using non-negative exponents. If needed, revisit the rule written in the table.</a:t>
            </a:r>
            <a:endParaRPr b="1"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 Feedback - Individualized by Response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Any non-zero base raised to the power of zero equals 1. </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 6 is an exponent, not a factor. Remember that a</a:t>
            </a:r>
            <a:r>
              <a:rPr baseline="30000"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1/a</a:t>
            </a:r>
            <a:r>
              <a:rPr baseline="30000"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so w</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 1/w</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 343 is the result of finding the opposite of 7</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Remember that  a</a:t>
            </a:r>
            <a:r>
              <a:rPr baseline="30000"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1/a</a:t>
            </a:r>
            <a:r>
              <a:rPr baseline="30000"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so 7</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343</a:t>
            </a:r>
            <a:r>
              <a:rPr lang="en" sz="1300">
                <a:solidFill>
                  <a:schemeClr val="dk1"/>
                </a:solidFill>
                <a:latin typeface="Calibri"/>
                <a:ea typeface="Calibri"/>
                <a:cs typeface="Calibri"/>
                <a:sym typeface="Calibri"/>
              </a:rPr>
              <a:t>. </a:t>
            </a:r>
            <a:endParaRPr sz="1300">
              <a:solidFill>
                <a:srgbClr val="424242"/>
              </a:solidFill>
              <a:highlight>
                <a:schemeClr val="lt1"/>
              </a:highlight>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You remembered correctly that a</a:t>
            </a:r>
            <a:r>
              <a:rPr baseline="30000"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1/a</a:t>
            </a:r>
            <a:r>
              <a:rPr baseline="30000"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a:t>
            </a:r>
            <a:endParaRPr b="1"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Remind Students:</a:t>
            </a:r>
            <a:endParaRPr b="1"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Char char="●"/>
            </a:pPr>
            <a:r>
              <a:rPr lang="en" sz="1300">
                <a:solidFill>
                  <a:srgbClr val="1D2125"/>
                </a:solidFill>
                <a:latin typeface="Calibri"/>
                <a:ea typeface="Calibri"/>
                <a:cs typeface="Calibri"/>
                <a:sym typeface="Calibri"/>
              </a:rPr>
              <a:t>The Zero Exponent Property can be derived from the Quotient Property (if we are simplifying </a:t>
            </a:r>
            <a:r>
              <a:rPr i="1" lang="en" sz="1300">
                <a:solidFill>
                  <a:srgbClr val="1D2125"/>
                </a:solidFill>
                <a:latin typeface="Times New Roman"/>
                <a:ea typeface="Times New Roman"/>
                <a:cs typeface="Times New Roman"/>
                <a:sym typeface="Times New Roman"/>
              </a:rPr>
              <a:t>a</a:t>
            </a:r>
            <a:r>
              <a:rPr baseline="30000" i="1" lang="en" sz="1300">
                <a:solidFill>
                  <a:srgbClr val="1D2125"/>
                </a:solidFill>
                <a:latin typeface="Times New Roman"/>
                <a:ea typeface="Times New Roman"/>
                <a:cs typeface="Times New Roman"/>
                <a:sym typeface="Times New Roman"/>
              </a:rPr>
              <a:t>m</a:t>
            </a:r>
            <a:r>
              <a:rPr lang="en" sz="1300">
                <a:solidFill>
                  <a:srgbClr val="1D2125"/>
                </a:solidFill>
                <a:latin typeface="Calibri"/>
                <a:ea typeface="Calibri"/>
                <a:cs typeface="Calibri"/>
                <a:sym typeface="Calibri"/>
              </a:rPr>
              <a:t>/</a:t>
            </a:r>
            <a:r>
              <a:rPr i="1" lang="en" sz="1300">
                <a:solidFill>
                  <a:srgbClr val="1D2125"/>
                </a:solidFill>
                <a:latin typeface="Times New Roman"/>
                <a:ea typeface="Times New Roman"/>
                <a:cs typeface="Times New Roman"/>
                <a:sym typeface="Times New Roman"/>
              </a:rPr>
              <a:t>a</a:t>
            </a:r>
            <a:r>
              <a:rPr baseline="30000" i="1" lang="en" sz="1300">
                <a:solidFill>
                  <a:srgbClr val="1D2125"/>
                </a:solidFill>
                <a:latin typeface="Times New Roman"/>
                <a:ea typeface="Times New Roman"/>
                <a:cs typeface="Times New Roman"/>
                <a:sym typeface="Times New Roman"/>
              </a:rPr>
              <a:t>m</a:t>
            </a:r>
            <a:r>
              <a:rPr lang="en" sz="1300">
                <a:solidFill>
                  <a:srgbClr val="1D2125"/>
                </a:solidFill>
                <a:latin typeface="Calibri"/>
                <a:ea typeface="Calibri"/>
                <a:cs typeface="Calibri"/>
                <a:sym typeface="Calibri"/>
              </a:rPr>
              <a:t>)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When the denominator was larger than the numerator, it led to the definition of negative exponents</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negative exponent tells us we can rewrite the expression by taking the reciprocal of the base and then changing the sign of the exponent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Stress that any expression that has negative exponents is NOT considered to be in simplest form.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Example 1 = 1</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Example 2 = </a:t>
            </a:r>
            <a:r>
              <a:rPr i="1" lang="en" sz="1300">
                <a:solidFill>
                  <a:srgbClr val="1D2125"/>
                </a:solidFill>
                <a:latin typeface="Times New Roman"/>
                <a:ea typeface="Times New Roman"/>
                <a:cs typeface="Times New Roman"/>
                <a:sym typeface="Times New Roman"/>
              </a:rPr>
              <a:t>n</a:t>
            </a:r>
            <a:r>
              <a:rPr baseline="30000" lang="en" sz="1300">
                <a:solidFill>
                  <a:srgbClr val="1D2125"/>
                </a:solidFill>
                <a:latin typeface="Calibri"/>
                <a:ea typeface="Calibri"/>
                <a:cs typeface="Calibri"/>
                <a:sym typeface="Calibri"/>
              </a:rPr>
              <a:t>5</a:t>
            </a:r>
            <a:endParaRPr b="1"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9c7151803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9c7151803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9c71518037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9c71518037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builds on strategies we used to simplify more complicated expressions involving exponents. Review the definition of a negative exponent before beginning the activity. If students seem stuck on any property, complete the first problem as a class.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3 – 5 minutes of quiet time section to simplify as many expressions as they can.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allow a minute to share their responses and strategies with their partner.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(7/3)</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 (7</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/3</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 = 16,807/243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(−𝑧/𝑦)</a:t>
            </a:r>
            <a:r>
              <a:rPr baseline="30000" lang="en" sz="1300">
                <a:solidFill>
                  <a:schemeClr val="dk1"/>
                </a:solidFill>
                <a:latin typeface="Calibri"/>
                <a:ea typeface="Calibri"/>
                <a:cs typeface="Calibri"/>
                <a:sym typeface="Calibri"/>
              </a:rPr>
              <a:t>7</a:t>
            </a:r>
            <a:r>
              <a:rPr lang="en" sz="1300">
                <a:solidFill>
                  <a:schemeClr val="dk1"/>
                </a:solidFill>
                <a:latin typeface="Calibri"/>
                <a:ea typeface="Calibri"/>
                <a:cs typeface="Calibri"/>
                <a:sym typeface="Calibri"/>
              </a:rPr>
              <a:t> = −𝑧</a:t>
            </a:r>
            <a:r>
              <a:rPr baseline="30000" lang="en" sz="1300">
                <a:solidFill>
                  <a:schemeClr val="dk1"/>
                </a:solidFill>
                <a:latin typeface="Calibri"/>
                <a:ea typeface="Calibri"/>
                <a:cs typeface="Calibri"/>
                <a:sym typeface="Calibri"/>
              </a:rPr>
              <a:t>7</a:t>
            </a:r>
            <a:r>
              <a:rPr lang="en" sz="1300">
                <a:solidFill>
                  <a:schemeClr val="dk1"/>
                </a:solidFill>
                <a:latin typeface="Calibri"/>
                <a:ea typeface="Calibri"/>
                <a:cs typeface="Calibri"/>
                <a:sym typeface="Calibri"/>
              </a:rPr>
              <a:t>/𝑦</a:t>
            </a:r>
            <a:r>
              <a:rPr baseline="30000" lang="en" sz="1300">
                <a:solidFill>
                  <a:schemeClr val="dk1"/>
                </a:solidFill>
                <a:latin typeface="Calibri"/>
                <a:ea typeface="Calibri"/>
                <a:cs typeface="Calibri"/>
                <a:sym typeface="Calibri"/>
              </a:rPr>
              <a:t>7</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(ℎ/𝑔)</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 = ℎ</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/𝑔</a:t>
            </a:r>
            <a:r>
              <a:rPr baseline="30000" lang="en" sz="1300">
                <a:solidFill>
                  <a:schemeClr val="dk1"/>
                </a:solidFill>
                <a:latin typeface="Calibri"/>
                <a:ea typeface="Calibri"/>
                <a:cs typeface="Calibri"/>
                <a:sym typeface="Calibri"/>
              </a:rPr>
              <a:t>6</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Additional activity questions, answers, and synthesis on the next slide.</a:t>
            </a:r>
            <a:endParaRPr b="1"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9c71518037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9c71518037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4</a:t>
            </a:r>
            <a:r>
              <a:rPr baseline="30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 = 1,048,576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𝑛</a:t>
            </a:r>
            <a:r>
              <a:rPr baseline="30000" lang="en" sz="1300">
                <a:solidFill>
                  <a:schemeClr val="dk1"/>
                </a:solidFill>
                <a:latin typeface="Calibri"/>
                <a:ea typeface="Calibri"/>
                <a:cs typeface="Calibri"/>
                <a:sym typeface="Calibri"/>
              </a:rPr>
              <a:t>21</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)(𝑑</a:t>
            </a:r>
            <a:r>
              <a:rPr baseline="30000" lang="en" sz="1300">
                <a:solidFill>
                  <a:schemeClr val="dk1"/>
                </a:solidFill>
                <a:latin typeface="Calibri"/>
                <a:ea typeface="Calibri"/>
                <a:cs typeface="Calibri"/>
                <a:sym typeface="Calibri"/>
              </a:rPr>
              <a:t>12</a:t>
            </a:r>
            <a:r>
              <a:rPr lang="en" sz="1300">
                <a:solidFill>
                  <a:schemeClr val="dk1"/>
                </a:solidFill>
                <a:latin typeface="Calibri"/>
                <a:ea typeface="Calibri"/>
                <a:cs typeface="Calibri"/>
                <a:sym typeface="Calibri"/>
              </a:rPr>
              <a:t>) = 64𝑑</a:t>
            </a:r>
            <a:r>
              <a:rPr baseline="30000" lang="en" sz="1300">
                <a:solidFill>
                  <a:schemeClr val="dk1"/>
                </a:solidFill>
                <a:latin typeface="Calibri"/>
                <a:ea typeface="Calibri"/>
                <a:cs typeface="Calibri"/>
                <a:sym typeface="Calibri"/>
              </a:rPr>
              <a:t>12</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(−2)</a:t>
            </a:r>
            <a:r>
              <a:rPr baseline="30000" lang="en" sz="1300">
                <a:solidFill>
                  <a:schemeClr val="dk1"/>
                </a:solidFill>
                <a:latin typeface="Calibri"/>
                <a:ea typeface="Calibri"/>
                <a:cs typeface="Calibri"/>
                <a:sym typeface="Calibri"/>
              </a:rPr>
              <a:t>7</a:t>
            </a:r>
            <a:r>
              <a:rPr lang="en" sz="1300">
                <a:solidFill>
                  <a:schemeClr val="dk1"/>
                </a:solidFill>
                <a:latin typeface="Calibri"/>
                <a:ea typeface="Calibri"/>
                <a:cs typeface="Calibri"/>
                <a:sym typeface="Calibri"/>
              </a:rPr>
              <a:t>𝑡</a:t>
            </a:r>
            <a:r>
              <a:rPr baseline="30000" lang="en" sz="1300">
                <a:solidFill>
                  <a:schemeClr val="dk1"/>
                </a:solidFill>
                <a:latin typeface="Calibri"/>
                <a:ea typeface="Calibri"/>
                <a:cs typeface="Calibri"/>
                <a:sym typeface="Calibri"/>
              </a:rPr>
              <a:t>7</a:t>
            </a:r>
            <a:r>
              <a:rPr lang="en" sz="1300">
                <a:solidFill>
                  <a:schemeClr val="dk1"/>
                </a:solidFill>
                <a:latin typeface="Calibri"/>
                <a:ea typeface="Calibri"/>
                <a:cs typeface="Calibri"/>
                <a:sym typeface="Calibri"/>
              </a:rPr>
              <a:t>𝑣</a:t>
            </a:r>
            <a:r>
              <a:rPr baseline="30000" lang="en" sz="1300">
                <a:solidFill>
                  <a:schemeClr val="dk1"/>
                </a:solidFill>
                <a:latin typeface="Calibri"/>
                <a:ea typeface="Calibri"/>
                <a:cs typeface="Calibri"/>
                <a:sym typeface="Calibri"/>
              </a:rPr>
              <a:t>7</a:t>
            </a:r>
            <a:r>
              <a:rPr lang="en" sz="1300">
                <a:solidFill>
                  <a:schemeClr val="dk1"/>
                </a:solidFill>
                <a:latin typeface="Calibri"/>
                <a:ea typeface="Calibri"/>
                <a:cs typeface="Calibri"/>
                <a:sym typeface="Calibri"/>
              </a:rPr>
              <a:t> = −128𝑡</a:t>
            </a:r>
            <a:r>
              <a:rPr baseline="30000" lang="en" sz="1300">
                <a:solidFill>
                  <a:schemeClr val="dk1"/>
                </a:solidFill>
                <a:latin typeface="Calibri"/>
                <a:ea typeface="Calibri"/>
                <a:cs typeface="Calibri"/>
                <a:sym typeface="Calibri"/>
              </a:rPr>
              <a:t>7</a:t>
            </a:r>
            <a:r>
              <a:rPr lang="en" sz="1300">
                <a:solidFill>
                  <a:schemeClr val="dk1"/>
                </a:solidFill>
                <a:latin typeface="Calibri"/>
                <a:ea typeface="Calibri"/>
                <a:cs typeface="Calibri"/>
                <a:sym typeface="Calibri"/>
              </a:rPr>
              <a:t>𝑣</a:t>
            </a:r>
            <a:r>
              <a:rPr baseline="30000" lang="en" sz="1300">
                <a:solidFill>
                  <a:schemeClr val="dk1"/>
                </a:solidFill>
                <a:latin typeface="Calibri"/>
                <a:ea typeface="Calibri"/>
                <a:cs typeface="Calibri"/>
                <a:sym typeface="Calibri"/>
              </a:rPr>
              <a:t>7</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4</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𝑝</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𝑟</a:t>
            </a:r>
            <a:r>
              <a:rPr baseline="30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 = 1,024𝑝</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𝑟</a:t>
            </a:r>
            <a:r>
              <a:rPr baseline="30000" lang="en" sz="1300">
                <a:solidFill>
                  <a:schemeClr val="dk1"/>
                </a:solidFill>
                <a:latin typeface="Calibri"/>
                <a:ea typeface="Calibri"/>
                <a:cs typeface="Calibri"/>
                <a:sym typeface="Calibri"/>
              </a:rPr>
              <a:t>10</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(⅓ ℎ</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(⅓) </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ℎ</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9</a:t>
            </a:r>
            <a:r>
              <a:rPr lang="en" sz="1300">
                <a:solidFill>
                  <a:schemeClr val="dk1"/>
                </a:solidFill>
                <a:latin typeface="Calibri"/>
                <a:ea typeface="Calibri"/>
                <a:cs typeface="Calibri"/>
                <a:sym typeface="Calibri"/>
              </a:rPr>
              <a:t>ℎ</a:t>
            </a:r>
            <a:r>
              <a:rPr baseline="30000" lang="en" sz="1300">
                <a:solidFill>
                  <a:schemeClr val="dk1"/>
                </a:solidFill>
                <a:latin typeface="Calibri"/>
                <a:ea typeface="Calibri"/>
                <a:cs typeface="Calibri"/>
                <a:sym typeface="Calibri"/>
              </a:rPr>
              <a:t>6</a:t>
            </a:r>
            <a:endParaRPr baseline="30000"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partners to share any example that gave them trouble. Solve the example as a class, discussing any tricky moments.</a:t>
            </a:r>
            <a:endParaRPr sz="1300">
              <a:solidFill>
                <a:schemeClr val="dk1"/>
              </a:solidFill>
              <a:latin typeface="Calibri"/>
              <a:ea typeface="Calibri"/>
              <a:cs typeface="Calibri"/>
              <a:sym typeface="Calibri"/>
            </a:endParaRPr>
          </a:p>
          <a:p>
            <a:pPr indent="0" lvl="0" marL="0" rtl="0" algn="l">
              <a:spcBef>
                <a:spcPts val="1200"/>
              </a:spcBef>
              <a:spcAft>
                <a:spcPts val="1200"/>
              </a:spcAft>
              <a:buNone/>
            </a:pPr>
            <a:r>
              <a:rPr lang="en" sz="1300">
                <a:solidFill>
                  <a:schemeClr val="dk1"/>
                </a:solidFill>
                <a:latin typeface="Calibri"/>
                <a:ea typeface="Calibri"/>
                <a:cs typeface="Calibri"/>
                <a:sym typeface="Calibri"/>
              </a:rPr>
              <a:t>Discuss how the Quotient to a Negative Power Property is only one additional step before using the Quotient to a Power Property when simplifying. (That step is finding the reciprocal of the value and flipping the sign.)</a:t>
            </a:r>
            <a:endParaRPr b="1"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9c71518037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9c71518037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 Feedback - Individualized by Response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is the simplified form of the expression without raising it to the power of 3. Remember to raise each factor in parentheses to the power of 3. Did you find 3</a:t>
            </a:r>
            <a:r>
              <a:rPr baseline="30000" lang="en" sz="1300">
                <a:solidFill>
                  <a:schemeClr val="dk1"/>
                </a:solidFill>
                <a:latin typeface="Calibri"/>
                <a:ea typeface="Calibri"/>
                <a:cs typeface="Calibri"/>
                <a:sym typeface="Calibri"/>
              </a:rPr>
              <a:t>9</a:t>
            </a:r>
            <a:r>
              <a:rPr lang="en" sz="1300">
                <a:solidFill>
                  <a:schemeClr val="dk1"/>
                </a:solidFill>
                <a:latin typeface="Calibri"/>
                <a:ea typeface="Calibri"/>
                <a:cs typeface="Calibri"/>
                <a:sym typeface="Calibri"/>
              </a:rPr>
              <a:t>? Did you use the Power Property on 𝑥 and 𝑞?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U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We use the Power Property on each part. 3</a:t>
            </a:r>
            <a:r>
              <a:rPr baseline="30000" lang="en" sz="1300">
                <a:solidFill>
                  <a:schemeClr val="dk1"/>
                </a:solidFill>
                <a:latin typeface="Calibri"/>
                <a:ea typeface="Calibri"/>
                <a:cs typeface="Calibri"/>
                <a:sym typeface="Calibri"/>
              </a:rPr>
              <a:t>9</a:t>
            </a:r>
            <a:r>
              <a:rPr lang="en" sz="1300">
                <a:solidFill>
                  <a:schemeClr val="dk1"/>
                </a:solidFill>
                <a:latin typeface="Calibri"/>
                <a:ea typeface="Calibri"/>
                <a:cs typeface="Calibri"/>
                <a:sym typeface="Calibri"/>
              </a:rPr>
              <a:t>=19,683. The negative exponent on 𝑥 moves it to the denominator where it becomes positive.</a:t>
            </a:r>
            <a:endParaRPr baseline="30000"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is the value if you add the exponents when you raise 3</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to the power of 3. Did you find 3</a:t>
            </a:r>
            <a:r>
              <a:rPr baseline="30000" lang="en" sz="1300">
                <a:solidFill>
                  <a:schemeClr val="dk1"/>
                </a:solidFill>
                <a:latin typeface="Calibri"/>
                <a:ea typeface="Calibri"/>
                <a:cs typeface="Calibri"/>
                <a:sym typeface="Calibri"/>
              </a:rPr>
              <a:t>9</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Did you address the negative exponent on 𝑥? </a:t>
            </a:r>
            <a:endParaRPr b="1"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8" name="Shape 328"/>
        <p:cNvGrpSpPr/>
        <p:nvPr/>
      </p:nvGrpSpPr>
      <p:grpSpPr>
        <a:xfrm>
          <a:off x="0" y="0"/>
          <a:ext cx="0" cy="0"/>
          <a:chOff x="0" y="0"/>
          <a:chExt cx="0" cy="0"/>
        </a:xfrm>
      </p:grpSpPr>
      <p:sp>
        <p:nvSpPr>
          <p:cNvPr id="329" name="Google Shape;329;g39c71518037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0" name="Google Shape;330;g39c71518037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rgbClr val="1D2125"/>
                </a:solidFill>
                <a:latin typeface="Calibri"/>
                <a:ea typeface="Calibri"/>
                <a:cs typeface="Calibri"/>
                <a:sym typeface="Calibri"/>
              </a:rPr>
              <a:t>Remind Students: </a:t>
            </a:r>
            <a:endParaRPr b="1"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Of the stipulations for each property (</a:t>
            </a:r>
            <a:r>
              <a:rPr i="1" lang="en" sz="1300">
                <a:solidFill>
                  <a:srgbClr val="1D2125"/>
                </a:solidFill>
                <a:latin typeface="Times New Roman"/>
                <a:ea typeface="Times New Roman"/>
                <a:cs typeface="Times New Roman"/>
                <a:sym typeface="Times New Roman"/>
              </a:rPr>
              <a:t>a</a:t>
            </a:r>
            <a:r>
              <a:rPr lang="en" sz="1300">
                <a:solidFill>
                  <a:srgbClr val="1D2125"/>
                </a:solidFill>
                <a:latin typeface="Calibri"/>
                <a:ea typeface="Calibri"/>
                <a:cs typeface="Calibri"/>
                <a:sym typeface="Calibri"/>
              </a:rPr>
              <a:t> and </a:t>
            </a:r>
            <a:r>
              <a:rPr i="1" lang="en" sz="1300">
                <a:solidFill>
                  <a:srgbClr val="1D2125"/>
                </a:solidFill>
                <a:latin typeface="Times New Roman"/>
                <a:ea typeface="Times New Roman"/>
                <a:cs typeface="Times New Roman"/>
                <a:sym typeface="Times New Roman"/>
              </a:rPr>
              <a:t>b</a:t>
            </a:r>
            <a:r>
              <a:rPr lang="en" sz="1300">
                <a:solidFill>
                  <a:srgbClr val="1D2125"/>
                </a:solidFill>
                <a:latin typeface="Calibri"/>
                <a:ea typeface="Calibri"/>
                <a:cs typeface="Calibri"/>
                <a:sym typeface="Calibri"/>
              </a:rPr>
              <a:t> must be real numbers, </a:t>
            </a:r>
            <a:r>
              <a:rPr i="1" lang="en" sz="1300">
                <a:solidFill>
                  <a:srgbClr val="1D2125"/>
                </a:solidFill>
                <a:latin typeface="Times New Roman"/>
                <a:ea typeface="Times New Roman"/>
                <a:cs typeface="Times New Roman"/>
                <a:sym typeface="Times New Roman"/>
              </a:rPr>
              <a:t>m</a:t>
            </a:r>
            <a:r>
              <a:rPr lang="en" sz="1300">
                <a:solidFill>
                  <a:srgbClr val="1D2125"/>
                </a:solidFill>
                <a:latin typeface="Calibri"/>
                <a:ea typeface="Calibri"/>
                <a:cs typeface="Calibri"/>
                <a:sym typeface="Calibri"/>
              </a:rPr>
              <a:t> and </a:t>
            </a:r>
            <a:r>
              <a:rPr i="1" lang="en" sz="1300">
                <a:solidFill>
                  <a:srgbClr val="1D2125"/>
                </a:solidFill>
                <a:latin typeface="Times New Roman"/>
                <a:ea typeface="Times New Roman"/>
                <a:cs typeface="Times New Roman"/>
                <a:sym typeface="Times New Roman"/>
              </a:rPr>
              <a:t>n</a:t>
            </a:r>
            <a:r>
              <a:rPr lang="en" sz="1300">
                <a:solidFill>
                  <a:srgbClr val="1D2125"/>
                </a:solidFill>
                <a:latin typeface="Calibri"/>
                <a:ea typeface="Calibri"/>
                <a:cs typeface="Calibri"/>
                <a:sym typeface="Calibri"/>
              </a:rPr>
              <a:t> are integral values, etc. </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If needed, before starting the review activity, use the </a:t>
            </a:r>
            <a:r>
              <a:rPr lang="en" sz="1300" u="sng">
                <a:solidFill>
                  <a:schemeClr val="hlink"/>
                </a:solidFill>
                <a:latin typeface="Calibri"/>
                <a:ea typeface="Calibri"/>
                <a:cs typeface="Calibri"/>
                <a:sym typeface="Calibri"/>
                <a:hlinkClick r:id="rId2"/>
              </a:rPr>
              <a:t>online textbook</a:t>
            </a:r>
            <a:r>
              <a:rPr lang="en" sz="1300">
                <a:solidFill>
                  <a:srgbClr val="1D2125"/>
                </a:solidFill>
                <a:latin typeface="Calibri"/>
                <a:ea typeface="Calibri"/>
                <a:cs typeface="Calibri"/>
                <a:sym typeface="Calibri"/>
              </a:rPr>
              <a:t> to simplify an example for each of the properties.</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All problems in this question are taken from the </a:t>
            </a:r>
            <a:r>
              <a:rPr lang="en" sz="1300" u="sng">
                <a:solidFill>
                  <a:schemeClr val="hlink"/>
                </a:solidFill>
                <a:latin typeface="Calibri"/>
                <a:ea typeface="Calibri"/>
                <a:cs typeface="Calibri"/>
                <a:sym typeface="Calibri"/>
                <a:hlinkClick r:id="rId3"/>
              </a:rPr>
              <a:t>Try It of the Additional Resources</a:t>
            </a:r>
            <a:r>
              <a:rPr lang="en" sz="1300">
                <a:solidFill>
                  <a:srgbClr val="1D2125"/>
                </a:solidFill>
                <a:latin typeface="Calibri"/>
                <a:ea typeface="Calibri"/>
                <a:cs typeface="Calibri"/>
                <a:sym typeface="Calibri"/>
              </a:rPr>
              <a:t>. You may ask students to simplify each expression after they have identified the needed property.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Note that the last two expressions of the second column is an application of multiple properties - including the quotient property of exponents (from an earlier activity) and the product of a power property as well as the definition of a negative exponent.</a:t>
            </a:r>
            <a:endParaRPr b="1"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 </a:t>
            </a:r>
            <a:endParaRPr b="1" sz="1300">
              <a:solidFill>
                <a:schemeClr val="dk1"/>
              </a:solidFill>
              <a:highlight>
                <a:srgbClr val="FFFF00"/>
              </a:highlight>
              <a:latin typeface="Calibri"/>
              <a:ea typeface="Calibri"/>
              <a:cs typeface="Calibri"/>
              <a:sym typeface="Calibri"/>
            </a:endParaRPr>
          </a:p>
          <a:p>
            <a:pPr indent="0" lvl="0" marL="0" rtl="0" algn="l">
              <a:spcBef>
                <a:spcPts val="4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Times New Roman"/>
                <a:ea typeface="Times New Roman"/>
                <a:cs typeface="Times New Roman"/>
                <a:sym typeface="Times New Roman"/>
              </a:rPr>
              <a:t>𝑗</a:t>
            </a:r>
            <a:r>
              <a:rPr baseline="30000" lang="en" sz="1300">
                <a:solidFill>
                  <a:schemeClr val="dk1"/>
                </a:solidFill>
                <a:latin typeface="Calibri"/>
                <a:ea typeface="Calibri"/>
                <a:cs typeface="Calibri"/>
                <a:sym typeface="Calibri"/>
              </a:rPr>
              <a:t>8</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Times New Roman"/>
                <a:ea typeface="Times New Roman"/>
                <a:cs typeface="Times New Roman"/>
                <a:sym typeface="Times New Roman"/>
              </a:rPr>
              <a:t>ℎ</a:t>
            </a:r>
            <a:r>
              <a:rPr baseline="30000" lang="en" sz="1300">
                <a:solidFill>
                  <a:schemeClr val="dk1"/>
                </a:solidFill>
                <a:latin typeface="Calibri"/>
                <a:ea typeface="Calibri"/>
                <a:cs typeface="Calibri"/>
                <a:sym typeface="Calibri"/>
              </a:rPr>
              <a:t>4</a:t>
            </a:r>
            <a:endParaRPr baseline="30000" sz="1300">
              <a:solidFill>
                <a:schemeClr val="dk1"/>
              </a:solidFill>
              <a:latin typeface="Calibri"/>
              <a:ea typeface="Calibri"/>
              <a:cs typeface="Calibri"/>
              <a:sym typeface="Calibri"/>
            </a:endParaRPr>
          </a:p>
          <a:p>
            <a:pPr indent="-304800" lvl="0" marL="457200" rtl="0" algn="l">
              <a:spcBef>
                <a:spcPts val="0"/>
              </a:spcBef>
              <a:spcAft>
                <a:spcPts val="0"/>
              </a:spcAft>
              <a:buClr>
                <a:schemeClr val="dk1"/>
              </a:buClr>
              <a:buSzPts val="1200"/>
              <a:buFont typeface="Calibri"/>
              <a:buAutoNum type="arabicPeriod"/>
            </a:pPr>
            <a:r>
              <a:rPr lang="en" sz="1300">
                <a:solidFill>
                  <a:schemeClr val="dk1"/>
                </a:solidFill>
                <a:latin typeface="Calibri"/>
                <a:ea typeface="Calibri"/>
                <a:cs typeface="Calibri"/>
                <a:sym typeface="Calibri"/>
              </a:rPr>
              <a:t>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Times New Roman"/>
                <a:ea typeface="Times New Roman"/>
                <a:cs typeface="Times New Roman"/>
                <a:sym typeface="Times New Roman"/>
              </a:rPr>
              <a:t>𝑠</a:t>
            </a:r>
            <a:r>
              <a:rPr baseline="30000" lang="en" sz="1300">
                <a:solidFill>
                  <a:schemeClr val="dk1"/>
                </a:solidFill>
                <a:latin typeface="Calibri"/>
                <a:ea typeface="Calibri"/>
                <a:cs typeface="Calibri"/>
                <a:sym typeface="Calibri"/>
              </a:rPr>
              <a:t>4</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Times New Roman"/>
                <a:ea typeface="Times New Roman"/>
                <a:cs typeface="Times New Roman"/>
                <a:sym typeface="Times New Roman"/>
              </a:rPr>
              <a:t>𝑛</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a:t>
            </a:r>
            <a:r>
              <a:rPr lang="en" sz="1300">
                <a:solidFill>
                  <a:schemeClr val="dk1"/>
                </a:solidFill>
                <a:latin typeface="Times New Roman"/>
                <a:ea typeface="Times New Roman"/>
                <a:cs typeface="Times New Roman"/>
                <a:sym typeface="Times New Roman"/>
              </a:rPr>
              <a:t>𝑚</a:t>
            </a:r>
            <a:r>
              <a:rPr baseline="30000" lang="en" sz="1300">
                <a:solidFill>
                  <a:schemeClr val="dk1"/>
                </a:solidFill>
                <a:latin typeface="Calibri"/>
                <a:ea typeface="Calibri"/>
                <a:cs typeface="Calibri"/>
                <a:sym typeface="Calibri"/>
              </a:rPr>
              <a:t>4</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Times New Roman"/>
                <a:ea typeface="Times New Roman"/>
                <a:cs typeface="Times New Roman"/>
                <a:sym typeface="Times New Roman"/>
              </a:rPr>
              <a:t>𝑝</a:t>
            </a:r>
            <a:r>
              <a:rPr baseline="30000" lang="en" sz="1300">
                <a:solidFill>
                  <a:schemeClr val="dk1"/>
                </a:solidFill>
                <a:latin typeface="Calibri"/>
                <a:ea typeface="Calibri"/>
                <a:cs typeface="Calibri"/>
                <a:sym typeface="Calibri"/>
              </a:rPr>
              <a:t>10</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a:t>
            </a:r>
            <a:r>
              <a:rPr baseline="30000" lang="en" sz="1300">
                <a:solidFill>
                  <a:schemeClr val="dk1"/>
                </a:solidFill>
                <a:latin typeface="Calibri"/>
                <a:ea typeface="Calibri"/>
                <a:cs typeface="Calibri"/>
                <a:sym typeface="Calibri"/>
              </a:rPr>
              <a:t>3</a:t>
            </a:r>
            <a:r>
              <a:rPr lang="en" sz="1300">
                <a:solidFill>
                  <a:schemeClr val="dk1"/>
                </a:solidFill>
                <a:latin typeface="Times New Roman"/>
                <a:ea typeface="Times New Roman"/>
                <a:cs typeface="Times New Roman"/>
                <a:sym typeface="Times New Roman"/>
              </a:rPr>
              <a:t>𝑠</a:t>
            </a:r>
            <a:r>
              <a:rPr baseline="30000" lang="en" sz="1300">
                <a:solidFill>
                  <a:schemeClr val="dk1"/>
                </a:solidFill>
                <a:latin typeface="Calibri"/>
                <a:ea typeface="Calibri"/>
                <a:cs typeface="Calibri"/>
                <a:sym typeface="Calibri"/>
              </a:rPr>
              <a:t>9</a:t>
            </a:r>
            <a:r>
              <a:rPr lang="en" sz="1300">
                <a:solidFill>
                  <a:schemeClr val="dk1"/>
                </a:solidFill>
                <a:latin typeface="Times New Roman"/>
                <a:ea typeface="Times New Roman"/>
                <a:cs typeface="Times New Roman"/>
                <a:sym typeface="Times New Roman"/>
              </a:rPr>
              <a:t>𝑡</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 = 27</a:t>
            </a:r>
            <a:r>
              <a:rPr lang="en" sz="1300">
                <a:solidFill>
                  <a:schemeClr val="dk1"/>
                </a:solidFill>
                <a:latin typeface="Times New Roman"/>
                <a:ea typeface="Times New Roman"/>
                <a:cs typeface="Times New Roman"/>
                <a:sym typeface="Times New Roman"/>
              </a:rPr>
              <a:t>𝑠</a:t>
            </a:r>
            <a:r>
              <a:rPr baseline="30000" lang="en" sz="1300">
                <a:solidFill>
                  <a:schemeClr val="dk1"/>
                </a:solidFill>
                <a:latin typeface="Calibri"/>
                <a:ea typeface="Calibri"/>
                <a:cs typeface="Calibri"/>
                <a:sym typeface="Calibri"/>
              </a:rPr>
              <a:t>9</a:t>
            </a:r>
            <a:r>
              <a:rPr lang="en" sz="1300">
                <a:solidFill>
                  <a:schemeClr val="dk1"/>
                </a:solidFill>
                <a:latin typeface="Times New Roman"/>
                <a:ea typeface="Times New Roman"/>
                <a:cs typeface="Times New Roman"/>
                <a:sym typeface="Times New Roman"/>
              </a:rPr>
              <a:t>𝑡</a:t>
            </a:r>
            <a:r>
              <a:rPr baseline="30000" lang="en" sz="1300">
                <a:solidFill>
                  <a:schemeClr val="dk1"/>
                </a:solidFill>
                <a:latin typeface="Calibri"/>
                <a:ea typeface="Calibri"/>
                <a:cs typeface="Calibri"/>
                <a:sym typeface="Calibri"/>
              </a:rPr>
              <a:t>6</a:t>
            </a:r>
            <a:endParaRPr baseline="30000"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Times New Roman"/>
                <a:ea typeface="Times New Roman"/>
                <a:cs typeface="Times New Roman"/>
                <a:sym typeface="Times New Roman"/>
              </a:rPr>
              <a:t>𝑑</a:t>
            </a:r>
            <a:r>
              <a:rPr baseline="30000" lang="en" sz="1300">
                <a:solidFill>
                  <a:schemeClr val="dk1"/>
                </a:solidFill>
                <a:latin typeface="Calibri"/>
                <a:ea typeface="Calibri"/>
                <a:cs typeface="Calibri"/>
                <a:sym typeface="Calibri"/>
              </a:rPr>
              <a:t>2</a:t>
            </a:r>
            <a:r>
              <a:rPr lang="en" sz="1300">
                <a:solidFill>
                  <a:schemeClr val="dk1"/>
                </a:solidFill>
                <a:latin typeface="Times New Roman"/>
                <a:ea typeface="Times New Roman"/>
                <a:cs typeface="Times New Roman"/>
                <a:sym typeface="Times New Roman"/>
              </a:rPr>
              <a:t>𝑏</a:t>
            </a:r>
            <a:r>
              <a:rPr baseline="30000" lang="en" sz="1300">
                <a:solidFill>
                  <a:schemeClr val="dk1"/>
                </a:solidFill>
                <a:latin typeface="Calibri"/>
                <a:ea typeface="Calibri"/>
                <a:cs typeface="Calibri"/>
                <a:sym typeface="Calibri"/>
              </a:rPr>
              <a:t>2</a:t>
            </a:r>
            <a:endParaRPr b="1" sz="1200">
              <a:solidFill>
                <a:schemeClr val="dk1"/>
              </a:solidFill>
              <a:highlight>
                <a:srgbClr val="FFFF00"/>
              </a:highlight>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revisit these concepts in upcoming lessons, so there's no need to slow down or add extra work now. Instead, use the results of this cool down to guide your focus in future lessons—pay attention to common gaps and emphasize those areas to help students deepen their understanding over time.</a:t>
            </a:r>
            <a:endParaRPr b="1"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8" name="Google Shape;39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key takeaways from this lesson are the properties used to simplify the different exponential expressions.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help students see remember these properties, review the following points: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Exponential expressions can be represented using repeated multiplication.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Product Property for Exponents is used when you are multiplying exponential terms with the same base. To simplify, the exponential terms are added and the same base is kept.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Quotient Property for Exponents is used when you are dividing exponential terms with the same base. To simplify, the exponential terms are subtracted and the same base is kept.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Zero Exponent Property states that any non-zero number raised to the zero power is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Properties of Negative Exponents state that when simplifying a term with a negative exponent, the reciprocal of the base is used and the sign of the exponent is flipped.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Quotient to a Negative Power Property is used to simplify values being divided while all raised to a negative exponent. First, the expression is rewritten using the Properties of Negative Exponents to find its equivalent using non-negative exponents. Then the exponent is distributed to the dividend and the divisor so that each is raised to the same power.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Power Property for Exponents states that to simplify an expression with equivalent bases in which a power is raised to a power, the exponents are multiplied.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Product to a Power Property for Exponents states that when you raise products to a power, all factors being multiplied are raised to that power.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Quotient to a Power Property for Exponents states that when you raise a divisor and dividend to a power, both are raised to that power.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If needed, review the chart in the last activity as a class to review the rules.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You may want to ask students which properties are easiest or hardest for them to remember or use when simplifying expressions. And, time permitting, have students create their own expressions with a partner. Then, use an interactive protocol such as Quiz-Quiz-Trade where students will meet another pair and exchange problems. Be sure you have checked each set of questions before beginning such an activity.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u="sng">
                <a:solidFill>
                  <a:schemeClr val="dk1"/>
                </a:solidFill>
                <a:latin typeface="Calibri"/>
                <a:ea typeface="Calibri"/>
                <a:cs typeface="Calibri"/>
                <a:sym typeface="Calibri"/>
              </a:rPr>
              <a:t>Quiz-Quiz-Trade protocol</a:t>
            </a:r>
            <a:endParaRPr sz="1300" u="sng">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Student pairs take their problems and find another set of partners.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They give each other their problems and “Quiz” them … each partner group works out the questions questions given to them and checks their answers. They “Quiz” each other (Hence, Quiz-Quiz.)</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someone doesn’t understand how to work a problem, the partners must explain how to get the correct answer.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partners then “Trade” questions. That means they should not have the original questions they started with - they should have another set of questions!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Repeat the process -  have students find a new set of partners, etc.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Complete as many rounds as time permits. </a:t>
            </a:r>
            <a:endParaRPr b="1"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687475"/>
            <a:ext cx="3999900" cy="28071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687475"/>
            <a:ext cx="3999900" cy="28071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2960"/>
            <a:ext cx="8522100" cy="8229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6.png"/><Relationship Id="rId5" Type="http://schemas.openxmlformats.org/officeDocument/2006/relationships/image" Target="../media/image9.png"/><Relationship Id="rId6" Type="http://schemas.openxmlformats.org/officeDocument/2006/relationships/image" Target="../media/image5.png"/><Relationship Id="rId7" Type="http://schemas.openxmlformats.org/officeDocument/2006/relationships/image" Target="../media/image7.png"/><Relationship Id="rId8"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9.png"/><Relationship Id="rId4" Type="http://schemas.openxmlformats.org/officeDocument/2006/relationships/image" Target="../media/image35.png"/><Relationship Id="rId5"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2.jp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39.png"/><Relationship Id="rId5" Type="http://schemas.openxmlformats.org/officeDocument/2006/relationships/image" Target="../media/image4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24.png"/><Relationship Id="rId4" Type="http://schemas.openxmlformats.org/officeDocument/2006/relationships/image" Target="../media/image22.png"/><Relationship Id="rId5" Type="http://schemas.openxmlformats.org/officeDocument/2006/relationships/image" Target="../media/image2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43.png"/><Relationship Id="rId5"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12.jpg"/><Relationship Id="rId4" Type="http://schemas.openxmlformats.org/officeDocument/2006/relationships/hyperlink" Target="https://youtu.be/EHJUuX9-XLo?si=qceT5v5qcia66h3B" TargetMode="External"/><Relationship Id="rId5" Type="http://schemas.openxmlformats.org/officeDocument/2006/relationships/hyperlink" Target="http://www.youtube.com/watch?v=EHJUuX9-XLo" TargetMode="External"/><Relationship Id="rId6" Type="http://schemas.openxmlformats.org/officeDocument/2006/relationships/image" Target="../media/image2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2.jpg"/><Relationship Id="rId4" Type="http://schemas.openxmlformats.org/officeDocument/2006/relationships/image" Target="../media/image52.png"/><Relationship Id="rId5" Type="http://schemas.openxmlformats.org/officeDocument/2006/relationships/image" Target="../media/image37.png"/><Relationship Id="rId6" Type="http://schemas.openxmlformats.org/officeDocument/2006/relationships/image" Target="../media/image34.png"/><Relationship Id="rId7" Type="http://schemas.openxmlformats.org/officeDocument/2006/relationships/image" Target="../media/image4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24.png"/><Relationship Id="rId4" Type="http://schemas.openxmlformats.org/officeDocument/2006/relationships/image" Target="../media/image40.png"/><Relationship Id="rId5"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47.png"/><Relationship Id="rId5" Type="http://schemas.openxmlformats.org/officeDocument/2006/relationships/image" Target="../media/image5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jpg"/><Relationship Id="rId4" Type="http://schemas.openxmlformats.org/officeDocument/2006/relationships/image" Target="../media/image45.png"/><Relationship Id="rId5" Type="http://schemas.openxmlformats.org/officeDocument/2006/relationships/image" Target="../media/image5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 Id="rId3" Type="http://schemas.openxmlformats.org/officeDocument/2006/relationships/image" Target="../media/image1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image" Target="../media/image24.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7.png"/><Relationship Id="rId4" Type="http://schemas.openxmlformats.org/officeDocument/2006/relationships/image" Target="../media/image59.png"/><Relationship Id="rId5" Type="http://schemas.openxmlformats.org/officeDocument/2006/relationships/image" Target="../media/image54.png"/><Relationship Id="rId6" Type="http://schemas.openxmlformats.org/officeDocument/2006/relationships/image" Target="../media/image5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 Id="rId3" Type="http://schemas.openxmlformats.org/officeDocument/2006/relationships/image" Target="../media/image44.png"/></Relationships>
</file>

<file path=ppt/slides/_rels/slide25.xml.rels><?xml version="1.0" encoding="UTF-8" standalone="yes"?><Relationships xmlns="http://schemas.openxmlformats.org/package/2006/relationships"><Relationship Id="rId11" Type="http://schemas.openxmlformats.org/officeDocument/2006/relationships/image" Target="../media/image64.png"/><Relationship Id="rId10" Type="http://schemas.openxmlformats.org/officeDocument/2006/relationships/image" Target="../media/image51.png"/><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2.jpg"/><Relationship Id="rId4" Type="http://schemas.openxmlformats.org/officeDocument/2006/relationships/image" Target="../media/image49.png"/><Relationship Id="rId9" Type="http://schemas.openxmlformats.org/officeDocument/2006/relationships/image" Target="../media/image56.png"/><Relationship Id="rId5" Type="http://schemas.openxmlformats.org/officeDocument/2006/relationships/image" Target="../media/image62.png"/><Relationship Id="rId6" Type="http://schemas.openxmlformats.org/officeDocument/2006/relationships/image" Target="../media/image61.png"/><Relationship Id="rId7" Type="http://schemas.openxmlformats.org/officeDocument/2006/relationships/image" Target="../media/image57.png"/><Relationship Id="rId8" Type="http://schemas.openxmlformats.org/officeDocument/2006/relationships/image" Target="../media/image5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6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2.jp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5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2.jpg"/><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5 Introduction to Exponential Functions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5.1 Properties of Exponents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pic>
        <p:nvPicPr>
          <p:cNvPr descr="Icon indicating this slide is hidden from student view" id="105" name="Google Shape;105;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06" name="Google Shape;106;p17"/>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7" name="Google Shape;107;p17"/>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{31333F8E-BCF6-45DF-988F-8B8BBB40BAC2}</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sp>
        <p:nvSpPr>
          <p:cNvPr id="110" name="Google Shape;110;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5">
            <a:alphaModFix/>
          </a:blip>
          <a:stretch>
            <a:fillRect/>
          </a:stretch>
        </p:blipFill>
        <p:spPr>
          <a:xfrm>
            <a:off x="382175" y="2702586"/>
            <a:ext cx="392925" cy="383577"/>
          </a:xfrm>
          <a:prstGeom prst="rect">
            <a:avLst/>
          </a:prstGeom>
          <a:noFill/>
          <a:ln>
            <a:noFill/>
          </a:ln>
        </p:spPr>
      </p:pic>
      <p:pic>
        <p:nvPicPr>
          <p:cNvPr descr="Icon indicating the slide contains a support for emerging bilingual students " id="112" name="Google Shape;112;p17" title="emojione_input-latin-letters (4).png"/>
          <p:cNvPicPr preferRelativeResize="0"/>
          <p:nvPr/>
        </p:nvPicPr>
        <p:blipFill>
          <a:blip r:embed="rId6">
            <a:alphaModFix/>
          </a:blip>
          <a:stretch>
            <a:fillRect/>
          </a:stretch>
        </p:blipFill>
        <p:spPr>
          <a:xfrm>
            <a:off x="418607" y="2162346"/>
            <a:ext cx="320040" cy="320040"/>
          </a:xfrm>
          <a:prstGeom prst="rect">
            <a:avLst/>
          </a:prstGeom>
          <a:noFill/>
          <a:ln>
            <a:noFill/>
          </a:ln>
        </p:spPr>
      </p:pic>
      <p:pic>
        <p:nvPicPr>
          <p:cNvPr descr="Icon indicating the slide contains a check for understanding question for students " id="113" name="Google Shape;113;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4" name="Google Shape;114;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5" name="Google Shape;115;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 type="body"/>
          </p:nvPr>
        </p:nvSpPr>
        <p:spPr>
          <a:xfrm>
            <a:off x="311700" y="960125"/>
            <a:ext cx="54942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a:solidFill>
                  <a:srgbClr val="F3F3F3"/>
                </a:solidFill>
              </a:rPr>
              <a:t>By the end of this lesson you will be able to -</a:t>
            </a:r>
            <a:endParaRPr>
              <a:solidFill>
                <a:srgbClr val="F3F3F3"/>
              </a:solidFill>
            </a:endParaRPr>
          </a:p>
          <a:p>
            <a:pPr indent="-368300" lvl="0" marL="457200" rtl="0" algn="l">
              <a:spcBef>
                <a:spcPts val="1000"/>
              </a:spcBef>
              <a:spcAft>
                <a:spcPts val="0"/>
              </a:spcAft>
              <a:buClr>
                <a:schemeClr val="lt1"/>
              </a:buClr>
              <a:buSzPts val="2200"/>
              <a:buFont typeface="Roboto"/>
              <a:buChar char="●"/>
            </a:pPr>
            <a:r>
              <a:rPr b="1" lang="en"/>
              <a:t>Simplify expressions</a:t>
            </a:r>
            <a:r>
              <a:rPr lang="en"/>
              <a:t> using different </a:t>
            </a:r>
            <a:r>
              <a:rPr b="1" lang="en"/>
              <a:t>properties for exponents</a:t>
            </a:r>
            <a:r>
              <a:rPr lang="en"/>
              <a:t>.</a:t>
            </a:r>
            <a:endParaRPr/>
          </a:p>
          <a:p>
            <a:pPr indent="-368300" lvl="0" marL="457200" rtl="0" algn="l">
              <a:spcBef>
                <a:spcPts val="0"/>
              </a:spcBef>
              <a:spcAft>
                <a:spcPts val="0"/>
              </a:spcAft>
              <a:buClr>
                <a:schemeClr val="lt1"/>
              </a:buClr>
              <a:buSzPts val="2200"/>
              <a:buFont typeface="Roboto"/>
              <a:buChar char="●"/>
            </a:pPr>
            <a:r>
              <a:rPr lang="en"/>
              <a:t>Simplify expressions containing </a:t>
            </a:r>
            <a:r>
              <a:rPr b="1" lang="en"/>
              <a:t>exponents of zero</a:t>
            </a:r>
            <a:r>
              <a:rPr lang="en"/>
              <a:t>.</a:t>
            </a:r>
            <a:endParaRPr/>
          </a:p>
          <a:p>
            <a:pPr indent="-368300" lvl="0" marL="457200" rtl="0" algn="l">
              <a:spcBef>
                <a:spcPts val="0"/>
              </a:spcBef>
              <a:spcAft>
                <a:spcPts val="0"/>
              </a:spcAft>
              <a:buClr>
                <a:schemeClr val="lt1"/>
              </a:buClr>
              <a:buSzPts val="2200"/>
              <a:buFont typeface="Roboto"/>
              <a:buChar char="●"/>
            </a:pPr>
            <a:r>
              <a:rPr lang="en"/>
              <a:t>Use the definition of a </a:t>
            </a:r>
            <a:r>
              <a:rPr b="1" lang="en"/>
              <a:t>negative exponent</a:t>
            </a:r>
            <a:r>
              <a:rPr lang="en"/>
              <a:t> to simplify expressions.</a:t>
            </a:r>
            <a:endParaRPr>
              <a:solidFill>
                <a:srgbClr val="F3F3F3"/>
              </a:solidFill>
            </a:endParaRPr>
          </a:p>
        </p:txBody>
      </p:sp>
      <p:pic>
        <p:nvPicPr>
          <p:cNvPr descr="Three students helping each other up a staircase toward a flag, symbolizing teamwork and building math skills step by step." id="122" name="Google Shape;122;p18" title="lesson journey-opt 2 (2).png"/>
          <p:cNvPicPr preferRelativeResize="0"/>
          <p:nvPr/>
        </p:nvPicPr>
        <p:blipFill rotWithShape="1">
          <a:blip r:embed="rId3">
            <a:alphaModFix/>
          </a:blip>
          <a:srcRect b="0" l="39" r="49" t="0"/>
          <a:stretch/>
        </p:blipFill>
        <p:spPr>
          <a:xfrm>
            <a:off x="5919450" y="1896823"/>
            <a:ext cx="3026525" cy="2017675"/>
          </a:xfrm>
          <a:prstGeom prst="rect">
            <a:avLst/>
          </a:prstGeom>
          <a:noFill/>
          <a:ln>
            <a:noFill/>
          </a:ln>
        </p:spPr>
      </p:pic>
      <p:sp>
        <p:nvSpPr>
          <p:cNvPr id="123" name="Google Shape;123;p18"/>
          <p:cNvSpPr txBox="1"/>
          <p:nvPr>
            <p:ph idx="12" type="sldNum"/>
          </p:nvPr>
        </p:nvSpPr>
        <p:spPr>
          <a:xfrm>
            <a:off x="8283608" y="474839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24" name="Google Shape;124;p18"/>
          <p:cNvSpPr txBox="1"/>
          <p:nvPr>
            <p:ph idx="2" type="sldNum"/>
          </p:nvPr>
        </p:nvSpPr>
        <p:spPr>
          <a:xfrm>
            <a:off x="311700" y="4748399"/>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5.1 Properties of Exponents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2069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Vocabulary</a:t>
            </a:r>
            <a:endParaRPr/>
          </a:p>
        </p:txBody>
      </p:sp>
      <p:sp>
        <p:nvSpPr>
          <p:cNvPr id="130" name="Google Shape;130;p19"/>
          <p:cNvSpPr txBox="1"/>
          <p:nvPr>
            <p:ph idx="1" type="body"/>
          </p:nvPr>
        </p:nvSpPr>
        <p:spPr>
          <a:xfrm>
            <a:off x="311700" y="779600"/>
            <a:ext cx="8520600" cy="3789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2100">
                <a:solidFill>
                  <a:schemeClr val="dk1"/>
                </a:solidFill>
              </a:rPr>
              <a:t>New</a:t>
            </a:r>
            <a:endParaRPr b="1" sz="3100">
              <a:solidFill>
                <a:schemeClr val="dk1"/>
              </a:solidFill>
              <a:latin typeface="Verdana"/>
              <a:ea typeface="Verdana"/>
              <a:cs typeface="Verdana"/>
              <a:sym typeface="Verdana"/>
            </a:endParaRPr>
          </a:p>
          <a:p>
            <a:pPr indent="-323850" lvl="0" marL="457200" rtl="0" algn="l">
              <a:spcBef>
                <a:spcPts val="1200"/>
              </a:spcBef>
              <a:spcAft>
                <a:spcPts val="0"/>
              </a:spcAft>
              <a:buClr>
                <a:schemeClr val="dk1"/>
              </a:buClr>
              <a:buSzPts val="1500"/>
              <a:buFont typeface="Noto Sans"/>
              <a:buChar char="●"/>
            </a:pPr>
            <a:r>
              <a:rPr b="1" lang="en" sz="1900">
                <a:solidFill>
                  <a:schemeClr val="dk1"/>
                </a:solidFill>
              </a:rPr>
              <a:t>Power property								</a:t>
            </a:r>
            <a:r>
              <a:rPr lang="en" sz="1900">
                <a:solidFill>
                  <a:schemeClr val="dk1"/>
                </a:solidFill>
                <a:latin typeface="Noto Sans"/>
                <a:ea typeface="Noto Sans"/>
                <a:cs typeface="Noto Sans"/>
                <a:sym typeface="Noto Sans"/>
              </a:rPr>
              <a:t>(𝑎</a:t>
            </a:r>
            <a:r>
              <a:rPr baseline="30000" lang="en" sz="1900">
                <a:solidFill>
                  <a:schemeClr val="dk1"/>
                </a:solidFill>
                <a:latin typeface="Noto Sans"/>
                <a:ea typeface="Noto Sans"/>
                <a:cs typeface="Noto Sans"/>
                <a:sym typeface="Noto Sans"/>
              </a:rPr>
              <a:t>𝑚</a:t>
            </a:r>
            <a:r>
              <a:rPr lang="en" sz="1900">
                <a:solidFill>
                  <a:schemeClr val="dk1"/>
                </a:solidFill>
                <a:latin typeface="Noto Sans"/>
                <a:ea typeface="Noto Sans"/>
                <a:cs typeface="Noto Sans"/>
                <a:sym typeface="Noto Sans"/>
              </a:rPr>
              <a:t>)</a:t>
            </a:r>
            <a:r>
              <a:rPr baseline="30000" lang="en" sz="1900">
                <a:solidFill>
                  <a:schemeClr val="dk1"/>
                </a:solidFill>
                <a:latin typeface="Noto Sans"/>
                <a:ea typeface="Noto Sans"/>
                <a:cs typeface="Noto Sans"/>
                <a:sym typeface="Noto Sans"/>
              </a:rPr>
              <a:t>𝑛</a:t>
            </a:r>
            <a:r>
              <a:rPr lang="en" sz="1900">
                <a:solidFill>
                  <a:schemeClr val="dk1"/>
                </a:solidFill>
                <a:latin typeface="Noto Sans"/>
                <a:ea typeface="Noto Sans"/>
                <a:cs typeface="Noto Sans"/>
                <a:sym typeface="Noto Sans"/>
              </a:rPr>
              <a:t> = 𝑎</a:t>
            </a:r>
            <a:r>
              <a:rPr baseline="30000" i="1" lang="en" sz="1900">
                <a:solidFill>
                  <a:schemeClr val="dk1"/>
                </a:solidFill>
                <a:latin typeface="Noto Sans"/>
                <a:ea typeface="Noto Sans"/>
                <a:cs typeface="Noto Sans"/>
                <a:sym typeface="Noto Sans"/>
              </a:rPr>
              <a:t>mn</a:t>
            </a:r>
            <a:endParaRPr b="1" sz="2400">
              <a:solidFill>
                <a:schemeClr val="dk1"/>
              </a:solidFill>
            </a:endParaRPr>
          </a:p>
          <a:p>
            <a:pPr indent="-323850" lvl="0" marL="457200" rtl="0" algn="l">
              <a:spcBef>
                <a:spcPts val="1000"/>
              </a:spcBef>
              <a:spcAft>
                <a:spcPts val="0"/>
              </a:spcAft>
              <a:buClr>
                <a:schemeClr val="dk1"/>
              </a:buClr>
              <a:buSzPts val="1500"/>
              <a:buFont typeface="Noto Sans"/>
              <a:buChar char="●"/>
            </a:pPr>
            <a:r>
              <a:rPr b="1" lang="en" sz="1900">
                <a:solidFill>
                  <a:schemeClr val="dk1"/>
                </a:solidFill>
              </a:rPr>
              <a:t>Product to a power property					</a:t>
            </a:r>
            <a:r>
              <a:rPr lang="en" sz="1900">
                <a:solidFill>
                  <a:schemeClr val="dk1"/>
                </a:solidFill>
                <a:latin typeface="Roboto"/>
                <a:ea typeface="Roboto"/>
                <a:cs typeface="Roboto"/>
                <a:sym typeface="Roboto"/>
              </a:rPr>
              <a:t>𝑎𝑏</a:t>
            </a:r>
            <a:r>
              <a:rPr baseline="30000" lang="en" sz="1900">
                <a:solidFill>
                  <a:schemeClr val="dk1"/>
                </a:solidFill>
                <a:latin typeface="Roboto"/>
                <a:ea typeface="Roboto"/>
                <a:cs typeface="Roboto"/>
                <a:sym typeface="Roboto"/>
              </a:rPr>
              <a:t>𝑚</a:t>
            </a:r>
            <a:r>
              <a:rPr lang="en" sz="1900">
                <a:solidFill>
                  <a:schemeClr val="dk1"/>
                </a:solidFill>
                <a:latin typeface="Roboto"/>
                <a:ea typeface="Roboto"/>
                <a:cs typeface="Roboto"/>
                <a:sym typeface="Roboto"/>
              </a:rPr>
              <a:t> = (𝑎</a:t>
            </a:r>
            <a:r>
              <a:rPr baseline="30000" lang="en" sz="1900">
                <a:solidFill>
                  <a:schemeClr val="dk1"/>
                </a:solidFill>
                <a:latin typeface="Roboto"/>
                <a:ea typeface="Roboto"/>
                <a:cs typeface="Roboto"/>
                <a:sym typeface="Roboto"/>
              </a:rPr>
              <a:t>𝑚</a:t>
            </a:r>
            <a:r>
              <a:rPr lang="en" sz="1900">
                <a:solidFill>
                  <a:schemeClr val="dk1"/>
                </a:solidFill>
                <a:latin typeface="Roboto"/>
                <a:ea typeface="Roboto"/>
                <a:cs typeface="Roboto"/>
                <a:sym typeface="Roboto"/>
              </a:rPr>
              <a:t>)(𝑏</a:t>
            </a:r>
            <a:r>
              <a:rPr baseline="30000" lang="en" sz="1900">
                <a:solidFill>
                  <a:schemeClr val="dk1"/>
                </a:solidFill>
                <a:latin typeface="Roboto"/>
                <a:ea typeface="Roboto"/>
                <a:cs typeface="Roboto"/>
                <a:sym typeface="Roboto"/>
              </a:rPr>
              <a:t>𝑚</a:t>
            </a:r>
            <a:r>
              <a:rPr lang="en" sz="1900">
                <a:solidFill>
                  <a:schemeClr val="dk1"/>
                </a:solidFill>
                <a:latin typeface="Roboto"/>
                <a:ea typeface="Roboto"/>
                <a:cs typeface="Roboto"/>
                <a:sym typeface="Roboto"/>
              </a:rPr>
              <a:t>)</a:t>
            </a:r>
            <a:endParaRPr b="1" sz="2400">
              <a:solidFill>
                <a:schemeClr val="dk1"/>
              </a:solidFill>
            </a:endParaRPr>
          </a:p>
          <a:p>
            <a:pPr indent="-323850" lvl="0" marL="457200" rtl="0" algn="l">
              <a:spcBef>
                <a:spcPts val="1000"/>
              </a:spcBef>
              <a:spcAft>
                <a:spcPts val="0"/>
              </a:spcAft>
              <a:buClr>
                <a:schemeClr val="dk1"/>
              </a:buClr>
              <a:buSzPts val="1500"/>
              <a:buFont typeface="Noto Sans"/>
              <a:buChar char="●"/>
            </a:pPr>
            <a:r>
              <a:rPr b="1" lang="en" sz="1900">
                <a:solidFill>
                  <a:schemeClr val="dk1"/>
                </a:solidFill>
              </a:rPr>
              <a:t>Product property								</a:t>
            </a:r>
            <a:r>
              <a:rPr lang="en" sz="1900">
                <a:solidFill>
                  <a:schemeClr val="dk1"/>
                </a:solidFill>
                <a:latin typeface="Roboto"/>
                <a:ea typeface="Roboto"/>
                <a:cs typeface="Roboto"/>
                <a:sym typeface="Roboto"/>
              </a:rPr>
              <a:t>(𝑎</a:t>
            </a:r>
            <a:r>
              <a:rPr baseline="30000" lang="en" sz="1900">
                <a:solidFill>
                  <a:schemeClr val="dk1"/>
                </a:solidFill>
                <a:latin typeface="Roboto"/>
                <a:ea typeface="Roboto"/>
                <a:cs typeface="Roboto"/>
                <a:sym typeface="Roboto"/>
              </a:rPr>
              <a:t>𝑚</a:t>
            </a:r>
            <a:r>
              <a:rPr lang="en" sz="1900">
                <a:solidFill>
                  <a:schemeClr val="dk1"/>
                </a:solidFill>
                <a:latin typeface="Roboto"/>
                <a:ea typeface="Roboto"/>
                <a:cs typeface="Roboto"/>
                <a:sym typeface="Roboto"/>
              </a:rPr>
              <a:t>)(𝑎</a:t>
            </a:r>
            <a:r>
              <a:rPr baseline="30000" lang="en" sz="1900">
                <a:solidFill>
                  <a:schemeClr val="dk1"/>
                </a:solidFill>
                <a:latin typeface="Roboto"/>
                <a:ea typeface="Roboto"/>
                <a:cs typeface="Roboto"/>
                <a:sym typeface="Roboto"/>
              </a:rPr>
              <a:t>𝑛</a:t>
            </a:r>
            <a:r>
              <a:rPr lang="en" sz="1900">
                <a:solidFill>
                  <a:schemeClr val="dk1"/>
                </a:solidFill>
                <a:latin typeface="Roboto"/>
                <a:ea typeface="Roboto"/>
                <a:cs typeface="Roboto"/>
                <a:sym typeface="Roboto"/>
              </a:rPr>
              <a:t>) = 𝑎</a:t>
            </a:r>
            <a:r>
              <a:rPr baseline="30000" lang="en" sz="1900">
                <a:solidFill>
                  <a:schemeClr val="dk1"/>
                </a:solidFill>
                <a:latin typeface="Roboto"/>
                <a:ea typeface="Roboto"/>
                <a:cs typeface="Roboto"/>
                <a:sym typeface="Roboto"/>
              </a:rPr>
              <a:t>𝑚+𝑛</a:t>
            </a:r>
            <a:endParaRPr b="1" sz="2400">
              <a:solidFill>
                <a:schemeClr val="dk1"/>
              </a:solidFill>
            </a:endParaRPr>
          </a:p>
          <a:p>
            <a:pPr indent="-323850" lvl="0" marL="457200" rtl="0" algn="l">
              <a:spcBef>
                <a:spcPts val="1000"/>
              </a:spcBef>
              <a:spcAft>
                <a:spcPts val="0"/>
              </a:spcAft>
              <a:buClr>
                <a:schemeClr val="dk1"/>
              </a:buClr>
              <a:buSzPts val="1500"/>
              <a:buFont typeface="Noto Sans"/>
              <a:buChar char="●"/>
            </a:pPr>
            <a:r>
              <a:rPr b="1" lang="en" sz="1900">
                <a:solidFill>
                  <a:schemeClr val="dk1"/>
                </a:solidFill>
              </a:rPr>
              <a:t>Zero exponent property						</a:t>
            </a:r>
            <a:r>
              <a:rPr lang="en" sz="1900">
                <a:solidFill>
                  <a:schemeClr val="dk1"/>
                </a:solidFill>
                <a:latin typeface="Noto Sans"/>
                <a:ea typeface="Noto Sans"/>
                <a:cs typeface="Noto Sans"/>
                <a:sym typeface="Noto Sans"/>
              </a:rPr>
              <a:t>𝑎</a:t>
            </a:r>
            <a:r>
              <a:rPr baseline="30000" lang="en" sz="1900">
                <a:solidFill>
                  <a:schemeClr val="dk1"/>
                </a:solidFill>
                <a:latin typeface="Noto Sans"/>
                <a:ea typeface="Noto Sans"/>
                <a:cs typeface="Noto Sans"/>
                <a:sym typeface="Noto Sans"/>
              </a:rPr>
              <a:t>0</a:t>
            </a:r>
            <a:r>
              <a:rPr lang="en" sz="1900">
                <a:solidFill>
                  <a:schemeClr val="dk1"/>
                </a:solidFill>
                <a:latin typeface="Noto Sans"/>
                <a:ea typeface="Noto Sans"/>
                <a:cs typeface="Noto Sans"/>
                <a:sym typeface="Noto Sans"/>
              </a:rPr>
              <a:t> = 1</a:t>
            </a:r>
            <a:endParaRPr b="1" sz="2400">
              <a:solidFill>
                <a:schemeClr val="dk1"/>
              </a:solidFill>
            </a:endParaRPr>
          </a:p>
          <a:p>
            <a:pPr indent="-323850" lvl="0" marL="457200" rtl="0" algn="l">
              <a:spcBef>
                <a:spcPts val="1000"/>
              </a:spcBef>
              <a:spcAft>
                <a:spcPts val="0"/>
              </a:spcAft>
              <a:buClr>
                <a:schemeClr val="dk1"/>
              </a:buClr>
              <a:buSzPts val="1500"/>
              <a:buFont typeface="Noto Sans"/>
              <a:buChar char="●"/>
            </a:pPr>
            <a:r>
              <a:rPr b="1" lang="en" sz="1900">
                <a:solidFill>
                  <a:schemeClr val="dk1"/>
                </a:solidFill>
              </a:rPr>
              <a:t>Quotient property					</a:t>
            </a:r>
            <a:endParaRPr b="1" sz="2400">
              <a:solidFill>
                <a:schemeClr val="dk1"/>
              </a:solidFill>
            </a:endParaRPr>
          </a:p>
          <a:p>
            <a:pPr indent="-323850" lvl="0" marL="457200" rtl="0" algn="l">
              <a:spcBef>
                <a:spcPts val="1800"/>
              </a:spcBef>
              <a:spcAft>
                <a:spcPts val="0"/>
              </a:spcAft>
              <a:buClr>
                <a:schemeClr val="dk1"/>
              </a:buClr>
              <a:buSzPts val="1500"/>
              <a:buFont typeface="Noto Sans"/>
              <a:buChar char="●"/>
            </a:pPr>
            <a:r>
              <a:rPr b="1" lang="en" sz="1900">
                <a:solidFill>
                  <a:schemeClr val="dk1"/>
                </a:solidFill>
              </a:rPr>
              <a:t>Property of negative exponents			</a:t>
            </a:r>
            <a:endParaRPr sz="1900">
              <a:solidFill>
                <a:schemeClr val="dk1"/>
              </a:solidFill>
              <a:latin typeface="Noto Sans"/>
              <a:ea typeface="Noto Sans"/>
              <a:cs typeface="Noto Sans"/>
              <a:sym typeface="Noto Sans"/>
            </a:endParaRPr>
          </a:p>
          <a:p>
            <a:pPr indent="-323850" lvl="0" marL="457200" rtl="0" algn="l">
              <a:spcBef>
                <a:spcPts val="1800"/>
              </a:spcBef>
              <a:spcAft>
                <a:spcPts val="1000"/>
              </a:spcAft>
              <a:buClr>
                <a:schemeClr val="dk1"/>
              </a:buClr>
              <a:buSzPts val="1500"/>
              <a:buFont typeface="Noto Sans"/>
              <a:buChar char="●"/>
            </a:pPr>
            <a:r>
              <a:rPr b="1" lang="en" sz="1900">
                <a:solidFill>
                  <a:schemeClr val="dk1"/>
                </a:solidFill>
              </a:rPr>
              <a:t>Quotient to a negative power property			</a:t>
            </a:r>
            <a:endParaRPr b="1" sz="2400">
              <a:solidFill>
                <a:schemeClr val="dk1"/>
              </a:solidFill>
            </a:endParaRPr>
          </a:p>
        </p:txBody>
      </p:sp>
      <p:sp>
        <p:nvSpPr>
          <p:cNvPr id="131" name="Google Shape;131;p19"/>
          <p:cNvSpPr txBox="1"/>
          <p:nvPr>
            <p:ph idx="12" type="sldNum"/>
          </p:nvPr>
        </p:nvSpPr>
        <p:spPr>
          <a:xfrm>
            <a:off x="8283608" y="474078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32" name="Google Shape;132;p19"/>
          <p:cNvSpPr txBox="1"/>
          <p:nvPr>
            <p:ph idx="2" type="sldNum"/>
          </p:nvPr>
        </p:nvSpPr>
        <p:spPr>
          <a:xfrm>
            <a:off x="311700" y="474079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5.1 Properties of Exponents </a:t>
            </a:r>
            <a:endParaRPr/>
          </a:p>
        </p:txBody>
      </p:sp>
      <p:pic>
        <p:nvPicPr>
          <p:cNvPr descr="The quotient to a power property states that raising the quantity of the whole fraction of a over b to the power of m is equal to the value of a raised to the m power divided by the value of b raised to the m power. " id="133" name="Google Shape;133;p19" title="Screenshot 2025-12-16 at 2.31.07 PM.png"/>
          <p:cNvPicPr preferRelativeResize="0"/>
          <p:nvPr/>
        </p:nvPicPr>
        <p:blipFill>
          <a:blip r:embed="rId3">
            <a:alphaModFix/>
          </a:blip>
          <a:stretch>
            <a:fillRect/>
          </a:stretch>
        </p:blipFill>
        <p:spPr>
          <a:xfrm>
            <a:off x="6326549" y="3030482"/>
            <a:ext cx="1108350" cy="572700"/>
          </a:xfrm>
          <a:prstGeom prst="rect">
            <a:avLst/>
          </a:prstGeom>
          <a:noFill/>
          <a:ln>
            <a:noFill/>
          </a:ln>
        </p:spPr>
      </p:pic>
      <p:pic>
        <p:nvPicPr>
          <p:cNvPr descr="The quotient to a negative power property states that raising the quantity of the whole fraction of a over b to the negative power of m is equal to the value of b raised to the m power divided by the value of a raised to the m power. " id="134" name="Google Shape;134;p19" title="Screenshot 2025-12-16 at 2.38.45 PM.png"/>
          <p:cNvPicPr preferRelativeResize="0"/>
          <p:nvPr/>
        </p:nvPicPr>
        <p:blipFill>
          <a:blip r:embed="rId4">
            <a:alphaModFix/>
          </a:blip>
          <a:stretch>
            <a:fillRect/>
          </a:stretch>
        </p:blipFill>
        <p:spPr>
          <a:xfrm>
            <a:off x="6336666" y="4141246"/>
            <a:ext cx="1097276" cy="518953"/>
          </a:xfrm>
          <a:prstGeom prst="rect">
            <a:avLst/>
          </a:prstGeom>
          <a:noFill/>
          <a:ln>
            <a:noFill/>
          </a:ln>
        </p:spPr>
      </p:pic>
      <p:pic>
        <p:nvPicPr>
          <p:cNvPr descr="The property of negative exponents states that any value such as a raised to the negative m power equals the fraction 1 over a raised to the positive m power. " id="135" name="Google Shape;135;p19" title="Screenshot 2025-12-16 at 2.42.29 PM.png"/>
          <p:cNvPicPr preferRelativeResize="0"/>
          <p:nvPr/>
        </p:nvPicPr>
        <p:blipFill>
          <a:blip r:embed="rId5">
            <a:alphaModFix/>
          </a:blip>
          <a:stretch>
            <a:fillRect/>
          </a:stretch>
        </p:blipFill>
        <p:spPr>
          <a:xfrm>
            <a:off x="6332091" y="3558775"/>
            <a:ext cx="1097280" cy="55851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even rectangles connected by dotted lines conveying the progression of the Lesson. Each rectangle has an icon with text. The first rectangle depicts a rocket and is emphasized in dark green with yellow text that reads &quot;Warm Up.&quot;" id="141" name="Google Shape;141;p20" title="Screenshot 2025-10-23 at 9.29.17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142" name="Google Shape;142;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6" name="Shape 146"/>
        <p:cNvGrpSpPr/>
        <p:nvPr/>
      </p:nvGrpSpPr>
      <p:grpSpPr>
        <a:xfrm>
          <a:off x="0" y="0"/>
          <a:ext cx="0" cy="0"/>
          <a:chOff x="0" y="0"/>
          <a:chExt cx="0" cy="0"/>
        </a:xfrm>
      </p:grpSpPr>
      <p:sp>
        <p:nvSpPr>
          <p:cNvPr id="147" name="Google Shape;147;p21"/>
          <p:cNvSpPr txBox="1"/>
          <p:nvPr>
            <p:ph type="title"/>
          </p:nvPr>
        </p:nvSpPr>
        <p:spPr>
          <a:xfrm>
            <a:off x="311700" y="36307"/>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endParaRPr b="0" sz="1400">
              <a:solidFill>
                <a:srgbClr val="666666"/>
              </a:solidFill>
            </a:endParaRPr>
          </a:p>
          <a:p>
            <a:pPr indent="0" lvl="0" marL="0" rtl="0" algn="l">
              <a:spcBef>
                <a:spcPts val="0"/>
              </a:spcBef>
              <a:spcAft>
                <a:spcPts val="0"/>
              </a:spcAft>
              <a:buNone/>
            </a:pPr>
            <a:r>
              <a:rPr lang="en" sz="3000"/>
              <a:t>REPEAT … REPEAT … 👍 </a:t>
            </a:r>
            <a:endParaRPr>
              <a:solidFill>
                <a:srgbClr val="005047"/>
              </a:solidFill>
            </a:endParaRPr>
          </a:p>
        </p:txBody>
      </p:sp>
      <p:sp>
        <p:nvSpPr>
          <p:cNvPr id="148" name="Google Shape;148;p21"/>
          <p:cNvSpPr txBox="1"/>
          <p:nvPr>
            <p:ph idx="12" type="sldNum"/>
          </p:nvPr>
        </p:nvSpPr>
        <p:spPr>
          <a:xfrm>
            <a:off x="8283608" y="475179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9" name="Google Shape;149;p21"/>
          <p:cNvSpPr txBox="1"/>
          <p:nvPr>
            <p:ph idx="3" type="sldNum"/>
          </p:nvPr>
        </p:nvSpPr>
        <p:spPr>
          <a:xfrm>
            <a:off x="311700" y="475180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5.1.1 Understanding Exponents</a:t>
            </a:r>
            <a:endParaRPr/>
          </a:p>
        </p:txBody>
      </p:sp>
      <p:sp>
        <p:nvSpPr>
          <p:cNvPr id="150" name="Google Shape;150;p21"/>
          <p:cNvSpPr txBox="1"/>
          <p:nvPr/>
        </p:nvSpPr>
        <p:spPr>
          <a:xfrm>
            <a:off x="311700" y="847950"/>
            <a:ext cx="8520600" cy="46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rgbClr val="000000"/>
                </a:solidFill>
                <a:highlight>
                  <a:srgbClr val="FFFFFF"/>
                </a:highlight>
                <a:latin typeface="Roboto"/>
                <a:ea typeface="Roboto"/>
                <a:cs typeface="Roboto"/>
                <a:sym typeface="Roboto"/>
              </a:rPr>
              <a:t>An exponent indicates repeated multiplication of the same quantity.</a:t>
            </a:r>
            <a:endParaRPr sz="2100">
              <a:solidFill>
                <a:srgbClr val="000000"/>
              </a:solidFill>
              <a:latin typeface="Calibri"/>
              <a:ea typeface="Calibri"/>
              <a:cs typeface="Calibri"/>
              <a:sym typeface="Calibri"/>
            </a:endParaRPr>
          </a:p>
        </p:txBody>
      </p:sp>
      <p:pic>
        <p:nvPicPr>
          <p:cNvPr descr="The first example shows the variable &quot;a&quot; raised to the power of m equals a times a times a times a and so on until you have multiplied m different factors of a together. A blue grouping symbol under the example is labeled &quot;m factors.&quot; The second example shows the quantity negative 9 raised to the power of 5 equals negative 9 times negative 9 times negative 9 times negative 9 times negative 9, a total of 5 factors of negative 9. A blue grouping symbol under the example is labeled &quot;5 factors.&quot;" id="151" name="Google Shape;151;p21"/>
          <p:cNvPicPr preferRelativeResize="0"/>
          <p:nvPr/>
        </p:nvPicPr>
        <p:blipFill>
          <a:blip r:embed="rId4">
            <a:alphaModFix/>
          </a:blip>
          <a:stretch>
            <a:fillRect/>
          </a:stretch>
        </p:blipFill>
        <p:spPr>
          <a:xfrm>
            <a:off x="1893325" y="1386685"/>
            <a:ext cx="4808639" cy="881862"/>
          </a:xfrm>
          <a:prstGeom prst="rect">
            <a:avLst/>
          </a:prstGeom>
          <a:noFill/>
          <a:ln>
            <a:noFill/>
          </a:ln>
        </p:spPr>
      </p:pic>
      <p:sp>
        <p:nvSpPr>
          <p:cNvPr id="152" name="Google Shape;152;p21"/>
          <p:cNvSpPr txBox="1"/>
          <p:nvPr/>
        </p:nvSpPr>
        <p:spPr>
          <a:xfrm>
            <a:off x="311700" y="2502000"/>
            <a:ext cx="8657700" cy="774300"/>
          </a:xfrm>
          <a:prstGeom prst="rect">
            <a:avLst/>
          </a:prstGeom>
          <a:noFill/>
          <a:ln>
            <a:noFill/>
          </a:ln>
        </p:spPr>
        <p:txBody>
          <a:bodyPr anchorCtr="0" anchor="t" bIns="91425" lIns="91425" spcFirstLastPara="1" rIns="91425" wrap="square" tIns="91425">
            <a:noAutofit/>
          </a:bodyPr>
          <a:lstStyle/>
          <a:p>
            <a:pPr indent="0" lvl="0" marL="0" rtl="0" algn="l">
              <a:spcBef>
                <a:spcPts val="1000"/>
              </a:spcBef>
              <a:spcAft>
                <a:spcPts val="500"/>
              </a:spcAft>
              <a:buNone/>
            </a:pPr>
            <a:r>
              <a:rPr lang="en" sz="2100">
                <a:solidFill>
                  <a:srgbClr val="000000"/>
                </a:solidFill>
                <a:highlight>
                  <a:srgbClr val="FFFFFF"/>
                </a:highlight>
                <a:latin typeface="Noto Sans"/>
                <a:ea typeface="Noto Sans"/>
                <a:cs typeface="Noto Sans"/>
                <a:sym typeface="Noto Sans"/>
              </a:rPr>
              <a:t>Expand each exponential expression to show repeated multiplication. Be prepared to signal when you have an answer.</a:t>
            </a:r>
            <a:endParaRPr sz="1800">
              <a:solidFill>
                <a:srgbClr val="000000"/>
              </a:solidFill>
              <a:latin typeface="Calibri"/>
              <a:ea typeface="Calibri"/>
              <a:cs typeface="Calibri"/>
              <a:sym typeface="Calibri"/>
            </a:endParaRPr>
          </a:p>
        </p:txBody>
      </p:sp>
      <p:sp>
        <p:nvSpPr>
          <p:cNvPr id="153" name="Google Shape;153;p21"/>
          <p:cNvSpPr txBox="1"/>
          <p:nvPr/>
        </p:nvSpPr>
        <p:spPr>
          <a:xfrm>
            <a:off x="469150" y="3376525"/>
            <a:ext cx="2578800" cy="6465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500"/>
              </a:spcAft>
              <a:buClr>
                <a:srgbClr val="000000"/>
              </a:buClr>
              <a:buSzPts val="2100"/>
              <a:buFont typeface="Noto Sans"/>
              <a:buAutoNum type="arabicPeriod"/>
            </a:pPr>
            <a:r>
              <a:rPr lang="en" sz="2100">
                <a:solidFill>
                  <a:srgbClr val="000000"/>
                </a:solidFill>
                <a:latin typeface="Noto Sans"/>
                <a:ea typeface="Noto Sans"/>
                <a:cs typeface="Noto Sans"/>
                <a:sym typeface="Noto Sans"/>
              </a:rPr>
              <a:t>4</a:t>
            </a:r>
            <a:r>
              <a:rPr baseline="30000" lang="en" sz="2100">
                <a:solidFill>
                  <a:srgbClr val="000000"/>
                </a:solidFill>
                <a:latin typeface="Noto Sans"/>
                <a:ea typeface="Noto Sans"/>
                <a:cs typeface="Noto Sans"/>
                <a:sym typeface="Noto Sans"/>
              </a:rPr>
              <a:t>3</a:t>
            </a:r>
            <a:endParaRPr sz="1800">
              <a:solidFill>
                <a:srgbClr val="000000"/>
              </a:solidFill>
              <a:latin typeface="Calibri"/>
              <a:ea typeface="Calibri"/>
              <a:cs typeface="Calibri"/>
              <a:sym typeface="Calibri"/>
            </a:endParaRPr>
          </a:p>
        </p:txBody>
      </p:sp>
      <p:sp>
        <p:nvSpPr>
          <p:cNvPr id="154" name="Google Shape;154;p21"/>
          <p:cNvSpPr txBox="1"/>
          <p:nvPr/>
        </p:nvSpPr>
        <p:spPr>
          <a:xfrm>
            <a:off x="5247350" y="3374136"/>
            <a:ext cx="2578800" cy="6465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500"/>
              </a:spcAft>
              <a:buClr>
                <a:srgbClr val="000000"/>
              </a:buClr>
              <a:buSzPts val="2100"/>
              <a:buFont typeface="Noto Sans"/>
              <a:buAutoNum type="arabicPeriod" startAt="2"/>
            </a:pPr>
            <a:r>
              <a:rPr i="1" lang="en" sz="2100">
                <a:solidFill>
                  <a:srgbClr val="000000"/>
                </a:solidFill>
                <a:latin typeface="Times New Roman"/>
                <a:ea typeface="Times New Roman"/>
                <a:cs typeface="Times New Roman"/>
                <a:sym typeface="Times New Roman"/>
              </a:rPr>
              <a:t>x</a:t>
            </a:r>
            <a:r>
              <a:rPr baseline="30000" lang="en" sz="2100">
                <a:solidFill>
                  <a:srgbClr val="000000"/>
                </a:solidFill>
                <a:latin typeface="Noto Sans"/>
                <a:ea typeface="Noto Sans"/>
                <a:cs typeface="Noto Sans"/>
                <a:sym typeface="Noto Sans"/>
              </a:rPr>
              <a:t>5</a:t>
            </a:r>
            <a:r>
              <a:rPr lang="en" sz="2100">
                <a:solidFill>
                  <a:srgbClr val="000000"/>
                </a:solidFill>
                <a:latin typeface="Noto Sans"/>
                <a:ea typeface="Noto Sans"/>
                <a:cs typeface="Noto Sans"/>
                <a:sym typeface="Noto Sans"/>
              </a:rPr>
              <a:t> </a:t>
            </a:r>
            <a:endParaRPr sz="1800">
              <a:solidFill>
                <a:srgbClr val="000000"/>
              </a:solidFill>
              <a:latin typeface="Calibri"/>
              <a:ea typeface="Calibri"/>
              <a:cs typeface="Calibri"/>
              <a:sym typeface="Calibri"/>
            </a:endParaRPr>
          </a:p>
        </p:txBody>
      </p:sp>
      <p:sp>
        <p:nvSpPr>
          <p:cNvPr id="155" name="Google Shape;155;p21"/>
          <p:cNvSpPr txBox="1"/>
          <p:nvPr/>
        </p:nvSpPr>
        <p:spPr>
          <a:xfrm>
            <a:off x="5247350" y="4123944"/>
            <a:ext cx="2578800" cy="6465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500"/>
              </a:spcAft>
              <a:buClr>
                <a:srgbClr val="000000"/>
              </a:buClr>
              <a:buSzPts val="2100"/>
              <a:buFont typeface="Calibri"/>
              <a:buAutoNum type="arabicPeriod" startAt="4"/>
            </a:pPr>
            <a:r>
              <a:rPr lang="en" sz="2100">
                <a:solidFill>
                  <a:srgbClr val="000000"/>
                </a:solidFill>
                <a:latin typeface="Noto Sans"/>
                <a:ea typeface="Noto Sans"/>
                <a:cs typeface="Noto Sans"/>
                <a:sym typeface="Noto Sans"/>
              </a:rPr>
              <a:t>(–</a:t>
            </a:r>
            <a:r>
              <a:rPr i="1" lang="en" sz="2100">
                <a:solidFill>
                  <a:srgbClr val="000000"/>
                </a:solidFill>
                <a:latin typeface="Times New Roman"/>
                <a:ea typeface="Times New Roman"/>
                <a:cs typeface="Times New Roman"/>
                <a:sym typeface="Times New Roman"/>
              </a:rPr>
              <a:t>z</a:t>
            </a:r>
            <a:r>
              <a:rPr lang="en" sz="2100">
                <a:solidFill>
                  <a:srgbClr val="000000"/>
                </a:solidFill>
                <a:latin typeface="Noto Sans"/>
                <a:ea typeface="Noto Sans"/>
                <a:cs typeface="Noto Sans"/>
                <a:sym typeface="Noto Sans"/>
              </a:rPr>
              <a:t>)</a:t>
            </a:r>
            <a:r>
              <a:rPr baseline="30000" lang="en" sz="2100">
                <a:solidFill>
                  <a:srgbClr val="000000"/>
                </a:solidFill>
                <a:latin typeface="Noto Sans"/>
                <a:ea typeface="Noto Sans"/>
                <a:cs typeface="Noto Sans"/>
                <a:sym typeface="Noto Sans"/>
              </a:rPr>
              <a:t>3</a:t>
            </a:r>
            <a:r>
              <a:rPr lang="en" sz="2100">
                <a:solidFill>
                  <a:srgbClr val="000000"/>
                </a:solidFill>
                <a:latin typeface="Calibri"/>
                <a:ea typeface="Calibri"/>
                <a:cs typeface="Calibri"/>
                <a:sym typeface="Calibri"/>
              </a:rPr>
              <a:t> </a:t>
            </a:r>
            <a:endParaRPr sz="1800">
              <a:solidFill>
                <a:srgbClr val="000000"/>
              </a:solidFill>
              <a:latin typeface="Calibri"/>
              <a:ea typeface="Calibri"/>
              <a:cs typeface="Calibri"/>
              <a:sym typeface="Calibri"/>
            </a:endParaRPr>
          </a:p>
        </p:txBody>
      </p:sp>
      <p:sp>
        <p:nvSpPr>
          <p:cNvPr id="156" name="Google Shape;156;p21"/>
          <p:cNvSpPr txBox="1"/>
          <p:nvPr/>
        </p:nvSpPr>
        <p:spPr>
          <a:xfrm>
            <a:off x="466344" y="4123250"/>
            <a:ext cx="2578800" cy="6465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500"/>
              </a:spcAft>
              <a:buClr>
                <a:srgbClr val="000000"/>
              </a:buClr>
              <a:buSzPts val="2100"/>
              <a:buFont typeface="Noto Sans"/>
              <a:buAutoNum type="arabicPeriod" startAt="3"/>
            </a:pPr>
            <a:r>
              <a:rPr lang="en" sz="2100">
                <a:solidFill>
                  <a:srgbClr val="000000"/>
                </a:solidFill>
                <a:latin typeface="Noto Sans"/>
                <a:ea typeface="Noto Sans"/>
                <a:cs typeface="Noto Sans"/>
                <a:sym typeface="Noto Sans"/>
              </a:rPr>
              <a:t>(–8)</a:t>
            </a:r>
            <a:r>
              <a:rPr baseline="30000" lang="en" sz="2100">
                <a:solidFill>
                  <a:srgbClr val="000000"/>
                </a:solidFill>
                <a:latin typeface="Noto Sans"/>
                <a:ea typeface="Noto Sans"/>
                <a:cs typeface="Noto Sans"/>
                <a:sym typeface="Noto Sans"/>
              </a:rPr>
              <a:t>6 </a:t>
            </a:r>
            <a:r>
              <a:rPr lang="en" sz="2100">
                <a:solidFill>
                  <a:srgbClr val="000000"/>
                </a:solidFill>
                <a:latin typeface="Noto Sans"/>
                <a:ea typeface="Noto Sans"/>
                <a:cs typeface="Noto Sans"/>
                <a:sym typeface="Noto Sans"/>
              </a:rPr>
              <a:t> </a:t>
            </a:r>
            <a:endParaRPr sz="1800">
              <a:solidFill>
                <a:srgbClr val="000000"/>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even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62" name="Google Shape;162;p22" title="Screenshot 2025-10-23 at 9.30.00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163" name="Google Shape;16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7" name="Shape 167"/>
        <p:cNvGrpSpPr/>
        <p:nvPr/>
      </p:nvGrpSpPr>
      <p:grpSpPr>
        <a:xfrm>
          <a:off x="0" y="0"/>
          <a:ext cx="0" cy="0"/>
          <a:chOff x="0" y="0"/>
          <a:chExt cx="0" cy="0"/>
        </a:xfrm>
      </p:grpSpPr>
      <p:sp>
        <p:nvSpPr>
          <p:cNvPr id="168" name="Google Shape;168;p23"/>
          <p:cNvSpPr txBox="1"/>
          <p:nvPr>
            <p:ph type="title"/>
          </p:nvPr>
        </p:nvSpPr>
        <p:spPr>
          <a:xfrm>
            <a:off x="311700" y="36307"/>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Make It Simple! </a:t>
            </a:r>
            <a:r>
              <a:rPr lang="en" sz="2300"/>
              <a:t>🅰🅱🅲</a:t>
            </a:r>
            <a:endParaRPr>
              <a:solidFill>
                <a:srgbClr val="005047"/>
              </a:solidFill>
            </a:endParaRPr>
          </a:p>
        </p:txBody>
      </p:sp>
      <p:sp>
        <p:nvSpPr>
          <p:cNvPr id="169" name="Google Shape;169;p23"/>
          <p:cNvSpPr txBox="1"/>
          <p:nvPr>
            <p:ph idx="1" type="body"/>
          </p:nvPr>
        </p:nvSpPr>
        <p:spPr>
          <a:xfrm>
            <a:off x="311700" y="959075"/>
            <a:ext cx="3853500" cy="36576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a:t>Simplify the expressions. </a:t>
            </a:r>
            <a:endParaRPr/>
          </a:p>
          <a:p>
            <a:pPr indent="-381000" lvl="0" marL="457200" rtl="0" algn="l">
              <a:spcBef>
                <a:spcPts val="0"/>
              </a:spcBef>
              <a:spcAft>
                <a:spcPts val="0"/>
              </a:spcAft>
              <a:buSzPts val="2400"/>
              <a:buFont typeface="Calibri"/>
              <a:buAutoNum type="arabicPeriod"/>
            </a:pPr>
            <a:r>
              <a:rPr i="1" lang="en">
                <a:latin typeface="Times New Roman"/>
                <a:ea typeface="Times New Roman"/>
                <a:cs typeface="Times New Roman"/>
                <a:sym typeface="Times New Roman"/>
              </a:rPr>
              <a:t>d</a:t>
            </a:r>
            <a:r>
              <a:rPr baseline="30000" lang="en">
                <a:latin typeface="Calibri"/>
                <a:ea typeface="Calibri"/>
                <a:cs typeface="Calibri"/>
                <a:sym typeface="Calibri"/>
              </a:rPr>
              <a:t>2</a:t>
            </a:r>
            <a:r>
              <a:rPr lang="en">
                <a:latin typeface="Calibri"/>
                <a:ea typeface="Calibri"/>
                <a:cs typeface="Calibri"/>
                <a:sym typeface="Calibri"/>
              </a:rPr>
              <a:t> </a:t>
            </a:r>
            <a:r>
              <a:rPr lang="en" sz="2100"/>
              <a:t>𑇐</a:t>
            </a:r>
            <a:r>
              <a:rPr lang="en">
                <a:latin typeface="Calibri"/>
                <a:ea typeface="Calibri"/>
                <a:cs typeface="Calibri"/>
                <a:sym typeface="Calibri"/>
              </a:rPr>
              <a:t>  </a:t>
            </a:r>
            <a:r>
              <a:rPr i="1" lang="en">
                <a:latin typeface="Times New Roman"/>
                <a:ea typeface="Times New Roman"/>
                <a:cs typeface="Times New Roman"/>
                <a:sym typeface="Times New Roman"/>
              </a:rPr>
              <a:t>d</a:t>
            </a:r>
            <a:r>
              <a:rPr baseline="30000" lang="en">
                <a:latin typeface="Calibri"/>
                <a:ea typeface="Calibri"/>
                <a:cs typeface="Calibri"/>
                <a:sym typeface="Calibri"/>
              </a:rPr>
              <a:t>3 </a:t>
            </a:r>
            <a:endParaRPr baseline="30000">
              <a:latin typeface="Calibri"/>
              <a:ea typeface="Calibri"/>
              <a:cs typeface="Calibri"/>
              <a:sym typeface="Calibri"/>
            </a:endParaRPr>
          </a:p>
          <a:p>
            <a:pPr indent="-381000" lvl="0" marL="457200" rtl="0" algn="l">
              <a:spcBef>
                <a:spcPts val="1000"/>
              </a:spcBef>
              <a:spcAft>
                <a:spcPts val="0"/>
              </a:spcAft>
              <a:buSzPts val="2400"/>
              <a:buFont typeface="Calibri"/>
              <a:buAutoNum type="arabicPeriod"/>
            </a:pPr>
            <a:r>
              <a:rPr i="1" lang="en">
                <a:latin typeface="Times New Roman"/>
                <a:ea typeface="Times New Roman"/>
                <a:cs typeface="Times New Roman"/>
                <a:sym typeface="Times New Roman"/>
              </a:rPr>
              <a:t>c</a:t>
            </a:r>
            <a:r>
              <a:rPr baseline="30000" lang="en">
                <a:latin typeface="Calibri"/>
                <a:ea typeface="Calibri"/>
                <a:cs typeface="Calibri"/>
                <a:sym typeface="Calibri"/>
              </a:rPr>
              <a:t>4</a:t>
            </a:r>
            <a:r>
              <a:rPr lang="en">
                <a:latin typeface="Calibri"/>
                <a:ea typeface="Calibri"/>
                <a:cs typeface="Calibri"/>
                <a:sym typeface="Calibri"/>
              </a:rPr>
              <a:t> </a:t>
            </a:r>
            <a:r>
              <a:rPr lang="en" sz="2100"/>
              <a:t>𑇐</a:t>
            </a:r>
            <a:r>
              <a:rPr lang="en">
                <a:latin typeface="Calibri"/>
                <a:ea typeface="Calibri"/>
                <a:cs typeface="Calibri"/>
                <a:sym typeface="Calibri"/>
              </a:rPr>
              <a:t> </a:t>
            </a:r>
            <a:r>
              <a:rPr i="1" lang="en">
                <a:latin typeface="Times New Roman"/>
                <a:ea typeface="Times New Roman"/>
                <a:cs typeface="Times New Roman"/>
                <a:sym typeface="Times New Roman"/>
              </a:rPr>
              <a:t>c</a:t>
            </a:r>
            <a:r>
              <a:rPr baseline="30000" lang="en">
                <a:latin typeface="Calibri"/>
                <a:ea typeface="Calibri"/>
                <a:cs typeface="Calibri"/>
                <a:sym typeface="Calibri"/>
              </a:rPr>
              <a:t>6</a:t>
            </a:r>
            <a:r>
              <a:rPr lang="en">
                <a:latin typeface="Calibri"/>
                <a:ea typeface="Calibri"/>
                <a:cs typeface="Calibri"/>
                <a:sym typeface="Calibri"/>
              </a:rPr>
              <a:t> </a:t>
            </a:r>
            <a:endParaRPr>
              <a:highlight>
                <a:schemeClr val="lt1"/>
              </a:highlight>
              <a:latin typeface="Roboto"/>
              <a:ea typeface="Roboto"/>
              <a:cs typeface="Roboto"/>
              <a:sym typeface="Roboto"/>
            </a:endParaRPr>
          </a:p>
          <a:p>
            <a:pPr indent="-381000" lvl="0" marL="457200" rtl="0" algn="l">
              <a:spcBef>
                <a:spcPts val="1000"/>
              </a:spcBef>
              <a:spcAft>
                <a:spcPts val="0"/>
              </a:spcAft>
              <a:buSzPts val="2400"/>
              <a:buFont typeface="Calibri"/>
              <a:buAutoNum type="arabicPeriod"/>
            </a:pPr>
            <a:r>
              <a:rPr i="1" lang="en">
                <a:latin typeface="Times New Roman"/>
                <a:ea typeface="Times New Roman"/>
                <a:cs typeface="Times New Roman"/>
                <a:sym typeface="Times New Roman"/>
              </a:rPr>
              <a:t>k</a:t>
            </a:r>
            <a:r>
              <a:rPr baseline="30000" lang="en">
                <a:latin typeface="Calibri"/>
                <a:ea typeface="Calibri"/>
                <a:cs typeface="Calibri"/>
                <a:sym typeface="Calibri"/>
              </a:rPr>
              <a:t>3</a:t>
            </a:r>
            <a:r>
              <a:rPr lang="en">
                <a:latin typeface="Calibri"/>
                <a:ea typeface="Calibri"/>
                <a:cs typeface="Calibri"/>
                <a:sym typeface="Calibri"/>
              </a:rPr>
              <a:t> </a:t>
            </a:r>
            <a:r>
              <a:rPr lang="en" sz="2100"/>
              <a:t>𑇐</a:t>
            </a:r>
            <a:r>
              <a:rPr lang="en">
                <a:latin typeface="Calibri"/>
                <a:ea typeface="Calibri"/>
                <a:cs typeface="Calibri"/>
                <a:sym typeface="Calibri"/>
              </a:rPr>
              <a:t> </a:t>
            </a:r>
            <a:r>
              <a:rPr i="1" lang="en">
                <a:latin typeface="Times New Roman"/>
                <a:ea typeface="Times New Roman"/>
                <a:cs typeface="Times New Roman"/>
                <a:sym typeface="Times New Roman"/>
              </a:rPr>
              <a:t>k</a:t>
            </a:r>
            <a:r>
              <a:rPr baseline="30000" lang="en">
                <a:latin typeface="Calibri"/>
                <a:ea typeface="Calibri"/>
                <a:cs typeface="Calibri"/>
                <a:sym typeface="Calibri"/>
              </a:rPr>
              <a:t>5</a:t>
            </a:r>
            <a:endParaRPr>
              <a:latin typeface="Calibri"/>
              <a:ea typeface="Calibri"/>
              <a:cs typeface="Calibri"/>
              <a:sym typeface="Calibri"/>
            </a:endParaRPr>
          </a:p>
          <a:p>
            <a:pPr indent="-381000" lvl="0" marL="457200" rtl="0" algn="l">
              <a:spcBef>
                <a:spcPts val="1000"/>
              </a:spcBef>
              <a:spcAft>
                <a:spcPts val="0"/>
              </a:spcAft>
              <a:buSzPts val="2400"/>
              <a:buFont typeface="Calibri"/>
              <a:buAutoNum type="arabicPeriod"/>
            </a:pPr>
            <a:r>
              <a:rPr lang="en">
                <a:latin typeface="Calibri"/>
                <a:ea typeface="Calibri"/>
                <a:cs typeface="Calibri"/>
                <a:sym typeface="Calibri"/>
              </a:rPr>
              <a:t>(–</a:t>
            </a:r>
            <a:r>
              <a:rPr i="1" lang="en">
                <a:latin typeface="Times New Roman"/>
                <a:ea typeface="Times New Roman"/>
                <a:cs typeface="Times New Roman"/>
                <a:sym typeface="Times New Roman"/>
              </a:rPr>
              <a:t>v</a:t>
            </a:r>
            <a:r>
              <a:rPr lang="en">
                <a:latin typeface="Calibri"/>
                <a:ea typeface="Calibri"/>
                <a:cs typeface="Calibri"/>
                <a:sym typeface="Calibri"/>
              </a:rPr>
              <a:t>)</a:t>
            </a:r>
            <a:r>
              <a:rPr baseline="30000" lang="en">
                <a:latin typeface="Calibri"/>
                <a:ea typeface="Calibri"/>
                <a:cs typeface="Calibri"/>
                <a:sym typeface="Calibri"/>
              </a:rPr>
              <a:t>2</a:t>
            </a:r>
            <a:r>
              <a:rPr lang="en">
                <a:latin typeface="Calibri"/>
                <a:ea typeface="Calibri"/>
                <a:cs typeface="Calibri"/>
                <a:sym typeface="Calibri"/>
              </a:rPr>
              <a:t> </a:t>
            </a:r>
            <a:r>
              <a:rPr lang="en" sz="2100"/>
              <a:t>𑇐</a:t>
            </a:r>
            <a:r>
              <a:rPr lang="en">
                <a:latin typeface="Calibri"/>
                <a:ea typeface="Calibri"/>
                <a:cs typeface="Calibri"/>
                <a:sym typeface="Calibri"/>
              </a:rPr>
              <a:t> (–</a:t>
            </a:r>
            <a:r>
              <a:rPr i="1" lang="en">
                <a:latin typeface="Times New Roman"/>
                <a:ea typeface="Times New Roman"/>
                <a:cs typeface="Times New Roman"/>
                <a:sym typeface="Times New Roman"/>
              </a:rPr>
              <a:t>v</a:t>
            </a:r>
            <a:r>
              <a:rPr lang="en">
                <a:latin typeface="Calibri"/>
                <a:ea typeface="Calibri"/>
                <a:cs typeface="Calibri"/>
                <a:sym typeface="Calibri"/>
              </a:rPr>
              <a:t>)</a:t>
            </a:r>
            <a:r>
              <a:rPr baseline="30000" lang="en">
                <a:latin typeface="Calibri"/>
                <a:ea typeface="Calibri"/>
                <a:cs typeface="Calibri"/>
                <a:sym typeface="Calibri"/>
              </a:rPr>
              <a:t>1</a:t>
            </a:r>
            <a:endParaRPr>
              <a:latin typeface="Calibri"/>
              <a:ea typeface="Calibri"/>
              <a:cs typeface="Calibri"/>
              <a:sym typeface="Calibri"/>
            </a:endParaRPr>
          </a:p>
          <a:p>
            <a:pPr indent="-381000" lvl="0" marL="457200" rtl="0" algn="l">
              <a:spcBef>
                <a:spcPts val="1000"/>
              </a:spcBef>
              <a:spcAft>
                <a:spcPts val="0"/>
              </a:spcAft>
              <a:buSzPts val="2400"/>
              <a:buFont typeface="Calibri"/>
              <a:buAutoNum type="arabicPeriod"/>
            </a:pPr>
            <a:r>
              <a:rPr lang="en">
                <a:latin typeface="Calibri"/>
                <a:ea typeface="Calibri"/>
                <a:cs typeface="Calibri"/>
                <a:sym typeface="Calibri"/>
              </a:rPr>
              <a:t>(𝑚)</a:t>
            </a:r>
            <a:r>
              <a:rPr baseline="30000" lang="en">
                <a:latin typeface="Calibri"/>
                <a:ea typeface="Calibri"/>
                <a:cs typeface="Calibri"/>
                <a:sym typeface="Calibri"/>
              </a:rPr>
              <a:t>4 </a:t>
            </a:r>
            <a:r>
              <a:rPr lang="en" sz="2100"/>
              <a:t>𑇐 </a:t>
            </a:r>
            <a:r>
              <a:rPr lang="en">
                <a:latin typeface="Calibri"/>
                <a:ea typeface="Calibri"/>
                <a:cs typeface="Calibri"/>
                <a:sym typeface="Calibri"/>
              </a:rPr>
              <a:t>(𝑚)</a:t>
            </a:r>
            <a:r>
              <a:rPr baseline="30000" lang="en">
                <a:latin typeface="Calibri"/>
                <a:ea typeface="Calibri"/>
                <a:cs typeface="Calibri"/>
                <a:sym typeface="Calibri"/>
              </a:rPr>
              <a:t>4</a:t>
            </a:r>
            <a:endParaRPr baseline="30000">
              <a:latin typeface="Calibri"/>
              <a:ea typeface="Calibri"/>
              <a:cs typeface="Calibri"/>
              <a:sym typeface="Calibri"/>
            </a:endParaRPr>
          </a:p>
          <a:p>
            <a:pPr indent="-381000" lvl="0" marL="457200" rtl="0" algn="l">
              <a:lnSpc>
                <a:spcPct val="150000"/>
              </a:lnSpc>
              <a:spcBef>
                <a:spcPts val="1000"/>
              </a:spcBef>
              <a:spcAft>
                <a:spcPts val="1000"/>
              </a:spcAft>
              <a:buSzPts val="2400"/>
              <a:buFont typeface="Calibri"/>
              <a:buAutoNum type="arabicPeriod"/>
            </a:pPr>
            <a:r>
              <a:rPr lang="en">
                <a:latin typeface="Calibri"/>
                <a:ea typeface="Calibri"/>
                <a:cs typeface="Calibri"/>
                <a:sym typeface="Calibri"/>
              </a:rPr>
              <a:t>(−𝑝)</a:t>
            </a:r>
            <a:r>
              <a:rPr baseline="30000" lang="en">
                <a:latin typeface="Calibri"/>
                <a:ea typeface="Calibri"/>
                <a:cs typeface="Calibri"/>
                <a:sym typeface="Calibri"/>
              </a:rPr>
              <a:t>6</a:t>
            </a:r>
            <a:r>
              <a:rPr lang="en">
                <a:latin typeface="Calibri"/>
                <a:ea typeface="Calibri"/>
                <a:cs typeface="Calibri"/>
                <a:sym typeface="Calibri"/>
              </a:rPr>
              <a:t> </a:t>
            </a:r>
            <a:r>
              <a:rPr lang="en" sz="2100"/>
              <a:t>𑇐 </a:t>
            </a:r>
            <a:r>
              <a:rPr lang="en">
                <a:latin typeface="Calibri"/>
                <a:ea typeface="Calibri"/>
                <a:cs typeface="Calibri"/>
                <a:sym typeface="Calibri"/>
              </a:rPr>
              <a:t>(−𝑝)</a:t>
            </a:r>
            <a:r>
              <a:rPr baseline="30000" lang="en">
                <a:latin typeface="Calibri"/>
                <a:ea typeface="Calibri"/>
                <a:cs typeface="Calibri"/>
                <a:sym typeface="Calibri"/>
              </a:rPr>
              <a:t>8</a:t>
            </a:r>
            <a:endParaRPr/>
          </a:p>
        </p:txBody>
      </p:sp>
      <p:sp>
        <p:nvSpPr>
          <p:cNvPr id="170" name="Google Shape;170;p23"/>
          <p:cNvSpPr txBox="1"/>
          <p:nvPr>
            <p:ph idx="12" type="sldNum"/>
          </p:nvPr>
        </p:nvSpPr>
        <p:spPr>
          <a:xfrm>
            <a:off x="8283608" y="475530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1" name="Google Shape;171;p23"/>
          <p:cNvSpPr txBox="1"/>
          <p:nvPr>
            <p:ph idx="2" type="sldNum"/>
          </p:nvPr>
        </p:nvSpPr>
        <p:spPr>
          <a:xfrm>
            <a:off x="311700" y="475531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5.1.2 Using Product and Quotient Properties for Exponents</a:t>
            </a:r>
            <a:endParaRPr/>
          </a:p>
        </p:txBody>
      </p:sp>
      <p:sp>
        <p:nvSpPr>
          <p:cNvPr id="172" name="Google Shape;172;p23"/>
          <p:cNvSpPr txBox="1"/>
          <p:nvPr/>
        </p:nvSpPr>
        <p:spPr>
          <a:xfrm>
            <a:off x="4832400" y="1152475"/>
            <a:ext cx="3999900" cy="34164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a:solidFill>
                  <a:srgbClr val="000000"/>
                </a:solidFill>
                <a:latin typeface="Noto Sans"/>
                <a:ea typeface="Noto Sans"/>
                <a:cs typeface="Noto Sans"/>
                <a:sym typeface="Noto Sans"/>
              </a:rPr>
              <a:t>PRODUCT PROPERTY </a:t>
            </a:r>
            <a:br>
              <a:rPr b="1" lang="en" sz="2300">
                <a:solidFill>
                  <a:srgbClr val="000000"/>
                </a:solidFill>
                <a:latin typeface="Noto Sans"/>
                <a:ea typeface="Noto Sans"/>
                <a:cs typeface="Noto Sans"/>
                <a:sym typeface="Noto Sans"/>
              </a:rPr>
            </a:br>
            <a:r>
              <a:rPr b="1" lang="en" sz="2300">
                <a:solidFill>
                  <a:srgbClr val="000000"/>
                </a:solidFill>
                <a:latin typeface="Noto Sans"/>
                <a:ea typeface="Noto Sans"/>
                <a:cs typeface="Noto Sans"/>
                <a:sym typeface="Noto Sans"/>
              </a:rPr>
              <a:t>FOR EXPONENTS</a:t>
            </a:r>
            <a:endParaRPr b="1" sz="2300">
              <a:solidFill>
                <a:srgbClr val="000000"/>
              </a:solidFill>
              <a:latin typeface="Noto Sans"/>
              <a:ea typeface="Noto Sans"/>
              <a:cs typeface="Noto Sans"/>
              <a:sym typeface="Noto Sans"/>
            </a:endParaRPr>
          </a:p>
          <a:p>
            <a:pPr indent="0" lvl="0" marL="0" rtl="0" algn="ctr">
              <a:spcBef>
                <a:spcPts val="3000"/>
              </a:spcBef>
              <a:spcAft>
                <a:spcPts val="0"/>
              </a:spcAft>
              <a:buNone/>
            </a:pPr>
            <a:r>
              <a:rPr lang="en" sz="2300">
                <a:solidFill>
                  <a:srgbClr val="000000"/>
                </a:solidFill>
                <a:latin typeface="Noto Sans"/>
                <a:ea typeface="Noto Sans"/>
                <a:cs typeface="Noto Sans"/>
                <a:sym typeface="Noto Sans"/>
              </a:rPr>
              <a:t>If </a:t>
            </a:r>
            <a:r>
              <a:rPr i="1" lang="en" sz="2300">
                <a:solidFill>
                  <a:srgbClr val="000000"/>
                </a:solidFill>
                <a:latin typeface="Times New Roman"/>
                <a:ea typeface="Times New Roman"/>
                <a:cs typeface="Times New Roman"/>
                <a:sym typeface="Times New Roman"/>
              </a:rPr>
              <a:t>a</a:t>
            </a:r>
            <a:r>
              <a:rPr lang="en" sz="2300">
                <a:solidFill>
                  <a:srgbClr val="000000"/>
                </a:solidFill>
                <a:latin typeface="Noto Sans"/>
                <a:ea typeface="Noto Sans"/>
                <a:cs typeface="Noto Sans"/>
                <a:sym typeface="Noto Sans"/>
              </a:rPr>
              <a:t> is a real number and </a:t>
            </a:r>
            <a:r>
              <a:rPr i="1" lang="en" sz="2300">
                <a:solidFill>
                  <a:srgbClr val="000000"/>
                </a:solidFill>
                <a:latin typeface="Times New Roman"/>
                <a:ea typeface="Times New Roman"/>
                <a:cs typeface="Times New Roman"/>
                <a:sym typeface="Times New Roman"/>
              </a:rPr>
              <a:t>m</a:t>
            </a:r>
            <a:r>
              <a:rPr lang="en" sz="2300">
                <a:solidFill>
                  <a:srgbClr val="000000"/>
                </a:solidFill>
                <a:latin typeface="Noto Sans"/>
                <a:ea typeface="Noto Sans"/>
                <a:cs typeface="Noto Sans"/>
                <a:sym typeface="Noto Sans"/>
              </a:rPr>
              <a:t> and </a:t>
            </a:r>
            <a:r>
              <a:rPr i="1" lang="en" sz="2300">
                <a:solidFill>
                  <a:srgbClr val="000000"/>
                </a:solidFill>
                <a:latin typeface="Times New Roman"/>
                <a:ea typeface="Times New Roman"/>
                <a:cs typeface="Times New Roman"/>
                <a:sym typeface="Times New Roman"/>
              </a:rPr>
              <a:t>n</a:t>
            </a:r>
            <a:r>
              <a:rPr lang="en" sz="2300">
                <a:solidFill>
                  <a:srgbClr val="000000"/>
                </a:solidFill>
                <a:latin typeface="Noto Sans"/>
                <a:ea typeface="Noto Sans"/>
                <a:cs typeface="Noto Sans"/>
                <a:sym typeface="Noto Sans"/>
              </a:rPr>
              <a:t> are integers, then </a:t>
            </a:r>
            <a:endParaRPr sz="2300">
              <a:solidFill>
                <a:srgbClr val="000000"/>
              </a:solidFill>
              <a:latin typeface="Noto Sans"/>
              <a:ea typeface="Noto Sans"/>
              <a:cs typeface="Noto Sans"/>
              <a:sym typeface="Noto Sans"/>
            </a:endParaRPr>
          </a:p>
          <a:p>
            <a:pPr indent="0" lvl="0" marL="0" rtl="0" algn="ctr">
              <a:spcBef>
                <a:spcPts val="1200"/>
              </a:spcBef>
              <a:spcAft>
                <a:spcPts val="0"/>
              </a:spcAft>
              <a:buNone/>
            </a:pPr>
            <a:r>
              <a:rPr i="1" lang="en" sz="2300">
                <a:solidFill>
                  <a:srgbClr val="000000"/>
                </a:solidFill>
                <a:latin typeface="Times New Roman"/>
                <a:ea typeface="Times New Roman"/>
                <a:cs typeface="Times New Roman"/>
                <a:sym typeface="Times New Roman"/>
              </a:rPr>
              <a:t>a</a:t>
            </a:r>
            <a:r>
              <a:rPr baseline="30000" i="1" lang="en" sz="2300">
                <a:solidFill>
                  <a:srgbClr val="000000"/>
                </a:solidFill>
                <a:latin typeface="Times New Roman"/>
                <a:ea typeface="Times New Roman"/>
                <a:cs typeface="Times New Roman"/>
                <a:sym typeface="Times New Roman"/>
              </a:rPr>
              <a:t>m</a:t>
            </a:r>
            <a:r>
              <a:rPr lang="en" sz="2300">
                <a:solidFill>
                  <a:srgbClr val="000000"/>
                </a:solidFill>
                <a:latin typeface="Noto Sans"/>
                <a:ea typeface="Noto Sans"/>
                <a:cs typeface="Noto Sans"/>
                <a:sym typeface="Noto Sans"/>
              </a:rPr>
              <a:t> 𑇐 </a:t>
            </a:r>
            <a:r>
              <a:rPr i="1" lang="en" sz="2300">
                <a:solidFill>
                  <a:srgbClr val="000000"/>
                </a:solidFill>
                <a:latin typeface="Times New Roman"/>
                <a:ea typeface="Times New Roman"/>
                <a:cs typeface="Times New Roman"/>
                <a:sym typeface="Times New Roman"/>
              </a:rPr>
              <a:t>a</a:t>
            </a:r>
            <a:r>
              <a:rPr baseline="30000" i="1" lang="en" sz="2300">
                <a:solidFill>
                  <a:srgbClr val="000000"/>
                </a:solidFill>
                <a:latin typeface="Times New Roman"/>
                <a:ea typeface="Times New Roman"/>
                <a:cs typeface="Times New Roman"/>
                <a:sym typeface="Times New Roman"/>
              </a:rPr>
              <a:t>n</a:t>
            </a:r>
            <a:r>
              <a:rPr lang="en" sz="2300">
                <a:solidFill>
                  <a:srgbClr val="000000"/>
                </a:solidFill>
                <a:latin typeface="Noto Sans"/>
                <a:ea typeface="Noto Sans"/>
                <a:cs typeface="Noto Sans"/>
                <a:sym typeface="Noto Sans"/>
              </a:rPr>
              <a:t> = </a:t>
            </a:r>
            <a:r>
              <a:rPr i="1" lang="en" sz="2300">
                <a:solidFill>
                  <a:srgbClr val="000000"/>
                </a:solidFill>
                <a:latin typeface="Times New Roman"/>
                <a:ea typeface="Times New Roman"/>
                <a:cs typeface="Times New Roman"/>
                <a:sym typeface="Times New Roman"/>
              </a:rPr>
              <a:t>a</a:t>
            </a:r>
            <a:r>
              <a:rPr baseline="30000" i="1" lang="en" sz="2300">
                <a:solidFill>
                  <a:srgbClr val="000000"/>
                </a:solidFill>
                <a:latin typeface="Times New Roman"/>
                <a:ea typeface="Times New Roman"/>
                <a:cs typeface="Times New Roman"/>
                <a:sym typeface="Times New Roman"/>
              </a:rPr>
              <a:t>m</a:t>
            </a:r>
            <a:r>
              <a:rPr baseline="30000" lang="en" sz="2300">
                <a:solidFill>
                  <a:srgbClr val="000000"/>
                </a:solidFill>
                <a:latin typeface="Noto Sans"/>
                <a:ea typeface="Noto Sans"/>
                <a:cs typeface="Noto Sans"/>
                <a:sym typeface="Noto Sans"/>
              </a:rPr>
              <a:t>+</a:t>
            </a:r>
            <a:r>
              <a:rPr baseline="30000" i="1" lang="en" sz="2300">
                <a:solidFill>
                  <a:srgbClr val="000000"/>
                </a:solidFill>
                <a:latin typeface="Times New Roman"/>
                <a:ea typeface="Times New Roman"/>
                <a:cs typeface="Times New Roman"/>
                <a:sym typeface="Times New Roman"/>
              </a:rPr>
              <a:t>n</a:t>
            </a:r>
            <a:endParaRPr baseline="30000" sz="2300">
              <a:solidFill>
                <a:srgbClr val="000000"/>
              </a:solidFill>
              <a:latin typeface="Noto Sans"/>
              <a:ea typeface="Noto Sans"/>
              <a:cs typeface="Noto Sans"/>
              <a:sym typeface="Noto Sans"/>
            </a:endParaRPr>
          </a:p>
          <a:p>
            <a:pPr indent="0" lvl="0" marL="0" rtl="0" algn="ctr">
              <a:spcBef>
                <a:spcPts val="1200"/>
              </a:spcBef>
              <a:spcAft>
                <a:spcPts val="1200"/>
              </a:spcAft>
              <a:buNone/>
            </a:pPr>
            <a:r>
              <a:rPr lang="en" sz="2300">
                <a:solidFill>
                  <a:srgbClr val="000000"/>
                </a:solidFill>
                <a:latin typeface="Noto Sans"/>
                <a:ea typeface="Noto Sans"/>
                <a:cs typeface="Noto Sans"/>
                <a:sym typeface="Noto Sans"/>
              </a:rPr>
              <a:t>To </a:t>
            </a:r>
            <a:r>
              <a:rPr b="1" lang="en" sz="2300">
                <a:solidFill>
                  <a:srgbClr val="000000"/>
                </a:solidFill>
                <a:latin typeface="Noto Sans"/>
                <a:ea typeface="Noto Sans"/>
                <a:cs typeface="Noto Sans"/>
                <a:sym typeface="Noto Sans"/>
              </a:rPr>
              <a:t>multiply</a:t>
            </a:r>
            <a:r>
              <a:rPr lang="en" sz="2300">
                <a:solidFill>
                  <a:srgbClr val="000000"/>
                </a:solidFill>
                <a:latin typeface="Noto Sans"/>
                <a:ea typeface="Noto Sans"/>
                <a:cs typeface="Noto Sans"/>
                <a:sym typeface="Noto Sans"/>
              </a:rPr>
              <a:t> with like bases, </a:t>
            </a:r>
            <a:r>
              <a:rPr b="1" lang="en" sz="2300">
                <a:solidFill>
                  <a:srgbClr val="000000"/>
                </a:solidFill>
                <a:latin typeface="Noto Sans"/>
                <a:ea typeface="Noto Sans"/>
                <a:cs typeface="Noto Sans"/>
                <a:sym typeface="Noto Sans"/>
              </a:rPr>
              <a:t>add</a:t>
            </a:r>
            <a:r>
              <a:rPr lang="en" sz="2300">
                <a:solidFill>
                  <a:srgbClr val="000000"/>
                </a:solidFill>
                <a:latin typeface="Noto Sans"/>
                <a:ea typeface="Noto Sans"/>
                <a:cs typeface="Noto Sans"/>
                <a:sym typeface="Noto Sans"/>
              </a:rPr>
              <a:t> the exponents. </a:t>
            </a:r>
            <a:endParaRPr sz="2300">
              <a:solidFill>
                <a:srgbClr val="000000"/>
              </a:solidFill>
              <a:latin typeface="Noto Sans"/>
              <a:ea typeface="Noto Sans"/>
              <a:cs typeface="Noto Sans"/>
              <a:sym typeface="Noto Sans"/>
            </a:endParaRPr>
          </a:p>
        </p:txBody>
      </p:sp>
      <p:cxnSp>
        <p:nvCxnSpPr>
          <p:cNvPr descr="A line segment used to separate the title from additional information in a highlighted box." id="173" name="Google Shape;173;p23"/>
          <p:cNvCxnSpPr/>
          <p:nvPr/>
        </p:nvCxnSpPr>
        <p:spPr>
          <a:xfrm>
            <a:off x="5586000" y="2110688"/>
            <a:ext cx="2509200" cy="0"/>
          </a:xfrm>
          <a:prstGeom prst="straightConnector1">
            <a:avLst/>
          </a:prstGeom>
          <a:noFill/>
          <a:ln cap="flat" cmpd="sng" w="28575">
            <a:solidFill>
              <a:srgbClr val="D9D9D9"/>
            </a:solidFill>
            <a:prstDash val="solid"/>
            <a:round/>
            <a:headEnd len="med" w="med" type="none"/>
            <a:tailEnd len="med" w="med" type="none"/>
          </a:ln>
        </p:spPr>
      </p:cxn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7" name="Shape 177"/>
        <p:cNvGrpSpPr/>
        <p:nvPr/>
      </p:nvGrpSpPr>
      <p:grpSpPr>
        <a:xfrm>
          <a:off x="0" y="0"/>
          <a:ext cx="0" cy="0"/>
          <a:chOff x="0" y="0"/>
          <a:chExt cx="0" cy="0"/>
        </a:xfrm>
      </p:grpSpPr>
      <p:sp>
        <p:nvSpPr>
          <p:cNvPr id="178" name="Google Shape;178;p24"/>
          <p:cNvSpPr txBox="1"/>
          <p:nvPr>
            <p:ph type="title"/>
          </p:nvPr>
        </p:nvSpPr>
        <p:spPr>
          <a:xfrm>
            <a:off x="311700" y="36307"/>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Keep It Simple! </a:t>
            </a:r>
            <a:r>
              <a:rPr lang="en" sz="2700"/>
              <a:t>➊➋➌</a:t>
            </a:r>
            <a:endParaRPr sz="3000">
              <a:solidFill>
                <a:srgbClr val="005047"/>
              </a:solidFill>
            </a:endParaRPr>
          </a:p>
        </p:txBody>
      </p:sp>
      <p:sp>
        <p:nvSpPr>
          <p:cNvPr id="179" name="Google Shape;179;p24"/>
          <p:cNvSpPr txBox="1"/>
          <p:nvPr>
            <p:ph idx="12" type="sldNum"/>
          </p:nvPr>
        </p:nvSpPr>
        <p:spPr>
          <a:xfrm>
            <a:off x="8472458" y="4754880"/>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0" name="Google Shape;180;p24"/>
          <p:cNvSpPr txBox="1"/>
          <p:nvPr>
            <p:ph idx="2" type="sldNum"/>
          </p:nvPr>
        </p:nvSpPr>
        <p:spPr>
          <a:xfrm>
            <a:off x="311700" y="475488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5.1.2 Using Product and Quotient Properties for Exponents</a:t>
            </a:r>
            <a:endParaRPr/>
          </a:p>
        </p:txBody>
      </p:sp>
      <p:sp>
        <p:nvSpPr>
          <p:cNvPr id="181" name="Google Shape;181;p24"/>
          <p:cNvSpPr txBox="1"/>
          <p:nvPr/>
        </p:nvSpPr>
        <p:spPr>
          <a:xfrm>
            <a:off x="462350" y="905250"/>
            <a:ext cx="3849300" cy="38313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2400">
                <a:solidFill>
                  <a:srgbClr val="000000"/>
                </a:solidFill>
                <a:latin typeface="Noto Sans"/>
                <a:ea typeface="Noto Sans"/>
                <a:cs typeface="Noto Sans"/>
                <a:sym typeface="Noto Sans"/>
              </a:rPr>
              <a:t>Simplify the expressions. </a:t>
            </a:r>
            <a:endParaRPr sz="2400">
              <a:solidFill>
                <a:srgbClr val="000000"/>
              </a:solidFill>
              <a:latin typeface="Noto Sans"/>
              <a:ea typeface="Noto Sans"/>
              <a:cs typeface="Noto Sans"/>
              <a:sym typeface="Noto Sans"/>
            </a:endParaRPr>
          </a:p>
          <a:p>
            <a:pPr indent="-381000" lvl="0" marL="457200" rtl="0" algn="l">
              <a:lnSpc>
                <a:spcPct val="115000"/>
              </a:lnSpc>
              <a:spcBef>
                <a:spcPts val="0"/>
              </a:spcBef>
              <a:spcAft>
                <a:spcPts val="0"/>
              </a:spcAft>
              <a:buClr>
                <a:srgbClr val="000000"/>
              </a:buClr>
              <a:buSzPts val="2400"/>
              <a:buFont typeface="Calibri"/>
              <a:buAutoNum type="arabicPeriod" startAt="7"/>
            </a:pPr>
            <a:r>
              <a:t/>
            </a:r>
            <a:endParaRPr baseline="30000" sz="2400">
              <a:solidFill>
                <a:srgbClr val="000000"/>
              </a:solidFill>
              <a:latin typeface="Calibri"/>
              <a:ea typeface="Calibri"/>
              <a:cs typeface="Calibri"/>
              <a:sym typeface="Calibri"/>
            </a:endParaRPr>
          </a:p>
          <a:p>
            <a:pPr indent="-381000" lvl="0" marL="457200" rtl="0" algn="l">
              <a:lnSpc>
                <a:spcPct val="115000"/>
              </a:lnSpc>
              <a:spcBef>
                <a:spcPts val="1000"/>
              </a:spcBef>
              <a:spcAft>
                <a:spcPts val="0"/>
              </a:spcAft>
              <a:buClr>
                <a:srgbClr val="000000"/>
              </a:buClr>
              <a:buSzPts val="2400"/>
              <a:buFont typeface="Calibri"/>
              <a:buAutoNum type="arabicPeriod" startAt="7"/>
            </a:pPr>
            <a:r>
              <a:t/>
            </a:r>
            <a:endParaRPr sz="2400">
              <a:solidFill>
                <a:srgbClr val="000000"/>
              </a:solidFill>
              <a:highlight>
                <a:srgbClr val="FFFFFF"/>
              </a:highlight>
              <a:latin typeface="Roboto"/>
              <a:ea typeface="Roboto"/>
              <a:cs typeface="Roboto"/>
              <a:sym typeface="Roboto"/>
            </a:endParaRPr>
          </a:p>
          <a:p>
            <a:pPr indent="-381000" lvl="0" marL="457200" rtl="0" algn="l">
              <a:lnSpc>
                <a:spcPct val="115000"/>
              </a:lnSpc>
              <a:spcBef>
                <a:spcPts val="1000"/>
              </a:spcBef>
              <a:spcAft>
                <a:spcPts val="0"/>
              </a:spcAft>
              <a:buClr>
                <a:srgbClr val="000000"/>
              </a:buClr>
              <a:buSzPts val="2400"/>
              <a:buFont typeface="Calibri"/>
              <a:buAutoNum type="arabicPeriod" startAt="7"/>
            </a:pPr>
            <a:r>
              <a:t/>
            </a:r>
            <a:endParaRPr sz="2400">
              <a:solidFill>
                <a:srgbClr val="000000"/>
              </a:solidFill>
              <a:latin typeface="Calibri"/>
              <a:ea typeface="Calibri"/>
              <a:cs typeface="Calibri"/>
              <a:sym typeface="Calibri"/>
            </a:endParaRPr>
          </a:p>
          <a:p>
            <a:pPr indent="-381000" lvl="0" marL="457200" rtl="0" algn="l">
              <a:lnSpc>
                <a:spcPct val="115000"/>
              </a:lnSpc>
              <a:spcBef>
                <a:spcPts val="1200"/>
              </a:spcBef>
              <a:spcAft>
                <a:spcPts val="0"/>
              </a:spcAft>
              <a:buClr>
                <a:srgbClr val="000000"/>
              </a:buClr>
              <a:buSzPts val="2400"/>
              <a:buFont typeface="Calibri"/>
              <a:buAutoNum type="arabicPeriod" startAt="7"/>
            </a:pPr>
            <a:r>
              <a:t/>
            </a:r>
            <a:endParaRPr sz="2400">
              <a:solidFill>
                <a:srgbClr val="000000"/>
              </a:solidFill>
              <a:latin typeface="Calibri"/>
              <a:ea typeface="Calibri"/>
              <a:cs typeface="Calibri"/>
              <a:sym typeface="Calibri"/>
            </a:endParaRPr>
          </a:p>
          <a:p>
            <a:pPr indent="-381000" lvl="0" marL="457200" rtl="0" algn="l">
              <a:lnSpc>
                <a:spcPct val="115000"/>
              </a:lnSpc>
              <a:spcBef>
                <a:spcPts val="1800"/>
              </a:spcBef>
              <a:spcAft>
                <a:spcPts val="0"/>
              </a:spcAft>
              <a:buClr>
                <a:srgbClr val="000000"/>
              </a:buClr>
              <a:buSzPts val="2400"/>
              <a:buFont typeface="Calibri"/>
              <a:buAutoNum type="arabicPeriod" startAt="7"/>
            </a:pPr>
            <a:r>
              <a:t/>
            </a:r>
            <a:endParaRPr baseline="30000" sz="2400">
              <a:solidFill>
                <a:srgbClr val="000000"/>
              </a:solidFill>
              <a:latin typeface="Calibri"/>
              <a:ea typeface="Calibri"/>
              <a:cs typeface="Calibri"/>
              <a:sym typeface="Calibri"/>
            </a:endParaRPr>
          </a:p>
          <a:p>
            <a:pPr indent="-381000" lvl="0" marL="457200" rtl="0" algn="l">
              <a:lnSpc>
                <a:spcPct val="150000"/>
              </a:lnSpc>
              <a:spcBef>
                <a:spcPts val="1000"/>
              </a:spcBef>
              <a:spcAft>
                <a:spcPts val="1000"/>
              </a:spcAft>
              <a:buClr>
                <a:srgbClr val="000000"/>
              </a:buClr>
              <a:buSzPts val="2400"/>
              <a:buFont typeface="Calibri"/>
              <a:buAutoNum type="arabicPeriod" startAt="7"/>
            </a:pPr>
            <a:r>
              <a:t/>
            </a:r>
            <a:endParaRPr sz="1800">
              <a:solidFill>
                <a:srgbClr val="424242"/>
              </a:solidFill>
              <a:latin typeface="Calibri"/>
              <a:ea typeface="Calibri"/>
              <a:cs typeface="Calibri"/>
              <a:sym typeface="Calibri"/>
            </a:endParaRPr>
          </a:p>
        </p:txBody>
      </p:sp>
      <p:pic>
        <p:nvPicPr>
          <p:cNvPr descr="The fractional problems are listed in an image. Question 7 is the fraction of the variable y to the fifth power divided by y to the third power. Question 8 is the fraction of the variable r to the fourth power divided by the variable r. Question 9 is the fraction represented by the variable q raised to the ninth power divided by the variable q-squared. Question 10 is the fraction with the quantity of negative u raised to the fifth power in the numerator and the squared quantity of negative u in the denominator. Question 11 is the fraction represented by the variable j raised to the sixth power divided by the variable j raised to the fifth power. Question 12 is the fraction with the quantity of negative z raised to the eighth power divided by the quantity of negative z raised to the sixth power. " id="182" name="Google Shape;182;p24" title="Screenshot 2025-12-17 at 12.16.19 PM.png"/>
          <p:cNvPicPr preferRelativeResize="0"/>
          <p:nvPr/>
        </p:nvPicPr>
        <p:blipFill>
          <a:blip r:embed="rId4">
            <a:alphaModFix/>
          </a:blip>
          <a:stretch>
            <a:fillRect/>
          </a:stretch>
        </p:blipFill>
        <p:spPr>
          <a:xfrm>
            <a:off x="711425" y="1381425"/>
            <a:ext cx="483740" cy="3416400"/>
          </a:xfrm>
          <a:prstGeom prst="rect">
            <a:avLst/>
          </a:prstGeom>
          <a:noFill/>
          <a:ln>
            <a:noFill/>
          </a:ln>
        </p:spPr>
      </p:pic>
      <p:sp>
        <p:nvSpPr>
          <p:cNvPr id="183" name="Google Shape;183;p24"/>
          <p:cNvSpPr txBox="1"/>
          <p:nvPr/>
        </p:nvSpPr>
        <p:spPr>
          <a:xfrm>
            <a:off x="4832400" y="1152475"/>
            <a:ext cx="3999900" cy="34164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a:solidFill>
                  <a:srgbClr val="000000"/>
                </a:solidFill>
                <a:latin typeface="Noto Sans"/>
                <a:ea typeface="Noto Sans"/>
                <a:cs typeface="Noto Sans"/>
                <a:sym typeface="Noto Sans"/>
              </a:rPr>
              <a:t>QUOTIENT PROPERTY </a:t>
            </a:r>
            <a:br>
              <a:rPr b="1" lang="en" sz="2300">
                <a:solidFill>
                  <a:srgbClr val="000000"/>
                </a:solidFill>
                <a:latin typeface="Noto Sans"/>
                <a:ea typeface="Noto Sans"/>
                <a:cs typeface="Noto Sans"/>
                <a:sym typeface="Noto Sans"/>
              </a:rPr>
            </a:br>
            <a:r>
              <a:rPr b="1" lang="en" sz="2300">
                <a:solidFill>
                  <a:srgbClr val="000000"/>
                </a:solidFill>
                <a:latin typeface="Noto Sans"/>
                <a:ea typeface="Noto Sans"/>
                <a:cs typeface="Noto Sans"/>
                <a:sym typeface="Noto Sans"/>
              </a:rPr>
              <a:t>FOR EXPONENTS</a:t>
            </a:r>
            <a:endParaRPr b="1" sz="2300">
              <a:solidFill>
                <a:srgbClr val="000000"/>
              </a:solidFill>
              <a:latin typeface="Noto Sans"/>
              <a:ea typeface="Noto Sans"/>
              <a:cs typeface="Noto Sans"/>
              <a:sym typeface="Noto Sans"/>
            </a:endParaRPr>
          </a:p>
          <a:p>
            <a:pPr indent="0" lvl="0" marL="0" rtl="0" algn="ctr">
              <a:spcBef>
                <a:spcPts val="3000"/>
              </a:spcBef>
              <a:spcAft>
                <a:spcPts val="0"/>
              </a:spcAft>
              <a:buNone/>
            </a:pPr>
            <a:r>
              <a:rPr lang="en" sz="2100">
                <a:solidFill>
                  <a:srgbClr val="000000"/>
                </a:solidFill>
                <a:latin typeface="Noto Sans"/>
                <a:ea typeface="Noto Sans"/>
                <a:cs typeface="Noto Sans"/>
                <a:sym typeface="Noto Sans"/>
              </a:rPr>
              <a:t>If </a:t>
            </a:r>
            <a:r>
              <a:rPr i="1" lang="en" sz="2100">
                <a:solidFill>
                  <a:srgbClr val="000000"/>
                </a:solidFill>
                <a:latin typeface="Times New Roman"/>
                <a:ea typeface="Times New Roman"/>
                <a:cs typeface="Times New Roman"/>
                <a:sym typeface="Times New Roman"/>
              </a:rPr>
              <a:t>a</a:t>
            </a:r>
            <a:r>
              <a:rPr lang="en" sz="2100">
                <a:solidFill>
                  <a:srgbClr val="000000"/>
                </a:solidFill>
                <a:latin typeface="Noto Sans"/>
                <a:ea typeface="Noto Sans"/>
                <a:cs typeface="Noto Sans"/>
                <a:sym typeface="Noto Sans"/>
              </a:rPr>
              <a:t> is a real number, </a:t>
            </a:r>
            <a:r>
              <a:rPr i="1" lang="en" sz="2100">
                <a:solidFill>
                  <a:srgbClr val="000000"/>
                </a:solidFill>
                <a:latin typeface="Times New Roman"/>
                <a:ea typeface="Times New Roman"/>
                <a:cs typeface="Times New Roman"/>
                <a:sym typeface="Times New Roman"/>
              </a:rPr>
              <a:t>a</a:t>
            </a:r>
            <a:r>
              <a:rPr lang="en" sz="2100">
                <a:solidFill>
                  <a:srgbClr val="000000"/>
                </a:solidFill>
                <a:latin typeface="Noto Sans"/>
                <a:ea typeface="Noto Sans"/>
                <a:cs typeface="Noto Sans"/>
                <a:sym typeface="Noto Sans"/>
              </a:rPr>
              <a:t> ≠ 0, and </a:t>
            </a:r>
            <a:r>
              <a:rPr i="1" lang="en" sz="2100">
                <a:solidFill>
                  <a:srgbClr val="000000"/>
                </a:solidFill>
                <a:latin typeface="Times New Roman"/>
                <a:ea typeface="Times New Roman"/>
                <a:cs typeface="Times New Roman"/>
                <a:sym typeface="Times New Roman"/>
              </a:rPr>
              <a:t>m</a:t>
            </a:r>
            <a:r>
              <a:rPr lang="en" sz="2100">
                <a:solidFill>
                  <a:srgbClr val="000000"/>
                </a:solidFill>
                <a:latin typeface="Noto Sans"/>
                <a:ea typeface="Noto Sans"/>
                <a:cs typeface="Noto Sans"/>
                <a:sym typeface="Noto Sans"/>
              </a:rPr>
              <a:t> and </a:t>
            </a:r>
            <a:r>
              <a:rPr i="1" lang="en" sz="2100">
                <a:solidFill>
                  <a:srgbClr val="000000"/>
                </a:solidFill>
                <a:latin typeface="Times New Roman"/>
                <a:ea typeface="Times New Roman"/>
                <a:cs typeface="Times New Roman"/>
                <a:sym typeface="Times New Roman"/>
              </a:rPr>
              <a:t>n</a:t>
            </a:r>
            <a:r>
              <a:rPr lang="en" sz="2100">
                <a:solidFill>
                  <a:srgbClr val="000000"/>
                </a:solidFill>
                <a:latin typeface="Noto Sans"/>
                <a:ea typeface="Noto Sans"/>
                <a:cs typeface="Noto Sans"/>
                <a:sym typeface="Noto Sans"/>
              </a:rPr>
              <a:t> are integers, then </a:t>
            </a:r>
            <a:endParaRPr baseline="30000" sz="2100">
              <a:solidFill>
                <a:srgbClr val="000000"/>
              </a:solidFill>
              <a:latin typeface="Noto Sans"/>
              <a:ea typeface="Noto Sans"/>
              <a:cs typeface="Noto Sans"/>
              <a:sym typeface="Noto Sans"/>
            </a:endParaRPr>
          </a:p>
          <a:p>
            <a:pPr indent="0" lvl="0" marL="0" rtl="0" algn="ctr">
              <a:spcBef>
                <a:spcPts val="7300"/>
              </a:spcBef>
              <a:spcAft>
                <a:spcPts val="1200"/>
              </a:spcAft>
              <a:buNone/>
            </a:pPr>
            <a:r>
              <a:rPr lang="en" sz="2100">
                <a:solidFill>
                  <a:srgbClr val="000000"/>
                </a:solidFill>
                <a:latin typeface="Noto Sans"/>
                <a:ea typeface="Noto Sans"/>
                <a:cs typeface="Noto Sans"/>
                <a:sym typeface="Noto Sans"/>
              </a:rPr>
              <a:t>To </a:t>
            </a:r>
            <a:r>
              <a:rPr b="1" lang="en" sz="2100">
                <a:solidFill>
                  <a:srgbClr val="000000"/>
                </a:solidFill>
                <a:latin typeface="Noto Sans"/>
                <a:ea typeface="Noto Sans"/>
                <a:cs typeface="Noto Sans"/>
                <a:sym typeface="Noto Sans"/>
              </a:rPr>
              <a:t>divide</a:t>
            </a:r>
            <a:r>
              <a:rPr lang="en" sz="2100">
                <a:solidFill>
                  <a:srgbClr val="000000"/>
                </a:solidFill>
                <a:latin typeface="Noto Sans"/>
                <a:ea typeface="Noto Sans"/>
                <a:cs typeface="Noto Sans"/>
                <a:sym typeface="Noto Sans"/>
              </a:rPr>
              <a:t> with like bases, </a:t>
            </a:r>
            <a:r>
              <a:rPr b="1" lang="en" sz="2100">
                <a:solidFill>
                  <a:srgbClr val="000000"/>
                </a:solidFill>
                <a:latin typeface="Noto Sans"/>
                <a:ea typeface="Noto Sans"/>
                <a:cs typeface="Noto Sans"/>
                <a:sym typeface="Noto Sans"/>
              </a:rPr>
              <a:t>subtract</a:t>
            </a:r>
            <a:r>
              <a:rPr lang="en" sz="2100">
                <a:solidFill>
                  <a:srgbClr val="000000"/>
                </a:solidFill>
                <a:latin typeface="Noto Sans"/>
                <a:ea typeface="Noto Sans"/>
                <a:cs typeface="Noto Sans"/>
                <a:sym typeface="Noto Sans"/>
              </a:rPr>
              <a:t> the exponents. </a:t>
            </a:r>
            <a:endParaRPr sz="2100">
              <a:solidFill>
                <a:srgbClr val="000000"/>
              </a:solidFill>
              <a:latin typeface="Noto Sans"/>
              <a:ea typeface="Noto Sans"/>
              <a:cs typeface="Noto Sans"/>
              <a:sym typeface="Noto Sans"/>
            </a:endParaRPr>
          </a:p>
        </p:txBody>
      </p:sp>
      <p:cxnSp>
        <p:nvCxnSpPr>
          <p:cNvPr descr="A line segment used to separate the title from additional information in a highlighted box." id="184" name="Google Shape;184;p24"/>
          <p:cNvCxnSpPr/>
          <p:nvPr/>
        </p:nvCxnSpPr>
        <p:spPr>
          <a:xfrm>
            <a:off x="5586000" y="2110688"/>
            <a:ext cx="2509200" cy="0"/>
          </a:xfrm>
          <a:prstGeom prst="straightConnector1">
            <a:avLst/>
          </a:prstGeom>
          <a:noFill/>
          <a:ln cap="flat" cmpd="sng" w="28575">
            <a:solidFill>
              <a:srgbClr val="D9D9D9"/>
            </a:solidFill>
            <a:prstDash val="solid"/>
            <a:round/>
            <a:headEnd len="med" w="med" type="none"/>
            <a:tailEnd len="med" w="med" type="none"/>
          </a:ln>
        </p:spPr>
      </p:cxnSp>
      <p:pic>
        <p:nvPicPr>
          <p:cNvPr descr="a to the power of m divided by a to the power of n equals a to the power of m over a to the power of n equals a to the power of m minus n. " id="185" name="Google Shape;185;p24" title="Screenshot 2025-12-16 at 5.22.24 PM.png"/>
          <p:cNvPicPr preferRelativeResize="0"/>
          <p:nvPr/>
        </p:nvPicPr>
        <p:blipFill>
          <a:blip r:embed="rId5">
            <a:alphaModFix/>
          </a:blip>
          <a:stretch>
            <a:fillRect/>
          </a:stretch>
        </p:blipFill>
        <p:spPr>
          <a:xfrm>
            <a:off x="5431945" y="3099350"/>
            <a:ext cx="2800804" cy="615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 name="Shape 189"/>
        <p:cNvGrpSpPr/>
        <p:nvPr/>
      </p:nvGrpSpPr>
      <p:grpSpPr>
        <a:xfrm>
          <a:off x="0" y="0"/>
          <a:ext cx="0" cy="0"/>
          <a:chOff x="0" y="0"/>
          <a:chExt cx="0" cy="0"/>
        </a:xfrm>
      </p:grpSpPr>
      <p:sp>
        <p:nvSpPr>
          <p:cNvPr descr="Icon indicating the slide contains a check for understanding question for students " id="190" name="Google Shape;190;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91" name="Google Shape;191;p25"/>
          <p:cNvSpPr txBox="1"/>
          <p:nvPr>
            <p:ph idx="12" type="sldNum"/>
          </p:nvPr>
        </p:nvSpPr>
        <p:spPr>
          <a:xfrm>
            <a:off x="8283608" y="475530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2" name="Google Shape;192;p25"/>
          <p:cNvSpPr txBox="1"/>
          <p:nvPr>
            <p:ph idx="2" type="sldNum"/>
          </p:nvPr>
        </p:nvSpPr>
        <p:spPr>
          <a:xfrm>
            <a:off x="311700" y="475531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5.1.2 Using Product and Quotient Properties for Exponents</a:t>
            </a:r>
            <a:endParaRPr/>
          </a:p>
        </p:txBody>
      </p:sp>
      <p:sp>
        <p:nvSpPr>
          <p:cNvPr descr="An arrow icon reads &quot;Let's review!&quot; and links to a slide that reviews the content that was assessed in the self check question. " id="193" name="Google Shape;193;p25"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194" name="Google Shape;194;p25"/>
          <p:cNvSpPr txBox="1"/>
          <p:nvPr/>
        </p:nvSpPr>
        <p:spPr>
          <a:xfrm>
            <a:off x="311700" y="1002079"/>
            <a:ext cx="8520600" cy="67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200"/>
              </a:spcAft>
              <a:buNone/>
            </a:pPr>
            <a:r>
              <a:rPr lang="en" sz="2200">
                <a:solidFill>
                  <a:srgbClr val="000000"/>
                </a:solidFill>
                <a:latin typeface="Noto Sans"/>
                <a:ea typeface="Noto Sans"/>
                <a:cs typeface="Noto Sans"/>
                <a:sym typeface="Noto Sans"/>
              </a:rPr>
              <a:t>Which of the following equations is correct?</a:t>
            </a:r>
            <a:r>
              <a:rPr lang="en" sz="1800">
                <a:solidFill>
                  <a:srgbClr val="000000"/>
                </a:solidFill>
                <a:latin typeface="Calibri"/>
                <a:ea typeface="Calibri"/>
                <a:cs typeface="Calibri"/>
                <a:sym typeface="Calibri"/>
              </a:rPr>
              <a:t> </a:t>
            </a:r>
            <a:endParaRPr sz="1800">
              <a:solidFill>
                <a:srgbClr val="424242"/>
              </a:solidFill>
              <a:latin typeface="Calibri"/>
              <a:ea typeface="Calibri"/>
              <a:cs typeface="Calibri"/>
              <a:sym typeface="Calibri"/>
            </a:endParaRPr>
          </a:p>
        </p:txBody>
      </p:sp>
      <p:sp>
        <p:nvSpPr>
          <p:cNvPr descr="Answer choice B is x-squared times x to the fourth power equals x to the eighth power. " id="195" name="Google Shape;195;p25"/>
          <p:cNvSpPr txBox="1"/>
          <p:nvPr/>
        </p:nvSpPr>
        <p:spPr>
          <a:xfrm>
            <a:off x="5394925" y="1672275"/>
            <a:ext cx="2694000" cy="6702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rgbClr val="000000"/>
              </a:buClr>
              <a:buSzPts val="2400"/>
              <a:buFont typeface="Noto Sans"/>
              <a:buAutoNum type="alphaLcPeriod" startAt="2"/>
            </a:pPr>
            <a:r>
              <a:rPr i="1" lang="en" sz="2400">
                <a:solidFill>
                  <a:srgbClr val="424242"/>
                </a:solidFill>
                <a:latin typeface="Times New Roman"/>
                <a:ea typeface="Times New Roman"/>
                <a:cs typeface="Times New Roman"/>
                <a:sym typeface="Times New Roman"/>
              </a:rPr>
              <a:t>x</a:t>
            </a:r>
            <a:r>
              <a:rPr baseline="30000" lang="en" sz="2400">
                <a:solidFill>
                  <a:srgbClr val="424242"/>
                </a:solidFill>
                <a:latin typeface="Noto Sans"/>
                <a:ea typeface="Noto Sans"/>
                <a:cs typeface="Noto Sans"/>
                <a:sym typeface="Noto Sans"/>
              </a:rPr>
              <a:t>2</a:t>
            </a:r>
            <a:r>
              <a:rPr lang="en" sz="2400">
                <a:solidFill>
                  <a:srgbClr val="424242"/>
                </a:solidFill>
                <a:latin typeface="Noto Sans"/>
                <a:ea typeface="Noto Sans"/>
                <a:cs typeface="Noto Sans"/>
                <a:sym typeface="Noto Sans"/>
              </a:rPr>
              <a:t> </a:t>
            </a:r>
            <a:r>
              <a:rPr lang="en" sz="2100">
                <a:solidFill>
                  <a:srgbClr val="000000"/>
                </a:solidFill>
                <a:latin typeface="Noto Sans"/>
                <a:ea typeface="Noto Sans"/>
                <a:cs typeface="Noto Sans"/>
                <a:sym typeface="Noto Sans"/>
              </a:rPr>
              <a:t>𑇐 </a:t>
            </a:r>
            <a:r>
              <a:rPr i="1" lang="en" sz="2400">
                <a:solidFill>
                  <a:srgbClr val="424242"/>
                </a:solidFill>
                <a:latin typeface="Times New Roman"/>
                <a:ea typeface="Times New Roman"/>
                <a:cs typeface="Times New Roman"/>
                <a:sym typeface="Times New Roman"/>
              </a:rPr>
              <a:t>x</a:t>
            </a:r>
            <a:r>
              <a:rPr baseline="30000" lang="en" sz="2400">
                <a:solidFill>
                  <a:srgbClr val="424242"/>
                </a:solidFill>
                <a:latin typeface="Noto Sans"/>
                <a:ea typeface="Noto Sans"/>
                <a:cs typeface="Noto Sans"/>
                <a:sym typeface="Noto Sans"/>
              </a:rPr>
              <a:t>4</a:t>
            </a:r>
            <a:r>
              <a:rPr lang="en" sz="2400">
                <a:solidFill>
                  <a:srgbClr val="424242"/>
                </a:solidFill>
                <a:latin typeface="Noto Sans"/>
                <a:ea typeface="Noto Sans"/>
                <a:cs typeface="Noto Sans"/>
                <a:sym typeface="Noto Sans"/>
              </a:rPr>
              <a:t> = </a:t>
            </a:r>
            <a:r>
              <a:rPr i="1" lang="en" sz="2400">
                <a:solidFill>
                  <a:srgbClr val="424242"/>
                </a:solidFill>
                <a:latin typeface="Times New Roman"/>
                <a:ea typeface="Times New Roman"/>
                <a:cs typeface="Times New Roman"/>
                <a:sym typeface="Times New Roman"/>
              </a:rPr>
              <a:t>x</a:t>
            </a:r>
            <a:r>
              <a:rPr baseline="30000" lang="en" sz="2400">
                <a:solidFill>
                  <a:srgbClr val="424242"/>
                </a:solidFill>
                <a:latin typeface="Noto Sans"/>
                <a:ea typeface="Noto Sans"/>
                <a:cs typeface="Noto Sans"/>
                <a:sym typeface="Noto Sans"/>
              </a:rPr>
              <a:t>8</a:t>
            </a:r>
            <a:endParaRPr sz="1800">
              <a:solidFill>
                <a:srgbClr val="424242"/>
              </a:solidFill>
              <a:latin typeface="Calibri"/>
              <a:ea typeface="Calibri"/>
              <a:cs typeface="Calibri"/>
              <a:sym typeface="Calibri"/>
            </a:endParaRPr>
          </a:p>
        </p:txBody>
      </p:sp>
      <p:sp>
        <p:nvSpPr>
          <p:cNvPr descr="Answer choice A is y to the power of 5 times y-cubed equals y to the power of 8." id="196" name="Google Shape;196;p25"/>
          <p:cNvSpPr txBox="1"/>
          <p:nvPr/>
        </p:nvSpPr>
        <p:spPr>
          <a:xfrm>
            <a:off x="845600" y="1672275"/>
            <a:ext cx="3468300" cy="6702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rgbClr val="000000"/>
              </a:buClr>
              <a:buSzPts val="2400"/>
              <a:buFont typeface="Noto Sans"/>
              <a:buAutoNum type="alphaLcPeriod"/>
            </a:pPr>
            <a:r>
              <a:rPr i="1" lang="en" sz="2400">
                <a:solidFill>
                  <a:srgbClr val="424242"/>
                </a:solidFill>
                <a:latin typeface="Times New Roman"/>
                <a:ea typeface="Times New Roman"/>
                <a:cs typeface="Times New Roman"/>
                <a:sym typeface="Times New Roman"/>
              </a:rPr>
              <a:t>y</a:t>
            </a:r>
            <a:r>
              <a:rPr baseline="30000" lang="en" sz="2400">
                <a:solidFill>
                  <a:srgbClr val="424242"/>
                </a:solidFill>
                <a:latin typeface="Noto Sans"/>
                <a:ea typeface="Noto Sans"/>
                <a:cs typeface="Noto Sans"/>
                <a:sym typeface="Noto Sans"/>
              </a:rPr>
              <a:t>5</a:t>
            </a:r>
            <a:r>
              <a:rPr lang="en" sz="2400">
                <a:solidFill>
                  <a:srgbClr val="424242"/>
                </a:solidFill>
                <a:latin typeface="Noto Sans"/>
                <a:ea typeface="Noto Sans"/>
                <a:cs typeface="Noto Sans"/>
                <a:sym typeface="Noto Sans"/>
              </a:rPr>
              <a:t> </a:t>
            </a:r>
            <a:r>
              <a:rPr lang="en" sz="2100">
                <a:solidFill>
                  <a:srgbClr val="000000"/>
                </a:solidFill>
                <a:latin typeface="Noto Sans"/>
                <a:ea typeface="Noto Sans"/>
                <a:cs typeface="Noto Sans"/>
                <a:sym typeface="Noto Sans"/>
              </a:rPr>
              <a:t>𑇐 </a:t>
            </a:r>
            <a:r>
              <a:rPr i="1" lang="en" sz="2400">
                <a:solidFill>
                  <a:srgbClr val="424242"/>
                </a:solidFill>
                <a:latin typeface="Times New Roman"/>
                <a:ea typeface="Times New Roman"/>
                <a:cs typeface="Times New Roman"/>
                <a:sym typeface="Times New Roman"/>
              </a:rPr>
              <a:t>y</a:t>
            </a:r>
            <a:r>
              <a:rPr baseline="30000" lang="en" sz="2400">
                <a:solidFill>
                  <a:srgbClr val="424242"/>
                </a:solidFill>
                <a:latin typeface="Noto Sans"/>
                <a:ea typeface="Noto Sans"/>
                <a:cs typeface="Noto Sans"/>
                <a:sym typeface="Noto Sans"/>
              </a:rPr>
              <a:t>3</a:t>
            </a:r>
            <a:r>
              <a:rPr lang="en" sz="2400">
                <a:solidFill>
                  <a:srgbClr val="424242"/>
                </a:solidFill>
                <a:latin typeface="Noto Sans"/>
                <a:ea typeface="Noto Sans"/>
                <a:cs typeface="Noto Sans"/>
                <a:sym typeface="Noto Sans"/>
              </a:rPr>
              <a:t> = </a:t>
            </a:r>
            <a:r>
              <a:rPr i="1" lang="en" sz="2400">
                <a:solidFill>
                  <a:srgbClr val="424242"/>
                </a:solidFill>
                <a:latin typeface="Times New Roman"/>
                <a:ea typeface="Times New Roman"/>
                <a:cs typeface="Times New Roman"/>
                <a:sym typeface="Times New Roman"/>
              </a:rPr>
              <a:t>y</a:t>
            </a:r>
            <a:r>
              <a:rPr baseline="30000" lang="en" sz="2400">
                <a:solidFill>
                  <a:srgbClr val="424242"/>
                </a:solidFill>
                <a:latin typeface="Noto Sans"/>
                <a:ea typeface="Noto Sans"/>
                <a:cs typeface="Noto Sans"/>
                <a:sym typeface="Noto Sans"/>
              </a:rPr>
              <a:t>8</a:t>
            </a:r>
            <a:endParaRPr baseline="30000" sz="2400">
              <a:solidFill>
                <a:srgbClr val="424242"/>
              </a:solidFill>
              <a:latin typeface="Noto Sans"/>
              <a:ea typeface="Noto Sans"/>
              <a:cs typeface="Noto Sans"/>
              <a:sym typeface="Noto Sans"/>
            </a:endParaRPr>
          </a:p>
        </p:txBody>
      </p:sp>
      <p:sp>
        <p:nvSpPr>
          <p:cNvPr descr="Answer choice D" id="197" name="Google Shape;197;p25"/>
          <p:cNvSpPr txBox="1"/>
          <p:nvPr/>
        </p:nvSpPr>
        <p:spPr>
          <a:xfrm>
            <a:off x="5394960" y="2913500"/>
            <a:ext cx="616500" cy="4962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rgbClr val="000000"/>
              </a:buClr>
              <a:buSzPts val="2400"/>
              <a:buFont typeface="Noto Sans"/>
              <a:buAutoNum type="alphaLcPeriod" startAt="4"/>
            </a:pPr>
            <a:r>
              <a:t/>
            </a:r>
            <a:endParaRPr sz="1800">
              <a:solidFill>
                <a:srgbClr val="424242"/>
              </a:solidFill>
              <a:latin typeface="Calibri"/>
              <a:ea typeface="Calibri"/>
              <a:cs typeface="Calibri"/>
              <a:sym typeface="Calibri"/>
            </a:endParaRPr>
          </a:p>
        </p:txBody>
      </p:sp>
      <p:sp>
        <p:nvSpPr>
          <p:cNvPr descr="Answer choice C" id="198" name="Google Shape;198;p25"/>
          <p:cNvSpPr txBox="1"/>
          <p:nvPr/>
        </p:nvSpPr>
        <p:spPr>
          <a:xfrm>
            <a:off x="845600" y="2913500"/>
            <a:ext cx="616500" cy="4962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rgbClr val="000000"/>
              </a:buClr>
              <a:buSzPts val="2400"/>
              <a:buFont typeface="Noto Sans"/>
              <a:buAutoNum type="alphaLcPeriod" startAt="3"/>
            </a:pPr>
            <a:r>
              <a:t/>
            </a:r>
            <a:endParaRPr sz="1800">
              <a:solidFill>
                <a:srgbClr val="424242"/>
              </a:solidFill>
              <a:latin typeface="Calibri"/>
              <a:ea typeface="Calibri"/>
              <a:cs typeface="Calibri"/>
              <a:sym typeface="Calibri"/>
            </a:endParaRPr>
          </a:p>
        </p:txBody>
      </p:sp>
      <p:pic>
        <p:nvPicPr>
          <p:cNvPr descr="An equation with y to the sixth power divided by y cubed equal to y squared." id="199" name="Google Shape;199;p25" title="Screenshot 2025-12-17 at 9.17.49 AM.png"/>
          <p:cNvPicPr preferRelativeResize="0"/>
          <p:nvPr/>
        </p:nvPicPr>
        <p:blipFill>
          <a:blip r:embed="rId4">
            <a:alphaModFix/>
          </a:blip>
          <a:stretch>
            <a:fillRect/>
          </a:stretch>
        </p:blipFill>
        <p:spPr>
          <a:xfrm>
            <a:off x="1330197" y="3031250"/>
            <a:ext cx="928702" cy="670200"/>
          </a:xfrm>
          <a:prstGeom prst="rect">
            <a:avLst/>
          </a:prstGeom>
          <a:noFill/>
          <a:ln>
            <a:noFill/>
          </a:ln>
        </p:spPr>
      </p:pic>
      <p:pic>
        <p:nvPicPr>
          <p:cNvPr descr="An equation with negative u to the eighth power divided by negative u squared equal to 2 times negative u raised to the fourth power." id="200" name="Google Shape;200;p25" title="Screenshot 2025-12-17 at 9.19.11 AM.png"/>
          <p:cNvPicPr preferRelativeResize="0"/>
          <p:nvPr/>
        </p:nvPicPr>
        <p:blipFill>
          <a:blip r:embed="rId5">
            <a:alphaModFix/>
          </a:blip>
          <a:stretch>
            <a:fillRect/>
          </a:stretch>
        </p:blipFill>
        <p:spPr>
          <a:xfrm>
            <a:off x="5860101" y="2994758"/>
            <a:ext cx="1942851" cy="74318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4" name="Shape 20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05" name="Google Shape;205;p26" title="additional resource-1.png"/>
          <p:cNvPicPr preferRelativeResize="0"/>
          <p:nvPr/>
        </p:nvPicPr>
        <p:blipFill>
          <a:blip r:embed="rId3">
            <a:alphaModFix/>
          </a:blip>
          <a:stretch>
            <a:fillRect/>
          </a:stretch>
        </p:blipFill>
        <p:spPr>
          <a:xfrm>
            <a:off x="8770224" y="43325"/>
            <a:ext cx="290525" cy="290550"/>
          </a:xfrm>
          <a:prstGeom prst="rect">
            <a:avLst/>
          </a:prstGeom>
          <a:noFill/>
          <a:ln>
            <a:noFill/>
          </a:ln>
        </p:spPr>
      </p:pic>
      <p:sp>
        <p:nvSpPr>
          <p:cNvPr id="206" name="Google Shape;206;p26"/>
          <p:cNvSpPr txBox="1"/>
          <p:nvPr>
            <p:ph type="title"/>
          </p:nvPr>
        </p:nvSpPr>
        <p:spPr>
          <a:xfrm>
            <a:off x="311700" y="50700"/>
            <a:ext cx="44730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07" name="Google Shape;207;p26"/>
          <p:cNvSpPr txBox="1"/>
          <p:nvPr>
            <p:ph idx="12" type="sldNum"/>
          </p:nvPr>
        </p:nvSpPr>
        <p:spPr>
          <a:xfrm>
            <a:off x="8283608" y="475179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8" name="Google Shape;208;p26"/>
          <p:cNvSpPr txBox="1"/>
          <p:nvPr>
            <p:ph idx="2" type="sldNum"/>
          </p:nvPr>
        </p:nvSpPr>
        <p:spPr>
          <a:xfrm>
            <a:off x="311700" y="475180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5.1.2 Using Product and Quotient Properties for Exponents - Additional Resources</a:t>
            </a:r>
            <a:endParaRPr/>
          </a:p>
        </p:txBody>
      </p:sp>
      <p:sp>
        <p:nvSpPr>
          <p:cNvPr id="209" name="Google Shape;209;p26"/>
          <p:cNvSpPr txBox="1"/>
          <p:nvPr/>
        </p:nvSpPr>
        <p:spPr>
          <a:xfrm>
            <a:off x="4658675" y="237759"/>
            <a:ext cx="3999900" cy="21240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rgbClr val="000000"/>
                </a:solidFill>
                <a:latin typeface="Noto Sans"/>
                <a:ea typeface="Noto Sans"/>
                <a:cs typeface="Noto Sans"/>
                <a:sym typeface="Noto Sans"/>
              </a:rPr>
              <a:t>PRODUCT PROPERTY </a:t>
            </a:r>
            <a:br>
              <a:rPr b="1" lang="en" sz="2000">
                <a:solidFill>
                  <a:srgbClr val="000000"/>
                </a:solidFill>
                <a:latin typeface="Noto Sans"/>
                <a:ea typeface="Noto Sans"/>
                <a:cs typeface="Noto Sans"/>
                <a:sym typeface="Noto Sans"/>
              </a:rPr>
            </a:br>
            <a:r>
              <a:rPr b="1" lang="en" sz="2000">
                <a:solidFill>
                  <a:srgbClr val="000000"/>
                </a:solidFill>
                <a:latin typeface="Noto Sans"/>
                <a:ea typeface="Noto Sans"/>
                <a:cs typeface="Noto Sans"/>
                <a:sym typeface="Noto Sans"/>
              </a:rPr>
              <a:t>FOR EXPONENTS</a:t>
            </a:r>
            <a:endParaRPr sz="2000">
              <a:solidFill>
                <a:srgbClr val="000000"/>
              </a:solidFill>
              <a:latin typeface="Noto Sans"/>
              <a:ea typeface="Noto Sans"/>
              <a:cs typeface="Noto Sans"/>
              <a:sym typeface="Noto Sans"/>
            </a:endParaRPr>
          </a:p>
          <a:p>
            <a:pPr indent="0" lvl="0" marL="0" rtl="0" algn="ctr">
              <a:spcBef>
                <a:spcPts val="1800"/>
              </a:spcBef>
              <a:spcAft>
                <a:spcPts val="0"/>
              </a:spcAft>
              <a:buNone/>
            </a:pPr>
            <a:r>
              <a:rPr i="1" lang="en" sz="2000">
                <a:solidFill>
                  <a:srgbClr val="000000"/>
                </a:solidFill>
                <a:latin typeface="Times New Roman"/>
                <a:ea typeface="Times New Roman"/>
                <a:cs typeface="Times New Roman"/>
                <a:sym typeface="Times New Roman"/>
              </a:rPr>
              <a:t>a</a:t>
            </a:r>
            <a:r>
              <a:rPr baseline="30000" i="1" lang="en" sz="2000">
                <a:solidFill>
                  <a:srgbClr val="000000"/>
                </a:solidFill>
                <a:latin typeface="Times New Roman"/>
                <a:ea typeface="Times New Roman"/>
                <a:cs typeface="Times New Roman"/>
                <a:sym typeface="Times New Roman"/>
              </a:rPr>
              <a:t>m</a:t>
            </a:r>
            <a:r>
              <a:rPr lang="en" sz="2000">
                <a:solidFill>
                  <a:srgbClr val="000000"/>
                </a:solidFill>
                <a:latin typeface="Noto Sans"/>
                <a:ea typeface="Noto Sans"/>
                <a:cs typeface="Noto Sans"/>
                <a:sym typeface="Noto Sans"/>
              </a:rPr>
              <a:t> 𑇐 </a:t>
            </a:r>
            <a:r>
              <a:rPr i="1" lang="en" sz="2000">
                <a:solidFill>
                  <a:srgbClr val="000000"/>
                </a:solidFill>
                <a:latin typeface="Times New Roman"/>
                <a:ea typeface="Times New Roman"/>
                <a:cs typeface="Times New Roman"/>
                <a:sym typeface="Times New Roman"/>
              </a:rPr>
              <a:t>a</a:t>
            </a:r>
            <a:r>
              <a:rPr baseline="30000" i="1" lang="en" sz="2000">
                <a:solidFill>
                  <a:srgbClr val="000000"/>
                </a:solidFill>
                <a:latin typeface="Times New Roman"/>
                <a:ea typeface="Times New Roman"/>
                <a:cs typeface="Times New Roman"/>
                <a:sym typeface="Times New Roman"/>
              </a:rPr>
              <a:t>n</a:t>
            </a:r>
            <a:r>
              <a:rPr lang="en" sz="2000">
                <a:solidFill>
                  <a:srgbClr val="000000"/>
                </a:solidFill>
                <a:latin typeface="Noto Sans"/>
                <a:ea typeface="Noto Sans"/>
                <a:cs typeface="Noto Sans"/>
                <a:sym typeface="Noto Sans"/>
              </a:rPr>
              <a:t> = </a:t>
            </a:r>
            <a:r>
              <a:rPr i="1" lang="en" sz="2000">
                <a:solidFill>
                  <a:srgbClr val="000000"/>
                </a:solidFill>
                <a:latin typeface="Times New Roman"/>
                <a:ea typeface="Times New Roman"/>
                <a:cs typeface="Times New Roman"/>
                <a:sym typeface="Times New Roman"/>
              </a:rPr>
              <a:t>a</a:t>
            </a:r>
            <a:r>
              <a:rPr baseline="30000" i="1" lang="en" sz="2000">
                <a:solidFill>
                  <a:srgbClr val="000000"/>
                </a:solidFill>
                <a:latin typeface="Times New Roman"/>
                <a:ea typeface="Times New Roman"/>
                <a:cs typeface="Times New Roman"/>
                <a:sym typeface="Times New Roman"/>
              </a:rPr>
              <a:t>m</a:t>
            </a:r>
            <a:r>
              <a:rPr baseline="30000" lang="en" sz="2000">
                <a:solidFill>
                  <a:srgbClr val="000000"/>
                </a:solidFill>
                <a:latin typeface="Noto Sans"/>
                <a:ea typeface="Noto Sans"/>
                <a:cs typeface="Noto Sans"/>
                <a:sym typeface="Noto Sans"/>
              </a:rPr>
              <a:t>+</a:t>
            </a:r>
            <a:r>
              <a:rPr baseline="30000" i="1" lang="en" sz="2000">
                <a:solidFill>
                  <a:srgbClr val="000000"/>
                </a:solidFill>
                <a:latin typeface="Times New Roman"/>
                <a:ea typeface="Times New Roman"/>
                <a:cs typeface="Times New Roman"/>
                <a:sym typeface="Times New Roman"/>
              </a:rPr>
              <a:t>n</a:t>
            </a:r>
            <a:endParaRPr baseline="30000" sz="2000">
              <a:solidFill>
                <a:srgbClr val="000000"/>
              </a:solidFill>
              <a:latin typeface="Noto Sans"/>
              <a:ea typeface="Noto Sans"/>
              <a:cs typeface="Noto Sans"/>
              <a:sym typeface="Noto Sans"/>
            </a:endParaRPr>
          </a:p>
          <a:p>
            <a:pPr indent="0" lvl="0" marL="0" rtl="0" algn="ctr">
              <a:spcBef>
                <a:spcPts val="1200"/>
              </a:spcBef>
              <a:spcAft>
                <a:spcPts val="1200"/>
              </a:spcAft>
              <a:buNone/>
            </a:pPr>
            <a:r>
              <a:rPr lang="en" sz="2000">
                <a:solidFill>
                  <a:srgbClr val="000000"/>
                </a:solidFill>
                <a:latin typeface="Noto Sans"/>
                <a:ea typeface="Noto Sans"/>
                <a:cs typeface="Noto Sans"/>
                <a:sym typeface="Noto Sans"/>
              </a:rPr>
              <a:t>To </a:t>
            </a:r>
            <a:r>
              <a:rPr b="1" lang="en" sz="2000">
                <a:solidFill>
                  <a:srgbClr val="000000"/>
                </a:solidFill>
                <a:latin typeface="Noto Sans"/>
                <a:ea typeface="Noto Sans"/>
                <a:cs typeface="Noto Sans"/>
                <a:sym typeface="Noto Sans"/>
              </a:rPr>
              <a:t>multiply</a:t>
            </a:r>
            <a:r>
              <a:rPr lang="en" sz="2000">
                <a:solidFill>
                  <a:srgbClr val="000000"/>
                </a:solidFill>
                <a:latin typeface="Noto Sans"/>
                <a:ea typeface="Noto Sans"/>
                <a:cs typeface="Noto Sans"/>
                <a:sym typeface="Noto Sans"/>
              </a:rPr>
              <a:t> with like bases, </a:t>
            </a:r>
            <a:r>
              <a:rPr b="1" lang="en" sz="2000">
                <a:solidFill>
                  <a:srgbClr val="000000"/>
                </a:solidFill>
                <a:latin typeface="Noto Sans"/>
                <a:ea typeface="Noto Sans"/>
                <a:cs typeface="Noto Sans"/>
                <a:sym typeface="Noto Sans"/>
              </a:rPr>
              <a:t>add</a:t>
            </a:r>
            <a:r>
              <a:rPr lang="en" sz="2000">
                <a:solidFill>
                  <a:srgbClr val="000000"/>
                </a:solidFill>
                <a:latin typeface="Noto Sans"/>
                <a:ea typeface="Noto Sans"/>
                <a:cs typeface="Noto Sans"/>
                <a:sym typeface="Noto Sans"/>
              </a:rPr>
              <a:t> the exponents. </a:t>
            </a:r>
            <a:endParaRPr sz="2000">
              <a:solidFill>
                <a:srgbClr val="000000"/>
              </a:solidFill>
              <a:latin typeface="Noto Sans"/>
              <a:ea typeface="Noto Sans"/>
              <a:cs typeface="Noto Sans"/>
              <a:sym typeface="Noto Sans"/>
            </a:endParaRPr>
          </a:p>
        </p:txBody>
      </p:sp>
      <p:cxnSp>
        <p:nvCxnSpPr>
          <p:cNvPr descr="A line segment used to separate the title from additional information in a highlighted box." id="210" name="Google Shape;210;p26"/>
          <p:cNvCxnSpPr/>
          <p:nvPr/>
        </p:nvCxnSpPr>
        <p:spPr>
          <a:xfrm>
            <a:off x="5404025" y="1024936"/>
            <a:ext cx="2509200" cy="0"/>
          </a:xfrm>
          <a:prstGeom prst="straightConnector1">
            <a:avLst/>
          </a:prstGeom>
          <a:noFill/>
          <a:ln cap="flat" cmpd="sng" w="28575">
            <a:solidFill>
              <a:srgbClr val="D9D9D9"/>
            </a:solidFill>
            <a:prstDash val="solid"/>
            <a:round/>
            <a:headEnd len="med" w="med" type="none"/>
            <a:tailEnd len="med" w="med" type="none"/>
          </a:ln>
        </p:spPr>
      </p:cxnSp>
      <p:sp>
        <p:nvSpPr>
          <p:cNvPr id="211" name="Google Shape;211;p26"/>
          <p:cNvSpPr txBox="1"/>
          <p:nvPr/>
        </p:nvSpPr>
        <p:spPr>
          <a:xfrm>
            <a:off x="4658675" y="2432200"/>
            <a:ext cx="3999900" cy="23196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rgbClr val="000000"/>
                </a:solidFill>
                <a:latin typeface="Noto Sans"/>
                <a:ea typeface="Noto Sans"/>
                <a:cs typeface="Noto Sans"/>
                <a:sym typeface="Noto Sans"/>
              </a:rPr>
              <a:t>QUOTIENT PROPERTY </a:t>
            </a:r>
            <a:br>
              <a:rPr b="1" lang="en" sz="2000">
                <a:solidFill>
                  <a:srgbClr val="000000"/>
                </a:solidFill>
                <a:latin typeface="Noto Sans"/>
                <a:ea typeface="Noto Sans"/>
                <a:cs typeface="Noto Sans"/>
                <a:sym typeface="Noto Sans"/>
              </a:rPr>
            </a:br>
            <a:r>
              <a:rPr b="1" lang="en" sz="2000">
                <a:solidFill>
                  <a:srgbClr val="000000"/>
                </a:solidFill>
                <a:latin typeface="Noto Sans"/>
                <a:ea typeface="Noto Sans"/>
                <a:cs typeface="Noto Sans"/>
                <a:sym typeface="Noto Sans"/>
              </a:rPr>
              <a:t>FOR EXPONENTS</a:t>
            </a:r>
            <a:endParaRPr baseline="30000" sz="2000">
              <a:solidFill>
                <a:srgbClr val="000000"/>
              </a:solidFill>
              <a:latin typeface="Noto Sans"/>
              <a:ea typeface="Noto Sans"/>
              <a:cs typeface="Noto Sans"/>
              <a:sym typeface="Noto Sans"/>
            </a:endParaRPr>
          </a:p>
          <a:p>
            <a:pPr indent="0" lvl="0" marL="0" rtl="0" algn="ctr">
              <a:spcBef>
                <a:spcPts val="7000"/>
              </a:spcBef>
              <a:spcAft>
                <a:spcPts val="1200"/>
              </a:spcAft>
              <a:buNone/>
            </a:pPr>
            <a:r>
              <a:rPr lang="en" sz="2000">
                <a:solidFill>
                  <a:srgbClr val="000000"/>
                </a:solidFill>
                <a:latin typeface="Noto Sans"/>
                <a:ea typeface="Noto Sans"/>
                <a:cs typeface="Noto Sans"/>
                <a:sym typeface="Noto Sans"/>
              </a:rPr>
              <a:t>To </a:t>
            </a:r>
            <a:r>
              <a:rPr b="1" lang="en" sz="2000">
                <a:solidFill>
                  <a:srgbClr val="000000"/>
                </a:solidFill>
                <a:latin typeface="Noto Sans"/>
                <a:ea typeface="Noto Sans"/>
                <a:cs typeface="Noto Sans"/>
                <a:sym typeface="Noto Sans"/>
              </a:rPr>
              <a:t>divide</a:t>
            </a:r>
            <a:r>
              <a:rPr lang="en" sz="2000">
                <a:solidFill>
                  <a:srgbClr val="000000"/>
                </a:solidFill>
                <a:latin typeface="Noto Sans"/>
                <a:ea typeface="Noto Sans"/>
                <a:cs typeface="Noto Sans"/>
                <a:sym typeface="Noto Sans"/>
              </a:rPr>
              <a:t> with like bases, </a:t>
            </a:r>
            <a:r>
              <a:rPr b="1" lang="en" sz="2000">
                <a:solidFill>
                  <a:srgbClr val="000000"/>
                </a:solidFill>
                <a:latin typeface="Noto Sans"/>
                <a:ea typeface="Noto Sans"/>
                <a:cs typeface="Noto Sans"/>
                <a:sym typeface="Noto Sans"/>
              </a:rPr>
              <a:t>subtract</a:t>
            </a:r>
            <a:r>
              <a:rPr lang="en" sz="2000">
                <a:solidFill>
                  <a:srgbClr val="000000"/>
                </a:solidFill>
                <a:latin typeface="Noto Sans"/>
                <a:ea typeface="Noto Sans"/>
                <a:cs typeface="Noto Sans"/>
                <a:sym typeface="Noto Sans"/>
              </a:rPr>
              <a:t> the exponents.</a:t>
            </a:r>
            <a:r>
              <a:rPr lang="en" sz="2100">
                <a:solidFill>
                  <a:srgbClr val="000000"/>
                </a:solidFill>
                <a:latin typeface="Noto Sans"/>
                <a:ea typeface="Noto Sans"/>
                <a:cs typeface="Noto Sans"/>
                <a:sym typeface="Noto Sans"/>
              </a:rPr>
              <a:t> </a:t>
            </a:r>
            <a:endParaRPr sz="2100">
              <a:solidFill>
                <a:srgbClr val="000000"/>
              </a:solidFill>
              <a:latin typeface="Noto Sans"/>
              <a:ea typeface="Noto Sans"/>
              <a:cs typeface="Noto Sans"/>
              <a:sym typeface="Noto Sans"/>
            </a:endParaRPr>
          </a:p>
        </p:txBody>
      </p:sp>
      <p:pic>
        <p:nvPicPr>
          <p:cNvPr descr="a to the power of m divided by a to the power of n equals a to the power of m over a to the power of n equals a to the power of m minus n. " id="212" name="Google Shape;212;p26" title="Screenshot 2025-12-16 at 5.22.24 PM.png"/>
          <p:cNvPicPr preferRelativeResize="0"/>
          <p:nvPr/>
        </p:nvPicPr>
        <p:blipFill>
          <a:blip r:embed="rId4">
            <a:alphaModFix/>
          </a:blip>
          <a:stretch>
            <a:fillRect/>
          </a:stretch>
        </p:blipFill>
        <p:spPr>
          <a:xfrm>
            <a:off x="5309070" y="3340609"/>
            <a:ext cx="2800804" cy="615600"/>
          </a:xfrm>
          <a:prstGeom prst="rect">
            <a:avLst/>
          </a:prstGeom>
          <a:noFill/>
          <a:ln>
            <a:noFill/>
          </a:ln>
        </p:spPr>
      </p:pic>
      <p:cxnSp>
        <p:nvCxnSpPr>
          <p:cNvPr descr="A line segment used to separate the title from additional information in a highlighted box." id="213" name="Google Shape;213;p26"/>
          <p:cNvCxnSpPr/>
          <p:nvPr/>
        </p:nvCxnSpPr>
        <p:spPr>
          <a:xfrm>
            <a:off x="5412275" y="3231588"/>
            <a:ext cx="2509200" cy="0"/>
          </a:xfrm>
          <a:prstGeom prst="straightConnector1">
            <a:avLst/>
          </a:prstGeom>
          <a:noFill/>
          <a:ln cap="flat" cmpd="sng" w="28575">
            <a:solidFill>
              <a:srgbClr val="D9D9D9"/>
            </a:solidFill>
            <a:prstDash val="solid"/>
            <a:round/>
            <a:headEnd len="med" w="med" type="none"/>
            <a:tailEnd len="med" w="med" type="none"/>
          </a:ln>
        </p:spPr>
      </p:cxnSp>
      <p:sp>
        <p:nvSpPr>
          <p:cNvPr id="214" name="Google Shape;214;p26"/>
          <p:cNvSpPr txBox="1"/>
          <p:nvPr/>
        </p:nvSpPr>
        <p:spPr>
          <a:xfrm>
            <a:off x="311700" y="921175"/>
            <a:ext cx="3999900" cy="3815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2400">
                <a:solidFill>
                  <a:srgbClr val="000000"/>
                </a:solidFill>
                <a:latin typeface="Noto Sans"/>
                <a:ea typeface="Noto Sans"/>
                <a:cs typeface="Noto Sans"/>
                <a:sym typeface="Noto Sans"/>
              </a:rPr>
              <a:t>Example 1 - </a:t>
            </a:r>
            <a:r>
              <a:rPr lang="en" sz="2400">
                <a:solidFill>
                  <a:srgbClr val="000000"/>
                </a:solidFill>
                <a:latin typeface="Noto Sans"/>
                <a:ea typeface="Noto Sans"/>
                <a:cs typeface="Noto Sans"/>
                <a:sym typeface="Noto Sans"/>
              </a:rPr>
              <a:t>Simplify</a:t>
            </a:r>
            <a:endParaRPr sz="2400">
              <a:solidFill>
                <a:srgbClr val="000000"/>
              </a:solidFill>
              <a:latin typeface="Noto Sans"/>
              <a:ea typeface="Noto Sans"/>
              <a:cs typeface="Noto Sans"/>
              <a:sym typeface="Noto Sans"/>
            </a:endParaRPr>
          </a:p>
          <a:p>
            <a:pPr indent="0" lvl="0" marL="0" rtl="0" algn="l">
              <a:lnSpc>
                <a:spcPct val="115000"/>
              </a:lnSpc>
              <a:spcBef>
                <a:spcPts val="0"/>
              </a:spcBef>
              <a:spcAft>
                <a:spcPts val="0"/>
              </a:spcAft>
              <a:buNone/>
            </a:pPr>
            <a:r>
              <a:rPr lang="en" sz="2400">
                <a:solidFill>
                  <a:srgbClr val="000000"/>
                </a:solidFill>
                <a:latin typeface="Noto Sans"/>
                <a:ea typeface="Noto Sans"/>
                <a:cs typeface="Noto Sans"/>
                <a:sym typeface="Noto Sans"/>
              </a:rPr>
              <a:t>(2</a:t>
            </a:r>
            <a:r>
              <a:rPr i="1" lang="en" sz="2400">
                <a:solidFill>
                  <a:srgbClr val="000000"/>
                </a:solidFill>
                <a:latin typeface="Times New Roman"/>
                <a:ea typeface="Times New Roman"/>
                <a:cs typeface="Times New Roman"/>
                <a:sym typeface="Times New Roman"/>
              </a:rPr>
              <a:t>b</a:t>
            </a:r>
            <a:r>
              <a:rPr lang="en" sz="2400">
                <a:solidFill>
                  <a:srgbClr val="000000"/>
                </a:solidFill>
                <a:latin typeface="Noto Sans"/>
                <a:ea typeface="Noto Sans"/>
                <a:cs typeface="Noto Sans"/>
                <a:sym typeface="Noto Sans"/>
              </a:rPr>
              <a:t>)</a:t>
            </a:r>
            <a:r>
              <a:rPr baseline="30000" lang="en" sz="2400">
                <a:solidFill>
                  <a:srgbClr val="000000"/>
                </a:solidFill>
                <a:latin typeface="Noto Sans"/>
                <a:ea typeface="Noto Sans"/>
                <a:cs typeface="Noto Sans"/>
                <a:sym typeface="Noto Sans"/>
              </a:rPr>
              <a:t>10</a:t>
            </a:r>
            <a:r>
              <a:rPr lang="en" sz="2400">
                <a:solidFill>
                  <a:srgbClr val="000000"/>
                </a:solidFill>
                <a:latin typeface="Noto Sans"/>
                <a:ea typeface="Noto Sans"/>
                <a:cs typeface="Noto Sans"/>
                <a:sym typeface="Noto Sans"/>
              </a:rPr>
              <a:t> </a:t>
            </a:r>
            <a:r>
              <a:rPr lang="en" sz="2100">
                <a:solidFill>
                  <a:srgbClr val="000000"/>
                </a:solidFill>
                <a:latin typeface="Noto Sans"/>
                <a:ea typeface="Noto Sans"/>
                <a:cs typeface="Noto Sans"/>
                <a:sym typeface="Noto Sans"/>
              </a:rPr>
              <a:t>𑇐 </a:t>
            </a:r>
            <a:r>
              <a:rPr lang="en" sz="2400">
                <a:solidFill>
                  <a:srgbClr val="000000"/>
                </a:solidFill>
                <a:latin typeface="Noto Sans"/>
                <a:ea typeface="Noto Sans"/>
                <a:cs typeface="Noto Sans"/>
                <a:sym typeface="Noto Sans"/>
              </a:rPr>
              <a:t>(2</a:t>
            </a:r>
            <a:r>
              <a:rPr i="1" lang="en" sz="2400">
                <a:solidFill>
                  <a:srgbClr val="000000"/>
                </a:solidFill>
                <a:latin typeface="Times New Roman"/>
                <a:ea typeface="Times New Roman"/>
                <a:cs typeface="Times New Roman"/>
                <a:sym typeface="Times New Roman"/>
              </a:rPr>
              <a:t>b</a:t>
            </a:r>
            <a:r>
              <a:rPr lang="en" sz="2400">
                <a:solidFill>
                  <a:srgbClr val="000000"/>
                </a:solidFill>
                <a:latin typeface="Noto Sans"/>
                <a:ea typeface="Noto Sans"/>
                <a:cs typeface="Noto Sans"/>
                <a:sym typeface="Noto Sans"/>
              </a:rPr>
              <a:t>)</a:t>
            </a:r>
            <a:r>
              <a:rPr baseline="30000" lang="en" sz="2400">
                <a:solidFill>
                  <a:srgbClr val="000000"/>
                </a:solidFill>
                <a:latin typeface="Noto Sans"/>
                <a:ea typeface="Noto Sans"/>
                <a:cs typeface="Noto Sans"/>
                <a:sym typeface="Noto Sans"/>
              </a:rPr>
              <a:t>3</a:t>
            </a:r>
            <a:r>
              <a:rPr lang="en" sz="2400">
                <a:solidFill>
                  <a:srgbClr val="000000"/>
                </a:solidFill>
                <a:latin typeface="Noto Sans"/>
                <a:ea typeface="Noto Sans"/>
                <a:cs typeface="Noto Sans"/>
                <a:sym typeface="Noto Sans"/>
              </a:rPr>
              <a:t> </a:t>
            </a:r>
            <a:endParaRPr sz="2400">
              <a:solidFill>
                <a:srgbClr val="000000"/>
              </a:solidFill>
              <a:latin typeface="Noto Sans"/>
              <a:ea typeface="Noto Sans"/>
              <a:cs typeface="Noto Sans"/>
              <a:sym typeface="Noto Sans"/>
            </a:endParaRPr>
          </a:p>
          <a:p>
            <a:pPr indent="0" lvl="0" marL="0" rtl="0" algn="l">
              <a:lnSpc>
                <a:spcPct val="115000"/>
              </a:lnSpc>
              <a:spcBef>
                <a:spcPts val="5000"/>
              </a:spcBef>
              <a:spcAft>
                <a:spcPts val="0"/>
              </a:spcAft>
              <a:buNone/>
            </a:pPr>
            <a:r>
              <a:rPr b="1" lang="en" sz="2400">
                <a:solidFill>
                  <a:srgbClr val="000000"/>
                </a:solidFill>
                <a:latin typeface="Noto Sans"/>
                <a:ea typeface="Noto Sans"/>
                <a:cs typeface="Noto Sans"/>
                <a:sym typeface="Noto Sans"/>
              </a:rPr>
              <a:t>Example 2 - </a:t>
            </a:r>
            <a:r>
              <a:rPr lang="en" sz="2400">
                <a:solidFill>
                  <a:srgbClr val="000000"/>
                </a:solidFill>
                <a:latin typeface="Noto Sans"/>
                <a:ea typeface="Noto Sans"/>
                <a:cs typeface="Noto Sans"/>
                <a:sym typeface="Noto Sans"/>
              </a:rPr>
              <a:t>Simplify</a:t>
            </a:r>
            <a:endParaRPr b="1" sz="2400">
              <a:solidFill>
                <a:srgbClr val="000000"/>
              </a:solidFill>
              <a:latin typeface="Times New Roman"/>
              <a:ea typeface="Times New Roman"/>
              <a:cs typeface="Times New Roman"/>
              <a:sym typeface="Times New Roman"/>
            </a:endParaRPr>
          </a:p>
          <a:p>
            <a:pPr indent="0" lvl="0" marL="0" rtl="0" algn="l">
              <a:lnSpc>
                <a:spcPct val="115000"/>
              </a:lnSpc>
              <a:spcBef>
                <a:spcPts val="1000"/>
              </a:spcBef>
              <a:spcAft>
                <a:spcPts val="1000"/>
              </a:spcAft>
              <a:buNone/>
            </a:pPr>
            <a:r>
              <a:rPr i="1" lang="en" sz="2400">
                <a:solidFill>
                  <a:srgbClr val="000000"/>
                </a:solidFill>
                <a:latin typeface="Times New Roman"/>
                <a:ea typeface="Times New Roman"/>
                <a:cs typeface="Times New Roman"/>
                <a:sym typeface="Times New Roman"/>
              </a:rPr>
              <a:t>j</a:t>
            </a:r>
            <a:r>
              <a:rPr baseline="30000" lang="en" sz="2400">
                <a:solidFill>
                  <a:srgbClr val="000000"/>
                </a:solidFill>
                <a:latin typeface="Calibri"/>
                <a:ea typeface="Calibri"/>
                <a:cs typeface="Calibri"/>
                <a:sym typeface="Calibri"/>
              </a:rPr>
              <a:t>10</a:t>
            </a:r>
            <a:r>
              <a:rPr lang="en" sz="2400">
                <a:solidFill>
                  <a:srgbClr val="000000"/>
                </a:solidFill>
                <a:latin typeface="Calibri"/>
                <a:ea typeface="Calibri"/>
                <a:cs typeface="Calibri"/>
                <a:sym typeface="Calibri"/>
              </a:rPr>
              <a:t> </a:t>
            </a:r>
            <a:r>
              <a:rPr lang="en" sz="2100">
                <a:solidFill>
                  <a:srgbClr val="000000"/>
                </a:solidFill>
                <a:latin typeface="Noto Sans"/>
                <a:ea typeface="Noto Sans"/>
                <a:cs typeface="Noto Sans"/>
                <a:sym typeface="Noto Sans"/>
              </a:rPr>
              <a:t>÷</a:t>
            </a:r>
            <a:r>
              <a:rPr lang="en" sz="2400">
                <a:solidFill>
                  <a:srgbClr val="000000"/>
                </a:solidFill>
                <a:latin typeface="Calibri"/>
                <a:ea typeface="Calibri"/>
                <a:cs typeface="Calibri"/>
                <a:sym typeface="Calibri"/>
              </a:rPr>
              <a:t> </a:t>
            </a:r>
            <a:r>
              <a:rPr i="1" lang="en" sz="2400">
                <a:solidFill>
                  <a:srgbClr val="000000"/>
                </a:solidFill>
                <a:latin typeface="Times New Roman"/>
                <a:ea typeface="Times New Roman"/>
                <a:cs typeface="Times New Roman"/>
                <a:sym typeface="Times New Roman"/>
              </a:rPr>
              <a:t>j</a:t>
            </a:r>
            <a:r>
              <a:rPr baseline="30000" lang="en" sz="2400">
                <a:solidFill>
                  <a:srgbClr val="000000"/>
                </a:solidFill>
                <a:latin typeface="Calibri"/>
                <a:ea typeface="Calibri"/>
                <a:cs typeface="Calibri"/>
                <a:sym typeface="Calibri"/>
              </a:rPr>
              <a:t>7 </a:t>
            </a:r>
            <a:r>
              <a:rPr lang="en" sz="2400">
                <a:solidFill>
                  <a:srgbClr val="000000"/>
                </a:solidFill>
                <a:latin typeface="Calibri"/>
                <a:ea typeface="Calibri"/>
                <a:cs typeface="Calibri"/>
                <a:sym typeface="Calibri"/>
              </a:rPr>
              <a:t> or </a:t>
            </a:r>
            <a:r>
              <a:rPr baseline="30000" lang="en" sz="2400">
                <a:solidFill>
                  <a:srgbClr val="000000"/>
                </a:solidFill>
                <a:latin typeface="Calibri"/>
                <a:ea typeface="Calibri"/>
                <a:cs typeface="Calibri"/>
                <a:sym typeface="Calibri"/>
              </a:rPr>
              <a:t> </a:t>
            </a:r>
            <a:r>
              <a:rPr lang="en" sz="2400">
                <a:solidFill>
                  <a:srgbClr val="000000"/>
                </a:solidFill>
                <a:latin typeface="Calibri"/>
                <a:ea typeface="Calibri"/>
                <a:cs typeface="Calibri"/>
                <a:sym typeface="Calibri"/>
              </a:rPr>
              <a:t>(</a:t>
            </a:r>
            <a:r>
              <a:rPr i="1" lang="en" sz="2400">
                <a:solidFill>
                  <a:srgbClr val="000000"/>
                </a:solidFill>
                <a:latin typeface="Times New Roman"/>
                <a:ea typeface="Times New Roman"/>
                <a:cs typeface="Times New Roman"/>
                <a:sym typeface="Times New Roman"/>
              </a:rPr>
              <a:t>j</a:t>
            </a:r>
            <a:r>
              <a:rPr baseline="30000" lang="en" sz="2400">
                <a:solidFill>
                  <a:srgbClr val="000000"/>
                </a:solidFill>
                <a:latin typeface="Calibri"/>
                <a:ea typeface="Calibri"/>
                <a:cs typeface="Calibri"/>
                <a:sym typeface="Calibri"/>
              </a:rPr>
              <a:t>10</a:t>
            </a:r>
            <a:r>
              <a:rPr lang="en" sz="2400">
                <a:solidFill>
                  <a:srgbClr val="000000"/>
                </a:solidFill>
                <a:latin typeface="Calibri"/>
                <a:ea typeface="Calibri"/>
                <a:cs typeface="Calibri"/>
                <a:sym typeface="Calibri"/>
              </a:rPr>
              <a:t> </a:t>
            </a:r>
            <a:r>
              <a:rPr lang="en" sz="2100">
                <a:solidFill>
                  <a:srgbClr val="000000"/>
                </a:solidFill>
                <a:latin typeface="Noto Sans"/>
                <a:ea typeface="Noto Sans"/>
                <a:cs typeface="Noto Sans"/>
                <a:sym typeface="Noto Sans"/>
              </a:rPr>
              <a:t>/</a:t>
            </a:r>
            <a:r>
              <a:rPr lang="en" sz="2400">
                <a:solidFill>
                  <a:srgbClr val="000000"/>
                </a:solidFill>
                <a:latin typeface="Calibri"/>
                <a:ea typeface="Calibri"/>
                <a:cs typeface="Calibri"/>
                <a:sym typeface="Calibri"/>
              </a:rPr>
              <a:t> </a:t>
            </a:r>
            <a:r>
              <a:rPr i="1" lang="en" sz="2400">
                <a:solidFill>
                  <a:srgbClr val="000000"/>
                </a:solidFill>
                <a:latin typeface="Times New Roman"/>
                <a:ea typeface="Times New Roman"/>
                <a:cs typeface="Times New Roman"/>
                <a:sym typeface="Times New Roman"/>
              </a:rPr>
              <a:t>j</a:t>
            </a:r>
            <a:r>
              <a:rPr baseline="30000" lang="en" sz="2400">
                <a:solidFill>
                  <a:srgbClr val="000000"/>
                </a:solidFill>
                <a:latin typeface="Calibri"/>
                <a:ea typeface="Calibri"/>
                <a:cs typeface="Calibri"/>
                <a:sym typeface="Calibri"/>
              </a:rPr>
              <a:t>7</a:t>
            </a:r>
            <a:r>
              <a:rPr lang="en" sz="2400">
                <a:solidFill>
                  <a:srgbClr val="000000"/>
                </a:solidFill>
                <a:latin typeface="Calibri"/>
                <a:ea typeface="Calibri"/>
                <a:cs typeface="Calibri"/>
                <a:sym typeface="Calibri"/>
              </a:rPr>
              <a:t>) or</a:t>
            </a:r>
            <a:endParaRPr sz="1800">
              <a:solidFill>
                <a:srgbClr val="424242"/>
              </a:solidFill>
              <a:latin typeface="Calibri"/>
              <a:ea typeface="Calibri"/>
              <a:cs typeface="Calibri"/>
              <a:sym typeface="Calibri"/>
            </a:endParaRPr>
          </a:p>
        </p:txBody>
      </p:sp>
      <p:pic>
        <p:nvPicPr>
          <p:cNvPr descr="The fraction with variable j raised to the tenth power divided by j raised to the seventh power." id="215" name="Google Shape;215;p26" title="Screenshot 2025-12-17 at 1.01.58 PM.png"/>
          <p:cNvPicPr preferRelativeResize="0"/>
          <p:nvPr/>
        </p:nvPicPr>
        <p:blipFill>
          <a:blip r:embed="rId5">
            <a:alphaModFix/>
          </a:blip>
          <a:stretch>
            <a:fillRect/>
          </a:stretch>
        </p:blipFill>
        <p:spPr>
          <a:xfrm>
            <a:off x="3012503" y="2887736"/>
            <a:ext cx="677273" cy="7600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9" name="Shape 219"/>
        <p:cNvGrpSpPr/>
        <p:nvPr/>
      </p:nvGrpSpPr>
      <p:grpSpPr>
        <a:xfrm>
          <a:off x="0" y="0"/>
          <a:ext cx="0" cy="0"/>
          <a:chOff x="0" y="0"/>
          <a:chExt cx="0" cy="0"/>
        </a:xfrm>
      </p:grpSpPr>
      <p:sp>
        <p:nvSpPr>
          <p:cNvPr id="220" name="Google Shape;220;p27"/>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t>
            </a:r>
            <a:r>
              <a:rPr lang="en"/>
              <a:t>A</a:t>
            </a:r>
            <a:r>
              <a:rPr b="0" lang="en" sz="1400">
                <a:solidFill>
                  <a:srgbClr val="666666"/>
                </a:solidFill>
              </a:rPr>
              <a:t> | Video</a:t>
            </a:r>
            <a:endParaRPr/>
          </a:p>
        </p:txBody>
      </p:sp>
      <p:sp>
        <p:nvSpPr>
          <p:cNvPr id="221" name="Google Shape;221;p27"/>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u="sng">
                <a:solidFill>
                  <a:schemeClr val="accent5"/>
                </a:solidFill>
                <a:hlinkClick r:id="rId4">
                  <a:extLst>
                    <a:ext uri="{A12FA001-AC4F-418D-AE19-62706E023703}">
                      <ahyp:hlinkClr val="tx"/>
                    </a:ext>
                  </a:extLst>
                </a:hlinkClick>
              </a:rPr>
              <a:t>Understanding Product and Quotient Properties for Exponents</a:t>
            </a:r>
            <a:endParaRPr sz="2400"/>
          </a:p>
        </p:txBody>
      </p:sp>
      <p:sp>
        <p:nvSpPr>
          <p:cNvPr id="222" name="Google Shape;222;p27"/>
          <p:cNvSpPr txBox="1"/>
          <p:nvPr>
            <p:ph idx="12" type="sldNum"/>
          </p:nvPr>
        </p:nvSpPr>
        <p:spPr>
          <a:xfrm>
            <a:off x="8472458" y="477690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3" name="Google Shape;223;p27"/>
          <p:cNvSpPr txBox="1"/>
          <p:nvPr>
            <p:ph idx="2" type="sldNum"/>
          </p:nvPr>
        </p:nvSpPr>
        <p:spPr>
          <a:xfrm>
            <a:off x="311700" y="4764641"/>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5.1.2 Using Product and Quotient Properties for Exponents</a:t>
            </a:r>
            <a:endParaRPr/>
          </a:p>
        </p:txBody>
      </p:sp>
      <p:pic>
        <p:nvPicPr>
          <p:cNvPr descr="Students apply the Product and Quotient Properties of Exponents to simplify expressions." id="224" name="Google Shape;224;p27" title="Understanding Product and Quotient Properties for Exponents">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4"/>
                                        </p:tgtEl>
                                        <p:attrNameLst>
                                          <p:attrName>style.visibility</p:attrName>
                                        </p:attrNameLst>
                                      </p:cBhvr>
                                      <p:to>
                                        <p:strVal val="visible"/>
                                      </p:to>
                                    </p:set>
                                    <p:animEffect filter="fade" transition="in">
                                      <p:cBhvr>
                                        <p:cTn dur="1000"/>
                                        <p:tgtEl>
                                          <p:spTgt spid="2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2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even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30" name="Google Shape;230;p28" title="Screenshot 2025-10-23 at 9.30.06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31" name="Google Shape;231;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5" name="Shape 235"/>
        <p:cNvGrpSpPr/>
        <p:nvPr/>
      </p:nvGrpSpPr>
      <p:grpSpPr>
        <a:xfrm>
          <a:off x="0" y="0"/>
          <a:ext cx="0" cy="0"/>
          <a:chOff x="0" y="0"/>
          <a:chExt cx="0" cy="0"/>
        </a:xfrm>
      </p:grpSpPr>
      <p:sp>
        <p:nvSpPr>
          <p:cNvPr id="236" name="Google Shape;236;p29"/>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Be Positive! ➕</a:t>
            </a:r>
            <a:endParaRPr>
              <a:solidFill>
                <a:srgbClr val="005047"/>
              </a:solidFill>
            </a:endParaRPr>
          </a:p>
        </p:txBody>
      </p:sp>
      <p:sp>
        <p:nvSpPr>
          <p:cNvPr id="237" name="Google Shape;237;p29"/>
          <p:cNvSpPr txBox="1"/>
          <p:nvPr>
            <p:ph idx="1" type="body"/>
          </p:nvPr>
        </p:nvSpPr>
        <p:spPr>
          <a:xfrm>
            <a:off x="311700" y="960120"/>
            <a:ext cx="3999900" cy="3657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sz="2400"/>
              <a:t>Simplify the expressions. </a:t>
            </a:r>
            <a:endParaRPr sz="2400"/>
          </a:p>
          <a:p>
            <a:pPr indent="-381000" lvl="0" marL="457200" rtl="0" algn="l">
              <a:spcBef>
                <a:spcPts val="0"/>
              </a:spcBef>
              <a:spcAft>
                <a:spcPts val="0"/>
              </a:spcAft>
              <a:buSzPts val="2400"/>
              <a:buFont typeface="Calibri"/>
              <a:buAutoNum type="arabicPeriod"/>
            </a:pPr>
            <a:r>
              <a:rPr i="1" lang="en" sz="2400">
                <a:latin typeface="Times New Roman"/>
                <a:ea typeface="Times New Roman"/>
                <a:cs typeface="Times New Roman"/>
                <a:sym typeface="Times New Roman"/>
              </a:rPr>
              <a:t>d</a:t>
            </a:r>
            <a:r>
              <a:rPr baseline="30000" lang="en" sz="2400">
                <a:latin typeface="Calibri"/>
                <a:ea typeface="Calibri"/>
                <a:cs typeface="Calibri"/>
                <a:sym typeface="Calibri"/>
              </a:rPr>
              <a:t>0</a:t>
            </a:r>
            <a:r>
              <a:rPr lang="en" sz="2400">
                <a:latin typeface="Calibri"/>
                <a:ea typeface="Calibri"/>
                <a:cs typeface="Calibri"/>
                <a:sym typeface="Calibri"/>
              </a:rPr>
              <a:t> </a:t>
            </a:r>
            <a:endParaRPr baseline="30000" sz="2400">
              <a:latin typeface="Calibri"/>
              <a:ea typeface="Calibri"/>
              <a:cs typeface="Calibri"/>
              <a:sym typeface="Calibri"/>
            </a:endParaRPr>
          </a:p>
          <a:p>
            <a:pPr indent="-381000" lvl="0" marL="457200" rtl="0" algn="l">
              <a:spcBef>
                <a:spcPts val="1000"/>
              </a:spcBef>
              <a:spcAft>
                <a:spcPts val="0"/>
              </a:spcAft>
              <a:buSzPts val="2400"/>
              <a:buFont typeface="Calibri"/>
              <a:buAutoNum type="arabicPeriod"/>
            </a:pPr>
            <a:r>
              <a:rPr lang="en" sz="2400"/>
              <a:t>7</a:t>
            </a:r>
            <a:r>
              <a:rPr baseline="30000" lang="en" sz="2400">
                <a:latin typeface="Calibri"/>
                <a:ea typeface="Calibri"/>
                <a:cs typeface="Calibri"/>
                <a:sym typeface="Calibri"/>
              </a:rPr>
              <a:t>0</a:t>
            </a:r>
            <a:r>
              <a:rPr lang="en" sz="2400">
                <a:latin typeface="Calibri"/>
                <a:ea typeface="Calibri"/>
                <a:cs typeface="Calibri"/>
                <a:sym typeface="Calibri"/>
              </a:rPr>
              <a:t> </a:t>
            </a:r>
            <a:endParaRPr sz="2400">
              <a:latin typeface="Calibri"/>
              <a:ea typeface="Calibri"/>
              <a:cs typeface="Calibri"/>
              <a:sym typeface="Calibri"/>
            </a:endParaRPr>
          </a:p>
          <a:p>
            <a:pPr indent="-381000" lvl="0" marL="457200" rtl="0" algn="l">
              <a:spcBef>
                <a:spcPts val="1000"/>
              </a:spcBef>
              <a:spcAft>
                <a:spcPts val="0"/>
              </a:spcAft>
              <a:buSzPts val="2400"/>
              <a:buFont typeface="Calibri"/>
              <a:buAutoNum type="arabicPeriod"/>
            </a:pPr>
            <a:r>
              <a:rPr lang="en" sz="2400">
                <a:latin typeface="Calibri"/>
                <a:ea typeface="Calibri"/>
                <a:cs typeface="Calibri"/>
                <a:sym typeface="Calibri"/>
              </a:rPr>
              <a:t>(–</a:t>
            </a:r>
            <a:r>
              <a:rPr lang="en" sz="2400"/>
              <a:t>8</a:t>
            </a:r>
            <a:r>
              <a:rPr lang="en" sz="2400">
                <a:latin typeface="Calibri"/>
                <a:ea typeface="Calibri"/>
                <a:cs typeface="Calibri"/>
                <a:sym typeface="Calibri"/>
              </a:rPr>
              <a:t>)</a:t>
            </a:r>
            <a:r>
              <a:rPr baseline="30000" lang="en" sz="2400">
                <a:latin typeface="Calibri"/>
                <a:ea typeface="Calibri"/>
                <a:cs typeface="Calibri"/>
                <a:sym typeface="Calibri"/>
              </a:rPr>
              <a:t>0</a:t>
            </a:r>
            <a:r>
              <a:rPr lang="en" sz="2400">
                <a:latin typeface="Calibri"/>
                <a:ea typeface="Calibri"/>
                <a:cs typeface="Calibri"/>
                <a:sym typeface="Calibri"/>
              </a:rPr>
              <a:t> </a:t>
            </a:r>
            <a:endParaRPr sz="2400">
              <a:latin typeface="Calibri"/>
              <a:ea typeface="Calibri"/>
              <a:cs typeface="Calibri"/>
              <a:sym typeface="Calibri"/>
            </a:endParaRPr>
          </a:p>
          <a:p>
            <a:pPr indent="-381000" lvl="0" marL="457200" rtl="0" algn="l">
              <a:spcBef>
                <a:spcPts val="1000"/>
              </a:spcBef>
              <a:spcAft>
                <a:spcPts val="0"/>
              </a:spcAft>
              <a:buSzPts val="2400"/>
              <a:buFont typeface="Calibri"/>
              <a:buAutoNum type="arabicPeriod"/>
            </a:pPr>
            <a:r>
              <a:rPr lang="en" sz="2400">
                <a:latin typeface="Calibri"/>
                <a:ea typeface="Calibri"/>
                <a:cs typeface="Calibri"/>
                <a:sym typeface="Calibri"/>
              </a:rPr>
              <a:t>(–</a:t>
            </a:r>
            <a:r>
              <a:rPr i="1" lang="en" sz="2400">
                <a:latin typeface="Times New Roman"/>
                <a:ea typeface="Times New Roman"/>
                <a:cs typeface="Times New Roman"/>
                <a:sym typeface="Times New Roman"/>
              </a:rPr>
              <a:t>v</a:t>
            </a:r>
            <a:r>
              <a:rPr lang="en" sz="2400">
                <a:latin typeface="Calibri"/>
                <a:ea typeface="Calibri"/>
                <a:cs typeface="Calibri"/>
                <a:sym typeface="Calibri"/>
              </a:rPr>
              <a:t>)</a:t>
            </a:r>
            <a:r>
              <a:rPr baseline="30000" lang="en" sz="2400">
                <a:latin typeface="Calibri"/>
                <a:ea typeface="Calibri"/>
                <a:cs typeface="Calibri"/>
                <a:sym typeface="Calibri"/>
              </a:rPr>
              <a:t>0 </a:t>
            </a:r>
            <a:endParaRPr baseline="30000" sz="2400">
              <a:latin typeface="Calibri"/>
              <a:ea typeface="Calibri"/>
              <a:cs typeface="Calibri"/>
              <a:sym typeface="Calibri"/>
            </a:endParaRPr>
          </a:p>
          <a:p>
            <a:pPr indent="-381000" lvl="0" marL="457200" rtl="0" algn="l">
              <a:lnSpc>
                <a:spcPct val="150000"/>
              </a:lnSpc>
              <a:spcBef>
                <a:spcPts val="1000"/>
              </a:spcBef>
              <a:spcAft>
                <a:spcPts val="1000"/>
              </a:spcAft>
              <a:buSzPts val="2400"/>
              <a:buFont typeface="Calibri"/>
              <a:buAutoNum type="arabicPeriod"/>
            </a:pPr>
            <a:r>
              <a:rPr i="1" lang="en" sz="2400">
                <a:latin typeface="Times New Roman"/>
                <a:ea typeface="Times New Roman"/>
                <a:cs typeface="Times New Roman"/>
                <a:sym typeface="Times New Roman"/>
              </a:rPr>
              <a:t>r</a:t>
            </a:r>
            <a:r>
              <a:rPr baseline="30000" lang="en" sz="2400">
                <a:latin typeface="Calibri"/>
                <a:ea typeface="Calibri"/>
                <a:cs typeface="Calibri"/>
                <a:sym typeface="Calibri"/>
              </a:rPr>
              <a:t>0</a:t>
            </a:r>
            <a:r>
              <a:rPr lang="en" sz="2400">
                <a:latin typeface="Calibri"/>
                <a:ea typeface="Calibri"/>
                <a:cs typeface="Calibri"/>
                <a:sym typeface="Calibri"/>
              </a:rPr>
              <a:t> </a:t>
            </a:r>
            <a:r>
              <a:rPr lang="en" sz="2100"/>
              <a:t>𑇐 </a:t>
            </a:r>
            <a:r>
              <a:rPr i="1" lang="en" sz="2400">
                <a:latin typeface="Times New Roman"/>
                <a:ea typeface="Times New Roman"/>
                <a:cs typeface="Times New Roman"/>
                <a:sym typeface="Times New Roman"/>
              </a:rPr>
              <a:t>r</a:t>
            </a:r>
            <a:r>
              <a:rPr baseline="30000" lang="en" sz="2400">
                <a:latin typeface="Calibri"/>
                <a:ea typeface="Calibri"/>
                <a:cs typeface="Calibri"/>
                <a:sym typeface="Calibri"/>
              </a:rPr>
              <a:t>0</a:t>
            </a:r>
            <a:endParaRPr/>
          </a:p>
        </p:txBody>
      </p:sp>
      <p:sp>
        <p:nvSpPr>
          <p:cNvPr id="238" name="Google Shape;238;p29"/>
          <p:cNvSpPr txBox="1"/>
          <p:nvPr>
            <p:ph idx="2" type="body"/>
          </p:nvPr>
        </p:nvSpPr>
        <p:spPr>
          <a:xfrm>
            <a:off x="5231325" y="960125"/>
            <a:ext cx="3600900" cy="36576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sz="2300"/>
              <a:t>ZERO EXPONENT PROPERTY</a:t>
            </a:r>
            <a:endParaRPr b="1" sz="2300"/>
          </a:p>
          <a:p>
            <a:pPr indent="0" lvl="0" marL="0" rtl="0" algn="ctr">
              <a:lnSpc>
                <a:spcPct val="100000"/>
              </a:lnSpc>
              <a:spcBef>
                <a:spcPts val="3000"/>
              </a:spcBef>
              <a:spcAft>
                <a:spcPts val="0"/>
              </a:spcAft>
              <a:buClr>
                <a:schemeClr val="dk1"/>
              </a:buClr>
              <a:buSzPts val="1100"/>
              <a:buFont typeface="Arial"/>
              <a:buNone/>
            </a:pPr>
            <a:r>
              <a:rPr lang="en" sz="2300"/>
              <a:t>If </a:t>
            </a:r>
            <a:r>
              <a:rPr i="1" lang="en" sz="2300">
                <a:latin typeface="Times New Roman"/>
                <a:ea typeface="Times New Roman"/>
                <a:cs typeface="Times New Roman"/>
                <a:sym typeface="Times New Roman"/>
              </a:rPr>
              <a:t>a</a:t>
            </a:r>
            <a:r>
              <a:rPr lang="en" sz="2300"/>
              <a:t> is a non-zero number, then </a:t>
            </a:r>
            <a:endParaRPr sz="2300"/>
          </a:p>
          <a:p>
            <a:pPr indent="0" lvl="0" marL="0" rtl="0" algn="ctr">
              <a:lnSpc>
                <a:spcPct val="100000"/>
              </a:lnSpc>
              <a:spcBef>
                <a:spcPts val="1200"/>
              </a:spcBef>
              <a:spcAft>
                <a:spcPts val="0"/>
              </a:spcAft>
              <a:buClr>
                <a:schemeClr val="dk1"/>
              </a:buClr>
              <a:buSzPts val="1100"/>
              <a:buFont typeface="Arial"/>
              <a:buNone/>
            </a:pPr>
            <a:r>
              <a:rPr i="1" lang="en" sz="2300">
                <a:latin typeface="Times New Roman"/>
                <a:ea typeface="Times New Roman"/>
                <a:cs typeface="Times New Roman"/>
                <a:sym typeface="Times New Roman"/>
              </a:rPr>
              <a:t>a</a:t>
            </a:r>
            <a:r>
              <a:rPr baseline="30000" lang="en" sz="2300"/>
              <a:t>0</a:t>
            </a:r>
            <a:r>
              <a:rPr lang="en" sz="2300"/>
              <a:t> = 1</a:t>
            </a:r>
            <a:endParaRPr baseline="30000" sz="2300"/>
          </a:p>
          <a:p>
            <a:pPr indent="0" lvl="0" marL="0" rtl="0" algn="ctr">
              <a:lnSpc>
                <a:spcPct val="100000"/>
              </a:lnSpc>
              <a:spcBef>
                <a:spcPts val="1200"/>
              </a:spcBef>
              <a:spcAft>
                <a:spcPts val="1200"/>
              </a:spcAft>
              <a:buNone/>
            </a:pPr>
            <a:r>
              <a:rPr lang="en" sz="2300"/>
              <a:t>Any non-zero </a:t>
            </a:r>
            <a:br>
              <a:rPr lang="en" sz="2300"/>
            </a:br>
            <a:r>
              <a:rPr lang="en" sz="2300"/>
              <a:t>number raised to the zero power is 1. </a:t>
            </a:r>
            <a:endParaRPr/>
          </a:p>
        </p:txBody>
      </p:sp>
      <p:sp>
        <p:nvSpPr>
          <p:cNvPr id="239" name="Google Shape;239;p29"/>
          <p:cNvSpPr txBox="1"/>
          <p:nvPr>
            <p:ph idx="12" type="sldNum"/>
          </p:nvPr>
        </p:nvSpPr>
        <p:spPr>
          <a:xfrm>
            <a:off x="8283608" y="476463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0" name="Google Shape;240;p29"/>
          <p:cNvSpPr txBox="1"/>
          <p:nvPr>
            <p:ph idx="3" type="sldNum"/>
          </p:nvPr>
        </p:nvSpPr>
        <p:spPr>
          <a:xfrm>
            <a:off x="311700" y="476464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5.1.3 Using Zero Exponent Property and Negative Exponents</a:t>
            </a:r>
            <a:endParaRPr/>
          </a:p>
        </p:txBody>
      </p:sp>
      <p:cxnSp>
        <p:nvCxnSpPr>
          <p:cNvPr descr="A line segment used to separate the title from additional information in a highlighted box." id="241" name="Google Shape;241;p29"/>
          <p:cNvCxnSpPr/>
          <p:nvPr/>
        </p:nvCxnSpPr>
        <p:spPr>
          <a:xfrm>
            <a:off x="5855950" y="1915211"/>
            <a:ext cx="2509200" cy="0"/>
          </a:xfrm>
          <a:prstGeom prst="straightConnector1">
            <a:avLst/>
          </a:prstGeom>
          <a:noFill/>
          <a:ln cap="flat" cmpd="sng" w="28575">
            <a:solidFill>
              <a:srgbClr val="D9D9D9"/>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5" name="Shape 245"/>
        <p:cNvGrpSpPr/>
        <p:nvPr/>
      </p:nvGrpSpPr>
      <p:grpSpPr>
        <a:xfrm>
          <a:off x="0" y="0"/>
          <a:ext cx="0" cy="0"/>
          <a:chOff x="0" y="0"/>
          <a:chExt cx="0" cy="0"/>
        </a:xfrm>
      </p:grpSpPr>
      <p:sp>
        <p:nvSpPr>
          <p:cNvPr id="246" name="Google Shape;246;p30"/>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None/>
            </a:pPr>
            <a:r>
              <a:rPr lang="en"/>
              <a:t>Be Positive! ➕</a:t>
            </a:r>
            <a:endParaRPr>
              <a:solidFill>
                <a:srgbClr val="005047"/>
              </a:solidFill>
            </a:endParaRPr>
          </a:p>
        </p:txBody>
      </p:sp>
      <p:sp>
        <p:nvSpPr>
          <p:cNvPr id="247" name="Google Shape;247;p30"/>
          <p:cNvSpPr txBox="1"/>
          <p:nvPr>
            <p:ph idx="1" type="body"/>
          </p:nvPr>
        </p:nvSpPr>
        <p:spPr>
          <a:xfrm>
            <a:off x="311700" y="960125"/>
            <a:ext cx="4643400" cy="36576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Clr>
                <a:schemeClr val="dk1"/>
              </a:buClr>
              <a:buSzPts val="1100"/>
              <a:buFont typeface="Arial"/>
              <a:buNone/>
            </a:pPr>
            <a:r>
              <a:rPr lang="en" sz="2400"/>
              <a:t>Rewrite the expressions using only positive exponents. </a:t>
            </a:r>
            <a:endParaRPr sz="2400"/>
          </a:p>
          <a:p>
            <a:pPr indent="-381000" lvl="0" marL="457200" rtl="0" algn="l">
              <a:spcBef>
                <a:spcPts val="1000"/>
              </a:spcBef>
              <a:spcAft>
                <a:spcPts val="0"/>
              </a:spcAft>
              <a:buSzPts val="2400"/>
              <a:buFont typeface="Calibri"/>
              <a:buAutoNum type="arabicPeriod" startAt="6"/>
            </a:pPr>
            <a:r>
              <a:rPr i="1" lang="en" sz="2400">
                <a:latin typeface="Times New Roman"/>
                <a:ea typeface="Times New Roman"/>
                <a:cs typeface="Times New Roman"/>
                <a:sym typeface="Times New Roman"/>
              </a:rPr>
              <a:t>g</a:t>
            </a:r>
            <a:r>
              <a:rPr baseline="30000" lang="en" sz="2400">
                <a:latin typeface="Calibri"/>
                <a:ea typeface="Calibri"/>
                <a:cs typeface="Calibri"/>
                <a:sym typeface="Calibri"/>
              </a:rPr>
              <a:t>–4</a:t>
            </a:r>
            <a:r>
              <a:rPr lang="en" sz="2400">
                <a:latin typeface="Calibri"/>
                <a:ea typeface="Calibri"/>
                <a:cs typeface="Calibri"/>
                <a:sym typeface="Calibri"/>
              </a:rPr>
              <a:t> </a:t>
            </a:r>
            <a:endParaRPr baseline="30000" sz="2400">
              <a:latin typeface="Calibri"/>
              <a:ea typeface="Calibri"/>
              <a:cs typeface="Calibri"/>
              <a:sym typeface="Calibri"/>
            </a:endParaRPr>
          </a:p>
          <a:p>
            <a:pPr indent="-381000" lvl="0" marL="457200" rtl="0" algn="l">
              <a:spcBef>
                <a:spcPts val="1000"/>
              </a:spcBef>
              <a:spcAft>
                <a:spcPts val="0"/>
              </a:spcAft>
              <a:buSzPts val="2400"/>
              <a:buFont typeface="Calibri"/>
              <a:buAutoNum type="arabicPeriod" startAt="6"/>
            </a:pPr>
            <a:r>
              <a:rPr lang="en" sz="2400"/>
              <a:t>2</a:t>
            </a:r>
            <a:r>
              <a:rPr baseline="30000" lang="en" sz="2400">
                <a:latin typeface="Calibri"/>
                <a:ea typeface="Calibri"/>
                <a:cs typeface="Calibri"/>
                <a:sym typeface="Calibri"/>
              </a:rPr>
              <a:t>–3</a:t>
            </a:r>
            <a:r>
              <a:rPr lang="en" sz="2400">
                <a:latin typeface="Calibri"/>
                <a:ea typeface="Calibri"/>
                <a:cs typeface="Calibri"/>
                <a:sym typeface="Calibri"/>
              </a:rPr>
              <a:t> </a:t>
            </a:r>
            <a:endParaRPr sz="2400">
              <a:latin typeface="Calibri"/>
              <a:ea typeface="Calibri"/>
              <a:cs typeface="Calibri"/>
              <a:sym typeface="Calibri"/>
            </a:endParaRPr>
          </a:p>
          <a:p>
            <a:pPr indent="-381000" lvl="0" marL="457200" rtl="0" algn="l">
              <a:spcBef>
                <a:spcPts val="1000"/>
              </a:spcBef>
              <a:spcAft>
                <a:spcPts val="0"/>
              </a:spcAft>
              <a:buSzPts val="2400"/>
              <a:buFont typeface="Calibri"/>
              <a:buAutoNum type="arabicPeriod" startAt="6"/>
            </a:pPr>
            <a:r>
              <a:t/>
            </a:r>
            <a:endParaRPr sz="2400">
              <a:latin typeface="Calibri"/>
              <a:ea typeface="Calibri"/>
              <a:cs typeface="Calibri"/>
              <a:sym typeface="Calibri"/>
            </a:endParaRPr>
          </a:p>
          <a:p>
            <a:pPr indent="-381000" lvl="0" marL="457200" rtl="0" algn="l">
              <a:spcBef>
                <a:spcPts val="1000"/>
              </a:spcBef>
              <a:spcAft>
                <a:spcPts val="0"/>
              </a:spcAft>
              <a:buSzPts val="2400"/>
              <a:buFont typeface="Calibri"/>
              <a:buAutoNum type="arabicPeriod" startAt="6"/>
            </a:pPr>
            <a:r>
              <a:t/>
            </a:r>
            <a:endParaRPr baseline="30000" sz="2400">
              <a:latin typeface="Calibri"/>
              <a:ea typeface="Calibri"/>
              <a:cs typeface="Calibri"/>
              <a:sym typeface="Calibri"/>
            </a:endParaRPr>
          </a:p>
          <a:p>
            <a:pPr indent="-381000" lvl="0" marL="457200" rtl="0" algn="l">
              <a:lnSpc>
                <a:spcPct val="150000"/>
              </a:lnSpc>
              <a:spcBef>
                <a:spcPts val="1000"/>
              </a:spcBef>
              <a:spcAft>
                <a:spcPts val="0"/>
              </a:spcAft>
              <a:buSzPts val="2400"/>
              <a:buFont typeface="Calibri"/>
              <a:buAutoNum type="arabicPeriod" startAt="6"/>
            </a:pPr>
            <a:r>
              <a:t/>
            </a:r>
            <a:endParaRPr/>
          </a:p>
        </p:txBody>
      </p:sp>
      <p:sp>
        <p:nvSpPr>
          <p:cNvPr id="248" name="Google Shape;248;p30"/>
          <p:cNvSpPr txBox="1"/>
          <p:nvPr>
            <p:ph idx="2" type="body"/>
          </p:nvPr>
        </p:nvSpPr>
        <p:spPr>
          <a:xfrm>
            <a:off x="5393750" y="960125"/>
            <a:ext cx="3438600" cy="36576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Clr>
                <a:schemeClr val="dk1"/>
              </a:buClr>
              <a:buSzPts val="1100"/>
              <a:buFont typeface="Arial"/>
              <a:buNone/>
            </a:pPr>
            <a:r>
              <a:rPr b="1" lang="en" sz="2300"/>
              <a:t>DEFINITION OF A NEGATIVE EXPONENT</a:t>
            </a:r>
            <a:endParaRPr b="1" sz="2300"/>
          </a:p>
          <a:p>
            <a:pPr indent="0" lvl="0" marL="0" rtl="0" algn="ctr">
              <a:lnSpc>
                <a:spcPct val="100000"/>
              </a:lnSpc>
              <a:spcBef>
                <a:spcPts val="3000"/>
              </a:spcBef>
              <a:spcAft>
                <a:spcPts val="1200"/>
              </a:spcAft>
              <a:buNone/>
            </a:pPr>
            <a:r>
              <a:rPr lang="en" sz="2300"/>
              <a:t>If </a:t>
            </a:r>
            <a:r>
              <a:rPr i="1" lang="en" sz="2300">
                <a:latin typeface="Times New Roman"/>
                <a:ea typeface="Times New Roman"/>
                <a:cs typeface="Times New Roman"/>
                <a:sym typeface="Times New Roman"/>
              </a:rPr>
              <a:t>n</a:t>
            </a:r>
            <a:r>
              <a:rPr lang="en" sz="2300"/>
              <a:t> is an integer and </a:t>
            </a:r>
            <a:br>
              <a:rPr lang="en" sz="2300"/>
            </a:br>
            <a:r>
              <a:rPr i="1" lang="en" sz="2300">
                <a:latin typeface="Times New Roman"/>
                <a:ea typeface="Times New Roman"/>
                <a:cs typeface="Times New Roman"/>
                <a:sym typeface="Times New Roman"/>
              </a:rPr>
              <a:t>a</a:t>
            </a:r>
            <a:r>
              <a:rPr lang="en" sz="2300"/>
              <a:t> ≠ 0, then </a:t>
            </a:r>
            <a:endParaRPr/>
          </a:p>
        </p:txBody>
      </p:sp>
      <p:sp>
        <p:nvSpPr>
          <p:cNvPr id="249" name="Google Shape;249;p30"/>
          <p:cNvSpPr txBox="1"/>
          <p:nvPr>
            <p:ph idx="12" type="sldNum"/>
          </p:nvPr>
        </p:nvSpPr>
        <p:spPr>
          <a:xfrm>
            <a:off x="8283608" y="476463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0" name="Google Shape;250;p30"/>
          <p:cNvSpPr txBox="1"/>
          <p:nvPr>
            <p:ph idx="3" type="sldNum"/>
          </p:nvPr>
        </p:nvSpPr>
        <p:spPr>
          <a:xfrm>
            <a:off x="311700" y="476464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5.1.3 Using Zero Exponent Property and Negative Exponents</a:t>
            </a:r>
            <a:endParaRPr/>
          </a:p>
        </p:txBody>
      </p:sp>
      <p:pic>
        <p:nvPicPr>
          <p:cNvPr descr="The variable a raised to the negative n power equals the fraction of 1 divided by a raised to the positive n power. " id="251" name="Google Shape;251;p30" title="Screenshot 2025-12-17 at 10.12.32 AM.png"/>
          <p:cNvPicPr preferRelativeResize="0"/>
          <p:nvPr/>
        </p:nvPicPr>
        <p:blipFill>
          <a:blip r:embed="rId4">
            <a:alphaModFix/>
          </a:blip>
          <a:stretch>
            <a:fillRect/>
          </a:stretch>
        </p:blipFill>
        <p:spPr>
          <a:xfrm>
            <a:off x="6461850" y="3273163"/>
            <a:ext cx="1297400" cy="679950"/>
          </a:xfrm>
          <a:prstGeom prst="rect">
            <a:avLst/>
          </a:prstGeom>
          <a:noFill/>
          <a:ln>
            <a:noFill/>
          </a:ln>
        </p:spPr>
      </p:pic>
      <p:pic>
        <p:nvPicPr>
          <p:cNvPr descr="The expression represented by the fraction of 1 over the variable c raised to the power of negative two. " id="252" name="Google Shape;252;p30" title="Screenshot 2025-12-17 at 10.14.30 AM.png"/>
          <p:cNvPicPr preferRelativeResize="0"/>
          <p:nvPr/>
        </p:nvPicPr>
        <p:blipFill>
          <a:blip r:embed="rId5">
            <a:alphaModFix/>
          </a:blip>
          <a:stretch>
            <a:fillRect/>
          </a:stretch>
        </p:blipFill>
        <p:spPr>
          <a:xfrm>
            <a:off x="959699" y="2905650"/>
            <a:ext cx="369176" cy="497600"/>
          </a:xfrm>
          <a:prstGeom prst="rect">
            <a:avLst/>
          </a:prstGeom>
          <a:noFill/>
          <a:ln>
            <a:noFill/>
          </a:ln>
        </p:spPr>
      </p:pic>
      <p:pic>
        <p:nvPicPr>
          <p:cNvPr descr="The expression represented by the fraction of 1 over the variable negative h raised to the power of negative six." id="253" name="Google Shape;253;p30" title="Screenshot 2025-12-17 at 10.16.30 AM.png"/>
          <p:cNvPicPr preferRelativeResize="0"/>
          <p:nvPr/>
        </p:nvPicPr>
        <p:blipFill>
          <a:blip r:embed="rId6">
            <a:alphaModFix/>
          </a:blip>
          <a:stretch>
            <a:fillRect/>
          </a:stretch>
        </p:blipFill>
        <p:spPr>
          <a:xfrm>
            <a:off x="934530" y="3507061"/>
            <a:ext cx="690222" cy="497600"/>
          </a:xfrm>
          <a:prstGeom prst="rect">
            <a:avLst/>
          </a:prstGeom>
          <a:noFill/>
          <a:ln>
            <a:noFill/>
          </a:ln>
        </p:spPr>
      </p:pic>
      <p:pic>
        <p:nvPicPr>
          <p:cNvPr descr="The expression represented by the fraction of 1 over the value of four raised to the power of negative three." id="254" name="Google Shape;254;p30" title="Screenshot 2025-12-17 at 10.17.46 AM.png"/>
          <p:cNvPicPr preferRelativeResize="0"/>
          <p:nvPr/>
        </p:nvPicPr>
        <p:blipFill>
          <a:blip r:embed="rId7">
            <a:alphaModFix/>
          </a:blip>
          <a:stretch>
            <a:fillRect/>
          </a:stretch>
        </p:blipFill>
        <p:spPr>
          <a:xfrm>
            <a:off x="959700" y="4078993"/>
            <a:ext cx="369175" cy="497595"/>
          </a:xfrm>
          <a:prstGeom prst="rect">
            <a:avLst/>
          </a:prstGeom>
          <a:noFill/>
          <a:ln>
            <a:noFill/>
          </a:ln>
        </p:spPr>
      </p:pic>
      <p:cxnSp>
        <p:nvCxnSpPr>
          <p:cNvPr descr="A line segment used to separate the title from additional information in a highlighted box." id="255" name="Google Shape;255;p30"/>
          <p:cNvCxnSpPr/>
          <p:nvPr/>
        </p:nvCxnSpPr>
        <p:spPr>
          <a:xfrm>
            <a:off x="5855950" y="1915211"/>
            <a:ext cx="2509200" cy="0"/>
          </a:xfrm>
          <a:prstGeom prst="straightConnector1">
            <a:avLst/>
          </a:prstGeom>
          <a:noFill/>
          <a:ln cap="flat" cmpd="sng" w="28575">
            <a:solidFill>
              <a:srgbClr val="D9D9D9"/>
            </a:solidFill>
            <a:prstDash val="solid"/>
            <a:round/>
            <a:headEnd len="med" w="med" type="none"/>
            <a:tailEnd len="med" w="med" type="none"/>
          </a:ln>
        </p:spPr>
      </p:cxn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9" name="Shape 259"/>
        <p:cNvGrpSpPr/>
        <p:nvPr/>
      </p:nvGrpSpPr>
      <p:grpSpPr>
        <a:xfrm>
          <a:off x="0" y="0"/>
          <a:ext cx="0" cy="0"/>
          <a:chOff x="0" y="0"/>
          <a:chExt cx="0" cy="0"/>
        </a:xfrm>
      </p:grpSpPr>
      <p:sp>
        <p:nvSpPr>
          <p:cNvPr id="260" name="Google Shape;260;p3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61" name="Google Shape;261;p31"/>
          <p:cNvSpPr txBox="1"/>
          <p:nvPr>
            <p:ph idx="1" type="body"/>
          </p:nvPr>
        </p:nvSpPr>
        <p:spPr>
          <a:xfrm>
            <a:off x="311700" y="960121"/>
            <a:ext cx="8520600" cy="618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Which of the following equations is true?</a:t>
            </a:r>
            <a:endParaRPr baseline="30000"/>
          </a:p>
        </p:txBody>
      </p:sp>
      <p:sp>
        <p:nvSpPr>
          <p:cNvPr id="262" name="Google Shape;262;p31"/>
          <p:cNvSpPr txBox="1"/>
          <p:nvPr>
            <p:ph idx="12" type="sldNum"/>
          </p:nvPr>
        </p:nvSpPr>
        <p:spPr>
          <a:xfrm>
            <a:off x="8283608" y="476463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Noto Sans"/>
                <a:ea typeface="Noto Sans"/>
                <a:cs typeface="Noto Sans"/>
                <a:sym typeface="Noto Sans"/>
              </a:rPr>
              <a:t>‹#›</a:t>
            </a:fld>
            <a:endParaRPr>
              <a:latin typeface="Noto Sans"/>
              <a:ea typeface="Noto Sans"/>
              <a:cs typeface="Noto Sans"/>
              <a:sym typeface="Noto Sans"/>
            </a:endParaRPr>
          </a:p>
        </p:txBody>
      </p:sp>
      <p:sp>
        <p:nvSpPr>
          <p:cNvPr id="263" name="Google Shape;263;p31"/>
          <p:cNvSpPr txBox="1"/>
          <p:nvPr>
            <p:ph idx="2" type="sldNum"/>
          </p:nvPr>
        </p:nvSpPr>
        <p:spPr>
          <a:xfrm>
            <a:off x="311700" y="476464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5.1.3 Using Zero Exponent Property and Negative Exponents</a:t>
            </a:r>
            <a:endParaRPr/>
          </a:p>
        </p:txBody>
      </p:sp>
      <p:sp>
        <p:nvSpPr>
          <p:cNvPr descr="An arrow icon reads &quot;Let's review!&quot; and links to a slide that reviews the content that was assessed in the self check question. " id="264" name="Google Shape;264;p31" title="Review icon">
            <a:hlinkClick action="ppaction://hlinkshowjump?jump=nextslide"/>
          </p:cNvPr>
          <p:cNvSpPr/>
          <p:nvPr/>
        </p:nvSpPr>
        <p:spPr>
          <a:xfrm>
            <a:off x="6530475" y="446810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65" name="Google Shape;265;p31"/>
          <p:cNvSpPr txBox="1"/>
          <p:nvPr/>
        </p:nvSpPr>
        <p:spPr>
          <a:xfrm>
            <a:off x="5394925" y="1672275"/>
            <a:ext cx="548700" cy="6183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rgbClr val="424242"/>
              </a:buClr>
              <a:buSzPts val="2400"/>
              <a:buFont typeface="Noto Sans"/>
              <a:buAutoNum type="alphaLcPeriod" startAt="2"/>
            </a:pPr>
            <a:r>
              <a:t/>
            </a:r>
            <a:endParaRPr sz="1800">
              <a:solidFill>
                <a:srgbClr val="424242"/>
              </a:solidFill>
              <a:latin typeface="Calibri"/>
              <a:ea typeface="Calibri"/>
              <a:cs typeface="Calibri"/>
              <a:sym typeface="Calibri"/>
            </a:endParaRPr>
          </a:p>
        </p:txBody>
      </p:sp>
      <p:sp>
        <p:nvSpPr>
          <p:cNvPr id="266" name="Google Shape;266;p31"/>
          <p:cNvSpPr txBox="1"/>
          <p:nvPr/>
        </p:nvSpPr>
        <p:spPr>
          <a:xfrm>
            <a:off x="845600" y="1672275"/>
            <a:ext cx="3468300" cy="618300"/>
          </a:xfrm>
          <a:prstGeom prst="rect">
            <a:avLst/>
          </a:prstGeom>
          <a:noFill/>
          <a:ln>
            <a:noFill/>
          </a:ln>
        </p:spPr>
        <p:txBody>
          <a:bodyPr anchorCtr="0" anchor="t" bIns="91425" lIns="91425" spcFirstLastPara="1" rIns="91425" wrap="square" tIns="91425">
            <a:noAutofit/>
          </a:bodyPr>
          <a:lstStyle/>
          <a:p>
            <a:pPr indent="-419100" lvl="0" marL="457200" rtl="0" algn="l">
              <a:spcBef>
                <a:spcPts val="0"/>
              </a:spcBef>
              <a:spcAft>
                <a:spcPts val="0"/>
              </a:spcAft>
              <a:buClr>
                <a:srgbClr val="424242"/>
              </a:buClr>
              <a:buSzPts val="3000"/>
              <a:buFont typeface="Noto Sans"/>
              <a:buAutoNum type="alphaLcPeriod"/>
            </a:pPr>
            <a:r>
              <a:rPr lang="en" sz="2400">
                <a:solidFill>
                  <a:srgbClr val="424242"/>
                </a:solidFill>
                <a:latin typeface="Noto Sans"/>
                <a:ea typeface="Noto Sans"/>
                <a:cs typeface="Noto Sans"/>
                <a:sym typeface="Noto Sans"/>
              </a:rPr>
              <a:t>8</a:t>
            </a:r>
            <a:r>
              <a:rPr baseline="30000" lang="en" sz="2400">
                <a:solidFill>
                  <a:srgbClr val="424242"/>
                </a:solidFill>
                <a:latin typeface="Noto Sans"/>
                <a:ea typeface="Noto Sans"/>
                <a:cs typeface="Noto Sans"/>
                <a:sym typeface="Noto Sans"/>
              </a:rPr>
              <a:t>0</a:t>
            </a:r>
            <a:r>
              <a:rPr lang="en" sz="2400">
                <a:solidFill>
                  <a:srgbClr val="424242"/>
                </a:solidFill>
                <a:latin typeface="Noto Sans"/>
                <a:ea typeface="Noto Sans"/>
                <a:cs typeface="Noto Sans"/>
                <a:sym typeface="Noto Sans"/>
              </a:rPr>
              <a:t> = 0</a:t>
            </a:r>
            <a:endParaRPr baseline="30000" sz="2400">
              <a:solidFill>
                <a:srgbClr val="424242"/>
              </a:solidFill>
              <a:latin typeface="Noto Sans"/>
              <a:ea typeface="Noto Sans"/>
              <a:cs typeface="Noto Sans"/>
              <a:sym typeface="Noto Sans"/>
            </a:endParaRPr>
          </a:p>
        </p:txBody>
      </p:sp>
      <p:sp>
        <p:nvSpPr>
          <p:cNvPr id="267" name="Google Shape;267;p31"/>
          <p:cNvSpPr txBox="1"/>
          <p:nvPr/>
        </p:nvSpPr>
        <p:spPr>
          <a:xfrm>
            <a:off x="5394960" y="2913500"/>
            <a:ext cx="616500" cy="4962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rgbClr val="424242"/>
              </a:buClr>
              <a:buSzPts val="2400"/>
              <a:buFont typeface="Noto Sans"/>
              <a:buAutoNum type="alphaLcPeriod" startAt="4"/>
            </a:pPr>
            <a:r>
              <a:t/>
            </a:r>
            <a:endParaRPr sz="1800">
              <a:solidFill>
                <a:srgbClr val="424242"/>
              </a:solidFill>
              <a:latin typeface="Calibri"/>
              <a:ea typeface="Calibri"/>
              <a:cs typeface="Calibri"/>
              <a:sym typeface="Calibri"/>
            </a:endParaRPr>
          </a:p>
        </p:txBody>
      </p:sp>
      <p:sp>
        <p:nvSpPr>
          <p:cNvPr id="268" name="Google Shape;268;p31"/>
          <p:cNvSpPr txBox="1"/>
          <p:nvPr/>
        </p:nvSpPr>
        <p:spPr>
          <a:xfrm>
            <a:off x="845600" y="2913500"/>
            <a:ext cx="2299200" cy="572700"/>
          </a:xfrm>
          <a:prstGeom prst="rect">
            <a:avLst/>
          </a:prstGeom>
          <a:noFill/>
          <a:ln>
            <a:noFill/>
          </a:ln>
        </p:spPr>
        <p:txBody>
          <a:bodyPr anchorCtr="0" anchor="t" bIns="91425" lIns="91425" spcFirstLastPara="1" rIns="91425" wrap="square" tIns="91425">
            <a:noAutofit/>
          </a:bodyPr>
          <a:lstStyle/>
          <a:p>
            <a:pPr indent="-419100" lvl="0" marL="457200" rtl="0" algn="l">
              <a:spcBef>
                <a:spcPts val="0"/>
              </a:spcBef>
              <a:spcAft>
                <a:spcPts val="0"/>
              </a:spcAft>
              <a:buClr>
                <a:srgbClr val="424242"/>
              </a:buClr>
              <a:buSzPts val="3000"/>
              <a:buFont typeface="Noto Sans"/>
              <a:buAutoNum type="alphaLcPeriod" startAt="3"/>
            </a:pPr>
            <a:r>
              <a:rPr lang="en" sz="2400">
                <a:solidFill>
                  <a:srgbClr val="424242"/>
                </a:solidFill>
                <a:latin typeface="Noto Sans"/>
                <a:ea typeface="Noto Sans"/>
                <a:cs typeface="Noto Sans"/>
                <a:sym typeface="Noto Sans"/>
              </a:rPr>
              <a:t>7</a:t>
            </a:r>
            <a:r>
              <a:rPr baseline="30000" lang="en" sz="2400">
                <a:solidFill>
                  <a:srgbClr val="424242"/>
                </a:solidFill>
                <a:latin typeface="Noto Sans"/>
                <a:ea typeface="Noto Sans"/>
                <a:cs typeface="Noto Sans"/>
                <a:sym typeface="Noto Sans"/>
              </a:rPr>
              <a:t>–3</a:t>
            </a:r>
            <a:r>
              <a:rPr lang="en" sz="2400">
                <a:solidFill>
                  <a:srgbClr val="424242"/>
                </a:solidFill>
                <a:latin typeface="Noto Sans"/>
                <a:ea typeface="Noto Sans"/>
                <a:cs typeface="Noto Sans"/>
                <a:sym typeface="Noto Sans"/>
              </a:rPr>
              <a:t> = – 343</a:t>
            </a:r>
            <a:endParaRPr sz="2400">
              <a:solidFill>
                <a:srgbClr val="424242"/>
              </a:solidFill>
              <a:latin typeface="Noto Sans"/>
              <a:ea typeface="Noto Sans"/>
              <a:cs typeface="Noto Sans"/>
              <a:sym typeface="Noto Sans"/>
            </a:endParaRPr>
          </a:p>
        </p:txBody>
      </p:sp>
      <p:pic>
        <p:nvPicPr>
          <p:cNvPr descr="The equation with the variable w raised to the power of negative 6 equal to the fraction of negative 6 divided by the variable w raised to the sixth power. " id="269" name="Google Shape;269;p31" title="Screenshot 2025-12-17 at 10.26.09 AM.png"/>
          <p:cNvPicPr preferRelativeResize="0"/>
          <p:nvPr/>
        </p:nvPicPr>
        <p:blipFill>
          <a:blip r:embed="rId4">
            <a:alphaModFix/>
          </a:blip>
          <a:stretch>
            <a:fillRect/>
          </a:stretch>
        </p:blipFill>
        <p:spPr>
          <a:xfrm>
            <a:off x="5876307" y="1538514"/>
            <a:ext cx="1592894" cy="790075"/>
          </a:xfrm>
          <a:prstGeom prst="rect">
            <a:avLst/>
          </a:prstGeom>
          <a:noFill/>
          <a:ln>
            <a:noFill/>
          </a:ln>
        </p:spPr>
      </p:pic>
      <p:pic>
        <p:nvPicPr>
          <p:cNvPr descr="The equation with the variable d raised to the power of negative 4 equal to the fraction of 1 divided by the variable d raised to the fourth power. " id="270" name="Google Shape;270;p31" title="Screenshot 2025-12-17 at 10.28.04 AM.png"/>
          <p:cNvPicPr preferRelativeResize="0"/>
          <p:nvPr/>
        </p:nvPicPr>
        <p:blipFill>
          <a:blip r:embed="rId5">
            <a:alphaModFix/>
          </a:blip>
          <a:stretch>
            <a:fillRect/>
          </a:stretch>
        </p:blipFill>
        <p:spPr>
          <a:xfrm>
            <a:off x="5876300" y="2789758"/>
            <a:ext cx="1592900" cy="7900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4" name="Shape 27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75" name="Google Shape;275;p32"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76" name="Google Shape;276;p32"/>
          <p:cNvSpPr txBox="1"/>
          <p:nvPr>
            <p:ph type="title"/>
          </p:nvPr>
        </p:nvSpPr>
        <p:spPr>
          <a:xfrm>
            <a:off x="311700" y="137150"/>
            <a:ext cx="43350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77" name="Google Shape;277;p32"/>
          <p:cNvSpPr txBox="1"/>
          <p:nvPr>
            <p:ph idx="1" type="body"/>
          </p:nvPr>
        </p:nvSpPr>
        <p:spPr>
          <a:xfrm>
            <a:off x="311700" y="959075"/>
            <a:ext cx="3815100" cy="3657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b="1" lang="en"/>
              <a:t>Example 1 - </a:t>
            </a:r>
            <a:r>
              <a:rPr lang="en"/>
              <a:t>Simplify</a:t>
            </a:r>
            <a:endParaRPr/>
          </a:p>
          <a:p>
            <a:pPr indent="0" lvl="0" marL="0" rtl="0" algn="l">
              <a:spcBef>
                <a:spcPts val="0"/>
              </a:spcBef>
              <a:spcAft>
                <a:spcPts val="0"/>
              </a:spcAft>
              <a:buClr>
                <a:schemeClr val="dk1"/>
              </a:buClr>
              <a:buSzPts val="1100"/>
              <a:buFont typeface="Arial"/>
              <a:buNone/>
            </a:pPr>
            <a:r>
              <a:rPr lang="en"/>
              <a:t>(–</a:t>
            </a:r>
            <a:r>
              <a:rPr i="1" lang="en">
                <a:latin typeface="Times New Roman"/>
                <a:ea typeface="Times New Roman"/>
                <a:cs typeface="Times New Roman"/>
                <a:sym typeface="Times New Roman"/>
              </a:rPr>
              <a:t>g</a:t>
            </a:r>
            <a:r>
              <a:rPr lang="en"/>
              <a:t>)</a:t>
            </a:r>
            <a:r>
              <a:rPr baseline="30000" lang="en"/>
              <a:t>0</a:t>
            </a:r>
            <a:r>
              <a:rPr lang="en"/>
              <a:t> </a:t>
            </a:r>
            <a:endParaRPr/>
          </a:p>
          <a:p>
            <a:pPr indent="0" lvl="0" marL="0" rtl="0" algn="l">
              <a:spcBef>
                <a:spcPts val="5000"/>
              </a:spcBef>
              <a:spcAft>
                <a:spcPts val="0"/>
              </a:spcAft>
              <a:buClr>
                <a:schemeClr val="dk1"/>
              </a:buClr>
              <a:buSzPts val="1100"/>
              <a:buFont typeface="Arial"/>
              <a:buNone/>
            </a:pPr>
            <a:r>
              <a:rPr b="1" lang="en"/>
              <a:t>Example 2 - </a:t>
            </a:r>
            <a:r>
              <a:rPr lang="en"/>
              <a:t>Simplify</a:t>
            </a:r>
            <a:endParaRPr b="1">
              <a:latin typeface="Times New Roman"/>
              <a:ea typeface="Times New Roman"/>
              <a:cs typeface="Times New Roman"/>
              <a:sym typeface="Times New Roman"/>
            </a:endParaRPr>
          </a:p>
          <a:p>
            <a:pPr indent="0" lvl="0" marL="0" rtl="0" algn="l">
              <a:spcBef>
                <a:spcPts val="1000"/>
              </a:spcBef>
              <a:spcAft>
                <a:spcPts val="1000"/>
              </a:spcAft>
              <a:buNone/>
            </a:pPr>
            <a:r>
              <a:rPr lang="en"/>
              <a:t>1/</a:t>
            </a:r>
            <a:r>
              <a:rPr i="1" lang="en">
                <a:latin typeface="Times New Roman"/>
                <a:ea typeface="Times New Roman"/>
                <a:cs typeface="Times New Roman"/>
                <a:sym typeface="Times New Roman"/>
              </a:rPr>
              <a:t>n</a:t>
            </a:r>
            <a:r>
              <a:rPr baseline="30000" lang="en">
                <a:latin typeface="Calibri"/>
                <a:ea typeface="Calibri"/>
                <a:cs typeface="Calibri"/>
                <a:sym typeface="Calibri"/>
              </a:rPr>
              <a:t>–5</a:t>
            </a:r>
            <a:r>
              <a:rPr lang="en">
                <a:latin typeface="Calibri"/>
                <a:ea typeface="Calibri"/>
                <a:cs typeface="Calibri"/>
                <a:sym typeface="Calibri"/>
              </a:rPr>
              <a:t> or</a:t>
            </a:r>
            <a:endParaRPr/>
          </a:p>
        </p:txBody>
      </p:sp>
      <p:sp>
        <p:nvSpPr>
          <p:cNvPr id="278" name="Google Shape;278;p32"/>
          <p:cNvSpPr txBox="1"/>
          <p:nvPr>
            <p:ph idx="12" type="sldNum"/>
          </p:nvPr>
        </p:nvSpPr>
        <p:spPr>
          <a:xfrm>
            <a:off x="8283608" y="476463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9" name="Google Shape;279;p32"/>
          <p:cNvSpPr txBox="1"/>
          <p:nvPr>
            <p:ph idx="2" type="sldNum"/>
          </p:nvPr>
        </p:nvSpPr>
        <p:spPr>
          <a:xfrm>
            <a:off x="311700" y="476464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5.1.3 Using Zero Exponent Property and Negative Exponents </a:t>
            </a:r>
            <a:r>
              <a:rPr lang="en"/>
              <a:t>- Additional Resources</a:t>
            </a:r>
            <a:endParaRPr/>
          </a:p>
        </p:txBody>
      </p:sp>
      <p:pic>
        <p:nvPicPr>
          <p:cNvPr descr="The fraction of 1 divided by the variable n raised to the negative 5 power." id="280" name="Google Shape;280;p32" title="Screenshot 2025-12-17 at 10.45.42 AM.png"/>
          <p:cNvPicPr preferRelativeResize="0"/>
          <p:nvPr/>
        </p:nvPicPr>
        <p:blipFill>
          <a:blip r:embed="rId4">
            <a:alphaModFix/>
          </a:blip>
          <a:stretch>
            <a:fillRect/>
          </a:stretch>
        </p:blipFill>
        <p:spPr>
          <a:xfrm>
            <a:off x="1510112" y="2905650"/>
            <a:ext cx="443388" cy="572700"/>
          </a:xfrm>
          <a:prstGeom prst="rect">
            <a:avLst/>
          </a:prstGeom>
          <a:noFill/>
          <a:ln>
            <a:noFill/>
          </a:ln>
        </p:spPr>
      </p:pic>
      <p:sp>
        <p:nvSpPr>
          <p:cNvPr id="281" name="Google Shape;281;p32"/>
          <p:cNvSpPr txBox="1"/>
          <p:nvPr/>
        </p:nvSpPr>
        <p:spPr>
          <a:xfrm>
            <a:off x="5355450" y="566800"/>
            <a:ext cx="3605700" cy="22035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rgbClr val="000000"/>
                </a:solidFill>
                <a:latin typeface="Noto Sans"/>
                <a:ea typeface="Noto Sans"/>
                <a:cs typeface="Noto Sans"/>
                <a:sym typeface="Noto Sans"/>
              </a:rPr>
              <a:t>ZERO EXPONENT PROPERTY</a:t>
            </a:r>
            <a:endParaRPr b="1" sz="2000">
              <a:solidFill>
                <a:srgbClr val="000000"/>
              </a:solidFill>
              <a:latin typeface="Noto Sans"/>
              <a:ea typeface="Noto Sans"/>
              <a:cs typeface="Noto Sans"/>
              <a:sym typeface="Noto Sans"/>
            </a:endParaRPr>
          </a:p>
          <a:p>
            <a:pPr indent="0" lvl="0" marL="0" rtl="0" algn="ctr">
              <a:spcBef>
                <a:spcPts val="3000"/>
              </a:spcBef>
              <a:spcAft>
                <a:spcPts val="0"/>
              </a:spcAft>
              <a:buNone/>
            </a:pPr>
            <a:r>
              <a:rPr i="1" lang="en" sz="2000">
                <a:solidFill>
                  <a:srgbClr val="000000"/>
                </a:solidFill>
                <a:latin typeface="Times New Roman"/>
                <a:ea typeface="Times New Roman"/>
                <a:cs typeface="Times New Roman"/>
                <a:sym typeface="Times New Roman"/>
              </a:rPr>
              <a:t>a</a:t>
            </a:r>
            <a:r>
              <a:rPr baseline="30000" lang="en" sz="2000">
                <a:solidFill>
                  <a:srgbClr val="000000"/>
                </a:solidFill>
                <a:latin typeface="Noto Sans"/>
                <a:ea typeface="Noto Sans"/>
                <a:cs typeface="Noto Sans"/>
                <a:sym typeface="Noto Sans"/>
              </a:rPr>
              <a:t>0</a:t>
            </a:r>
            <a:r>
              <a:rPr lang="en" sz="2000">
                <a:solidFill>
                  <a:srgbClr val="000000"/>
                </a:solidFill>
                <a:latin typeface="Noto Sans"/>
                <a:ea typeface="Noto Sans"/>
                <a:cs typeface="Noto Sans"/>
                <a:sym typeface="Noto Sans"/>
              </a:rPr>
              <a:t> = 1</a:t>
            </a:r>
            <a:endParaRPr baseline="30000" sz="2000">
              <a:solidFill>
                <a:srgbClr val="000000"/>
              </a:solidFill>
              <a:latin typeface="Noto Sans"/>
              <a:ea typeface="Noto Sans"/>
              <a:cs typeface="Noto Sans"/>
              <a:sym typeface="Noto Sans"/>
            </a:endParaRPr>
          </a:p>
          <a:p>
            <a:pPr indent="0" lvl="0" marL="0" rtl="0" algn="ctr">
              <a:spcBef>
                <a:spcPts val="1200"/>
              </a:spcBef>
              <a:spcAft>
                <a:spcPts val="1200"/>
              </a:spcAft>
              <a:buNone/>
            </a:pPr>
            <a:r>
              <a:rPr lang="en" sz="2000">
                <a:solidFill>
                  <a:srgbClr val="000000"/>
                </a:solidFill>
                <a:latin typeface="Noto Sans"/>
                <a:ea typeface="Noto Sans"/>
                <a:cs typeface="Noto Sans"/>
                <a:sym typeface="Noto Sans"/>
              </a:rPr>
              <a:t>Any non-zero number raised to the zero power is 1. </a:t>
            </a:r>
            <a:endParaRPr sz="2000">
              <a:solidFill>
                <a:srgbClr val="000000"/>
              </a:solidFill>
              <a:latin typeface="Noto Sans"/>
              <a:ea typeface="Noto Sans"/>
              <a:cs typeface="Noto Sans"/>
              <a:sym typeface="Noto Sans"/>
            </a:endParaRPr>
          </a:p>
        </p:txBody>
      </p:sp>
      <p:cxnSp>
        <p:nvCxnSpPr>
          <p:cNvPr descr="A line segment used to separate the title from additional information in a highlighted box." id="282" name="Google Shape;282;p32"/>
          <p:cNvCxnSpPr/>
          <p:nvPr/>
        </p:nvCxnSpPr>
        <p:spPr>
          <a:xfrm>
            <a:off x="5984975" y="1373791"/>
            <a:ext cx="2509200" cy="0"/>
          </a:xfrm>
          <a:prstGeom prst="straightConnector1">
            <a:avLst/>
          </a:prstGeom>
          <a:noFill/>
          <a:ln cap="flat" cmpd="sng" w="28575">
            <a:solidFill>
              <a:srgbClr val="D9D9D9"/>
            </a:solidFill>
            <a:prstDash val="solid"/>
            <a:round/>
            <a:headEnd len="med" w="med" type="none"/>
            <a:tailEnd len="med" w="med" type="none"/>
          </a:ln>
        </p:spPr>
      </p:cxnSp>
      <p:sp>
        <p:nvSpPr>
          <p:cNvPr id="283" name="Google Shape;283;p32"/>
          <p:cNvSpPr txBox="1"/>
          <p:nvPr/>
        </p:nvSpPr>
        <p:spPr>
          <a:xfrm>
            <a:off x="5355400" y="2905650"/>
            <a:ext cx="3605700" cy="18354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3000"/>
              </a:spcAft>
              <a:buNone/>
            </a:pPr>
            <a:r>
              <a:rPr b="1" lang="en" sz="2000">
                <a:solidFill>
                  <a:srgbClr val="000000"/>
                </a:solidFill>
                <a:latin typeface="Noto Sans"/>
                <a:ea typeface="Noto Sans"/>
                <a:cs typeface="Noto Sans"/>
                <a:sym typeface="Noto Sans"/>
              </a:rPr>
              <a:t>DEFINITION OF A NEGATIVE EXPONENT</a:t>
            </a:r>
            <a:endParaRPr sz="2300">
              <a:solidFill>
                <a:srgbClr val="000000"/>
              </a:solidFill>
              <a:latin typeface="Noto Sans"/>
              <a:ea typeface="Noto Sans"/>
              <a:cs typeface="Noto Sans"/>
              <a:sym typeface="Noto Sans"/>
            </a:endParaRPr>
          </a:p>
        </p:txBody>
      </p:sp>
      <p:cxnSp>
        <p:nvCxnSpPr>
          <p:cNvPr descr="A line segment used to separate the title from additional information in a highlighted box." id="284" name="Google Shape;284;p32"/>
          <p:cNvCxnSpPr/>
          <p:nvPr/>
        </p:nvCxnSpPr>
        <p:spPr>
          <a:xfrm>
            <a:off x="5984975" y="3750035"/>
            <a:ext cx="2509200" cy="0"/>
          </a:xfrm>
          <a:prstGeom prst="straightConnector1">
            <a:avLst/>
          </a:prstGeom>
          <a:noFill/>
          <a:ln cap="flat" cmpd="sng" w="28575">
            <a:solidFill>
              <a:srgbClr val="D9D9D9"/>
            </a:solidFill>
            <a:prstDash val="solid"/>
            <a:round/>
            <a:headEnd len="med" w="med" type="none"/>
            <a:tailEnd len="med" w="med" type="none"/>
          </a:ln>
        </p:spPr>
      </p:cxnSp>
      <p:pic>
        <p:nvPicPr>
          <p:cNvPr descr="The variable a raised to the negative n power equals the fraction of 1 divided by a raised to the positive n power. " id="285" name="Google Shape;285;p32" title="Screenshot 2025-12-17 at 10.12.32 AM.png"/>
          <p:cNvPicPr preferRelativeResize="0"/>
          <p:nvPr/>
        </p:nvPicPr>
        <p:blipFill>
          <a:blip r:embed="rId5">
            <a:alphaModFix/>
          </a:blip>
          <a:stretch>
            <a:fillRect/>
          </a:stretch>
        </p:blipFill>
        <p:spPr>
          <a:xfrm>
            <a:off x="6461850" y="3881367"/>
            <a:ext cx="1297400" cy="6799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3"/>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a:t>
            </a:r>
            <a:r>
              <a:rPr b="0" lang="en" sz="2400">
                <a:latin typeface="Noto Sans"/>
                <a:ea typeface="Noto Sans"/>
                <a:cs typeface="Noto Sans"/>
                <a:sym typeface="Noto Sans"/>
              </a:rPr>
              <a:t> Stop: Learning Activity C</a:t>
            </a:r>
            <a:endParaRPr/>
          </a:p>
        </p:txBody>
      </p:sp>
      <p:pic>
        <p:nvPicPr>
          <p:cNvPr descr="Map consisting of seven rectangles connected by dotted lines conveying the progression of the Lesson. Each rectangle has an icon with text. Adding to the previous three stops, the fourth rectangle is now highlighted in dark green. A clipboard icon and the text &quot;Learning Activity&quot; are displayed in yellow font. " id="291" name="Google Shape;291;p33" title="Screenshot 2025-10-23 at 9.30.11 AM.png"/>
          <p:cNvPicPr preferRelativeResize="0"/>
          <p:nvPr/>
        </p:nvPicPr>
        <p:blipFill>
          <a:blip r:embed="rId3">
            <a:alphaModFix/>
          </a:blip>
          <a:stretch>
            <a:fillRect/>
          </a:stretch>
        </p:blipFill>
        <p:spPr>
          <a:xfrm>
            <a:off x="146304" y="1426464"/>
            <a:ext cx="8839204" cy="3167957"/>
          </a:xfrm>
          <a:prstGeom prst="rect">
            <a:avLst/>
          </a:prstGeom>
          <a:noFill/>
          <a:ln>
            <a:noFill/>
          </a:ln>
        </p:spPr>
      </p:pic>
      <p:sp>
        <p:nvSpPr>
          <p:cNvPr id="292" name="Google Shape;292;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6" name="Shape 296"/>
        <p:cNvGrpSpPr/>
        <p:nvPr/>
      </p:nvGrpSpPr>
      <p:grpSpPr>
        <a:xfrm>
          <a:off x="0" y="0"/>
          <a:ext cx="0" cy="0"/>
          <a:chOff x="0" y="0"/>
          <a:chExt cx="0" cy="0"/>
        </a:xfrm>
      </p:grpSpPr>
      <p:sp>
        <p:nvSpPr>
          <p:cNvPr id="297" name="Google Shape;297;p3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SUPER Powers 💫</a:t>
            </a:r>
            <a:endParaRPr>
              <a:solidFill>
                <a:srgbClr val="005047"/>
              </a:solidFill>
            </a:endParaRPr>
          </a:p>
        </p:txBody>
      </p:sp>
      <p:sp>
        <p:nvSpPr>
          <p:cNvPr id="298" name="Google Shape;298;p34"/>
          <p:cNvSpPr txBox="1"/>
          <p:nvPr>
            <p:ph idx="1" type="body"/>
          </p:nvPr>
        </p:nvSpPr>
        <p:spPr>
          <a:xfrm>
            <a:off x="311700" y="959075"/>
            <a:ext cx="3831600" cy="635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t>Simplify the expressions.</a:t>
            </a:r>
            <a:endParaRPr/>
          </a:p>
        </p:txBody>
      </p:sp>
      <p:sp>
        <p:nvSpPr>
          <p:cNvPr id="299" name="Google Shape;299;p34"/>
          <p:cNvSpPr txBox="1"/>
          <p:nvPr>
            <p:ph idx="12" type="sldNum"/>
          </p:nvPr>
        </p:nvSpPr>
        <p:spPr>
          <a:xfrm>
            <a:off x="8283608" y="476463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0" name="Google Shape;300;p34"/>
          <p:cNvSpPr txBox="1"/>
          <p:nvPr>
            <p:ph idx="2" type="sldNum"/>
          </p:nvPr>
        </p:nvSpPr>
        <p:spPr>
          <a:xfrm>
            <a:off x="311700" y="476464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5.1.4: Using Power Properties for Exponents</a:t>
            </a:r>
            <a:endParaRPr/>
          </a:p>
        </p:txBody>
      </p:sp>
      <p:pic>
        <p:nvPicPr>
          <p:cNvPr descr="Question 1 is the whole fractional quantity of 3 over 7 raised to the power of negative 5.&#10;Question 2 is the whole fractional quantity of negative y over z raised to the power of negative 7.&#10;Question 3 is the whole fractional quantity of g divided by h raised to the power of negative 6. " id="301" name="Google Shape;301;p34" title="Screenshot 2025-12-17 at 11.06.41 AM.png"/>
          <p:cNvPicPr preferRelativeResize="0"/>
          <p:nvPr/>
        </p:nvPicPr>
        <p:blipFill>
          <a:blip r:embed="rId4">
            <a:alphaModFix/>
          </a:blip>
          <a:stretch>
            <a:fillRect/>
          </a:stretch>
        </p:blipFill>
        <p:spPr>
          <a:xfrm>
            <a:off x="511451" y="1378449"/>
            <a:ext cx="1473600" cy="3234874"/>
          </a:xfrm>
          <a:prstGeom prst="rect">
            <a:avLst/>
          </a:prstGeom>
          <a:noFill/>
          <a:ln>
            <a:noFill/>
          </a:ln>
        </p:spPr>
      </p:pic>
      <p:sp>
        <p:nvSpPr>
          <p:cNvPr id="302" name="Google Shape;302;p34"/>
          <p:cNvSpPr txBox="1"/>
          <p:nvPr/>
        </p:nvSpPr>
        <p:spPr>
          <a:xfrm>
            <a:off x="4994500" y="957825"/>
            <a:ext cx="3837600" cy="37605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300">
                <a:solidFill>
                  <a:srgbClr val="000000"/>
                </a:solidFill>
                <a:latin typeface="Noto Sans"/>
                <a:ea typeface="Noto Sans"/>
                <a:cs typeface="Noto Sans"/>
                <a:sym typeface="Noto Sans"/>
              </a:rPr>
              <a:t>QUOTIENT TO A NEGATIVE POWER PROPERTY</a:t>
            </a:r>
            <a:endParaRPr b="1" sz="2300">
              <a:solidFill>
                <a:srgbClr val="000000"/>
              </a:solidFill>
              <a:latin typeface="Noto Sans"/>
              <a:ea typeface="Noto Sans"/>
              <a:cs typeface="Noto Sans"/>
              <a:sym typeface="Noto Sans"/>
            </a:endParaRPr>
          </a:p>
          <a:p>
            <a:pPr indent="0" lvl="0" marL="0" rtl="0" algn="ctr">
              <a:spcBef>
                <a:spcPts val="3000"/>
              </a:spcBef>
              <a:spcAft>
                <a:spcPts val="1200"/>
              </a:spcAft>
              <a:buNone/>
            </a:pPr>
            <a:r>
              <a:rPr lang="en" sz="2300">
                <a:solidFill>
                  <a:srgbClr val="000000"/>
                </a:solidFill>
                <a:latin typeface="Noto Sans"/>
                <a:ea typeface="Noto Sans"/>
                <a:cs typeface="Noto Sans"/>
                <a:sym typeface="Noto Sans"/>
              </a:rPr>
              <a:t>If </a:t>
            </a:r>
            <a:r>
              <a:rPr i="1" lang="en" sz="2300">
                <a:solidFill>
                  <a:srgbClr val="000000"/>
                </a:solidFill>
                <a:latin typeface="Times New Roman"/>
                <a:ea typeface="Times New Roman"/>
                <a:cs typeface="Times New Roman"/>
                <a:sym typeface="Times New Roman"/>
              </a:rPr>
              <a:t>a </a:t>
            </a:r>
            <a:r>
              <a:rPr lang="en" sz="2300">
                <a:solidFill>
                  <a:srgbClr val="000000"/>
                </a:solidFill>
                <a:latin typeface="Noto Sans"/>
                <a:ea typeface="Noto Sans"/>
                <a:cs typeface="Noto Sans"/>
                <a:sym typeface="Noto Sans"/>
              </a:rPr>
              <a:t>and</a:t>
            </a:r>
            <a:r>
              <a:rPr lang="en" sz="2300">
                <a:solidFill>
                  <a:srgbClr val="000000"/>
                </a:solidFill>
                <a:latin typeface="Times New Roman"/>
                <a:ea typeface="Times New Roman"/>
                <a:cs typeface="Times New Roman"/>
                <a:sym typeface="Times New Roman"/>
              </a:rPr>
              <a:t> </a:t>
            </a:r>
            <a:r>
              <a:rPr i="1" lang="en" sz="2300">
                <a:solidFill>
                  <a:srgbClr val="000000"/>
                </a:solidFill>
                <a:latin typeface="Times New Roman"/>
                <a:ea typeface="Times New Roman"/>
                <a:cs typeface="Times New Roman"/>
                <a:sym typeface="Times New Roman"/>
              </a:rPr>
              <a:t>b</a:t>
            </a:r>
            <a:r>
              <a:rPr lang="en" sz="2300">
                <a:solidFill>
                  <a:srgbClr val="000000"/>
                </a:solidFill>
                <a:latin typeface="Noto Sans"/>
                <a:ea typeface="Noto Sans"/>
                <a:cs typeface="Noto Sans"/>
                <a:sym typeface="Noto Sans"/>
              </a:rPr>
              <a:t> are real numbers, </a:t>
            </a:r>
            <a:r>
              <a:rPr i="1" lang="en" sz="2300">
                <a:solidFill>
                  <a:srgbClr val="000000"/>
                </a:solidFill>
                <a:latin typeface="Times New Roman"/>
                <a:ea typeface="Times New Roman"/>
                <a:cs typeface="Times New Roman"/>
                <a:sym typeface="Times New Roman"/>
              </a:rPr>
              <a:t>a</a:t>
            </a:r>
            <a:r>
              <a:rPr lang="en" sz="2300">
                <a:solidFill>
                  <a:srgbClr val="000000"/>
                </a:solidFill>
                <a:latin typeface="Noto Sans"/>
                <a:ea typeface="Noto Sans"/>
                <a:cs typeface="Noto Sans"/>
                <a:sym typeface="Noto Sans"/>
              </a:rPr>
              <a:t> ≠ 0, </a:t>
            </a:r>
            <a:r>
              <a:rPr i="1" lang="en" sz="2300">
                <a:solidFill>
                  <a:srgbClr val="000000"/>
                </a:solidFill>
                <a:latin typeface="Times New Roman"/>
                <a:ea typeface="Times New Roman"/>
                <a:cs typeface="Times New Roman"/>
                <a:sym typeface="Times New Roman"/>
              </a:rPr>
              <a:t>b</a:t>
            </a:r>
            <a:r>
              <a:rPr lang="en" sz="2300">
                <a:solidFill>
                  <a:srgbClr val="000000"/>
                </a:solidFill>
                <a:latin typeface="Noto Sans"/>
                <a:ea typeface="Noto Sans"/>
                <a:cs typeface="Noto Sans"/>
                <a:sym typeface="Noto Sans"/>
              </a:rPr>
              <a:t> ≠ 0, and </a:t>
            </a:r>
            <a:r>
              <a:rPr i="1" lang="en" sz="2300">
                <a:solidFill>
                  <a:srgbClr val="000000"/>
                </a:solidFill>
                <a:latin typeface="Times New Roman"/>
                <a:ea typeface="Times New Roman"/>
                <a:cs typeface="Times New Roman"/>
                <a:sym typeface="Times New Roman"/>
              </a:rPr>
              <a:t>n</a:t>
            </a:r>
            <a:r>
              <a:rPr lang="en" sz="2300">
                <a:solidFill>
                  <a:srgbClr val="000000"/>
                </a:solidFill>
                <a:latin typeface="Noto Sans"/>
                <a:ea typeface="Noto Sans"/>
                <a:cs typeface="Noto Sans"/>
                <a:sym typeface="Noto Sans"/>
              </a:rPr>
              <a:t> is an integer, then </a:t>
            </a:r>
            <a:endParaRPr sz="2300">
              <a:solidFill>
                <a:srgbClr val="000000"/>
              </a:solidFill>
              <a:latin typeface="Noto Sans"/>
              <a:ea typeface="Noto Sans"/>
              <a:cs typeface="Noto Sans"/>
              <a:sym typeface="Noto Sans"/>
            </a:endParaRPr>
          </a:p>
        </p:txBody>
      </p:sp>
      <p:cxnSp>
        <p:nvCxnSpPr>
          <p:cNvPr descr="A line segment used to separate the title from additional information in a highlighted box." id="303" name="Google Shape;303;p34"/>
          <p:cNvCxnSpPr/>
          <p:nvPr/>
        </p:nvCxnSpPr>
        <p:spPr>
          <a:xfrm>
            <a:off x="5658700" y="2276144"/>
            <a:ext cx="2509200" cy="0"/>
          </a:xfrm>
          <a:prstGeom prst="straightConnector1">
            <a:avLst/>
          </a:prstGeom>
          <a:noFill/>
          <a:ln cap="flat" cmpd="sng" w="28575">
            <a:solidFill>
              <a:srgbClr val="D9D9D9"/>
            </a:solidFill>
            <a:prstDash val="solid"/>
            <a:round/>
            <a:headEnd len="med" w="med" type="none"/>
            <a:tailEnd len="med" w="med" type="none"/>
          </a:ln>
        </p:spPr>
      </p:cxnSp>
      <p:pic>
        <p:nvPicPr>
          <p:cNvPr descr="The fractional quantity of a over b raised to the negative n power equals the fractional quantity of b over a raised to the positive n power. " id="304" name="Google Shape;304;p34" title="Screenshot 2025-12-17 at 11.01.21 AM.png"/>
          <p:cNvPicPr preferRelativeResize="0"/>
          <p:nvPr/>
        </p:nvPicPr>
        <p:blipFill>
          <a:blip r:embed="rId5">
            <a:alphaModFix/>
          </a:blip>
          <a:stretch>
            <a:fillRect/>
          </a:stretch>
        </p:blipFill>
        <p:spPr>
          <a:xfrm>
            <a:off x="5946000" y="3709275"/>
            <a:ext cx="1934576" cy="8064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8" name="Shape 308"/>
        <p:cNvGrpSpPr/>
        <p:nvPr/>
      </p:nvGrpSpPr>
      <p:grpSpPr>
        <a:xfrm>
          <a:off x="0" y="0"/>
          <a:ext cx="0" cy="0"/>
          <a:chOff x="0" y="0"/>
          <a:chExt cx="0" cy="0"/>
        </a:xfrm>
      </p:grpSpPr>
      <p:sp>
        <p:nvSpPr>
          <p:cNvPr id="309" name="Google Shape;309;p35"/>
          <p:cNvSpPr txBox="1"/>
          <p:nvPr>
            <p:ph type="title"/>
          </p:nvPr>
        </p:nvSpPr>
        <p:spPr>
          <a:xfrm>
            <a:off x="311700" y="29584"/>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SUPER Powers 💫</a:t>
            </a:r>
            <a:endParaRPr sz="3000">
              <a:solidFill>
                <a:srgbClr val="005047"/>
              </a:solidFill>
            </a:endParaRPr>
          </a:p>
        </p:txBody>
      </p:sp>
      <p:sp>
        <p:nvSpPr>
          <p:cNvPr id="310" name="Google Shape;310;p35"/>
          <p:cNvSpPr txBox="1"/>
          <p:nvPr>
            <p:ph idx="12" type="sldNum"/>
          </p:nvPr>
        </p:nvSpPr>
        <p:spPr>
          <a:xfrm>
            <a:off x="8472458" y="4776908"/>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1" name="Google Shape;311;p35"/>
          <p:cNvSpPr txBox="1"/>
          <p:nvPr>
            <p:ph idx="2" type="sldNum"/>
          </p:nvPr>
        </p:nvSpPr>
        <p:spPr>
          <a:xfrm>
            <a:off x="311700" y="476464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5.1.4: Using Power Properties for Exponents</a:t>
            </a:r>
            <a:endParaRPr/>
          </a:p>
        </p:txBody>
      </p:sp>
      <p:sp>
        <p:nvSpPr>
          <p:cNvPr id="312" name="Google Shape;312;p35"/>
          <p:cNvSpPr txBox="1"/>
          <p:nvPr/>
        </p:nvSpPr>
        <p:spPr>
          <a:xfrm>
            <a:off x="311700" y="777350"/>
            <a:ext cx="4005900" cy="41754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sz="2400">
                <a:solidFill>
                  <a:srgbClr val="000000"/>
                </a:solidFill>
                <a:latin typeface="Noto Sans"/>
                <a:ea typeface="Noto Sans"/>
                <a:cs typeface="Noto Sans"/>
                <a:sym typeface="Noto Sans"/>
              </a:rPr>
              <a:t>Simplify the expressions.</a:t>
            </a:r>
            <a:endParaRPr sz="2400">
              <a:solidFill>
                <a:srgbClr val="000000"/>
              </a:solidFill>
              <a:latin typeface="Noto Sans"/>
              <a:ea typeface="Noto Sans"/>
              <a:cs typeface="Noto Sans"/>
              <a:sym typeface="Noto Sans"/>
            </a:endParaRPr>
          </a:p>
          <a:p>
            <a:pPr indent="-381000" lvl="0" marL="457200" rtl="0" algn="l">
              <a:lnSpc>
                <a:spcPct val="115000"/>
              </a:lnSpc>
              <a:spcBef>
                <a:spcPts val="1000"/>
              </a:spcBef>
              <a:spcAft>
                <a:spcPts val="0"/>
              </a:spcAft>
              <a:buClr>
                <a:srgbClr val="000000"/>
              </a:buClr>
              <a:buSzPts val="2400"/>
              <a:buFont typeface="Noto Sans"/>
              <a:buAutoNum type="arabicPeriod" startAt="4"/>
            </a:pPr>
            <a:r>
              <a:rPr lang="en" sz="2400">
                <a:solidFill>
                  <a:srgbClr val="000000"/>
                </a:solidFill>
                <a:latin typeface="Noto Sans"/>
                <a:ea typeface="Noto Sans"/>
                <a:cs typeface="Noto Sans"/>
                <a:sym typeface="Noto Sans"/>
              </a:rPr>
              <a:t>(4</a:t>
            </a:r>
            <a:r>
              <a:rPr baseline="30000" lang="en" sz="2400">
                <a:solidFill>
                  <a:srgbClr val="000000"/>
                </a:solidFill>
                <a:latin typeface="Noto Sans"/>
                <a:ea typeface="Noto Sans"/>
                <a:cs typeface="Noto Sans"/>
                <a:sym typeface="Noto Sans"/>
              </a:rPr>
              <a:t>2</a:t>
            </a:r>
            <a:r>
              <a:rPr lang="en" sz="2400">
                <a:solidFill>
                  <a:srgbClr val="000000"/>
                </a:solidFill>
                <a:latin typeface="Noto Sans"/>
                <a:ea typeface="Noto Sans"/>
                <a:cs typeface="Noto Sans"/>
                <a:sym typeface="Noto Sans"/>
              </a:rPr>
              <a:t>)</a:t>
            </a:r>
            <a:r>
              <a:rPr baseline="30000" lang="en" sz="2400">
                <a:solidFill>
                  <a:srgbClr val="000000"/>
                </a:solidFill>
                <a:latin typeface="Noto Sans"/>
                <a:ea typeface="Noto Sans"/>
                <a:cs typeface="Noto Sans"/>
                <a:sym typeface="Noto Sans"/>
              </a:rPr>
              <a:t>5</a:t>
            </a:r>
            <a:endParaRPr baseline="30000" sz="2400">
              <a:solidFill>
                <a:srgbClr val="000000"/>
              </a:solidFill>
              <a:latin typeface="Noto Sans"/>
              <a:ea typeface="Noto Sans"/>
              <a:cs typeface="Noto Sans"/>
              <a:sym typeface="Noto Sans"/>
            </a:endParaRPr>
          </a:p>
          <a:p>
            <a:pPr indent="-381000" lvl="0" marL="457200" rtl="0" algn="l">
              <a:lnSpc>
                <a:spcPct val="115000"/>
              </a:lnSpc>
              <a:spcBef>
                <a:spcPts val="1000"/>
              </a:spcBef>
              <a:spcAft>
                <a:spcPts val="0"/>
              </a:spcAft>
              <a:buClr>
                <a:srgbClr val="000000"/>
              </a:buClr>
              <a:buSzPts val="2400"/>
              <a:buFont typeface="Calibri"/>
              <a:buAutoNum type="arabicPeriod" startAt="4"/>
            </a:pPr>
            <a:r>
              <a:rPr lang="en" sz="2400">
                <a:solidFill>
                  <a:srgbClr val="000000"/>
                </a:solidFill>
                <a:latin typeface="Noto Sans"/>
                <a:ea typeface="Noto Sans"/>
                <a:cs typeface="Noto Sans"/>
                <a:sym typeface="Noto Sans"/>
              </a:rPr>
              <a:t>(</a:t>
            </a:r>
            <a:r>
              <a:rPr lang="en" sz="2400">
                <a:solidFill>
                  <a:srgbClr val="000000"/>
                </a:solidFill>
                <a:latin typeface="Calibri"/>
                <a:ea typeface="Calibri"/>
                <a:cs typeface="Calibri"/>
                <a:sym typeface="Calibri"/>
              </a:rPr>
              <a:t>𝑛</a:t>
            </a:r>
            <a:r>
              <a:rPr baseline="30000" lang="en" sz="2400">
                <a:solidFill>
                  <a:srgbClr val="000000"/>
                </a:solidFill>
                <a:latin typeface="Noto Sans"/>
                <a:ea typeface="Noto Sans"/>
                <a:cs typeface="Noto Sans"/>
                <a:sym typeface="Noto Sans"/>
              </a:rPr>
              <a:t>3</a:t>
            </a:r>
            <a:r>
              <a:rPr lang="en" sz="2400">
                <a:solidFill>
                  <a:srgbClr val="000000"/>
                </a:solidFill>
                <a:latin typeface="Noto Sans"/>
                <a:ea typeface="Noto Sans"/>
                <a:cs typeface="Noto Sans"/>
                <a:sym typeface="Noto Sans"/>
              </a:rPr>
              <a:t>)</a:t>
            </a:r>
            <a:r>
              <a:rPr baseline="30000" lang="en" sz="2400">
                <a:solidFill>
                  <a:srgbClr val="000000"/>
                </a:solidFill>
                <a:latin typeface="Noto Sans"/>
                <a:ea typeface="Noto Sans"/>
                <a:cs typeface="Noto Sans"/>
                <a:sym typeface="Noto Sans"/>
              </a:rPr>
              <a:t>7</a:t>
            </a:r>
            <a:endParaRPr baseline="30000" sz="2400">
              <a:solidFill>
                <a:srgbClr val="000000"/>
              </a:solidFill>
              <a:latin typeface="Noto Sans"/>
              <a:ea typeface="Noto Sans"/>
              <a:cs typeface="Noto Sans"/>
              <a:sym typeface="Noto Sans"/>
            </a:endParaRPr>
          </a:p>
          <a:p>
            <a:pPr indent="-381000" lvl="0" marL="457200" rtl="0" algn="l">
              <a:lnSpc>
                <a:spcPct val="115000"/>
              </a:lnSpc>
              <a:spcBef>
                <a:spcPts val="1000"/>
              </a:spcBef>
              <a:spcAft>
                <a:spcPts val="0"/>
              </a:spcAft>
              <a:buClr>
                <a:srgbClr val="000000"/>
              </a:buClr>
              <a:buSzPts val="2400"/>
              <a:buFont typeface="Calibri"/>
              <a:buAutoNum type="arabicPeriod" startAt="4"/>
            </a:pPr>
            <a:r>
              <a:rPr lang="en" sz="2400">
                <a:solidFill>
                  <a:srgbClr val="000000"/>
                </a:solidFill>
                <a:latin typeface="Noto Sans"/>
                <a:ea typeface="Noto Sans"/>
                <a:cs typeface="Noto Sans"/>
                <a:sym typeface="Noto Sans"/>
              </a:rPr>
              <a:t>(2</a:t>
            </a:r>
            <a:r>
              <a:rPr baseline="30000" lang="en" sz="2400">
                <a:solidFill>
                  <a:srgbClr val="000000"/>
                </a:solidFill>
                <a:latin typeface="Noto Sans"/>
                <a:ea typeface="Noto Sans"/>
                <a:cs typeface="Noto Sans"/>
                <a:sym typeface="Noto Sans"/>
              </a:rPr>
              <a:t>3</a:t>
            </a:r>
            <a:r>
              <a:rPr lang="en" sz="2400">
                <a:solidFill>
                  <a:srgbClr val="000000"/>
                </a:solidFill>
                <a:latin typeface="Noto Sans"/>
                <a:ea typeface="Noto Sans"/>
                <a:cs typeface="Noto Sans"/>
                <a:sym typeface="Noto Sans"/>
              </a:rPr>
              <a:t>)</a:t>
            </a:r>
            <a:r>
              <a:rPr baseline="30000" lang="en" sz="2400">
                <a:solidFill>
                  <a:srgbClr val="000000"/>
                </a:solidFill>
                <a:latin typeface="Noto Sans"/>
                <a:ea typeface="Noto Sans"/>
                <a:cs typeface="Noto Sans"/>
                <a:sym typeface="Noto Sans"/>
              </a:rPr>
              <a:t>2</a:t>
            </a:r>
            <a:r>
              <a:rPr lang="en" sz="2400">
                <a:solidFill>
                  <a:srgbClr val="000000"/>
                </a:solidFill>
                <a:latin typeface="Noto Sans"/>
                <a:ea typeface="Noto Sans"/>
                <a:cs typeface="Noto Sans"/>
                <a:sym typeface="Noto Sans"/>
              </a:rPr>
              <a:t>(</a:t>
            </a:r>
            <a:r>
              <a:rPr lang="en" sz="2400">
                <a:solidFill>
                  <a:srgbClr val="000000"/>
                </a:solidFill>
                <a:latin typeface="Calibri"/>
                <a:ea typeface="Calibri"/>
                <a:cs typeface="Calibri"/>
                <a:sym typeface="Calibri"/>
              </a:rPr>
              <a:t>𝑑</a:t>
            </a:r>
            <a:r>
              <a:rPr baseline="30000" lang="en" sz="2400">
                <a:solidFill>
                  <a:srgbClr val="000000"/>
                </a:solidFill>
                <a:latin typeface="Noto Sans"/>
                <a:ea typeface="Noto Sans"/>
                <a:cs typeface="Noto Sans"/>
                <a:sym typeface="Noto Sans"/>
              </a:rPr>
              <a:t>4</a:t>
            </a:r>
            <a:r>
              <a:rPr lang="en" sz="2400">
                <a:solidFill>
                  <a:srgbClr val="000000"/>
                </a:solidFill>
                <a:latin typeface="Noto Sans"/>
                <a:ea typeface="Noto Sans"/>
                <a:cs typeface="Noto Sans"/>
                <a:sym typeface="Noto Sans"/>
              </a:rPr>
              <a:t>)</a:t>
            </a:r>
            <a:r>
              <a:rPr baseline="30000" lang="en" sz="2400">
                <a:solidFill>
                  <a:srgbClr val="000000"/>
                </a:solidFill>
                <a:latin typeface="Noto Sans"/>
                <a:ea typeface="Noto Sans"/>
                <a:cs typeface="Noto Sans"/>
                <a:sym typeface="Noto Sans"/>
              </a:rPr>
              <a:t>3</a:t>
            </a:r>
            <a:endParaRPr sz="2400">
              <a:solidFill>
                <a:srgbClr val="000000"/>
              </a:solidFill>
              <a:latin typeface="Noto Sans"/>
              <a:ea typeface="Noto Sans"/>
              <a:cs typeface="Noto Sans"/>
              <a:sym typeface="Noto Sans"/>
            </a:endParaRPr>
          </a:p>
          <a:p>
            <a:pPr indent="-381000" lvl="0" marL="457200" rtl="0" algn="l">
              <a:lnSpc>
                <a:spcPct val="115000"/>
              </a:lnSpc>
              <a:spcBef>
                <a:spcPts val="1000"/>
              </a:spcBef>
              <a:spcAft>
                <a:spcPts val="0"/>
              </a:spcAft>
              <a:buClr>
                <a:srgbClr val="000000"/>
              </a:buClr>
              <a:buSzPts val="2400"/>
              <a:buFont typeface="Calibri"/>
              <a:buAutoNum type="arabicPeriod" startAt="4"/>
            </a:pPr>
            <a:r>
              <a:rPr lang="en" sz="2400">
                <a:solidFill>
                  <a:srgbClr val="000000"/>
                </a:solidFill>
                <a:latin typeface="Noto Sans"/>
                <a:ea typeface="Noto Sans"/>
                <a:cs typeface="Noto Sans"/>
                <a:sym typeface="Noto Sans"/>
              </a:rPr>
              <a:t>(−2</a:t>
            </a:r>
            <a:r>
              <a:rPr lang="en" sz="2400">
                <a:solidFill>
                  <a:srgbClr val="000000"/>
                </a:solidFill>
                <a:latin typeface="Calibri"/>
                <a:ea typeface="Calibri"/>
                <a:cs typeface="Calibri"/>
                <a:sym typeface="Calibri"/>
              </a:rPr>
              <a:t>𝑡𝑣</a:t>
            </a:r>
            <a:r>
              <a:rPr lang="en" sz="2400">
                <a:solidFill>
                  <a:srgbClr val="000000"/>
                </a:solidFill>
                <a:latin typeface="Noto Sans"/>
                <a:ea typeface="Noto Sans"/>
                <a:cs typeface="Noto Sans"/>
                <a:sym typeface="Noto Sans"/>
              </a:rPr>
              <a:t>)</a:t>
            </a:r>
            <a:r>
              <a:rPr baseline="30000" lang="en" sz="2400">
                <a:solidFill>
                  <a:srgbClr val="000000"/>
                </a:solidFill>
                <a:latin typeface="Noto Sans"/>
                <a:ea typeface="Noto Sans"/>
                <a:cs typeface="Noto Sans"/>
                <a:sym typeface="Noto Sans"/>
              </a:rPr>
              <a:t>7</a:t>
            </a:r>
            <a:endParaRPr baseline="30000" sz="2400">
              <a:solidFill>
                <a:srgbClr val="000000"/>
              </a:solidFill>
              <a:latin typeface="Noto Sans"/>
              <a:ea typeface="Noto Sans"/>
              <a:cs typeface="Noto Sans"/>
              <a:sym typeface="Noto Sans"/>
            </a:endParaRPr>
          </a:p>
          <a:p>
            <a:pPr indent="-381000" lvl="0" marL="457200" rtl="0" algn="l">
              <a:lnSpc>
                <a:spcPct val="115000"/>
              </a:lnSpc>
              <a:spcBef>
                <a:spcPts val="1000"/>
              </a:spcBef>
              <a:spcAft>
                <a:spcPts val="0"/>
              </a:spcAft>
              <a:buClr>
                <a:srgbClr val="000000"/>
              </a:buClr>
              <a:buSzPts val="2400"/>
              <a:buFont typeface="Calibri"/>
              <a:buAutoNum type="arabicPeriod" startAt="4"/>
            </a:pPr>
            <a:r>
              <a:rPr lang="en" sz="2400">
                <a:solidFill>
                  <a:srgbClr val="000000"/>
                </a:solidFill>
                <a:latin typeface="Noto Sans"/>
                <a:ea typeface="Noto Sans"/>
                <a:cs typeface="Noto Sans"/>
                <a:sym typeface="Noto Sans"/>
              </a:rPr>
              <a:t>(4</a:t>
            </a:r>
            <a:r>
              <a:rPr lang="en" sz="2400">
                <a:solidFill>
                  <a:srgbClr val="000000"/>
                </a:solidFill>
                <a:latin typeface="Calibri"/>
                <a:ea typeface="Calibri"/>
                <a:cs typeface="Calibri"/>
                <a:sym typeface="Calibri"/>
              </a:rPr>
              <a:t>𝑝𝑟</a:t>
            </a:r>
            <a:r>
              <a:rPr baseline="30000" lang="en" sz="2400">
                <a:solidFill>
                  <a:srgbClr val="000000"/>
                </a:solidFill>
                <a:latin typeface="Noto Sans"/>
                <a:ea typeface="Noto Sans"/>
                <a:cs typeface="Noto Sans"/>
                <a:sym typeface="Noto Sans"/>
              </a:rPr>
              <a:t>2</a:t>
            </a:r>
            <a:r>
              <a:rPr lang="en" sz="2400">
                <a:solidFill>
                  <a:srgbClr val="000000"/>
                </a:solidFill>
                <a:latin typeface="Noto Sans"/>
                <a:ea typeface="Noto Sans"/>
                <a:cs typeface="Noto Sans"/>
                <a:sym typeface="Noto Sans"/>
              </a:rPr>
              <a:t>)</a:t>
            </a:r>
            <a:r>
              <a:rPr baseline="30000" lang="en" sz="2400">
                <a:solidFill>
                  <a:srgbClr val="000000"/>
                </a:solidFill>
                <a:latin typeface="Noto Sans"/>
                <a:ea typeface="Noto Sans"/>
                <a:cs typeface="Noto Sans"/>
                <a:sym typeface="Noto Sans"/>
              </a:rPr>
              <a:t>5</a:t>
            </a:r>
            <a:endParaRPr baseline="30000" sz="2400">
              <a:solidFill>
                <a:srgbClr val="000000"/>
              </a:solidFill>
              <a:latin typeface="Noto Sans"/>
              <a:ea typeface="Noto Sans"/>
              <a:cs typeface="Noto Sans"/>
              <a:sym typeface="Noto Sans"/>
            </a:endParaRPr>
          </a:p>
          <a:p>
            <a:pPr indent="-381000" lvl="0" marL="457200" rtl="0" algn="l">
              <a:lnSpc>
                <a:spcPct val="115000"/>
              </a:lnSpc>
              <a:spcBef>
                <a:spcPts val="1000"/>
              </a:spcBef>
              <a:spcAft>
                <a:spcPts val="0"/>
              </a:spcAft>
              <a:buClr>
                <a:srgbClr val="000000"/>
              </a:buClr>
              <a:buSzPts val="2400"/>
              <a:buFont typeface="Calibri"/>
              <a:buAutoNum type="arabicPeriod" startAt="4"/>
            </a:pPr>
            <a:r>
              <a:rPr lang="en" sz="2400">
                <a:solidFill>
                  <a:srgbClr val="000000"/>
                </a:solidFill>
                <a:latin typeface="Noto Sans"/>
                <a:ea typeface="Noto Sans"/>
                <a:cs typeface="Noto Sans"/>
                <a:sym typeface="Noto Sans"/>
              </a:rPr>
              <a:t>(3</a:t>
            </a:r>
            <a:r>
              <a:rPr lang="en" sz="2400">
                <a:solidFill>
                  <a:srgbClr val="000000"/>
                </a:solidFill>
                <a:latin typeface="Calibri"/>
                <a:ea typeface="Calibri"/>
                <a:cs typeface="Calibri"/>
                <a:sym typeface="Calibri"/>
              </a:rPr>
              <a:t>ℎ</a:t>
            </a:r>
            <a:r>
              <a:rPr baseline="30000" lang="en" sz="2400">
                <a:solidFill>
                  <a:srgbClr val="000000"/>
                </a:solidFill>
                <a:latin typeface="Noto Sans"/>
                <a:ea typeface="Noto Sans"/>
                <a:cs typeface="Noto Sans"/>
                <a:sym typeface="Noto Sans"/>
              </a:rPr>
              <a:t>3</a:t>
            </a:r>
            <a:r>
              <a:rPr lang="en" sz="2400">
                <a:solidFill>
                  <a:srgbClr val="000000"/>
                </a:solidFill>
                <a:latin typeface="Noto Sans"/>
                <a:ea typeface="Noto Sans"/>
                <a:cs typeface="Noto Sans"/>
                <a:sym typeface="Noto Sans"/>
              </a:rPr>
              <a:t>)</a:t>
            </a:r>
            <a:r>
              <a:rPr baseline="30000" lang="en" sz="2400">
                <a:solidFill>
                  <a:srgbClr val="000000"/>
                </a:solidFill>
                <a:latin typeface="Noto Sans"/>
                <a:ea typeface="Noto Sans"/>
                <a:cs typeface="Noto Sans"/>
                <a:sym typeface="Noto Sans"/>
              </a:rPr>
              <a:t>−2</a:t>
            </a:r>
            <a:endParaRPr sz="2400">
              <a:solidFill>
                <a:srgbClr val="000000"/>
              </a:solidFill>
              <a:latin typeface="Noto Sans"/>
              <a:ea typeface="Noto Sans"/>
              <a:cs typeface="Noto Sans"/>
              <a:sym typeface="Noto Sans"/>
            </a:endParaRPr>
          </a:p>
        </p:txBody>
      </p:sp>
      <p:sp>
        <p:nvSpPr>
          <p:cNvPr id="313" name="Google Shape;313;p35"/>
          <p:cNvSpPr txBox="1"/>
          <p:nvPr/>
        </p:nvSpPr>
        <p:spPr>
          <a:xfrm>
            <a:off x="8283608" y="4521850"/>
            <a:ext cx="548700" cy="354000"/>
          </a:xfrm>
          <a:prstGeom prst="rect">
            <a:avLst/>
          </a:prstGeom>
          <a:noFill/>
          <a:ln cap="flat" cmpd="sng" w="9525">
            <a:solidFill>
              <a:srgbClr val="D9D9D9"/>
            </a:solidFill>
            <a:prstDash val="solid"/>
            <a:round/>
            <a:headEnd len="sm" w="sm" type="none"/>
            <a:tailEnd len="sm" w="sm" type="none"/>
          </a:ln>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sz="1100">
                <a:solidFill>
                  <a:srgbClr val="595959"/>
                </a:solidFill>
                <a:latin typeface="Calibri"/>
                <a:ea typeface="Calibri"/>
                <a:cs typeface="Calibri"/>
                <a:sym typeface="Calibri"/>
              </a:rPr>
              <a:t>‹#›</a:t>
            </a:fld>
            <a:endParaRPr sz="1100">
              <a:solidFill>
                <a:srgbClr val="595959"/>
              </a:solidFill>
              <a:latin typeface="Calibri"/>
              <a:ea typeface="Calibri"/>
              <a:cs typeface="Calibri"/>
              <a:sym typeface="Calibri"/>
            </a:endParaRPr>
          </a:p>
        </p:txBody>
      </p:sp>
      <p:sp>
        <p:nvSpPr>
          <p:cNvPr id="314" name="Google Shape;314;p35"/>
          <p:cNvSpPr txBox="1"/>
          <p:nvPr/>
        </p:nvSpPr>
        <p:spPr>
          <a:xfrm>
            <a:off x="4994500" y="648257"/>
            <a:ext cx="3837600" cy="42276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rgbClr val="000000"/>
                </a:solidFill>
                <a:latin typeface="Noto Sans"/>
                <a:ea typeface="Noto Sans"/>
                <a:cs typeface="Noto Sans"/>
                <a:sym typeface="Noto Sans"/>
              </a:rPr>
              <a:t>POWER PROPERTY FOR EXPONENTS</a:t>
            </a:r>
            <a:endParaRPr b="1" sz="2000">
              <a:solidFill>
                <a:srgbClr val="000000"/>
              </a:solidFill>
              <a:latin typeface="Noto Sans"/>
              <a:ea typeface="Noto Sans"/>
              <a:cs typeface="Noto Sans"/>
              <a:sym typeface="Noto Sans"/>
            </a:endParaRPr>
          </a:p>
          <a:p>
            <a:pPr indent="0" lvl="0" marL="0" rtl="0" algn="ctr">
              <a:spcBef>
                <a:spcPts val="2000"/>
              </a:spcBef>
              <a:spcAft>
                <a:spcPts val="0"/>
              </a:spcAft>
              <a:buNone/>
            </a:pPr>
            <a:r>
              <a:rPr lang="en" sz="2000">
                <a:solidFill>
                  <a:srgbClr val="000000"/>
                </a:solidFill>
                <a:latin typeface="Noto Sans"/>
                <a:ea typeface="Noto Sans"/>
                <a:cs typeface="Noto Sans"/>
                <a:sym typeface="Noto Sans"/>
              </a:rPr>
              <a:t>If </a:t>
            </a:r>
            <a:r>
              <a:rPr i="1" lang="en" sz="2000">
                <a:solidFill>
                  <a:srgbClr val="000000"/>
                </a:solidFill>
                <a:latin typeface="Times New Roman"/>
                <a:ea typeface="Times New Roman"/>
                <a:cs typeface="Times New Roman"/>
                <a:sym typeface="Times New Roman"/>
              </a:rPr>
              <a:t>a </a:t>
            </a:r>
            <a:r>
              <a:rPr lang="en" sz="2000">
                <a:solidFill>
                  <a:srgbClr val="000000"/>
                </a:solidFill>
                <a:latin typeface="Noto Sans"/>
                <a:ea typeface="Noto Sans"/>
                <a:cs typeface="Noto Sans"/>
                <a:sym typeface="Noto Sans"/>
              </a:rPr>
              <a:t>is a real number, </a:t>
            </a:r>
            <a:r>
              <a:rPr i="1" lang="en" sz="2000">
                <a:solidFill>
                  <a:srgbClr val="000000"/>
                </a:solidFill>
                <a:latin typeface="Times New Roman"/>
                <a:ea typeface="Times New Roman"/>
                <a:cs typeface="Times New Roman"/>
                <a:sym typeface="Times New Roman"/>
              </a:rPr>
              <a:t>m</a:t>
            </a:r>
            <a:r>
              <a:rPr lang="en" sz="2000">
                <a:solidFill>
                  <a:srgbClr val="000000"/>
                </a:solidFill>
                <a:latin typeface="Noto Sans"/>
                <a:ea typeface="Noto Sans"/>
                <a:cs typeface="Noto Sans"/>
                <a:sym typeface="Noto Sans"/>
              </a:rPr>
              <a:t> and </a:t>
            </a:r>
            <a:r>
              <a:rPr i="1" lang="en" sz="2000">
                <a:solidFill>
                  <a:srgbClr val="000000"/>
                </a:solidFill>
                <a:latin typeface="Times New Roman"/>
                <a:ea typeface="Times New Roman"/>
                <a:cs typeface="Times New Roman"/>
                <a:sym typeface="Times New Roman"/>
              </a:rPr>
              <a:t>n</a:t>
            </a:r>
            <a:r>
              <a:rPr lang="en" sz="2000">
                <a:solidFill>
                  <a:srgbClr val="000000"/>
                </a:solidFill>
                <a:latin typeface="Noto Sans"/>
                <a:ea typeface="Noto Sans"/>
                <a:cs typeface="Noto Sans"/>
                <a:sym typeface="Noto Sans"/>
              </a:rPr>
              <a:t> are integers, then</a:t>
            </a:r>
            <a:endParaRPr sz="2000">
              <a:solidFill>
                <a:srgbClr val="000000"/>
              </a:solidFill>
              <a:latin typeface="Noto Sans"/>
              <a:ea typeface="Noto Sans"/>
              <a:cs typeface="Noto Sans"/>
              <a:sym typeface="Noto Sans"/>
            </a:endParaRPr>
          </a:p>
          <a:p>
            <a:pPr indent="0" lvl="0" marL="0" rtl="0" algn="ctr">
              <a:spcBef>
                <a:spcPts val="1200"/>
              </a:spcBef>
              <a:spcAft>
                <a:spcPts val="0"/>
              </a:spcAft>
              <a:buNone/>
            </a:pPr>
            <a:r>
              <a:rPr lang="en" sz="2000">
                <a:solidFill>
                  <a:srgbClr val="000000"/>
                </a:solidFill>
                <a:latin typeface="Noto Sans"/>
                <a:ea typeface="Noto Sans"/>
                <a:cs typeface="Noto Sans"/>
                <a:sym typeface="Noto Sans"/>
              </a:rPr>
              <a:t>(</a:t>
            </a:r>
            <a:r>
              <a:rPr i="1" lang="en" sz="2000">
                <a:solidFill>
                  <a:srgbClr val="000000"/>
                </a:solidFill>
                <a:latin typeface="Times New Roman"/>
                <a:ea typeface="Times New Roman"/>
                <a:cs typeface="Times New Roman"/>
                <a:sym typeface="Times New Roman"/>
              </a:rPr>
              <a:t>a</a:t>
            </a:r>
            <a:r>
              <a:rPr baseline="30000" i="1" lang="en" sz="2000">
                <a:solidFill>
                  <a:srgbClr val="000000"/>
                </a:solidFill>
                <a:latin typeface="Times New Roman"/>
                <a:ea typeface="Times New Roman"/>
                <a:cs typeface="Times New Roman"/>
                <a:sym typeface="Times New Roman"/>
              </a:rPr>
              <a:t>m</a:t>
            </a:r>
            <a:r>
              <a:rPr lang="en" sz="2000">
                <a:solidFill>
                  <a:srgbClr val="000000"/>
                </a:solidFill>
                <a:latin typeface="Noto Sans"/>
                <a:ea typeface="Noto Sans"/>
                <a:cs typeface="Noto Sans"/>
                <a:sym typeface="Noto Sans"/>
              </a:rPr>
              <a:t>)</a:t>
            </a:r>
            <a:r>
              <a:rPr baseline="30000" i="1" lang="en" sz="2000">
                <a:solidFill>
                  <a:srgbClr val="000000"/>
                </a:solidFill>
                <a:latin typeface="Times New Roman"/>
                <a:ea typeface="Times New Roman"/>
                <a:cs typeface="Times New Roman"/>
                <a:sym typeface="Times New Roman"/>
              </a:rPr>
              <a:t>n</a:t>
            </a:r>
            <a:r>
              <a:rPr lang="en" sz="2000">
                <a:solidFill>
                  <a:srgbClr val="000000"/>
                </a:solidFill>
                <a:latin typeface="Noto Sans"/>
                <a:ea typeface="Noto Sans"/>
                <a:cs typeface="Noto Sans"/>
                <a:sym typeface="Noto Sans"/>
              </a:rPr>
              <a:t> = </a:t>
            </a:r>
            <a:r>
              <a:rPr i="1" lang="en" sz="2000">
                <a:solidFill>
                  <a:srgbClr val="000000"/>
                </a:solidFill>
                <a:latin typeface="Times New Roman"/>
                <a:ea typeface="Times New Roman"/>
                <a:cs typeface="Times New Roman"/>
                <a:sym typeface="Times New Roman"/>
              </a:rPr>
              <a:t>a</a:t>
            </a:r>
            <a:r>
              <a:rPr baseline="30000" i="1" lang="en" sz="2000">
                <a:solidFill>
                  <a:srgbClr val="000000"/>
                </a:solidFill>
                <a:latin typeface="Times New Roman"/>
                <a:ea typeface="Times New Roman"/>
                <a:cs typeface="Times New Roman"/>
                <a:sym typeface="Times New Roman"/>
              </a:rPr>
              <a:t>m</a:t>
            </a:r>
            <a:r>
              <a:rPr baseline="30000" lang="en" sz="2000">
                <a:solidFill>
                  <a:srgbClr val="000000"/>
                </a:solidFill>
                <a:latin typeface="Noto Sans"/>
                <a:ea typeface="Noto Sans"/>
                <a:cs typeface="Noto Sans"/>
                <a:sym typeface="Noto Sans"/>
              </a:rPr>
              <a:t>𑇐</a:t>
            </a:r>
            <a:r>
              <a:rPr baseline="30000" i="1" lang="en" sz="2000">
                <a:solidFill>
                  <a:srgbClr val="000000"/>
                </a:solidFill>
                <a:latin typeface="Times New Roman"/>
                <a:ea typeface="Times New Roman"/>
                <a:cs typeface="Times New Roman"/>
                <a:sym typeface="Times New Roman"/>
              </a:rPr>
              <a:t>n</a:t>
            </a:r>
            <a:r>
              <a:rPr baseline="30000" lang="en" sz="2000">
                <a:solidFill>
                  <a:srgbClr val="000000"/>
                </a:solidFill>
                <a:latin typeface="Noto Sans"/>
                <a:ea typeface="Noto Sans"/>
                <a:cs typeface="Noto Sans"/>
                <a:sym typeface="Noto Sans"/>
              </a:rPr>
              <a:t> </a:t>
            </a:r>
            <a:endParaRPr baseline="30000" sz="2000">
              <a:solidFill>
                <a:srgbClr val="000000"/>
              </a:solidFill>
              <a:latin typeface="Noto Sans"/>
              <a:ea typeface="Noto Sans"/>
              <a:cs typeface="Noto Sans"/>
              <a:sym typeface="Noto Sans"/>
            </a:endParaRPr>
          </a:p>
          <a:p>
            <a:pPr indent="0" lvl="0" marL="0" rtl="0" algn="ctr">
              <a:spcBef>
                <a:spcPts val="1200"/>
              </a:spcBef>
              <a:spcAft>
                <a:spcPts val="0"/>
              </a:spcAft>
              <a:buNone/>
            </a:pPr>
            <a:r>
              <a:rPr b="1" lang="en" sz="2000">
                <a:solidFill>
                  <a:srgbClr val="000000"/>
                </a:solidFill>
                <a:latin typeface="Noto Sans"/>
                <a:ea typeface="Noto Sans"/>
                <a:cs typeface="Noto Sans"/>
                <a:sym typeface="Noto Sans"/>
              </a:rPr>
              <a:t>PRODUCT TO A POWER PROPERTY FOR EXPONENTS</a:t>
            </a:r>
            <a:endParaRPr baseline="30000" sz="2000">
              <a:solidFill>
                <a:srgbClr val="000000"/>
              </a:solidFill>
              <a:latin typeface="Noto Sans"/>
              <a:ea typeface="Noto Sans"/>
              <a:cs typeface="Noto Sans"/>
              <a:sym typeface="Noto Sans"/>
            </a:endParaRPr>
          </a:p>
          <a:p>
            <a:pPr indent="0" lvl="0" marL="0" rtl="0" algn="ctr">
              <a:spcBef>
                <a:spcPts val="2000"/>
              </a:spcBef>
              <a:spcAft>
                <a:spcPts val="0"/>
              </a:spcAft>
              <a:buNone/>
            </a:pPr>
            <a:r>
              <a:rPr lang="en" sz="2000">
                <a:solidFill>
                  <a:srgbClr val="000000"/>
                </a:solidFill>
                <a:latin typeface="Noto Sans"/>
                <a:ea typeface="Noto Sans"/>
                <a:cs typeface="Noto Sans"/>
                <a:sym typeface="Noto Sans"/>
              </a:rPr>
              <a:t>If </a:t>
            </a:r>
            <a:r>
              <a:rPr i="1" lang="en" sz="2000">
                <a:solidFill>
                  <a:srgbClr val="000000"/>
                </a:solidFill>
                <a:latin typeface="Times New Roman"/>
                <a:ea typeface="Times New Roman"/>
                <a:cs typeface="Times New Roman"/>
                <a:sym typeface="Times New Roman"/>
              </a:rPr>
              <a:t>a </a:t>
            </a:r>
            <a:r>
              <a:rPr lang="en" sz="2000">
                <a:solidFill>
                  <a:srgbClr val="000000"/>
                </a:solidFill>
                <a:latin typeface="Noto Sans"/>
                <a:ea typeface="Noto Sans"/>
                <a:cs typeface="Noto Sans"/>
                <a:sym typeface="Noto Sans"/>
              </a:rPr>
              <a:t>and</a:t>
            </a:r>
            <a:r>
              <a:rPr lang="en" sz="2000">
                <a:solidFill>
                  <a:srgbClr val="000000"/>
                </a:solidFill>
                <a:latin typeface="Times New Roman"/>
                <a:ea typeface="Times New Roman"/>
                <a:cs typeface="Times New Roman"/>
                <a:sym typeface="Times New Roman"/>
              </a:rPr>
              <a:t> </a:t>
            </a:r>
            <a:r>
              <a:rPr i="1" lang="en" sz="2000">
                <a:solidFill>
                  <a:srgbClr val="000000"/>
                </a:solidFill>
                <a:latin typeface="Times New Roman"/>
                <a:ea typeface="Times New Roman"/>
                <a:cs typeface="Times New Roman"/>
                <a:sym typeface="Times New Roman"/>
              </a:rPr>
              <a:t>b</a:t>
            </a:r>
            <a:r>
              <a:rPr lang="en" sz="2000">
                <a:solidFill>
                  <a:srgbClr val="000000"/>
                </a:solidFill>
                <a:latin typeface="Noto Sans"/>
                <a:ea typeface="Noto Sans"/>
                <a:cs typeface="Noto Sans"/>
                <a:sym typeface="Noto Sans"/>
              </a:rPr>
              <a:t> are</a:t>
            </a:r>
            <a:r>
              <a:rPr i="1" lang="en" sz="2000">
                <a:solidFill>
                  <a:srgbClr val="000000"/>
                </a:solidFill>
                <a:latin typeface="Times New Roman"/>
                <a:ea typeface="Times New Roman"/>
                <a:cs typeface="Times New Roman"/>
                <a:sym typeface="Times New Roman"/>
              </a:rPr>
              <a:t> </a:t>
            </a:r>
            <a:r>
              <a:rPr lang="en" sz="2000">
                <a:solidFill>
                  <a:srgbClr val="000000"/>
                </a:solidFill>
                <a:latin typeface="Noto Sans"/>
                <a:ea typeface="Noto Sans"/>
                <a:cs typeface="Noto Sans"/>
                <a:sym typeface="Noto Sans"/>
              </a:rPr>
              <a:t>real numbers and </a:t>
            </a:r>
            <a:r>
              <a:rPr i="1" lang="en" sz="2000">
                <a:solidFill>
                  <a:srgbClr val="000000"/>
                </a:solidFill>
                <a:latin typeface="Times New Roman"/>
                <a:ea typeface="Times New Roman"/>
                <a:cs typeface="Times New Roman"/>
                <a:sym typeface="Times New Roman"/>
              </a:rPr>
              <a:t>m</a:t>
            </a:r>
            <a:r>
              <a:rPr lang="en" sz="2000">
                <a:solidFill>
                  <a:srgbClr val="000000"/>
                </a:solidFill>
                <a:latin typeface="Noto Sans"/>
                <a:ea typeface="Noto Sans"/>
                <a:cs typeface="Noto Sans"/>
                <a:sym typeface="Noto Sans"/>
              </a:rPr>
              <a:t> is a whole number, then</a:t>
            </a:r>
            <a:endParaRPr sz="2000">
              <a:solidFill>
                <a:srgbClr val="000000"/>
              </a:solidFill>
              <a:latin typeface="Noto Sans"/>
              <a:ea typeface="Noto Sans"/>
              <a:cs typeface="Noto Sans"/>
              <a:sym typeface="Noto Sans"/>
            </a:endParaRPr>
          </a:p>
          <a:p>
            <a:pPr indent="0" lvl="0" marL="0" rtl="0" algn="ctr">
              <a:spcBef>
                <a:spcPts val="1200"/>
              </a:spcBef>
              <a:spcAft>
                <a:spcPts val="1200"/>
              </a:spcAft>
              <a:buNone/>
            </a:pPr>
            <a:r>
              <a:rPr lang="en" sz="2000">
                <a:solidFill>
                  <a:srgbClr val="000000"/>
                </a:solidFill>
                <a:latin typeface="Noto Sans"/>
                <a:ea typeface="Noto Sans"/>
                <a:cs typeface="Noto Sans"/>
                <a:sym typeface="Noto Sans"/>
              </a:rPr>
              <a:t>(</a:t>
            </a:r>
            <a:r>
              <a:rPr i="1" lang="en" sz="2000">
                <a:solidFill>
                  <a:srgbClr val="000000"/>
                </a:solidFill>
                <a:latin typeface="Times New Roman"/>
                <a:ea typeface="Times New Roman"/>
                <a:cs typeface="Times New Roman"/>
                <a:sym typeface="Times New Roman"/>
              </a:rPr>
              <a:t>ab</a:t>
            </a:r>
            <a:r>
              <a:rPr lang="en" sz="2000">
                <a:solidFill>
                  <a:srgbClr val="000000"/>
                </a:solidFill>
                <a:latin typeface="Noto Sans"/>
                <a:ea typeface="Noto Sans"/>
                <a:cs typeface="Noto Sans"/>
                <a:sym typeface="Noto Sans"/>
              </a:rPr>
              <a:t>)</a:t>
            </a:r>
            <a:r>
              <a:rPr baseline="30000" i="1" lang="en" sz="2000">
                <a:solidFill>
                  <a:srgbClr val="000000"/>
                </a:solidFill>
                <a:latin typeface="Times New Roman"/>
                <a:ea typeface="Times New Roman"/>
                <a:cs typeface="Times New Roman"/>
                <a:sym typeface="Times New Roman"/>
              </a:rPr>
              <a:t>m</a:t>
            </a:r>
            <a:r>
              <a:rPr lang="en" sz="2000">
                <a:solidFill>
                  <a:srgbClr val="000000"/>
                </a:solidFill>
                <a:latin typeface="Noto Sans"/>
                <a:ea typeface="Noto Sans"/>
                <a:cs typeface="Noto Sans"/>
                <a:sym typeface="Noto Sans"/>
              </a:rPr>
              <a:t> = </a:t>
            </a:r>
            <a:r>
              <a:rPr i="1" lang="en" sz="2000">
                <a:solidFill>
                  <a:srgbClr val="000000"/>
                </a:solidFill>
                <a:latin typeface="Times New Roman"/>
                <a:ea typeface="Times New Roman"/>
                <a:cs typeface="Times New Roman"/>
                <a:sym typeface="Times New Roman"/>
              </a:rPr>
              <a:t>a</a:t>
            </a:r>
            <a:r>
              <a:rPr baseline="30000" i="1" lang="en" sz="2000">
                <a:solidFill>
                  <a:srgbClr val="000000"/>
                </a:solidFill>
                <a:latin typeface="Times New Roman"/>
                <a:ea typeface="Times New Roman"/>
                <a:cs typeface="Times New Roman"/>
                <a:sym typeface="Times New Roman"/>
              </a:rPr>
              <a:t>m</a:t>
            </a:r>
            <a:r>
              <a:rPr lang="en" sz="2000">
                <a:solidFill>
                  <a:srgbClr val="000000"/>
                </a:solidFill>
                <a:latin typeface="Noto Sans"/>
                <a:ea typeface="Noto Sans"/>
                <a:cs typeface="Noto Sans"/>
                <a:sym typeface="Noto Sans"/>
              </a:rPr>
              <a:t>𑇐</a:t>
            </a:r>
            <a:r>
              <a:rPr i="1" lang="en" sz="2000">
                <a:solidFill>
                  <a:srgbClr val="000000"/>
                </a:solidFill>
                <a:latin typeface="Times New Roman"/>
                <a:ea typeface="Times New Roman"/>
                <a:cs typeface="Times New Roman"/>
                <a:sym typeface="Times New Roman"/>
              </a:rPr>
              <a:t>b</a:t>
            </a:r>
            <a:r>
              <a:rPr baseline="30000" i="1" lang="en" sz="2000">
                <a:solidFill>
                  <a:srgbClr val="000000"/>
                </a:solidFill>
                <a:latin typeface="Times New Roman"/>
                <a:ea typeface="Times New Roman"/>
                <a:cs typeface="Times New Roman"/>
                <a:sym typeface="Times New Roman"/>
              </a:rPr>
              <a:t>m</a:t>
            </a:r>
            <a:r>
              <a:rPr baseline="30000" lang="en" sz="2000">
                <a:solidFill>
                  <a:srgbClr val="000000"/>
                </a:solidFill>
                <a:latin typeface="Noto Sans"/>
                <a:ea typeface="Noto Sans"/>
                <a:cs typeface="Noto Sans"/>
                <a:sym typeface="Noto Sans"/>
              </a:rPr>
              <a:t> </a:t>
            </a:r>
            <a:endParaRPr baseline="30000" sz="2300">
              <a:solidFill>
                <a:srgbClr val="000000"/>
              </a:solidFill>
              <a:latin typeface="Noto Sans"/>
              <a:ea typeface="Noto Sans"/>
              <a:cs typeface="Noto Sans"/>
              <a:sym typeface="Noto Sans"/>
            </a:endParaRPr>
          </a:p>
        </p:txBody>
      </p:sp>
      <p:cxnSp>
        <p:nvCxnSpPr>
          <p:cNvPr descr="A line segment used to separate the title from additional information in a highlighted box." id="315" name="Google Shape;315;p35"/>
          <p:cNvCxnSpPr/>
          <p:nvPr/>
        </p:nvCxnSpPr>
        <p:spPr>
          <a:xfrm>
            <a:off x="5658700" y="1425157"/>
            <a:ext cx="2509200" cy="0"/>
          </a:xfrm>
          <a:prstGeom prst="straightConnector1">
            <a:avLst/>
          </a:prstGeom>
          <a:noFill/>
          <a:ln cap="flat" cmpd="sng" w="28575">
            <a:solidFill>
              <a:srgbClr val="D9D9D9"/>
            </a:solidFill>
            <a:prstDash val="solid"/>
            <a:round/>
            <a:headEnd len="med" w="med" type="none"/>
            <a:tailEnd len="med" w="med" type="none"/>
          </a:ln>
        </p:spPr>
      </p:cxnSp>
      <p:cxnSp>
        <p:nvCxnSpPr>
          <p:cNvPr descr="A line segment used to separate the title from additional information in a highlighted box." id="316" name="Google Shape;316;p35"/>
          <p:cNvCxnSpPr/>
          <p:nvPr/>
        </p:nvCxnSpPr>
        <p:spPr>
          <a:xfrm>
            <a:off x="5658700" y="3562782"/>
            <a:ext cx="2509200" cy="0"/>
          </a:xfrm>
          <a:prstGeom prst="straightConnector1">
            <a:avLst/>
          </a:prstGeom>
          <a:noFill/>
          <a:ln cap="flat" cmpd="sng" w="28575">
            <a:solidFill>
              <a:srgbClr val="D9D9D9"/>
            </a:solidFill>
            <a:prstDash val="solid"/>
            <a:round/>
            <a:headEnd len="med" w="med" type="none"/>
            <a:tailEnd len="med" w="med" type="none"/>
          </a:ln>
        </p:spPr>
      </p:cxnSp>
      <p:cxnSp>
        <p:nvCxnSpPr>
          <p:cNvPr descr="A line segment used to separate the title from additional information in a highlighted box." id="317" name="Google Shape;317;p35"/>
          <p:cNvCxnSpPr>
            <a:endCxn id="314" idx="3"/>
          </p:cNvCxnSpPr>
          <p:nvPr/>
        </p:nvCxnSpPr>
        <p:spPr>
          <a:xfrm>
            <a:off x="4994500" y="2762057"/>
            <a:ext cx="3837600" cy="0"/>
          </a:xfrm>
          <a:prstGeom prst="straightConnector1">
            <a:avLst/>
          </a:prstGeom>
          <a:noFill/>
          <a:ln cap="flat" cmpd="sng" w="28575">
            <a:solidFill>
              <a:srgbClr val="D9D9D9"/>
            </a:solidFill>
            <a:prstDash val="solid"/>
            <a:round/>
            <a:headEnd len="med" w="med" type="none"/>
            <a:tailEnd len="med" w="med" type="non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1" name="Shape 321"/>
        <p:cNvGrpSpPr/>
        <p:nvPr/>
      </p:nvGrpSpPr>
      <p:grpSpPr>
        <a:xfrm>
          <a:off x="0" y="0"/>
          <a:ext cx="0" cy="0"/>
          <a:chOff x="0" y="0"/>
          <a:chExt cx="0" cy="0"/>
        </a:xfrm>
      </p:grpSpPr>
      <p:sp>
        <p:nvSpPr>
          <p:cNvPr descr="Icon indicating the slide contains a check for understanding question for students " id="322" name="Google Shape;322;p3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323" name="Google Shape;323;p36"/>
          <p:cNvSpPr txBox="1"/>
          <p:nvPr>
            <p:ph idx="1" type="body"/>
          </p:nvPr>
        </p:nvSpPr>
        <p:spPr>
          <a:xfrm>
            <a:off x="311700" y="846434"/>
            <a:ext cx="5000700" cy="504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Simplify the following expression.</a:t>
            </a:r>
            <a:endParaRPr/>
          </a:p>
        </p:txBody>
      </p:sp>
      <p:sp>
        <p:nvSpPr>
          <p:cNvPr id="324" name="Google Shape;324;p36"/>
          <p:cNvSpPr txBox="1"/>
          <p:nvPr>
            <p:ph idx="12" type="sldNum"/>
          </p:nvPr>
        </p:nvSpPr>
        <p:spPr>
          <a:xfrm>
            <a:off x="8283608" y="476463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5" name="Google Shape;325;p36"/>
          <p:cNvSpPr txBox="1"/>
          <p:nvPr>
            <p:ph idx="2" type="sldNum"/>
          </p:nvPr>
        </p:nvSpPr>
        <p:spPr>
          <a:xfrm>
            <a:off x="311700" y="476464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5.1.4: Using Power Properties for Exponents</a:t>
            </a:r>
            <a:endParaRPr/>
          </a:p>
        </p:txBody>
      </p:sp>
      <p:sp>
        <p:nvSpPr>
          <p:cNvPr descr="An arrow icon reads &quot;Let's review!&quot; and links to a slide that reviews the content that was assessed in the self check question. " id="326" name="Google Shape;326;p36" title="Review icon">
            <a:hlinkClick action="ppaction://hlinkshowjump?jump=nextslide"/>
          </p:cNvPr>
          <p:cNvSpPr/>
          <p:nvPr/>
        </p:nvSpPr>
        <p:spPr>
          <a:xfrm>
            <a:off x="6096000" y="455585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The expression to be simplified is the fraction with a numerator of 3-cubed times x to the negative two divided by a denominator of q-cubed. The fractional quantity is cubed. Answer choice a is the fraction with a numerator of 27 divided by a denominator of x-squared times q-cubed. Answer choice b is the fraction with a numerator of 19,683 divided by a denominator of x to the sixth power times q to the ninth power. Answer choice c is the fraction with a numerator of 729 divided by a denominator of x to the sixth power times q to the ninth power. Answer choice d is the fraction with a numerator of 19,683 times x to the sixth power divided by a denominator of q to the ninth power. " id="327" name="Google Shape;327;p36"/>
          <p:cNvPicPr preferRelativeResize="0"/>
          <p:nvPr/>
        </p:nvPicPr>
        <p:blipFill rotWithShape="1">
          <a:blip r:embed="rId4">
            <a:alphaModFix/>
          </a:blip>
          <a:srcRect b="0" l="0" r="0" t="8717"/>
          <a:stretch/>
        </p:blipFill>
        <p:spPr>
          <a:xfrm>
            <a:off x="428950" y="1351025"/>
            <a:ext cx="2193386" cy="3422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331" name="Shape 331"/>
        <p:cNvGrpSpPr/>
        <p:nvPr/>
      </p:nvGrpSpPr>
      <p:grpSpPr>
        <a:xfrm>
          <a:off x="0" y="0"/>
          <a:ext cx="0" cy="0"/>
          <a:chOff x="0" y="0"/>
          <a:chExt cx="0" cy="0"/>
        </a:xfrm>
      </p:grpSpPr>
      <p:pic>
        <p:nvPicPr>
          <p:cNvPr descr="Icon indicating the slide contains a additional resources for students who struggled with the check for understanding (self check) question" id="332" name="Google Shape;332;p3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33" name="Google Shape;333;p3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C</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334" name="Google Shape;334;p37"/>
          <p:cNvSpPr txBox="1"/>
          <p:nvPr>
            <p:ph idx="1" type="body"/>
          </p:nvPr>
        </p:nvSpPr>
        <p:spPr>
          <a:xfrm>
            <a:off x="311700" y="959075"/>
            <a:ext cx="4402200" cy="3805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solidFill>
                  <a:srgbClr val="424242"/>
                </a:solidFill>
              </a:rPr>
              <a:t>Identify which property could be used to simplify the following problems.</a:t>
            </a:r>
            <a:endParaRPr>
              <a:solidFill>
                <a:srgbClr val="424242"/>
              </a:solidFill>
            </a:endParaRPr>
          </a:p>
          <a:p>
            <a:pPr indent="0" lvl="0" marL="0" rtl="0" algn="l">
              <a:lnSpc>
                <a:spcPct val="100000"/>
              </a:lnSpc>
              <a:spcBef>
                <a:spcPts val="1200"/>
              </a:spcBef>
              <a:spcAft>
                <a:spcPts val="0"/>
              </a:spcAft>
              <a:buClr>
                <a:schemeClr val="dk1"/>
              </a:buClr>
              <a:buSzPts val="1100"/>
              <a:buFont typeface="Arial"/>
              <a:buNone/>
            </a:pPr>
            <a:r>
              <a:rPr lang="en">
                <a:solidFill>
                  <a:srgbClr val="424242"/>
                </a:solidFill>
              </a:rPr>
              <a:t>(4</a:t>
            </a:r>
            <a:r>
              <a:rPr i="1" lang="en">
                <a:solidFill>
                  <a:srgbClr val="424242"/>
                </a:solidFill>
                <a:latin typeface="Times New Roman"/>
                <a:ea typeface="Times New Roman"/>
                <a:cs typeface="Times New Roman"/>
                <a:sym typeface="Times New Roman"/>
              </a:rPr>
              <a:t>z</a:t>
            </a:r>
            <a:r>
              <a:rPr lang="en">
                <a:solidFill>
                  <a:srgbClr val="424242"/>
                </a:solidFill>
              </a:rPr>
              <a:t>)</a:t>
            </a:r>
            <a:r>
              <a:rPr baseline="30000" lang="en">
                <a:solidFill>
                  <a:srgbClr val="424242"/>
                </a:solidFill>
              </a:rPr>
              <a:t>−3</a:t>
            </a:r>
            <a:endParaRPr baseline="30000">
              <a:solidFill>
                <a:srgbClr val="424242"/>
              </a:solidFill>
            </a:endParaRPr>
          </a:p>
          <a:p>
            <a:pPr indent="0" lvl="0" marL="0" rtl="0" algn="l">
              <a:lnSpc>
                <a:spcPct val="100000"/>
              </a:lnSpc>
              <a:spcBef>
                <a:spcPts val="1200"/>
              </a:spcBef>
              <a:spcAft>
                <a:spcPts val="0"/>
              </a:spcAft>
              <a:buClr>
                <a:schemeClr val="dk1"/>
              </a:buClr>
              <a:buSzPts val="1100"/>
              <a:buFont typeface="Arial"/>
              <a:buNone/>
            </a:pPr>
            <a:r>
              <a:rPr lang="en">
                <a:solidFill>
                  <a:srgbClr val="424242"/>
                </a:solidFill>
              </a:rPr>
              <a:t>(</a:t>
            </a:r>
            <a:r>
              <a:rPr i="1" lang="en">
                <a:solidFill>
                  <a:srgbClr val="424242"/>
                </a:solidFill>
                <a:latin typeface="Times New Roman"/>
                <a:ea typeface="Times New Roman"/>
                <a:cs typeface="Times New Roman"/>
                <a:sym typeface="Times New Roman"/>
              </a:rPr>
              <a:t>h</a:t>
            </a:r>
            <a:r>
              <a:rPr baseline="30000" lang="en">
                <a:solidFill>
                  <a:srgbClr val="424242"/>
                </a:solidFill>
              </a:rPr>
              <a:t>4</a:t>
            </a:r>
            <a:r>
              <a:rPr lang="en">
                <a:solidFill>
                  <a:srgbClr val="424242"/>
                </a:solidFill>
              </a:rPr>
              <a:t>)</a:t>
            </a:r>
            <a:r>
              <a:rPr baseline="30000" lang="en">
                <a:solidFill>
                  <a:srgbClr val="424242"/>
                </a:solidFill>
              </a:rPr>
              <a:t>5</a:t>
            </a:r>
            <a:r>
              <a:rPr lang="en">
                <a:solidFill>
                  <a:srgbClr val="424242"/>
                </a:solidFill>
              </a:rPr>
              <a:t>(</a:t>
            </a:r>
            <a:r>
              <a:rPr i="1" lang="en">
                <a:solidFill>
                  <a:srgbClr val="424242"/>
                </a:solidFill>
                <a:latin typeface="Times New Roman"/>
                <a:ea typeface="Times New Roman"/>
                <a:cs typeface="Times New Roman"/>
                <a:sym typeface="Times New Roman"/>
              </a:rPr>
              <a:t>h</a:t>
            </a:r>
            <a:r>
              <a:rPr baseline="30000" lang="en">
                <a:solidFill>
                  <a:srgbClr val="424242"/>
                </a:solidFill>
              </a:rPr>
              <a:t>2</a:t>
            </a:r>
            <a:r>
              <a:rPr lang="en">
                <a:solidFill>
                  <a:srgbClr val="424242"/>
                </a:solidFill>
              </a:rPr>
              <a:t>)</a:t>
            </a:r>
            <a:r>
              <a:rPr baseline="30000" lang="en">
                <a:solidFill>
                  <a:srgbClr val="424242"/>
                </a:solidFill>
              </a:rPr>
              <a:t>2</a:t>
            </a:r>
            <a:endParaRPr baseline="30000">
              <a:solidFill>
                <a:srgbClr val="424242"/>
              </a:solidFill>
            </a:endParaRPr>
          </a:p>
          <a:p>
            <a:pPr indent="0" lvl="0" marL="0" rtl="0" algn="l">
              <a:lnSpc>
                <a:spcPct val="100000"/>
              </a:lnSpc>
              <a:spcBef>
                <a:spcPts val="1200"/>
              </a:spcBef>
              <a:spcAft>
                <a:spcPts val="0"/>
              </a:spcAft>
              <a:buClr>
                <a:schemeClr val="dk1"/>
              </a:buClr>
              <a:buSzPts val="1100"/>
              <a:buFont typeface="Arial"/>
              <a:buNone/>
            </a:pPr>
            <a:r>
              <a:rPr lang="en">
                <a:solidFill>
                  <a:srgbClr val="424242"/>
                </a:solidFill>
              </a:rPr>
              <a:t>(</a:t>
            </a:r>
            <a:r>
              <a:rPr lang="en">
                <a:solidFill>
                  <a:srgbClr val="424242"/>
                </a:solidFill>
                <a:latin typeface="Calibri"/>
                <a:ea typeface="Calibri"/>
                <a:cs typeface="Calibri"/>
                <a:sym typeface="Calibri"/>
              </a:rPr>
              <a:t>− </a:t>
            </a:r>
            <a:r>
              <a:rPr baseline="30000" i="1" lang="en">
                <a:solidFill>
                  <a:srgbClr val="424242"/>
                </a:solidFill>
                <a:latin typeface="Times New Roman"/>
                <a:ea typeface="Times New Roman"/>
                <a:cs typeface="Times New Roman"/>
                <a:sym typeface="Times New Roman"/>
              </a:rPr>
              <a:t>r</a:t>
            </a:r>
            <a:r>
              <a:rPr lang="en">
                <a:solidFill>
                  <a:srgbClr val="424242"/>
                </a:solidFill>
                <a:latin typeface="Calibri"/>
                <a:ea typeface="Calibri"/>
                <a:cs typeface="Calibri"/>
                <a:sym typeface="Calibri"/>
              </a:rPr>
              <a:t>/</a:t>
            </a:r>
            <a:r>
              <a:rPr baseline="-25000" i="1" lang="en">
                <a:solidFill>
                  <a:srgbClr val="424242"/>
                </a:solidFill>
                <a:latin typeface="Times New Roman"/>
                <a:ea typeface="Times New Roman"/>
                <a:cs typeface="Times New Roman"/>
                <a:sym typeface="Times New Roman"/>
              </a:rPr>
              <a:t>s</a:t>
            </a:r>
            <a:r>
              <a:rPr lang="en">
                <a:solidFill>
                  <a:srgbClr val="424242"/>
                </a:solidFill>
                <a:latin typeface="Calibri"/>
                <a:ea typeface="Calibri"/>
                <a:cs typeface="Calibri"/>
                <a:sym typeface="Calibri"/>
              </a:rPr>
              <a:t>)</a:t>
            </a:r>
            <a:r>
              <a:rPr baseline="30000" lang="en">
                <a:solidFill>
                  <a:srgbClr val="424242"/>
                </a:solidFill>
                <a:latin typeface="Calibri"/>
                <a:ea typeface="Calibri"/>
                <a:cs typeface="Calibri"/>
                <a:sym typeface="Calibri"/>
              </a:rPr>
              <a:t>−2</a:t>
            </a:r>
            <a:endParaRPr baseline="30000">
              <a:solidFill>
                <a:srgbClr val="424242"/>
              </a:solidFill>
              <a:latin typeface="Calibri"/>
              <a:ea typeface="Calibri"/>
              <a:cs typeface="Calibri"/>
              <a:sym typeface="Calibri"/>
            </a:endParaRPr>
          </a:p>
          <a:p>
            <a:pPr indent="0" lvl="0" marL="0" rtl="0" algn="l">
              <a:lnSpc>
                <a:spcPct val="100000"/>
              </a:lnSpc>
              <a:spcBef>
                <a:spcPts val="1200"/>
              </a:spcBef>
              <a:spcAft>
                <a:spcPts val="0"/>
              </a:spcAft>
              <a:buClr>
                <a:schemeClr val="dk1"/>
              </a:buClr>
              <a:buSzPts val="1100"/>
              <a:buFont typeface="Arial"/>
              <a:buNone/>
            </a:pPr>
            <a:r>
              <a:rPr lang="en">
                <a:solidFill>
                  <a:srgbClr val="424242"/>
                </a:solidFill>
                <a:latin typeface="Calibri"/>
                <a:ea typeface="Calibri"/>
                <a:cs typeface="Calibri"/>
                <a:sym typeface="Calibri"/>
              </a:rPr>
              <a:t>(</a:t>
            </a:r>
            <a:r>
              <a:rPr i="1" lang="en">
                <a:solidFill>
                  <a:srgbClr val="424242"/>
                </a:solidFill>
                <a:latin typeface="Times New Roman"/>
                <a:ea typeface="Times New Roman"/>
                <a:cs typeface="Times New Roman"/>
                <a:sym typeface="Times New Roman"/>
              </a:rPr>
              <a:t>x</a:t>
            </a:r>
            <a:r>
              <a:rPr baseline="30000" lang="en">
                <a:solidFill>
                  <a:srgbClr val="424242"/>
                </a:solidFill>
                <a:latin typeface="Calibri"/>
                <a:ea typeface="Calibri"/>
                <a:cs typeface="Calibri"/>
                <a:sym typeface="Calibri"/>
              </a:rPr>
              <a:t>3</a:t>
            </a:r>
            <a:r>
              <a:rPr lang="en">
                <a:solidFill>
                  <a:srgbClr val="424242"/>
                </a:solidFill>
                <a:latin typeface="Calibri"/>
                <a:ea typeface="Calibri"/>
                <a:cs typeface="Calibri"/>
                <a:sym typeface="Calibri"/>
              </a:rPr>
              <a:t>)</a:t>
            </a:r>
            <a:r>
              <a:rPr baseline="30000" lang="en">
                <a:solidFill>
                  <a:srgbClr val="424242"/>
                </a:solidFill>
                <a:latin typeface="Calibri"/>
                <a:ea typeface="Calibri"/>
                <a:cs typeface="Calibri"/>
                <a:sym typeface="Calibri"/>
              </a:rPr>
              <a:t>5</a:t>
            </a:r>
            <a:endParaRPr baseline="30000">
              <a:solidFill>
                <a:srgbClr val="424242"/>
              </a:solidFill>
              <a:latin typeface="Calibri"/>
              <a:ea typeface="Calibri"/>
              <a:cs typeface="Calibri"/>
              <a:sym typeface="Calibri"/>
            </a:endParaRPr>
          </a:p>
          <a:p>
            <a:pPr indent="0" lvl="0" marL="0" rtl="0" algn="l">
              <a:lnSpc>
                <a:spcPct val="100000"/>
              </a:lnSpc>
              <a:spcBef>
                <a:spcPts val="1200"/>
              </a:spcBef>
              <a:spcAft>
                <a:spcPts val="1200"/>
              </a:spcAft>
              <a:buNone/>
            </a:pPr>
            <a:r>
              <a:rPr lang="en">
                <a:solidFill>
                  <a:srgbClr val="424242"/>
                </a:solidFill>
                <a:latin typeface="Calibri"/>
                <a:ea typeface="Calibri"/>
                <a:cs typeface="Calibri"/>
                <a:sym typeface="Calibri"/>
              </a:rPr>
              <a:t>(</a:t>
            </a:r>
            <a:r>
              <a:rPr baseline="30000" lang="en">
                <a:solidFill>
                  <a:srgbClr val="424242"/>
                </a:solidFill>
                <a:latin typeface="Calibri"/>
                <a:ea typeface="Calibri"/>
                <a:cs typeface="Calibri"/>
                <a:sym typeface="Calibri"/>
              </a:rPr>
              <a:t>3</a:t>
            </a:r>
            <a:r>
              <a:rPr lang="en">
                <a:solidFill>
                  <a:srgbClr val="424242"/>
                </a:solidFill>
                <a:latin typeface="Calibri"/>
                <a:ea typeface="Calibri"/>
                <a:cs typeface="Calibri"/>
                <a:sym typeface="Calibri"/>
              </a:rPr>
              <a:t>/</a:t>
            </a:r>
            <a:r>
              <a:rPr baseline="-25000" lang="en">
                <a:solidFill>
                  <a:srgbClr val="424242"/>
                </a:solidFill>
                <a:latin typeface="Calibri"/>
                <a:ea typeface="Calibri"/>
                <a:cs typeface="Calibri"/>
                <a:sym typeface="Calibri"/>
              </a:rPr>
              <a:t>7</a:t>
            </a:r>
            <a:r>
              <a:rPr lang="en">
                <a:solidFill>
                  <a:srgbClr val="424242"/>
                </a:solidFill>
                <a:latin typeface="Calibri"/>
                <a:ea typeface="Calibri"/>
                <a:cs typeface="Calibri"/>
                <a:sym typeface="Calibri"/>
              </a:rPr>
              <a:t>)</a:t>
            </a:r>
            <a:r>
              <a:rPr baseline="30000" lang="en">
                <a:solidFill>
                  <a:srgbClr val="424242"/>
                </a:solidFill>
                <a:latin typeface="Calibri"/>
                <a:ea typeface="Calibri"/>
                <a:cs typeface="Calibri"/>
                <a:sym typeface="Calibri"/>
              </a:rPr>
              <a:t>−5</a:t>
            </a:r>
            <a:endParaRPr sz="1800"/>
          </a:p>
        </p:txBody>
      </p:sp>
      <p:sp>
        <p:nvSpPr>
          <p:cNvPr id="335" name="Google Shape;335;p37"/>
          <p:cNvSpPr txBox="1"/>
          <p:nvPr>
            <p:ph idx="12" type="sldNum"/>
          </p:nvPr>
        </p:nvSpPr>
        <p:spPr>
          <a:xfrm>
            <a:off x="8283608" y="476463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6" name="Google Shape;336;p37"/>
          <p:cNvSpPr txBox="1"/>
          <p:nvPr>
            <p:ph idx="2" type="sldNum"/>
          </p:nvPr>
        </p:nvSpPr>
        <p:spPr>
          <a:xfrm>
            <a:off x="311700" y="4764641"/>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5.1.4: Using Power Properties for Exponents </a:t>
            </a:r>
            <a:r>
              <a:rPr lang="en"/>
              <a:t>- Additional Resources</a:t>
            </a:r>
            <a:endParaRPr/>
          </a:p>
        </p:txBody>
      </p:sp>
      <p:sp>
        <p:nvSpPr>
          <p:cNvPr id="337" name="Google Shape;337;p37"/>
          <p:cNvSpPr txBox="1"/>
          <p:nvPr/>
        </p:nvSpPr>
        <p:spPr>
          <a:xfrm>
            <a:off x="2741525" y="2224860"/>
            <a:ext cx="1203300" cy="1083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rgbClr val="424242"/>
                </a:solidFill>
                <a:latin typeface="Noto Sans"/>
                <a:ea typeface="Noto Sans"/>
                <a:cs typeface="Noto Sans"/>
                <a:sym typeface="Noto Sans"/>
              </a:rPr>
              <a:t>(</a:t>
            </a:r>
            <a:r>
              <a:rPr lang="en" sz="2400">
                <a:solidFill>
                  <a:srgbClr val="424242"/>
                </a:solidFill>
                <a:latin typeface="Calibri"/>
                <a:ea typeface="Calibri"/>
                <a:cs typeface="Calibri"/>
                <a:sym typeface="Calibri"/>
              </a:rPr>
              <a:t>−</a:t>
            </a:r>
            <a:r>
              <a:rPr lang="en" sz="2400">
                <a:solidFill>
                  <a:srgbClr val="424242"/>
                </a:solidFill>
                <a:latin typeface="Noto Sans"/>
                <a:ea typeface="Noto Sans"/>
                <a:cs typeface="Noto Sans"/>
                <a:sym typeface="Noto Sans"/>
              </a:rPr>
              <a:t>2</a:t>
            </a:r>
            <a:r>
              <a:rPr i="1" lang="en" sz="2400">
                <a:solidFill>
                  <a:srgbClr val="424242"/>
                </a:solidFill>
                <a:latin typeface="Times New Roman"/>
                <a:ea typeface="Times New Roman"/>
                <a:cs typeface="Times New Roman"/>
                <a:sym typeface="Times New Roman"/>
              </a:rPr>
              <a:t>cd</a:t>
            </a:r>
            <a:r>
              <a:rPr lang="en" sz="2400">
                <a:solidFill>
                  <a:srgbClr val="424242"/>
                </a:solidFill>
                <a:latin typeface="Noto Sans"/>
                <a:ea typeface="Noto Sans"/>
                <a:cs typeface="Noto Sans"/>
                <a:sym typeface="Noto Sans"/>
              </a:rPr>
              <a:t>)</a:t>
            </a:r>
            <a:r>
              <a:rPr baseline="30000" lang="en" sz="2400">
                <a:solidFill>
                  <a:srgbClr val="424242"/>
                </a:solidFill>
                <a:latin typeface="Noto Sans"/>
                <a:ea typeface="Noto Sans"/>
                <a:cs typeface="Noto Sans"/>
                <a:sym typeface="Noto Sans"/>
              </a:rPr>
              <a:t>6</a:t>
            </a:r>
            <a:endParaRPr baseline="30000" sz="2400">
              <a:solidFill>
                <a:srgbClr val="424242"/>
              </a:solidFill>
              <a:latin typeface="Noto Sans"/>
              <a:ea typeface="Noto Sans"/>
              <a:cs typeface="Noto Sans"/>
              <a:sym typeface="Noto Sans"/>
            </a:endParaRPr>
          </a:p>
          <a:p>
            <a:pPr indent="0" lvl="0" marL="0" rtl="0" algn="l">
              <a:spcBef>
                <a:spcPts val="1200"/>
              </a:spcBef>
              <a:spcAft>
                <a:spcPts val="1200"/>
              </a:spcAft>
              <a:buNone/>
            </a:pPr>
            <a:r>
              <a:rPr lang="en" sz="2400">
                <a:solidFill>
                  <a:srgbClr val="424242"/>
                </a:solidFill>
                <a:latin typeface="Noto Sans"/>
                <a:ea typeface="Noto Sans"/>
                <a:cs typeface="Noto Sans"/>
                <a:sym typeface="Noto Sans"/>
              </a:rPr>
              <a:t>(2</a:t>
            </a:r>
            <a:r>
              <a:rPr baseline="30000" lang="en" sz="2400">
                <a:solidFill>
                  <a:srgbClr val="424242"/>
                </a:solidFill>
                <a:latin typeface="Noto Sans"/>
                <a:ea typeface="Noto Sans"/>
                <a:cs typeface="Noto Sans"/>
                <a:sym typeface="Noto Sans"/>
              </a:rPr>
              <a:t>2</a:t>
            </a:r>
            <a:r>
              <a:rPr lang="en" sz="2400">
                <a:solidFill>
                  <a:srgbClr val="424242"/>
                </a:solidFill>
                <a:latin typeface="Noto Sans"/>
                <a:ea typeface="Noto Sans"/>
                <a:cs typeface="Noto Sans"/>
                <a:sym typeface="Noto Sans"/>
              </a:rPr>
              <a:t>)</a:t>
            </a:r>
            <a:r>
              <a:rPr baseline="30000" lang="en" sz="2400">
                <a:solidFill>
                  <a:srgbClr val="424242"/>
                </a:solidFill>
                <a:latin typeface="Noto Sans"/>
                <a:ea typeface="Noto Sans"/>
                <a:cs typeface="Noto Sans"/>
                <a:sym typeface="Noto Sans"/>
              </a:rPr>
              <a:t>3</a:t>
            </a:r>
            <a:endParaRPr baseline="30000" sz="2400">
              <a:solidFill>
                <a:srgbClr val="424242"/>
              </a:solidFill>
              <a:latin typeface="Noto Sans"/>
              <a:ea typeface="Noto Sans"/>
              <a:cs typeface="Noto Sans"/>
              <a:sym typeface="Noto Sans"/>
            </a:endParaRPr>
          </a:p>
        </p:txBody>
      </p:sp>
      <p:pic>
        <p:nvPicPr>
          <p:cNvPr descr="The expression represented by the fractional quantity of 2 times x times y-squared divided by z all raised to the third power. " id="338" name="Google Shape;338;p37" title="Screenshot 2025-12-17 at 11.39.30 AM.png"/>
          <p:cNvPicPr preferRelativeResize="0"/>
          <p:nvPr/>
        </p:nvPicPr>
        <p:blipFill>
          <a:blip r:embed="rId4">
            <a:alphaModFix/>
          </a:blip>
          <a:stretch>
            <a:fillRect/>
          </a:stretch>
        </p:blipFill>
        <p:spPr>
          <a:xfrm>
            <a:off x="2885660" y="3266450"/>
            <a:ext cx="786000" cy="633175"/>
          </a:xfrm>
          <a:prstGeom prst="rect">
            <a:avLst/>
          </a:prstGeom>
          <a:noFill/>
          <a:ln>
            <a:noFill/>
          </a:ln>
        </p:spPr>
      </p:pic>
      <p:pic>
        <p:nvPicPr>
          <p:cNvPr descr="The expression representing the fractional quantity with a numerator of 4 times the variable p raised to the negative 3 power divided by a denominator of q-squared all raised to the power of 2." id="339" name="Google Shape;339;p37" title="Screenshot 2025-12-17 at 11.41.48 AM.png"/>
          <p:cNvPicPr preferRelativeResize="0"/>
          <p:nvPr/>
        </p:nvPicPr>
        <p:blipFill>
          <a:blip r:embed="rId5">
            <a:alphaModFix/>
          </a:blip>
          <a:stretch>
            <a:fillRect/>
          </a:stretch>
        </p:blipFill>
        <p:spPr>
          <a:xfrm>
            <a:off x="2870617" y="4017778"/>
            <a:ext cx="786011" cy="633175"/>
          </a:xfrm>
          <a:prstGeom prst="rect">
            <a:avLst/>
          </a:prstGeom>
          <a:noFill/>
          <a:ln>
            <a:noFill/>
          </a:ln>
        </p:spPr>
      </p:pic>
      <p:sp>
        <p:nvSpPr>
          <p:cNvPr id="340" name="Google Shape;340;p37"/>
          <p:cNvSpPr txBox="1"/>
          <p:nvPr/>
        </p:nvSpPr>
        <p:spPr>
          <a:xfrm>
            <a:off x="5145107" y="562196"/>
            <a:ext cx="3837600" cy="42276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000">
                <a:solidFill>
                  <a:srgbClr val="000000"/>
                </a:solidFill>
                <a:latin typeface="Noto Sans"/>
                <a:ea typeface="Noto Sans"/>
                <a:cs typeface="Noto Sans"/>
                <a:sym typeface="Noto Sans"/>
              </a:rPr>
              <a:t>QUOTIENT TO A NEGATIVE POWER PROPERTY</a:t>
            </a:r>
            <a:endParaRPr b="1" sz="2000">
              <a:solidFill>
                <a:srgbClr val="000000"/>
              </a:solidFill>
              <a:latin typeface="Noto Sans"/>
              <a:ea typeface="Noto Sans"/>
              <a:cs typeface="Noto Sans"/>
              <a:sym typeface="Noto Sans"/>
            </a:endParaRPr>
          </a:p>
          <a:p>
            <a:pPr indent="0" lvl="0" marL="0" rtl="0" algn="ctr">
              <a:spcBef>
                <a:spcPts val="7000"/>
              </a:spcBef>
              <a:spcAft>
                <a:spcPts val="0"/>
              </a:spcAft>
              <a:buNone/>
            </a:pPr>
            <a:r>
              <a:rPr b="1" lang="en" sz="2000">
                <a:solidFill>
                  <a:srgbClr val="000000"/>
                </a:solidFill>
                <a:latin typeface="Noto Sans"/>
                <a:ea typeface="Noto Sans"/>
                <a:cs typeface="Noto Sans"/>
                <a:sym typeface="Noto Sans"/>
              </a:rPr>
              <a:t>POWER PROPERTY FOR EXPONENTS</a:t>
            </a:r>
            <a:endParaRPr sz="2000">
              <a:solidFill>
                <a:srgbClr val="000000"/>
              </a:solidFill>
              <a:latin typeface="Noto Sans"/>
              <a:ea typeface="Noto Sans"/>
              <a:cs typeface="Noto Sans"/>
              <a:sym typeface="Noto Sans"/>
            </a:endParaRPr>
          </a:p>
          <a:p>
            <a:pPr indent="0" lvl="0" marL="0" rtl="0" algn="ctr">
              <a:spcBef>
                <a:spcPts val="2000"/>
              </a:spcBef>
              <a:spcAft>
                <a:spcPts val="0"/>
              </a:spcAft>
              <a:buNone/>
            </a:pPr>
            <a:r>
              <a:rPr lang="en" sz="2000">
                <a:solidFill>
                  <a:srgbClr val="000000"/>
                </a:solidFill>
                <a:latin typeface="Noto Sans"/>
                <a:ea typeface="Noto Sans"/>
                <a:cs typeface="Noto Sans"/>
                <a:sym typeface="Noto Sans"/>
              </a:rPr>
              <a:t>(</a:t>
            </a:r>
            <a:r>
              <a:rPr i="1" lang="en" sz="2000">
                <a:solidFill>
                  <a:srgbClr val="000000"/>
                </a:solidFill>
                <a:latin typeface="Times New Roman"/>
                <a:ea typeface="Times New Roman"/>
                <a:cs typeface="Times New Roman"/>
                <a:sym typeface="Times New Roman"/>
              </a:rPr>
              <a:t>a</a:t>
            </a:r>
            <a:r>
              <a:rPr baseline="30000" i="1" lang="en" sz="2000">
                <a:solidFill>
                  <a:srgbClr val="000000"/>
                </a:solidFill>
                <a:latin typeface="Times New Roman"/>
                <a:ea typeface="Times New Roman"/>
                <a:cs typeface="Times New Roman"/>
                <a:sym typeface="Times New Roman"/>
              </a:rPr>
              <a:t>m</a:t>
            </a:r>
            <a:r>
              <a:rPr lang="en" sz="2000">
                <a:solidFill>
                  <a:srgbClr val="000000"/>
                </a:solidFill>
                <a:latin typeface="Noto Sans"/>
                <a:ea typeface="Noto Sans"/>
                <a:cs typeface="Noto Sans"/>
                <a:sym typeface="Noto Sans"/>
              </a:rPr>
              <a:t>)</a:t>
            </a:r>
            <a:r>
              <a:rPr baseline="30000" i="1" lang="en" sz="2000">
                <a:solidFill>
                  <a:srgbClr val="000000"/>
                </a:solidFill>
                <a:latin typeface="Times New Roman"/>
                <a:ea typeface="Times New Roman"/>
                <a:cs typeface="Times New Roman"/>
                <a:sym typeface="Times New Roman"/>
              </a:rPr>
              <a:t>n</a:t>
            </a:r>
            <a:r>
              <a:rPr lang="en" sz="2000">
                <a:solidFill>
                  <a:srgbClr val="000000"/>
                </a:solidFill>
                <a:latin typeface="Noto Sans"/>
                <a:ea typeface="Noto Sans"/>
                <a:cs typeface="Noto Sans"/>
                <a:sym typeface="Noto Sans"/>
              </a:rPr>
              <a:t> = </a:t>
            </a:r>
            <a:r>
              <a:rPr i="1" lang="en" sz="2000">
                <a:solidFill>
                  <a:srgbClr val="000000"/>
                </a:solidFill>
                <a:latin typeface="Times New Roman"/>
                <a:ea typeface="Times New Roman"/>
                <a:cs typeface="Times New Roman"/>
                <a:sym typeface="Times New Roman"/>
              </a:rPr>
              <a:t>a</a:t>
            </a:r>
            <a:r>
              <a:rPr baseline="30000" i="1" lang="en" sz="2000">
                <a:solidFill>
                  <a:srgbClr val="000000"/>
                </a:solidFill>
                <a:latin typeface="Times New Roman"/>
                <a:ea typeface="Times New Roman"/>
                <a:cs typeface="Times New Roman"/>
                <a:sym typeface="Times New Roman"/>
              </a:rPr>
              <a:t>m</a:t>
            </a:r>
            <a:r>
              <a:rPr baseline="30000" lang="en" sz="2000">
                <a:solidFill>
                  <a:srgbClr val="000000"/>
                </a:solidFill>
                <a:latin typeface="Noto Sans"/>
                <a:ea typeface="Noto Sans"/>
                <a:cs typeface="Noto Sans"/>
                <a:sym typeface="Noto Sans"/>
              </a:rPr>
              <a:t>𑇐</a:t>
            </a:r>
            <a:r>
              <a:rPr baseline="30000" i="1" lang="en" sz="2000">
                <a:solidFill>
                  <a:srgbClr val="000000"/>
                </a:solidFill>
                <a:latin typeface="Times New Roman"/>
                <a:ea typeface="Times New Roman"/>
                <a:cs typeface="Times New Roman"/>
                <a:sym typeface="Times New Roman"/>
              </a:rPr>
              <a:t>n</a:t>
            </a:r>
            <a:r>
              <a:rPr baseline="30000" lang="en" sz="2000">
                <a:solidFill>
                  <a:srgbClr val="000000"/>
                </a:solidFill>
                <a:latin typeface="Noto Sans"/>
                <a:ea typeface="Noto Sans"/>
                <a:cs typeface="Noto Sans"/>
                <a:sym typeface="Noto Sans"/>
              </a:rPr>
              <a:t> </a:t>
            </a:r>
            <a:endParaRPr baseline="30000" sz="2000">
              <a:solidFill>
                <a:srgbClr val="000000"/>
              </a:solidFill>
              <a:latin typeface="Noto Sans"/>
              <a:ea typeface="Noto Sans"/>
              <a:cs typeface="Noto Sans"/>
              <a:sym typeface="Noto Sans"/>
            </a:endParaRPr>
          </a:p>
          <a:p>
            <a:pPr indent="0" lvl="0" marL="0" rtl="0" algn="ctr">
              <a:spcBef>
                <a:spcPts val="1200"/>
              </a:spcBef>
              <a:spcAft>
                <a:spcPts val="0"/>
              </a:spcAft>
              <a:buNone/>
            </a:pPr>
            <a:r>
              <a:rPr b="1" lang="en" sz="2000">
                <a:solidFill>
                  <a:srgbClr val="000000"/>
                </a:solidFill>
                <a:latin typeface="Noto Sans"/>
                <a:ea typeface="Noto Sans"/>
                <a:cs typeface="Noto Sans"/>
                <a:sym typeface="Noto Sans"/>
              </a:rPr>
              <a:t>PRODUCT TO A POWER PROPERTY FOR EXPONENTS</a:t>
            </a:r>
            <a:endParaRPr sz="2000">
              <a:solidFill>
                <a:srgbClr val="000000"/>
              </a:solidFill>
              <a:latin typeface="Noto Sans"/>
              <a:ea typeface="Noto Sans"/>
              <a:cs typeface="Noto Sans"/>
              <a:sym typeface="Noto Sans"/>
            </a:endParaRPr>
          </a:p>
          <a:p>
            <a:pPr indent="0" lvl="0" marL="0" rtl="0" algn="ctr">
              <a:spcBef>
                <a:spcPts val="2000"/>
              </a:spcBef>
              <a:spcAft>
                <a:spcPts val="1200"/>
              </a:spcAft>
              <a:buNone/>
            </a:pPr>
            <a:r>
              <a:rPr lang="en" sz="2000">
                <a:solidFill>
                  <a:srgbClr val="000000"/>
                </a:solidFill>
                <a:latin typeface="Noto Sans"/>
                <a:ea typeface="Noto Sans"/>
                <a:cs typeface="Noto Sans"/>
                <a:sym typeface="Noto Sans"/>
              </a:rPr>
              <a:t>(</a:t>
            </a:r>
            <a:r>
              <a:rPr i="1" lang="en" sz="2000">
                <a:solidFill>
                  <a:srgbClr val="000000"/>
                </a:solidFill>
                <a:latin typeface="Times New Roman"/>
                <a:ea typeface="Times New Roman"/>
                <a:cs typeface="Times New Roman"/>
                <a:sym typeface="Times New Roman"/>
              </a:rPr>
              <a:t>ab</a:t>
            </a:r>
            <a:r>
              <a:rPr lang="en" sz="2000">
                <a:solidFill>
                  <a:srgbClr val="000000"/>
                </a:solidFill>
                <a:latin typeface="Noto Sans"/>
                <a:ea typeface="Noto Sans"/>
                <a:cs typeface="Noto Sans"/>
                <a:sym typeface="Noto Sans"/>
              </a:rPr>
              <a:t>)</a:t>
            </a:r>
            <a:r>
              <a:rPr baseline="30000" i="1" lang="en" sz="2000">
                <a:solidFill>
                  <a:srgbClr val="000000"/>
                </a:solidFill>
                <a:latin typeface="Times New Roman"/>
                <a:ea typeface="Times New Roman"/>
                <a:cs typeface="Times New Roman"/>
                <a:sym typeface="Times New Roman"/>
              </a:rPr>
              <a:t>m</a:t>
            </a:r>
            <a:r>
              <a:rPr lang="en" sz="2000">
                <a:solidFill>
                  <a:srgbClr val="000000"/>
                </a:solidFill>
                <a:latin typeface="Noto Sans"/>
                <a:ea typeface="Noto Sans"/>
                <a:cs typeface="Noto Sans"/>
                <a:sym typeface="Noto Sans"/>
              </a:rPr>
              <a:t> = </a:t>
            </a:r>
            <a:r>
              <a:rPr i="1" lang="en" sz="2000">
                <a:solidFill>
                  <a:srgbClr val="000000"/>
                </a:solidFill>
                <a:latin typeface="Times New Roman"/>
                <a:ea typeface="Times New Roman"/>
                <a:cs typeface="Times New Roman"/>
                <a:sym typeface="Times New Roman"/>
              </a:rPr>
              <a:t>a</a:t>
            </a:r>
            <a:r>
              <a:rPr baseline="30000" i="1" lang="en" sz="2000">
                <a:solidFill>
                  <a:srgbClr val="000000"/>
                </a:solidFill>
                <a:latin typeface="Times New Roman"/>
                <a:ea typeface="Times New Roman"/>
                <a:cs typeface="Times New Roman"/>
                <a:sym typeface="Times New Roman"/>
              </a:rPr>
              <a:t>m</a:t>
            </a:r>
            <a:r>
              <a:rPr lang="en" sz="2000">
                <a:solidFill>
                  <a:srgbClr val="000000"/>
                </a:solidFill>
                <a:latin typeface="Noto Sans"/>
                <a:ea typeface="Noto Sans"/>
                <a:cs typeface="Noto Sans"/>
                <a:sym typeface="Noto Sans"/>
              </a:rPr>
              <a:t>𑇐</a:t>
            </a:r>
            <a:r>
              <a:rPr i="1" lang="en" sz="2000">
                <a:solidFill>
                  <a:srgbClr val="000000"/>
                </a:solidFill>
                <a:latin typeface="Times New Roman"/>
                <a:ea typeface="Times New Roman"/>
                <a:cs typeface="Times New Roman"/>
                <a:sym typeface="Times New Roman"/>
              </a:rPr>
              <a:t>b</a:t>
            </a:r>
            <a:r>
              <a:rPr baseline="30000" i="1" lang="en" sz="2000">
                <a:solidFill>
                  <a:srgbClr val="000000"/>
                </a:solidFill>
                <a:latin typeface="Times New Roman"/>
                <a:ea typeface="Times New Roman"/>
                <a:cs typeface="Times New Roman"/>
                <a:sym typeface="Times New Roman"/>
              </a:rPr>
              <a:t>m</a:t>
            </a:r>
            <a:r>
              <a:rPr baseline="30000" lang="en" sz="2000">
                <a:solidFill>
                  <a:srgbClr val="000000"/>
                </a:solidFill>
                <a:latin typeface="Noto Sans"/>
                <a:ea typeface="Noto Sans"/>
                <a:cs typeface="Noto Sans"/>
                <a:sym typeface="Noto Sans"/>
              </a:rPr>
              <a:t> </a:t>
            </a:r>
            <a:endParaRPr baseline="30000" sz="2300">
              <a:solidFill>
                <a:srgbClr val="000000"/>
              </a:solidFill>
              <a:latin typeface="Noto Sans"/>
              <a:ea typeface="Noto Sans"/>
              <a:cs typeface="Noto Sans"/>
              <a:sym typeface="Noto Sans"/>
            </a:endParaRPr>
          </a:p>
        </p:txBody>
      </p:sp>
      <p:pic>
        <p:nvPicPr>
          <p:cNvPr descr="The fractional quantity of a over b raised to the negative n power equals the fractional quantity of b over a raised to the positive n power. " id="341" name="Google Shape;341;p37" title="Screenshot 2025-12-17 at 11.01.21 AM.png"/>
          <p:cNvPicPr preferRelativeResize="0"/>
          <p:nvPr/>
        </p:nvPicPr>
        <p:blipFill>
          <a:blip r:embed="rId6">
            <a:alphaModFix/>
          </a:blip>
          <a:stretch>
            <a:fillRect/>
          </a:stretch>
        </p:blipFill>
        <p:spPr>
          <a:xfrm>
            <a:off x="6376965" y="1381697"/>
            <a:ext cx="1373879" cy="572700"/>
          </a:xfrm>
          <a:prstGeom prst="rect">
            <a:avLst/>
          </a:prstGeom>
          <a:noFill/>
          <a:ln cap="flat" cmpd="sng" w="9525">
            <a:solidFill>
              <a:srgbClr val="D9D9D9"/>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3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Step: Cool Down</a:t>
            </a:r>
            <a:endParaRPr/>
          </a:p>
        </p:txBody>
      </p:sp>
      <p:pic>
        <p:nvPicPr>
          <p:cNvPr descr="Map consisting of seven rectangles connected by dotted lines conveying the progression of the Lesson. Each rectangle has an icon with text. Adding to the previous four stops, the fifth rectangle is now highlighted in dark green with a yellow icon and text. The icon is a bar graph made of three progressively smaller rectangles with an arrow on top, following the slope. The text reads Cool Down." id="347" name="Google Shape;347;p38" title="Screenshot 2025-10-23 at 9.30.17 AM.png"/>
          <p:cNvPicPr preferRelativeResize="0"/>
          <p:nvPr/>
        </p:nvPicPr>
        <p:blipFill>
          <a:blip r:embed="rId3">
            <a:alphaModFix/>
          </a:blip>
          <a:stretch>
            <a:fillRect/>
          </a:stretch>
        </p:blipFill>
        <p:spPr>
          <a:xfrm>
            <a:off x="146304" y="1463040"/>
            <a:ext cx="8839204" cy="3167957"/>
          </a:xfrm>
          <a:prstGeom prst="rect">
            <a:avLst/>
          </a:prstGeom>
          <a:noFill/>
          <a:ln>
            <a:noFill/>
          </a:ln>
        </p:spPr>
      </p:pic>
      <p:sp>
        <p:nvSpPr>
          <p:cNvPr id="348" name="Google Shape;348;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2" name="Shape 352"/>
        <p:cNvGrpSpPr/>
        <p:nvPr/>
      </p:nvGrpSpPr>
      <p:grpSpPr>
        <a:xfrm>
          <a:off x="0" y="0"/>
          <a:ext cx="0" cy="0"/>
          <a:chOff x="0" y="0"/>
          <a:chExt cx="0" cy="0"/>
        </a:xfrm>
      </p:grpSpPr>
      <p:sp>
        <p:nvSpPr>
          <p:cNvPr id="353" name="Google Shape;353;p3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54" name="Google Shape;354;p39"/>
          <p:cNvSpPr txBox="1"/>
          <p:nvPr>
            <p:ph idx="1" type="body"/>
          </p:nvPr>
        </p:nvSpPr>
        <p:spPr>
          <a:xfrm>
            <a:off x="311700" y="743921"/>
            <a:ext cx="8520600" cy="1002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Simplify the expressions using all of the exponent properties you learned in the lesson. </a:t>
            </a:r>
            <a:endParaRPr/>
          </a:p>
        </p:txBody>
      </p:sp>
      <p:sp>
        <p:nvSpPr>
          <p:cNvPr id="355" name="Google Shape;355;p39"/>
          <p:cNvSpPr txBox="1"/>
          <p:nvPr>
            <p:ph idx="12" type="sldNum"/>
          </p:nvPr>
        </p:nvSpPr>
        <p:spPr>
          <a:xfrm>
            <a:off x="8283608" y="4801549"/>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56" name="Google Shape;356;p39"/>
          <p:cNvSpPr txBox="1"/>
          <p:nvPr>
            <p:ph idx="2" type="sldNum"/>
          </p:nvPr>
        </p:nvSpPr>
        <p:spPr>
          <a:xfrm>
            <a:off x="311700" y="4801557"/>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5.1.5 Simplifying Exponents</a:t>
            </a:r>
            <a:endParaRPr/>
          </a:p>
        </p:txBody>
      </p:sp>
      <p:pic>
        <p:nvPicPr>
          <p:cNvPr descr="The expression representing the variable j raised to the fifth power times the variable j cubed." id="357" name="Google Shape;357;p39" title="Screenshot 2025-12-17 at 12.08.08 PM.png"/>
          <p:cNvPicPr preferRelativeResize="0"/>
          <p:nvPr/>
        </p:nvPicPr>
        <p:blipFill>
          <a:blip r:embed="rId4">
            <a:alphaModFix/>
          </a:blip>
          <a:stretch>
            <a:fillRect/>
          </a:stretch>
        </p:blipFill>
        <p:spPr>
          <a:xfrm>
            <a:off x="822050" y="1931121"/>
            <a:ext cx="1088136" cy="453377"/>
          </a:xfrm>
          <a:prstGeom prst="rect">
            <a:avLst/>
          </a:prstGeom>
          <a:noFill/>
          <a:ln>
            <a:noFill/>
          </a:ln>
        </p:spPr>
      </p:pic>
      <p:pic>
        <p:nvPicPr>
          <p:cNvPr descr="The expression representing the variable h raised to the seventh power divided by the variable h cubed." id="358" name="Google Shape;358;p39" title="Screenshot 2025-12-17 at 12.08.21 PM.png"/>
          <p:cNvPicPr preferRelativeResize="0"/>
          <p:nvPr/>
        </p:nvPicPr>
        <p:blipFill>
          <a:blip r:embed="rId5">
            <a:alphaModFix/>
          </a:blip>
          <a:stretch>
            <a:fillRect/>
          </a:stretch>
        </p:blipFill>
        <p:spPr>
          <a:xfrm>
            <a:off x="822960" y="2539050"/>
            <a:ext cx="1005840" cy="532856"/>
          </a:xfrm>
          <a:prstGeom prst="rect">
            <a:avLst/>
          </a:prstGeom>
          <a:noFill/>
          <a:ln>
            <a:noFill/>
          </a:ln>
        </p:spPr>
      </p:pic>
      <p:pic>
        <p:nvPicPr>
          <p:cNvPr descr="The quantity of negative a times b raised to the zero power where a and b are variables. " id="359" name="Google Shape;359;p39" title="Screenshot 2025-12-17 at 12.08.32 PM.png"/>
          <p:cNvPicPr preferRelativeResize="0"/>
          <p:nvPr/>
        </p:nvPicPr>
        <p:blipFill>
          <a:blip r:embed="rId6">
            <a:alphaModFix/>
          </a:blip>
          <a:stretch>
            <a:fillRect/>
          </a:stretch>
        </p:blipFill>
        <p:spPr>
          <a:xfrm>
            <a:off x="822960" y="3174537"/>
            <a:ext cx="1083023" cy="573744"/>
          </a:xfrm>
          <a:prstGeom prst="rect">
            <a:avLst/>
          </a:prstGeom>
          <a:noFill/>
          <a:ln>
            <a:noFill/>
          </a:ln>
        </p:spPr>
      </p:pic>
      <p:pic>
        <p:nvPicPr>
          <p:cNvPr descr="The fraction represented by 1 over the variable s raised to the negative 4 power. " id="360" name="Google Shape;360;p39" title="Screenshot 2025-12-17 at 12.08.43 PM.png"/>
          <p:cNvPicPr preferRelativeResize="0"/>
          <p:nvPr/>
        </p:nvPicPr>
        <p:blipFill>
          <a:blip r:embed="rId7">
            <a:alphaModFix/>
          </a:blip>
          <a:stretch>
            <a:fillRect/>
          </a:stretch>
        </p:blipFill>
        <p:spPr>
          <a:xfrm>
            <a:off x="822960" y="3838803"/>
            <a:ext cx="1088136" cy="718947"/>
          </a:xfrm>
          <a:prstGeom prst="rect">
            <a:avLst/>
          </a:prstGeom>
          <a:noFill/>
          <a:ln>
            <a:noFill/>
          </a:ln>
        </p:spPr>
      </p:pic>
      <p:pic>
        <p:nvPicPr>
          <p:cNvPr descr="The fractional quantity of m divided by n all raised to the power of negative 4 where m and n are variables. " id="361" name="Google Shape;361;p39" title="Screenshot 2025-12-17 at 12.08.53 PM.png"/>
          <p:cNvPicPr preferRelativeResize="0"/>
          <p:nvPr/>
        </p:nvPicPr>
        <p:blipFill>
          <a:blip r:embed="rId8">
            <a:alphaModFix/>
          </a:blip>
          <a:stretch>
            <a:fillRect/>
          </a:stretch>
        </p:blipFill>
        <p:spPr>
          <a:xfrm>
            <a:off x="5303520" y="1781188"/>
            <a:ext cx="1088136" cy="718947"/>
          </a:xfrm>
          <a:prstGeom prst="rect">
            <a:avLst/>
          </a:prstGeom>
          <a:noFill/>
          <a:ln>
            <a:noFill/>
          </a:ln>
        </p:spPr>
      </p:pic>
      <p:pic>
        <p:nvPicPr>
          <p:cNvPr descr="The quantity of p to the fifth power raised to an exponent of 2, where p is a variable." id="362" name="Google Shape;362;p39" title="Screenshot 2025-12-17 at 12.09.07 PM.png"/>
          <p:cNvPicPr preferRelativeResize="0"/>
          <p:nvPr/>
        </p:nvPicPr>
        <p:blipFill>
          <a:blip r:embed="rId9">
            <a:alphaModFix/>
          </a:blip>
          <a:stretch>
            <a:fillRect/>
          </a:stretch>
        </p:blipFill>
        <p:spPr>
          <a:xfrm>
            <a:off x="5303520" y="2603331"/>
            <a:ext cx="1088125" cy="408054"/>
          </a:xfrm>
          <a:prstGeom prst="rect">
            <a:avLst/>
          </a:prstGeom>
          <a:noFill/>
          <a:ln>
            <a:noFill/>
          </a:ln>
        </p:spPr>
      </p:pic>
      <p:pic>
        <p:nvPicPr>
          <p:cNvPr descr="S and t are variables in an expression where the quantity of three times s-cubed times t-squared is raised to an exponent of 3." id="363" name="Google Shape;363;p39" title="Screenshot 2025-12-17 at 12.09.16 PM.png"/>
          <p:cNvPicPr preferRelativeResize="0"/>
          <p:nvPr/>
        </p:nvPicPr>
        <p:blipFill>
          <a:blip r:embed="rId10">
            <a:alphaModFix/>
          </a:blip>
          <a:stretch>
            <a:fillRect/>
          </a:stretch>
        </p:blipFill>
        <p:spPr>
          <a:xfrm>
            <a:off x="5303520" y="3277243"/>
            <a:ext cx="1088136" cy="408051"/>
          </a:xfrm>
          <a:prstGeom prst="rect">
            <a:avLst/>
          </a:prstGeom>
          <a:noFill/>
          <a:ln>
            <a:noFill/>
          </a:ln>
        </p:spPr>
      </p:pic>
      <p:pic>
        <p:nvPicPr>
          <p:cNvPr descr="The fractional quantity of b divided by d all raised to the power of negative 2 where b and d are variables." id="364" name="Google Shape;364;p39" title="Screenshot 2025-12-17 at 12.09.27 PM.png"/>
          <p:cNvPicPr preferRelativeResize="0"/>
          <p:nvPr/>
        </p:nvPicPr>
        <p:blipFill>
          <a:blip r:embed="rId11">
            <a:alphaModFix/>
          </a:blip>
          <a:stretch>
            <a:fillRect/>
          </a:stretch>
        </p:blipFill>
        <p:spPr>
          <a:xfrm>
            <a:off x="5306333" y="3834875"/>
            <a:ext cx="1082510" cy="708786"/>
          </a:xfrm>
          <a:prstGeom prst="rect">
            <a:avLst/>
          </a:prstGeom>
          <a:noFill/>
          <a:ln>
            <a:noFill/>
          </a:ln>
        </p:spPr>
      </p:pic>
      <p:sp>
        <p:nvSpPr>
          <p:cNvPr id="365" name="Google Shape;365;p39"/>
          <p:cNvSpPr txBox="1"/>
          <p:nvPr/>
        </p:nvSpPr>
        <p:spPr>
          <a:xfrm>
            <a:off x="333206" y="1895917"/>
            <a:ext cx="5487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1.</a:t>
            </a:r>
            <a:endParaRPr sz="2400">
              <a:solidFill>
                <a:schemeClr val="dk1"/>
              </a:solidFill>
              <a:latin typeface="Noto Sans"/>
              <a:ea typeface="Noto Sans"/>
              <a:cs typeface="Noto Sans"/>
              <a:sym typeface="Noto Sans"/>
            </a:endParaRPr>
          </a:p>
        </p:txBody>
      </p:sp>
      <p:sp>
        <p:nvSpPr>
          <p:cNvPr id="366" name="Google Shape;366;p39"/>
          <p:cNvSpPr txBox="1"/>
          <p:nvPr/>
        </p:nvSpPr>
        <p:spPr>
          <a:xfrm>
            <a:off x="354704" y="2521653"/>
            <a:ext cx="5487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2</a:t>
            </a:r>
            <a:r>
              <a:rPr lang="en" sz="2400">
                <a:solidFill>
                  <a:schemeClr val="dk1"/>
                </a:solidFill>
                <a:latin typeface="Noto Sans"/>
                <a:ea typeface="Noto Sans"/>
                <a:cs typeface="Noto Sans"/>
                <a:sym typeface="Noto Sans"/>
              </a:rPr>
              <a:t>.</a:t>
            </a:r>
            <a:endParaRPr sz="2400">
              <a:solidFill>
                <a:schemeClr val="dk1"/>
              </a:solidFill>
              <a:latin typeface="Noto Sans"/>
              <a:ea typeface="Noto Sans"/>
              <a:cs typeface="Noto Sans"/>
              <a:sym typeface="Noto Sans"/>
            </a:endParaRPr>
          </a:p>
        </p:txBody>
      </p:sp>
      <p:sp>
        <p:nvSpPr>
          <p:cNvPr id="367" name="Google Shape;367;p39"/>
          <p:cNvSpPr txBox="1"/>
          <p:nvPr/>
        </p:nvSpPr>
        <p:spPr>
          <a:xfrm>
            <a:off x="343971" y="3219637"/>
            <a:ext cx="5487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3</a:t>
            </a:r>
            <a:r>
              <a:rPr lang="en" sz="2400">
                <a:solidFill>
                  <a:schemeClr val="dk1"/>
                </a:solidFill>
                <a:latin typeface="Noto Sans"/>
                <a:ea typeface="Noto Sans"/>
                <a:cs typeface="Noto Sans"/>
                <a:sym typeface="Noto Sans"/>
              </a:rPr>
              <a:t>.</a:t>
            </a:r>
            <a:endParaRPr sz="2400">
              <a:solidFill>
                <a:schemeClr val="dk1"/>
              </a:solidFill>
              <a:latin typeface="Noto Sans"/>
              <a:ea typeface="Noto Sans"/>
              <a:cs typeface="Noto Sans"/>
              <a:sym typeface="Noto Sans"/>
            </a:endParaRPr>
          </a:p>
        </p:txBody>
      </p:sp>
      <p:sp>
        <p:nvSpPr>
          <p:cNvPr id="368" name="Google Shape;368;p39"/>
          <p:cNvSpPr txBox="1"/>
          <p:nvPr/>
        </p:nvSpPr>
        <p:spPr>
          <a:xfrm>
            <a:off x="365469" y="3866889"/>
            <a:ext cx="5487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4</a:t>
            </a:r>
            <a:r>
              <a:rPr lang="en" sz="2400">
                <a:solidFill>
                  <a:schemeClr val="dk1"/>
                </a:solidFill>
                <a:latin typeface="Noto Sans"/>
                <a:ea typeface="Noto Sans"/>
                <a:cs typeface="Noto Sans"/>
                <a:sym typeface="Noto Sans"/>
              </a:rPr>
              <a:t>.</a:t>
            </a:r>
            <a:endParaRPr sz="2400">
              <a:solidFill>
                <a:schemeClr val="dk1"/>
              </a:solidFill>
              <a:latin typeface="Noto Sans"/>
              <a:ea typeface="Noto Sans"/>
              <a:cs typeface="Noto Sans"/>
              <a:sym typeface="Noto Sans"/>
            </a:endParaRPr>
          </a:p>
        </p:txBody>
      </p:sp>
      <p:sp>
        <p:nvSpPr>
          <p:cNvPr id="369" name="Google Shape;369;p39"/>
          <p:cNvSpPr txBox="1"/>
          <p:nvPr/>
        </p:nvSpPr>
        <p:spPr>
          <a:xfrm>
            <a:off x="4725373" y="1892808"/>
            <a:ext cx="5487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5</a:t>
            </a:r>
            <a:r>
              <a:rPr lang="en" sz="2400">
                <a:solidFill>
                  <a:schemeClr val="dk1"/>
                </a:solidFill>
                <a:latin typeface="Noto Sans"/>
                <a:ea typeface="Noto Sans"/>
                <a:cs typeface="Noto Sans"/>
                <a:sym typeface="Noto Sans"/>
              </a:rPr>
              <a:t>.</a:t>
            </a:r>
            <a:endParaRPr sz="2400">
              <a:solidFill>
                <a:schemeClr val="dk1"/>
              </a:solidFill>
              <a:latin typeface="Noto Sans"/>
              <a:ea typeface="Noto Sans"/>
              <a:cs typeface="Noto Sans"/>
              <a:sym typeface="Noto Sans"/>
            </a:endParaRPr>
          </a:p>
        </p:txBody>
      </p:sp>
      <p:sp>
        <p:nvSpPr>
          <p:cNvPr id="370" name="Google Shape;370;p39"/>
          <p:cNvSpPr txBox="1"/>
          <p:nvPr/>
        </p:nvSpPr>
        <p:spPr>
          <a:xfrm>
            <a:off x="4746871" y="2518544"/>
            <a:ext cx="5487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6</a:t>
            </a:r>
            <a:r>
              <a:rPr lang="en" sz="2400">
                <a:solidFill>
                  <a:schemeClr val="dk1"/>
                </a:solidFill>
                <a:latin typeface="Noto Sans"/>
                <a:ea typeface="Noto Sans"/>
                <a:cs typeface="Noto Sans"/>
                <a:sym typeface="Noto Sans"/>
              </a:rPr>
              <a:t>.</a:t>
            </a:r>
            <a:endParaRPr sz="2400">
              <a:solidFill>
                <a:schemeClr val="dk1"/>
              </a:solidFill>
              <a:latin typeface="Noto Sans"/>
              <a:ea typeface="Noto Sans"/>
              <a:cs typeface="Noto Sans"/>
              <a:sym typeface="Noto Sans"/>
            </a:endParaRPr>
          </a:p>
        </p:txBody>
      </p:sp>
      <p:sp>
        <p:nvSpPr>
          <p:cNvPr id="371" name="Google Shape;371;p39"/>
          <p:cNvSpPr txBox="1"/>
          <p:nvPr/>
        </p:nvSpPr>
        <p:spPr>
          <a:xfrm>
            <a:off x="4736138" y="3216529"/>
            <a:ext cx="5487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7</a:t>
            </a:r>
            <a:r>
              <a:rPr lang="en" sz="2400">
                <a:solidFill>
                  <a:schemeClr val="dk1"/>
                </a:solidFill>
                <a:latin typeface="Noto Sans"/>
                <a:ea typeface="Noto Sans"/>
                <a:cs typeface="Noto Sans"/>
                <a:sym typeface="Noto Sans"/>
              </a:rPr>
              <a:t>.</a:t>
            </a:r>
            <a:endParaRPr sz="2400">
              <a:solidFill>
                <a:schemeClr val="dk1"/>
              </a:solidFill>
              <a:latin typeface="Noto Sans"/>
              <a:ea typeface="Noto Sans"/>
              <a:cs typeface="Noto Sans"/>
              <a:sym typeface="Noto Sans"/>
            </a:endParaRPr>
          </a:p>
        </p:txBody>
      </p:sp>
      <p:sp>
        <p:nvSpPr>
          <p:cNvPr id="372" name="Google Shape;372;p39"/>
          <p:cNvSpPr txBox="1"/>
          <p:nvPr/>
        </p:nvSpPr>
        <p:spPr>
          <a:xfrm>
            <a:off x="4757637" y="3863781"/>
            <a:ext cx="548700" cy="40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8</a:t>
            </a:r>
            <a:r>
              <a:rPr lang="en" sz="2400">
                <a:solidFill>
                  <a:schemeClr val="dk1"/>
                </a:solidFill>
                <a:latin typeface="Noto Sans"/>
                <a:ea typeface="Noto Sans"/>
                <a:cs typeface="Noto Sans"/>
                <a:sym typeface="Noto Sans"/>
              </a:rPr>
              <a:t>.</a:t>
            </a:r>
            <a:endParaRPr sz="2400">
              <a:solidFill>
                <a:schemeClr val="dk1"/>
              </a:solidFill>
              <a:latin typeface="Noto Sans"/>
              <a:ea typeface="Noto Sans"/>
              <a:cs typeface="Noto Sans"/>
              <a:sym typeface="Noto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4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a:t>
            </a:r>
            <a:r>
              <a:rPr b="0" lang="en" sz="2400">
                <a:latin typeface="Noto Sans"/>
                <a:ea typeface="Noto Sans"/>
                <a:cs typeface="Noto Sans"/>
                <a:sym typeface="Noto Sans"/>
              </a:rPr>
              <a:t> Stop: Practice</a:t>
            </a:r>
            <a:endParaRPr/>
          </a:p>
        </p:txBody>
      </p:sp>
      <p:pic>
        <p:nvPicPr>
          <p:cNvPr descr="Map consisting of seven rectangles connected by dotted lines conveying the progression of the Lesson. Each rectangle has an icon with text. Adding to the previous five stops, the sixth rectangle is now highlighted in dark green with a yellow icon and text. The icon is a pencil tip and the text reads &quot;Practice.&quot;" id="378" name="Google Shape;378;p40" title="Screenshot 2025-10-23 at 9.30.22 AM.png"/>
          <p:cNvPicPr preferRelativeResize="0"/>
          <p:nvPr/>
        </p:nvPicPr>
        <p:blipFill>
          <a:blip r:embed="rId3">
            <a:alphaModFix/>
          </a:blip>
          <a:stretch>
            <a:fillRect/>
          </a:stretch>
        </p:blipFill>
        <p:spPr>
          <a:xfrm>
            <a:off x="148850" y="1426464"/>
            <a:ext cx="8839204" cy="3167957"/>
          </a:xfrm>
          <a:prstGeom prst="rect">
            <a:avLst/>
          </a:prstGeom>
          <a:noFill/>
          <a:ln>
            <a:noFill/>
          </a:ln>
        </p:spPr>
      </p:pic>
      <p:sp>
        <p:nvSpPr>
          <p:cNvPr id="379" name="Google Shape;379;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3" name="Shape 383"/>
        <p:cNvGrpSpPr/>
        <p:nvPr/>
      </p:nvGrpSpPr>
      <p:grpSpPr>
        <a:xfrm>
          <a:off x="0" y="0"/>
          <a:ext cx="0" cy="0"/>
          <a:chOff x="0" y="0"/>
          <a:chExt cx="0" cy="0"/>
        </a:xfrm>
      </p:grpSpPr>
      <p:sp>
        <p:nvSpPr>
          <p:cNvPr id="384" name="Google Shape;384;p41"/>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85" name="Google Shape;385;p4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86" name="Google Shape;386;p41"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87" name="Google Shape;387;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8" name="Google Shape;388;p4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5.1.6 Practice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4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Seventh Stop: Lesson Synthesis</a:t>
            </a:r>
            <a:endParaRPr/>
          </a:p>
        </p:txBody>
      </p:sp>
      <p:pic>
        <p:nvPicPr>
          <p:cNvPr descr="Map consisting of seven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94" name="Google Shape;394;p42" title="Screenshot 2025-10-23 at 9.30.26 AM.png"/>
          <p:cNvPicPr preferRelativeResize="0"/>
          <p:nvPr/>
        </p:nvPicPr>
        <p:blipFill>
          <a:blip r:embed="rId3">
            <a:alphaModFix/>
          </a:blip>
          <a:stretch>
            <a:fillRect/>
          </a:stretch>
        </p:blipFill>
        <p:spPr>
          <a:xfrm>
            <a:off x="148850" y="1410175"/>
            <a:ext cx="8839204" cy="3167957"/>
          </a:xfrm>
          <a:prstGeom prst="rect">
            <a:avLst/>
          </a:prstGeom>
          <a:noFill/>
          <a:ln>
            <a:noFill/>
          </a:ln>
        </p:spPr>
      </p:pic>
      <p:sp>
        <p:nvSpPr>
          <p:cNvPr id="395" name="Google Shape;395;p4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9" name="Shape 399"/>
        <p:cNvGrpSpPr/>
        <p:nvPr/>
      </p:nvGrpSpPr>
      <p:grpSpPr>
        <a:xfrm>
          <a:off x="0" y="0"/>
          <a:ext cx="0" cy="0"/>
          <a:chOff x="0" y="0"/>
          <a:chExt cx="0" cy="0"/>
        </a:xfrm>
      </p:grpSpPr>
      <p:sp>
        <p:nvSpPr>
          <p:cNvPr id="400" name="Google Shape;400;p43"/>
          <p:cNvSpPr txBox="1"/>
          <p:nvPr>
            <p:ph type="title"/>
          </p:nvPr>
        </p:nvSpPr>
        <p:spPr>
          <a:xfrm>
            <a:off x="311700" y="137150"/>
            <a:ext cx="45288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01" name="Google Shape;401;p43"/>
          <p:cNvSpPr txBox="1"/>
          <p:nvPr>
            <p:ph idx="1" type="body"/>
          </p:nvPr>
        </p:nvSpPr>
        <p:spPr>
          <a:xfrm>
            <a:off x="311700" y="841850"/>
            <a:ext cx="4452600" cy="3942600"/>
          </a:xfrm>
          <a:prstGeom prst="rect">
            <a:avLst/>
          </a:prstGeom>
        </p:spPr>
        <p:txBody>
          <a:bodyPr anchorCtr="0" anchor="t" bIns="91425" lIns="91425" spcFirstLastPara="1" rIns="91425" wrap="square" tIns="91425">
            <a:normAutofit lnSpcReduction="10000"/>
          </a:bodyPr>
          <a:lstStyle/>
          <a:p>
            <a:pPr indent="-349250" lvl="0" marL="457200" rtl="0" algn="l">
              <a:lnSpc>
                <a:spcPct val="100000"/>
              </a:lnSpc>
              <a:spcBef>
                <a:spcPts val="0"/>
              </a:spcBef>
              <a:spcAft>
                <a:spcPts val="0"/>
              </a:spcAft>
              <a:buClr>
                <a:schemeClr val="dk1"/>
              </a:buClr>
              <a:buSzPts val="1900"/>
              <a:buFont typeface="Calibri"/>
              <a:buChar char="●"/>
            </a:pPr>
            <a:r>
              <a:rPr lang="en" sz="1900"/>
              <a:t>Which property is the </a:t>
            </a:r>
            <a:r>
              <a:rPr b="1" lang="en" sz="1900"/>
              <a:t>easiest </a:t>
            </a:r>
            <a:r>
              <a:rPr lang="en" sz="1900"/>
              <a:t>for you to remember or use? </a:t>
            </a:r>
            <a:endParaRPr sz="1900"/>
          </a:p>
          <a:p>
            <a:pPr indent="-349250" lvl="0" marL="457200" rtl="0" algn="l">
              <a:lnSpc>
                <a:spcPct val="100000"/>
              </a:lnSpc>
              <a:spcBef>
                <a:spcPts val="1000"/>
              </a:spcBef>
              <a:spcAft>
                <a:spcPts val="0"/>
              </a:spcAft>
              <a:buClr>
                <a:schemeClr val="dk1"/>
              </a:buClr>
              <a:buSzPts val="1900"/>
              <a:buFont typeface="Calibri"/>
              <a:buChar char="●"/>
            </a:pPr>
            <a:r>
              <a:rPr lang="en" sz="1900"/>
              <a:t>Which property is the </a:t>
            </a:r>
            <a:r>
              <a:rPr b="1" lang="en" sz="1900"/>
              <a:t>hardest</a:t>
            </a:r>
            <a:r>
              <a:rPr lang="en" sz="1900"/>
              <a:t> for you to remember or use? </a:t>
            </a:r>
            <a:endParaRPr sz="1900"/>
          </a:p>
          <a:p>
            <a:pPr indent="0" lvl="0" marL="0" rtl="0" algn="l">
              <a:lnSpc>
                <a:spcPct val="100000"/>
              </a:lnSpc>
              <a:spcBef>
                <a:spcPts val="1200"/>
              </a:spcBef>
              <a:spcAft>
                <a:spcPts val="0"/>
              </a:spcAft>
              <a:buClr>
                <a:schemeClr val="dk1"/>
              </a:buClr>
              <a:buSzPts val="1100"/>
              <a:buFont typeface="Arial"/>
              <a:buNone/>
            </a:pPr>
            <a:r>
              <a:rPr lang="en" sz="1900"/>
              <a:t>With a partner, create 2 problems that each require you to use </a:t>
            </a:r>
            <a:r>
              <a:rPr b="1" lang="en" sz="1900"/>
              <a:t>at least 3 properties to simplify</a:t>
            </a:r>
            <a:r>
              <a:rPr lang="en" sz="1900"/>
              <a:t> the expressions. </a:t>
            </a:r>
            <a:endParaRPr sz="1900"/>
          </a:p>
          <a:p>
            <a:pPr indent="0" lvl="0" marL="0" rtl="0" algn="l">
              <a:lnSpc>
                <a:spcPct val="100000"/>
              </a:lnSpc>
              <a:spcBef>
                <a:spcPts val="1200"/>
              </a:spcBef>
              <a:spcAft>
                <a:spcPts val="1200"/>
              </a:spcAft>
              <a:buClr>
                <a:schemeClr val="dk1"/>
              </a:buClr>
              <a:buSzPts val="1100"/>
              <a:buFont typeface="Arial"/>
              <a:buNone/>
            </a:pPr>
            <a:r>
              <a:rPr lang="en" sz="1900"/>
              <a:t>Be prepared to trade your problems with another set of partners to practice simplifying exponential expressions. </a:t>
            </a:r>
            <a:endParaRPr sz="2500"/>
          </a:p>
        </p:txBody>
      </p:sp>
      <p:sp>
        <p:nvSpPr>
          <p:cNvPr id="402" name="Google Shape;402;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03" name="Google Shape;403;p43"/>
          <p:cNvSpPr txBox="1"/>
          <p:nvPr>
            <p:ph idx="2" type="sldNum"/>
          </p:nvPr>
        </p:nvSpPr>
        <p:spPr>
          <a:xfrm>
            <a:off x="311700" y="4784300"/>
            <a:ext cx="46242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5.1 Properties of Exponents </a:t>
            </a:r>
            <a:endParaRPr/>
          </a:p>
        </p:txBody>
      </p:sp>
      <p:pic>
        <p:nvPicPr>
          <p:cNvPr descr="A table listing all the properties of exponents studied in the lesson and a description of the rules for each of them. " id="404" name="Google Shape;404;p43" title="Screenshot 2025-12-17 at 12.45.06 PM.png"/>
          <p:cNvPicPr preferRelativeResize="0"/>
          <p:nvPr/>
        </p:nvPicPr>
        <p:blipFill>
          <a:blip r:embed="rId4">
            <a:alphaModFix/>
          </a:blip>
          <a:stretch>
            <a:fillRect/>
          </a:stretch>
        </p:blipFill>
        <p:spPr>
          <a:xfrm>
            <a:off x="5143833" y="19856"/>
            <a:ext cx="3947050" cy="5088149"/>
          </a:xfrm>
          <a:prstGeom prst="rect">
            <a:avLst/>
          </a:prstGeom>
          <a:noFill/>
          <a:ln cap="flat" cmpd="sng" w="19050">
            <a:solidFill>
              <a:srgbClr val="9E9E9E"/>
            </a:solidFill>
            <a:prstDash val="solid"/>
            <a:round/>
            <a:headEnd len="sm" w="sm" type="none"/>
            <a:tailEnd len="sm" w="sm" type="none"/>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4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410" name="Google Shape;410;p44"/>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411" name="Google Shape;411;p44" title="Student Self Assessment table"/>
          <p:cNvGraphicFramePr/>
          <p:nvPr/>
        </p:nvGraphicFramePr>
        <p:xfrm>
          <a:off x="403153" y="1764100"/>
          <a:ext cx="3000000" cy="3000000"/>
        </p:xfrm>
        <a:graphic>
          <a:graphicData uri="http://schemas.openxmlformats.org/drawingml/2006/table">
            <a:tbl>
              <a:tblPr>
                <a:noFill/>
                <a:tableStyleId>{31333F8E-BCF6-45DF-988F-8B8BBB40BAC2}</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Simplify expressions using different properties for exponents.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Simplify expressions containing exponents of zero.</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Use the definition of a negative exponent to simplify expressions.</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412" name="Google Shape;412;p44"/>
          <p:cNvSpPr txBox="1"/>
          <p:nvPr>
            <p:ph idx="12" type="sldNum"/>
          </p:nvPr>
        </p:nvSpPr>
        <p:spPr>
          <a:xfrm>
            <a:off x="8283608" y="478429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413" name="Google Shape;413;p44"/>
          <p:cNvSpPr txBox="1"/>
          <p:nvPr>
            <p:ph idx="2" type="sldNum"/>
          </p:nvPr>
        </p:nvSpPr>
        <p:spPr>
          <a:xfrm>
            <a:off x="311700" y="478430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5.1 Properties of Exponents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