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FEA6B0E-3A18-42DA-8DBD-9DBD8EAE4ABB}">
  <a:tblStyle styleId="{AFEA6B0E-3A18-42DA-8DBD-9DBD8EAE4AB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nn9zwtfkkd"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fakaknnviw"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will apply their knowledge of quadratic functions (in standard and factored forms) to real-world scenarios. The lesson focuses on interpreting quadratic equations and their corresponding graphs within specific contexts, enabling students to solve problems and compare functions presented in various representations. This process reinforces quantitative and abstract reasoning skills.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cards, cut from copies of the blackline master</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Scientific calculators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4(D) use prereading supports such as graphic organizers, illustrations, and pretaught topic-related vocabulary and other prereading activities to enhance comprehension of written text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warm-up, students use their new understanding of graphs to reason about a quadratic function. They evaluate the function, find its maximum, and interpret these values in context. The inputs that give an output of 0 remind them of zeros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Instead of graphing, students can efficiently find the maximum by using the relationship between the x-intercepts and the vertex. Highlight students who make this connection and have them share their thinking.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Give students access to a calculator.</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They mean that the frog is on the ground 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 (before jumping) and 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0.8 (when the frog lands on the ground).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0.4 seconds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The frog reached its maximum height at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0.4, as that is the halfway point of the jump. If we graph the function, the vertex of the graph will have a horizontal coordinate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-coordinate) of 0.4.</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Select students to share their responses and explanations. Even though students are not asked to graph the function, make sure that they begin to connect the quadratic expression that defines the function to the features of the graph representing that function.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Ask students: "If we graph the equation, what would the graph look like? Where would the intercepts be? Would the graph open up or down? Where would the vertex be?"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Highlight the following points: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graph intersects the horizontal axis at </a:t>
            </a:r>
            <a:r>
              <a:rPr i="1" lang="en">
                <a:solidFill>
                  <a:schemeClr val="dk1"/>
                </a:solidFill>
                <a:latin typeface="Times New Roman"/>
                <a:ea typeface="Times New Roman"/>
                <a:cs typeface="Times New Roman"/>
                <a:sym typeface="Times New Roman"/>
              </a:rPr>
              <a:t>t </a:t>
            </a:r>
            <a:r>
              <a:rPr lang="en">
                <a:solidFill>
                  <a:schemeClr val="dk1"/>
                </a:solidFill>
                <a:latin typeface="Noto Sans"/>
                <a:ea typeface="Noto Sans"/>
                <a:cs typeface="Noto Sans"/>
                <a:sym typeface="Noto Sans"/>
              </a:rPr>
              <a:t>= 0 and </a:t>
            </a:r>
            <a:r>
              <a:rPr i="1" lang="en">
                <a:solidFill>
                  <a:schemeClr val="dk1"/>
                </a:solidFill>
                <a:latin typeface="Times New Roman"/>
                <a:ea typeface="Times New Roman"/>
                <a:cs typeface="Times New Roman"/>
                <a:sym typeface="Times New Roman"/>
              </a:rPr>
              <a:t>t </a:t>
            </a:r>
            <a:r>
              <a:rPr lang="en">
                <a:solidFill>
                  <a:schemeClr val="dk1"/>
                </a:solidFill>
                <a:latin typeface="Noto Sans"/>
                <a:ea typeface="Noto Sans"/>
                <a:cs typeface="Noto Sans"/>
                <a:sym typeface="Noto Sans"/>
              </a:rPr>
              <a:t>= 0.8, because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(0) and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(0.8) both have a value of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(0.4) is the maximum height of the frog since </a:t>
            </a:r>
            <a:r>
              <a:rPr i="1" lang="en">
                <a:solidFill>
                  <a:schemeClr val="dk1"/>
                </a:solidFill>
                <a:latin typeface="Times New Roman"/>
                <a:ea typeface="Times New Roman"/>
                <a:cs typeface="Times New Roman"/>
                <a:sym typeface="Times New Roman"/>
              </a:rPr>
              <a:t>t </a:t>
            </a:r>
            <a:r>
              <a:rPr lang="en">
                <a:solidFill>
                  <a:schemeClr val="dk1"/>
                </a:solidFill>
                <a:latin typeface="Noto Sans"/>
                <a:ea typeface="Noto Sans"/>
                <a:cs typeface="Noto Sans"/>
                <a:sym typeface="Noto Sans"/>
              </a:rPr>
              <a:t>= 0.4 is halfway between the horizontal intercepts. If we were to graph it, (0.4,</a:t>
            </a:r>
            <a:r>
              <a:rPr i="1" lang="en">
                <a:solidFill>
                  <a:schemeClr val="dk1"/>
                </a:solidFill>
                <a:latin typeface="Times New Roman"/>
                <a:ea typeface="Times New Roman"/>
                <a:cs typeface="Times New Roman"/>
                <a:sym typeface="Times New Roman"/>
              </a:rPr>
              <a:t> h</a:t>
            </a:r>
            <a:r>
              <a:rPr lang="en">
                <a:solidFill>
                  <a:schemeClr val="dk1"/>
                </a:solidFill>
                <a:latin typeface="Noto Sans"/>
                <a:ea typeface="Noto Sans"/>
                <a:cs typeface="Noto Sans"/>
                <a:sym typeface="Noto Sans"/>
              </a:rPr>
              <a:t>(0.4)) would be the vertex.</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graph opens downward because the coefficient of the squared term is a negative number (-75).</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lang="en">
                <a:solidFill>
                  <a:schemeClr val="dk1"/>
                </a:solidFill>
                <a:latin typeface="Noto Sans"/>
                <a:ea typeface="Noto Sans"/>
                <a:cs typeface="Noto Sans"/>
                <a:sym typeface="Noto Sans"/>
              </a:rPr>
              <a:t>Link to Desmos graph: </a:t>
            </a:r>
            <a:r>
              <a:rPr lang="en" u="sng">
                <a:solidFill>
                  <a:schemeClr val="hlink"/>
                </a:solidFill>
                <a:latin typeface="Noto Sans"/>
                <a:ea typeface="Noto Sans"/>
                <a:cs typeface="Noto Sans"/>
                <a:sym typeface="Noto Sans"/>
                <a:hlinkClick r:id="rId2"/>
              </a:rPr>
              <a:t>https://www.desmos.com/calculator/nn9zwtfkkd</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5 Co-Craft Questions: Speaking, Reading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Locate and display a video or image of a pumpkin that is catapulted up in the air. If unable to find an image or video, display only the task statement without the questions that follow. Before the activity, have students record possible mathematical questions that could be asked about the situation and invite them to share any questions they may have about the context. Invite students to compare the mathematical questions they have before revealing the remainder of the task. Listen for and amplify any questions involving interpretations of features of the quadratic graph.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Access for Perception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follow along as you read the task statement and the questions from the first problem aloud. Students who both listen to and read the information will benefit from extra processing time. Pause for think time and then give students two to three minutes to discuss their initial thoughts with a partner before moving 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Conceptual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Earlier in this unit, students read off of a diagram the position of an object dropped from the top of a building and then observed that the data is modeled by a quadratic function. This lesson continues to develop this idea with an additional layer of complexity, appropriate for this stage in the unit.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Display the equation </a:t>
            </a:r>
            <a:r>
              <a:rPr i="1" lang="en" sz="1300">
                <a:solidFill>
                  <a:schemeClr val="dk1"/>
                </a:solidFill>
                <a:latin typeface="Times New Roman"/>
                <a:ea typeface="Times New Roman"/>
                <a:cs typeface="Times New Roman"/>
                <a:sym typeface="Times New Roman"/>
              </a:rPr>
              <a:t>d </a:t>
            </a:r>
            <a:r>
              <a:rPr lang="en" sz="1300">
                <a:solidFill>
                  <a:schemeClr val="dk1"/>
                </a:solidFill>
                <a:latin typeface="Calibri"/>
                <a:ea typeface="Calibri"/>
                <a:cs typeface="Calibri"/>
                <a:sym typeface="Calibri"/>
              </a:rPr>
              <a:t>= 10 + 406</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for all to see. Remind students that earlier in the unit, we saw this equation used to model the height of a cannonball that is shot up in the air as a function of time in seconds. The height was measured in feet. Ask students to recall what each term in the equation represents and briefly discuss their thinking.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give students a few minutes of quiet time to think individually to read the first question (all four parts) to themselves and think about their responses.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them to share their thoughts with a partner before proceeding to the graphing questions. Clarify, if needed, that "horizontal intercept" and "vertical intercept" are a more general way to refer to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 when the equation that defines a function uses variables other than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devices that can run Desmos or other graphing technology. If needed, remind students how to use the available graphing technology to identify the coordinates of points on a graph.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a:t>
            </a:r>
            <a:r>
              <a:rPr b="1" i="1" lang="en" sz="1300">
                <a:solidFill>
                  <a:schemeClr val="dk1"/>
                </a:solidFill>
                <a:latin typeface="Calibri"/>
                <a:ea typeface="Calibri"/>
                <a:cs typeface="Calibri"/>
                <a:sym typeface="Calibri"/>
              </a:rPr>
              <a:t>ctivity questions and answers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2 tells us the pumpkin is 2 meters above ground before it is launched.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−4.9</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shows the height lost due to gravity (like the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in the cannonball problem).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 would open downward. The height starts at 2 meters and then increases as the pumpkin is shot up, and eventually, it decreases as the pumpkin falls back to the ground.</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and synthesis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a2811a589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a2811a589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2. The vertical intercept would be at (0, 2), because when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is 0, the height is 2 meters.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The horizontal intercepts are hard to tell without graphing or having the equation in factored form. One of them will be located around (5, 0) because substituting 5 for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gives a height of -2 meters, which is pretty close to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https://www.desmos.com/calculator/fakaknnviw</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vertical intercept is (0, 2). It tells us that the pumpkin's initial position is 2 meters above ground.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graph intersects the horizontal axis around -0.08 and 4.9. The positive horizontal intercept tells us that the pumpkin hits the ground after about 4.9 seconds. The negative intercept doesn't have any meaning here since the time cannot be negative in this case.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vertex is at approximately (2.4, 30.7). It tells us that the pumpkin reaches its maximum height of about 30.7 meters around 2.4 seconds after being fired.</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graph and interpretations of the features of the graph. Discuss with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graph shows two horizontal intercepts, one with a positive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-coordinate and the other with a negative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-coordinate. How do we make sense of the negative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-coordinate in this situation?" (Only the positive one has any meaning in this situation, since the negative value of time—the time before the pumpkin was shot into the air—is not relevant in this model.)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would you estimate the coordinates of the vertex without using a graph? Suppose you know both of the horizontal intercepts." (We can find the halfway point of the two horizontal intercepts and evaluate the function at that value of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2 + </a:t>
            </a:r>
            <a:r>
              <a:rPr i="1" lang="en" sz="1300">
                <a:solidFill>
                  <a:schemeClr val="dk1"/>
                </a:solidFill>
                <a:latin typeface="Times New Roman"/>
                <a:ea typeface="Times New Roman"/>
                <a:cs typeface="Times New Roman"/>
                <a:sym typeface="Times New Roman"/>
              </a:rPr>
              <a:t>bt </a:t>
            </a:r>
            <a:r>
              <a:rPr lang="en" sz="1300">
                <a:solidFill>
                  <a:schemeClr val="dk1"/>
                </a:solidFill>
                <a:latin typeface="Calibri"/>
                <a:ea typeface="Calibri"/>
                <a:cs typeface="Calibri"/>
                <a:sym typeface="Calibri"/>
              </a:rPr>
              <a:t>− 4.9</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takes the value 0 when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is close to 10, this means that 2+10</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− 490 is close to zero. That means we want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to be 48.8. The pumpkin needs to be shot in the air at 48.8 meters per second.</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occurs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and represents the height the cannonball is launched from.</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cannonball travels higher than where it is launched.</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a:t>
            </a:r>
            <a:r>
              <a:rPr b="1" lang="en" sz="1300">
                <a:solidFill>
                  <a:schemeClr val="dk1"/>
                </a:solidFill>
                <a:latin typeface="Calibri"/>
                <a:ea typeface="Calibri"/>
                <a:cs typeface="Calibri"/>
                <a:sym typeface="Calibri"/>
              </a:rPr>
              <a:t>hat’s correct!</a:t>
            </a:r>
            <a:r>
              <a:rPr lang="en" sz="1300">
                <a:solidFill>
                  <a:schemeClr val="dk1"/>
                </a:solidFill>
                <a:latin typeface="Calibri"/>
                <a:ea typeface="Calibri"/>
                <a:cs typeface="Calibri"/>
                <a:sym typeface="Calibri"/>
              </a:rPr>
              <a:t> The point is at the peak of the graph, or the maximum height. It tells how high the cannonball goes before coming back down.</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occurs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You are describing the point where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is at the peak of the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the slide with students.</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2 Collect and Display: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discuss their explanations with a partner, capture student language that reflects a variety of ways to describe the different representations of quadratic functions. Write the students' words on a visual display of the graph. Emphasize connections between terms such as “constant term”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between “starting height” and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 and between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and “when the ball hits the ground”. Remind students to borrow language from the display as needed.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Principle(s): Optimize output (for explanation);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analyze two quadratic functions—one given by a graph and one by an equation. Since they may not graph the second function, they must use their understanding of how equations relate to graphs to compare them. Students interpret information from the graph, the equation, and the problem context to reason quantitatively and abstractly. As they work, identify students whose reasoning aligns with the Activity Synthesis so they can share their thinking.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moment to read the task statement. Make sure students understand what it means for a baseball to "stay in flight."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keeping students in groups of two and asking them to think quietly before discussing their thinking with a partner.</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Player A's baseball stayed in flight longer. The zeros of 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are 4 and −1/16. The negative zero doesn't have any meaning in this situation. A zero in this situation means the time when the baseball has a height of 0 (or when it hits the ground). For Player B, this happened 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 or 4 seconds after it was hit. Player A's baseball hit the ground a little over 5 seconds after it was hit.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Player A's baseball reached a greater maximum height. From the graph for Player A, it looks like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vertex is around 105 feet. For Player B, the vertex of the graph has a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-coordinate of about 2 (halfway between −1/16 and 4). We can find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(2) to estimate the height at that point.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(2) = (−16(2) − 1)(2 − 4) = (−33)(−2) = 66, so the highest point of Player B's baseball was around 66 feet.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can look at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the graph, and it looks like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is about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 feet. Find the height 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(0) = (−16(0) − 1)(0 − 4) = (−1)(−4) = 4, so it was hit at 4 feet.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Player A's baseball stayed in flight longer. The zeros of 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are 4 and −1/16. The negative zero doesn't have any meaning in this situation. A zero in this situation means the time when the baseball has a height of 0 (or when it hits the ground). For Player B, this happened 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 or 4 seconds after it was hit. Player A's baseball hit the ground a little over 5 seconds after it was hit.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Player A's baseball reached a greater maximum height. From the graph for Player A, it looks like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vertex is around 105 feet. For Player B, the vertex of the graph has a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-coordinate of about 2 (halfway between −1/16 and 4). We can find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(2) to estimate the height at that point.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(2) = (−16(2) − 1)(2 − 4) = (−33)(−2) = 66, so the highest point of Player B's baseball was around 66 feet.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can look at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the graph, and it looks like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is about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 feet. Find the height 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(0) = (−16(0) − 1)(0 − 4) = (−1)(−4) = 4, so it was hit at 4 feet.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find it challenging to find the zeros of 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because of the -16 in −16</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 Support these students' reasoning about the equation −16</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 = 0 by asking whether this equation will have a positive or negative solution and whether it will have a solution close to 0 or not. Another challenge students may face is estimating the location of the vertex. Point out the graph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and ask them how the vertex relates to the horizontal intercepts. It is not expected that students will compute the precise location by averaging −1/16 and 4. Encourage them to use the number between 0 and 4 as a good estimate of the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-coordinate of the vertex. Encourage struggling students to use technology to graph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to check their thinking.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responses and reasoning. If not mentioned in students' explanations, highlight the following points: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determine which baseball stayed in flight longer, we can compare where the graphs intersect the horizontal axis or the zeros of the functions, which tell us when the baseball hits the ground.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graph of function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intersects the horizontal axis around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is given in factored form, so one zero will be a very small negative number (about −1/16), and the other zero will be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maximum height of Player A's baseball (function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shown in the graph. For Player B (function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we can approximate the halfway point between the horizontal intercepts, which is around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 and then find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baseball was hit at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=0, so to find the height we would look at the vertical intercept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function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this point is shown on the graph.</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it is not immediately apparent because the equation is in factored form. If it was in standard form, the constant term is the vertical intercept. We can either expand the (−16</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 and write an equivalent expression in standard form, or find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a:t>
            </a:r>
            <a:r>
              <a:rPr b="1" lang="en">
                <a:solidFill>
                  <a:schemeClr val="dk1"/>
                </a:solidFill>
                <a:latin typeface="Noto Sans"/>
                <a:ea typeface="Noto Sans"/>
                <a:cs typeface="Noto Sans"/>
                <a:sym typeface="Noto Sans"/>
              </a:rPr>
              <a:t>7.14</a:t>
            </a:r>
            <a:r>
              <a:rPr b="1" lang="en">
                <a:solidFill>
                  <a:schemeClr val="dk1"/>
                </a:solidFill>
                <a:latin typeface="Noto Sans"/>
                <a:ea typeface="Noto Sans"/>
                <a:cs typeface="Noto Sans"/>
                <a:sym typeface="Noto Sans"/>
              </a:rPr>
              <a:t>.3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ball traveled 5 seconds. There are other choices that stayed in the air longer.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Since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− 10 = 0 at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10, the ball travels 10 seconds. This is the farthest ball.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ball traveled 7 seconds. There is another choice that stayed in the air longer.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ball stays in the air 2.5 seconds. There are other choices that stayed in the air longer.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Review with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Jai’s football landed after 4 seconds since the zero is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The other zero, where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negative, does not make sense in this problem.</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Looking at the function of Kellan’s ball, find the zeros by setting each factor equal to zero.</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−16</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 = 0 becomes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−1/16. A negative time does not make sense in this problem.</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− 6 = 0 becomes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6.</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Kellan’s ball was in the air for 6 seconds, so his ball stayed in the air 2 seconds longer than Jai’s.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lnSpc>
                <a:spcPct val="120000"/>
              </a:lnSpc>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continued access to graphing technology, in case students choose to use it.</a:t>
            </a:r>
            <a:endParaRPr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-0.125 or − ⅛ . From the factored form, we can tell that the graph intersects the horizontal axis at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−0.125 or − ⅛. The zero of the function is the same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 From the factored form, we can tell that the graph intersects the horizontal axis at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 The zero of the function is the same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The zeros mean the time in seconds when the ball is on the ground.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No. Only one of them is meaningful. The negative zero doesn't mean anything here.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2. The height 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 is (−16(0) − 2)(0 −1) = (−2)(−1) = 2. If you graph the function, the graph shows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 of (0,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Press Pause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to interpret functions in context, plan to spend extra time on this topic before the assessment by reviewing activities and practice problems.</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examples students saw in this lesson were related to the motion of projectiles. Emphasize that the graphs that represent quadratic functions that model other kinds of situations can also be interpreted in context. For example, in an earlier lesson we saw a quadratic function defined by   </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(600 − 75</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It described the revenue in thousands of dollars collected from ticket sales as a function of the price of one ticket.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 ticket is sold for 0 dollars, or if </a:t>
            </a:r>
            <a:r>
              <a:rPr i="1" lang="en" sz="1300">
                <a:solidFill>
                  <a:schemeClr val="dk1"/>
                </a:solidFill>
                <a:latin typeface="Times New Roman"/>
                <a:ea typeface="Times New Roman"/>
                <a:cs typeface="Times New Roman"/>
                <a:sym typeface="Times New Roman"/>
              </a:rPr>
              <a:t>d </a:t>
            </a:r>
            <a:r>
              <a:rPr lang="en" sz="1300">
                <a:solidFill>
                  <a:schemeClr val="dk1"/>
                </a:solidFill>
                <a:latin typeface="Calibri"/>
                <a:ea typeface="Calibri"/>
                <a:cs typeface="Calibri"/>
                <a:sym typeface="Calibri"/>
              </a:rPr>
              <a:t>= 0, the revenue will be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Factored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 standard form, the equation is </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60</a:t>
            </a:r>
            <a:r>
              <a:rPr i="1" lang="en" sz="1300">
                <a:solidFill>
                  <a:schemeClr val="dk1"/>
                </a:solidFill>
                <a:latin typeface="Times New Roman"/>
                <a:ea typeface="Times New Roman"/>
                <a:cs typeface="Times New Roman"/>
                <a:sym typeface="Times New Roman"/>
              </a:rPr>
              <a:t>d </a:t>
            </a:r>
            <a:r>
              <a:rPr lang="en" sz="1300">
                <a:solidFill>
                  <a:schemeClr val="dk1"/>
                </a:solidFill>
                <a:latin typeface="Calibri"/>
                <a:ea typeface="Calibri"/>
                <a:cs typeface="Calibri"/>
                <a:sym typeface="Calibri"/>
              </a:rPr>
              <a:t>− 75</a:t>
            </a:r>
            <a:r>
              <a:rPr i="1" lang="en" sz="1300">
                <a:solidFill>
                  <a:schemeClr val="dk1"/>
                </a:solidFill>
                <a:latin typeface="Times New Roman"/>
                <a:ea typeface="Times New Roman"/>
                <a:cs typeface="Times New Roman"/>
                <a:sym typeface="Times New Roman"/>
              </a:rPr>
              <a:t>d</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It gives us the vertical intercept, but that is not new information. We saw that one of the horizontal intercepts is at (0, 0), so the vertical intercept is known.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The horizontal intercepts tell us that no revenue will be collected if the tickets are sold at $0 and $8. The vertical intercept gives the same information: that if the ticket is free, there will be no revenue. The vertex tells us that the greatest revenue will be collected when the ticket is sold at $4 each, and that amount is $1,200.</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11.png"/><Relationship Id="rId8"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6.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jp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2.jp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hyperlink" Target="https://youtu.be/nR9tNGSynQA?si=-USppeYcZfKiolZL" TargetMode="External"/><Relationship Id="rId5" Type="http://schemas.openxmlformats.org/officeDocument/2006/relationships/hyperlink" Target="http://www.youtube.com/watch?v=nR9tNGSynQA" TargetMode="External"/><Relationship Id="rId6" Type="http://schemas.openxmlformats.org/officeDocument/2006/relationships/image" Target="../media/image3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png"/><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jp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2.jp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2.jp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Unit 7 Introduction to Quadratic Functions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7.14 Graphs the Represent Situations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{AFEA6B0E-3A18-42DA-8DBD-9DBD8EAE4ABB}</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how a </a:t>
            </a:r>
            <a:r>
              <a:rPr b="1" lang="en">
                <a:solidFill>
                  <a:srgbClr val="F3F3F3"/>
                </a:solidFill>
              </a:rPr>
              <a:t>quadratic equation</a:t>
            </a:r>
            <a:r>
              <a:rPr lang="en">
                <a:solidFill>
                  <a:srgbClr val="F3F3F3"/>
                </a:solidFill>
              </a:rPr>
              <a:t> and its </a:t>
            </a:r>
            <a:r>
              <a:rPr b="1" lang="en">
                <a:solidFill>
                  <a:srgbClr val="F3F3F3"/>
                </a:solidFill>
              </a:rPr>
              <a:t>graph</a:t>
            </a:r>
            <a:r>
              <a:rPr lang="en">
                <a:solidFill>
                  <a:srgbClr val="F3F3F3"/>
                </a:solidFill>
              </a:rPr>
              <a:t> </a:t>
            </a:r>
            <a:r>
              <a:rPr b="1" lang="en">
                <a:solidFill>
                  <a:srgbClr val="F3F3F3"/>
                </a:solidFill>
              </a:rPr>
              <a:t>relate to a situation</a:t>
            </a:r>
            <a:r>
              <a:rPr lang="en">
                <a:solidFill>
                  <a:srgbClr val="F3F3F3"/>
                </a:solidFill>
              </a:rPr>
              <a:t>.</a:t>
            </a:r>
            <a:endParaRPr>
              <a:solidFill>
                <a:srgbClr val="F3F3F3"/>
              </a:solidFill>
            </a:endParaRPr>
          </a:p>
        </p:txBody>
      </p:sp>
      <p:pic>
        <p:nvPicPr>
          <p:cNvPr descr=" Student riding a skateboard up a rising bar graph, representing progress, momentum, and confidence in math growth." id="114" name="Google Shape;114;p17" title="Goals-5.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7.14 Graphs the Represent Situations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42950"/>
            <a:ext cx="4499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b="1" i="1" lang="en" sz="1800">
                <a:latin typeface="Times New Roman"/>
                <a:ea typeface="Times New Roman"/>
                <a:cs typeface="Times New Roman"/>
                <a:sym typeface="Times New Roman"/>
              </a:rPr>
              <a:t>y</a:t>
            </a:r>
            <a:r>
              <a:rPr b="1" lang="en" sz="1800"/>
              <a:t>-intercept</a:t>
            </a:r>
            <a:endParaRPr b="1" sz="1800"/>
          </a:p>
          <a:p>
            <a:pPr indent="-330200" lvl="1" marL="914400" rtl="0" algn="l">
              <a:spcBef>
                <a:spcPts val="0"/>
              </a:spcBef>
              <a:spcAft>
                <a:spcPts val="0"/>
              </a:spcAft>
              <a:buSzPts val="1600"/>
              <a:buChar char="○"/>
            </a:pPr>
            <a:r>
              <a:rPr lang="en" sz="1600"/>
              <a:t>The point of the graph of a function where the </a:t>
            </a:r>
            <a:r>
              <a:rPr i="1" lang="en" sz="1600">
                <a:latin typeface="Times New Roman"/>
                <a:ea typeface="Times New Roman"/>
                <a:cs typeface="Times New Roman"/>
                <a:sym typeface="Times New Roman"/>
              </a:rPr>
              <a:t>𝑥</a:t>
            </a:r>
            <a:r>
              <a:rPr lang="en" sz="1600"/>
              <a:t>-value is 0. This is where the graph of the function crosses the </a:t>
            </a:r>
            <a:r>
              <a:rPr i="1" lang="en" sz="1600">
                <a:latin typeface="Times New Roman"/>
                <a:ea typeface="Times New Roman"/>
                <a:cs typeface="Times New Roman"/>
                <a:sym typeface="Times New Roman"/>
              </a:rPr>
              <a:t>y</a:t>
            </a:r>
            <a:r>
              <a:rPr lang="en" sz="1600"/>
              <a:t> axis. (0, </a:t>
            </a:r>
            <a:r>
              <a:rPr i="1" lang="en" sz="1600">
                <a:latin typeface="Times New Roman"/>
                <a:ea typeface="Times New Roman"/>
                <a:cs typeface="Times New Roman"/>
                <a:sym typeface="Times New Roman"/>
              </a:rPr>
              <a:t>y</a:t>
            </a:r>
            <a:r>
              <a:rPr lang="en" sz="1600"/>
              <a:t>)</a:t>
            </a:r>
            <a:endParaRPr sz="1600"/>
          </a:p>
          <a:p>
            <a:pPr indent="-342900" lvl="0" marL="457200" rtl="0" algn="l">
              <a:spcBef>
                <a:spcPts val="0"/>
              </a:spcBef>
              <a:spcAft>
                <a:spcPts val="0"/>
              </a:spcAft>
              <a:buSzPts val="1800"/>
              <a:buChar char="●"/>
            </a:pPr>
            <a:r>
              <a:rPr b="1" lang="en" sz="1800"/>
              <a:t>Vertex</a:t>
            </a:r>
            <a:endParaRPr b="1" sz="1800"/>
          </a:p>
          <a:p>
            <a:pPr indent="-330200" lvl="1" marL="914400" rtl="0" algn="l">
              <a:spcBef>
                <a:spcPts val="0"/>
              </a:spcBef>
              <a:spcAft>
                <a:spcPts val="0"/>
              </a:spcAft>
              <a:buSzPts val="1600"/>
              <a:buChar char="○"/>
            </a:pPr>
            <a:r>
              <a:rPr lang="en" sz="1600"/>
              <a:t>On a parabola, it is the point where the graph changes from increasing to decreasing or vice versa. It is the highest or lowest point on the graph.</a:t>
            </a:r>
            <a:endParaRPr/>
          </a:p>
        </p:txBody>
      </p:sp>
      <p:sp>
        <p:nvSpPr>
          <p:cNvPr id="123" name="Google Shape;123;p18"/>
          <p:cNvSpPr txBox="1"/>
          <p:nvPr>
            <p:ph idx="2" type="body"/>
          </p:nvPr>
        </p:nvSpPr>
        <p:spPr>
          <a:xfrm>
            <a:off x="4904325" y="76375"/>
            <a:ext cx="3927900" cy="4541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800"/>
              <a:t>Quadratic function</a:t>
            </a:r>
            <a:endParaRPr b="1" sz="1800"/>
          </a:p>
          <a:p>
            <a:pPr indent="-330200" lvl="1" marL="914400" rtl="0" algn="l">
              <a:spcBef>
                <a:spcPts val="0"/>
              </a:spcBef>
              <a:spcAft>
                <a:spcPts val="0"/>
              </a:spcAft>
              <a:buSzPts val="1600"/>
              <a:buChar char="○"/>
            </a:pPr>
            <a:r>
              <a:rPr lang="en" sz="1600"/>
              <a:t>A function where the output is given by a quadratic expression in the input.     </a:t>
            </a:r>
            <a:endParaRPr sz="1600"/>
          </a:p>
          <a:p>
            <a:pPr indent="457200" lvl="0" marL="457200" rtl="0" algn="l">
              <a:spcBef>
                <a:spcPts val="0"/>
              </a:spcBef>
              <a:spcAft>
                <a:spcPts val="0"/>
              </a:spcAft>
              <a:buNone/>
            </a:pPr>
            <a:r>
              <a:rPr i="1" lang="en" sz="1600">
                <a:latin typeface="Times New Roman"/>
                <a:ea typeface="Times New Roman"/>
                <a:cs typeface="Times New Roman"/>
                <a:sym typeface="Times New Roman"/>
              </a:rPr>
              <a:t>𝑓</a:t>
            </a:r>
            <a:r>
              <a:rPr lang="en" sz="1600"/>
              <a:t>(</a:t>
            </a:r>
            <a:r>
              <a:rPr i="1" lang="en" sz="1600">
                <a:latin typeface="Times New Roman"/>
                <a:ea typeface="Times New Roman"/>
                <a:cs typeface="Times New Roman"/>
                <a:sym typeface="Times New Roman"/>
              </a:rPr>
              <a:t>x</a:t>
            </a:r>
            <a:r>
              <a:rPr lang="en" sz="1600"/>
              <a:t>) = </a:t>
            </a:r>
            <a:r>
              <a:rPr i="1" lang="en" sz="1600">
                <a:latin typeface="Times New Roman"/>
                <a:ea typeface="Times New Roman"/>
                <a:cs typeface="Times New Roman"/>
                <a:sym typeface="Times New Roman"/>
              </a:rPr>
              <a:t>ax</a:t>
            </a:r>
            <a:r>
              <a:rPr lang="en" sz="1600"/>
              <a:t>² + </a:t>
            </a:r>
            <a:r>
              <a:rPr i="1" lang="en" sz="1600">
                <a:latin typeface="Times New Roman"/>
                <a:ea typeface="Times New Roman"/>
                <a:cs typeface="Times New Roman"/>
                <a:sym typeface="Times New Roman"/>
              </a:rPr>
              <a:t>bx</a:t>
            </a:r>
            <a:r>
              <a:rPr lang="en" sz="1600"/>
              <a:t> + </a:t>
            </a:r>
            <a:r>
              <a:rPr i="1" lang="en" sz="1600">
                <a:latin typeface="Times New Roman"/>
                <a:ea typeface="Times New Roman"/>
                <a:cs typeface="Times New Roman"/>
                <a:sym typeface="Times New Roman"/>
              </a:rPr>
              <a:t>c</a:t>
            </a:r>
            <a:r>
              <a:rPr lang="en" sz="1600"/>
              <a:t>.</a:t>
            </a:r>
            <a:endParaRPr sz="1600"/>
          </a:p>
          <a:p>
            <a:pPr indent="-342900" lvl="0" marL="457200" rtl="0" algn="l">
              <a:spcBef>
                <a:spcPts val="1000"/>
              </a:spcBef>
              <a:spcAft>
                <a:spcPts val="0"/>
              </a:spcAft>
              <a:buSzPts val="1800"/>
              <a:buChar char="●"/>
            </a:pPr>
            <a:r>
              <a:rPr b="1" lang="en" sz="1800"/>
              <a:t>Maximum</a:t>
            </a:r>
            <a:endParaRPr b="1" sz="1800"/>
          </a:p>
          <a:p>
            <a:pPr indent="-330200" lvl="1" marL="914400" rtl="0" algn="l">
              <a:spcBef>
                <a:spcPts val="0"/>
              </a:spcBef>
              <a:spcAft>
                <a:spcPts val="0"/>
              </a:spcAft>
              <a:buSzPts val="1600"/>
              <a:buChar char="○"/>
            </a:pPr>
            <a:r>
              <a:rPr lang="en" sz="1600"/>
              <a:t>The value of the function that is greater than or equal to all the other values. It corresponds to the highest point on the graph.</a:t>
            </a:r>
            <a:endParaRPr sz="1600"/>
          </a:p>
          <a:p>
            <a:pPr indent="-330200" lvl="1" marL="914400" rtl="0" algn="l">
              <a:spcBef>
                <a:spcPts val="0"/>
              </a:spcBef>
              <a:spcAft>
                <a:spcPts val="0"/>
              </a:spcAft>
              <a:buSzPts val="1600"/>
              <a:buChar char="○"/>
            </a:pPr>
            <a:r>
              <a:t/>
            </a:r>
            <a:endParaRPr sz="1600"/>
          </a:p>
          <a:p>
            <a:pPr indent="0" lvl="0" marL="0" rtl="0" algn="l">
              <a:spcBef>
                <a:spcPts val="0"/>
              </a:spcBef>
              <a:spcAft>
                <a:spcPts val="0"/>
              </a:spcAft>
              <a:buClr>
                <a:schemeClr val="dk1"/>
              </a:buClr>
              <a:buSzPts val="1100"/>
              <a:buFont typeface="Arial"/>
              <a:buNone/>
            </a:pPr>
            <a:r>
              <a:rPr b="1" lang="en"/>
              <a:t>New</a:t>
            </a:r>
            <a:endParaRPr b="1"/>
          </a:p>
          <a:p>
            <a:pPr indent="-368300" lvl="0" marL="457200" rtl="0" algn="l">
              <a:spcBef>
                <a:spcPts val="1200"/>
              </a:spcBef>
              <a:spcAft>
                <a:spcPts val="0"/>
              </a:spcAft>
              <a:buSzPts val="2200"/>
              <a:buChar char="●"/>
            </a:pPr>
            <a:r>
              <a:rPr b="1" lang="en"/>
              <a:t>None</a:t>
            </a:r>
            <a:endParaRPr/>
          </a:p>
        </p:txBody>
      </p:sp>
      <p:sp>
        <p:nvSpPr>
          <p:cNvPr id="124" name="Google Shape;1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7.14 Graphs the Represent Situations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Frog Jumps</a:t>
            </a:r>
            <a:r>
              <a:rPr lang="en" sz="3000">
                <a:solidFill>
                  <a:srgbClr val="005047"/>
                </a:solidFill>
              </a:rPr>
              <a:t> </a:t>
            </a:r>
            <a:r>
              <a:rPr lang="en" sz="3000"/>
              <a:t>🐸</a:t>
            </a:r>
            <a:endParaRPr>
              <a:solidFill>
                <a:srgbClr val="005047"/>
              </a:solidFill>
            </a:endParaRPr>
          </a:p>
        </p:txBody>
      </p:sp>
      <p:sp>
        <p:nvSpPr>
          <p:cNvPr id="138" name="Google Shape;138;p20"/>
          <p:cNvSpPr txBox="1"/>
          <p:nvPr>
            <p:ph idx="1" type="body"/>
          </p:nvPr>
        </p:nvSpPr>
        <p:spPr>
          <a:xfrm>
            <a:off x="311700" y="1856232"/>
            <a:ext cx="4731300" cy="2853900"/>
          </a:xfrm>
          <a:prstGeom prst="rect">
            <a:avLst/>
          </a:prstGeom>
        </p:spPr>
        <p:txBody>
          <a:bodyPr anchorCtr="0" anchor="t" bIns="91425" lIns="91425" spcFirstLastPara="1" rIns="91425" wrap="square" tIns="91425">
            <a:noAutofit/>
          </a:bodyPr>
          <a:lstStyle/>
          <a:p>
            <a:pPr indent="-361950" lvl="0" marL="457200" rtl="0" algn="l">
              <a:lnSpc>
                <a:spcPct val="80000"/>
              </a:lnSpc>
              <a:spcBef>
                <a:spcPts val="0"/>
              </a:spcBef>
              <a:spcAft>
                <a:spcPts val="0"/>
              </a:spcAft>
              <a:buSzPts val="2100"/>
              <a:buAutoNum type="alphaLcPeriod"/>
            </a:pPr>
            <a:r>
              <a:rPr lang="en" sz="2100"/>
              <a:t>Find </a:t>
            </a:r>
            <a:r>
              <a:rPr i="1" lang="en" sz="2100">
                <a:latin typeface="Times New Roman"/>
                <a:ea typeface="Times New Roman"/>
                <a:cs typeface="Times New Roman"/>
                <a:sym typeface="Times New Roman"/>
              </a:rPr>
              <a:t>h</a:t>
            </a:r>
            <a:r>
              <a:rPr lang="en" sz="2100"/>
              <a:t>(0)</a:t>
            </a:r>
            <a:r>
              <a:rPr lang="en" sz="2100"/>
              <a:t>.</a:t>
            </a:r>
            <a:endParaRPr sz="2100"/>
          </a:p>
          <a:p>
            <a:pPr indent="-361950" lvl="0" marL="457200" rtl="0" algn="l">
              <a:lnSpc>
                <a:spcPct val="80000"/>
              </a:lnSpc>
              <a:spcBef>
                <a:spcPts val="1000"/>
              </a:spcBef>
              <a:spcAft>
                <a:spcPts val="0"/>
              </a:spcAft>
              <a:buSzPts val="2100"/>
              <a:buAutoNum type="alphaLcPeriod"/>
            </a:pPr>
            <a:r>
              <a:rPr lang="en" sz="2100"/>
              <a:t>Find </a:t>
            </a:r>
            <a:r>
              <a:rPr i="1" lang="en" sz="2100">
                <a:latin typeface="Times New Roman"/>
                <a:ea typeface="Times New Roman"/>
                <a:cs typeface="Times New Roman"/>
                <a:sym typeface="Times New Roman"/>
              </a:rPr>
              <a:t>h</a:t>
            </a:r>
            <a:r>
              <a:rPr lang="en" sz="2100"/>
              <a:t>(0.8)</a:t>
            </a:r>
            <a:r>
              <a:rPr lang="en" sz="2100"/>
              <a:t>.</a:t>
            </a:r>
            <a:endParaRPr sz="2100"/>
          </a:p>
          <a:p>
            <a:pPr indent="-361950" lvl="0" marL="457200" rtl="0" algn="l">
              <a:lnSpc>
                <a:spcPct val="80000"/>
              </a:lnSpc>
              <a:spcBef>
                <a:spcPts val="1000"/>
              </a:spcBef>
              <a:spcAft>
                <a:spcPts val="0"/>
              </a:spcAft>
              <a:buSzPts val="2100"/>
              <a:buAutoNum type="arabicPeriod" startAt="2"/>
            </a:pPr>
            <a:r>
              <a:rPr lang="en" sz="2100"/>
              <a:t>What do these values of </a:t>
            </a:r>
            <a:r>
              <a:rPr i="1" lang="en" sz="2100">
                <a:latin typeface="Times New Roman"/>
                <a:ea typeface="Times New Roman"/>
                <a:cs typeface="Times New Roman"/>
                <a:sym typeface="Times New Roman"/>
              </a:rPr>
              <a:t>h</a:t>
            </a:r>
            <a:r>
              <a:rPr lang="en" sz="2100"/>
              <a:t>(0) and </a:t>
            </a:r>
            <a:r>
              <a:rPr i="1" lang="en" sz="2100">
                <a:latin typeface="Times New Roman"/>
                <a:ea typeface="Times New Roman"/>
                <a:cs typeface="Times New Roman"/>
                <a:sym typeface="Times New Roman"/>
              </a:rPr>
              <a:t>h</a:t>
            </a:r>
            <a:r>
              <a:rPr lang="en" sz="2100"/>
              <a:t>(0.8) mean in terms of the frog's jump?</a:t>
            </a:r>
            <a:endParaRPr sz="2100"/>
          </a:p>
          <a:p>
            <a:pPr indent="-361950" lvl="0" marL="457200" rtl="0" algn="l">
              <a:lnSpc>
                <a:spcPct val="80000"/>
              </a:lnSpc>
              <a:spcBef>
                <a:spcPts val="1000"/>
              </a:spcBef>
              <a:spcAft>
                <a:spcPts val="0"/>
              </a:spcAft>
              <a:buSzPts val="2100"/>
              <a:buAutoNum type="arabicPeriod" startAt="2"/>
            </a:pPr>
            <a:r>
              <a:rPr lang="en" sz="2100"/>
              <a:t>After it jumped, how much time passed, in seconds, before the frog reached its maximum height?</a:t>
            </a:r>
            <a:endParaRPr sz="2100"/>
          </a:p>
        </p:txBody>
      </p:sp>
      <p:sp>
        <p:nvSpPr>
          <p:cNvPr id="139" name="Google Shape;139;p20"/>
          <p:cNvSpPr txBox="1"/>
          <p:nvPr>
            <p:ph idx="2" type="body"/>
          </p:nvPr>
        </p:nvSpPr>
        <p:spPr>
          <a:xfrm>
            <a:off x="4832400" y="1856232"/>
            <a:ext cx="3999900" cy="27255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SzPts val="2100"/>
              <a:buAutoNum type="arabicPeriod" startAt="4"/>
            </a:pPr>
            <a:r>
              <a:rPr lang="en" sz="2100"/>
              <a:t>Explain how you know this is the time the frog reached the maximum height.</a:t>
            </a:r>
            <a:endParaRPr sz="2100"/>
          </a:p>
        </p:txBody>
      </p:sp>
      <p:sp>
        <p:nvSpPr>
          <p:cNvPr id="140" name="Google Shape;140;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7.14.1 Evaluating Quadratic Functions in the Real World</a:t>
            </a:r>
            <a:endParaRPr/>
          </a:p>
        </p:txBody>
      </p:sp>
      <p:pic>
        <p:nvPicPr>
          <p:cNvPr descr="close-up of a frog on plant stem" id="142" name="Google Shape;142;p20" title="dc7c6fde68fd9c5493e88f22a1997baa7fa2c8c5.jpg"/>
          <p:cNvPicPr preferRelativeResize="0"/>
          <p:nvPr/>
        </p:nvPicPr>
        <p:blipFill>
          <a:blip r:embed="rId4">
            <a:alphaModFix/>
          </a:blip>
          <a:stretch>
            <a:fillRect/>
          </a:stretch>
        </p:blipFill>
        <p:spPr>
          <a:xfrm>
            <a:off x="6537503" y="3094275"/>
            <a:ext cx="2294801" cy="1523349"/>
          </a:xfrm>
          <a:prstGeom prst="rect">
            <a:avLst/>
          </a:prstGeom>
          <a:noFill/>
          <a:ln>
            <a:noFill/>
          </a:ln>
        </p:spPr>
      </p:pic>
      <p:sp>
        <p:nvSpPr>
          <p:cNvPr id="143" name="Google Shape;143;p20"/>
          <p:cNvSpPr txBox="1"/>
          <p:nvPr/>
        </p:nvSpPr>
        <p:spPr>
          <a:xfrm>
            <a:off x="310900" y="1010300"/>
            <a:ext cx="82965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Noto Sans"/>
                <a:ea typeface="Noto Sans"/>
                <a:cs typeface="Noto Sans"/>
                <a:sym typeface="Noto Sans"/>
              </a:rPr>
              <a:t>A frog’s jump height (in inches) is modeled by </a:t>
            </a:r>
            <a:r>
              <a:rPr i="1" lang="en" sz="2100">
                <a:solidFill>
                  <a:schemeClr val="dk1"/>
                </a:solidFill>
                <a:latin typeface="Times New Roman"/>
                <a:ea typeface="Times New Roman"/>
                <a:cs typeface="Times New Roman"/>
                <a:sym typeface="Times New Roman"/>
              </a:rPr>
              <a:t>h</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t</a:t>
            </a:r>
            <a:r>
              <a:rPr lang="en" sz="2100">
                <a:solidFill>
                  <a:schemeClr val="dk1"/>
                </a:solidFill>
                <a:latin typeface="Noto Sans"/>
                <a:ea typeface="Noto Sans"/>
                <a:cs typeface="Noto Sans"/>
                <a:sym typeface="Noto Sans"/>
              </a:rPr>
              <a:t>) = 60</a:t>
            </a:r>
            <a:r>
              <a:rPr i="1" lang="en" sz="2100">
                <a:solidFill>
                  <a:schemeClr val="dk1"/>
                </a:solidFill>
                <a:latin typeface="Times New Roman"/>
                <a:ea typeface="Times New Roman"/>
                <a:cs typeface="Times New Roman"/>
                <a:sym typeface="Times New Roman"/>
              </a:rPr>
              <a:t>t </a:t>
            </a:r>
            <a:r>
              <a:rPr lang="en" sz="2100">
                <a:solidFill>
                  <a:schemeClr val="dk1"/>
                </a:solidFill>
                <a:latin typeface="Noto Sans"/>
                <a:ea typeface="Noto Sans"/>
                <a:cs typeface="Noto Sans"/>
                <a:sym typeface="Noto Sans"/>
              </a:rPr>
              <a:t>− 75</a:t>
            </a:r>
            <a:r>
              <a:rPr i="1" lang="en" sz="2100">
                <a:solidFill>
                  <a:schemeClr val="dk1"/>
                </a:solidFill>
                <a:latin typeface="Times New Roman"/>
                <a:ea typeface="Times New Roman"/>
                <a:cs typeface="Times New Roman"/>
                <a:sym typeface="Times New Roman"/>
              </a:rPr>
              <a:t>t</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where </a:t>
            </a:r>
            <a:r>
              <a:rPr i="1" lang="en" sz="2100">
                <a:solidFill>
                  <a:schemeClr val="dk1"/>
                </a:solidFill>
                <a:latin typeface="Times New Roman"/>
                <a:ea typeface="Times New Roman"/>
                <a:cs typeface="Times New Roman"/>
                <a:sym typeface="Times New Roman"/>
              </a:rPr>
              <a:t>t</a:t>
            </a:r>
            <a:r>
              <a:rPr lang="en" sz="2100">
                <a:solidFill>
                  <a:schemeClr val="dk1"/>
                </a:solidFill>
                <a:latin typeface="Noto Sans"/>
                <a:ea typeface="Noto Sans"/>
                <a:cs typeface="Noto Sans"/>
                <a:sym typeface="Noto Sans"/>
              </a:rPr>
              <a:t> is the time in seconds after it jumps. Using this equation:</a:t>
            </a:r>
            <a:endParaRPr sz="2100">
              <a:solidFill>
                <a:schemeClr val="dk1"/>
              </a:solidFill>
              <a:latin typeface="Noto Sans"/>
              <a:ea typeface="Noto Sans"/>
              <a:cs typeface="Noto Sans"/>
              <a:sym typeface="Noto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9" name="Google Shape;149;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0" name="Google Shape;150;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2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Punkin Chunkin🎃</a:t>
            </a:r>
            <a:endParaRPr sz="2600">
              <a:solidFill>
                <a:srgbClr val="005047"/>
              </a:solidFill>
            </a:endParaRPr>
          </a:p>
        </p:txBody>
      </p:sp>
      <p:sp>
        <p:nvSpPr>
          <p:cNvPr id="156" name="Google Shape;156;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57" name="Google Shape;157;p22" title="ELL callout box"/>
          <p:cNvSpPr/>
          <p:nvPr/>
        </p:nvSpPr>
        <p:spPr>
          <a:xfrm>
            <a:off x="5034250" y="481874"/>
            <a:ext cx="3652500" cy="24798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Watch the video of a pumpkin being launched into the air.</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Record math questions you could ask about what you see.</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Share and compare your questions—look for ones about the graph’s shape or features.</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Co-Craft Questions</a:t>
            </a:r>
            <a:endParaRPr sz="1000">
              <a:latin typeface="Noto Sans"/>
              <a:ea typeface="Noto Sans"/>
              <a:cs typeface="Noto Sans"/>
              <a:sym typeface="Noto Sans"/>
            </a:endParaRPr>
          </a:p>
        </p:txBody>
      </p:sp>
      <p:sp>
        <p:nvSpPr>
          <p:cNvPr descr="A callout providing support steps for students based on universal designs for learning. " id="158" name="Google Shape;158;p22" title="UDL callout box"/>
          <p:cNvSpPr/>
          <p:nvPr/>
        </p:nvSpPr>
        <p:spPr>
          <a:xfrm>
            <a:off x="5034300" y="3029489"/>
            <a:ext cx="3652500" cy="17625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Follow along as the task is read aloud.</a:t>
            </a:r>
            <a:endParaRPr sz="1500">
              <a:latin typeface="Noto Sans"/>
              <a:ea typeface="Noto Sans"/>
              <a:cs typeface="Noto Sans"/>
              <a:sym typeface="Noto Sans"/>
            </a:endParaRPr>
          </a:p>
          <a:p>
            <a:pPr indent="-323850" lvl="0" marL="457200" rtl="0" algn="l">
              <a:spcBef>
                <a:spcPts val="500"/>
              </a:spcBef>
              <a:spcAft>
                <a:spcPts val="0"/>
              </a:spcAft>
              <a:buSzPts val="1500"/>
              <a:buFont typeface="Noto Sans"/>
              <a:buAutoNum type="arabicPeriod"/>
            </a:pPr>
            <a:r>
              <a:rPr lang="en" sz="1500">
                <a:latin typeface="Noto Sans"/>
                <a:ea typeface="Noto Sans"/>
                <a:cs typeface="Noto Sans"/>
                <a:sym typeface="Noto Sans"/>
              </a:rPr>
              <a:t>Think about what it’s asking.</a:t>
            </a:r>
            <a:endParaRPr sz="1500">
              <a:latin typeface="Noto Sans"/>
              <a:ea typeface="Noto Sans"/>
              <a:cs typeface="Noto Sans"/>
              <a:sym typeface="Noto Sans"/>
            </a:endParaRPr>
          </a:p>
          <a:p>
            <a:pPr indent="-323850" lvl="0" marL="457200" rtl="0" algn="l">
              <a:spcBef>
                <a:spcPts val="500"/>
              </a:spcBef>
              <a:spcAft>
                <a:spcPts val="0"/>
              </a:spcAft>
              <a:buSzPts val="1500"/>
              <a:buFont typeface="Noto Sans"/>
              <a:buAutoNum type="arabicPeriod"/>
            </a:pPr>
            <a:r>
              <a:rPr lang="en" sz="1500">
                <a:latin typeface="Noto Sans"/>
                <a:ea typeface="Noto Sans"/>
                <a:cs typeface="Noto Sans"/>
                <a:sym typeface="Noto Sans"/>
              </a:rPr>
              <a:t>Share your ideas with a partner.</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59" name="Google Shape;159;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0" name="Google Shape;160;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7.14.2 Interpreting a Functional Relationship Between Two Quantities</a:t>
            </a:r>
            <a:endParaRPr/>
          </a:p>
        </p:txBody>
      </p:sp>
      <p:pic>
        <p:nvPicPr>
          <p:cNvPr descr="Icon indicating the slide contains a support for students with disabilities" id="161" name="Google Shape;161;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2" name="Google Shape;162;p22"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Punkin Chunkin🎃</a:t>
            </a:r>
            <a:endParaRPr>
              <a:solidFill>
                <a:srgbClr val="005047"/>
              </a:solidFill>
            </a:endParaRPr>
          </a:p>
        </p:txBody>
      </p:sp>
      <p:sp>
        <p:nvSpPr>
          <p:cNvPr id="168" name="Google Shape;168;p23"/>
          <p:cNvSpPr txBox="1"/>
          <p:nvPr>
            <p:ph idx="1" type="body"/>
          </p:nvPr>
        </p:nvSpPr>
        <p:spPr>
          <a:xfrm>
            <a:off x="311700" y="959070"/>
            <a:ext cx="8520600" cy="3657600"/>
          </a:xfrm>
          <a:prstGeom prst="rect">
            <a:avLst/>
          </a:prstGeom>
        </p:spPr>
        <p:txBody>
          <a:bodyPr anchorCtr="0" anchor="t" bIns="91425" lIns="91425" spcFirstLastPara="1" rIns="91425" wrap="square" tIns="91425">
            <a:normAutofit lnSpcReduction="10000"/>
          </a:bodyPr>
          <a:lstStyle/>
          <a:p>
            <a:pPr indent="0" lvl="0" marL="0" rtl="0" algn="l">
              <a:lnSpc>
                <a:spcPct val="90000"/>
              </a:lnSpc>
              <a:spcBef>
                <a:spcPts val="0"/>
              </a:spcBef>
              <a:spcAft>
                <a:spcPts val="0"/>
              </a:spcAft>
              <a:buNone/>
            </a:pPr>
            <a:r>
              <a:rPr lang="en" sz="2200"/>
              <a:t>The equation </a:t>
            </a:r>
            <a:r>
              <a:rPr i="1" lang="en" sz="2200">
                <a:latin typeface="Times New Roman"/>
                <a:ea typeface="Times New Roman"/>
                <a:cs typeface="Times New Roman"/>
                <a:sym typeface="Times New Roman"/>
              </a:rPr>
              <a:t>h</a:t>
            </a:r>
            <a:r>
              <a:rPr lang="en" sz="2200"/>
              <a:t>(</a:t>
            </a:r>
            <a:r>
              <a:rPr i="1" lang="en" sz="2200">
                <a:latin typeface="Times New Roman"/>
                <a:ea typeface="Times New Roman"/>
                <a:cs typeface="Times New Roman"/>
                <a:sym typeface="Times New Roman"/>
              </a:rPr>
              <a:t>t</a:t>
            </a:r>
            <a:r>
              <a:rPr lang="en" sz="2200"/>
              <a:t>) = 2 + 23.7</a:t>
            </a:r>
            <a:r>
              <a:rPr i="1" lang="en" sz="2200">
                <a:latin typeface="Times New Roman"/>
                <a:ea typeface="Times New Roman"/>
                <a:cs typeface="Times New Roman"/>
                <a:sym typeface="Times New Roman"/>
              </a:rPr>
              <a:t>t </a:t>
            </a:r>
            <a:r>
              <a:rPr lang="en" sz="2200"/>
              <a:t>− 4.9</a:t>
            </a:r>
            <a:r>
              <a:rPr i="1" lang="en" sz="2200">
                <a:latin typeface="Times New Roman"/>
                <a:ea typeface="Times New Roman"/>
                <a:cs typeface="Times New Roman"/>
                <a:sym typeface="Times New Roman"/>
              </a:rPr>
              <a:t>t</a:t>
            </a:r>
            <a:r>
              <a:rPr baseline="30000" lang="en" sz="2200"/>
              <a:t>2</a:t>
            </a:r>
            <a:r>
              <a:rPr lang="en" sz="2200"/>
              <a:t> represents the height of a pumpkin that is catapulted up in the air as a function of time, </a:t>
            </a:r>
            <a:r>
              <a:rPr i="1" lang="en" sz="2200">
                <a:latin typeface="Times New Roman"/>
                <a:ea typeface="Times New Roman"/>
                <a:cs typeface="Times New Roman"/>
                <a:sym typeface="Times New Roman"/>
              </a:rPr>
              <a:t>t</a:t>
            </a:r>
            <a:r>
              <a:rPr lang="en" sz="2200"/>
              <a:t>, in seconds. </a:t>
            </a:r>
            <a:endParaRPr sz="2200"/>
          </a:p>
          <a:p>
            <a:pPr indent="0" lvl="0" marL="0" rtl="0" algn="l">
              <a:lnSpc>
                <a:spcPct val="90000"/>
              </a:lnSpc>
              <a:spcBef>
                <a:spcPts val="1200"/>
              </a:spcBef>
              <a:spcAft>
                <a:spcPts val="0"/>
              </a:spcAft>
              <a:buNone/>
            </a:pPr>
            <a:r>
              <a:t/>
            </a:r>
            <a:endParaRPr sz="2200"/>
          </a:p>
          <a:p>
            <a:pPr indent="0" lvl="0" marL="0" rtl="0" algn="l">
              <a:lnSpc>
                <a:spcPct val="90000"/>
              </a:lnSpc>
              <a:spcBef>
                <a:spcPts val="1200"/>
              </a:spcBef>
              <a:spcAft>
                <a:spcPts val="0"/>
              </a:spcAft>
              <a:buNone/>
            </a:pPr>
            <a:r>
              <a:t/>
            </a:r>
            <a:endParaRPr sz="2200"/>
          </a:p>
          <a:p>
            <a:pPr indent="0" lvl="0" marL="0" rtl="0" algn="l">
              <a:lnSpc>
                <a:spcPct val="90000"/>
              </a:lnSpc>
              <a:spcBef>
                <a:spcPts val="1200"/>
              </a:spcBef>
              <a:spcAft>
                <a:spcPts val="0"/>
              </a:spcAft>
              <a:buNone/>
            </a:pPr>
            <a:r>
              <a:t/>
            </a:r>
            <a:endParaRPr sz="2200"/>
          </a:p>
          <a:p>
            <a:pPr indent="0" lvl="0" marL="0" rtl="0" algn="l">
              <a:lnSpc>
                <a:spcPct val="90000"/>
              </a:lnSpc>
              <a:spcBef>
                <a:spcPts val="1200"/>
              </a:spcBef>
              <a:spcAft>
                <a:spcPts val="0"/>
              </a:spcAft>
              <a:buNone/>
            </a:pPr>
            <a:r>
              <a:t/>
            </a:r>
            <a:endParaRPr sz="2200"/>
          </a:p>
          <a:p>
            <a:pPr indent="0" lvl="0" marL="0" rtl="0" algn="l">
              <a:lnSpc>
                <a:spcPct val="90000"/>
              </a:lnSpc>
              <a:spcBef>
                <a:spcPts val="1200"/>
              </a:spcBef>
              <a:spcAft>
                <a:spcPts val="0"/>
              </a:spcAft>
              <a:buNone/>
            </a:pPr>
            <a:r>
              <a:t/>
            </a:r>
            <a:endParaRPr sz="2200"/>
          </a:p>
          <a:p>
            <a:pPr indent="0" lvl="0" marL="0" rtl="0" algn="l">
              <a:lnSpc>
                <a:spcPct val="90000"/>
              </a:lnSpc>
              <a:spcBef>
                <a:spcPts val="1200"/>
              </a:spcBef>
              <a:spcAft>
                <a:spcPts val="1200"/>
              </a:spcAft>
              <a:buNone/>
            </a:pPr>
            <a:r>
              <a:rPr lang="en" sz="2200"/>
              <a:t>Use this information to answer the questions on the next slide</a:t>
            </a:r>
            <a:r>
              <a:rPr lang="en"/>
              <a:t>.</a:t>
            </a:r>
            <a:endParaRPr/>
          </a:p>
        </p:txBody>
      </p:sp>
      <p:sp>
        <p:nvSpPr>
          <p:cNvPr id="169" name="Google Shape;169;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0" name="Google Shape;170;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7.14.2 Interpreting a Functional Relationship Between Two Quantities</a:t>
            </a:r>
            <a:endParaRPr/>
          </a:p>
        </p:txBody>
      </p:sp>
      <p:sp>
        <p:nvSpPr>
          <p:cNvPr id="171" name="Google Shape;171;p23"/>
          <p:cNvSpPr txBox="1"/>
          <p:nvPr/>
        </p:nvSpPr>
        <p:spPr>
          <a:xfrm>
            <a:off x="310900" y="1973156"/>
            <a:ext cx="5139600" cy="1828800"/>
          </a:xfrm>
          <a:prstGeom prst="rect">
            <a:avLst/>
          </a:prstGeom>
          <a:noFill/>
          <a:ln>
            <a:noFill/>
          </a:ln>
        </p:spPr>
        <p:txBody>
          <a:bodyPr anchorCtr="0" anchor="t" bIns="91425" lIns="91425" spcFirstLastPara="1" rIns="91425" wrap="square" tIns="91425">
            <a:noAutofit/>
          </a:bodyPr>
          <a:lstStyle/>
          <a:p>
            <a:pPr indent="-368300" lvl="0" marL="457200" rtl="0" algn="l">
              <a:lnSpc>
                <a:spcPct val="90000"/>
              </a:lnSpc>
              <a:spcBef>
                <a:spcPts val="0"/>
              </a:spcBef>
              <a:spcAft>
                <a:spcPts val="0"/>
              </a:spcAft>
              <a:buClr>
                <a:schemeClr val="dk1"/>
              </a:buClr>
              <a:buSzPts val="2200"/>
              <a:buFont typeface="Noto Sans"/>
              <a:buChar char="●"/>
            </a:pPr>
            <a:r>
              <a:rPr lang="en" sz="2200">
                <a:solidFill>
                  <a:schemeClr val="dk1"/>
                </a:solidFill>
                <a:latin typeface="Noto Sans"/>
                <a:ea typeface="Noto Sans"/>
                <a:cs typeface="Noto Sans"/>
                <a:sym typeface="Noto Sans"/>
              </a:rPr>
              <a:t>The height is measured in meters above ground. </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Char char="●"/>
            </a:pPr>
            <a:r>
              <a:rPr lang="en" sz="2200">
                <a:solidFill>
                  <a:schemeClr val="dk1"/>
                </a:solidFill>
                <a:latin typeface="Noto Sans"/>
                <a:ea typeface="Noto Sans"/>
                <a:cs typeface="Noto Sans"/>
                <a:sym typeface="Noto Sans"/>
              </a:rPr>
              <a:t>The pumpkin is shot up at a vertical velocity of 23.7 meters per second.</a:t>
            </a:r>
            <a:endParaRPr sz="2200">
              <a:solidFill>
                <a:schemeClr val="dk1"/>
              </a:solidFill>
              <a:latin typeface="Noto Sans"/>
              <a:ea typeface="Noto Sans"/>
              <a:cs typeface="Noto Sans"/>
              <a:sym typeface="Noto Sans"/>
            </a:endParaRPr>
          </a:p>
        </p:txBody>
      </p:sp>
      <p:pic>
        <p:nvPicPr>
          <p:cNvPr descr="A clean, flat-style illustration of a wooden catapult launching an orange pumpkin through the air. The pumpkin’s path is shown with a dashed arc. The catapult sits on green grass with soft blue hills and sky in the background." id="172" name="Google Shape;172;p23" title="ChatGPT_Image_Nov_11__2025__05_30_39_PM-removebg-preview.png"/>
          <p:cNvPicPr preferRelativeResize="0"/>
          <p:nvPr/>
        </p:nvPicPr>
        <p:blipFill>
          <a:blip r:embed="rId4">
            <a:alphaModFix/>
          </a:blip>
          <a:stretch>
            <a:fillRect/>
          </a:stretch>
        </p:blipFill>
        <p:spPr>
          <a:xfrm>
            <a:off x="5758550" y="1573422"/>
            <a:ext cx="2525038" cy="252503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 name="Shape 176"/>
        <p:cNvGrpSpPr/>
        <p:nvPr/>
      </p:nvGrpSpPr>
      <p:grpSpPr>
        <a:xfrm>
          <a:off x="0" y="0"/>
          <a:ext cx="0" cy="0"/>
          <a:chOff x="0" y="0"/>
          <a:chExt cx="0" cy="0"/>
        </a:xfrm>
      </p:grpSpPr>
      <p:sp>
        <p:nvSpPr>
          <p:cNvPr id="177" name="Google Shape;177;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Punkin Chunkin🎃</a:t>
            </a:r>
            <a:endParaRPr sz="3000">
              <a:solidFill>
                <a:srgbClr val="005047"/>
              </a:solidFill>
            </a:endParaRPr>
          </a:p>
        </p:txBody>
      </p:sp>
      <p:sp>
        <p:nvSpPr>
          <p:cNvPr id="178" name="Google Shape;178;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9" name="Google Shape;179;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7.14.2 Interpreting a Functional Relationship Between Two Quantities</a:t>
            </a:r>
            <a:endParaRPr/>
          </a:p>
        </p:txBody>
      </p:sp>
      <p:sp>
        <p:nvSpPr>
          <p:cNvPr id="180" name="Google Shape;180;p24"/>
          <p:cNvSpPr txBox="1"/>
          <p:nvPr/>
        </p:nvSpPr>
        <p:spPr>
          <a:xfrm>
            <a:off x="310900" y="960125"/>
            <a:ext cx="8833200" cy="35436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What do you think the 2 in the equation</a:t>
            </a:r>
            <a:endParaRPr sz="2400">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h</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t</a:t>
            </a:r>
            <a:r>
              <a:rPr lang="en" sz="2400">
                <a:solidFill>
                  <a:schemeClr val="dk1"/>
                </a:solidFill>
                <a:latin typeface="Noto Sans"/>
                <a:ea typeface="Noto Sans"/>
                <a:cs typeface="Noto Sans"/>
                <a:sym typeface="Noto Sans"/>
              </a:rPr>
              <a:t>) = 2 + 23.7</a:t>
            </a:r>
            <a:r>
              <a:rPr i="1" lang="en" sz="2400">
                <a:solidFill>
                  <a:schemeClr val="dk1"/>
                </a:solidFill>
                <a:latin typeface="Times New Roman"/>
                <a:ea typeface="Times New Roman"/>
                <a:cs typeface="Times New Roman"/>
                <a:sym typeface="Times New Roman"/>
              </a:rPr>
              <a:t>t </a:t>
            </a:r>
            <a:r>
              <a:rPr lang="en" sz="2400">
                <a:solidFill>
                  <a:schemeClr val="dk1"/>
                </a:solidFill>
                <a:latin typeface="Noto Sans"/>
                <a:ea typeface="Noto Sans"/>
                <a:cs typeface="Noto Sans"/>
                <a:sym typeface="Noto Sans"/>
              </a:rPr>
              <a:t>− 4.9</a:t>
            </a:r>
            <a:r>
              <a:rPr i="1" lang="en" sz="2400">
                <a:solidFill>
                  <a:schemeClr val="dk1"/>
                </a:solidFill>
                <a:latin typeface="Times New Roman"/>
                <a:ea typeface="Times New Roman"/>
                <a:cs typeface="Times New Roman"/>
                <a:sym typeface="Times New Roman"/>
              </a:rPr>
              <a:t>t</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tells us in this situation?</a:t>
            </a:r>
            <a:endParaRPr sz="2400">
              <a:solidFill>
                <a:schemeClr val="dk1"/>
              </a:solidFill>
              <a:latin typeface="Noto Sans"/>
              <a:ea typeface="Noto Sans"/>
              <a:cs typeface="Noto Sans"/>
              <a:sym typeface="Noto Sans"/>
            </a:endParaRPr>
          </a:p>
          <a:p>
            <a:pPr indent="457200" lvl="0" marL="0" rtl="0" algn="l">
              <a:spcBef>
                <a:spcPts val="0"/>
              </a:spcBef>
              <a:spcAft>
                <a:spcPts val="0"/>
              </a:spcAft>
              <a:buNone/>
            </a:pPr>
            <a:r>
              <a:t/>
            </a:r>
            <a:endParaRPr sz="2400">
              <a:solidFill>
                <a:schemeClr val="dk1"/>
              </a:solidFill>
              <a:latin typeface="Noto Sans"/>
              <a:ea typeface="Noto Sans"/>
              <a:cs typeface="Noto Sans"/>
              <a:sym typeface="Noto Sans"/>
            </a:endParaRPr>
          </a:p>
          <a:p>
            <a:pPr indent="-381000" lvl="0" marL="457200" rtl="0" algn="l">
              <a:spcBef>
                <a:spcPts val="0"/>
              </a:spcBef>
              <a:spcAft>
                <a:spcPts val="0"/>
              </a:spcAft>
              <a:buClr>
                <a:schemeClr val="dk1"/>
              </a:buClr>
              <a:buSzPts val="2400"/>
              <a:buFont typeface="Noto Sans"/>
              <a:buAutoNum type="arabicPeriod" startAt="2"/>
            </a:pPr>
            <a:r>
              <a:rPr lang="en" sz="2400">
                <a:solidFill>
                  <a:schemeClr val="dk1"/>
                </a:solidFill>
                <a:latin typeface="Noto Sans"/>
                <a:ea typeface="Noto Sans"/>
                <a:cs typeface="Noto Sans"/>
                <a:sym typeface="Noto Sans"/>
              </a:rPr>
              <a:t>What do you think the </a:t>
            </a:r>
            <a:r>
              <a:rPr lang="en" sz="2400">
                <a:solidFill>
                  <a:schemeClr val="dk1"/>
                </a:solidFill>
                <a:latin typeface="Noto Sans"/>
                <a:ea typeface="Noto Sans"/>
                <a:cs typeface="Noto Sans"/>
                <a:sym typeface="Noto Sans"/>
              </a:rPr>
              <a:t>− 4.9</a:t>
            </a:r>
            <a:r>
              <a:rPr i="1" lang="en" sz="2400">
                <a:solidFill>
                  <a:schemeClr val="dk1"/>
                </a:solidFill>
                <a:latin typeface="Times New Roman"/>
                <a:ea typeface="Times New Roman"/>
                <a:cs typeface="Times New Roman"/>
                <a:sym typeface="Times New Roman"/>
              </a:rPr>
              <a:t>t</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in the equation</a:t>
            </a:r>
            <a:endParaRPr sz="2400">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h</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t</a:t>
            </a:r>
            <a:r>
              <a:rPr lang="en" sz="2400">
                <a:solidFill>
                  <a:schemeClr val="dk1"/>
                </a:solidFill>
                <a:latin typeface="Noto Sans"/>
                <a:ea typeface="Noto Sans"/>
                <a:cs typeface="Noto Sans"/>
                <a:sym typeface="Noto Sans"/>
              </a:rPr>
              <a:t>) = 2 + 23.7</a:t>
            </a:r>
            <a:r>
              <a:rPr i="1" lang="en" sz="2400">
                <a:solidFill>
                  <a:schemeClr val="dk1"/>
                </a:solidFill>
                <a:latin typeface="Times New Roman"/>
                <a:ea typeface="Times New Roman"/>
                <a:cs typeface="Times New Roman"/>
                <a:sym typeface="Times New Roman"/>
              </a:rPr>
              <a:t>t </a:t>
            </a:r>
            <a:r>
              <a:rPr lang="en" sz="2400">
                <a:solidFill>
                  <a:schemeClr val="dk1"/>
                </a:solidFill>
                <a:latin typeface="Noto Sans"/>
                <a:ea typeface="Noto Sans"/>
                <a:cs typeface="Noto Sans"/>
                <a:sym typeface="Noto Sans"/>
              </a:rPr>
              <a:t>− 4.9</a:t>
            </a:r>
            <a:r>
              <a:rPr i="1" lang="en" sz="2400">
                <a:solidFill>
                  <a:schemeClr val="dk1"/>
                </a:solidFill>
                <a:latin typeface="Times New Roman"/>
                <a:ea typeface="Times New Roman"/>
                <a:cs typeface="Times New Roman"/>
                <a:sym typeface="Times New Roman"/>
              </a:rPr>
              <a:t>t</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tells us in this situation?</a:t>
            </a:r>
            <a:endParaRPr sz="2400">
              <a:solidFill>
                <a:schemeClr val="dk1"/>
              </a:solidFill>
              <a:latin typeface="Noto Sans"/>
              <a:ea typeface="Noto Sans"/>
              <a:cs typeface="Noto Sans"/>
              <a:sym typeface="Noto Sans"/>
            </a:endParaRPr>
          </a:p>
          <a:p>
            <a:pPr indent="457200" lvl="0" marL="0" rtl="0" algn="l">
              <a:spcBef>
                <a:spcPts val="0"/>
              </a:spcBef>
              <a:spcAft>
                <a:spcPts val="0"/>
              </a:spcAft>
              <a:buNone/>
            </a:pPr>
            <a:r>
              <a:t/>
            </a:r>
            <a:endParaRPr sz="2400">
              <a:solidFill>
                <a:schemeClr val="dk1"/>
              </a:solidFill>
              <a:latin typeface="Noto Sans"/>
              <a:ea typeface="Noto Sans"/>
              <a:cs typeface="Noto Sans"/>
              <a:sym typeface="Noto Sans"/>
            </a:endParaRPr>
          </a:p>
          <a:p>
            <a:pPr indent="-381000" lvl="0" marL="457200" rtl="0" algn="l">
              <a:spcBef>
                <a:spcPts val="0"/>
              </a:spcBef>
              <a:spcAft>
                <a:spcPts val="0"/>
              </a:spcAft>
              <a:buClr>
                <a:schemeClr val="dk1"/>
              </a:buClr>
              <a:buSzPts val="2400"/>
              <a:buFont typeface="Noto Sans"/>
              <a:buAutoNum type="arabicPeriod" startAt="2"/>
            </a:pPr>
            <a:r>
              <a:rPr lang="en" sz="2400">
                <a:solidFill>
                  <a:schemeClr val="dk1"/>
                </a:solidFill>
                <a:latin typeface="Noto Sans"/>
                <a:ea typeface="Noto Sans"/>
                <a:cs typeface="Noto Sans"/>
                <a:sym typeface="Noto Sans"/>
              </a:rPr>
              <a:t>I</a:t>
            </a:r>
            <a:r>
              <a:rPr lang="en" sz="2400">
                <a:solidFill>
                  <a:schemeClr val="dk1"/>
                </a:solidFill>
                <a:latin typeface="Noto Sans"/>
                <a:ea typeface="Noto Sans"/>
                <a:cs typeface="Noto Sans"/>
                <a:sym typeface="Noto Sans"/>
              </a:rPr>
              <a:t>f we graph the equation, will the graph open upward or downward? Why?</a:t>
            </a:r>
            <a:endParaRPr sz="2400">
              <a:solidFill>
                <a:schemeClr val="dk1"/>
              </a:solidFill>
              <a:latin typeface="Noto Sans"/>
              <a:ea typeface="Noto Sans"/>
              <a:cs typeface="Noto Sans"/>
              <a:sym typeface="Noto Sans"/>
            </a:endParaRPr>
          </a:p>
          <a:p>
            <a:pPr indent="457200" lvl="0" marL="0" rtl="0" algn="l">
              <a:spcBef>
                <a:spcPts val="0"/>
              </a:spcBef>
              <a:spcAft>
                <a:spcPts val="0"/>
              </a:spcAft>
              <a:buNone/>
            </a:pPr>
            <a:r>
              <a:t/>
            </a:r>
            <a:endParaRPr sz="2500">
              <a:solidFill>
                <a:schemeClr val="dk1"/>
              </a:solidFill>
              <a:latin typeface="Noto Sans"/>
              <a:ea typeface="Noto Sans"/>
              <a:cs typeface="Noto Sans"/>
              <a:sym typeface="Noto Sans"/>
            </a:endParaRPr>
          </a:p>
          <a:p>
            <a:pPr indent="457200" lvl="0" marL="0" rtl="0" algn="l">
              <a:spcBef>
                <a:spcPts val="0"/>
              </a:spcBef>
              <a:spcAft>
                <a:spcPts val="0"/>
              </a:spcAft>
              <a:buNone/>
            </a:pPr>
            <a:r>
              <a:t/>
            </a:r>
            <a:endParaRPr sz="2500">
              <a:solidFill>
                <a:schemeClr val="dk1"/>
              </a:solidFill>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p25"/>
          <p:cNvSpPr txBox="1"/>
          <p:nvPr/>
        </p:nvSpPr>
        <p:spPr>
          <a:xfrm>
            <a:off x="310900" y="960125"/>
            <a:ext cx="8749800" cy="42414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Font typeface="Noto Sans"/>
              <a:buAutoNum type="arabicPeriod" startAt="4"/>
            </a:pPr>
            <a:r>
              <a:rPr lang="en" sz="2200">
                <a:solidFill>
                  <a:schemeClr val="dk1"/>
                </a:solidFill>
                <a:latin typeface="Noto Sans"/>
                <a:ea typeface="Noto Sans"/>
                <a:cs typeface="Noto Sans"/>
                <a:sym typeface="Noto Sans"/>
              </a:rPr>
              <a:t>Think about where the vertical intercept would be. What is the </a:t>
            </a:r>
            <a:r>
              <a:rPr i="1" lang="en" sz="2200">
                <a:solidFill>
                  <a:schemeClr val="dk1"/>
                </a:solidFill>
                <a:latin typeface="Times New Roman"/>
                <a:ea typeface="Times New Roman"/>
                <a:cs typeface="Times New Roman"/>
                <a:sym typeface="Times New Roman"/>
              </a:rPr>
              <a:t>y</a:t>
            </a:r>
            <a:r>
              <a:rPr lang="en" sz="2200">
                <a:solidFill>
                  <a:schemeClr val="dk1"/>
                </a:solidFill>
                <a:latin typeface="Noto Sans"/>
                <a:ea typeface="Noto Sans"/>
                <a:cs typeface="Noto Sans"/>
                <a:sym typeface="Noto Sans"/>
              </a:rPr>
              <a:t>-value of that vertical intercept?</a:t>
            </a:r>
            <a:endParaRPr sz="2200">
              <a:solidFill>
                <a:schemeClr val="dk1"/>
              </a:solidFill>
              <a:latin typeface="Noto Sans"/>
              <a:ea typeface="Noto Sans"/>
              <a:cs typeface="Noto Sans"/>
              <a:sym typeface="Noto Sans"/>
            </a:endParaRPr>
          </a:p>
          <a:p>
            <a:pPr indent="-368300" lvl="0" marL="457200" rtl="0" algn="l">
              <a:spcBef>
                <a:spcPts val="1000"/>
              </a:spcBef>
              <a:spcAft>
                <a:spcPts val="0"/>
              </a:spcAft>
              <a:buClr>
                <a:schemeClr val="dk1"/>
              </a:buClr>
              <a:buSzPts val="2200"/>
              <a:buFont typeface="Noto Sans"/>
              <a:buAutoNum type="arabicPeriod" startAt="4"/>
            </a:pPr>
            <a:r>
              <a:rPr lang="en" sz="2200">
                <a:solidFill>
                  <a:schemeClr val="dk1"/>
                </a:solidFill>
                <a:latin typeface="Noto Sans"/>
                <a:ea typeface="Noto Sans"/>
                <a:cs typeface="Noto Sans"/>
                <a:sym typeface="Noto Sans"/>
              </a:rPr>
              <a:t>What about the horizontal intercepts?</a:t>
            </a:r>
            <a:endParaRPr sz="2200">
              <a:solidFill>
                <a:schemeClr val="dk1"/>
              </a:solidFill>
              <a:latin typeface="Noto Sans"/>
              <a:ea typeface="Noto Sans"/>
              <a:cs typeface="Noto Sans"/>
              <a:sym typeface="Noto Sans"/>
            </a:endParaRPr>
          </a:p>
          <a:p>
            <a:pPr indent="-368300" lvl="0" marL="457200" rtl="0" algn="l">
              <a:spcBef>
                <a:spcPts val="1000"/>
              </a:spcBef>
              <a:spcAft>
                <a:spcPts val="0"/>
              </a:spcAft>
              <a:buClr>
                <a:schemeClr val="dk1"/>
              </a:buClr>
              <a:buSzPts val="2200"/>
              <a:buFont typeface="Noto Sans"/>
              <a:buAutoNum type="arabicPeriod" startAt="4"/>
            </a:pPr>
            <a:r>
              <a:rPr lang="en" sz="2200">
                <a:solidFill>
                  <a:schemeClr val="dk1"/>
                </a:solidFill>
                <a:latin typeface="Noto Sans"/>
                <a:ea typeface="Noto Sans"/>
                <a:cs typeface="Noto Sans"/>
                <a:sym typeface="Noto Sans"/>
              </a:rPr>
              <a:t>Graph </a:t>
            </a:r>
            <a:r>
              <a:rPr i="1" lang="en" sz="2200">
                <a:solidFill>
                  <a:schemeClr val="dk1"/>
                </a:solidFill>
                <a:latin typeface="Times New Roman"/>
                <a:ea typeface="Times New Roman"/>
                <a:cs typeface="Times New Roman"/>
                <a:sym typeface="Times New Roman"/>
              </a:rPr>
              <a:t>h</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t</a:t>
            </a:r>
            <a:r>
              <a:rPr lang="en" sz="2200">
                <a:solidFill>
                  <a:schemeClr val="dk1"/>
                </a:solidFill>
                <a:latin typeface="Noto Sans"/>
                <a:ea typeface="Noto Sans"/>
                <a:cs typeface="Noto Sans"/>
                <a:sym typeface="Noto Sans"/>
              </a:rPr>
              <a:t>) = 2 + 23.7</a:t>
            </a:r>
            <a:r>
              <a:rPr i="1" lang="en" sz="2200">
                <a:solidFill>
                  <a:schemeClr val="dk1"/>
                </a:solidFill>
                <a:latin typeface="Times New Roman"/>
                <a:ea typeface="Times New Roman"/>
                <a:cs typeface="Times New Roman"/>
                <a:sym typeface="Times New Roman"/>
              </a:rPr>
              <a:t>t </a:t>
            </a:r>
            <a:r>
              <a:rPr lang="en" sz="2200">
                <a:solidFill>
                  <a:schemeClr val="dk1"/>
                </a:solidFill>
                <a:latin typeface="Noto Sans"/>
                <a:ea typeface="Noto Sans"/>
                <a:cs typeface="Noto Sans"/>
                <a:sym typeface="Noto Sans"/>
              </a:rPr>
              <a:t>− 4.9</a:t>
            </a:r>
            <a:r>
              <a:rPr i="1" lang="en" sz="2200">
                <a:solidFill>
                  <a:schemeClr val="dk1"/>
                </a:solidFill>
                <a:latin typeface="Times New Roman"/>
                <a:ea typeface="Times New Roman"/>
                <a:cs typeface="Times New Roman"/>
                <a:sym typeface="Times New Roman"/>
              </a:rPr>
              <a:t>t</a:t>
            </a:r>
            <a:r>
              <a:rPr baseline="30000" lang="en" sz="2200">
                <a:solidFill>
                  <a:schemeClr val="dk1"/>
                </a:solidFill>
                <a:latin typeface="Noto Sans"/>
                <a:ea typeface="Noto Sans"/>
                <a:cs typeface="Noto Sans"/>
                <a:sym typeface="Noto Sans"/>
              </a:rPr>
              <a:t>2</a:t>
            </a:r>
            <a:r>
              <a:rPr lang="en" sz="2200">
                <a:solidFill>
                  <a:schemeClr val="dk1"/>
                </a:solidFill>
                <a:latin typeface="Noto Sans"/>
                <a:ea typeface="Noto Sans"/>
                <a:cs typeface="Noto Sans"/>
                <a:sym typeface="Noto Sans"/>
              </a:rPr>
              <a:t> and answer the following:</a:t>
            </a:r>
            <a:endParaRPr sz="2200">
              <a:solidFill>
                <a:schemeClr val="dk1"/>
              </a:solidFill>
              <a:latin typeface="Noto Sans"/>
              <a:ea typeface="Noto Sans"/>
              <a:cs typeface="Noto Sans"/>
              <a:sym typeface="Noto Sans"/>
            </a:endParaRPr>
          </a:p>
          <a:p>
            <a:pPr indent="-368300" lvl="1" marL="914400" rtl="0" algn="l">
              <a:spcBef>
                <a:spcPts val="0"/>
              </a:spcBef>
              <a:spcAft>
                <a:spcPts val="0"/>
              </a:spcAft>
              <a:buClr>
                <a:schemeClr val="dk1"/>
              </a:buClr>
              <a:buSzPts val="2200"/>
              <a:buFont typeface="Noto Sans"/>
              <a:buAutoNum type="alphaLcPeriod"/>
            </a:pPr>
            <a:r>
              <a:rPr lang="en" sz="2200">
                <a:solidFill>
                  <a:schemeClr val="dk1"/>
                </a:solidFill>
                <a:latin typeface="Noto Sans"/>
                <a:ea typeface="Noto Sans"/>
                <a:cs typeface="Noto Sans"/>
                <a:sym typeface="Noto Sans"/>
              </a:rPr>
              <a:t>What is the vertical intercept and what does this point mean?</a:t>
            </a:r>
            <a:endParaRPr sz="2200">
              <a:solidFill>
                <a:schemeClr val="dk1"/>
              </a:solidFill>
              <a:latin typeface="Noto Sans"/>
              <a:ea typeface="Noto Sans"/>
              <a:cs typeface="Noto Sans"/>
              <a:sym typeface="Noto Sans"/>
            </a:endParaRPr>
          </a:p>
          <a:p>
            <a:pPr indent="-368300" lvl="1" marL="914400" rtl="0" algn="l">
              <a:spcBef>
                <a:spcPts val="0"/>
              </a:spcBef>
              <a:spcAft>
                <a:spcPts val="0"/>
              </a:spcAft>
              <a:buClr>
                <a:schemeClr val="dk1"/>
              </a:buClr>
              <a:buSzPts val="2200"/>
              <a:buFont typeface="Noto Sans"/>
              <a:buAutoNum type="alphaLcPeriod"/>
            </a:pPr>
            <a:r>
              <a:rPr lang="en" sz="2200">
                <a:solidFill>
                  <a:schemeClr val="dk1"/>
                </a:solidFill>
                <a:latin typeface="Noto Sans"/>
                <a:ea typeface="Noto Sans"/>
                <a:cs typeface="Noto Sans"/>
                <a:sym typeface="Noto Sans"/>
              </a:rPr>
              <a:t>What are the horizontal intercepts and what do these points mean?</a:t>
            </a:r>
            <a:endParaRPr sz="2200">
              <a:solidFill>
                <a:schemeClr val="dk1"/>
              </a:solidFill>
              <a:latin typeface="Noto Sans"/>
              <a:ea typeface="Noto Sans"/>
              <a:cs typeface="Noto Sans"/>
              <a:sym typeface="Noto Sans"/>
            </a:endParaRPr>
          </a:p>
          <a:p>
            <a:pPr indent="-368300" lvl="1" marL="914400" rtl="0" algn="l">
              <a:spcBef>
                <a:spcPts val="0"/>
              </a:spcBef>
              <a:spcAft>
                <a:spcPts val="0"/>
              </a:spcAft>
              <a:buClr>
                <a:schemeClr val="dk1"/>
              </a:buClr>
              <a:buSzPts val="2200"/>
              <a:buFont typeface="Noto Sans"/>
              <a:buAutoNum type="alphaLcPeriod"/>
            </a:pPr>
            <a:r>
              <a:rPr lang="en" sz="2200">
                <a:solidFill>
                  <a:schemeClr val="dk1"/>
                </a:solidFill>
                <a:latin typeface="Noto Sans"/>
                <a:ea typeface="Noto Sans"/>
                <a:cs typeface="Noto Sans"/>
                <a:sym typeface="Noto Sans"/>
              </a:rPr>
              <a:t>What is the vertex of the parabola and what does this point mean?</a:t>
            </a:r>
            <a:endParaRPr sz="2200">
              <a:solidFill>
                <a:schemeClr val="dk1"/>
              </a:solidFill>
              <a:latin typeface="Noto Sans"/>
              <a:ea typeface="Noto Sans"/>
              <a:cs typeface="Noto Sans"/>
              <a:sym typeface="Noto Sans"/>
            </a:endParaRPr>
          </a:p>
          <a:p>
            <a:pPr indent="457200" lvl="0" marL="0" rtl="0" algn="l">
              <a:spcBef>
                <a:spcPts val="0"/>
              </a:spcBef>
              <a:spcAft>
                <a:spcPts val="0"/>
              </a:spcAft>
              <a:buNone/>
            </a:pPr>
            <a:r>
              <a:t/>
            </a:r>
            <a:endParaRPr sz="2300">
              <a:solidFill>
                <a:schemeClr val="dk1"/>
              </a:solidFill>
              <a:latin typeface="Noto Sans"/>
              <a:ea typeface="Noto Sans"/>
              <a:cs typeface="Noto Sans"/>
              <a:sym typeface="Noto Sans"/>
            </a:endParaRPr>
          </a:p>
        </p:txBody>
      </p:sp>
      <p:sp>
        <p:nvSpPr>
          <p:cNvPr id="186" name="Google Shape;186;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3</a:t>
            </a:r>
            <a:endParaRPr b="0" sz="1400">
              <a:solidFill>
                <a:srgbClr val="666666"/>
              </a:solidFill>
            </a:endParaRPr>
          </a:p>
          <a:p>
            <a:pPr indent="0" lvl="0" marL="0" rtl="0" algn="l">
              <a:spcBef>
                <a:spcPts val="0"/>
              </a:spcBef>
              <a:spcAft>
                <a:spcPts val="0"/>
              </a:spcAft>
              <a:buNone/>
            </a:pPr>
            <a:r>
              <a:rPr lang="en" sz="2600"/>
              <a:t>Punkin Chunkin🎃</a:t>
            </a:r>
            <a:endParaRPr sz="3000">
              <a:solidFill>
                <a:srgbClr val="005047"/>
              </a:solidFill>
            </a:endParaRPr>
          </a:p>
        </p:txBody>
      </p:sp>
      <p:sp>
        <p:nvSpPr>
          <p:cNvPr descr="Icon links to another slide containing a challenge activity that increases the depth and/or complexity of this activity" id="187" name="Google Shape;187;p25" title="Are you ready for more? icon">
            <a:hlinkClick action="ppaction://hlinksldjump" r:id="rId4"/>
          </p:cNvPr>
          <p:cNvSpPr/>
          <p:nvPr/>
        </p:nvSpPr>
        <p:spPr>
          <a:xfrm>
            <a:off x="7142400" y="122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88" name="Google Shape;188;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9" name="Google Shape;189;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7.14.2 Interpreting a Functional Relationship Between Two Quantities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3" name="Shape 193"/>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94" name="Google Shape;194;p26"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95" name="Google Shape;195;p26"/>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96" name="Google Shape;196;p26"/>
          <p:cNvSpPr txBox="1"/>
          <p:nvPr>
            <p:ph idx="1" type="body"/>
          </p:nvPr>
        </p:nvSpPr>
        <p:spPr>
          <a:xfrm>
            <a:off x="396175" y="1419600"/>
            <a:ext cx="5656200" cy="2972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Using the </a:t>
            </a:r>
            <a:r>
              <a:rPr lang="en"/>
              <a:t>information</a:t>
            </a:r>
            <a:r>
              <a:rPr lang="en"/>
              <a:t> from the activity. </a:t>
            </a:r>
            <a:r>
              <a:rPr lang="en"/>
              <a:t>What approximate vertical velocity would this pumpkin need for it to stay in the air for about 10 seconds? (Assume that it is still shot from 2 meters above the ground and that the effect of gravity pulling it down is the same.)</a:t>
            </a:r>
            <a:endParaRPr/>
          </a:p>
        </p:txBody>
      </p:sp>
      <p:sp>
        <p:nvSpPr>
          <p:cNvPr id="197" name="Google Shape;197;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8" name="Google Shape;198;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7.14.2 Interpreting a Functional Relationship Between Two Quantities</a:t>
            </a:r>
            <a:endParaRPr/>
          </a:p>
        </p:txBody>
      </p:sp>
      <p:pic>
        <p:nvPicPr>
          <p:cNvPr descr="An illustrated orange pumpkin with a green stem" id="199" name="Google Shape;199;p26" title="pumpkin.png"/>
          <p:cNvPicPr preferRelativeResize="0"/>
          <p:nvPr/>
        </p:nvPicPr>
        <p:blipFill>
          <a:blip r:embed="rId4">
            <a:alphaModFix/>
          </a:blip>
          <a:stretch>
            <a:fillRect/>
          </a:stretch>
        </p:blipFill>
        <p:spPr>
          <a:xfrm>
            <a:off x="5438777" y="655299"/>
            <a:ext cx="3922373" cy="39223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3" name="Shape 203"/>
        <p:cNvGrpSpPr/>
        <p:nvPr/>
      </p:nvGrpSpPr>
      <p:grpSpPr>
        <a:xfrm>
          <a:off x="0" y="0"/>
          <a:ext cx="0" cy="0"/>
          <a:chOff x="0" y="0"/>
          <a:chExt cx="0" cy="0"/>
        </a:xfrm>
      </p:grpSpPr>
      <p:sp>
        <p:nvSpPr>
          <p:cNvPr descr="Icon indicating the slide contains a check for understanding question for students " id="204" name="Google Shape;204;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05" name="Google Shape;205;p27"/>
          <p:cNvSpPr txBox="1"/>
          <p:nvPr>
            <p:ph idx="1" type="body"/>
          </p:nvPr>
        </p:nvSpPr>
        <p:spPr>
          <a:xfrm>
            <a:off x="311700" y="960125"/>
            <a:ext cx="52788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What is the point (10,1600) and what does it mean in this situation?</a:t>
            </a:r>
            <a:endParaRPr sz="2000"/>
          </a:p>
          <a:p>
            <a:pPr indent="-355600" lvl="0" marL="914400" rtl="0" algn="l">
              <a:lnSpc>
                <a:spcPct val="100000"/>
              </a:lnSpc>
              <a:spcBef>
                <a:spcPts val="1200"/>
              </a:spcBef>
              <a:spcAft>
                <a:spcPts val="0"/>
              </a:spcAft>
              <a:buSzPts val="2000"/>
              <a:buFont typeface="Noto Sans"/>
              <a:buAutoNum type="alphaLcPeriod"/>
            </a:pPr>
            <a:r>
              <a:rPr i="1" lang="en" sz="2000">
                <a:latin typeface="Times New Roman"/>
                <a:ea typeface="Times New Roman"/>
                <a:cs typeface="Times New Roman"/>
                <a:sym typeface="Times New Roman"/>
              </a:rPr>
              <a:t>y</a:t>
            </a:r>
            <a:r>
              <a:rPr lang="en" sz="2000"/>
              <a:t>-intercept, the highest height the cannonball reaches.</a:t>
            </a:r>
            <a:endParaRPr sz="2000"/>
          </a:p>
          <a:p>
            <a:pPr indent="-355600" lvl="0" marL="914400" rtl="0" algn="l">
              <a:lnSpc>
                <a:spcPct val="100000"/>
              </a:lnSpc>
              <a:spcBef>
                <a:spcPts val="1000"/>
              </a:spcBef>
              <a:spcAft>
                <a:spcPts val="0"/>
              </a:spcAft>
              <a:buSzPts val="2000"/>
              <a:buFont typeface="Calibri"/>
              <a:buAutoNum type="alphaLcPeriod"/>
            </a:pPr>
            <a:r>
              <a:rPr lang="en" sz="2000"/>
              <a:t>Maximum height, the height the cannonball was launched.</a:t>
            </a:r>
            <a:endParaRPr sz="2000"/>
          </a:p>
          <a:p>
            <a:pPr indent="-355600" lvl="0" marL="914400" rtl="0" algn="l">
              <a:lnSpc>
                <a:spcPct val="100000"/>
              </a:lnSpc>
              <a:spcBef>
                <a:spcPts val="1000"/>
              </a:spcBef>
              <a:spcAft>
                <a:spcPts val="0"/>
              </a:spcAft>
              <a:buSzPts val="2000"/>
              <a:buFont typeface="Calibri"/>
              <a:buAutoNum type="alphaLcPeriod"/>
            </a:pPr>
            <a:r>
              <a:rPr lang="en" sz="2000"/>
              <a:t>Maximum height, the highest height the cannonball reaches.</a:t>
            </a:r>
            <a:endParaRPr sz="2000"/>
          </a:p>
          <a:p>
            <a:pPr indent="-355600" lvl="0" marL="914400" rtl="0" algn="l">
              <a:lnSpc>
                <a:spcPct val="100000"/>
              </a:lnSpc>
              <a:spcBef>
                <a:spcPts val="1000"/>
              </a:spcBef>
              <a:spcAft>
                <a:spcPts val="0"/>
              </a:spcAft>
              <a:buSzPts val="2000"/>
              <a:buFont typeface="Calibri"/>
              <a:buAutoNum type="alphaLcPeriod"/>
            </a:pPr>
            <a:r>
              <a:rPr i="1" lang="en" sz="2000">
                <a:latin typeface="Times New Roman"/>
                <a:ea typeface="Times New Roman"/>
                <a:cs typeface="Times New Roman"/>
                <a:sym typeface="Times New Roman"/>
              </a:rPr>
              <a:t>y</a:t>
            </a:r>
            <a:r>
              <a:rPr lang="en" sz="2000"/>
              <a:t>-intercept, the height the cannonball was launched.</a:t>
            </a:r>
            <a:endParaRPr sz="2000"/>
          </a:p>
        </p:txBody>
      </p:sp>
      <p:sp>
        <p:nvSpPr>
          <p:cNvPr id="206" name="Google Shape;206;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7.14.2 Interpreting a Functional Relationship Between Two Quantities</a:t>
            </a:r>
            <a:endParaRPr/>
          </a:p>
        </p:txBody>
      </p:sp>
      <p:sp>
        <p:nvSpPr>
          <p:cNvPr descr="An arrow icon reads &quot;Let's review!&quot; and links to a slide that reviews the content that was assessed in the self check question. " id="208" name="Google Shape;208;p27"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parabola on a coordinate grid. The x-axis represents the time in seconds and the y-axis represents the distance above the ground in feet. The x-axis scale is 5 and extends from 0 to 25. The y-axis scale is 500 and extends from 0 to 2,000." id="209" name="Google Shape;209;p27"/>
          <p:cNvPicPr preferRelativeResize="0"/>
          <p:nvPr/>
        </p:nvPicPr>
        <p:blipFill>
          <a:blip r:embed="rId4">
            <a:alphaModFix/>
          </a:blip>
          <a:stretch>
            <a:fillRect/>
          </a:stretch>
        </p:blipFill>
        <p:spPr>
          <a:xfrm>
            <a:off x="5687175" y="1084309"/>
            <a:ext cx="3152775" cy="2314575"/>
          </a:xfrm>
          <a:prstGeom prst="rect">
            <a:avLst/>
          </a:prstGeom>
          <a:noFill/>
          <a:ln>
            <a:noFill/>
          </a:ln>
        </p:spPr>
      </p:pic>
      <p:sp>
        <p:nvSpPr>
          <p:cNvPr id="210" name="Google Shape;210;p27"/>
          <p:cNvSpPr txBox="1"/>
          <p:nvPr/>
        </p:nvSpPr>
        <p:spPr>
          <a:xfrm>
            <a:off x="5445563" y="3444638"/>
            <a:ext cx="3636000" cy="683100"/>
          </a:xfrm>
          <a:prstGeom prst="rect">
            <a:avLst/>
          </a:prstGeom>
          <a:solidFill>
            <a:srgbClr val="F5F5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The height,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 in feet of a cannonball </a:t>
            </a:r>
            <a:r>
              <a:rPr i="1" lang="en">
                <a:solidFill>
                  <a:schemeClr val="dk1"/>
                </a:solidFill>
                <a:latin typeface="Times New Roman"/>
                <a:ea typeface="Times New Roman"/>
                <a:cs typeface="Times New Roman"/>
                <a:sym typeface="Times New Roman"/>
              </a:rPr>
              <a:t>t </a:t>
            </a:r>
            <a:r>
              <a:rPr lang="en">
                <a:solidFill>
                  <a:schemeClr val="dk1"/>
                </a:solidFill>
                <a:latin typeface="Noto Sans"/>
                <a:ea typeface="Noto Sans"/>
                <a:cs typeface="Noto Sans"/>
                <a:sym typeface="Noto Sans"/>
              </a:rPr>
              <a:t>seconds after the ball leaves the cannon.</a:t>
            </a:r>
            <a:endParaRPr>
              <a:solidFill>
                <a:schemeClr val="dk1"/>
              </a:solidFill>
              <a:latin typeface="Noto Sans"/>
              <a:ea typeface="Noto Sans"/>
              <a:cs typeface="Noto Sans"/>
              <a:sym typeface="Noto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4" name="Shape 21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15" name="Google Shape;215;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16" name="Google Shape;216;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17" name="Google Shape;217;p28"/>
          <p:cNvSpPr txBox="1"/>
          <p:nvPr>
            <p:ph idx="1" type="body"/>
          </p:nvPr>
        </p:nvSpPr>
        <p:spPr>
          <a:xfrm>
            <a:off x="311700" y="959075"/>
            <a:ext cx="53202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Suppose a tennis ball is hit straight up, and its height (in feet) is modeled by </a:t>
            </a:r>
            <a:r>
              <a:rPr i="1" lang="en" sz="1800">
                <a:latin typeface="Times New Roman"/>
                <a:ea typeface="Times New Roman"/>
                <a:cs typeface="Times New Roman"/>
                <a:sym typeface="Times New Roman"/>
              </a:rPr>
              <a:t>f</a:t>
            </a:r>
            <a:r>
              <a:rPr lang="en" sz="1800"/>
              <a:t>(</a:t>
            </a:r>
            <a:r>
              <a:rPr i="1" lang="en" sz="1800">
                <a:latin typeface="Times New Roman"/>
                <a:ea typeface="Times New Roman"/>
                <a:cs typeface="Times New Roman"/>
                <a:sym typeface="Times New Roman"/>
              </a:rPr>
              <a:t>t</a:t>
            </a:r>
            <a:r>
              <a:rPr lang="en" sz="1800"/>
              <a:t>) = 4 + 12</a:t>
            </a:r>
            <a:r>
              <a:rPr i="1" lang="en" sz="1800">
                <a:latin typeface="Times New Roman"/>
                <a:ea typeface="Times New Roman"/>
                <a:cs typeface="Times New Roman"/>
                <a:sym typeface="Times New Roman"/>
              </a:rPr>
              <a:t>t </a:t>
            </a:r>
            <a:r>
              <a:rPr lang="en" sz="1800"/>
              <a:t>− 16</a:t>
            </a:r>
            <a:r>
              <a:rPr i="1" lang="en" sz="1800">
                <a:latin typeface="Times New Roman"/>
                <a:ea typeface="Times New Roman"/>
                <a:cs typeface="Times New Roman"/>
                <a:sym typeface="Times New Roman"/>
              </a:rPr>
              <a:t>t</a:t>
            </a:r>
            <a:r>
              <a:rPr baseline="30000" lang="en" sz="1800"/>
              <a:t>2</a:t>
            </a:r>
            <a:r>
              <a:rPr lang="en" sz="1800"/>
              <a:t> where </a:t>
            </a:r>
            <a:r>
              <a:rPr i="1" lang="en" sz="1800">
                <a:latin typeface="Times New Roman"/>
                <a:ea typeface="Times New Roman"/>
                <a:cs typeface="Times New Roman"/>
                <a:sym typeface="Times New Roman"/>
              </a:rPr>
              <a:t>t</a:t>
            </a:r>
            <a:r>
              <a:rPr lang="en" sz="1800"/>
              <a:t> is the time in seconds after the hit.</a:t>
            </a:r>
            <a:endParaRPr sz="1800"/>
          </a:p>
          <a:p>
            <a:pPr indent="-342900" lvl="0" marL="457200" rtl="0" algn="l">
              <a:spcBef>
                <a:spcPts val="1200"/>
              </a:spcBef>
              <a:spcAft>
                <a:spcPts val="0"/>
              </a:spcAft>
              <a:buSzPts val="1800"/>
              <a:buChar char="●"/>
            </a:pPr>
            <a:r>
              <a:rPr lang="en" sz="1800"/>
              <a:t>The vertical intercept is 4, meaning the ball was 4 ft high at </a:t>
            </a:r>
            <a:r>
              <a:rPr i="1" lang="en" sz="1800">
                <a:latin typeface="Times New Roman"/>
                <a:ea typeface="Times New Roman"/>
                <a:cs typeface="Times New Roman"/>
                <a:sym typeface="Times New Roman"/>
              </a:rPr>
              <a:t>t </a:t>
            </a:r>
            <a:r>
              <a:rPr lang="en" sz="1800"/>
              <a:t>= 0 when it was hit.</a:t>
            </a:r>
            <a:endParaRPr sz="1800"/>
          </a:p>
          <a:p>
            <a:pPr indent="-342900" lvl="0" marL="457200" rtl="0" algn="l">
              <a:spcBef>
                <a:spcPts val="1000"/>
              </a:spcBef>
              <a:spcAft>
                <a:spcPts val="0"/>
              </a:spcAft>
              <a:buSzPts val="1800"/>
              <a:buChar char="●"/>
            </a:pPr>
            <a:r>
              <a:rPr lang="en" sz="1800"/>
              <a:t>The horizontal intercept (1, 0) shows the ball hit the ground 1 second after being hit.</a:t>
            </a:r>
            <a:endParaRPr sz="1800"/>
          </a:p>
          <a:p>
            <a:pPr indent="-342900" lvl="0" marL="457200" rtl="0" algn="l">
              <a:spcBef>
                <a:spcPts val="1000"/>
              </a:spcBef>
              <a:spcAft>
                <a:spcPts val="1000"/>
              </a:spcAft>
              <a:buSzPts val="1800"/>
              <a:buChar char="●"/>
            </a:pPr>
            <a:r>
              <a:rPr lang="en" sz="1800"/>
              <a:t>The vertex at about (0.4, 6.3) means the ball reached its maximum height of 6.3 ft at 0.4 s.</a:t>
            </a:r>
            <a:endParaRPr sz="1800"/>
          </a:p>
        </p:txBody>
      </p:sp>
      <p:sp>
        <p:nvSpPr>
          <p:cNvPr id="218" name="Google Shape;218;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19" name="Google Shape;219;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7.14.2 Interpreting a Functional Relationship Between Two Quantities - Additional Resources</a:t>
            </a:r>
            <a:endParaRPr/>
          </a:p>
        </p:txBody>
      </p:sp>
      <p:pic>
        <p:nvPicPr>
          <p:cNvPr descr="A parabola on a coordinate grid. The x-axis represents the time in seconds and the y-axis represents the height in feet. The x-axis scale is 0.25 and extends from 0 to 1.25. The y-axis scale is 1 and extends from 0 to 8." id="220" name="Google Shape;220;p28"/>
          <p:cNvPicPr preferRelativeResize="0"/>
          <p:nvPr/>
        </p:nvPicPr>
        <p:blipFill>
          <a:blip r:embed="rId4">
            <a:alphaModFix/>
          </a:blip>
          <a:stretch>
            <a:fillRect/>
          </a:stretch>
        </p:blipFill>
        <p:spPr>
          <a:xfrm>
            <a:off x="5696712" y="502920"/>
            <a:ext cx="3009900" cy="2028825"/>
          </a:xfrm>
          <a:prstGeom prst="rect">
            <a:avLst/>
          </a:prstGeom>
          <a:noFill/>
          <a:ln>
            <a:noFill/>
          </a:ln>
        </p:spPr>
      </p:pic>
      <p:sp>
        <p:nvSpPr>
          <p:cNvPr id="221" name="Google Shape;221;p28"/>
          <p:cNvSpPr txBox="1"/>
          <p:nvPr/>
        </p:nvSpPr>
        <p:spPr>
          <a:xfrm>
            <a:off x="5696712" y="2499223"/>
            <a:ext cx="3008400" cy="522300"/>
          </a:xfrm>
          <a:prstGeom prst="rect">
            <a:avLst/>
          </a:prstGeom>
          <a:solidFill>
            <a:srgbClr val="F5F5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Noto Sans"/>
                <a:ea typeface="Noto Sans"/>
                <a:cs typeface="Noto Sans"/>
                <a:sym typeface="Noto Sans"/>
              </a:rPr>
              <a:t>The ball’s height over time, from the hit until it reaches the ground.</a:t>
            </a:r>
            <a:endParaRPr sz="1300">
              <a:solidFill>
                <a:schemeClr val="dk1"/>
              </a:solidFill>
              <a:latin typeface="Noto Sans"/>
              <a:ea typeface="Noto Sans"/>
              <a:cs typeface="Noto Sans"/>
              <a:sym typeface="Noto Sans"/>
            </a:endParaRPr>
          </a:p>
        </p:txBody>
      </p:sp>
      <p:sp>
        <p:nvSpPr>
          <p:cNvPr id="222" name="Google Shape;222;p28"/>
          <p:cNvSpPr txBox="1"/>
          <p:nvPr/>
        </p:nvSpPr>
        <p:spPr>
          <a:xfrm>
            <a:off x="5693600" y="2962379"/>
            <a:ext cx="3367200" cy="149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In factored form, </a:t>
            </a:r>
            <a:endParaRPr sz="1800">
              <a:solidFill>
                <a:schemeClr val="dk1"/>
              </a:solidFill>
              <a:latin typeface="Noto Sans"/>
              <a:ea typeface="Noto Sans"/>
              <a:cs typeface="Noto Sans"/>
              <a:sym typeface="Noto Sans"/>
            </a:endParaRPr>
          </a:p>
          <a:p>
            <a:pPr indent="0" lvl="0" marL="0" rtl="0" algn="l">
              <a:spcBef>
                <a:spcPts val="0"/>
              </a:spcBef>
              <a:spcAft>
                <a:spcPts val="0"/>
              </a:spcAft>
              <a:buNone/>
            </a:pPr>
            <a:r>
              <a:rPr i="1" lang="en" sz="1800">
                <a:solidFill>
                  <a:schemeClr val="dk1"/>
                </a:solidFill>
                <a:latin typeface="Times New Roman"/>
                <a:ea typeface="Times New Roman"/>
                <a:cs typeface="Times New Roman"/>
                <a:sym typeface="Times New Roman"/>
              </a:rPr>
              <a:t>f</a:t>
            </a: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t</a:t>
            </a:r>
            <a:r>
              <a:rPr lang="en" sz="1800">
                <a:solidFill>
                  <a:schemeClr val="dk1"/>
                </a:solidFill>
                <a:latin typeface="Noto Sans"/>
                <a:ea typeface="Noto Sans"/>
                <a:cs typeface="Noto Sans"/>
                <a:sym typeface="Noto Sans"/>
              </a:rPr>
              <a:t>) = (−16</a:t>
            </a:r>
            <a:r>
              <a:rPr i="1" lang="en" sz="1800">
                <a:solidFill>
                  <a:schemeClr val="dk1"/>
                </a:solidFill>
                <a:latin typeface="Times New Roman"/>
                <a:ea typeface="Times New Roman"/>
                <a:cs typeface="Times New Roman"/>
                <a:sym typeface="Times New Roman"/>
              </a:rPr>
              <a:t>t </a:t>
            </a:r>
            <a:r>
              <a:rPr lang="en" sz="1800">
                <a:solidFill>
                  <a:schemeClr val="dk1"/>
                </a:solidFill>
                <a:latin typeface="Noto Sans"/>
                <a:ea typeface="Noto Sans"/>
                <a:cs typeface="Noto Sans"/>
                <a:sym typeface="Noto Sans"/>
              </a:rPr>
              <a:t>− 4)(</a:t>
            </a:r>
            <a:r>
              <a:rPr i="1" lang="en" sz="1800">
                <a:solidFill>
                  <a:schemeClr val="dk1"/>
                </a:solidFill>
                <a:latin typeface="Times New Roman"/>
                <a:ea typeface="Times New Roman"/>
                <a:cs typeface="Times New Roman"/>
                <a:sym typeface="Times New Roman"/>
              </a:rPr>
              <a:t>t </a:t>
            </a:r>
            <a:r>
              <a:rPr lang="en" sz="1800">
                <a:solidFill>
                  <a:schemeClr val="dk1"/>
                </a:solidFill>
                <a:latin typeface="Noto Sans"/>
                <a:ea typeface="Noto Sans"/>
                <a:cs typeface="Noto Sans"/>
                <a:sym typeface="Noto Sans"/>
              </a:rPr>
              <a:t>− 1), the zeros are 1 and –¼. The negative zero is not meaningful because time before the hit doesn’t apply.</a:t>
            </a:r>
            <a:endParaRPr sz="1800">
              <a:solidFill>
                <a:schemeClr val="dk1"/>
              </a:solidFill>
              <a:latin typeface="Noto Sans"/>
              <a:ea typeface="Noto Sans"/>
              <a:cs typeface="Noto Sans"/>
              <a:sym typeface="Noto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8" name="Google Shape;228;p29"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29" name="Google Shape;229;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30"/>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Baseball in Flight ⚾</a:t>
            </a:r>
            <a:endParaRPr sz="2600">
              <a:solidFill>
                <a:srgbClr val="005047"/>
              </a:solidFill>
            </a:endParaRPr>
          </a:p>
        </p:txBody>
      </p:sp>
      <p:pic>
        <p:nvPicPr>
          <p:cNvPr descr="Icon indicating the slide contains a support for emerging bilingual students " id="235" name="Google Shape;235;p30" title="emojione_input-latin-letters (4).png"/>
          <p:cNvPicPr preferRelativeResize="0"/>
          <p:nvPr/>
        </p:nvPicPr>
        <p:blipFill>
          <a:blip r:embed="rId4">
            <a:alphaModFix/>
          </a:blip>
          <a:stretch>
            <a:fillRect/>
          </a:stretch>
        </p:blipFill>
        <p:spPr>
          <a:xfrm>
            <a:off x="8639257" y="117371"/>
            <a:ext cx="320040" cy="320040"/>
          </a:xfrm>
          <a:prstGeom prst="rect">
            <a:avLst/>
          </a:prstGeom>
          <a:noFill/>
          <a:ln>
            <a:noFill/>
          </a:ln>
        </p:spPr>
      </p:pic>
      <p:sp>
        <p:nvSpPr>
          <p:cNvPr id="236" name="Google Shape;236;p3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37" name="Google Shape;237;p30" title="ELL callout box"/>
          <p:cNvSpPr/>
          <p:nvPr/>
        </p:nvSpPr>
        <p:spPr>
          <a:xfrm>
            <a:off x="4779300" y="975143"/>
            <a:ext cx="3907500" cy="3174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Discuss with your partner how to describe the graph and equation.</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Use and add terms from the display (like constant term, </a:t>
            </a:r>
            <a:r>
              <a:rPr i="1" lang="en" sz="1500">
                <a:solidFill>
                  <a:schemeClr val="dk1"/>
                </a:solidFill>
                <a:latin typeface="Times New Roman"/>
                <a:ea typeface="Times New Roman"/>
                <a:cs typeface="Times New Roman"/>
                <a:sym typeface="Times New Roman"/>
              </a:rPr>
              <a:t>y</a:t>
            </a:r>
            <a:r>
              <a:rPr lang="en" sz="1500">
                <a:solidFill>
                  <a:schemeClr val="dk1"/>
                </a:solidFill>
                <a:latin typeface="Noto Sans"/>
                <a:ea typeface="Noto Sans"/>
                <a:cs typeface="Noto Sans"/>
                <a:sym typeface="Noto Sans"/>
              </a:rPr>
              <a:t>-intercept, starting height) to explain their connections.</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Collect and Display</a:t>
            </a:r>
            <a:endParaRPr sz="1000">
              <a:latin typeface="Calibri"/>
              <a:ea typeface="Calibri"/>
              <a:cs typeface="Calibri"/>
              <a:sym typeface="Calibri"/>
            </a:endParaRPr>
          </a:p>
        </p:txBody>
      </p:sp>
      <p:sp>
        <p:nvSpPr>
          <p:cNvPr id="238" name="Google Shape;238;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9" name="Google Shape;239;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7.14.3 Analyzing Functions Using Different Representations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3" name="Shape 243"/>
        <p:cNvGrpSpPr/>
        <p:nvPr/>
      </p:nvGrpSpPr>
      <p:grpSpPr>
        <a:xfrm>
          <a:off x="0" y="0"/>
          <a:ext cx="0" cy="0"/>
          <a:chOff x="0" y="0"/>
          <a:chExt cx="0" cy="0"/>
        </a:xfrm>
      </p:grpSpPr>
      <p:sp>
        <p:nvSpPr>
          <p:cNvPr id="244" name="Google Shape;244;p31"/>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Baseball in Flight ⚾</a:t>
            </a:r>
            <a:endParaRPr>
              <a:solidFill>
                <a:srgbClr val="005047"/>
              </a:solidFill>
            </a:endParaRPr>
          </a:p>
        </p:txBody>
      </p:sp>
      <p:sp>
        <p:nvSpPr>
          <p:cNvPr id="245" name="Google Shape;245;p31"/>
          <p:cNvSpPr txBox="1"/>
          <p:nvPr>
            <p:ph idx="1" type="body"/>
          </p:nvPr>
        </p:nvSpPr>
        <p:spPr>
          <a:xfrm>
            <a:off x="311700" y="960122"/>
            <a:ext cx="3999900" cy="1482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graph shows the baseball’s height (</a:t>
            </a:r>
            <a:r>
              <a:rPr i="1" lang="en">
                <a:latin typeface="Times New Roman"/>
                <a:ea typeface="Times New Roman"/>
                <a:cs typeface="Times New Roman"/>
                <a:sym typeface="Times New Roman"/>
              </a:rPr>
              <a:t>h</a:t>
            </a:r>
            <a:r>
              <a:rPr lang="en"/>
              <a:t>) in feet over time (</a:t>
            </a:r>
            <a:r>
              <a:rPr i="1" lang="en">
                <a:latin typeface="Times New Roman"/>
                <a:ea typeface="Times New Roman"/>
                <a:cs typeface="Times New Roman"/>
                <a:sym typeface="Times New Roman"/>
              </a:rPr>
              <a:t>t</a:t>
            </a:r>
            <a:r>
              <a:rPr lang="en"/>
              <a:t>) in seconds after Player A hit it.</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a:p>
        </p:txBody>
      </p:sp>
      <p:sp>
        <p:nvSpPr>
          <p:cNvPr id="246" name="Google Shape;246;p31"/>
          <p:cNvSpPr txBox="1"/>
          <p:nvPr>
            <p:ph idx="2" type="body"/>
          </p:nvPr>
        </p:nvSpPr>
        <p:spPr>
          <a:xfrm>
            <a:off x="4809744" y="960125"/>
            <a:ext cx="39960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function</a:t>
            </a:r>
            <a:endParaRPr/>
          </a:p>
          <a:p>
            <a:pPr indent="0" lvl="0" marL="0" rtl="0" algn="l">
              <a:spcBef>
                <a:spcPts val="1200"/>
              </a:spcBef>
              <a:spcAft>
                <a:spcPts val="0"/>
              </a:spcAft>
              <a:buNone/>
            </a:pP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t</a:t>
            </a:r>
            <a:r>
              <a:rPr lang="en"/>
              <a:t>) = (−16</a:t>
            </a:r>
            <a:r>
              <a:rPr i="1" lang="en">
                <a:latin typeface="Times New Roman"/>
                <a:ea typeface="Times New Roman"/>
                <a:cs typeface="Times New Roman"/>
                <a:sym typeface="Times New Roman"/>
              </a:rPr>
              <a:t>t </a:t>
            </a:r>
            <a:r>
              <a:rPr lang="en"/>
              <a:t>− 1)(</a:t>
            </a:r>
            <a:r>
              <a:rPr i="1" lang="en">
                <a:latin typeface="Times New Roman"/>
                <a:ea typeface="Times New Roman"/>
                <a:cs typeface="Times New Roman"/>
                <a:sym typeface="Times New Roman"/>
              </a:rPr>
              <a:t>t</a:t>
            </a:r>
            <a:r>
              <a:rPr lang="en"/>
              <a:t> − 4) shows the baseball’s height (in feet) </a:t>
            </a:r>
            <a:r>
              <a:rPr i="1" lang="en">
                <a:latin typeface="Times New Roman"/>
                <a:ea typeface="Times New Roman"/>
                <a:cs typeface="Times New Roman"/>
                <a:sym typeface="Times New Roman"/>
              </a:rPr>
              <a:t>t</a:t>
            </a:r>
            <a:r>
              <a:rPr lang="en"/>
              <a:t> seconds after Player B hit it. </a:t>
            </a:r>
            <a:endParaRPr/>
          </a:p>
          <a:p>
            <a:pPr indent="0" lvl="0" marL="0" rtl="0" algn="l">
              <a:spcBef>
                <a:spcPts val="1200"/>
              </a:spcBef>
              <a:spcAft>
                <a:spcPts val="1200"/>
              </a:spcAft>
              <a:buNone/>
            </a:pPr>
            <a:r>
              <a:rPr lang="en"/>
              <a:t>A</a:t>
            </a:r>
            <a:r>
              <a:rPr lang="en"/>
              <a:t>nswer the questions on the next slide w</a:t>
            </a:r>
            <a:r>
              <a:rPr lang="en"/>
              <a:t>ithout graphing function </a:t>
            </a:r>
            <a:r>
              <a:rPr i="1" lang="en">
                <a:latin typeface="Times New Roman"/>
                <a:ea typeface="Times New Roman"/>
                <a:cs typeface="Times New Roman"/>
                <a:sym typeface="Times New Roman"/>
              </a:rPr>
              <a:t>g</a:t>
            </a:r>
            <a:r>
              <a:rPr lang="en"/>
              <a:t>.</a:t>
            </a:r>
            <a:endParaRPr/>
          </a:p>
        </p:txBody>
      </p:sp>
      <p:sp>
        <p:nvSpPr>
          <p:cNvPr id="247" name="Google Shape;247;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8" name="Google Shape;248;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7.14.3 Analyzing Functions Using Different Representations</a:t>
            </a:r>
            <a:endParaRPr/>
          </a:p>
        </p:txBody>
      </p:sp>
      <p:pic>
        <p:nvPicPr>
          <p:cNvPr descr="A parabola on a coordinate grid. The x-axis represents the time in seconds and the y-axis represents the height in feet. The x-axis scale is 1 and extends from 0 to 7. The y-axis scale is 20 and extends from 0 to 120." id="249" name="Google Shape;249;p31"/>
          <p:cNvPicPr preferRelativeResize="0"/>
          <p:nvPr/>
        </p:nvPicPr>
        <p:blipFill>
          <a:blip r:embed="rId4">
            <a:alphaModFix/>
          </a:blip>
          <a:stretch>
            <a:fillRect/>
          </a:stretch>
        </p:blipFill>
        <p:spPr>
          <a:xfrm>
            <a:off x="797175" y="2529228"/>
            <a:ext cx="3028950" cy="2028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3" name="Shape 253"/>
        <p:cNvGrpSpPr/>
        <p:nvPr/>
      </p:nvGrpSpPr>
      <p:grpSpPr>
        <a:xfrm>
          <a:off x="0" y="0"/>
          <a:ext cx="0" cy="0"/>
          <a:chOff x="0" y="0"/>
          <a:chExt cx="0" cy="0"/>
        </a:xfrm>
      </p:grpSpPr>
      <p:sp>
        <p:nvSpPr>
          <p:cNvPr id="254" name="Google Shape;254;p32"/>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Baseball in Flight ⚾</a:t>
            </a:r>
            <a:endParaRPr>
              <a:solidFill>
                <a:srgbClr val="005047"/>
              </a:solidFill>
            </a:endParaRPr>
          </a:p>
        </p:txBody>
      </p:sp>
      <p:sp>
        <p:nvSpPr>
          <p:cNvPr id="255" name="Google Shape;255;p32"/>
          <p:cNvSpPr txBox="1"/>
          <p:nvPr>
            <p:ph idx="1" type="body"/>
          </p:nvPr>
        </p:nvSpPr>
        <p:spPr>
          <a:xfrm>
            <a:off x="311700" y="960120"/>
            <a:ext cx="3999900" cy="3657600"/>
          </a:xfrm>
          <a:prstGeom prst="rect">
            <a:avLst/>
          </a:prstGeom>
        </p:spPr>
        <p:txBody>
          <a:bodyPr anchorCtr="0" anchor="t" bIns="91425" lIns="91425" spcFirstLastPara="1" rIns="91425" wrap="square" tIns="91425">
            <a:normAutofit lnSpcReduction="10000"/>
          </a:bodyPr>
          <a:lstStyle/>
          <a:p>
            <a:pPr indent="-368300" lvl="0" marL="457200" rtl="0" algn="l">
              <a:lnSpc>
                <a:spcPct val="100000"/>
              </a:lnSpc>
              <a:spcBef>
                <a:spcPts val="0"/>
              </a:spcBef>
              <a:spcAft>
                <a:spcPts val="0"/>
              </a:spcAft>
              <a:buSzPts val="2200"/>
              <a:buAutoNum type="arabicPeriod"/>
            </a:pPr>
            <a:r>
              <a:rPr lang="en"/>
              <a:t>Which player's baseball stayed in flight longer?</a:t>
            </a:r>
            <a:endParaRPr/>
          </a:p>
          <a:p>
            <a:pPr indent="-368300" lvl="0" marL="457200" rtl="0" algn="l">
              <a:lnSpc>
                <a:spcPct val="100000"/>
              </a:lnSpc>
              <a:spcBef>
                <a:spcPts val="1000"/>
              </a:spcBef>
              <a:spcAft>
                <a:spcPts val="0"/>
              </a:spcAft>
              <a:buSzPts val="2200"/>
              <a:buAutoNum type="arabicPeriod"/>
            </a:pPr>
            <a:r>
              <a:rPr lang="en"/>
              <a:t>Which player's baseball reached a greater maximum height?</a:t>
            </a:r>
            <a:endParaRPr/>
          </a:p>
          <a:p>
            <a:pPr indent="-368300" lvl="0" marL="457200" rtl="0" algn="l">
              <a:lnSpc>
                <a:spcPct val="100000"/>
              </a:lnSpc>
              <a:spcBef>
                <a:spcPts val="1000"/>
              </a:spcBef>
              <a:spcAft>
                <a:spcPts val="0"/>
              </a:spcAft>
              <a:buSzPts val="2200"/>
              <a:buAutoNum type="arabicPeriod"/>
            </a:pPr>
            <a:r>
              <a:rPr lang="en"/>
              <a:t>Based on the graph, what is the approximate height, in feet, of Player A’s baseball when hit? How do you know?</a:t>
            </a:r>
            <a:endParaRPr/>
          </a:p>
        </p:txBody>
      </p:sp>
      <p:sp>
        <p:nvSpPr>
          <p:cNvPr id="256" name="Google Shape;256;p3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4"/>
            </a:pPr>
            <a:r>
              <a:rPr lang="en"/>
              <a:t>What is the height, in feet, of Player B’s baseball when hit?</a:t>
            </a:r>
            <a:endParaRPr/>
          </a:p>
        </p:txBody>
      </p:sp>
      <p:sp>
        <p:nvSpPr>
          <p:cNvPr id="257" name="Google Shape;257;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8" name="Google Shape;258;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7.14.3 Analyzing Functions Using Different Representations</a:t>
            </a:r>
            <a:endParaRPr/>
          </a:p>
        </p:txBody>
      </p:sp>
      <p:pic>
        <p:nvPicPr>
          <p:cNvPr descr="A simple, clean illustration of a baseball centered on a transparent background. The baseball is white with soft shading, outlined in light tan, and features two curved red stitching lines forming an X pattern for a modern, minimal educational look." id="259" name="Google Shape;259;p32"/>
          <p:cNvPicPr preferRelativeResize="0"/>
          <p:nvPr/>
        </p:nvPicPr>
        <p:blipFill>
          <a:blip r:embed="rId4">
            <a:alphaModFix/>
          </a:blip>
          <a:stretch>
            <a:fillRect/>
          </a:stretch>
        </p:blipFill>
        <p:spPr>
          <a:xfrm>
            <a:off x="5599175" y="2295300"/>
            <a:ext cx="2466350" cy="24663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3" name="Shape 263"/>
        <p:cNvGrpSpPr/>
        <p:nvPr/>
      </p:nvGrpSpPr>
      <p:grpSpPr>
        <a:xfrm>
          <a:off x="0" y="0"/>
          <a:ext cx="0" cy="0"/>
          <a:chOff x="0" y="0"/>
          <a:chExt cx="0" cy="0"/>
        </a:xfrm>
      </p:grpSpPr>
      <p:sp>
        <p:nvSpPr>
          <p:cNvPr id="264" name="Google Shape;264;p33"/>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65" name="Google Shape;265;p33"/>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Comparing Quadratic Functions</a:t>
            </a:r>
            <a:endParaRPr/>
          </a:p>
        </p:txBody>
      </p:sp>
      <p:sp>
        <p:nvSpPr>
          <p:cNvPr id="266" name="Google Shape;266;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7" name="Google Shape;267;p33"/>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7.14.3 Analyzing Functions Using Different Representations</a:t>
            </a:r>
            <a:endParaRPr/>
          </a:p>
        </p:txBody>
      </p:sp>
      <p:pic>
        <p:nvPicPr>
          <p:cNvPr descr="This Algebra 1 curriculum has been developed by Rice University's OpenStax through the Rice Algebra Initiative for Success and Equity (RAISE). Learn more at https://openstax.org/k12/algebra.&#10;&#10;#Algebra #HighSchool #QuadraticFunctions #Quadratic #Functions #Equation #CharacteristicsLifestyleCulture #Science #Realworld #WorkedExample #Annotations #Graph #Algebraic" id="268" name="Google Shape;268;p33" title="Comparing Quadratic Function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pic>
        <p:nvPicPr>
          <p:cNvPr descr="Icon indicating the slide contains a check for understanding question for students " id="273" name="Google Shape;273;p3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4" name="Google Shape;274;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75" name="Google Shape;275;p34"/>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Here are the functions that show how long (in seconds) four baseballs stayed in the air after being hit. </a:t>
            </a:r>
            <a:endParaRPr/>
          </a:p>
          <a:p>
            <a:pPr indent="-381000" lvl="0" marL="914400" rtl="0" algn="l">
              <a:lnSpc>
                <a:spcPct val="100000"/>
              </a:lnSpc>
              <a:spcBef>
                <a:spcPts val="1200"/>
              </a:spcBef>
              <a:spcAft>
                <a:spcPts val="0"/>
              </a:spcAft>
              <a:buSzPts val="2400"/>
              <a:buFont typeface="Noto Sans"/>
              <a:buAutoNum type="alphaLcPeriod"/>
            </a:pP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t</a:t>
            </a:r>
            <a:r>
              <a:rPr lang="en"/>
              <a:t>) = (−16</a:t>
            </a:r>
            <a:r>
              <a:rPr i="1" lang="en">
                <a:latin typeface="Times New Roman"/>
                <a:ea typeface="Times New Roman"/>
                <a:cs typeface="Times New Roman"/>
                <a:sym typeface="Times New Roman"/>
              </a:rPr>
              <a:t>t </a:t>
            </a:r>
            <a:r>
              <a:rPr lang="en"/>
              <a:t>− 1)(</a:t>
            </a:r>
            <a:r>
              <a:rPr i="1" lang="en">
                <a:latin typeface="Times New Roman"/>
                <a:ea typeface="Times New Roman"/>
                <a:cs typeface="Times New Roman"/>
                <a:sym typeface="Times New Roman"/>
              </a:rPr>
              <a:t>t </a:t>
            </a:r>
            <a:r>
              <a:rPr lang="en"/>
              <a:t>− 5)</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t</a:t>
            </a:r>
            <a:r>
              <a:rPr lang="en"/>
              <a:t>) = (−16</a:t>
            </a:r>
            <a:r>
              <a:rPr i="1" lang="en">
                <a:latin typeface="Times New Roman"/>
                <a:ea typeface="Times New Roman"/>
                <a:cs typeface="Times New Roman"/>
                <a:sym typeface="Times New Roman"/>
              </a:rPr>
              <a:t>t </a:t>
            </a:r>
            <a:r>
              <a:rPr lang="en"/>
              <a:t>− 1)(</a:t>
            </a:r>
            <a:r>
              <a:rPr i="1" lang="en">
                <a:latin typeface="Times New Roman"/>
                <a:ea typeface="Times New Roman"/>
                <a:cs typeface="Times New Roman"/>
                <a:sym typeface="Times New Roman"/>
              </a:rPr>
              <a:t>t </a:t>
            </a:r>
            <a:r>
              <a:rPr lang="en"/>
              <a:t>− 10)</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h</a:t>
            </a:r>
            <a:r>
              <a:rPr lang="en"/>
              <a:t>(</a:t>
            </a:r>
            <a:r>
              <a:rPr i="1" lang="en">
                <a:latin typeface="Times New Roman"/>
                <a:ea typeface="Times New Roman"/>
                <a:cs typeface="Times New Roman"/>
                <a:sym typeface="Times New Roman"/>
              </a:rPr>
              <a:t>t</a:t>
            </a:r>
            <a:r>
              <a:rPr lang="en"/>
              <a:t>) = (</a:t>
            </a:r>
            <a:r>
              <a:rPr i="1" lang="en">
                <a:latin typeface="Times New Roman"/>
                <a:ea typeface="Times New Roman"/>
                <a:cs typeface="Times New Roman"/>
                <a:sym typeface="Times New Roman"/>
              </a:rPr>
              <a:t>t </a:t>
            </a:r>
            <a:r>
              <a:rPr lang="en"/>
              <a:t>− 7)(-16</a:t>
            </a:r>
            <a:r>
              <a:rPr i="1" lang="en">
                <a:latin typeface="Times New Roman"/>
                <a:ea typeface="Times New Roman"/>
                <a:cs typeface="Times New Roman"/>
                <a:sym typeface="Times New Roman"/>
              </a:rPr>
              <a:t>t </a:t>
            </a:r>
            <a:r>
              <a:rPr lang="en"/>
              <a:t>− 1)</a:t>
            </a:r>
            <a:endParaRPr>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i="1" lang="en">
                <a:latin typeface="Times New Roman"/>
                <a:ea typeface="Times New Roman"/>
                <a:cs typeface="Times New Roman"/>
                <a:sym typeface="Times New Roman"/>
              </a:rPr>
              <a:t>p</a:t>
            </a:r>
            <a:r>
              <a:rPr lang="en"/>
              <a:t>(</a:t>
            </a:r>
            <a:r>
              <a:rPr i="1" lang="en">
                <a:latin typeface="Times New Roman"/>
                <a:ea typeface="Times New Roman"/>
                <a:cs typeface="Times New Roman"/>
                <a:sym typeface="Times New Roman"/>
              </a:rPr>
              <a:t>t</a:t>
            </a:r>
            <a:r>
              <a:rPr lang="en"/>
              <a:t>) = (-8</a:t>
            </a:r>
            <a:r>
              <a:rPr i="1" lang="en">
                <a:latin typeface="Times New Roman"/>
                <a:ea typeface="Times New Roman"/>
                <a:cs typeface="Times New Roman"/>
                <a:sym typeface="Times New Roman"/>
              </a:rPr>
              <a:t>t </a:t>
            </a:r>
            <a:r>
              <a:rPr lang="en"/>
              <a:t>− 1)(2</a:t>
            </a:r>
            <a:r>
              <a:rPr i="1" lang="en">
                <a:latin typeface="Times New Roman"/>
                <a:ea typeface="Times New Roman"/>
                <a:cs typeface="Times New Roman"/>
                <a:sym typeface="Times New Roman"/>
              </a:rPr>
              <a:t>t </a:t>
            </a:r>
            <a:r>
              <a:rPr lang="en"/>
              <a:t>− 5)</a:t>
            </a:r>
            <a:endParaRPr>
              <a:latin typeface="Noto Sans"/>
              <a:ea typeface="Noto Sans"/>
              <a:cs typeface="Noto Sans"/>
              <a:sym typeface="Noto Sans"/>
            </a:endParaRPr>
          </a:p>
        </p:txBody>
      </p:sp>
      <p:sp>
        <p:nvSpPr>
          <p:cNvPr id="276" name="Google Shape;276;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7" name="Google Shape;277;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7.14.3 Analyzing Functions Using Different Representations</a:t>
            </a:r>
            <a:endParaRPr/>
          </a:p>
        </p:txBody>
      </p:sp>
      <p:sp>
        <p:nvSpPr>
          <p:cNvPr descr="An arrow icon reads &quot;Let's review!&quot; and links to a slide that reviews the content that was assessed in the self check question. " id="278" name="Google Shape;278;p34"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79" name="Google Shape;279;p34"/>
          <p:cNvSpPr txBox="1"/>
          <p:nvPr/>
        </p:nvSpPr>
        <p:spPr>
          <a:xfrm>
            <a:off x="5083475" y="1989750"/>
            <a:ext cx="3115200" cy="183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Which function represents the ball that stayed in the air the longest?</a:t>
            </a:r>
            <a:endParaRPr sz="2400">
              <a:solidFill>
                <a:schemeClr val="dk1"/>
              </a:solidFill>
              <a:latin typeface="Noto Sans"/>
              <a:ea typeface="Noto Sans"/>
              <a:cs typeface="Noto Sans"/>
              <a:sym typeface="Noto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3" name="Shape 283"/>
        <p:cNvGrpSpPr/>
        <p:nvPr/>
      </p:nvGrpSpPr>
      <p:grpSpPr>
        <a:xfrm>
          <a:off x="0" y="0"/>
          <a:ext cx="0" cy="0"/>
          <a:chOff x="0" y="0"/>
          <a:chExt cx="0" cy="0"/>
        </a:xfrm>
      </p:grpSpPr>
      <p:pic>
        <p:nvPicPr>
          <p:cNvPr descr="Icon indicating the slide contains a additional resources for students who struggled with the check for understanding (self check) question" id="284" name="Google Shape;284;p35"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85" name="Google Shape;285;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86" name="Google Shape;286;p35"/>
          <p:cNvSpPr txBox="1"/>
          <p:nvPr>
            <p:ph idx="1" type="body"/>
          </p:nvPr>
        </p:nvSpPr>
        <p:spPr>
          <a:xfrm>
            <a:off x="311700" y="959075"/>
            <a:ext cx="4371600" cy="36576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en">
                <a:solidFill>
                  <a:srgbClr val="1D2125"/>
                </a:solidFill>
              </a:rPr>
              <a:t>Kellan kicks a football and the height in feet, </a:t>
            </a:r>
            <a:r>
              <a:rPr i="1" lang="en">
                <a:solidFill>
                  <a:srgbClr val="1D2125"/>
                </a:solidFill>
                <a:latin typeface="Times New Roman"/>
                <a:ea typeface="Times New Roman"/>
                <a:cs typeface="Times New Roman"/>
                <a:sym typeface="Times New Roman"/>
              </a:rPr>
              <a:t>h</a:t>
            </a:r>
            <a:r>
              <a:rPr lang="en">
                <a:solidFill>
                  <a:srgbClr val="1D2125"/>
                </a:solidFill>
              </a:rPr>
              <a:t>, is represented by the function </a:t>
            </a:r>
            <a:r>
              <a:rPr i="1" lang="en">
                <a:solidFill>
                  <a:srgbClr val="1D2125"/>
                </a:solidFill>
                <a:latin typeface="Times New Roman"/>
                <a:ea typeface="Times New Roman"/>
                <a:cs typeface="Times New Roman"/>
                <a:sym typeface="Times New Roman"/>
              </a:rPr>
              <a:t>h</a:t>
            </a:r>
            <a:r>
              <a:rPr lang="en">
                <a:solidFill>
                  <a:srgbClr val="1D2125"/>
                </a:solidFill>
              </a:rPr>
              <a:t>(</a:t>
            </a:r>
            <a:r>
              <a:rPr i="1" lang="en">
                <a:solidFill>
                  <a:srgbClr val="1D2125"/>
                </a:solidFill>
                <a:latin typeface="Times New Roman"/>
                <a:ea typeface="Times New Roman"/>
                <a:cs typeface="Times New Roman"/>
                <a:sym typeface="Times New Roman"/>
              </a:rPr>
              <a:t>t</a:t>
            </a:r>
            <a:r>
              <a:rPr lang="en">
                <a:solidFill>
                  <a:srgbClr val="1D2125"/>
                </a:solidFill>
              </a:rPr>
              <a:t>) = (−16</a:t>
            </a:r>
            <a:r>
              <a:rPr i="1" lang="en">
                <a:solidFill>
                  <a:srgbClr val="1D2125"/>
                </a:solidFill>
                <a:latin typeface="Times New Roman"/>
                <a:ea typeface="Times New Roman"/>
                <a:cs typeface="Times New Roman"/>
                <a:sym typeface="Times New Roman"/>
              </a:rPr>
              <a:t>t </a:t>
            </a:r>
            <a:r>
              <a:rPr lang="en">
                <a:solidFill>
                  <a:srgbClr val="1D2125"/>
                </a:solidFill>
              </a:rPr>
              <a:t>− 1)(t − 6).</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300"/>
              </a:spcAft>
              <a:buNone/>
            </a:pPr>
            <a:r>
              <a:rPr lang="en">
                <a:solidFill>
                  <a:srgbClr val="1D2125"/>
                </a:solidFill>
              </a:rPr>
              <a:t>Which player’s football stayed in the air longer?</a:t>
            </a:r>
            <a:endParaRPr>
              <a:solidFill>
                <a:srgbClr val="1D2125"/>
              </a:solidFill>
            </a:endParaRPr>
          </a:p>
        </p:txBody>
      </p:sp>
      <p:sp>
        <p:nvSpPr>
          <p:cNvPr id="287" name="Google Shape;287;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8" name="Google Shape;288;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7.14.3 Analyzing Functions Using Different Representations - Additional Resources</a:t>
            </a:r>
            <a:endParaRPr/>
          </a:p>
        </p:txBody>
      </p:sp>
      <p:pic>
        <p:nvPicPr>
          <p:cNvPr descr="A parabola on a coordinate grid. The x-axis scale is 1 and extends from negative 4 to 10. The y-axis scale is 10 and extends from approximately negative 45 to 80." id="289" name="Google Shape;289;p35" title="d10667556156ef8039bcaf02b8679ef27a889a6f.jpg"/>
          <p:cNvPicPr preferRelativeResize="0"/>
          <p:nvPr/>
        </p:nvPicPr>
        <p:blipFill>
          <a:blip r:embed="rId4">
            <a:alphaModFix/>
          </a:blip>
          <a:stretch>
            <a:fillRect/>
          </a:stretch>
        </p:blipFill>
        <p:spPr>
          <a:xfrm>
            <a:off x="5399603" y="1385100"/>
            <a:ext cx="3265850" cy="3265849"/>
          </a:xfrm>
          <a:prstGeom prst="rect">
            <a:avLst/>
          </a:prstGeom>
          <a:noFill/>
          <a:ln>
            <a:noFill/>
          </a:ln>
        </p:spPr>
      </p:pic>
      <p:sp>
        <p:nvSpPr>
          <p:cNvPr id="290" name="Google Shape;290;p35"/>
          <p:cNvSpPr txBox="1"/>
          <p:nvPr/>
        </p:nvSpPr>
        <p:spPr>
          <a:xfrm>
            <a:off x="5004225" y="531975"/>
            <a:ext cx="4056600" cy="577200"/>
          </a:xfrm>
          <a:prstGeom prst="rect">
            <a:avLst/>
          </a:prstGeom>
          <a:solidFill>
            <a:srgbClr val="F5F5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Noto Sans"/>
                <a:ea typeface="Noto Sans"/>
                <a:cs typeface="Noto Sans"/>
                <a:sym typeface="Noto Sans"/>
              </a:rPr>
              <a:t>Jai kicks a football. The graph represents </a:t>
            </a:r>
            <a:r>
              <a:rPr lang="en" sz="1600">
                <a:solidFill>
                  <a:schemeClr val="dk1"/>
                </a:solidFill>
                <a:latin typeface="Noto Sans"/>
                <a:ea typeface="Noto Sans"/>
                <a:cs typeface="Noto Sans"/>
                <a:sym typeface="Noto Sans"/>
              </a:rPr>
              <a:t>height (</a:t>
            </a:r>
            <a:r>
              <a:rPr i="1" lang="en" sz="1600">
                <a:solidFill>
                  <a:schemeClr val="dk1"/>
                </a:solidFill>
                <a:latin typeface="Times New Roman"/>
                <a:ea typeface="Times New Roman"/>
                <a:cs typeface="Times New Roman"/>
                <a:sym typeface="Times New Roman"/>
              </a:rPr>
              <a:t>h</a:t>
            </a:r>
            <a:r>
              <a:rPr lang="en" sz="1600">
                <a:solidFill>
                  <a:schemeClr val="dk1"/>
                </a:solidFill>
                <a:latin typeface="Noto Sans"/>
                <a:ea typeface="Noto Sans"/>
                <a:cs typeface="Noto Sans"/>
                <a:sym typeface="Noto Sans"/>
              </a:rPr>
              <a:t>) as a function of time, in seconds.</a:t>
            </a:r>
            <a:endParaRPr sz="1600">
              <a:solidFill>
                <a:schemeClr val="dk1"/>
              </a:solidFill>
              <a:latin typeface="Noto Sans"/>
              <a:ea typeface="Noto Sans"/>
              <a:cs typeface="Noto Sans"/>
              <a:sym typeface="No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96" name="Google Shape;296;p36"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7" name="Google Shape;297;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1" name="Shape 301"/>
        <p:cNvGrpSpPr/>
        <p:nvPr/>
      </p:nvGrpSpPr>
      <p:grpSpPr>
        <a:xfrm>
          <a:off x="0" y="0"/>
          <a:ext cx="0" cy="0"/>
          <a:chOff x="0" y="0"/>
          <a:chExt cx="0" cy="0"/>
        </a:xfrm>
      </p:grpSpPr>
      <p:sp>
        <p:nvSpPr>
          <p:cNvPr id="302" name="Google Shape;302;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03" name="Google Shape;303;p37"/>
          <p:cNvSpPr txBox="1"/>
          <p:nvPr>
            <p:ph idx="1" type="body"/>
          </p:nvPr>
        </p:nvSpPr>
        <p:spPr>
          <a:xfrm>
            <a:off x="311700" y="770700"/>
            <a:ext cx="8609700" cy="1093800"/>
          </a:xfrm>
          <a:prstGeom prst="rect">
            <a:avLst/>
          </a:prstGeom>
          <a:solidFill>
            <a:srgbClr val="F5F5F5"/>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The factored form of equation </a:t>
            </a:r>
            <a:r>
              <a:rPr i="1" lang="en" sz="2000">
                <a:latin typeface="Times New Roman"/>
                <a:ea typeface="Times New Roman"/>
                <a:cs typeface="Times New Roman"/>
                <a:sym typeface="Times New Roman"/>
              </a:rPr>
              <a:t>y </a:t>
            </a:r>
            <a:r>
              <a:rPr lang="en" sz="2000"/>
              <a:t>= (−16</a:t>
            </a:r>
            <a:r>
              <a:rPr i="1" lang="en" sz="2000">
                <a:latin typeface="Times New Roman"/>
                <a:ea typeface="Times New Roman"/>
                <a:cs typeface="Times New Roman"/>
                <a:sym typeface="Times New Roman"/>
              </a:rPr>
              <a:t>t </a:t>
            </a:r>
            <a:r>
              <a:rPr lang="en" sz="2000"/>
              <a:t>−2)(</a:t>
            </a:r>
            <a:r>
              <a:rPr i="1" lang="en" sz="2000">
                <a:latin typeface="Times New Roman"/>
                <a:ea typeface="Times New Roman"/>
                <a:cs typeface="Times New Roman"/>
                <a:sym typeface="Times New Roman"/>
              </a:rPr>
              <a:t>t </a:t>
            </a:r>
            <a:r>
              <a:rPr lang="en" sz="2000"/>
              <a:t>− 1), shows that the graph crosses the horizontal axis at two points and represents the beach ball’s height (in feet) as a function of time </a:t>
            </a:r>
            <a:r>
              <a:rPr i="1" lang="en" sz="2000">
                <a:latin typeface="Times New Roman"/>
                <a:ea typeface="Times New Roman"/>
                <a:cs typeface="Times New Roman"/>
                <a:sym typeface="Times New Roman"/>
              </a:rPr>
              <a:t>t</a:t>
            </a:r>
            <a:r>
              <a:rPr lang="en" sz="2000"/>
              <a:t> in seconds.</a:t>
            </a:r>
            <a:endParaRPr sz="2000"/>
          </a:p>
          <a:p>
            <a:pPr indent="0" lvl="0" marL="0" rtl="0" algn="l">
              <a:lnSpc>
                <a:spcPct val="100000"/>
              </a:lnSpc>
              <a:spcBef>
                <a:spcPts val="1200"/>
              </a:spcBef>
              <a:spcAft>
                <a:spcPts val="0"/>
              </a:spcAft>
              <a:buNone/>
            </a:pPr>
            <a:r>
              <a:t/>
            </a:r>
            <a:endParaRPr sz="2000"/>
          </a:p>
          <a:p>
            <a:pPr indent="0" lvl="0" marL="0" rtl="0" algn="l">
              <a:lnSpc>
                <a:spcPct val="100000"/>
              </a:lnSpc>
              <a:spcBef>
                <a:spcPts val="1200"/>
              </a:spcBef>
              <a:spcAft>
                <a:spcPts val="1200"/>
              </a:spcAft>
              <a:buNone/>
            </a:pPr>
            <a:r>
              <a:t/>
            </a:r>
            <a:endParaRPr sz="2100"/>
          </a:p>
        </p:txBody>
      </p:sp>
      <p:sp>
        <p:nvSpPr>
          <p:cNvPr id="304" name="Google Shape;304;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5" name="Google Shape;305;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7.14.4 Identifying Key Features of Graphed Functions</a:t>
            </a:r>
            <a:endParaRPr/>
          </a:p>
        </p:txBody>
      </p:sp>
      <p:sp>
        <p:nvSpPr>
          <p:cNvPr id="306" name="Google Shape;306;p37"/>
          <p:cNvSpPr txBox="1"/>
          <p:nvPr/>
        </p:nvSpPr>
        <p:spPr>
          <a:xfrm>
            <a:off x="310900" y="1968699"/>
            <a:ext cx="8609700" cy="26823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Use this information to find the zeros of the function</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Find one of the zeros of the functions using (−16</a:t>
            </a:r>
            <a:r>
              <a:rPr i="1" lang="en" sz="2000">
                <a:solidFill>
                  <a:schemeClr val="dk1"/>
                </a:solidFill>
                <a:latin typeface="Times New Roman"/>
                <a:ea typeface="Times New Roman"/>
                <a:cs typeface="Times New Roman"/>
                <a:sym typeface="Times New Roman"/>
              </a:rPr>
              <a:t>t </a:t>
            </a:r>
            <a:r>
              <a:rPr lang="en" sz="2000">
                <a:solidFill>
                  <a:schemeClr val="dk1"/>
                </a:solidFill>
                <a:latin typeface="Noto Sans"/>
                <a:ea typeface="Noto Sans"/>
                <a:cs typeface="Noto Sans"/>
                <a:sym typeface="Noto Sans"/>
              </a:rPr>
              <a:t>− 2).</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Find one of the zeros of the functions using (</a:t>
            </a:r>
            <a:r>
              <a:rPr i="1" lang="en" sz="2000">
                <a:solidFill>
                  <a:schemeClr val="dk1"/>
                </a:solidFill>
                <a:latin typeface="Times New Roman"/>
                <a:ea typeface="Times New Roman"/>
                <a:cs typeface="Times New Roman"/>
                <a:sym typeface="Times New Roman"/>
              </a:rPr>
              <a:t>t </a:t>
            </a:r>
            <a:r>
              <a:rPr lang="en" sz="2000">
                <a:solidFill>
                  <a:schemeClr val="dk1"/>
                </a:solidFill>
                <a:latin typeface="Noto Sans"/>
                <a:ea typeface="Noto Sans"/>
                <a:cs typeface="Noto Sans"/>
                <a:sym typeface="Noto Sans"/>
              </a:rPr>
              <a:t>− 1).</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What do the zeros tell us in this situation?</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Are both zeros meaningful?</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From what height, in feet, is the beach ball thrown? Explain.</a:t>
            </a:r>
            <a:endParaRPr sz="2000">
              <a:solidFill>
                <a:schemeClr val="dk1"/>
              </a:solidFill>
              <a:latin typeface="Noto Sans"/>
              <a:ea typeface="Noto Sans"/>
              <a:cs typeface="Noto Sans"/>
              <a:sym typeface="Noto Sans"/>
            </a:endParaRPr>
          </a:p>
          <a:p>
            <a:pPr indent="0" lvl="0" marL="0" rtl="0" algn="l">
              <a:spcBef>
                <a:spcPts val="1000"/>
              </a:spcBef>
              <a:spcAft>
                <a:spcPts val="0"/>
              </a:spcAft>
              <a:buNone/>
            </a:pPr>
            <a:r>
              <a:t/>
            </a:r>
            <a:endParaRPr sz="2000">
              <a:solidFill>
                <a:schemeClr val="dk1"/>
              </a:solidFill>
              <a:latin typeface="Noto Sans"/>
              <a:ea typeface="Noto Sans"/>
              <a:cs typeface="Noto Sans"/>
              <a:sym typeface="Noto Sans"/>
            </a:endParaRPr>
          </a:p>
        </p:txBody>
      </p:sp>
      <p:pic>
        <p:nvPicPr>
          <p:cNvPr descr="An illustrated beach ball with alternating, yellow,  white, blue, white, orange, white stripes." id="307" name="Google Shape;307;p37" title="ChatGPT Image Nov 11, 2025, 10_39_51 AM.png"/>
          <p:cNvPicPr preferRelativeResize="0"/>
          <p:nvPr/>
        </p:nvPicPr>
        <p:blipFill>
          <a:blip r:embed="rId4">
            <a:alphaModFix/>
          </a:blip>
          <a:stretch>
            <a:fillRect/>
          </a:stretch>
        </p:blipFill>
        <p:spPr>
          <a:xfrm>
            <a:off x="7411050" y="2599225"/>
            <a:ext cx="1421251" cy="14212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3" name="Google Shape;313;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14" name="Google Shape;314;p38"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3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20" name="Google Shape;320;p3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 Two students working on laptops while sitting next to a giant stack of books and a graduation cap, representing learning, growth, and preparation for success." id="321" name="Google Shape;321;p39" title="Practice-5.png"/>
          <p:cNvPicPr preferRelativeResize="0"/>
          <p:nvPr/>
        </p:nvPicPr>
        <p:blipFill rotWithShape="1">
          <a:blip r:embed="rId4">
            <a:alphaModFix/>
          </a:blip>
          <a:srcRect b="0" l="16698" r="16692" t="0"/>
          <a:stretch/>
        </p:blipFill>
        <p:spPr>
          <a:xfrm>
            <a:off x="5577675" y="1152475"/>
            <a:ext cx="3254626" cy="3254625"/>
          </a:xfrm>
          <a:prstGeom prst="rect">
            <a:avLst/>
          </a:prstGeom>
          <a:noFill/>
          <a:ln>
            <a:noFill/>
          </a:ln>
        </p:spPr>
      </p:pic>
      <p:sp>
        <p:nvSpPr>
          <p:cNvPr id="322" name="Google Shape;322;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3" name="Google Shape;323;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7.14.5 Practice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29" name="Google Shape;329;p40"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30" name="Google Shape;330;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4" name="Shape 334"/>
        <p:cNvGrpSpPr/>
        <p:nvPr/>
      </p:nvGrpSpPr>
      <p:grpSpPr>
        <a:xfrm>
          <a:off x="0" y="0"/>
          <a:ext cx="0" cy="0"/>
          <a:chOff x="0" y="0"/>
          <a:chExt cx="0" cy="0"/>
        </a:xfrm>
      </p:grpSpPr>
      <p:sp>
        <p:nvSpPr>
          <p:cNvPr id="335" name="Google Shape;335;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36" name="Google Shape;336;p41"/>
          <p:cNvSpPr txBox="1"/>
          <p:nvPr>
            <p:ph idx="1" type="body"/>
          </p:nvPr>
        </p:nvSpPr>
        <p:spPr>
          <a:xfrm>
            <a:off x="311700" y="673828"/>
            <a:ext cx="8520600" cy="952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1700"/>
              <a:t>Earlier, we studied the quadratic function </a:t>
            </a:r>
            <a:r>
              <a:rPr i="1" lang="en" sz="1700">
                <a:latin typeface="Times New Roman"/>
                <a:ea typeface="Times New Roman"/>
                <a:cs typeface="Times New Roman"/>
                <a:sym typeface="Times New Roman"/>
              </a:rPr>
              <a:t>r</a:t>
            </a:r>
            <a:r>
              <a:rPr lang="en" sz="1700"/>
              <a:t>(</a:t>
            </a:r>
            <a:r>
              <a:rPr i="1" lang="en" sz="1700">
                <a:latin typeface="Times New Roman"/>
                <a:ea typeface="Times New Roman"/>
                <a:cs typeface="Times New Roman"/>
                <a:sym typeface="Times New Roman"/>
              </a:rPr>
              <a:t>d</a:t>
            </a:r>
            <a:r>
              <a:rPr lang="en" sz="1700"/>
              <a:t>) = </a:t>
            </a:r>
            <a:r>
              <a:rPr i="1" lang="en" sz="1700">
                <a:latin typeface="Times New Roman"/>
                <a:ea typeface="Times New Roman"/>
                <a:cs typeface="Times New Roman"/>
                <a:sym typeface="Times New Roman"/>
              </a:rPr>
              <a:t>d</a:t>
            </a:r>
            <a:r>
              <a:rPr lang="en" sz="1700"/>
              <a:t>(600 − 75</a:t>
            </a:r>
            <a:r>
              <a:rPr i="1" lang="en" sz="1700">
                <a:latin typeface="Times New Roman"/>
                <a:ea typeface="Times New Roman"/>
                <a:cs typeface="Times New Roman"/>
                <a:sym typeface="Times New Roman"/>
              </a:rPr>
              <a:t>d</a:t>
            </a:r>
            <a:r>
              <a:rPr lang="en" sz="1700"/>
              <a:t>), which represented ticket-sale revenue (in thousands of dollars). Use what you learned in this lesson about projectile motion to answer the questions.</a:t>
            </a:r>
            <a:endParaRPr sz="1700"/>
          </a:p>
        </p:txBody>
      </p:sp>
      <p:sp>
        <p:nvSpPr>
          <p:cNvPr id="337" name="Google Shape;337;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8" name="Google Shape;338;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7.14 Graphs the Represent Situations</a:t>
            </a:r>
            <a:endParaRPr/>
          </a:p>
        </p:txBody>
      </p:sp>
      <p:sp>
        <p:nvSpPr>
          <p:cNvPr id="339" name="Google Shape;339;p41"/>
          <p:cNvSpPr txBox="1"/>
          <p:nvPr/>
        </p:nvSpPr>
        <p:spPr>
          <a:xfrm>
            <a:off x="376275" y="1692600"/>
            <a:ext cx="5019600" cy="24261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What can you tell about the ticket sales and revenue from the equation?</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lphaLcPeriod"/>
            </a:pPr>
            <a:r>
              <a:rPr lang="en" sz="1700">
                <a:solidFill>
                  <a:schemeClr val="dk1"/>
                </a:solidFill>
                <a:latin typeface="Noto Sans"/>
                <a:ea typeface="Noto Sans"/>
                <a:cs typeface="Noto Sans"/>
                <a:sym typeface="Noto Sans"/>
              </a:rPr>
              <a:t>In what form is the quadratic expression defining </a:t>
            </a:r>
            <a:r>
              <a:rPr i="1" lang="en" sz="1700">
                <a:solidFill>
                  <a:schemeClr val="dk1"/>
                </a:solidFill>
                <a:latin typeface="Times New Roman"/>
                <a:ea typeface="Times New Roman"/>
                <a:cs typeface="Times New Roman"/>
                <a:sym typeface="Times New Roman"/>
              </a:rPr>
              <a:t>r</a:t>
            </a:r>
            <a:r>
              <a:rPr lang="en" sz="1700">
                <a:solidFill>
                  <a:schemeClr val="dk1"/>
                </a:solidFill>
                <a:latin typeface="Noto Sans"/>
                <a:ea typeface="Noto Sans"/>
                <a:cs typeface="Noto Sans"/>
                <a:sym typeface="Noto Sans"/>
              </a:rPr>
              <a:t> written?</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lphaLcPeriod"/>
            </a:pPr>
            <a:r>
              <a:rPr lang="en" sz="1700">
                <a:solidFill>
                  <a:schemeClr val="dk1"/>
                </a:solidFill>
                <a:latin typeface="Noto Sans"/>
                <a:ea typeface="Noto Sans"/>
                <a:cs typeface="Noto Sans"/>
                <a:sym typeface="Noto Sans"/>
              </a:rPr>
              <a:t>If we rewrite it in standard form, what new information would we gain?</a:t>
            </a:r>
            <a:endParaRPr sz="1700">
              <a:solidFill>
                <a:schemeClr val="dk1"/>
              </a:solidFill>
              <a:latin typeface="Noto Sans"/>
              <a:ea typeface="Noto Sans"/>
              <a:cs typeface="Noto Sans"/>
              <a:sym typeface="Noto Sans"/>
            </a:endParaRPr>
          </a:p>
          <a:p>
            <a:pPr indent="-336550" lvl="0" marL="457200" rtl="0" algn="l">
              <a:spcBef>
                <a:spcPts val="1000"/>
              </a:spcBef>
              <a:spcAft>
                <a:spcPts val="1000"/>
              </a:spcAft>
              <a:buClr>
                <a:schemeClr val="dk1"/>
              </a:buClr>
              <a:buSzPts val="1700"/>
              <a:buFont typeface="Noto Sans"/>
              <a:buAutoNum type="arabicPeriod" startAt="3"/>
            </a:pPr>
            <a:r>
              <a:rPr lang="en" sz="1700">
                <a:solidFill>
                  <a:schemeClr val="dk1"/>
                </a:solidFill>
                <a:latin typeface="Noto Sans"/>
                <a:ea typeface="Noto Sans"/>
                <a:cs typeface="Noto Sans"/>
                <a:sym typeface="Noto Sans"/>
              </a:rPr>
              <a:t>Using the graph of the function. What do the horizontal intercepts, the vertical intercept, and the vertex tell us?</a:t>
            </a:r>
            <a:endParaRPr sz="1700">
              <a:solidFill>
                <a:schemeClr val="dk1"/>
              </a:solidFill>
              <a:latin typeface="Noto Sans"/>
              <a:ea typeface="Noto Sans"/>
              <a:cs typeface="Noto Sans"/>
              <a:sym typeface="Noto Sans"/>
            </a:endParaRPr>
          </a:p>
        </p:txBody>
      </p:sp>
      <p:pic>
        <p:nvPicPr>
          <p:cNvPr descr="Graph of parabola, vertex at (4,1200).  It crosses the x axis at 0 and 8.  the x axis is price in dollars, the y axis is revenue in thousands of dollars.&#10;" id="340" name="Google Shape;340;p41"/>
          <p:cNvPicPr preferRelativeResize="0"/>
          <p:nvPr/>
        </p:nvPicPr>
        <p:blipFill>
          <a:blip r:embed="rId4">
            <a:alphaModFix/>
          </a:blip>
          <a:stretch>
            <a:fillRect/>
          </a:stretch>
        </p:blipFill>
        <p:spPr>
          <a:xfrm>
            <a:off x="5328200" y="1691640"/>
            <a:ext cx="3568939" cy="260053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46" name="Google Shape;346;p42"/>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47" name="Google Shape;347;p42" title="Student Self Assessment table"/>
          <p:cNvGraphicFramePr/>
          <p:nvPr/>
        </p:nvGraphicFramePr>
        <p:xfrm>
          <a:off x="403153" y="1764100"/>
          <a:ext cx="3000000" cy="3000000"/>
        </p:xfrm>
        <a:graphic>
          <a:graphicData uri="http://schemas.openxmlformats.org/drawingml/2006/table">
            <a:tbl>
              <a:tblPr>
                <a:noFill/>
                <a:tableStyleId>{AFEA6B0E-3A18-42DA-8DBD-9DBD8EAE4ABB}</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how a quadratic equation and its graph relate to a situation.</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48" name="Google Shape;348;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9" name="Google Shape;349;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7.14 Graphs the Represent Situations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