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6BB9A4-CEF5-4C9E-80F1-5AE97572DCBF}">
  <a:tblStyle styleId="{A36BB9A4-CEF5-4C9E-80F1-5AE97572DCB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rgbClr val="9900FF"/>
              </a:solidFill>
            </a:endParaRPr>
          </a:p>
          <a:p>
            <a:pPr indent="0" lvl="0" marL="0" rtl="0" algn="l">
              <a:spcBef>
                <a:spcPts val="0"/>
              </a:spcBef>
              <a:spcAft>
                <a:spcPts val="0"/>
              </a:spcAft>
              <a:buNone/>
            </a:pPr>
            <a:r>
              <a:rPr lang="en"/>
              <a:t>Teacher Slides assignments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 previous lesson, students learned that equivalent equations have the same solution. They practiced creating them by using valid moves and saw that solving an equation involves writing a series of equivalent equations. This lesson has two goals: </a:t>
            </a:r>
            <a:r>
              <a:rPr b="1"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Deepen understanding of equivalent equations by having students explain why certain moves keep equations equivalent, helping them build logical reasoning skills. </a:t>
            </a:r>
            <a:r>
              <a:rPr b="1"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Revisit equations with no solutions (from grade 8) and explore why dividing both sides by a variable expression can lead to incorrect results, even if it seems valid.</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A5(A) solve linear equations in one variable, including those for which the application of the distributive property is necessary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1(E) internalize new basic and academic language by using and reusing it in meaningful ways in speaking and writing activities that build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1(G) demonstrate an increasing ability to distinguish between formal and informal English and an increasing knowledge of when to use each one commensurate with grade-level learning expectations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audiotape, video, DVD, and CD-ROM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2(G) understand the general meaning, main points, and important details of spoken language ranging from situations in which topics, language, and contexts are familiar to unfamiliar</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2(H) understand implicit ideas and information in increasingly complex spoken language commensurate with grade-level learning expectations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3(G) express opinions, ideas, and feelings ranging from communicating single words and short phrases to participating in extended discussions on a variety of social and grade-appropriate academic topics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encourages students to rely on the structure of equations, properties of operations, and what they know about solutions to equations to mentally solve problems. It also prompts students to recall that dividing a number by 0 leads to an undefined result, preparing them for the work later in the lesson. (In that activity, students will consider why dividing by a variable is not considered an acceptable move when writing equivalent equations or solving equations.)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To determine if 0 is a solution to the equations, students could substitute 0 into the expressions and evaluate them. For some equations, however, the answer can be efficiently found by making use of structure. In explaining their strategies, students need to be precise in their word choice and use of language.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can be implemented using a Math Talk protocol: Display one problem at a time. Give students quiet time to think individually for each problem and ask them to give a signal when they have an answer and a strategy. Keep all problems displayed throughout the talk. Follow with a whole-class discussion.</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 If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then the expression on the left has the value 8, which makes the equation false.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Yes. Substituting 0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gives 12 = 12, which is true.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Yes. 5 multiplied by 0 is 0, and 1/2 multiplied by 0 is also 0, so the two sides of the equation are equal.</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 Dividing by 0 gives an undefined result, so it cannot be added by 1 to equal 8.</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Ask students to share their strategies for each problem. Record and display their responses for all to see. To involve more students in the conversation, consider asking:</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“Who can restate __________’s reasoning in a different way?”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“Did anyone have the same strategy but would explain it differently?”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“Did anyone solve the problem in a different way?”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“Does anyone want to add on to __________’s ’s strategy?”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“Do you agree or disagree? Why?”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 previous lesson, students learned that certain moves create equivalent equations. This activity builds on that by asking students to explain why those moves keep the solution the same, not just to describe the moves.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example to clarify the difference: Ask, “If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 16 is true for some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why must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21 also be true?”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Point out that saying “We added 5 to both sides” is a </a:t>
            </a:r>
            <a:r>
              <a:rPr b="1" lang="en">
                <a:solidFill>
                  <a:schemeClr val="dk1"/>
                </a:solidFill>
                <a:latin typeface="Noto Sans"/>
                <a:ea typeface="Noto Sans"/>
                <a:cs typeface="Noto Sans"/>
                <a:sym typeface="Noto Sans"/>
              </a:rPr>
              <a:t>description</a:t>
            </a:r>
            <a:r>
              <a:rPr lang="en">
                <a:solidFill>
                  <a:schemeClr val="dk1"/>
                </a:solidFill>
                <a:latin typeface="Noto Sans"/>
                <a:ea typeface="Noto Sans"/>
                <a:cs typeface="Noto Sans"/>
                <a:sym typeface="Noto Sans"/>
              </a:rPr>
              <a:t>, not an explanation. A stronger explanation sounds like: “Since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 16, adding 5 to both sides keeps the equation balanced, so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21 is also true for the same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pairs, students will take turns giving and critiquing explanations. As you listen in, note especially clear reasoning to share with the class.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Tell students they’ve used different moves to create and solve equivalent equations. Now they’ll practice explaining why those moves are valid. Model how to explain or defend a step, not just describe it (see Activity Narrative for an example). Have students work in pairs. Each partner picks a different equation from Column A.</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Give students quiet time to write an explanation. Then, partners will take turns sharing and discussing their reasoning. The listener should ask questions if something doesn’t make sense.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Repeat the same steps with Column B.</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 </a:t>
            </a:r>
            <a:r>
              <a:rPr b="1" lang="en">
                <a:solidFill>
                  <a:schemeClr val="dk1"/>
                </a:solidFill>
                <a:latin typeface="Noto Sans"/>
                <a:ea typeface="Noto Sans"/>
                <a:cs typeface="Noto Sans"/>
                <a:sym typeface="Noto Sans"/>
              </a:rPr>
              <a:t>Column A </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By the distributive property, 4(9 −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equal to 36 − 4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for any value of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If 4(9 −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equal to 16, then 36 − 4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also equal to 16.</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If the two sides of the equation are equal, then they are still equal if the same amount, in this case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subtracted from each side.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−3(2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 divided by −3 is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 and 12 divided by −3 is −4. Because −3(2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 is equal to 12, dividing each of them by −3 gives the same result, so it is true that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 is equal −4.</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 – Column B</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If the expressions 9</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5</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+ 4 are equal, then adding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to one expression and subtracting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from the other make the two expressions unequal.</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9 on the right side of the equation is multiplied by 2. If the expression on the left side was also multiplied by 2, the two sides would stay equal, but only a part of the expression on the left is doubled, so the two sides of the equation are no longer equal.</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If two expressions are equal, dividing one side by 6 but not dividing the other side by 6 makes them unequal.</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may have trouble seeing why some equations in column B are not equivalent (particularly the second item, which contains a common error). Encourage these students to choose one pair of equations, solve one equation, and then substitute the solution into the other equation to see what goes wrong.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Invite previously identified students to share their explanations on at least a couple of pairs of equations from each column. If not already clear from students’ explanations, emphasize that: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two expressions are equal, then performing the same addition (or subtraction) or multiplication (or division) to both expressions maintains the equality.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Applying the distributive, commutative, and associative properties (of multiplication or addition) to an expression doesn’t change its value, so doing so to one side of a true equation doesn’t change the equality.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Explain to students that next they will look at some examples where the moves made to write equivalent equations appear to be acceptable but the resulting equations turn out to be false statements.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a:t>
            </a:r>
            <a:r>
              <a:rPr b="1" lang="en">
                <a:solidFill>
                  <a:schemeClr val="dk1"/>
                </a:solidFill>
                <a:latin typeface="Noto Sans"/>
                <a:ea typeface="Noto Sans"/>
                <a:cs typeface="Noto Sans"/>
                <a:sym typeface="Noto Sans"/>
              </a:rPr>
              <a:t>Conversing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Display the following sentence frames for all to see: “_____ and _____ are both true because . . .” and “I noticed _____ and _____ are not equivalent because . . .” Encourage students to challenge each other when they disagree. This will help students clarify their reasoning about equivalent equations.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a:t>
            </a:r>
            <a:r>
              <a:rPr i="1" lang="en">
                <a:solidFill>
                  <a:schemeClr val="dk1"/>
                </a:solidFill>
                <a:latin typeface="Noto Sans"/>
                <a:ea typeface="Noto Sans"/>
                <a:cs typeface="Noto Sans"/>
                <a:sym typeface="Noto Sans"/>
              </a:rPr>
              <a:t>: Support sense-making; Maximize meta-awareness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color and annotations to illustrate student thinking. As students share their reasoning about the pairs of equations, scribe their thinking on a visible display. Invite students to compare moves described that produce equations with the same solutions to those that create equations with different solutions.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a:t>
            </a:r>
            <a:r>
              <a:rPr i="1" lang="en">
                <a:solidFill>
                  <a:schemeClr val="dk1"/>
                </a:solidFill>
                <a:latin typeface="Noto Sans"/>
                <a:ea typeface="Noto Sans"/>
                <a:cs typeface="Noto Sans"/>
                <a:sym typeface="Noto Sans"/>
              </a:rPr>
              <a:t>Visual-spatial processing; Conceptual processing</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Simplify each side of the equation as much as possible.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 2 = 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12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3 – 2 = </a:t>
            </a: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12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5 = 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Collect all the variable terms on one side of the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12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− 5 − 8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+ 3 − 8</a:t>
            </a:r>
            <a:r>
              <a:rPr i="1" lang="en">
                <a:solidFill>
                  <a:schemeClr val="dk1"/>
                </a:solidFill>
                <a:latin typeface="Noto Sans"/>
                <a:ea typeface="Noto Sans"/>
                <a:cs typeface="Noto Sans"/>
                <a:sym typeface="Noto Sans"/>
              </a:rPr>
              <a:t>x</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− 5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 </a:t>
            </a:r>
            <a:r>
              <a:rPr lang="en">
                <a:solidFill>
                  <a:schemeClr val="dk1"/>
                </a:solidFill>
                <a:latin typeface="Noto Sans"/>
                <a:ea typeface="Noto Sans"/>
                <a:cs typeface="Noto Sans"/>
                <a:sym typeface="Noto Sans"/>
              </a:rPr>
              <a:t>- Collect all the constant terms on the other side of the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4x − 5 + 5 = 3 + 5</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4x = 8</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Make the coefficient of the variable term equal to 1.</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/4 = 8/4</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5 </a:t>
            </a:r>
            <a:r>
              <a:rPr lang="en">
                <a:solidFill>
                  <a:schemeClr val="dk1"/>
                </a:solidFill>
                <a:latin typeface="Noto Sans"/>
                <a:ea typeface="Noto Sans"/>
                <a:cs typeface="Noto Sans"/>
                <a:sym typeface="Noto Sans"/>
              </a:rPr>
              <a:t>- Check the solution.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 2 = 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3(4(2) – 1) – 2 = 8(2)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3(8 – 1) – 2 = 16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3(7) – 2 = 19</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21 – 2 = 19</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19 = 19 </a:t>
            </a:r>
            <a:r>
              <a:rPr b="1" lang="en">
                <a:solidFill>
                  <a:schemeClr val="dk1"/>
                </a:solidFill>
                <a:latin typeface="Noto Sans"/>
                <a:ea typeface="Noto Sans"/>
                <a:cs typeface="Noto Sans"/>
                <a:sym typeface="Noto Sans"/>
              </a:rPr>
              <a:t>✓</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73480b9c1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73480b9c1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6</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Both sides were correctly divided by 3. This equation is equivalent to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18.</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18</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3 should have been distributed to both the x and the −2. The answers are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6,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 18, and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 18</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The 3 was correctly distributed on the left side of the equation. This equation is equivalent to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18.</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rgbClr val="424242"/>
                </a:solidFill>
                <a:latin typeface="Noto Sans"/>
                <a:ea typeface="Noto Sans"/>
                <a:cs typeface="Noto Sans"/>
                <a:sym typeface="Noto Sans"/>
              </a:rPr>
              <a:t>3</a:t>
            </a:r>
            <a:r>
              <a:rPr i="1" lang="en">
                <a:solidFill>
                  <a:srgbClr val="424242"/>
                </a:solidFill>
                <a:latin typeface="Noto Sans"/>
                <a:ea typeface="Noto Sans"/>
                <a:cs typeface="Noto Sans"/>
                <a:sym typeface="Noto Sans"/>
              </a:rPr>
              <a:t>x</a:t>
            </a:r>
            <a:r>
              <a:rPr lang="en">
                <a:solidFill>
                  <a:srgbClr val="424242"/>
                </a:solidFill>
                <a:latin typeface="Noto Sans"/>
                <a:ea typeface="Noto Sans"/>
                <a:cs typeface="Noto Sans"/>
                <a:sym typeface="Noto Sans"/>
              </a:rPr>
              <a:t> = 24</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After distribution, the 6 was correctly added to both sides. This equation is equivalent to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18.</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Compare your answer: Your answer may vary, but here are some samples.</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+ 8 = 12</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 6</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Up to this point, students have only worked with one-variable equations that have solutions, where valid moves always led to equivalent equations. In this activity, they’ll see an equation with no solution, where the usual steps lead to a false statement.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have used standard moves like adding, subtracting, multiplying, and dividing both sides—sometimes with numbers, sometimes with variable expressions. Here, they’ll explore what happens when dividing by a variable expression and why it can lead to an incorrect result.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Put students in groups of 3–4. Give them 1–2 minutes of quiet time to look at the first set of equations, then time to discuss why Noah’s work leads to a false statement. Follow with a class discussion. Invite students to explain how Noah ended up with 6 = 1. They may say his steps were valid but may struggle to explain the false result.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Focus students on the third line: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Ask what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and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mean.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Ask if any value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could make them equal. (There isn’t 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Emphasize: If the third equation isn’t true for any value of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the original equation must also have no solution (even though Noah’s steps were valid). All the equations are equivalent, so if one is false, they </a:t>
            </a:r>
            <a:r>
              <a:rPr b="1" lang="en">
                <a:solidFill>
                  <a:schemeClr val="dk1"/>
                </a:solidFill>
                <a:latin typeface="Noto Sans"/>
                <a:ea typeface="Noto Sans"/>
                <a:cs typeface="Noto Sans"/>
                <a:sym typeface="Noto Sans"/>
              </a:rPr>
              <a:t>all</a:t>
            </a:r>
            <a:r>
              <a:rPr lang="en">
                <a:solidFill>
                  <a:schemeClr val="dk1"/>
                </a:solidFill>
                <a:latin typeface="Noto Sans"/>
                <a:ea typeface="Noto Sans"/>
                <a:cs typeface="Noto Sans"/>
                <a:sym typeface="Noto Sans"/>
              </a:rPr>
              <a:t> are.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Repeat the same process with the second set of equations. (See Activity Synthesis for discussion prompts.)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b="1" lang="en">
                <a:solidFill>
                  <a:schemeClr val="dk1"/>
                </a:solidFill>
                <a:latin typeface="Noto Sans"/>
                <a:ea typeface="Noto Sans"/>
                <a:cs typeface="Noto Sans"/>
                <a:sym typeface="Noto Sans"/>
              </a:rPr>
              <a:t>ASK: </a:t>
            </a:r>
            <a:r>
              <a:rPr lang="en">
                <a:solidFill>
                  <a:schemeClr val="dk1"/>
                </a:solidFill>
                <a:latin typeface="Noto Sans"/>
                <a:ea typeface="Noto Sans"/>
                <a:cs typeface="Noto Sans"/>
                <a:sym typeface="Noto Sans"/>
              </a:rPr>
              <a:t>Why did Noah arrive at no solution for the equation solved in Example 1? (</a:t>
            </a:r>
            <a:r>
              <a:rPr b="1" lang="en">
                <a:solidFill>
                  <a:schemeClr val="dk1"/>
                </a:solidFill>
                <a:latin typeface="Noto Sans"/>
                <a:ea typeface="Noto Sans"/>
                <a:cs typeface="Noto Sans"/>
                <a:sym typeface="Noto Sans"/>
              </a:rPr>
              <a:t>Your answer may vary, but here is an example:</a:t>
            </a:r>
            <a:r>
              <a:rPr lang="en">
                <a:solidFill>
                  <a:schemeClr val="dk1"/>
                </a:solidFill>
                <a:latin typeface="Noto Sans"/>
                <a:ea typeface="Noto Sans"/>
                <a:cs typeface="Noto Sans"/>
                <a:sym typeface="Noto Sans"/>
              </a:rPr>
              <a:t> All the moves that Noah made were acceptable, but because he ended up with a false statement, that means there is no value of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that makes the first equation true. We can see it in the third line: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There is no number that can make the equation true.)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b="1" lang="en">
                <a:solidFill>
                  <a:schemeClr val="dk1"/>
                </a:solidFill>
                <a:latin typeface="Noto Sans"/>
                <a:ea typeface="Noto Sans"/>
                <a:cs typeface="Noto Sans"/>
                <a:sym typeface="Noto Sans"/>
              </a:rPr>
              <a:t>ASK:</a:t>
            </a:r>
            <a:r>
              <a:rPr lang="en">
                <a:solidFill>
                  <a:schemeClr val="dk1"/>
                </a:solidFill>
                <a:latin typeface="Noto Sans"/>
                <a:ea typeface="Noto Sans"/>
                <a:cs typeface="Noto Sans"/>
                <a:sym typeface="Noto Sans"/>
              </a:rPr>
              <a:t> Why did Noah arrive at no solution for the equation solved in Example 2? (</a:t>
            </a:r>
            <a:r>
              <a:rPr b="1" lang="en">
                <a:solidFill>
                  <a:schemeClr val="dk1"/>
                </a:solidFill>
                <a:latin typeface="Noto Sans"/>
                <a:ea typeface="Noto Sans"/>
                <a:cs typeface="Noto Sans"/>
                <a:sym typeface="Noto Sans"/>
              </a:rPr>
              <a:t>Your answer may vary, but here is an example: </a:t>
            </a:r>
            <a:r>
              <a:rPr lang="en">
                <a:solidFill>
                  <a:schemeClr val="dk1"/>
                </a:solidFill>
                <a:latin typeface="Noto Sans"/>
                <a:ea typeface="Noto Sans"/>
                <a:cs typeface="Noto Sans"/>
                <a:sym typeface="Noto Sans"/>
              </a:rPr>
              <a:t>Noah's moves seem acceptable except for the last one. If he had subtracted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from each side of the equation, he would have 0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Instead, he divided both sides by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which would give an undefined number if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Some students may point to a step that is valid and mistakenly identify it as an error. For instance, in the first set of steps, they may object to replacing +1 − 3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with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thinking that it should be rearranged to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Push their reasoning with a simpler example. Ask, for instance, if +7 − 4 is equivalent to +4 − 7. Remind students </a:t>
            </a:r>
            <a:r>
              <a:rPr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hat we can think of +7 − 4 as +7 + (−4) and then apply the commutative property of addition to get −4 + 7.</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students hypothesize about two equations being equivalent but are not sure how to check if it’s actually the case, suggest that a good way to check is by finding the solution to one equation, then checking whether that value is also a solution to the second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students what they think went wrong in Noah’s work. They’ll likely say he used valid steps and did them correctly. Then, point to the step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a:t>
            </a:r>
            <a:r>
              <a:rPr b="1" lang="en">
                <a:solidFill>
                  <a:schemeClr val="dk1"/>
                </a:solidFill>
                <a:latin typeface="Noto Sans"/>
                <a:ea typeface="Noto Sans"/>
                <a:cs typeface="Noto Sans"/>
                <a:sym typeface="Noto Sans"/>
              </a:rPr>
              <a:t>ASK: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“Can any value of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make this equation true?” (Yes,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true when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what does that tell us about the original equation?” (It’s true too, x = 0 is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happens if we divide both sides by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this point?” (We’re dividing by 0, which is undefined.)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Explain that dividing by a variable can be risky; if the variable is 0, it leads to an incorrect conclusion (like saying there’s no solution when there actually is). </a:t>
            </a:r>
            <a:r>
              <a:rPr b="1" lang="en">
                <a:solidFill>
                  <a:schemeClr val="dk1"/>
                </a:solidFill>
                <a:latin typeface="Noto Sans"/>
                <a:ea typeface="Noto Sans"/>
                <a:cs typeface="Noto Sans"/>
                <a:sym typeface="Noto Sans"/>
              </a:rPr>
              <a:t>Add</a:t>
            </a:r>
            <a:r>
              <a:rPr lang="en">
                <a:solidFill>
                  <a:schemeClr val="dk1"/>
                </a:solidFill>
                <a:latin typeface="Noto Sans"/>
                <a:ea typeface="Noto Sans"/>
                <a:cs typeface="Noto Sans"/>
                <a:sym typeface="Noto Sans"/>
              </a:rPr>
              <a:t> "dividing by the variable" and "dividing by 0" to the list of unacceptable moves. Now, look at the third line in Noah’s other equation: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a:t>
            </a:r>
            <a:r>
              <a:rPr b="1" lang="en">
                <a:solidFill>
                  <a:schemeClr val="dk1"/>
                </a:solidFill>
                <a:latin typeface="Noto Sans"/>
                <a:ea typeface="Noto Sans"/>
                <a:cs typeface="Noto Sans"/>
                <a:sym typeface="Noto Sans"/>
              </a:rPr>
              <a:t>ASK:</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does each side mean?” (6 more than a number vs. 1 more than the same number.)</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“Can any number make this equation true?” (No.)</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Emphasize: If no value makes this step true, then the original equation also has no solution. Noah’s steps were valid, but the final equation shows the original had no solution. Repeat this process for the second set of equations. Use the discussion prompts from the Activity Synthesis to guide the conversation.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6a4510055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6a4510055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Give students additional time to make sure everyone in their group can explain their analysis of Noah’s moves. Invite groups to rehearse what they will say when they share with the whole class. Rehearsing provides students with additional opportunities to speak and clarify their thinking, and it will improve the quality of explanations shared during the whole-class discussion.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Cultivate conversation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725839958b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725839958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t>
            </a:r>
            <a:r>
              <a:rPr lang="en">
                <a:solidFill>
                  <a:schemeClr val="dk1"/>
                </a:solidFill>
                <a:latin typeface="Noto Sans"/>
                <a:ea typeface="Noto Sans"/>
                <a:cs typeface="Noto Sans"/>
                <a:sym typeface="Noto Sans"/>
              </a:rPr>
              <a:t>(Answers may vary; below are possible 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10, 100, 1000, 10,000. For example: The quotients are getting very large.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–10, –100, –1000, –10,000. For example: The absolute values of the quotients are the same, but the sign is opposite.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 tape diagram is divided into 12 sections, with each section representing ½.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zero takes up no space, so no matter how many copies we have it could never reach 6.</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Subtracting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from both sides results in a false equation, 3 = −2. There are no values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that will make this equation true. The correct answer is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+ 18.</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There are no values for x that will make this equation true. The correct answer is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+ 18.</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When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subtracted from each side and each side is divided by 2,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will have a solution,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Combining the like terms on the right side and subtracting 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from both sides results in a false statement, 10 = 0. There are no values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that will make this equation true. The correct answer is </a:t>
            </a: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+ 18.</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Solve this linear equation using a general strategy:</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 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Distribute: 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 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Collect all the variable terms on one side of the equation. Use the Addition or Subtraction Property of Equality: (10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 (10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a:t>
            </a:r>
            <a:r>
              <a:rPr lang="en">
                <a:solidFill>
                  <a:schemeClr val="dk1"/>
                </a:solidFill>
                <a:latin typeface="Noto Sans"/>
                <a:ea typeface="Noto Sans"/>
                <a:cs typeface="Noto Sans"/>
                <a:sym typeface="Noto Sans"/>
              </a:rPr>
              <a:t>− 4</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Check the solution: This is a true statement so there are infinitely many solutions.</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Solve this linear equation using a general strategy:</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Distribute: </a:t>
            </a: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Collect all the variable terms on one side of the equation. Use the Addition or Subtraction Property of Equality: (3x − 3x) −  4 = (3x − 3x) − 6; − 4 = −6</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Check the solution: The equation </a:t>
            </a:r>
            <a:r>
              <a:rPr lang="en">
                <a:solidFill>
                  <a:schemeClr val="dk1"/>
                </a:solidFill>
                <a:latin typeface="Noto Sans"/>
                <a:ea typeface="Noto Sans"/>
                <a:cs typeface="Noto Sans"/>
                <a:sym typeface="Noto Sans"/>
              </a:rPr>
              <a:t>− 4 = −6</a:t>
            </a:r>
            <a:r>
              <a:rPr lang="en">
                <a:solidFill>
                  <a:schemeClr val="dk1"/>
                </a:solidFill>
                <a:latin typeface="Noto Sans"/>
                <a:ea typeface="Noto Sans"/>
                <a:cs typeface="Noto Sans"/>
                <a:sym typeface="Noto Sans"/>
              </a:rPr>
              <a:t> is NOT a true statement. The equation </a:t>
            </a: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r>
              <a:rPr lang="en">
                <a:solidFill>
                  <a:schemeClr val="dk1"/>
                </a:solidFill>
                <a:latin typeface="Noto Sans"/>
                <a:ea typeface="Noto Sans"/>
                <a:cs typeface="Noto Sans"/>
                <a:sym typeface="Noto Sans"/>
              </a:rPr>
              <a:t> has no solutions.</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Have students work on four summary questions that give them a chance to apply what they’ve learned in the lesson. Let them know these questions are meant to help them practice key ideas and check their understanding. Encourage students to show their thinking clearly and to support one another as needed.</a:t>
            </a:r>
            <a:endParaRPr>
              <a:solidFill>
                <a:schemeClr val="dk1"/>
              </a:solidFill>
              <a:latin typeface="Noto Sans"/>
              <a:ea typeface="Noto Sans"/>
              <a:cs typeface="Noto Sans"/>
              <a:sym typeface="Noto Sans"/>
            </a:endParaRPr>
          </a:p>
          <a:p>
            <a:pPr indent="0" lvl="0" marL="0" rtl="0" algn="l">
              <a:spcBef>
                <a:spcPts val="4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If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and 100 are equal, then multiplying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by 12 and multiplying 100 by 12 will give two results that are also equal, so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50 must be true.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Lin's move will not work. Dividing by 2.5</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gives 3 = 1, which is not true. Dividing by the variable we are trying to solve makes us think there is no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Compare your answer: Elena’s move will work. Subtracting 2.5</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from both sides gives 5</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 Points to Emphasize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Address student misconceptions about dividing by a variable at the beginning of the next lesson. If students struggle with division in the first part of the cool-down, look for moments to emphasize the procedure of doing the same thing to both sides in Lessons 1.1.8 and 1.1.9.</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more on the benefits of using this type of metacognitive reflection, see the Research in Practice section of the course.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The move made is dividing each side by 5. The solution is the same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4) because dividing both sides by the same number keeps the two sides equal.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The move made is adding 3 to the left side and −3 to the right. The solution of the first equation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85) no longer makes the second equation true because the two sides of the equation are no longer equal.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The move made is dividing each side by 5. It is a valid move, but because the original equation does not have a solution (5 times a number, 5</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cannot be equal to 5 times a smaller number, 5(</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 the second equation also does not have a solution (3 less than a number,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 cannot be equal to that number,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The move made is dividing each side by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 second equation doesn’t have a solution even though the original solution does. The move is problematic because it would eliminate the variable and make us miss the solution, namely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7.png"/><Relationship Id="rId8"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35.png"/><Relationship Id="rId5" Type="http://schemas.openxmlformats.org/officeDocument/2006/relationships/image" Target="../media/image9.png"/><Relationship Id="rId6" Type="http://schemas.openxmlformats.org/officeDocument/2006/relationships/image" Target="../media/image13.png"/><Relationship Id="rId7" Type="http://schemas.openxmlformats.org/officeDocument/2006/relationships/image" Target="../media/image8.png"/><Relationship Id="rId8"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3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35.png"/><Relationship Id="rId9"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13.png"/><Relationship Id="rId7" Type="http://schemas.openxmlformats.org/officeDocument/2006/relationships/image" Target="../media/image10.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slide" Target="/ppt/slides/slide12.xml"/><Relationship Id="rId5"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6.pn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youtu.be/2L4FEG-lpJY?si=NjWECoxNdcPQlynd" TargetMode="External"/><Relationship Id="rId4" Type="http://schemas.openxmlformats.org/officeDocument/2006/relationships/hyperlink" Target="http://www.youtube.com/watch?v=2L4FEG-lpJY" TargetMode="External"/><Relationship Id="rId5" Type="http://schemas.openxmlformats.org/officeDocument/2006/relationships/image" Target="../media/image3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8.png"/><Relationship Id="rId8"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41.png"/><Relationship Id="rId5" Type="http://schemas.openxmlformats.org/officeDocument/2006/relationships/slide" Target="/ppt/slid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6.pn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22.png"/><Relationship Id="rId7" Type="http://schemas.openxmlformats.org/officeDocument/2006/relationships/image" Target="../media/image8.png"/><Relationship Id="rId8"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8.png"/><Relationship Id="rId8"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2.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5.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latin typeface="Verdana"/>
              <a:ea typeface="Verdana"/>
              <a:cs typeface="Verdana"/>
              <a:sym typeface="Verdana"/>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Noto Sans"/>
                <a:ea typeface="Noto Sans"/>
                <a:cs typeface="Noto Sans"/>
                <a:sym typeface="Noto Sans"/>
              </a:rPr>
              <a:t>Lesson</a:t>
            </a:r>
            <a:r>
              <a:rPr lang="en" sz="1800"/>
              <a:t> 1.7 Explaining Steps for Rewriting Equations</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1.7 Explaining Steps for Rewriting Equations</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1.7 Explaining Steps for Rewriting Equations</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{A36BB9A4-CEF5-4C9E-80F1-5AE97572DCBF}</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latin typeface="Verdana"/>
                <a:ea typeface="Verdana"/>
                <a:cs typeface="Verdana"/>
                <a:sym typeface="Verdana"/>
              </a:rPr>
              <a:t>Learning Goals</a:t>
            </a:r>
            <a:endParaRPr sz="3000">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52407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why some</a:t>
            </a:r>
            <a:r>
              <a:rPr b="1" lang="en">
                <a:solidFill>
                  <a:srgbClr val="F3F3F3"/>
                </a:solidFill>
              </a:rPr>
              <a:t> algebraic moves create equivalent equations </a:t>
            </a:r>
            <a:r>
              <a:rPr lang="en">
                <a:solidFill>
                  <a:srgbClr val="F3F3F3"/>
                </a:solidFill>
              </a:rPr>
              <a:t>but some do not.</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 </a:t>
            </a:r>
            <a:r>
              <a:rPr lang="en">
                <a:solidFill>
                  <a:srgbClr val="F3F3F3"/>
                </a:solidFill>
              </a:rPr>
              <a:t>how</a:t>
            </a:r>
            <a:r>
              <a:rPr b="1" lang="en">
                <a:solidFill>
                  <a:srgbClr val="F3F3F3"/>
                </a:solidFill>
              </a:rPr>
              <a:t> equivalent equations </a:t>
            </a:r>
            <a:r>
              <a:rPr lang="en">
                <a:solidFill>
                  <a:srgbClr val="F3F3F3"/>
                </a:solidFill>
              </a:rPr>
              <a:t>are</a:t>
            </a:r>
            <a:r>
              <a:rPr b="1" lang="en">
                <a:solidFill>
                  <a:srgbClr val="F3F3F3"/>
                </a:solidFill>
              </a:rPr>
              <a:t> related </a:t>
            </a:r>
            <a:r>
              <a:rPr lang="en">
                <a:solidFill>
                  <a:srgbClr val="F3F3F3"/>
                </a:solidFill>
              </a:rPr>
              <a:t>to the</a:t>
            </a:r>
            <a:r>
              <a:rPr b="1" lang="en">
                <a:solidFill>
                  <a:srgbClr val="F3F3F3"/>
                </a:solidFill>
              </a:rPr>
              <a:t> steps of solving </a:t>
            </a:r>
            <a:r>
              <a:rPr lang="en">
                <a:solidFill>
                  <a:srgbClr val="F3F3F3"/>
                </a:solidFill>
              </a:rPr>
              <a:t>equations.</a:t>
            </a:r>
            <a:endParaRPr>
              <a:solidFill>
                <a:srgbClr val="F3F3F3"/>
              </a:solidFill>
            </a:endParaRPr>
          </a:p>
          <a:p>
            <a:pPr indent="-317500" lvl="0" marL="457200" rtl="0" algn="l">
              <a:lnSpc>
                <a:spcPct val="100000"/>
              </a:lnSpc>
              <a:spcBef>
                <a:spcPts val="1000"/>
              </a:spcBef>
              <a:spcAft>
                <a:spcPts val="1000"/>
              </a:spcAft>
              <a:buClr>
                <a:srgbClr val="F3F3F3"/>
              </a:buClr>
              <a:buSzPts val="1400"/>
              <a:buChar char="●"/>
            </a:pPr>
            <a:r>
              <a:rPr b="1" lang="en">
                <a:solidFill>
                  <a:srgbClr val="F3F3F3"/>
                </a:solidFill>
              </a:rPr>
              <a:t>Explain </a:t>
            </a:r>
            <a:r>
              <a:rPr lang="en">
                <a:solidFill>
                  <a:srgbClr val="F3F3F3"/>
                </a:solidFill>
              </a:rPr>
              <a:t>what it means for an </a:t>
            </a:r>
            <a:r>
              <a:rPr b="1" lang="en">
                <a:solidFill>
                  <a:srgbClr val="F3F3F3"/>
                </a:solidFill>
              </a:rPr>
              <a:t>equation </a:t>
            </a:r>
            <a:r>
              <a:rPr lang="en">
                <a:solidFill>
                  <a:srgbClr val="F3F3F3"/>
                </a:solidFill>
              </a:rPr>
              <a:t>to have </a:t>
            </a:r>
            <a:r>
              <a:rPr b="1" lang="en">
                <a:solidFill>
                  <a:srgbClr val="F3F3F3"/>
                </a:solidFill>
              </a:rPr>
              <a:t>no solutions </a:t>
            </a:r>
            <a:r>
              <a:rPr lang="en">
                <a:solidFill>
                  <a:srgbClr val="F3F3F3"/>
                </a:solidFill>
              </a:rPr>
              <a:t>and recognize such an equation.</a:t>
            </a:r>
            <a:endParaRPr>
              <a:solidFill>
                <a:srgbClr val="F3F3F3"/>
              </a:solidFill>
            </a:endParaRPr>
          </a:p>
        </p:txBody>
      </p:sp>
      <p:sp>
        <p:nvSpPr>
          <p:cNvPr id="92" name="Google Shape;92;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3" name="Google Shape;93;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1.7 Explaining Steps for Rewriting Equations</a:t>
            </a:r>
            <a:endParaRPr>
              <a:solidFill>
                <a:srgbClr val="EFEFEF"/>
              </a:solidFill>
            </a:endParaRPr>
          </a:p>
        </p:txBody>
      </p:sp>
      <p:pic>
        <p:nvPicPr>
          <p:cNvPr id="94" name="Google Shape;94;p16" title="Goals-6.png"/>
          <p:cNvPicPr preferRelativeResize="0"/>
          <p:nvPr/>
        </p:nvPicPr>
        <p:blipFill>
          <a:blip r:embed="rId3">
            <a:alphaModFix/>
          </a:blip>
          <a:stretch>
            <a:fillRect/>
          </a:stretch>
        </p:blipFill>
        <p:spPr>
          <a:xfrm>
            <a:off x="6053475" y="644225"/>
            <a:ext cx="2557650" cy="2557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1152475"/>
            <a:ext cx="5627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lang="en"/>
              <a:t>Distributive property</a:t>
            </a:r>
            <a:endParaRPr sz="1400"/>
          </a:p>
          <a:p>
            <a:pPr indent="-317500" lvl="1" marL="914400" rtl="0" algn="l">
              <a:spcBef>
                <a:spcPts val="0"/>
              </a:spcBef>
              <a:spcAft>
                <a:spcPts val="0"/>
              </a:spcAft>
              <a:buSzPts val="1400"/>
              <a:buChar char="○"/>
            </a:pPr>
            <a:r>
              <a:rPr lang="en" sz="1400"/>
              <a:t>A property indicating a special way in which multiplication is applied to addition of two or more numbers in which each term inside a set of parentheses can be multiplied by a factor outside the parentheses, such as 𝑎(𝑏 + 𝑐) = 𝑎𝑏 + 𝑎</a:t>
            </a:r>
            <a:r>
              <a:rPr lang="en" sz="1400"/>
              <a:t>𝑐</a:t>
            </a:r>
            <a:endParaRPr sz="1400"/>
          </a:p>
          <a:p>
            <a:pPr indent="-342900" lvl="0" marL="457200" rtl="0" algn="l">
              <a:spcBef>
                <a:spcPts val="1000"/>
              </a:spcBef>
              <a:spcAft>
                <a:spcPts val="0"/>
              </a:spcAft>
              <a:buSzPts val="1800"/>
              <a:buChar char="●"/>
            </a:pPr>
            <a:r>
              <a:rPr lang="en"/>
              <a:t>Equivalent equations</a:t>
            </a:r>
            <a:endParaRPr/>
          </a:p>
          <a:p>
            <a:pPr indent="-330200" lvl="1" marL="914400" rtl="0" algn="l">
              <a:spcBef>
                <a:spcPts val="0"/>
              </a:spcBef>
              <a:spcAft>
                <a:spcPts val="0"/>
              </a:spcAft>
              <a:buSzPts val="1600"/>
              <a:buChar char="○"/>
            </a:pPr>
            <a:r>
              <a:rPr lang="en" sz="1400"/>
              <a:t>Equations that have identical solutions. Example: 2(3𝑥 + 5) = 6𝑥 + 10</a:t>
            </a:r>
            <a:endParaRPr sz="1400"/>
          </a:p>
          <a:p>
            <a:pPr indent="0" lvl="0" marL="0" rtl="0" algn="l">
              <a:spcBef>
                <a:spcPts val="1200"/>
              </a:spcBef>
              <a:spcAft>
                <a:spcPts val="0"/>
              </a:spcAft>
              <a:buNone/>
            </a:pPr>
            <a:r>
              <a:t/>
            </a:r>
            <a:endParaRPr sz="1400"/>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1.7 Explaining Steps for Rewriting Equations</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6096000" y="1152475"/>
            <a:ext cx="2905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sz="1400"/>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261405"/>
            <a:ext cx="228600" cy="228600"/>
          </a:xfrm>
          <a:prstGeom prst="rect">
            <a:avLst/>
          </a:prstGeom>
          <a:noFill/>
          <a:ln>
            <a:noFill/>
          </a:ln>
        </p:spPr>
      </p:pic>
      <p:sp>
        <p:nvSpPr>
          <p:cNvPr id="122" name="Google Shape;122;p18"/>
          <p:cNvSpPr txBox="1"/>
          <p:nvPr/>
        </p:nvSpPr>
        <p:spPr>
          <a:xfrm>
            <a:off x="1036275" y="35119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577854"/>
            <a:ext cx="228600" cy="228600"/>
          </a:xfrm>
          <a:prstGeom prst="rect">
            <a:avLst/>
          </a:prstGeom>
          <a:noFill/>
          <a:ln>
            <a:noFill/>
          </a:ln>
        </p:spPr>
      </p:pic>
      <p:sp>
        <p:nvSpPr>
          <p:cNvPr id="124" name="Google Shape;124;p18"/>
          <p:cNvSpPr txBox="1"/>
          <p:nvPr/>
        </p:nvSpPr>
        <p:spPr>
          <a:xfrm>
            <a:off x="2823350" y="18284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241280"/>
            <a:ext cx="228600" cy="228600"/>
          </a:xfrm>
          <a:prstGeom prst="rect">
            <a:avLst/>
          </a:prstGeom>
          <a:noFill/>
          <a:ln>
            <a:noFill/>
          </a:ln>
        </p:spPr>
      </p:pic>
      <p:sp>
        <p:nvSpPr>
          <p:cNvPr id="126" name="Google Shape;126;p18"/>
          <p:cNvSpPr txBox="1"/>
          <p:nvPr/>
        </p:nvSpPr>
        <p:spPr>
          <a:xfrm>
            <a:off x="4096700" y="34922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18551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5247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595817"/>
            <a:ext cx="228600" cy="228600"/>
          </a:xfrm>
          <a:prstGeom prst="rect">
            <a:avLst/>
          </a:prstGeom>
          <a:noFill/>
          <a:ln>
            <a:noFill/>
          </a:ln>
        </p:spPr>
      </p:pic>
      <p:sp>
        <p:nvSpPr>
          <p:cNvPr id="130" name="Google Shape;130;p18"/>
          <p:cNvSpPr txBox="1"/>
          <p:nvPr/>
        </p:nvSpPr>
        <p:spPr>
          <a:xfrm>
            <a:off x="284350" y="18494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2613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5971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Is 0 a Solution?</a:t>
            </a:r>
            <a:endParaRPr>
              <a:latin typeface="Verdana"/>
              <a:ea typeface="Verdana"/>
              <a:cs typeface="Verdana"/>
              <a:sym typeface="Verdana"/>
            </a:endParaRPr>
          </a:p>
        </p:txBody>
      </p:sp>
      <p:sp>
        <p:nvSpPr>
          <p:cNvPr id="138" name="Google Shape;138;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1.7.1 Determining if Zero Is a Solution</a:t>
            </a:r>
            <a:endParaRPr/>
          </a:p>
        </p:txBody>
      </p:sp>
      <p:sp>
        <p:nvSpPr>
          <p:cNvPr id="140" name="Google Shape;140;p19"/>
          <p:cNvSpPr txBox="1"/>
          <p:nvPr/>
        </p:nvSpPr>
        <p:spPr>
          <a:xfrm>
            <a:off x="543225" y="1246450"/>
            <a:ext cx="7971900" cy="3275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Noto Sans"/>
              <a:buAutoNum type="arabicPeriod"/>
            </a:pPr>
            <a:r>
              <a:rPr lang="en" sz="1800">
                <a:latin typeface="Noto Sans"/>
                <a:ea typeface="Noto Sans"/>
                <a:cs typeface="Noto Sans"/>
                <a:sym typeface="Noto Sans"/>
              </a:rPr>
              <a:t>Is 0 a solution of an equation 4(</a:t>
            </a:r>
            <a:r>
              <a:rPr i="1" lang="en" sz="1800">
                <a:latin typeface="Noto Sans"/>
                <a:ea typeface="Noto Sans"/>
                <a:cs typeface="Noto Sans"/>
                <a:sym typeface="Noto Sans"/>
              </a:rPr>
              <a:t>x</a:t>
            </a:r>
            <a:r>
              <a:rPr lang="en" sz="1800">
                <a:latin typeface="Noto Sans"/>
                <a:ea typeface="Noto Sans"/>
                <a:cs typeface="Noto Sans"/>
                <a:sym typeface="Noto Sans"/>
              </a:rPr>
              <a:t> + 2) = 10? Explain.</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AutoNum type="arabicPeriod"/>
            </a:pPr>
            <a:r>
              <a:rPr lang="en" sz="1800">
                <a:latin typeface="Noto Sans"/>
                <a:ea typeface="Noto Sans"/>
                <a:cs typeface="Noto Sans"/>
                <a:sym typeface="Noto Sans"/>
              </a:rPr>
              <a:t>Is 0 a solution for the equation 12 − 8</a:t>
            </a:r>
            <a:r>
              <a:rPr i="1" lang="en" sz="1800">
                <a:latin typeface="Noto Sans"/>
                <a:ea typeface="Noto Sans"/>
                <a:cs typeface="Noto Sans"/>
                <a:sym typeface="Noto Sans"/>
              </a:rPr>
              <a:t>x</a:t>
            </a:r>
            <a:r>
              <a:rPr lang="en" sz="1800">
                <a:latin typeface="Noto Sans"/>
                <a:ea typeface="Noto Sans"/>
                <a:cs typeface="Noto Sans"/>
                <a:sym typeface="Noto Sans"/>
              </a:rPr>
              <a:t> = 3(</a:t>
            </a:r>
            <a:r>
              <a:rPr i="1" lang="en" sz="1800">
                <a:latin typeface="Noto Sans"/>
                <a:ea typeface="Noto Sans"/>
                <a:cs typeface="Noto Sans"/>
                <a:sym typeface="Noto Sans"/>
              </a:rPr>
              <a:t>x</a:t>
            </a:r>
            <a:r>
              <a:rPr lang="en" sz="1800">
                <a:latin typeface="Noto Sans"/>
                <a:ea typeface="Noto Sans"/>
                <a:cs typeface="Noto Sans"/>
                <a:sym typeface="Noto Sans"/>
              </a:rPr>
              <a:t> + 4)? Explain.</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AutoNum type="arabicPeriod"/>
            </a:pPr>
            <a:r>
              <a:rPr lang="en" sz="1800">
                <a:latin typeface="Noto Sans"/>
                <a:ea typeface="Noto Sans"/>
                <a:cs typeface="Noto Sans"/>
                <a:sym typeface="Noto Sans"/>
              </a:rPr>
              <a:t>Is 0 a solution for the equation 5x = (½)</a:t>
            </a:r>
            <a:r>
              <a:rPr i="1" lang="en" sz="1800">
                <a:latin typeface="Noto Sans"/>
                <a:ea typeface="Noto Sans"/>
                <a:cs typeface="Noto Sans"/>
                <a:sym typeface="Noto Sans"/>
              </a:rPr>
              <a:t>x</a:t>
            </a:r>
            <a:r>
              <a:rPr lang="en" sz="1800">
                <a:latin typeface="Noto Sans"/>
                <a:ea typeface="Noto Sans"/>
                <a:cs typeface="Noto Sans"/>
                <a:sym typeface="Noto Sans"/>
              </a:rPr>
              <a:t>? Explain.</a:t>
            </a:r>
            <a:endParaRPr sz="1800">
              <a:latin typeface="Noto Sans"/>
              <a:ea typeface="Noto Sans"/>
              <a:cs typeface="Noto Sans"/>
              <a:sym typeface="Noto Sans"/>
            </a:endParaRPr>
          </a:p>
          <a:p>
            <a:pPr indent="-342900" lvl="0" marL="457200" rtl="0" algn="l">
              <a:spcBef>
                <a:spcPts val="1000"/>
              </a:spcBef>
              <a:spcAft>
                <a:spcPts val="1000"/>
              </a:spcAft>
              <a:buSzPts val="1800"/>
              <a:buFont typeface="Noto Sans"/>
              <a:buAutoNum type="arabicPeriod"/>
            </a:pPr>
            <a:r>
              <a:rPr lang="en" sz="1800">
                <a:latin typeface="Noto Sans"/>
                <a:ea typeface="Noto Sans"/>
                <a:cs typeface="Noto Sans"/>
                <a:sym typeface="Noto Sans"/>
              </a:rPr>
              <a:t>Is 0 a solution for the equation (6/</a:t>
            </a:r>
            <a:r>
              <a:rPr i="1" lang="en" sz="1800">
                <a:latin typeface="Noto Sans"/>
                <a:ea typeface="Noto Sans"/>
                <a:cs typeface="Noto Sans"/>
                <a:sym typeface="Noto Sans"/>
              </a:rPr>
              <a:t>x</a:t>
            </a:r>
            <a:r>
              <a:rPr lang="en" sz="1800">
                <a:latin typeface="Noto Sans"/>
                <a:ea typeface="Noto Sans"/>
                <a:cs typeface="Noto Sans"/>
                <a:sym typeface="Noto Sans"/>
              </a:rPr>
              <a:t>) + 1 = 8? Explain.</a:t>
            </a:r>
            <a:endParaRPr sz="1800">
              <a:latin typeface="Noto Sans"/>
              <a:ea typeface="Noto Sans"/>
              <a:cs typeface="Noto Sans"/>
              <a:sym typeface="Noto Sans"/>
            </a:endParaRPr>
          </a:p>
        </p:txBody>
      </p:sp>
      <p:pic>
        <p:nvPicPr>
          <p:cNvPr descr="Two teenage girl students solving math equation (Provided by Getty Images)" id="141" name="Google Shape;141;p19"/>
          <p:cNvPicPr preferRelativeResize="0"/>
          <p:nvPr/>
        </p:nvPicPr>
        <p:blipFill>
          <a:blip r:embed="rId4">
            <a:alphaModFix/>
          </a:blip>
          <a:stretch>
            <a:fillRect/>
          </a:stretch>
        </p:blipFill>
        <p:spPr>
          <a:xfrm>
            <a:off x="7041450" y="2262825"/>
            <a:ext cx="1696249" cy="22587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47" name="Google Shape;147;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8" name="Google Shape;148;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9" name="Google Shape;149;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0" name="Google Shape;150;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2" name="Google Shape;152;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3" name="Google Shape;153;p20"/>
          <p:cNvCxnSpPr>
            <a:stCxn id="147" idx="2"/>
            <a:endCxn id="14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54" name="Google Shape;154;p20"/>
          <p:cNvCxnSpPr>
            <a:stCxn id="149" idx="3"/>
            <a:endCxn id="148"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55" name="Google Shape;155;p20"/>
          <p:cNvCxnSpPr>
            <a:stCxn id="148" idx="3"/>
            <a:endCxn id="15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56" name="Google Shape;156;p20"/>
          <p:cNvCxnSpPr>
            <a:stCxn id="150" idx="3"/>
            <a:endCxn id="15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57" name="Google Shape;157;p20"/>
          <p:cNvCxnSpPr>
            <a:stCxn id="152" idx="3"/>
            <a:endCxn id="15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58" name="Google Shape;15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9" name="Google Shape;159;p20"/>
          <p:cNvSpPr txBox="1"/>
          <p:nvPr/>
        </p:nvSpPr>
        <p:spPr>
          <a:xfrm>
            <a:off x="1036275" y="35119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60" name="Google Shape;160;p20" title="hugeicons_task-done-01.png"/>
          <p:cNvPicPr preferRelativeResize="0"/>
          <p:nvPr/>
        </p:nvPicPr>
        <p:blipFill>
          <a:blip r:embed="rId4">
            <a:alphaModFix/>
          </a:blip>
          <a:stretch>
            <a:fillRect/>
          </a:stretch>
        </p:blipFill>
        <p:spPr>
          <a:xfrm>
            <a:off x="3628795" y="1577854"/>
            <a:ext cx="228600" cy="228600"/>
          </a:xfrm>
          <a:prstGeom prst="rect">
            <a:avLst/>
          </a:prstGeom>
          <a:noFill/>
          <a:ln>
            <a:noFill/>
          </a:ln>
        </p:spPr>
      </p:pic>
      <p:sp>
        <p:nvSpPr>
          <p:cNvPr id="161" name="Google Shape;161;p20"/>
          <p:cNvSpPr txBox="1"/>
          <p:nvPr/>
        </p:nvSpPr>
        <p:spPr>
          <a:xfrm>
            <a:off x="2823350" y="18284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62" name="Google Shape;162;p20" title="hugeicons_chart-down.png"/>
          <p:cNvPicPr preferRelativeResize="0"/>
          <p:nvPr/>
        </p:nvPicPr>
        <p:blipFill>
          <a:blip r:embed="rId5">
            <a:alphaModFix/>
          </a:blip>
          <a:stretch>
            <a:fillRect/>
          </a:stretch>
        </p:blipFill>
        <p:spPr>
          <a:xfrm>
            <a:off x="4902145" y="3241280"/>
            <a:ext cx="228600" cy="228600"/>
          </a:xfrm>
          <a:prstGeom prst="rect">
            <a:avLst/>
          </a:prstGeom>
          <a:noFill/>
          <a:ln>
            <a:noFill/>
          </a:ln>
        </p:spPr>
      </p:pic>
      <p:sp>
        <p:nvSpPr>
          <p:cNvPr id="163" name="Google Shape;163;p20"/>
          <p:cNvSpPr txBox="1"/>
          <p:nvPr/>
        </p:nvSpPr>
        <p:spPr>
          <a:xfrm>
            <a:off x="4096700" y="34922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64" name="Google Shape;164;p20"/>
          <p:cNvSpPr txBox="1"/>
          <p:nvPr/>
        </p:nvSpPr>
        <p:spPr>
          <a:xfrm>
            <a:off x="5721150" y="18551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65" name="Google Shape;165;p20"/>
          <p:cNvSpPr txBox="1"/>
          <p:nvPr/>
        </p:nvSpPr>
        <p:spPr>
          <a:xfrm>
            <a:off x="6996550" y="35247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66" name="Google Shape;166;p20" title="hugeicons_start-up-02.png"/>
          <p:cNvPicPr preferRelativeResize="0"/>
          <p:nvPr/>
        </p:nvPicPr>
        <p:blipFill>
          <a:blip r:embed="rId6">
            <a:alphaModFix/>
          </a:blip>
          <a:stretch>
            <a:fillRect/>
          </a:stretch>
        </p:blipFill>
        <p:spPr>
          <a:xfrm>
            <a:off x="1084454" y="1595817"/>
            <a:ext cx="228600" cy="228600"/>
          </a:xfrm>
          <a:prstGeom prst="rect">
            <a:avLst/>
          </a:prstGeom>
          <a:noFill/>
          <a:ln>
            <a:noFill/>
          </a:ln>
        </p:spPr>
      </p:pic>
      <p:sp>
        <p:nvSpPr>
          <p:cNvPr id="167" name="Google Shape;167;p20"/>
          <p:cNvSpPr txBox="1"/>
          <p:nvPr/>
        </p:nvSpPr>
        <p:spPr>
          <a:xfrm>
            <a:off x="284350" y="18494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68" name="Google Shape;168;p20" title="hugeicons_task-done-01.png"/>
          <p:cNvPicPr preferRelativeResize="0"/>
          <p:nvPr/>
        </p:nvPicPr>
        <p:blipFill>
          <a:blip r:embed="rId7">
            <a:alphaModFix/>
          </a:blip>
          <a:stretch>
            <a:fillRect/>
          </a:stretch>
        </p:blipFill>
        <p:spPr>
          <a:xfrm>
            <a:off x="1837944" y="3261360"/>
            <a:ext cx="228600" cy="228600"/>
          </a:xfrm>
          <a:prstGeom prst="rect">
            <a:avLst/>
          </a:prstGeom>
          <a:noFill/>
          <a:ln>
            <a:noFill/>
          </a:ln>
        </p:spPr>
      </p:pic>
      <p:pic>
        <p:nvPicPr>
          <p:cNvPr id="169" name="Google Shape;169;p20" title="hugeicons_centralized.png"/>
          <p:cNvPicPr preferRelativeResize="0"/>
          <p:nvPr/>
        </p:nvPicPr>
        <p:blipFill>
          <a:blip r:embed="rId8">
            <a:alphaModFix/>
          </a:blip>
          <a:stretch>
            <a:fillRect/>
          </a:stretch>
        </p:blipFill>
        <p:spPr>
          <a:xfrm>
            <a:off x="7799832" y="3261360"/>
            <a:ext cx="228600" cy="228600"/>
          </a:xfrm>
          <a:prstGeom prst="rect">
            <a:avLst/>
          </a:prstGeom>
          <a:noFill/>
          <a:ln>
            <a:noFill/>
          </a:ln>
        </p:spPr>
      </p:pic>
      <p:pic>
        <p:nvPicPr>
          <p:cNvPr id="170" name="Google Shape;170;p20" title="hugeicons_pencil.png"/>
          <p:cNvPicPr preferRelativeResize="0"/>
          <p:nvPr/>
        </p:nvPicPr>
        <p:blipFill>
          <a:blip r:embed="rId9">
            <a:alphaModFix/>
          </a:blip>
          <a:stretch>
            <a:fillRect/>
          </a:stretch>
        </p:blipFill>
        <p:spPr>
          <a:xfrm>
            <a:off x="6519672" y="159715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1"/>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Are they Equal? 🟰</a:t>
            </a:r>
            <a:endParaRPr>
              <a:latin typeface="Verdana"/>
              <a:ea typeface="Verdana"/>
              <a:cs typeface="Verdana"/>
              <a:sym typeface="Verdana"/>
            </a:endParaRPr>
          </a:p>
        </p:txBody>
      </p:sp>
      <p:sp>
        <p:nvSpPr>
          <p:cNvPr id="176" name="Google Shape;176;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1700"/>
              <a:t>Work with a partner. While one person explains, the other listens.</a:t>
            </a:r>
            <a:endParaRPr sz="1700"/>
          </a:p>
          <a:p>
            <a:pPr indent="0" lvl="0" marL="0" rtl="0" algn="l">
              <a:lnSpc>
                <a:spcPct val="90000"/>
              </a:lnSpc>
              <a:spcBef>
                <a:spcPts val="1200"/>
              </a:spcBef>
              <a:spcAft>
                <a:spcPts val="0"/>
              </a:spcAft>
              <a:buNone/>
            </a:pPr>
            <a:r>
              <a:rPr b="1" lang="en" sz="1700"/>
              <a:t>Step 1:</a:t>
            </a:r>
            <a:r>
              <a:rPr lang="en" sz="1700"/>
              <a:t> Pick a pair of equations from Column A. Explain why a value of </a:t>
            </a:r>
            <a:r>
              <a:rPr i="1" lang="en" sz="1700"/>
              <a:t>x</a:t>
            </a:r>
            <a:r>
              <a:rPr lang="en" sz="1700"/>
              <a:t> that works in the first equation also works in the second.</a:t>
            </a:r>
            <a:endParaRPr sz="1700"/>
          </a:p>
          <a:p>
            <a:pPr indent="0" lvl="0" marL="0" rtl="0" algn="l">
              <a:lnSpc>
                <a:spcPct val="90000"/>
              </a:lnSpc>
              <a:spcBef>
                <a:spcPts val="1200"/>
              </a:spcBef>
              <a:spcAft>
                <a:spcPts val="0"/>
              </a:spcAft>
              <a:buNone/>
            </a:pPr>
            <a:r>
              <a:rPr b="1" lang="en" sz="1700"/>
              <a:t>Step 2:</a:t>
            </a:r>
            <a:r>
              <a:rPr lang="en" sz="1700"/>
              <a:t> Pick a pair of questions from Column B. Explain why the second equation doesn’t work for the same value of x as the first.</a:t>
            </a:r>
            <a:endParaRPr sz="1700"/>
          </a:p>
          <a:p>
            <a:pPr indent="0" lvl="0" marL="0" rtl="0" algn="l">
              <a:lnSpc>
                <a:spcPct val="90000"/>
              </a:lnSpc>
              <a:spcBef>
                <a:spcPts val="1200"/>
              </a:spcBef>
              <a:spcAft>
                <a:spcPts val="1200"/>
              </a:spcAft>
              <a:buNone/>
            </a:pPr>
            <a:r>
              <a:rPr b="1" lang="en" sz="1700"/>
              <a:t>Step 3: </a:t>
            </a:r>
            <a:r>
              <a:rPr lang="en" sz="1700"/>
              <a:t>Switch roles and repeat until you run out of time or equations. </a:t>
            </a:r>
            <a:endParaRPr sz="1700"/>
          </a:p>
        </p:txBody>
      </p:sp>
      <p:sp>
        <p:nvSpPr>
          <p:cNvPr id="177" name="Google Shape;17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1.7.2 Explaining Acceptable Moves to Solve an Equation</a:t>
            </a:r>
            <a:endParaRPr/>
          </a:p>
        </p:txBody>
      </p:sp>
      <p:sp>
        <p:nvSpPr>
          <p:cNvPr id="179" name="Google Shape;179;p21"/>
          <p:cNvSpPr txBox="1"/>
          <p:nvPr/>
        </p:nvSpPr>
        <p:spPr>
          <a:xfrm>
            <a:off x="5610225" y="3037700"/>
            <a:ext cx="3345000" cy="19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24242"/>
                </a:solidFill>
                <a:latin typeface="Noto Sans"/>
                <a:ea typeface="Noto Sans"/>
                <a:cs typeface="Noto Sans"/>
                <a:sym typeface="Noto Sans"/>
              </a:rPr>
              <a:t>Some principles you might use to complete this activity include the following:</a:t>
            </a:r>
            <a:endParaRPr sz="1200">
              <a:solidFill>
                <a:srgbClr val="424242"/>
              </a:solidFill>
              <a:latin typeface="Noto Sans"/>
              <a:ea typeface="Noto Sans"/>
              <a:cs typeface="Noto Sans"/>
              <a:sym typeface="Noto Sans"/>
            </a:endParaRPr>
          </a:p>
          <a:p>
            <a:pPr indent="-304800" lvl="0" marL="457200" rtl="0" algn="l">
              <a:spcBef>
                <a:spcPts val="0"/>
              </a:spcBef>
              <a:spcAft>
                <a:spcPts val="0"/>
              </a:spcAft>
              <a:buClr>
                <a:srgbClr val="424242"/>
              </a:buClr>
              <a:buSzPts val="1200"/>
              <a:buFont typeface="Noto Sans"/>
              <a:buChar char="●"/>
            </a:pPr>
            <a:r>
              <a:rPr lang="en" sz="1200">
                <a:solidFill>
                  <a:srgbClr val="424242"/>
                </a:solidFill>
                <a:latin typeface="Noto Sans"/>
                <a:ea typeface="Noto Sans"/>
                <a:cs typeface="Noto Sans"/>
                <a:sym typeface="Noto Sans"/>
              </a:rPr>
              <a:t>Distributive Property</a:t>
            </a:r>
            <a:endParaRPr sz="1200">
              <a:solidFill>
                <a:srgbClr val="424242"/>
              </a:solidFill>
              <a:latin typeface="Noto Sans"/>
              <a:ea typeface="Noto Sans"/>
              <a:cs typeface="Noto Sans"/>
              <a:sym typeface="Noto Sans"/>
            </a:endParaRPr>
          </a:p>
          <a:p>
            <a:pPr indent="-304800" lvl="0" marL="457200" rtl="0" algn="l">
              <a:spcBef>
                <a:spcPts val="0"/>
              </a:spcBef>
              <a:spcAft>
                <a:spcPts val="0"/>
              </a:spcAft>
              <a:buClr>
                <a:srgbClr val="424242"/>
              </a:buClr>
              <a:buSzPts val="1200"/>
              <a:buFont typeface="Noto Sans"/>
              <a:buChar char="●"/>
            </a:pPr>
            <a:r>
              <a:rPr lang="en" sz="1200">
                <a:solidFill>
                  <a:srgbClr val="424242"/>
                </a:solidFill>
                <a:latin typeface="Noto Sans"/>
                <a:ea typeface="Noto Sans"/>
                <a:cs typeface="Noto Sans"/>
                <a:sym typeface="Noto Sans"/>
              </a:rPr>
              <a:t>Commutative Property</a:t>
            </a:r>
            <a:endParaRPr sz="1200">
              <a:solidFill>
                <a:srgbClr val="424242"/>
              </a:solidFill>
              <a:latin typeface="Noto Sans"/>
              <a:ea typeface="Noto Sans"/>
              <a:cs typeface="Noto Sans"/>
              <a:sym typeface="Noto Sans"/>
            </a:endParaRPr>
          </a:p>
          <a:p>
            <a:pPr indent="-304800" lvl="0" marL="457200" rtl="0" algn="l">
              <a:spcBef>
                <a:spcPts val="0"/>
              </a:spcBef>
              <a:spcAft>
                <a:spcPts val="0"/>
              </a:spcAft>
              <a:buClr>
                <a:srgbClr val="424242"/>
              </a:buClr>
              <a:buSzPts val="1200"/>
              <a:buFont typeface="Noto Sans"/>
              <a:buChar char="●"/>
            </a:pPr>
            <a:r>
              <a:rPr lang="en" sz="1200">
                <a:solidFill>
                  <a:srgbClr val="424242"/>
                </a:solidFill>
                <a:latin typeface="Noto Sans"/>
                <a:ea typeface="Noto Sans"/>
                <a:cs typeface="Noto Sans"/>
                <a:sym typeface="Noto Sans"/>
              </a:rPr>
              <a:t>Addition Property of Equality</a:t>
            </a:r>
            <a:endParaRPr sz="1200">
              <a:solidFill>
                <a:srgbClr val="424242"/>
              </a:solidFill>
              <a:latin typeface="Noto Sans"/>
              <a:ea typeface="Noto Sans"/>
              <a:cs typeface="Noto Sans"/>
              <a:sym typeface="Noto Sans"/>
            </a:endParaRPr>
          </a:p>
          <a:p>
            <a:pPr indent="-304800" lvl="0" marL="457200" rtl="0" algn="l">
              <a:spcBef>
                <a:spcPts val="0"/>
              </a:spcBef>
              <a:spcAft>
                <a:spcPts val="0"/>
              </a:spcAft>
              <a:buClr>
                <a:srgbClr val="424242"/>
              </a:buClr>
              <a:buSzPts val="1200"/>
              <a:buFont typeface="Noto Sans"/>
              <a:buChar char="●"/>
            </a:pPr>
            <a:r>
              <a:rPr lang="en" sz="1200">
                <a:solidFill>
                  <a:srgbClr val="424242"/>
                </a:solidFill>
                <a:latin typeface="Noto Sans"/>
                <a:ea typeface="Noto Sans"/>
                <a:cs typeface="Noto Sans"/>
                <a:sym typeface="Noto Sans"/>
              </a:rPr>
              <a:t>Additive Inverse</a:t>
            </a:r>
            <a:endParaRPr sz="1200">
              <a:solidFill>
                <a:srgbClr val="424242"/>
              </a:solidFill>
              <a:latin typeface="Noto Sans"/>
              <a:ea typeface="Noto Sans"/>
              <a:cs typeface="Noto Sans"/>
              <a:sym typeface="Noto Sans"/>
            </a:endParaRPr>
          </a:p>
          <a:p>
            <a:pPr indent="-304800" lvl="0" marL="457200" rtl="0" algn="l">
              <a:spcBef>
                <a:spcPts val="0"/>
              </a:spcBef>
              <a:spcAft>
                <a:spcPts val="0"/>
              </a:spcAft>
              <a:buClr>
                <a:srgbClr val="424242"/>
              </a:buClr>
              <a:buSzPts val="1200"/>
              <a:buFont typeface="Noto Sans"/>
              <a:buChar char="●"/>
            </a:pPr>
            <a:r>
              <a:rPr lang="en" sz="1200">
                <a:solidFill>
                  <a:srgbClr val="424242"/>
                </a:solidFill>
                <a:latin typeface="Noto Sans"/>
                <a:ea typeface="Noto Sans"/>
                <a:cs typeface="Noto Sans"/>
                <a:sym typeface="Noto Sans"/>
              </a:rPr>
              <a:t>Subtraction Property of Equality</a:t>
            </a:r>
            <a:endParaRPr sz="1200">
              <a:solidFill>
                <a:srgbClr val="424242"/>
              </a:solidFill>
              <a:latin typeface="Noto Sans"/>
              <a:ea typeface="Noto Sans"/>
              <a:cs typeface="Noto Sans"/>
              <a:sym typeface="Noto Sans"/>
            </a:endParaRPr>
          </a:p>
          <a:p>
            <a:pPr indent="-304800" lvl="0" marL="457200" rtl="0" algn="l">
              <a:spcBef>
                <a:spcPts val="0"/>
              </a:spcBef>
              <a:spcAft>
                <a:spcPts val="0"/>
              </a:spcAft>
              <a:buClr>
                <a:srgbClr val="424242"/>
              </a:buClr>
              <a:buSzPts val="1200"/>
              <a:buFont typeface="Noto Sans"/>
              <a:buChar char="●"/>
            </a:pPr>
            <a:r>
              <a:rPr lang="en" sz="1200">
                <a:solidFill>
                  <a:srgbClr val="424242"/>
                </a:solidFill>
                <a:latin typeface="Noto Sans"/>
                <a:ea typeface="Noto Sans"/>
                <a:cs typeface="Noto Sans"/>
                <a:sym typeface="Noto Sans"/>
              </a:rPr>
              <a:t>Multiplication Property of Equality</a:t>
            </a:r>
            <a:endParaRPr sz="1200">
              <a:solidFill>
                <a:srgbClr val="424242"/>
              </a:solidFill>
              <a:latin typeface="Noto Sans"/>
              <a:ea typeface="Noto Sans"/>
              <a:cs typeface="Noto Sans"/>
              <a:sym typeface="Noto Sans"/>
            </a:endParaRPr>
          </a:p>
          <a:p>
            <a:pPr indent="-304800" lvl="0" marL="457200" rtl="0" algn="l">
              <a:spcBef>
                <a:spcPts val="0"/>
              </a:spcBef>
              <a:spcAft>
                <a:spcPts val="0"/>
              </a:spcAft>
              <a:buClr>
                <a:srgbClr val="424242"/>
              </a:buClr>
              <a:buSzPts val="1200"/>
              <a:buFont typeface="Noto Sans"/>
              <a:buChar char="●"/>
            </a:pPr>
            <a:r>
              <a:rPr lang="en" sz="1200">
                <a:solidFill>
                  <a:srgbClr val="424242"/>
                </a:solidFill>
                <a:latin typeface="Noto Sans"/>
                <a:ea typeface="Noto Sans"/>
                <a:cs typeface="Noto Sans"/>
                <a:sym typeface="Noto Sans"/>
              </a:rPr>
              <a:t>Division Property of Equality</a:t>
            </a:r>
            <a:endParaRPr sz="1200">
              <a:solidFill>
                <a:srgbClr val="424242"/>
              </a:solidFill>
              <a:latin typeface="Noto Sans"/>
              <a:ea typeface="Noto Sans"/>
              <a:cs typeface="Noto Sans"/>
              <a:sym typeface="Noto Sans"/>
            </a:endParaRPr>
          </a:p>
        </p:txBody>
      </p:sp>
      <p:pic>
        <p:nvPicPr>
          <p:cNvPr descr="File:Twemoji2 1f446-1f3ff.svg - Wikimedia Commons" id="180" name="Google Shape;180;p21"/>
          <p:cNvPicPr preferRelativeResize="0"/>
          <p:nvPr/>
        </p:nvPicPr>
        <p:blipFill>
          <a:blip r:embed="rId4">
            <a:alphaModFix/>
          </a:blip>
          <a:stretch>
            <a:fillRect/>
          </a:stretch>
        </p:blipFill>
        <p:spPr>
          <a:xfrm rot="5400000">
            <a:off x="3047999" y="3131675"/>
            <a:ext cx="1771651" cy="17716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Are they Equal? 🟰</a:t>
            </a:r>
            <a:endParaRPr>
              <a:latin typeface="Verdana"/>
              <a:ea typeface="Verdana"/>
              <a:cs typeface="Verdana"/>
              <a:sym typeface="Verdana"/>
            </a:endParaRPr>
          </a:p>
        </p:txBody>
      </p:sp>
      <p:sp>
        <p:nvSpPr>
          <p:cNvPr id="186" name="Google Shape;186;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22">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188" name="Google Shape;188;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1.7.2 Explaining Acceptable Moves to Solve an Equation</a:t>
            </a:r>
            <a:endParaRPr/>
          </a:p>
        </p:txBody>
      </p:sp>
      <p:pic>
        <p:nvPicPr>
          <p:cNvPr id="189" name="Google Shape;189;p22"/>
          <p:cNvPicPr preferRelativeResize="0"/>
          <p:nvPr/>
        </p:nvPicPr>
        <p:blipFill>
          <a:blip r:embed="rId5">
            <a:alphaModFix/>
          </a:blip>
          <a:stretch>
            <a:fillRect/>
          </a:stretch>
        </p:blipFill>
        <p:spPr>
          <a:xfrm>
            <a:off x="1290575" y="1172213"/>
            <a:ext cx="5181600" cy="3324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23"/>
          <p:cNvSpPr txBox="1"/>
          <p:nvPr>
            <p:ph type="title"/>
          </p:nvPr>
        </p:nvSpPr>
        <p:spPr>
          <a:xfrm>
            <a:off x="182350" y="445025"/>
            <a:ext cx="87789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Strategies - Are they Equal? 🟰</a:t>
            </a:r>
            <a:endParaRPr>
              <a:latin typeface="Verdana"/>
              <a:ea typeface="Verdana"/>
              <a:cs typeface="Verdana"/>
              <a:sym typeface="Verdana"/>
            </a:endParaRPr>
          </a:p>
        </p:txBody>
      </p:sp>
      <p:sp>
        <p:nvSpPr>
          <p:cNvPr id="195" name="Google Shape;19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6" name="Google Shape;196;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1.7.2 Explaining Acceptable Moves to Solve an Equation</a:t>
            </a:r>
            <a:endParaRPr/>
          </a:p>
        </p:txBody>
      </p:sp>
      <p:pic>
        <p:nvPicPr>
          <p:cNvPr id="197" name="Google Shape;197;p23"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98" name="Google Shape;198;p23"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99" name="Google Shape;199;p23"/>
          <p:cNvSpPr/>
          <p:nvPr/>
        </p:nvSpPr>
        <p:spPr>
          <a:xfrm>
            <a:off x="5107050" y="1160325"/>
            <a:ext cx="3652500" cy="1344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_____ and _____ are both true because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noticed _____ and _____ are not equivalent because . .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Conversing</a:t>
            </a:r>
            <a:endParaRPr sz="1000">
              <a:latin typeface="Noto Sans Light"/>
              <a:ea typeface="Noto Sans Light"/>
              <a:cs typeface="Noto Sans Light"/>
              <a:sym typeface="Noto Sans Light"/>
            </a:endParaRPr>
          </a:p>
        </p:txBody>
      </p:sp>
      <p:sp>
        <p:nvSpPr>
          <p:cNvPr id="200" name="Google Shape;200;p23"/>
          <p:cNvSpPr/>
          <p:nvPr/>
        </p:nvSpPr>
        <p:spPr>
          <a:xfrm>
            <a:off x="5034300" y="2655900"/>
            <a:ext cx="3798000" cy="20874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Medium"/>
                <a:ea typeface="Noto Sans Medium"/>
                <a:cs typeface="Noto Sans Medium"/>
                <a:sym typeface="Noto Sans Medium"/>
              </a:rPr>
              <a:t>As a class, we’ll look at the different moves you used.</a:t>
            </a:r>
            <a:endParaRPr>
              <a:solidFill>
                <a:schemeClr val="dk1"/>
              </a:solidFill>
              <a:latin typeface="Noto Sans Medium"/>
              <a:ea typeface="Noto Sans Medium"/>
              <a:cs typeface="Noto Sans Medium"/>
              <a:sym typeface="Noto Sans Medium"/>
            </a:endParaRPr>
          </a:p>
          <a:p>
            <a:pPr indent="-317500" lvl="0" marL="457200" rtl="0" algn="l">
              <a:spcBef>
                <a:spcPts val="0"/>
              </a:spcBef>
              <a:spcAft>
                <a:spcPts val="0"/>
              </a:spcAft>
              <a:buClr>
                <a:schemeClr val="dk1"/>
              </a:buClr>
              <a:buSzPts val="1400"/>
              <a:buFont typeface="Noto Sans Medium"/>
              <a:buChar char="●"/>
            </a:pPr>
            <a:r>
              <a:rPr lang="en">
                <a:solidFill>
                  <a:schemeClr val="dk1"/>
                </a:solidFill>
                <a:latin typeface="Noto Sans Medium"/>
                <a:ea typeface="Noto Sans Medium"/>
                <a:cs typeface="Noto Sans Medium"/>
                <a:sym typeface="Noto Sans Medium"/>
              </a:rPr>
              <a:t>Which moves created equations with the same solution?</a:t>
            </a:r>
            <a:endParaRPr>
              <a:solidFill>
                <a:schemeClr val="dk1"/>
              </a:solidFill>
              <a:latin typeface="Noto Sans Medium"/>
              <a:ea typeface="Noto Sans Medium"/>
              <a:cs typeface="Noto Sans Medium"/>
              <a:sym typeface="Noto Sans Medium"/>
            </a:endParaRPr>
          </a:p>
          <a:p>
            <a:pPr indent="-317500" lvl="0" marL="457200" rtl="0" algn="l">
              <a:spcBef>
                <a:spcPts val="0"/>
              </a:spcBef>
              <a:spcAft>
                <a:spcPts val="0"/>
              </a:spcAft>
              <a:buClr>
                <a:schemeClr val="dk1"/>
              </a:buClr>
              <a:buSzPts val="1400"/>
              <a:buFont typeface="Noto Sans Medium"/>
              <a:buChar char="●"/>
            </a:pPr>
            <a:r>
              <a:rPr lang="en">
                <a:solidFill>
                  <a:schemeClr val="dk1"/>
                </a:solidFill>
                <a:latin typeface="Noto Sans Medium"/>
                <a:ea typeface="Noto Sans Medium"/>
                <a:cs typeface="Noto Sans Medium"/>
                <a:sym typeface="Noto Sans Medium"/>
              </a:rPr>
              <a:t>Which moves led to different solutions?</a:t>
            </a:r>
            <a:endParaRPr>
              <a:solidFill>
                <a:schemeClr val="dk1"/>
              </a:solidFill>
              <a:latin typeface="Noto Sans Medium"/>
              <a:ea typeface="Noto Sans Medium"/>
              <a:cs typeface="Noto Sans Medium"/>
              <a:sym typeface="Noto Sans Medium"/>
            </a:endParaRPr>
          </a:p>
          <a:p>
            <a:pPr indent="0" lvl="0" marL="0" rtl="0" algn="l">
              <a:spcBef>
                <a:spcPts val="0"/>
              </a:spcBef>
              <a:spcAft>
                <a:spcPts val="0"/>
              </a:spcAft>
              <a:buClr>
                <a:schemeClr val="dk1"/>
              </a:buClr>
              <a:buSzPts val="1100"/>
              <a:buFont typeface="Arial"/>
              <a:buNone/>
            </a:pPr>
            <a:r>
              <a:rPr lang="en">
                <a:solidFill>
                  <a:schemeClr val="dk1"/>
                </a:solidFill>
                <a:latin typeface="Noto Sans Medium"/>
                <a:ea typeface="Noto Sans Medium"/>
                <a:cs typeface="Noto Sans Medium"/>
                <a:sym typeface="Noto Sans Medium"/>
              </a:rPr>
              <a:t>Be ready to explain your thinking and compare it with others!</a:t>
            </a:r>
            <a:endParaRPr>
              <a:solidFill>
                <a:schemeClr val="dk1"/>
              </a:solidFill>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Internalize Comprehension</a:t>
            </a:r>
            <a:endParaRPr>
              <a:latin typeface="Noto Sans Light"/>
              <a:ea typeface="Noto Sans Light"/>
              <a:cs typeface="Noto Sans Light"/>
              <a:sym typeface="Noto Sans Light"/>
            </a:endParaRPr>
          </a:p>
        </p:txBody>
      </p:sp>
      <p:sp>
        <p:nvSpPr>
          <p:cNvPr id="201" name="Google Shape;201;p23"/>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5" name="Shape 205"/>
        <p:cNvGrpSpPr/>
        <p:nvPr/>
      </p:nvGrpSpPr>
      <p:grpSpPr>
        <a:xfrm>
          <a:off x="0" y="0"/>
          <a:ext cx="0" cy="0"/>
          <a:chOff x="0" y="0"/>
          <a:chExt cx="0" cy="0"/>
        </a:xfrm>
      </p:grpSpPr>
      <p:sp>
        <p:nvSpPr>
          <p:cNvPr id="206" name="Google Shape;206;p24"/>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207" name="Google Shape;207;p24"/>
          <p:cNvSpPr txBox="1"/>
          <p:nvPr>
            <p:ph idx="1" type="body"/>
          </p:nvPr>
        </p:nvSpPr>
        <p:spPr>
          <a:xfrm>
            <a:off x="311700" y="935776"/>
            <a:ext cx="8375100" cy="3798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One way to create equivalent equations is to solve the equation. In </a:t>
            </a:r>
            <a:r>
              <a:rPr lang="en" u="sng"/>
              <a:t>each step</a:t>
            </a:r>
            <a:r>
              <a:rPr lang="en"/>
              <a:t> of solving, </a:t>
            </a:r>
            <a:r>
              <a:rPr lang="en" u="sng"/>
              <a:t>an equivalent equation is created</a:t>
            </a:r>
            <a:r>
              <a:rPr lang="en"/>
              <a:t>. Here is a </a:t>
            </a:r>
            <a:r>
              <a:rPr b="1" lang="en"/>
              <a:t>general</a:t>
            </a:r>
            <a:r>
              <a:rPr lang="en"/>
              <a:t> strategy for solving linear equations:</a:t>
            </a:r>
            <a:endParaRPr/>
          </a:p>
          <a:p>
            <a:pPr indent="0" lvl="0" marL="0" rtl="0" algn="ctr">
              <a:lnSpc>
                <a:spcPct val="100000"/>
              </a:lnSpc>
              <a:spcBef>
                <a:spcPts val="1200"/>
              </a:spcBef>
              <a:spcAft>
                <a:spcPts val="0"/>
              </a:spcAft>
              <a:buClr>
                <a:schemeClr val="dk1"/>
              </a:buClr>
              <a:buSzPts val="1100"/>
              <a:buFont typeface="Arial"/>
              <a:buNone/>
            </a:pPr>
            <a:r>
              <a:rPr lang="en"/>
              <a:t>3(4</a:t>
            </a:r>
            <a:r>
              <a:rPr i="1" lang="en"/>
              <a:t>x</a:t>
            </a:r>
            <a:r>
              <a:rPr lang="en"/>
              <a:t> – 1) – 2 = 8</a:t>
            </a:r>
            <a:r>
              <a:rPr i="1" lang="en"/>
              <a:t>x</a:t>
            </a:r>
            <a:r>
              <a:rPr lang="en"/>
              <a:t> + 3</a:t>
            </a:r>
            <a:endParaRPr/>
          </a:p>
          <a:p>
            <a:pPr indent="0" lvl="0" marL="0" rtl="0" algn="l">
              <a:lnSpc>
                <a:spcPct val="100000"/>
              </a:lnSpc>
              <a:spcBef>
                <a:spcPts val="1200"/>
              </a:spcBef>
              <a:spcAft>
                <a:spcPts val="0"/>
              </a:spcAft>
              <a:buNone/>
            </a:pPr>
            <a:r>
              <a:rPr b="1" lang="en"/>
              <a:t>Step 1</a:t>
            </a:r>
            <a:r>
              <a:rPr lang="en"/>
              <a:t> - Simplify each side of the equation as much as possible. Use the Distributive Property to remove any parentheses. </a:t>
            </a:r>
            <a:endParaRPr/>
          </a:p>
          <a:p>
            <a:pPr indent="0" lvl="0" marL="0" rtl="0" algn="l">
              <a:lnSpc>
                <a:spcPct val="100000"/>
              </a:lnSpc>
              <a:spcBef>
                <a:spcPts val="1200"/>
              </a:spcBef>
              <a:spcAft>
                <a:spcPts val="0"/>
              </a:spcAft>
              <a:buNone/>
            </a:pPr>
            <a:r>
              <a:rPr b="1" lang="en"/>
              <a:t>Step 2</a:t>
            </a:r>
            <a:r>
              <a:rPr lang="en"/>
              <a:t> - Collect all the variable terms on one side of the </a:t>
            </a:r>
            <a:r>
              <a:rPr lang="en"/>
              <a:t>equation</a:t>
            </a:r>
            <a:r>
              <a:rPr lang="en"/>
              <a:t>. </a:t>
            </a:r>
            <a:endParaRPr/>
          </a:p>
          <a:p>
            <a:pPr indent="0" lvl="0" marL="0" rtl="0" algn="l">
              <a:lnSpc>
                <a:spcPct val="100000"/>
              </a:lnSpc>
              <a:spcBef>
                <a:spcPts val="1200"/>
              </a:spcBef>
              <a:spcAft>
                <a:spcPts val="0"/>
              </a:spcAft>
              <a:buNone/>
            </a:pPr>
            <a:r>
              <a:rPr b="1" lang="en"/>
              <a:t>Step 3</a:t>
            </a:r>
            <a:r>
              <a:rPr lang="en"/>
              <a:t> - Collect all the constant terms on the other side of the equation.</a:t>
            </a:r>
            <a:endParaRPr/>
          </a:p>
          <a:p>
            <a:pPr indent="0" lvl="0" marL="0" rtl="0" algn="l">
              <a:lnSpc>
                <a:spcPct val="100000"/>
              </a:lnSpc>
              <a:spcBef>
                <a:spcPts val="1200"/>
              </a:spcBef>
              <a:spcAft>
                <a:spcPts val="0"/>
              </a:spcAft>
              <a:buNone/>
            </a:pPr>
            <a:r>
              <a:rPr b="1" lang="en"/>
              <a:t>Step 4</a:t>
            </a:r>
            <a:r>
              <a:rPr lang="en"/>
              <a:t> - Make the </a:t>
            </a:r>
            <a:r>
              <a:rPr lang="en"/>
              <a:t>coefficient</a:t>
            </a:r>
            <a:r>
              <a:rPr lang="en"/>
              <a:t> of the variable term equal to 1.</a:t>
            </a:r>
            <a:endParaRPr/>
          </a:p>
          <a:p>
            <a:pPr indent="0" lvl="0" marL="0" rtl="0" algn="l">
              <a:lnSpc>
                <a:spcPct val="100000"/>
              </a:lnSpc>
              <a:spcBef>
                <a:spcPts val="1200"/>
              </a:spcBef>
              <a:spcAft>
                <a:spcPts val="1200"/>
              </a:spcAft>
              <a:buNone/>
            </a:pPr>
            <a:r>
              <a:rPr b="1" lang="en"/>
              <a:t>Step 5</a:t>
            </a:r>
            <a:r>
              <a:rPr lang="en"/>
              <a:t> - Check the solution.</a:t>
            </a:r>
            <a:endParaRPr/>
          </a:p>
        </p:txBody>
      </p:sp>
      <p:sp>
        <p:nvSpPr>
          <p:cNvPr id="208" name="Google Shape;208;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1.7.2 Explaining Acceptable Moves to Solve an Equation</a:t>
            </a:r>
            <a:endParaRPr/>
          </a:p>
        </p:txBody>
      </p:sp>
      <p:pic>
        <p:nvPicPr>
          <p:cNvPr id="210" name="Google Shape;210;p24"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4" name="Shape 214"/>
        <p:cNvGrpSpPr/>
        <p:nvPr/>
      </p:nvGrpSpPr>
      <p:grpSpPr>
        <a:xfrm>
          <a:off x="0" y="0"/>
          <a:ext cx="0" cy="0"/>
          <a:chOff x="0" y="0"/>
          <a:chExt cx="0" cy="0"/>
        </a:xfrm>
      </p:grpSpPr>
      <p:sp>
        <p:nvSpPr>
          <p:cNvPr id="215" name="Google Shape;215;p25"/>
          <p:cNvSpPr txBox="1"/>
          <p:nvPr>
            <p:ph idx="1" type="body"/>
          </p:nvPr>
        </p:nvSpPr>
        <p:spPr>
          <a:xfrm>
            <a:off x="311700" y="42246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u="sng">
                <a:solidFill>
                  <a:schemeClr val="hlink"/>
                </a:solidFill>
                <a:hlinkClick r:id="rId3"/>
              </a:rPr>
              <a:t>Video: Simplifying Equations with Inverse Operations</a:t>
            </a:r>
            <a:endParaRPr b="1"/>
          </a:p>
        </p:txBody>
      </p:sp>
      <p:sp>
        <p:nvSpPr>
          <p:cNvPr id="216" name="Google Shape;21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descr="Students breakdown a more complicated equation to determine if it is equivalent to a simplified one. Each step of the algebraic process is demonstrated to find a solution." id="217" name="Google Shape;217;p25" title="Simplifying Equations with Inverse Operations">
            <a:hlinkClick r:id="rId4"/>
          </p:cNvPr>
          <p:cNvPicPr preferRelativeResize="0"/>
          <p:nvPr/>
        </p:nvPicPr>
        <p:blipFill>
          <a:blip r:embed="rId5">
            <a:alphaModFix/>
          </a:blip>
          <a:stretch>
            <a:fillRect/>
          </a:stretch>
        </p:blipFill>
        <p:spPr>
          <a:xfrm>
            <a:off x="1520625" y="690475"/>
            <a:ext cx="5876575" cy="3305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23" name="Google Shape;223;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Select all of the following equations that are equivalent to 3(</a:t>
            </a:r>
            <a:r>
              <a:rPr i="1" lang="en"/>
              <a:t>x</a:t>
            </a:r>
            <a:r>
              <a:rPr lang="en"/>
              <a:t> − 2) = 18.</a:t>
            </a:r>
            <a:endParaRPr sz="1800">
              <a:solidFill>
                <a:srgbClr val="424242"/>
              </a:solidFill>
              <a:latin typeface="Noto Sans"/>
              <a:ea typeface="Noto Sans"/>
              <a:cs typeface="Noto Sans"/>
              <a:sym typeface="Noto Sans"/>
            </a:endParaRPr>
          </a:p>
        </p:txBody>
      </p:sp>
      <p:sp>
        <p:nvSpPr>
          <p:cNvPr id="224" name="Google Shape;22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1.7.2 Explaining Acceptable Moves to Solve an Equation</a:t>
            </a:r>
            <a:endParaRPr/>
          </a:p>
        </p:txBody>
      </p:sp>
      <p:pic>
        <p:nvPicPr>
          <p:cNvPr id="226" name="Google Shape;226;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27" name="Google Shape;227;p26">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28" name="Google Shape;228;p26"/>
          <p:cNvGraphicFramePr/>
          <p:nvPr/>
        </p:nvGraphicFramePr>
        <p:xfrm>
          <a:off x="952500" y="2539875"/>
          <a:ext cx="3000000" cy="3000000"/>
        </p:xfrm>
        <a:graphic>
          <a:graphicData uri="http://schemas.openxmlformats.org/drawingml/2006/table">
            <a:tbl>
              <a:tblPr>
                <a:noFill/>
                <a:tableStyleId>{A36BB9A4-CEF5-4C9E-80F1-5AE97572DCBF}</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latin typeface="Noto Sans"/>
                          <a:ea typeface="Noto Sans"/>
                          <a:cs typeface="Noto Sans"/>
                          <a:sym typeface="Noto Sans"/>
                        </a:rPr>
                        <a:t>x</a:t>
                      </a:r>
                      <a:r>
                        <a:rPr lang="en" sz="1800">
                          <a:latin typeface="Noto Sans"/>
                          <a:ea typeface="Noto Sans"/>
                          <a:cs typeface="Noto Sans"/>
                          <a:sym typeface="Noto Sans"/>
                        </a:rPr>
                        <a:t> </a:t>
                      </a:r>
                      <a:r>
                        <a:rPr lang="en" sz="1800">
                          <a:latin typeface="Noto Sans"/>
                          <a:ea typeface="Noto Sans"/>
                          <a:cs typeface="Noto Sans"/>
                          <a:sym typeface="Noto Sans"/>
                        </a:rPr>
                        <a:t>− 2 = 6</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lang="en" sz="1800">
                          <a:latin typeface="Noto Sans"/>
                          <a:ea typeface="Noto Sans"/>
                          <a:cs typeface="Noto Sans"/>
                          <a:sym typeface="Noto Sans"/>
                        </a:rPr>
                        <a:t>3</a:t>
                      </a:r>
                      <a:r>
                        <a:rPr i="1" lang="en" sz="1800">
                          <a:latin typeface="Noto Sans"/>
                          <a:ea typeface="Noto Sans"/>
                          <a:cs typeface="Noto Sans"/>
                          <a:sym typeface="Noto Sans"/>
                        </a:rPr>
                        <a:t>x</a:t>
                      </a:r>
                      <a:r>
                        <a:rPr lang="en" sz="1800">
                          <a:latin typeface="Noto Sans"/>
                          <a:ea typeface="Noto Sans"/>
                          <a:cs typeface="Noto Sans"/>
                          <a:sym typeface="Noto Sans"/>
                        </a:rPr>
                        <a:t> − 6 = 18</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lang="en" sz="1800">
                          <a:latin typeface="Noto Sans"/>
                          <a:ea typeface="Noto Sans"/>
                          <a:cs typeface="Noto Sans"/>
                          <a:sym typeface="Noto Sans"/>
                        </a:rPr>
                        <a:t>3</a:t>
                      </a:r>
                      <a:r>
                        <a:rPr i="1" lang="en" sz="1800">
                          <a:latin typeface="Noto Sans"/>
                          <a:ea typeface="Noto Sans"/>
                          <a:cs typeface="Noto Sans"/>
                          <a:sym typeface="Noto Sans"/>
                        </a:rPr>
                        <a:t>x</a:t>
                      </a:r>
                      <a:r>
                        <a:rPr lang="en" sz="1800">
                          <a:latin typeface="Noto Sans"/>
                          <a:ea typeface="Noto Sans"/>
                          <a:cs typeface="Noto Sans"/>
                          <a:sym typeface="Noto Sans"/>
                        </a:rPr>
                        <a:t> − 2 = 18</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lnSpc>
                          <a:spcPct val="115000"/>
                        </a:lnSpc>
                        <a:spcBef>
                          <a:spcPts val="0"/>
                        </a:spcBef>
                        <a:spcAft>
                          <a:spcPts val="0"/>
                        </a:spcAft>
                        <a:buSzPts val="1800"/>
                        <a:buFont typeface="Noto Sans"/>
                        <a:buAutoNum type="alphaUcPeriod" startAt="4"/>
                      </a:pPr>
                      <a:r>
                        <a:rPr lang="en" sz="1800">
                          <a:solidFill>
                            <a:srgbClr val="424242"/>
                          </a:solidFill>
                          <a:highlight>
                            <a:srgbClr val="FFFFFF"/>
                          </a:highlight>
                          <a:latin typeface="Noto Sans"/>
                          <a:ea typeface="Noto Sans"/>
                          <a:cs typeface="Noto Sans"/>
                          <a:sym typeface="Noto Sans"/>
                        </a:rPr>
                        <a:t>3</a:t>
                      </a:r>
                      <a:r>
                        <a:rPr i="1" lang="en" sz="1800">
                          <a:solidFill>
                            <a:srgbClr val="424242"/>
                          </a:solidFill>
                          <a:highlight>
                            <a:srgbClr val="FFFFFF"/>
                          </a:highlight>
                          <a:latin typeface="Noto Sans"/>
                          <a:ea typeface="Noto Sans"/>
                          <a:cs typeface="Noto Sans"/>
                          <a:sym typeface="Noto Sans"/>
                        </a:rPr>
                        <a:t>x</a:t>
                      </a:r>
                      <a:r>
                        <a:rPr lang="en" sz="1800">
                          <a:solidFill>
                            <a:srgbClr val="424242"/>
                          </a:solidFill>
                          <a:highlight>
                            <a:srgbClr val="FFFFFF"/>
                          </a:highlight>
                          <a:latin typeface="Noto Sans"/>
                          <a:ea typeface="Noto Sans"/>
                          <a:cs typeface="Noto Sans"/>
                          <a:sym typeface="Noto Sans"/>
                        </a:rPr>
                        <a:t> = 24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2" name="Shape 232"/>
        <p:cNvGrpSpPr/>
        <p:nvPr/>
      </p:nvGrpSpPr>
      <p:grpSpPr>
        <a:xfrm>
          <a:off x="0" y="0"/>
          <a:ext cx="0" cy="0"/>
          <a:chOff x="0" y="0"/>
          <a:chExt cx="0" cy="0"/>
        </a:xfrm>
      </p:grpSpPr>
      <p:sp>
        <p:nvSpPr>
          <p:cNvPr id="233" name="Google Shape;233;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234" name="Google Shape;234;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Write two equivalent equations to 2(</a:t>
            </a:r>
            <a:r>
              <a:rPr i="1" lang="en"/>
              <a:t>x</a:t>
            </a:r>
            <a:r>
              <a:rPr lang="en"/>
              <a:t> + 4) = 12.</a:t>
            </a:r>
            <a:endParaRPr/>
          </a:p>
          <a:p>
            <a:pPr indent="-342900" lvl="0" marL="457200" rtl="0" algn="l">
              <a:spcBef>
                <a:spcPts val="1000"/>
              </a:spcBef>
              <a:spcAft>
                <a:spcPts val="0"/>
              </a:spcAft>
              <a:buSzPts val="1800"/>
              <a:buAutoNum type="arabicPeriod"/>
            </a:pPr>
            <a:r>
              <a:rPr lang="en"/>
              <a:t>Solve 2(</a:t>
            </a:r>
            <a:r>
              <a:rPr i="1" lang="en"/>
              <a:t>x</a:t>
            </a:r>
            <a:r>
              <a:rPr lang="en"/>
              <a:t> + 4) = 12.</a:t>
            </a:r>
            <a:endParaRPr/>
          </a:p>
          <a:p>
            <a:pPr indent="-342900" lvl="0" marL="457200" rtl="0" algn="l">
              <a:spcBef>
                <a:spcPts val="1000"/>
              </a:spcBef>
              <a:spcAft>
                <a:spcPts val="0"/>
              </a:spcAft>
              <a:buSzPts val="1800"/>
              <a:buAutoNum type="arabicPeriod"/>
            </a:pPr>
            <a:r>
              <a:rPr lang="en"/>
              <a:t>Solve −12 + 8(</a:t>
            </a:r>
            <a:r>
              <a:rPr i="1" lang="en"/>
              <a:t>x</a:t>
            </a:r>
            <a:r>
              <a:rPr lang="en"/>
              <a:t> − 5) = −4 + 3(5</a:t>
            </a:r>
            <a:r>
              <a:rPr i="1" lang="en"/>
              <a:t>x</a:t>
            </a:r>
            <a:r>
              <a:rPr lang="en"/>
              <a:t> − 2)</a:t>
            </a:r>
            <a:endParaRPr/>
          </a:p>
          <a:p>
            <a:pPr indent="0" lvl="0" marL="0" rtl="0" algn="l">
              <a:spcBef>
                <a:spcPts val="1000"/>
              </a:spcBef>
              <a:spcAft>
                <a:spcPts val="0"/>
              </a:spcAft>
              <a:buNone/>
            </a:pPr>
            <a:r>
              <a:t/>
            </a:r>
            <a:endParaRPr sz="1600"/>
          </a:p>
          <a:p>
            <a:pPr indent="0" lvl="0" marL="0" rtl="0" algn="l">
              <a:spcBef>
                <a:spcPts val="800"/>
              </a:spcBef>
              <a:spcAft>
                <a:spcPts val="800"/>
              </a:spcAft>
              <a:buNone/>
            </a:pPr>
            <a:r>
              <a:t/>
            </a:r>
            <a:endParaRPr sz="1600"/>
          </a:p>
        </p:txBody>
      </p:sp>
      <p:sp>
        <p:nvSpPr>
          <p:cNvPr id="235" name="Google Shape;235;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1.7.2 Explaining Acceptable Moves to Solve an Equation - Additional Resources</a:t>
            </a:r>
            <a:endParaRPr/>
          </a:p>
        </p:txBody>
      </p:sp>
      <p:pic>
        <p:nvPicPr>
          <p:cNvPr id="237" name="Google Shape;237;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Black check mark icon. Tick symbol in green color, vector illustration. (Provided by Getty Images)" id="238" name="Google Shape;238;p27"/>
          <p:cNvPicPr preferRelativeResize="0"/>
          <p:nvPr/>
        </p:nvPicPr>
        <p:blipFill>
          <a:blip r:embed="rId4">
            <a:alphaModFix/>
          </a:blip>
          <a:stretch>
            <a:fillRect/>
          </a:stretch>
        </p:blipFill>
        <p:spPr>
          <a:xfrm>
            <a:off x="5377950" y="1663225"/>
            <a:ext cx="2905651" cy="29056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 name="Shape 242"/>
        <p:cNvGrpSpPr/>
        <p:nvPr/>
      </p:nvGrpSpPr>
      <p:grpSpPr>
        <a:xfrm>
          <a:off x="0" y="0"/>
          <a:ext cx="0" cy="0"/>
          <a:chOff x="0" y="0"/>
          <a:chExt cx="0" cy="0"/>
        </a:xfrm>
      </p:grpSpPr>
      <p:sp>
        <p:nvSpPr>
          <p:cNvPr id="243" name="Google Shape;243;p2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244" name="Google Shape;244;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5" name="Google Shape;245;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6" name="Google Shape;246;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7" name="Google Shape;247;p2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8" name="Google Shape;248;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9" name="Google Shape;249;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50" name="Google Shape;250;p28"/>
          <p:cNvCxnSpPr>
            <a:stCxn id="244" idx="2"/>
            <a:endCxn id="24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51" name="Google Shape;251;p28"/>
          <p:cNvCxnSpPr>
            <a:stCxn id="246" idx="3"/>
            <a:endCxn id="24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52" name="Google Shape;252;p28"/>
          <p:cNvCxnSpPr>
            <a:stCxn id="245" idx="3"/>
            <a:endCxn id="24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53" name="Google Shape;253;p28"/>
          <p:cNvCxnSpPr>
            <a:stCxn id="247" idx="3"/>
            <a:endCxn id="24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54" name="Google Shape;254;p28"/>
          <p:cNvCxnSpPr>
            <a:stCxn id="249" idx="3"/>
            <a:endCxn id="24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55" name="Google Shape;255;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28"/>
          <p:cNvSpPr txBox="1"/>
          <p:nvPr/>
        </p:nvSpPr>
        <p:spPr>
          <a:xfrm>
            <a:off x="1036275" y="35119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57" name="Google Shape;257;p28"/>
          <p:cNvSpPr txBox="1"/>
          <p:nvPr/>
        </p:nvSpPr>
        <p:spPr>
          <a:xfrm>
            <a:off x="2823350" y="18284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58" name="Google Shape;258;p28" title="hugeicons_chart-down.png"/>
          <p:cNvPicPr preferRelativeResize="0"/>
          <p:nvPr/>
        </p:nvPicPr>
        <p:blipFill>
          <a:blip r:embed="rId4">
            <a:alphaModFix/>
          </a:blip>
          <a:stretch>
            <a:fillRect/>
          </a:stretch>
        </p:blipFill>
        <p:spPr>
          <a:xfrm>
            <a:off x="4902145" y="3241280"/>
            <a:ext cx="228600" cy="228600"/>
          </a:xfrm>
          <a:prstGeom prst="rect">
            <a:avLst/>
          </a:prstGeom>
          <a:noFill/>
          <a:ln>
            <a:noFill/>
          </a:ln>
        </p:spPr>
      </p:pic>
      <p:sp>
        <p:nvSpPr>
          <p:cNvPr id="259" name="Google Shape;259;p28"/>
          <p:cNvSpPr txBox="1"/>
          <p:nvPr/>
        </p:nvSpPr>
        <p:spPr>
          <a:xfrm>
            <a:off x="4096700" y="34922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60" name="Google Shape;260;p28"/>
          <p:cNvSpPr txBox="1"/>
          <p:nvPr/>
        </p:nvSpPr>
        <p:spPr>
          <a:xfrm>
            <a:off x="5721150" y="18551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261" name="Google Shape;261;p28"/>
          <p:cNvSpPr txBox="1"/>
          <p:nvPr/>
        </p:nvSpPr>
        <p:spPr>
          <a:xfrm>
            <a:off x="6996550" y="35247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262" name="Google Shape;262;p28" title="hugeicons_start-up-02.png"/>
          <p:cNvPicPr preferRelativeResize="0"/>
          <p:nvPr/>
        </p:nvPicPr>
        <p:blipFill>
          <a:blip r:embed="rId5">
            <a:alphaModFix/>
          </a:blip>
          <a:stretch>
            <a:fillRect/>
          </a:stretch>
        </p:blipFill>
        <p:spPr>
          <a:xfrm>
            <a:off x="1084454" y="1595817"/>
            <a:ext cx="228600" cy="228600"/>
          </a:xfrm>
          <a:prstGeom prst="rect">
            <a:avLst/>
          </a:prstGeom>
          <a:noFill/>
          <a:ln>
            <a:noFill/>
          </a:ln>
        </p:spPr>
      </p:pic>
      <p:sp>
        <p:nvSpPr>
          <p:cNvPr id="263" name="Google Shape;263;p28"/>
          <p:cNvSpPr txBox="1"/>
          <p:nvPr/>
        </p:nvSpPr>
        <p:spPr>
          <a:xfrm>
            <a:off x="284350" y="18494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64" name="Google Shape;264;p28" title="hugeicons_task-done-01.png"/>
          <p:cNvPicPr preferRelativeResize="0"/>
          <p:nvPr/>
        </p:nvPicPr>
        <p:blipFill>
          <a:blip r:embed="rId6">
            <a:alphaModFix/>
          </a:blip>
          <a:stretch>
            <a:fillRect/>
          </a:stretch>
        </p:blipFill>
        <p:spPr>
          <a:xfrm>
            <a:off x="1837944" y="3261360"/>
            <a:ext cx="228600" cy="228600"/>
          </a:xfrm>
          <a:prstGeom prst="rect">
            <a:avLst/>
          </a:prstGeom>
          <a:noFill/>
          <a:ln>
            <a:noFill/>
          </a:ln>
        </p:spPr>
      </p:pic>
      <p:pic>
        <p:nvPicPr>
          <p:cNvPr id="265" name="Google Shape;265;p28" title="hugeicons_task-done-01.png"/>
          <p:cNvPicPr preferRelativeResize="0"/>
          <p:nvPr/>
        </p:nvPicPr>
        <p:blipFill>
          <a:blip r:embed="rId6">
            <a:alphaModFix/>
          </a:blip>
          <a:stretch>
            <a:fillRect/>
          </a:stretch>
        </p:blipFill>
        <p:spPr>
          <a:xfrm>
            <a:off x="3630168" y="1578864"/>
            <a:ext cx="228600" cy="228600"/>
          </a:xfrm>
          <a:prstGeom prst="rect">
            <a:avLst/>
          </a:prstGeom>
          <a:noFill/>
          <a:ln>
            <a:noFill/>
          </a:ln>
        </p:spPr>
      </p:pic>
      <p:pic>
        <p:nvPicPr>
          <p:cNvPr id="266" name="Google Shape;266;p28" title="hugeicons_centralized.png"/>
          <p:cNvPicPr preferRelativeResize="0"/>
          <p:nvPr/>
        </p:nvPicPr>
        <p:blipFill>
          <a:blip r:embed="rId7">
            <a:alphaModFix/>
          </a:blip>
          <a:stretch>
            <a:fillRect/>
          </a:stretch>
        </p:blipFill>
        <p:spPr>
          <a:xfrm>
            <a:off x="7799832" y="3261360"/>
            <a:ext cx="228600" cy="228600"/>
          </a:xfrm>
          <a:prstGeom prst="rect">
            <a:avLst/>
          </a:prstGeom>
          <a:noFill/>
          <a:ln>
            <a:noFill/>
          </a:ln>
        </p:spPr>
      </p:pic>
      <p:pic>
        <p:nvPicPr>
          <p:cNvPr id="267" name="Google Shape;267;p28" title="hugeicons_pencil.png"/>
          <p:cNvPicPr preferRelativeResize="0"/>
          <p:nvPr/>
        </p:nvPicPr>
        <p:blipFill>
          <a:blip r:embed="rId8">
            <a:alphaModFix/>
          </a:blip>
          <a:stretch>
            <a:fillRect/>
          </a:stretch>
        </p:blipFill>
        <p:spPr>
          <a:xfrm>
            <a:off x="6519672" y="1597152"/>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2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Noah’s Work 🙊</a:t>
            </a:r>
            <a:endParaRPr>
              <a:latin typeface="Verdana"/>
              <a:ea typeface="Verdana"/>
              <a:cs typeface="Verdana"/>
              <a:sym typeface="Verdana"/>
            </a:endParaRPr>
          </a:p>
        </p:txBody>
      </p:sp>
      <p:sp>
        <p:nvSpPr>
          <p:cNvPr id="273" name="Google Shape;273;p29"/>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1700"/>
              <a:t>Noah is having trouble solving two equations. In each case, he took steps that he thought were acceptable but ended up with statements that are clearly not true.</a:t>
            </a:r>
            <a:endParaRPr sz="1700"/>
          </a:p>
          <a:p>
            <a:pPr indent="-336550" lvl="0" marL="457200" rtl="0" algn="l">
              <a:lnSpc>
                <a:spcPct val="90000"/>
              </a:lnSpc>
              <a:spcBef>
                <a:spcPts val="1200"/>
              </a:spcBef>
              <a:spcAft>
                <a:spcPts val="0"/>
              </a:spcAft>
              <a:buSzPts val="1700"/>
              <a:buAutoNum type="arabicPeriod"/>
            </a:pPr>
            <a:r>
              <a:rPr lang="en" sz="1700"/>
              <a:t>Analyze Noah’s work on each equation and the moves he made. Were they acceptable moves? Why do you think he ended up with a false equation?</a:t>
            </a:r>
            <a:endParaRPr sz="1700"/>
          </a:p>
          <a:p>
            <a:pPr indent="-336550" lvl="0" marL="457200" rtl="0" algn="l">
              <a:lnSpc>
                <a:spcPct val="90000"/>
              </a:lnSpc>
              <a:spcBef>
                <a:spcPts val="1000"/>
              </a:spcBef>
              <a:spcAft>
                <a:spcPts val="0"/>
              </a:spcAft>
              <a:buSzPts val="1700"/>
              <a:buAutoNum type="arabicPeriod"/>
            </a:pPr>
            <a:r>
              <a:rPr lang="en" sz="1700"/>
              <a:t>Discuss your observations with your group and be prepared to share your conclusions. If you get stuck, consider solving each equation.</a:t>
            </a:r>
            <a:endParaRPr sz="1700"/>
          </a:p>
          <a:p>
            <a:pPr indent="0" lvl="0" marL="0" rtl="0" algn="l">
              <a:lnSpc>
                <a:spcPct val="90000"/>
              </a:lnSpc>
              <a:spcBef>
                <a:spcPts val="1000"/>
              </a:spcBef>
              <a:spcAft>
                <a:spcPts val="1000"/>
              </a:spcAft>
              <a:buNone/>
            </a:pPr>
            <a:r>
              <a:rPr lang="en" sz="1700"/>
              <a:t>** Noah’s work is shown on the next page.</a:t>
            </a:r>
            <a:endParaRPr sz="1700"/>
          </a:p>
        </p:txBody>
      </p:sp>
      <p:sp>
        <p:nvSpPr>
          <p:cNvPr id="274" name="Google Shape;274;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9"/>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1.7.3 Understanding Equations with No Solution or Infinitely Many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Noah’s Work </a:t>
            </a:r>
            <a:r>
              <a:rPr lang="en">
                <a:latin typeface="Verdana"/>
                <a:ea typeface="Verdana"/>
                <a:cs typeface="Verdana"/>
                <a:sym typeface="Verdana"/>
              </a:rPr>
              <a:t>🙊</a:t>
            </a:r>
            <a:endParaRPr>
              <a:latin typeface="Verdana"/>
              <a:ea typeface="Verdana"/>
              <a:cs typeface="Verdana"/>
              <a:sym typeface="Verdana"/>
            </a:endParaRPr>
          </a:p>
        </p:txBody>
      </p:sp>
      <p:sp>
        <p:nvSpPr>
          <p:cNvPr id="281" name="Google Shape;28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t/>
            </a:r>
            <a:endParaRPr/>
          </a:p>
        </p:txBody>
      </p:sp>
      <p:sp>
        <p:nvSpPr>
          <p:cNvPr id="283" name="Google Shape;283;p3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1.7.3 Understanding Equations with No Solution or Infinitely Many</a:t>
            </a:r>
            <a:endParaRPr/>
          </a:p>
        </p:txBody>
      </p:sp>
      <p:pic>
        <p:nvPicPr>
          <p:cNvPr id="284" name="Google Shape;284;p30" title="Noah's Work.png"/>
          <p:cNvPicPr preferRelativeResize="0"/>
          <p:nvPr/>
        </p:nvPicPr>
        <p:blipFill>
          <a:blip r:embed="rId4">
            <a:alphaModFix/>
          </a:blip>
          <a:stretch>
            <a:fillRect/>
          </a:stretch>
        </p:blipFill>
        <p:spPr>
          <a:xfrm>
            <a:off x="383175" y="1236050"/>
            <a:ext cx="7183171" cy="3332825"/>
          </a:xfrm>
          <a:prstGeom prst="rect">
            <a:avLst/>
          </a:prstGeom>
          <a:noFill/>
          <a:ln>
            <a:noFill/>
          </a:ln>
        </p:spPr>
      </p:pic>
      <p:sp>
        <p:nvSpPr>
          <p:cNvPr id="285" name="Google Shape;285;p30">
            <a:hlinkClick action="ppaction://hlinksldjump" r:id="rId5"/>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31"/>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Strategies - </a:t>
            </a:r>
            <a:r>
              <a:rPr lang="en">
                <a:latin typeface="Verdana"/>
                <a:ea typeface="Verdana"/>
                <a:cs typeface="Verdana"/>
                <a:sym typeface="Verdana"/>
              </a:rPr>
              <a:t>Noah’s Work 🙊</a:t>
            </a:r>
            <a:endParaRPr>
              <a:latin typeface="Verdana"/>
              <a:ea typeface="Verdana"/>
              <a:cs typeface="Verdana"/>
              <a:sym typeface="Verdana"/>
            </a:endParaRPr>
          </a:p>
        </p:txBody>
      </p:sp>
      <p:sp>
        <p:nvSpPr>
          <p:cNvPr id="291" name="Google Shape;29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p3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1.7.3 Understanding Equations with No Solution or Infinitely Many</a:t>
            </a:r>
            <a:endParaRPr/>
          </a:p>
        </p:txBody>
      </p:sp>
      <p:pic>
        <p:nvPicPr>
          <p:cNvPr id="293" name="Google Shape;293;p3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94" name="Google Shape;294;p3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95" name="Google Shape;295;p31"/>
          <p:cNvSpPr/>
          <p:nvPr/>
        </p:nvSpPr>
        <p:spPr>
          <a:xfrm>
            <a:off x="5034250" y="1578125"/>
            <a:ext cx="3652500" cy="2479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Can everyone in your group explain what happened in Noah’s work? Take a minute to make sure you're all on the same page.</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Practice what your group will say when you share with the class. How will you explain your thinking clearly?</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Speaking, Representing</a:t>
            </a:r>
            <a:endParaRPr sz="1000">
              <a:latin typeface="Noto Sans Light"/>
              <a:ea typeface="Noto Sans Light"/>
              <a:cs typeface="Noto Sans Light"/>
              <a:sym typeface="Noto Sans Light"/>
            </a:endParaRPr>
          </a:p>
        </p:txBody>
      </p:sp>
      <p:sp>
        <p:nvSpPr>
          <p:cNvPr id="296" name="Google Shape;296;p31"/>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0" name="Shape 300"/>
        <p:cNvGrpSpPr/>
        <p:nvPr/>
      </p:nvGrpSpPr>
      <p:grpSpPr>
        <a:xfrm>
          <a:off x="0" y="0"/>
          <a:ext cx="0" cy="0"/>
          <a:chOff x="0" y="0"/>
          <a:chExt cx="0" cy="0"/>
        </a:xfrm>
      </p:grpSpPr>
      <p:sp>
        <p:nvSpPr>
          <p:cNvPr id="301" name="Google Shape;301;p32"/>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302" name="Google Shape;302;p32"/>
          <p:cNvSpPr txBox="1"/>
          <p:nvPr>
            <p:ph idx="1" type="body"/>
          </p:nvPr>
        </p:nvSpPr>
        <p:spPr>
          <a:xfrm>
            <a:off x="311700" y="935776"/>
            <a:ext cx="8375100" cy="37980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We cannot divide the number 100 by zero because dividing by zero is undefined. Instead, try dividing 100 by 10, then 1, then 0.1, then 0.01. What do you notice happens as you divide by smaller numbers?</a:t>
            </a:r>
            <a:endParaRPr/>
          </a:p>
          <a:p>
            <a:pPr indent="-342900" lvl="0" marL="457200" rtl="0" algn="l">
              <a:lnSpc>
                <a:spcPct val="100000"/>
              </a:lnSpc>
              <a:spcBef>
                <a:spcPts val="1000"/>
              </a:spcBef>
              <a:spcAft>
                <a:spcPts val="0"/>
              </a:spcAft>
              <a:buSzPts val="1800"/>
              <a:buAutoNum type="arabicPeriod"/>
            </a:pPr>
            <a:r>
              <a:rPr lang="en"/>
              <a:t>Now try dividing the number –100 by 10, by 1, by 0.1, 0.01. What is the same and what is different when compared to question 1?</a:t>
            </a:r>
            <a:endParaRPr/>
          </a:p>
          <a:p>
            <a:pPr indent="-342900" lvl="0" marL="457200" rtl="0" algn="l">
              <a:lnSpc>
                <a:spcPct val="100000"/>
              </a:lnSpc>
              <a:spcBef>
                <a:spcPts val="1000"/>
              </a:spcBef>
              <a:spcAft>
                <a:spcPts val="0"/>
              </a:spcAft>
              <a:buSzPts val="1800"/>
              <a:buAutoNum type="arabicPeriod"/>
            </a:pPr>
            <a:r>
              <a:rPr lang="en"/>
              <a:t>This tape diagram shows that </a:t>
            </a:r>
            <a:r>
              <a:rPr b="1" lang="en"/>
              <a:t>6 ÷ 2 = 3</a:t>
            </a:r>
            <a:r>
              <a:rPr lang="en"/>
              <a:t>. </a:t>
            </a:r>
            <a:endParaRPr/>
          </a:p>
          <a:p>
            <a:pPr indent="0" lvl="0" marL="457200" rtl="0" algn="l">
              <a:lnSpc>
                <a:spcPct val="100000"/>
              </a:lnSpc>
              <a:spcBef>
                <a:spcPts val="1000"/>
              </a:spcBef>
              <a:spcAft>
                <a:spcPts val="0"/>
              </a:spcAft>
              <a:buNone/>
            </a:pPr>
            <a:r>
              <a:t/>
            </a:r>
            <a:endParaRPr/>
          </a:p>
          <a:p>
            <a:pPr indent="0" lvl="0" marL="457200" rtl="0" algn="l">
              <a:lnSpc>
                <a:spcPct val="100000"/>
              </a:lnSpc>
              <a:spcBef>
                <a:spcPts val="1000"/>
              </a:spcBef>
              <a:spcAft>
                <a:spcPts val="0"/>
              </a:spcAft>
              <a:buNone/>
            </a:pPr>
            <a:r>
              <a:rPr lang="en"/>
              <a:t>Tape diagram, 3 parts, each marked 2. Draw a tape diagram that shows why </a:t>
            </a:r>
            <a:r>
              <a:rPr b="1" lang="en"/>
              <a:t>6 ÷ ½ = 12</a:t>
            </a:r>
            <a:r>
              <a:rPr lang="en"/>
              <a:t>.</a:t>
            </a:r>
            <a:endParaRPr/>
          </a:p>
          <a:p>
            <a:pPr indent="-342900" lvl="0" marL="457200" rtl="0" algn="l">
              <a:lnSpc>
                <a:spcPct val="100000"/>
              </a:lnSpc>
              <a:spcBef>
                <a:spcPts val="1000"/>
              </a:spcBef>
              <a:spcAft>
                <a:spcPts val="1000"/>
              </a:spcAft>
              <a:buSzPts val="1800"/>
              <a:buAutoNum type="arabicPeriod"/>
            </a:pPr>
            <a:r>
              <a:rPr lang="en"/>
              <a:t>Try to draw a tape diagram that represents </a:t>
            </a:r>
            <a:r>
              <a:rPr b="1" lang="en"/>
              <a:t>6 ÷ 0</a:t>
            </a:r>
            <a:r>
              <a:rPr lang="en"/>
              <a:t>. Explain why this is so difficult.</a:t>
            </a:r>
            <a:endParaRPr/>
          </a:p>
        </p:txBody>
      </p:sp>
      <p:sp>
        <p:nvSpPr>
          <p:cNvPr id="303" name="Google Shape;30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1.7.3 Understanding Equations with No Solution or Infinitely Many</a:t>
            </a:r>
            <a:endParaRPr/>
          </a:p>
        </p:txBody>
      </p:sp>
      <p:pic>
        <p:nvPicPr>
          <p:cNvPr id="305" name="Google Shape;305;p32"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306" name="Google Shape;306;p32"/>
          <p:cNvPicPr preferRelativeResize="0"/>
          <p:nvPr/>
        </p:nvPicPr>
        <p:blipFill>
          <a:blip r:embed="rId5">
            <a:alphaModFix/>
          </a:blip>
          <a:stretch>
            <a:fillRect/>
          </a:stretch>
        </p:blipFill>
        <p:spPr>
          <a:xfrm>
            <a:off x="5174375" y="2720225"/>
            <a:ext cx="2506825" cy="602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312" name="Google Shape;312;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equations has a solution?</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313" name="Google Shape;313;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1.7.3 Understanding Equations with No Solution or Infinitely Many</a:t>
            </a:r>
            <a:endParaRPr/>
          </a:p>
        </p:txBody>
      </p:sp>
      <p:pic>
        <p:nvPicPr>
          <p:cNvPr id="315" name="Google Shape;315;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16" name="Google Shape;316;p33">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17" name="Google Shape;317;p33"/>
          <p:cNvGraphicFramePr/>
          <p:nvPr/>
        </p:nvGraphicFramePr>
        <p:xfrm>
          <a:off x="952500" y="2377188"/>
          <a:ext cx="3000000" cy="3000000"/>
        </p:xfrm>
        <a:graphic>
          <a:graphicData uri="http://schemas.openxmlformats.org/drawingml/2006/table">
            <a:tbl>
              <a:tblPr>
                <a:noFill/>
                <a:tableStyleId>{A36BB9A4-CEF5-4C9E-80F1-5AE97572DCBF}</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+ 3 = </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lang="en" sz="1800">
                          <a:solidFill>
                            <a:schemeClr val="dk1"/>
                          </a:solidFill>
                          <a:latin typeface="Noto Sans"/>
                          <a:ea typeface="Noto Sans"/>
                          <a:cs typeface="Noto Sans"/>
                          <a:sym typeface="Noto Sans"/>
                        </a:rPr>
                        <a:t>3</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+ 18</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lang="en" sz="1800">
                          <a:latin typeface="Noto Sans"/>
                          <a:ea typeface="Noto Sans"/>
                          <a:cs typeface="Noto Sans"/>
                          <a:sym typeface="Noto Sans"/>
                        </a:rPr>
                        <a:t>2</a:t>
                      </a:r>
                      <a:r>
                        <a:rPr i="1" lang="en" sz="1800">
                          <a:latin typeface="Noto Sans"/>
                          <a:ea typeface="Noto Sans"/>
                          <a:cs typeface="Noto Sans"/>
                          <a:sym typeface="Noto Sans"/>
                        </a:rPr>
                        <a:t>x</a:t>
                      </a:r>
                      <a:r>
                        <a:rPr lang="en" sz="1800">
                          <a:latin typeface="Noto Sans"/>
                          <a:ea typeface="Noto Sans"/>
                          <a:cs typeface="Noto Sans"/>
                          <a:sym typeface="Noto Sans"/>
                        </a:rPr>
                        <a:t> = 2</a:t>
                      </a:r>
                      <a:r>
                        <a:rPr i="1" lang="en" sz="1800">
                          <a:latin typeface="Noto Sans"/>
                          <a:ea typeface="Noto Sans"/>
                          <a:cs typeface="Noto Sans"/>
                          <a:sym typeface="Noto Sans"/>
                        </a:rPr>
                        <a:t>x</a:t>
                      </a:r>
                      <a:r>
                        <a:rPr lang="en" sz="1800">
                          <a:latin typeface="Noto Sans"/>
                          <a:ea typeface="Noto Sans"/>
                          <a:cs typeface="Noto Sans"/>
                          <a:sym typeface="Noto Sans"/>
                        </a:rPr>
                        <a:t> + 1</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lang="en" sz="1800">
                          <a:latin typeface="Noto Sans"/>
                          <a:ea typeface="Noto Sans"/>
                          <a:cs typeface="Noto Sans"/>
                          <a:sym typeface="Noto Sans"/>
                        </a:rPr>
                        <a:t>10</a:t>
                      </a:r>
                      <a:r>
                        <a:rPr i="1" lang="en" sz="1800">
                          <a:latin typeface="Noto Sans"/>
                          <a:ea typeface="Noto Sans"/>
                          <a:cs typeface="Noto Sans"/>
                          <a:sym typeface="Noto Sans"/>
                        </a:rPr>
                        <a:t>x</a:t>
                      </a:r>
                      <a:r>
                        <a:rPr lang="en" sz="1800">
                          <a:latin typeface="Noto Sans"/>
                          <a:ea typeface="Noto Sans"/>
                          <a:cs typeface="Noto Sans"/>
                          <a:sym typeface="Noto Sans"/>
                        </a:rPr>
                        <a:t> + 10 = 7</a:t>
                      </a:r>
                      <a:r>
                        <a:rPr i="1" lang="en" sz="1800">
                          <a:latin typeface="Noto Sans"/>
                          <a:ea typeface="Noto Sans"/>
                          <a:cs typeface="Noto Sans"/>
                          <a:sym typeface="Noto Sans"/>
                        </a:rPr>
                        <a:t>x</a:t>
                      </a:r>
                      <a:r>
                        <a:rPr lang="en" sz="1800">
                          <a:latin typeface="Noto Sans"/>
                          <a:ea typeface="Noto Sans"/>
                          <a:cs typeface="Noto Sans"/>
                          <a:sym typeface="Noto Sans"/>
                        </a:rPr>
                        <a:t> + 3</a:t>
                      </a:r>
                      <a:r>
                        <a:rPr i="1" lang="en" sz="1800">
                          <a:latin typeface="Noto Sans"/>
                          <a:ea typeface="Noto Sans"/>
                          <a:cs typeface="Noto Sans"/>
                          <a:sym typeface="Noto Sans"/>
                        </a:rPr>
                        <a:t>x</a:t>
                      </a:r>
                      <a:endParaRPr i="1"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21" name="Shape 321"/>
        <p:cNvGrpSpPr/>
        <p:nvPr/>
      </p:nvGrpSpPr>
      <p:grpSpPr>
        <a:xfrm>
          <a:off x="0" y="0"/>
          <a:ext cx="0" cy="0"/>
          <a:chOff x="0" y="0"/>
          <a:chExt cx="0" cy="0"/>
        </a:xfrm>
      </p:grpSpPr>
      <p:sp>
        <p:nvSpPr>
          <p:cNvPr id="322" name="Google Shape;32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323" name="Google Shape;323;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Solve 10</a:t>
            </a:r>
            <a:r>
              <a:rPr i="1" lang="en"/>
              <a:t>x</a:t>
            </a:r>
            <a:r>
              <a:rPr lang="en"/>
              <a:t> − 4 = 2(5</a:t>
            </a:r>
            <a:r>
              <a:rPr i="1" lang="en"/>
              <a:t>x</a:t>
            </a:r>
            <a:r>
              <a:rPr lang="en"/>
              <a:t> − 2) and determine the number of solutions.</a:t>
            </a:r>
            <a:endParaRPr/>
          </a:p>
          <a:p>
            <a:pPr indent="-342900" lvl="0" marL="457200" rtl="0" algn="l">
              <a:spcBef>
                <a:spcPts val="1000"/>
              </a:spcBef>
              <a:spcAft>
                <a:spcPts val="0"/>
              </a:spcAft>
              <a:buSzPts val="1800"/>
              <a:buAutoNum type="arabicPeriod"/>
            </a:pPr>
            <a:r>
              <a:rPr lang="en"/>
              <a:t>Solve 3</a:t>
            </a:r>
            <a:r>
              <a:rPr i="1" lang="en"/>
              <a:t>x</a:t>
            </a:r>
            <a:r>
              <a:rPr lang="en"/>
              <a:t> − 4 = 3(</a:t>
            </a:r>
            <a:r>
              <a:rPr i="1" lang="en"/>
              <a:t>x</a:t>
            </a:r>
            <a:r>
              <a:rPr lang="en"/>
              <a:t> − 2) and determine the number of solutions.</a:t>
            </a:r>
            <a:endParaRPr/>
          </a:p>
          <a:p>
            <a:pPr indent="0" lvl="0" marL="0" rtl="0" algn="l">
              <a:spcBef>
                <a:spcPts val="1000"/>
              </a:spcBef>
              <a:spcAft>
                <a:spcPts val="800"/>
              </a:spcAft>
              <a:buNone/>
            </a:pPr>
            <a:r>
              <a:t/>
            </a:r>
            <a:endParaRPr sz="1600"/>
          </a:p>
        </p:txBody>
      </p:sp>
      <p:sp>
        <p:nvSpPr>
          <p:cNvPr id="324" name="Google Shape;324;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5" name="Google Shape;325;p3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1.7.3 Understanding Equations with No Solution or Infinitely Many </a:t>
            </a:r>
            <a:r>
              <a:rPr lang="en" sz="1000"/>
              <a:t>- Additional Resources</a:t>
            </a:r>
            <a:endParaRPr/>
          </a:p>
        </p:txBody>
      </p:sp>
      <p:pic>
        <p:nvPicPr>
          <p:cNvPr id="326" name="Google Shape;326;p3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7" name="Google Shape;327;p34"/>
          <p:cNvSpPr txBox="1"/>
          <p:nvPr/>
        </p:nvSpPr>
        <p:spPr>
          <a:xfrm>
            <a:off x="1664250" y="2170150"/>
            <a:ext cx="5815500" cy="227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rgbClr val="424242"/>
                </a:solidFill>
                <a:latin typeface="Noto Sans"/>
                <a:ea typeface="Noto Sans"/>
                <a:cs typeface="Noto Sans"/>
                <a:sym typeface="Noto Sans"/>
              </a:rPr>
              <a:t>How do I get started? </a:t>
            </a:r>
            <a:r>
              <a:rPr lang="en" sz="1800" u="sng">
                <a:solidFill>
                  <a:srgbClr val="424242"/>
                </a:solidFill>
                <a:latin typeface="Noto Sans"/>
                <a:ea typeface="Noto Sans"/>
                <a:cs typeface="Noto Sans"/>
                <a:sym typeface="Noto Sans"/>
              </a:rPr>
              <a:t>These steps will help.</a:t>
            </a:r>
            <a:endParaRPr sz="1800" u="sng">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600">
                <a:solidFill>
                  <a:srgbClr val="424242"/>
                </a:solidFill>
                <a:latin typeface="Noto Sans"/>
                <a:ea typeface="Noto Sans"/>
                <a:cs typeface="Noto Sans"/>
                <a:sym typeface="Noto Sans"/>
              </a:rPr>
              <a:t>Step 1</a:t>
            </a:r>
            <a:r>
              <a:rPr lang="en" sz="1600">
                <a:solidFill>
                  <a:srgbClr val="424242"/>
                </a:solidFill>
                <a:latin typeface="Noto Sans"/>
                <a:ea typeface="Noto Sans"/>
                <a:cs typeface="Noto Sans"/>
                <a:sym typeface="Noto Sans"/>
              </a:rPr>
              <a:t> - Use the Distributive Property to remove any parentheses. Combine like terms.</a:t>
            </a:r>
            <a:endParaRPr sz="16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600">
                <a:solidFill>
                  <a:srgbClr val="424242"/>
                </a:solidFill>
                <a:latin typeface="Noto Sans"/>
                <a:ea typeface="Noto Sans"/>
                <a:cs typeface="Noto Sans"/>
                <a:sym typeface="Noto Sans"/>
              </a:rPr>
              <a:t>Step 2</a:t>
            </a:r>
            <a:r>
              <a:rPr lang="en" sz="1600">
                <a:solidFill>
                  <a:srgbClr val="424242"/>
                </a:solidFill>
                <a:latin typeface="Noto Sans"/>
                <a:ea typeface="Noto Sans"/>
                <a:cs typeface="Noto Sans"/>
                <a:sym typeface="Noto Sans"/>
              </a:rPr>
              <a:t> - Collect all the variable terms on one side of the equation. Use the Addition or Subtraction Property of Equality.</a:t>
            </a:r>
            <a:endParaRPr sz="1600">
              <a:solidFill>
                <a:srgbClr val="424242"/>
              </a:solidFill>
              <a:latin typeface="Noto Sans"/>
              <a:ea typeface="Noto Sans"/>
              <a:cs typeface="Noto Sans"/>
              <a:sym typeface="Noto Sans"/>
            </a:endParaRPr>
          </a:p>
          <a:p>
            <a:pPr indent="0" lvl="0" marL="0" rtl="0" algn="l">
              <a:spcBef>
                <a:spcPts val="1000"/>
              </a:spcBef>
              <a:spcAft>
                <a:spcPts val="1000"/>
              </a:spcAft>
              <a:buNone/>
            </a:pPr>
            <a:r>
              <a:rPr b="1" lang="en" sz="1600">
                <a:solidFill>
                  <a:srgbClr val="424242"/>
                </a:solidFill>
                <a:latin typeface="Noto Sans"/>
                <a:ea typeface="Noto Sans"/>
                <a:cs typeface="Noto Sans"/>
                <a:sym typeface="Noto Sans"/>
              </a:rPr>
              <a:t>Step 3 </a:t>
            </a:r>
            <a:r>
              <a:rPr lang="en" sz="1600">
                <a:solidFill>
                  <a:srgbClr val="424242"/>
                </a:solidFill>
                <a:latin typeface="Noto Sans"/>
                <a:ea typeface="Noto Sans"/>
                <a:cs typeface="Noto Sans"/>
                <a:sym typeface="Noto Sans"/>
              </a:rPr>
              <a:t>- Check the solution.</a:t>
            </a:r>
            <a:endParaRPr sz="1600">
              <a:solidFill>
                <a:srgbClr val="424242"/>
              </a:solidFill>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35"/>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333" name="Google Shape;333;p3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4" name="Google Shape;334;p3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5" name="Google Shape;335;p3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3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3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3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9" name="Google Shape;339;p35"/>
          <p:cNvCxnSpPr>
            <a:stCxn id="333" idx="2"/>
            <a:endCxn id="33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0" name="Google Shape;340;p35"/>
          <p:cNvCxnSpPr>
            <a:stCxn id="335" idx="3"/>
            <a:endCxn id="33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1" name="Google Shape;341;p35"/>
          <p:cNvCxnSpPr>
            <a:stCxn id="334" idx="3"/>
            <a:endCxn id="33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2" name="Google Shape;342;p35"/>
          <p:cNvCxnSpPr>
            <a:stCxn id="336" idx="3"/>
            <a:endCxn id="33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43" name="Google Shape;343;p35"/>
          <p:cNvCxnSpPr>
            <a:stCxn id="338" idx="3"/>
            <a:endCxn id="33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4" name="Google Shape;344;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5" name="Google Shape;345;p35"/>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46" name="Google Shape;346;p35"/>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47" name="Google Shape;347;p35"/>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48" name="Google Shape;348;p35"/>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49" name="Google Shape;349;p35"/>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50" name="Google Shape;350;p35" title="hugeicons_start-up-02.png"/>
          <p:cNvPicPr preferRelativeResize="0"/>
          <p:nvPr/>
        </p:nvPicPr>
        <p:blipFill>
          <a:blip r:embed="rId4">
            <a:alphaModFix/>
          </a:blip>
          <a:stretch>
            <a:fillRect/>
          </a:stretch>
        </p:blipFill>
        <p:spPr>
          <a:xfrm>
            <a:off x="1084454" y="1672017"/>
            <a:ext cx="228600" cy="228600"/>
          </a:xfrm>
          <a:prstGeom prst="rect">
            <a:avLst/>
          </a:prstGeom>
          <a:noFill/>
          <a:ln>
            <a:noFill/>
          </a:ln>
        </p:spPr>
      </p:pic>
      <p:sp>
        <p:nvSpPr>
          <p:cNvPr id="351" name="Google Shape;351;p35"/>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52" name="Google Shape;352;p35" title="hugeicons_task-done-01.png"/>
          <p:cNvPicPr preferRelativeResize="0"/>
          <p:nvPr/>
        </p:nvPicPr>
        <p:blipFill>
          <a:blip r:embed="rId5">
            <a:alphaModFix/>
          </a:blip>
          <a:stretch>
            <a:fillRect/>
          </a:stretch>
        </p:blipFill>
        <p:spPr>
          <a:xfrm>
            <a:off x="1837944" y="3337560"/>
            <a:ext cx="228600" cy="228600"/>
          </a:xfrm>
          <a:prstGeom prst="rect">
            <a:avLst/>
          </a:prstGeom>
          <a:noFill/>
          <a:ln>
            <a:noFill/>
          </a:ln>
        </p:spPr>
      </p:pic>
      <p:pic>
        <p:nvPicPr>
          <p:cNvPr id="353" name="Google Shape;353;p35" title="hugeicons_task-done-01.png"/>
          <p:cNvPicPr preferRelativeResize="0"/>
          <p:nvPr/>
        </p:nvPicPr>
        <p:blipFill>
          <a:blip r:embed="rId5">
            <a:alphaModFix/>
          </a:blip>
          <a:stretch>
            <a:fillRect/>
          </a:stretch>
        </p:blipFill>
        <p:spPr>
          <a:xfrm>
            <a:off x="3630168" y="1655064"/>
            <a:ext cx="228600" cy="228600"/>
          </a:xfrm>
          <a:prstGeom prst="rect">
            <a:avLst/>
          </a:prstGeom>
          <a:noFill/>
          <a:ln>
            <a:noFill/>
          </a:ln>
        </p:spPr>
      </p:pic>
      <p:pic>
        <p:nvPicPr>
          <p:cNvPr id="354" name="Google Shape;354;p35" title="hugeicons_chart-down.png"/>
          <p:cNvPicPr preferRelativeResize="0"/>
          <p:nvPr/>
        </p:nvPicPr>
        <p:blipFill>
          <a:blip r:embed="rId6">
            <a:alphaModFix/>
          </a:blip>
          <a:stretch>
            <a:fillRect/>
          </a:stretch>
        </p:blipFill>
        <p:spPr>
          <a:xfrm>
            <a:off x="4901184" y="3319272"/>
            <a:ext cx="228600" cy="228600"/>
          </a:xfrm>
          <a:prstGeom prst="rect">
            <a:avLst/>
          </a:prstGeom>
          <a:noFill/>
          <a:ln>
            <a:noFill/>
          </a:ln>
        </p:spPr>
      </p:pic>
      <p:pic>
        <p:nvPicPr>
          <p:cNvPr id="355" name="Google Shape;355;p35" title="hugeicons_centralized.png"/>
          <p:cNvPicPr preferRelativeResize="0"/>
          <p:nvPr/>
        </p:nvPicPr>
        <p:blipFill>
          <a:blip r:embed="rId7">
            <a:alphaModFix/>
          </a:blip>
          <a:stretch>
            <a:fillRect/>
          </a:stretch>
        </p:blipFill>
        <p:spPr>
          <a:xfrm>
            <a:off x="7799832" y="3337560"/>
            <a:ext cx="228600" cy="228600"/>
          </a:xfrm>
          <a:prstGeom prst="rect">
            <a:avLst/>
          </a:prstGeom>
          <a:noFill/>
          <a:ln>
            <a:noFill/>
          </a:ln>
        </p:spPr>
      </p:pic>
      <p:pic>
        <p:nvPicPr>
          <p:cNvPr id="356" name="Google Shape;356;p35" title="hugeicons_pencil.png"/>
          <p:cNvPicPr preferRelativeResize="0"/>
          <p:nvPr/>
        </p:nvPicPr>
        <p:blipFill>
          <a:blip r:embed="rId8">
            <a:alphaModFix/>
          </a:blip>
          <a:stretch>
            <a:fillRect/>
          </a:stretch>
        </p:blipFill>
        <p:spPr>
          <a:xfrm>
            <a:off x="6519672" y="1673352"/>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0" name="Shape 360"/>
        <p:cNvGrpSpPr/>
        <p:nvPr/>
      </p:nvGrpSpPr>
      <p:grpSpPr>
        <a:xfrm>
          <a:off x="0" y="0"/>
          <a:ext cx="0" cy="0"/>
          <a:chOff x="0" y="0"/>
          <a:chExt cx="0" cy="0"/>
        </a:xfrm>
      </p:grpSpPr>
      <p:sp>
        <p:nvSpPr>
          <p:cNvPr id="361" name="Google Shape;361;p36"/>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362" name="Google Shape;362;p36"/>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The equation 4(</a:t>
            </a:r>
            <a:r>
              <a:rPr i="1" lang="en">
                <a:solidFill>
                  <a:schemeClr val="dk1"/>
                </a:solidFill>
              </a:rPr>
              <a:t>x</a:t>
            </a:r>
            <a:r>
              <a:rPr lang="en">
                <a:solidFill>
                  <a:schemeClr val="dk1"/>
                </a:solidFill>
              </a:rPr>
              <a:t> − 2) = 100 is a true equation for a particular value of x. Explain why 2(</a:t>
            </a:r>
            <a:r>
              <a:rPr i="1" lang="en">
                <a:solidFill>
                  <a:schemeClr val="dk1"/>
                </a:solidFill>
              </a:rPr>
              <a:t>x</a:t>
            </a:r>
            <a:r>
              <a:rPr lang="en">
                <a:solidFill>
                  <a:schemeClr val="dk1"/>
                </a:solidFill>
              </a:rPr>
              <a:t> − 2) = 50 is also true for the same value of </a:t>
            </a:r>
            <a:r>
              <a:rPr i="1" lang="en">
                <a:solidFill>
                  <a:schemeClr val="dk1"/>
                </a:solidFill>
              </a:rPr>
              <a:t>x</a:t>
            </a:r>
            <a:r>
              <a:rPr lang="en">
                <a:solidFill>
                  <a:schemeClr val="dk1"/>
                </a:solidFill>
              </a:rPr>
              <a:t>.</a:t>
            </a:r>
            <a:endParaRPr>
              <a:solidFill>
                <a:schemeClr val="dk1"/>
              </a:solidFill>
            </a:endParaRPr>
          </a:p>
          <a:p>
            <a:pPr indent="0" lvl="0" marL="0" rtl="0" algn="l">
              <a:lnSpc>
                <a:spcPct val="100000"/>
              </a:lnSpc>
              <a:spcBef>
                <a:spcPts val="1200"/>
              </a:spcBef>
              <a:spcAft>
                <a:spcPts val="0"/>
              </a:spcAft>
              <a:buNone/>
            </a:pPr>
            <a:r>
              <a:rPr lang="en">
                <a:solidFill>
                  <a:schemeClr val="dk1"/>
                </a:solidFill>
              </a:rPr>
              <a:t>For questions 2 - 4, use the following situation: </a:t>
            </a:r>
            <a:endParaRPr>
              <a:solidFill>
                <a:schemeClr val="dk1"/>
              </a:solidFill>
            </a:endParaRPr>
          </a:p>
          <a:p>
            <a:pPr indent="0" lvl="0" marL="0" rtl="0" algn="l">
              <a:lnSpc>
                <a:spcPct val="100000"/>
              </a:lnSpc>
              <a:spcBef>
                <a:spcPts val="1200"/>
              </a:spcBef>
              <a:spcAft>
                <a:spcPts val="0"/>
              </a:spcAft>
              <a:buNone/>
            </a:pPr>
            <a:r>
              <a:rPr lang="en">
                <a:solidFill>
                  <a:schemeClr val="dk1"/>
                </a:solidFill>
              </a:rPr>
              <a:t>To solve the equation 7.5</a:t>
            </a:r>
            <a:r>
              <a:rPr i="1" lang="en">
                <a:solidFill>
                  <a:schemeClr val="dk1"/>
                </a:solidFill>
              </a:rPr>
              <a:t>d</a:t>
            </a:r>
            <a:r>
              <a:rPr lang="en">
                <a:solidFill>
                  <a:schemeClr val="dk1"/>
                </a:solidFill>
              </a:rPr>
              <a:t> = 2.5</a:t>
            </a:r>
            <a:r>
              <a:rPr i="1" lang="en">
                <a:solidFill>
                  <a:schemeClr val="dk1"/>
                </a:solidFill>
              </a:rPr>
              <a:t>d</a:t>
            </a:r>
            <a:r>
              <a:rPr lang="en">
                <a:solidFill>
                  <a:schemeClr val="dk1"/>
                </a:solidFill>
              </a:rPr>
              <a:t>, Lin divides each side by 2.5</a:t>
            </a:r>
            <a:r>
              <a:rPr i="1" lang="en">
                <a:solidFill>
                  <a:schemeClr val="dk1"/>
                </a:solidFill>
              </a:rPr>
              <a:t>d</a:t>
            </a:r>
            <a:r>
              <a:rPr lang="en">
                <a:solidFill>
                  <a:schemeClr val="dk1"/>
                </a:solidFill>
              </a:rPr>
              <a:t>, and Elena subtracts 2.5</a:t>
            </a:r>
            <a:r>
              <a:rPr i="1" lang="en">
                <a:solidFill>
                  <a:schemeClr val="dk1"/>
                </a:solidFill>
              </a:rPr>
              <a:t>d</a:t>
            </a:r>
            <a:r>
              <a:rPr lang="en">
                <a:solidFill>
                  <a:schemeClr val="dk1"/>
                </a:solidFill>
              </a:rPr>
              <a:t> from each side.</a:t>
            </a:r>
            <a:endParaRPr>
              <a:solidFill>
                <a:schemeClr val="dk1"/>
              </a:solidFill>
            </a:endParaRPr>
          </a:p>
          <a:p>
            <a:pPr indent="-342900" lvl="0" marL="457200" rtl="0" algn="l">
              <a:lnSpc>
                <a:spcPct val="100000"/>
              </a:lnSpc>
              <a:spcBef>
                <a:spcPts val="1200"/>
              </a:spcBef>
              <a:spcAft>
                <a:spcPts val="0"/>
              </a:spcAft>
              <a:buClr>
                <a:schemeClr val="dk1"/>
              </a:buClr>
              <a:buSzPts val="1800"/>
              <a:buAutoNum type="arabicPeriod"/>
            </a:pPr>
            <a:r>
              <a:rPr lang="en">
                <a:solidFill>
                  <a:schemeClr val="dk1"/>
                </a:solidFill>
              </a:rPr>
              <a:t>Will Lin’s move lead to a solution? Explain your reasoning.</a:t>
            </a:r>
            <a:endParaRPr>
              <a:solidFill>
                <a:schemeClr val="dk1"/>
              </a:solidFill>
            </a:endParaRPr>
          </a:p>
          <a:p>
            <a:pPr indent="-342900" lvl="0" marL="457200" rtl="0" algn="l">
              <a:lnSpc>
                <a:spcPct val="100000"/>
              </a:lnSpc>
              <a:spcBef>
                <a:spcPts val="1000"/>
              </a:spcBef>
              <a:spcAft>
                <a:spcPts val="0"/>
              </a:spcAft>
              <a:buClr>
                <a:schemeClr val="dk1"/>
              </a:buClr>
              <a:buSzPts val="1800"/>
              <a:buAutoNum type="arabicPeriod"/>
            </a:pPr>
            <a:r>
              <a:rPr lang="en">
                <a:solidFill>
                  <a:schemeClr val="dk1"/>
                </a:solidFill>
              </a:rPr>
              <a:t>Will Elena’s move lead to a solution? Explain your reasoning.</a:t>
            </a:r>
            <a:endParaRPr>
              <a:solidFill>
                <a:schemeClr val="dk1"/>
              </a:solidFill>
            </a:endParaRPr>
          </a:p>
          <a:p>
            <a:pPr indent="-342900" lvl="0" marL="457200" rtl="0" algn="l">
              <a:lnSpc>
                <a:spcPct val="100000"/>
              </a:lnSpc>
              <a:spcBef>
                <a:spcPts val="1000"/>
              </a:spcBef>
              <a:spcAft>
                <a:spcPts val="1000"/>
              </a:spcAft>
              <a:buClr>
                <a:schemeClr val="dk1"/>
              </a:buClr>
              <a:buSzPts val="1800"/>
              <a:buAutoNum type="arabicPeriod"/>
            </a:pPr>
            <a:r>
              <a:rPr lang="en">
                <a:solidFill>
                  <a:schemeClr val="dk1"/>
                </a:solidFill>
              </a:rPr>
              <a:t>What is the solution to the equation?</a:t>
            </a:r>
            <a:endParaRPr>
              <a:solidFill>
                <a:schemeClr val="dk1"/>
              </a:solidFill>
            </a:endParaRPr>
          </a:p>
        </p:txBody>
      </p:sp>
      <p:sp>
        <p:nvSpPr>
          <p:cNvPr id="363" name="Google Shape;363;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4" name="Google Shape;364;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1.7.4 Solving Equations by Dividing Values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8" name="Shape 368"/>
        <p:cNvGrpSpPr/>
        <p:nvPr/>
      </p:nvGrpSpPr>
      <p:grpSpPr>
        <a:xfrm>
          <a:off x="0" y="0"/>
          <a:ext cx="0" cy="0"/>
          <a:chOff x="0" y="0"/>
          <a:chExt cx="0" cy="0"/>
        </a:xfrm>
      </p:grpSpPr>
      <p:sp>
        <p:nvSpPr>
          <p:cNvPr id="369" name="Google Shape;369;p37"/>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70" name="Google Shape;370;p3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1" name="Google Shape;371;p3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2" name="Google Shape;372;p3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3" name="Google Shape;373;p3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4" name="Google Shape;374;p3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5" name="Google Shape;375;p37"/>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6" name="Google Shape;376;p37"/>
          <p:cNvCxnSpPr>
            <a:stCxn id="370" idx="2"/>
            <a:endCxn id="37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7" name="Google Shape;377;p37"/>
          <p:cNvCxnSpPr>
            <a:stCxn id="372" idx="3"/>
            <a:endCxn id="37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8" name="Google Shape;378;p37"/>
          <p:cNvCxnSpPr>
            <a:stCxn id="371" idx="3"/>
            <a:endCxn id="37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9" name="Google Shape;379;p37"/>
          <p:cNvCxnSpPr>
            <a:stCxn id="373" idx="3"/>
            <a:endCxn id="37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0" name="Google Shape;380;p37"/>
          <p:cNvCxnSpPr>
            <a:stCxn id="375" idx="3"/>
            <a:endCxn id="37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81" name="Google Shape;381;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2" name="Google Shape;382;p37"/>
          <p:cNvSpPr txBox="1"/>
          <p:nvPr/>
        </p:nvSpPr>
        <p:spPr>
          <a:xfrm>
            <a:off x="1036275" y="35119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83" name="Google Shape;383;p37"/>
          <p:cNvSpPr txBox="1"/>
          <p:nvPr/>
        </p:nvSpPr>
        <p:spPr>
          <a:xfrm>
            <a:off x="2823350" y="18284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84" name="Google Shape;384;p37"/>
          <p:cNvSpPr txBox="1"/>
          <p:nvPr/>
        </p:nvSpPr>
        <p:spPr>
          <a:xfrm>
            <a:off x="4096700" y="34922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85" name="Google Shape;385;p37"/>
          <p:cNvSpPr txBox="1"/>
          <p:nvPr/>
        </p:nvSpPr>
        <p:spPr>
          <a:xfrm>
            <a:off x="5721150" y="18551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386" name="Google Shape;386;p37"/>
          <p:cNvSpPr txBox="1"/>
          <p:nvPr/>
        </p:nvSpPr>
        <p:spPr>
          <a:xfrm>
            <a:off x="6996550" y="35247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87" name="Google Shape;387;p37" title="hugeicons_start-up-02.png"/>
          <p:cNvPicPr preferRelativeResize="0"/>
          <p:nvPr/>
        </p:nvPicPr>
        <p:blipFill>
          <a:blip r:embed="rId4">
            <a:alphaModFix/>
          </a:blip>
          <a:stretch>
            <a:fillRect/>
          </a:stretch>
        </p:blipFill>
        <p:spPr>
          <a:xfrm>
            <a:off x="1084454" y="1595817"/>
            <a:ext cx="228600" cy="228600"/>
          </a:xfrm>
          <a:prstGeom prst="rect">
            <a:avLst/>
          </a:prstGeom>
          <a:noFill/>
          <a:ln>
            <a:noFill/>
          </a:ln>
        </p:spPr>
      </p:pic>
      <p:sp>
        <p:nvSpPr>
          <p:cNvPr id="388" name="Google Shape;388;p37"/>
          <p:cNvSpPr txBox="1"/>
          <p:nvPr/>
        </p:nvSpPr>
        <p:spPr>
          <a:xfrm>
            <a:off x="284350" y="18494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89" name="Google Shape;389;p37" title="hugeicons_task-done-01.png"/>
          <p:cNvPicPr preferRelativeResize="0"/>
          <p:nvPr/>
        </p:nvPicPr>
        <p:blipFill>
          <a:blip r:embed="rId5">
            <a:alphaModFix/>
          </a:blip>
          <a:stretch>
            <a:fillRect/>
          </a:stretch>
        </p:blipFill>
        <p:spPr>
          <a:xfrm>
            <a:off x="1837944" y="3261360"/>
            <a:ext cx="228600" cy="228600"/>
          </a:xfrm>
          <a:prstGeom prst="rect">
            <a:avLst/>
          </a:prstGeom>
          <a:noFill/>
          <a:ln>
            <a:noFill/>
          </a:ln>
        </p:spPr>
      </p:pic>
      <p:pic>
        <p:nvPicPr>
          <p:cNvPr id="390" name="Google Shape;390;p37" title="hugeicons_pencil.png"/>
          <p:cNvPicPr preferRelativeResize="0"/>
          <p:nvPr/>
        </p:nvPicPr>
        <p:blipFill>
          <a:blip r:embed="rId6">
            <a:alphaModFix/>
          </a:blip>
          <a:stretch>
            <a:fillRect/>
          </a:stretch>
        </p:blipFill>
        <p:spPr>
          <a:xfrm>
            <a:off x="6519672" y="1597152"/>
            <a:ext cx="228600" cy="228600"/>
          </a:xfrm>
          <a:prstGeom prst="rect">
            <a:avLst/>
          </a:prstGeom>
          <a:noFill/>
          <a:ln>
            <a:noFill/>
          </a:ln>
        </p:spPr>
      </p:pic>
      <p:pic>
        <p:nvPicPr>
          <p:cNvPr id="391" name="Google Shape;391;p37" title="hugeicons_centralized.png"/>
          <p:cNvPicPr preferRelativeResize="0"/>
          <p:nvPr/>
        </p:nvPicPr>
        <p:blipFill>
          <a:blip r:embed="rId7">
            <a:alphaModFix/>
          </a:blip>
          <a:stretch>
            <a:fillRect/>
          </a:stretch>
        </p:blipFill>
        <p:spPr>
          <a:xfrm>
            <a:off x="7799832" y="3261360"/>
            <a:ext cx="228600" cy="228600"/>
          </a:xfrm>
          <a:prstGeom prst="rect">
            <a:avLst/>
          </a:prstGeom>
          <a:noFill/>
          <a:ln>
            <a:noFill/>
          </a:ln>
        </p:spPr>
      </p:pic>
      <p:pic>
        <p:nvPicPr>
          <p:cNvPr id="392" name="Google Shape;392;p37" title="hugeicons_task-done-01.png"/>
          <p:cNvPicPr preferRelativeResize="0"/>
          <p:nvPr/>
        </p:nvPicPr>
        <p:blipFill>
          <a:blip r:embed="rId5">
            <a:alphaModFix/>
          </a:blip>
          <a:stretch>
            <a:fillRect/>
          </a:stretch>
        </p:blipFill>
        <p:spPr>
          <a:xfrm>
            <a:off x="3630168" y="1578864"/>
            <a:ext cx="228600" cy="228600"/>
          </a:xfrm>
          <a:prstGeom prst="rect">
            <a:avLst/>
          </a:prstGeom>
          <a:noFill/>
          <a:ln>
            <a:noFill/>
          </a:ln>
        </p:spPr>
      </p:pic>
      <p:pic>
        <p:nvPicPr>
          <p:cNvPr id="393" name="Google Shape;393;p37" title="hugeicons_chart-down.png"/>
          <p:cNvPicPr preferRelativeResize="0"/>
          <p:nvPr/>
        </p:nvPicPr>
        <p:blipFill>
          <a:blip r:embed="rId8">
            <a:alphaModFix/>
          </a:blip>
          <a:stretch>
            <a:fillRect/>
          </a:stretch>
        </p:blipFill>
        <p:spPr>
          <a:xfrm>
            <a:off x="4901184" y="3243072"/>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7" name="Shape 397"/>
        <p:cNvGrpSpPr/>
        <p:nvPr/>
      </p:nvGrpSpPr>
      <p:grpSpPr>
        <a:xfrm>
          <a:off x="0" y="0"/>
          <a:ext cx="0" cy="0"/>
          <a:chOff x="0" y="0"/>
          <a:chExt cx="0" cy="0"/>
        </a:xfrm>
      </p:grpSpPr>
      <p:sp>
        <p:nvSpPr>
          <p:cNvPr id="398" name="Google Shape;398;p3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399" name="Google Shape;399;p38"/>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00" name="Google Shape;400;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1" name="Google Shape;401;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1.7.5 Practice</a:t>
            </a:r>
            <a:endParaRPr/>
          </a:p>
        </p:txBody>
      </p:sp>
      <p:pic>
        <p:nvPicPr>
          <p:cNvPr id="402" name="Google Shape;402;p38" title="Practice-6.png"/>
          <p:cNvPicPr preferRelativeResize="0"/>
          <p:nvPr/>
        </p:nvPicPr>
        <p:blipFill>
          <a:blip r:embed="rId4">
            <a:alphaModFix/>
          </a:blip>
          <a:stretch>
            <a:fillRect/>
          </a:stretch>
        </p:blipFill>
        <p:spPr>
          <a:xfrm>
            <a:off x="5028975" y="1243925"/>
            <a:ext cx="3254625"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sp>
        <p:nvSpPr>
          <p:cNvPr id="407" name="Google Shape;407;p39"/>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408" name="Google Shape;408;p3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9" name="Google Shape;409;p3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0" name="Google Shape;410;p3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1" name="Google Shape;411;p3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2" name="Google Shape;412;p39"/>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3" name="Google Shape;413;p3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14" name="Google Shape;414;p39"/>
          <p:cNvCxnSpPr>
            <a:stCxn id="408" idx="2"/>
            <a:endCxn id="41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15" name="Google Shape;415;p39"/>
          <p:cNvCxnSpPr>
            <a:stCxn id="410" idx="3"/>
            <a:endCxn id="40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16" name="Google Shape;416;p39"/>
          <p:cNvCxnSpPr>
            <a:stCxn id="409" idx="3"/>
            <a:endCxn id="41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17" name="Google Shape;417;p39"/>
          <p:cNvCxnSpPr>
            <a:stCxn id="411" idx="3"/>
            <a:endCxn id="41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18" name="Google Shape;418;p39"/>
          <p:cNvCxnSpPr>
            <a:stCxn id="413" idx="3"/>
            <a:endCxn id="412"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19" name="Google Shape;419;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0" name="Google Shape;420;p39"/>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21" name="Google Shape;421;p39"/>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22" name="Google Shape;422;p39"/>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23" name="Google Shape;423;p39"/>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24" name="Google Shape;424;p39"/>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425" name="Google Shape;425;p39"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26" name="Google Shape;426;p39"/>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27" name="Google Shape;427;p39"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28" name="Google Shape;428;p39"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429" name="Google Shape;429;p39"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30" name="Google Shape;430;p39" title="hugeicons_pencil.png"/>
          <p:cNvPicPr preferRelativeResize="0"/>
          <p:nvPr/>
        </p:nvPicPr>
        <p:blipFill>
          <a:blip r:embed="rId7">
            <a:alphaModFix/>
          </a:blip>
          <a:stretch>
            <a:fillRect/>
          </a:stretch>
        </p:blipFill>
        <p:spPr>
          <a:xfrm>
            <a:off x="6519672" y="1444752"/>
            <a:ext cx="228600" cy="228600"/>
          </a:xfrm>
          <a:prstGeom prst="rect">
            <a:avLst/>
          </a:prstGeom>
          <a:noFill/>
          <a:ln>
            <a:noFill/>
          </a:ln>
        </p:spPr>
      </p:pic>
      <p:pic>
        <p:nvPicPr>
          <p:cNvPr id="431" name="Google Shape;431;p39"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5" name="Shape 435"/>
        <p:cNvGrpSpPr/>
        <p:nvPr/>
      </p:nvGrpSpPr>
      <p:grpSpPr>
        <a:xfrm>
          <a:off x="0" y="0"/>
          <a:ext cx="0" cy="0"/>
          <a:chOff x="0" y="0"/>
          <a:chExt cx="0" cy="0"/>
        </a:xfrm>
      </p:grpSpPr>
      <p:sp>
        <p:nvSpPr>
          <p:cNvPr id="436" name="Google Shape;436;p40"/>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437" name="Google Shape;437;p40"/>
          <p:cNvSpPr txBox="1"/>
          <p:nvPr>
            <p:ph idx="1" type="body"/>
          </p:nvPr>
        </p:nvSpPr>
        <p:spPr>
          <a:xfrm>
            <a:off x="332700" y="1001750"/>
            <a:ext cx="8478600" cy="3649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chemeClr val="dk1"/>
                </a:solidFill>
              </a:rPr>
              <a:t>Each set of equations represents an original equation and the first step taken to solve it. For each set, answer the following two questions: </a:t>
            </a:r>
            <a:endParaRPr>
              <a:solidFill>
                <a:schemeClr val="dk1"/>
              </a:solidFill>
            </a:endParaRPr>
          </a:p>
          <a:p>
            <a:pPr indent="-342900" lvl="0" marL="457200" rtl="0" algn="l">
              <a:lnSpc>
                <a:spcPct val="100000"/>
              </a:lnSpc>
              <a:spcBef>
                <a:spcPts val="1200"/>
              </a:spcBef>
              <a:spcAft>
                <a:spcPts val="0"/>
              </a:spcAft>
              <a:buClr>
                <a:schemeClr val="dk1"/>
              </a:buClr>
              <a:buSzPts val="1800"/>
              <a:buAutoNum type="arabicPeriod"/>
            </a:pPr>
            <a:r>
              <a:rPr lang="en">
                <a:solidFill>
                  <a:schemeClr val="dk1"/>
                </a:solidFill>
              </a:rPr>
              <a:t>What move was made to the original equation to obtain the second equation?</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Is the solution to the second equation the same as the solution to the original equation? Why does it stay the same, or why does it change?</a:t>
            </a:r>
            <a:endParaRPr>
              <a:solidFill>
                <a:schemeClr val="dk1"/>
              </a:solidFill>
            </a:endParaRPr>
          </a:p>
        </p:txBody>
      </p:sp>
      <p:sp>
        <p:nvSpPr>
          <p:cNvPr id="438" name="Google Shape;438;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9" name="Google Shape;439;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1.7 Explaining Steps for Rewriting Equations</a:t>
            </a:r>
            <a:endParaRPr/>
          </a:p>
        </p:txBody>
      </p:sp>
      <p:graphicFrame>
        <p:nvGraphicFramePr>
          <p:cNvPr id="440" name="Google Shape;440;p40"/>
          <p:cNvGraphicFramePr/>
          <p:nvPr/>
        </p:nvGraphicFramePr>
        <p:xfrm>
          <a:off x="952500" y="3199300"/>
          <a:ext cx="3000000" cy="3000000"/>
        </p:xfrm>
        <a:graphic>
          <a:graphicData uri="http://schemas.openxmlformats.org/drawingml/2006/table">
            <a:tbl>
              <a:tblPr>
                <a:noFill/>
                <a:tableStyleId>{A36BB9A4-CEF5-4C9E-80F1-5AE97572DCBF}</a:tableStyleId>
              </a:tblPr>
              <a:tblGrid>
                <a:gridCol w="3619500"/>
                <a:gridCol w="3619500"/>
              </a:tblGrid>
              <a:tr h="381000">
                <a:tc>
                  <a:txBody>
                    <a:bodyPr/>
                    <a:lstStyle/>
                    <a:p>
                      <a:pPr indent="-342900" lvl="0" marL="457200" rtl="0" algn="l">
                        <a:spcBef>
                          <a:spcPts val="0"/>
                        </a:spcBef>
                        <a:spcAft>
                          <a:spcPts val="0"/>
                        </a:spcAft>
                        <a:buSzPts val="1800"/>
                        <a:buAutoNum type="alphaUcPeriod"/>
                      </a:pPr>
                      <a:r>
                        <a:rPr lang="en" sz="1800"/>
                        <a:t>5(</a:t>
                      </a:r>
                      <a:r>
                        <a:rPr i="1" lang="en" sz="1800"/>
                        <a:t>x</a:t>
                      </a:r>
                      <a:r>
                        <a:rPr lang="en" sz="1800"/>
                        <a:t> − 3) = 5</a:t>
                      </a:r>
                      <a:endParaRPr sz="1800"/>
                    </a:p>
                    <a:p>
                      <a:pPr indent="0" lvl="0" marL="457200" rtl="0" algn="l">
                        <a:spcBef>
                          <a:spcPts val="0"/>
                        </a:spcBef>
                        <a:spcAft>
                          <a:spcPts val="0"/>
                        </a:spcAft>
                        <a:buNone/>
                      </a:pPr>
                      <a:r>
                        <a:rPr i="1" lang="en" sz="1800"/>
                        <a:t>x</a:t>
                      </a:r>
                      <a:r>
                        <a:rPr lang="en" sz="1800"/>
                        <a:t> − 3 = 1</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AutoNum type="alphaUcPeriod" startAt="3"/>
                      </a:pPr>
                      <a:r>
                        <a:rPr lang="en" sz="1800"/>
                        <a:t>5(</a:t>
                      </a:r>
                      <a:r>
                        <a:rPr i="1" lang="en" sz="1800"/>
                        <a:t>x </a:t>
                      </a:r>
                      <a:r>
                        <a:rPr lang="en" sz="1800"/>
                        <a:t>− 3) = 5</a:t>
                      </a:r>
                      <a:r>
                        <a:rPr i="1" lang="en" sz="1800"/>
                        <a:t>x</a:t>
                      </a:r>
                      <a:endParaRPr i="1" sz="1800"/>
                    </a:p>
                    <a:p>
                      <a:pPr indent="0" lvl="0" marL="457200" rtl="0" algn="l">
                        <a:spcBef>
                          <a:spcPts val="0"/>
                        </a:spcBef>
                        <a:spcAft>
                          <a:spcPts val="0"/>
                        </a:spcAft>
                        <a:buNone/>
                      </a:pPr>
                      <a:r>
                        <a:rPr i="1" lang="en" sz="1800"/>
                        <a:t>x</a:t>
                      </a:r>
                      <a:r>
                        <a:rPr lang="en" sz="1800"/>
                        <a:t> – 3 = </a:t>
                      </a:r>
                      <a:r>
                        <a:rPr i="1" lang="en" sz="1800"/>
                        <a:t>x</a:t>
                      </a:r>
                      <a:endParaRPr i="1"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AutoNum type="alphaUcPeriod" startAt="2"/>
                      </a:pPr>
                      <a:r>
                        <a:rPr lang="en" sz="1800"/>
                        <a:t>5</a:t>
                      </a:r>
                      <a:r>
                        <a:rPr i="1" lang="en" sz="1800"/>
                        <a:t>x</a:t>
                      </a:r>
                      <a:r>
                        <a:rPr lang="en" sz="1800"/>
                        <a:t> − 3 = 5</a:t>
                      </a:r>
                      <a:endParaRPr sz="1800"/>
                    </a:p>
                    <a:p>
                      <a:pPr indent="0" lvl="0" marL="457200" rtl="0" algn="l">
                        <a:spcBef>
                          <a:spcPts val="0"/>
                        </a:spcBef>
                        <a:spcAft>
                          <a:spcPts val="0"/>
                        </a:spcAft>
                        <a:buNone/>
                      </a:pPr>
                      <a:r>
                        <a:rPr lang="en" sz="1800"/>
                        <a:t>5</a:t>
                      </a:r>
                      <a:r>
                        <a:rPr i="1" lang="en" sz="1800"/>
                        <a:t>x</a:t>
                      </a:r>
                      <a:r>
                        <a:rPr lang="en" sz="1800"/>
                        <a:t> = 2</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AutoNum type="alphaUcPeriod" startAt="4"/>
                      </a:pPr>
                      <a:r>
                        <a:rPr lang="en" sz="1800"/>
                        <a:t>(5 − 3)</a:t>
                      </a:r>
                      <a:r>
                        <a:rPr i="1" lang="en" sz="1800"/>
                        <a:t>x</a:t>
                      </a:r>
                      <a:r>
                        <a:rPr lang="en" sz="1800"/>
                        <a:t> = 5</a:t>
                      </a:r>
                      <a:r>
                        <a:rPr i="1" lang="en" sz="1800"/>
                        <a:t>x</a:t>
                      </a:r>
                      <a:endParaRPr i="1" sz="1800"/>
                    </a:p>
                    <a:p>
                      <a:pPr indent="0" lvl="0" marL="457200" rtl="0" algn="l">
                        <a:spcBef>
                          <a:spcPts val="0"/>
                        </a:spcBef>
                        <a:spcAft>
                          <a:spcPts val="0"/>
                        </a:spcAft>
                        <a:buNone/>
                      </a:pPr>
                      <a:r>
                        <a:rPr lang="en" sz="1800"/>
                        <a:t>5 – 3 = 5</a:t>
                      </a:r>
                      <a:endParaRPr i="1"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446" name="Google Shape;446;p41"/>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47" name="Google Shape;447;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8" name="Google Shape;448;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1.7 Explaining Steps for Rewriting Equations</a:t>
            </a:r>
            <a:endParaRPr/>
          </a:p>
        </p:txBody>
      </p:sp>
      <p:graphicFrame>
        <p:nvGraphicFramePr>
          <p:cNvPr id="449" name="Google Shape;449;p41"/>
          <p:cNvGraphicFramePr/>
          <p:nvPr/>
        </p:nvGraphicFramePr>
        <p:xfrm>
          <a:off x="311700" y="1764100"/>
          <a:ext cx="3000000" cy="3000000"/>
        </p:xfrm>
        <a:graphic>
          <a:graphicData uri="http://schemas.openxmlformats.org/drawingml/2006/table">
            <a:tbl>
              <a:tblPr>
                <a:noFill/>
                <a:tableStyleId>{A36BB9A4-CEF5-4C9E-80F1-5AE97572DCBF}</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Explain why some algebraic moves create </a:t>
                      </a:r>
                      <a:r>
                        <a:rPr lang="en" sz="1800">
                          <a:solidFill>
                            <a:srgbClr val="424242"/>
                          </a:solidFill>
                          <a:latin typeface="Noto Sans"/>
                          <a:ea typeface="Noto Sans"/>
                          <a:cs typeface="Noto Sans"/>
                          <a:sym typeface="Noto Sans"/>
                        </a:rPr>
                        <a:t>e</a:t>
                      </a:r>
                      <a:r>
                        <a:rPr lang="en" sz="1800">
                          <a:solidFill>
                            <a:srgbClr val="424242"/>
                          </a:solidFill>
                          <a:latin typeface="Noto Sans"/>
                          <a:ea typeface="Noto Sans"/>
                          <a:cs typeface="Noto Sans"/>
                          <a:sym typeface="Noto Sans"/>
                        </a:rPr>
                        <a:t>quivalent equations but some do not.</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Describe how equivalent equations are related to the steps of solving equations.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Explain what it means for an equation to have no solutions and recognize such an equation.</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