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D5B25D-2064-41C1-9F13-385B1F876591}">
  <a:tblStyle styleId="{2DD5B25D-2064-41C1-9F13-385B1F87659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2.xml"/><Relationship Id="rId3" Type="http://schemas.openxmlformats.org/officeDocument/2006/relationships/slide" Target="/ppt/slides/slide23.xml"/><Relationship Id="rId4" Type="http://schemas.openxmlformats.org/officeDocument/2006/relationships/slide" Target="/ppt/slides/slide24.xml"/><Relationship Id="rId5" Type="http://schemas.openxmlformats.org/officeDocument/2006/relationships/slide" Target="/ppt/slides/slide25.xml"/><Relationship Id="rId6" Type="http://schemas.openxmlformats.org/officeDocument/2006/relationships/slide" Target="/ppt/slides/slide26.xml"/><Relationship Id="rId7" Type="http://schemas.openxmlformats.org/officeDocument/2006/relationships/slide" Target="/pp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learn that the quadratic formula can solve any quadratic equation and verify that it gives the same solutions as other methods, while often being more practical. In future lessons, students apply the formula to real-world problems, analyze its structure, and later explore how it is derived. Solving with the formula requires careful attention to coefficients and flexible use of operations.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Scientific calculators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A11(A) simplify numerical radical expressions involving square roots.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prompts students to evaluate the kinds of numerical expressions they will see in the lesson. The expressions involve rational square roots, fractions, and the ± notation.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notice any common errors or challenges so they can be addressed during the class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to evaluate the expressions without using a calculator.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2, 6/5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-4</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be unfamiliar with evaluating rational expressions in which the numerator contains more than one term. To help students see the structure of the expressions, consider decomposing them into a sum of two fractions. For example, show that (8 ± 2)/5 can be written as 8/5 ± 2/5. This approach can also help to avoid a common error of dividing only the first term by the denominator (4+7)/2 ≠ 2+7. Some students may incorrectly write √36/2 as √18. Point out that the first expression is equal to 3 while the other has to be greater than 3 since √18 ≈ 4.243.</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Select students to share their responses and reasoning. Address any common errors. As needed, remind students of the properties and order of operations and the meaning and use of the ± symbol.</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acb731336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acb731336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Representing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small-group discussion. Provide the class with the following sentence frames to help them discuss their solution strategies with their partner: “First I _____ because. . .”, “I tried _____ and what happened was . . .”, “How did you get . . . ?”, and “Why did you . . . ?” Encourage students to challenge each other when they disagree. This will help students clarify their reasoning when solving quadratic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Connect a new concept to one with which students have experienced success. Activate prior knowledge by reminding students that they have already successfully completed tasks by both factoring and completing the square. Invite them to brainstorm what might be important to consider when selecting a method to use.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Social-emotional skills;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equations that are challenging to solve using the methods they have learned, motivating students to seek a more efficient method.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partners to choose the same equation.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solve the equation and then time to discuss their solutions and strategy. If they finish solving their chosen equation, ask them to choose another one to solve.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Leave a few minutes for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Provide access to calculators for numerical computations.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highlight>
                <a:srgbClr val="FF0000"/>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2.5, -0.5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2.2, -4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action="ppaction://hlinksldjump" r:id="rId3"/>
              </a:rPr>
              <a:t>Click here to access the slide with the worked solutions for questions 1 and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b1b57ec1a4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b1b57ec1a4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Solutions for questions 1 and 2</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b18f97a897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b18f97a897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0.25, -1.5</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√7/2 + 5, √7/2 − 5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action="ppaction://hlinksldjump" r:id="rId2"/>
              </a:rPr>
              <a:t>Click here to access the slide with the worked solutions for questions 3 and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arranging students who solved the same equation in groups of two to three to discuss their strategies and then displaying the correct solutions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reflections on the solving process.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method did you choose and why?"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you find yourself choosing one method and then switching to another? If so, what prompted you to do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you run into any challenges when rewriting the equation (or completing the square)? What were some of the challenges?"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Acknowledge that all of these equations are cumbersome to solve by either rewriting in factored form or completing the square. The last equation cannot be written in factored form (with rational coefficients), so completing the square is the only way to go. Tell students they are about to learn a formula that gives the solutions to any quadratic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b1b57ec1a4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1b57ec1a4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Solutions for questions 3 and 4</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his is the value that completed the square. The equation then needs to be solved.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Make sure to subtract the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from both sides before completing the square, not add the positive value.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After taking the square root of both sides, the equation becomes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=−5/2 ± 3/2.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Divide all terms by the coefficient, 2, before completing the square, not just the first term.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1: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 = 0)/2 </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+ 5/2</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 = 0</a:t>
            </a:r>
            <a:endParaRPr sz="4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2: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3: (5/2 × ½)</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25/16  .</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+ 25/16 = −1 + 25/16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4: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+ 5/2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+ 25/16 = −16/16 + 25/16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5: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+ 5/4 = ± 3/4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6: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+ 5/4 = 3/4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+ 5/4 =−3/4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x = −2/4 = −½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x = −8/4 = −2</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-½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students time to make sure that everyone in the group can explain or justify each step or part of the problem. Invite groups to rehearse what they will say when they share with the whole class. Rehearsing provides students with additional opportunities to speak and clarify their thinking, and will improve the quality of explanations shared during the whole-class discussion. Then make sure to vary who is selected to represent the work of the group so that students get accustomed to preparing each other to fill that role.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Demonstrate how students can continue to use diagrams to rewrite expressions in which the coefficient of the squared term is not 1. Invite students to begin by generating a list of factors and to test them using the diagram. Encourage students to persist with this method, reiterating the fact that they are not necessarily expected to immediately recognize which factors will work without testing them. Allow students to use calculators to ensure inclusive participation.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Organization</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b1b57ec1a4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b1b57ec1a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the quadratic formula. Students begin by applying the formula and using it to solve various equations, ranging from those that can be easily solved using other methods to the kinds that would be quite tedious to solve without the formula. They then verify that the formula gives the same solutions as those calculated by another method. Students notice that, for equations that cannot be easily rewritten using factored form or solved by completing the square, the formula offers quite an efficient way to find the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Display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0. Remind students that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are numbers and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0. Ask whether completing the square is possible without using specific numbers.</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Explain that completing the square symbolically leads to a general solution, not numerical answers, called the quadratic formula.</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Display the quadratic formula: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and state that it solves any equation in the form </a:t>
            </a:r>
            <a:endParaRPr sz="1300">
              <a:solidFill>
                <a:schemeClr val="dk1"/>
              </a:solidFill>
              <a:latin typeface="Calibri"/>
              <a:ea typeface="Calibri"/>
              <a:cs typeface="Calibri"/>
              <a:sym typeface="Calibri"/>
            </a:endParaRPr>
          </a:p>
          <a:p>
            <a:pPr indent="457200" lvl="0" marL="0" rtl="0" algn="l">
              <a:lnSpc>
                <a:spcPct val="100000"/>
              </a:lnSpc>
              <a:spcBef>
                <a:spcPts val="0"/>
              </a:spcBef>
              <a:spcAft>
                <a:spcPts val="0"/>
              </a:spcAft>
              <a:buNone/>
            </a:pP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0.</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Model using the formula with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+ 15 = 0. First, ask students to predict the solutions by factoring: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Identify coefficients: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−8,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15. Substitute into the formula and evaluate step by step to confirm x=3x=3x=3 and x=5x=5x=5.</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Provide calculators for computation. If time allows, have students solve at least two equations, including one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323850" lvl="0" marL="457200" rtl="0" algn="l">
              <a:lnSpc>
                <a:spcPct val="100000"/>
              </a:lnSpc>
              <a:spcBef>
                <a:spcPts val="0"/>
              </a:spcBef>
              <a:spcAft>
                <a:spcPts val="0"/>
              </a:spcAft>
              <a:buClr>
                <a:schemeClr val="dk1"/>
              </a:buClr>
              <a:buSzPts val="1500"/>
              <a:buFont typeface="Calibri"/>
              <a:buAutoNum type="arabicPeriod"/>
            </a:pPr>
            <a:r>
              <a:rPr lang="en" sz="1300">
                <a:solidFill>
                  <a:schemeClr val="dk1"/>
                </a:solidFill>
                <a:latin typeface="Calibri"/>
                <a:ea typeface="Calibri"/>
                <a:cs typeface="Calibri"/>
                <a:sym typeface="Calibri"/>
              </a:rPr>
              <a:t>For students who struggle with substitution, use color-coding to match aaa, bbb, and ccc in the formula to the values from the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Example</a:t>
            </a:r>
            <a:r>
              <a:rPr b="1" lang="en" sz="1300">
                <a:solidFill>
                  <a:schemeClr val="dk1"/>
                </a:solidFill>
                <a:latin typeface="Calibri"/>
                <a:ea typeface="Calibri"/>
                <a:cs typeface="Calibri"/>
                <a:sym typeface="Calibri"/>
              </a:rPr>
              <a:t>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Example Steps 1-3</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More steps, activity questions, answers, and activity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b1b57ec1a4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b1b57ec1a4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Example Steps 4-7</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a:t>
            </a:r>
            <a:r>
              <a:rPr b="1" lang="en" sz="1300">
                <a:solidFill>
                  <a:schemeClr val="dk1"/>
                </a:solidFill>
                <a:latin typeface="Calibri"/>
                <a:ea typeface="Calibri"/>
                <a:cs typeface="Calibri"/>
                <a:sym typeface="Calibri"/>
              </a:rPr>
              <a:t>ctivity questions, answers, and activity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b18f97a897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b18f97a897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2"/>
              </a:rPr>
              <a:t>Link to question 1 worked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3"/>
              </a:rPr>
              <a:t>Link to question 2 worked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4"/>
              </a:rPr>
              <a:t>Link to question 3 worked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5"/>
              </a:rPr>
              <a:t>Link to question 4 worked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6"/>
              </a:rPr>
              <a:t>Link to question 5 worked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action="ppaction://hlinksldjump" r:id="rId7"/>
              </a:rPr>
              <a:t>Link to question 6 worked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Much of the student discussion will have happened in small groups. Focus the whole-class conversation on whether the quadratic formula works for solving all equations and when it might be a preferred method. Ask students: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"Look at the list of equations and the work you did to solve them. Do certain equations lend themselves to certain methods of solving? Why?" (We can see the factors of some expressions right away, so rewriting it in factored form would be the quickest method to solve the equations. Other expressions cannot be easily rewritten in factored form but can be easily transformed into perfect squares. For example, when the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1, the coefficient of the linear term is an even number, and the constant term is also a whole number, completing the square is straightforward. When the squared term has a coefficient other than 1, the other two methods are less practical, so the quadratic formula may be the quickest approach.)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the quadratic formula is useful only when 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0 is not 0?" (If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0, the expression is no longer quadratic because the squared term disappears, leaving only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which is linear.)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who used the quadratic formula to solve the last few equations to explain their solutions and display their work for all to see. Discuss any challenges or disagreements in using the formula.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they will use the formula to solve other equations and find out more about its merits and how it compares to other methods of solving.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Watch for algebraic errors with negatives when a value is substituted in for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when it is made negative and also squared in the formula.</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b1b57ec1a4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b1b57ec1a4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1</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b1b57ec1a4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b1b57ec1a4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2</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b1b57ec1a4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b1b57ec1a4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3</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b1b57ec1a4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b1b57ec1a4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4</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b1b57ec1a4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b1b57ec1a4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5</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b1b57ec1a4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b1b57ec1a4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Worked Solution Question 6</a:t>
            </a:r>
            <a:endParaRPr b="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a:t>
            </a:r>
            <a:r>
              <a:rPr b="1" lang="en">
                <a:solidFill>
                  <a:schemeClr val="dk1"/>
                </a:solidFill>
                <a:latin typeface="Noto Sans"/>
                <a:ea typeface="Noto Sans"/>
                <a:cs typeface="Noto Sans"/>
                <a:sym typeface="Noto Sans"/>
              </a:rPr>
              <a:t>9.6</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Remember the formula begins with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Substitute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−6, and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3 into the quadratic formula then simplify.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subtract 4</a:t>
            </a:r>
            <a:r>
              <a:rPr i="1" lang="en" sz="1300">
                <a:solidFill>
                  <a:schemeClr val="dk1"/>
                </a:solidFill>
                <a:latin typeface="Times New Roman"/>
                <a:ea typeface="Times New Roman"/>
                <a:cs typeface="Times New Roman"/>
                <a:sym typeface="Times New Roman"/>
              </a:rPr>
              <a:t>ac</a:t>
            </a:r>
            <a:r>
              <a:rPr lang="en" sz="1300">
                <a:solidFill>
                  <a:schemeClr val="dk1"/>
                </a:solidFill>
                <a:latin typeface="Calibri"/>
                <a:ea typeface="Calibri"/>
                <a:cs typeface="Calibri"/>
                <a:sym typeface="Calibri"/>
              </a:rPr>
              <a:t> from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not add.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when you square a negative number, like in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it equals a positive.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the quadratic formula </a:t>
            </a:r>
            <a:r>
              <a:rPr b="1" lang="en" sz="1300">
                <a:solidFill>
                  <a:schemeClr val="dk1"/>
                </a:solidFill>
                <a:latin typeface="Calibri"/>
                <a:ea typeface="Calibri"/>
                <a:cs typeface="Calibri"/>
                <a:sym typeface="Calibri"/>
              </a:rPr>
              <a:t>with</a:t>
            </a:r>
            <a:r>
              <a:rPr b="1" lang="en" sz="1300">
                <a:solidFill>
                  <a:schemeClr val="dk1"/>
                </a:solidFill>
                <a:latin typeface="Calibri"/>
                <a:ea typeface="Calibri"/>
                <a:cs typeface="Calibri"/>
                <a:sym typeface="Calibri"/>
              </a:rPr>
              <a:t> students before starting the review activity.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b1b57ec1a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b1b57ec1a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Note for instruction:</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highlight>
                  <a:srgbClr val="FFFF00"/>
                </a:highlight>
                <a:latin typeface="Calibri"/>
                <a:ea typeface="Calibri"/>
                <a:cs typeface="Calibri"/>
                <a:sym typeface="Calibri"/>
              </a:rPr>
              <a:t>ANIMATION HAS BEEN ADDED - </a:t>
            </a:r>
            <a:r>
              <a:rPr lang="en" sz="1300">
                <a:solidFill>
                  <a:schemeClr val="dk1"/>
                </a:solidFill>
                <a:latin typeface="Calibri"/>
                <a:ea typeface="Calibri"/>
                <a:cs typeface="Calibri"/>
                <a:sym typeface="Calibri"/>
              </a:rPr>
              <a:t>Click to reveal each step.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write down their answers before the correct answer to each step is </a:t>
            </a:r>
            <a:r>
              <a:rPr lang="en" sz="1300">
                <a:solidFill>
                  <a:schemeClr val="dk1"/>
                </a:solidFill>
                <a:latin typeface="Calibri"/>
                <a:ea typeface="Calibri"/>
                <a:cs typeface="Calibri"/>
                <a:sym typeface="Calibri"/>
              </a:rPr>
              <a:t>revealed</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Step 5 is on the next slide.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b1b57ec1a4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b1b57ec1a4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Note for instruction:</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highlight>
                  <a:srgbClr val="FFFF00"/>
                </a:highlight>
                <a:latin typeface="Calibri"/>
                <a:ea typeface="Calibri"/>
                <a:cs typeface="Calibri"/>
                <a:sym typeface="Calibri"/>
              </a:rPr>
              <a:t>ANIMATION HAS BEEN ADDED</a:t>
            </a:r>
            <a:endParaRPr b="1" sz="1300">
              <a:solidFill>
                <a:schemeClr val="dk1"/>
              </a:solidFill>
              <a:highlight>
                <a:srgbClr val="FFFF00"/>
              </a:highlight>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write down their answers to steps 3 and 4 before clicking to reveal the correct answers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How to check the answers is</a:t>
            </a:r>
            <a:r>
              <a:rPr b="1" lang="en" sz="1300">
                <a:solidFill>
                  <a:schemeClr val="dk1"/>
                </a:solidFill>
                <a:latin typeface="Calibri"/>
                <a:ea typeface="Calibri"/>
                <a:cs typeface="Calibri"/>
                <a:sym typeface="Calibri"/>
              </a:rPr>
              <a:t> on the next slide.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b1b57ec1a4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b1b57ec1a4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Note for instruction:</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write down their answer to step 6 before clicking to reveal the correct answer.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are 2 solutions, this slide will require you to click once for the first solution, then again for the second 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put away their devices for the cool down. You may want to have students access their STAAR End of Course Formula Chart that lists the quadratic formula or, have students reference an anchor chart or word wall in the classroom.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solutions are – 8 and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Apply the quadratic formula for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9, </a:t>
            </a:r>
            <a:r>
              <a:rPr i="1" lang="en" sz="1300">
                <a:solidFill>
                  <a:schemeClr val="dk1"/>
                </a:solidFill>
                <a:latin typeface="Times New Roman"/>
                <a:ea typeface="Times New Roman"/>
                <a:cs typeface="Times New Roman"/>
                <a:sym typeface="Times New Roman"/>
              </a:rPr>
              <a:t>c </a:t>
            </a:r>
            <a:r>
              <a:rPr lang="en" sz="1300">
                <a:solidFill>
                  <a:schemeClr val="dk1"/>
                </a:solidFill>
                <a:latin typeface="Calibri"/>
                <a:ea typeface="Calibri"/>
                <a:cs typeface="Calibri"/>
                <a:sym typeface="Calibri"/>
              </a:rPr>
              <a:t>= 8:</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 √((9)</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− 4(1)(8))/2(1) = (−9 ±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49))/2, which means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(−9 −7)/2 = −8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+ 7)/2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rewriting the expression in factored form, completing the square, or using the quadratic formula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explanations for the different methods: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Rewriting in factored form: The equation can be rewritten as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0 and solved using the zero product property.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Completing the square: 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+ 25 is a perfect square, so we can just add 9 to either side of the original equation and find the square root of 9.</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quadratic formula, because it always works.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⅖  and 8/5 </a:t>
            </a:r>
            <a:endParaRPr sz="13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8.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image" Target="../media/image21.png"/><Relationship Id="rId5"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24.pn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jp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4.jp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4.jp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4.jp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4.jp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4.jpg"/><Relationship Id="rId4" Type="http://schemas.openxmlformats.org/officeDocument/2006/relationships/hyperlink" Target="https://youtu.be/U-TgWvbxseI?si=Ia99f3nB0hQsYw1z" TargetMode="External"/><Relationship Id="rId5" Type="http://schemas.openxmlformats.org/officeDocument/2006/relationships/hyperlink" Target="http://www.youtube.com/watch?v=U-TgWvbxseI" TargetMode="External"/><Relationship Id="rId6" Type="http://schemas.openxmlformats.org/officeDocument/2006/relationships/image" Target="../media/image5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5.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5.png"/><Relationship Id="rId4" Type="http://schemas.openxmlformats.org/officeDocument/2006/relationships/image" Target="../media/image49.png"/><Relationship Id="rId5"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5.png"/><Relationship Id="rId4" Type="http://schemas.openxmlformats.org/officeDocument/2006/relationships/image" Target="../media/image42.png"/><Relationship Id="rId5"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4.jp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jpg"/><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9.6 The Quadratic Formula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{2DD5B25D-2064-41C1-9F13-385B1F876591}</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sz="2400">
                <a:solidFill>
                  <a:srgbClr val="F3F3F3"/>
                </a:solidFill>
              </a:rPr>
              <a:t>By the end of this lesson you will be able to -</a:t>
            </a:r>
            <a:endParaRPr sz="2400">
              <a:solidFill>
                <a:srgbClr val="F3F3F3"/>
              </a:solidFill>
            </a:endParaRPr>
          </a:p>
          <a:p>
            <a:pPr indent="-330200" lvl="0" marL="457200" rtl="0" algn="l">
              <a:lnSpc>
                <a:spcPct val="100000"/>
              </a:lnSpc>
              <a:spcBef>
                <a:spcPts val="1000"/>
              </a:spcBef>
              <a:spcAft>
                <a:spcPts val="0"/>
              </a:spcAft>
              <a:buClr>
                <a:srgbClr val="F3F3F3"/>
              </a:buClr>
              <a:buSzPts val="1600"/>
              <a:buChar char="●"/>
            </a:pPr>
            <a:r>
              <a:rPr b="1" lang="en" sz="2400">
                <a:solidFill>
                  <a:srgbClr val="F3F3F3"/>
                </a:solidFill>
              </a:rPr>
              <a:t>Use </a:t>
            </a:r>
            <a:r>
              <a:rPr lang="en" sz="2400">
                <a:solidFill>
                  <a:srgbClr val="F3F3F3"/>
                </a:solidFill>
              </a:rPr>
              <a:t>the </a:t>
            </a:r>
            <a:r>
              <a:rPr b="1" lang="en" sz="2400">
                <a:solidFill>
                  <a:srgbClr val="F3F3F3"/>
                </a:solidFill>
              </a:rPr>
              <a:t>quadratic formula</a:t>
            </a:r>
            <a:r>
              <a:rPr lang="en" sz="2400">
                <a:solidFill>
                  <a:srgbClr val="F3F3F3"/>
                </a:solidFill>
              </a:rPr>
              <a:t> to </a:t>
            </a:r>
            <a:r>
              <a:rPr b="1" lang="en" sz="2400">
                <a:solidFill>
                  <a:srgbClr val="F3F3F3"/>
                </a:solidFill>
              </a:rPr>
              <a:t>solve quadratic equations</a:t>
            </a:r>
            <a:r>
              <a:rPr lang="en" sz="2400">
                <a:solidFill>
                  <a:srgbClr val="F3F3F3"/>
                </a:solidFill>
              </a:rPr>
              <a:t>.</a:t>
            </a:r>
            <a:endParaRPr sz="2400">
              <a:solidFill>
                <a:srgbClr val="F3F3F3"/>
              </a:solidFill>
            </a:endParaRPr>
          </a:p>
          <a:p>
            <a:pPr indent="-330200" lvl="0" marL="457200" rtl="0" algn="l">
              <a:lnSpc>
                <a:spcPct val="100000"/>
              </a:lnSpc>
              <a:spcBef>
                <a:spcPts val="1000"/>
              </a:spcBef>
              <a:spcAft>
                <a:spcPts val="0"/>
              </a:spcAft>
              <a:buClr>
                <a:srgbClr val="F3F3F3"/>
              </a:buClr>
              <a:buSzPts val="1600"/>
              <a:buChar char="●"/>
            </a:pPr>
            <a:r>
              <a:rPr b="1" lang="en" sz="2400">
                <a:solidFill>
                  <a:srgbClr val="F3F3F3"/>
                </a:solidFill>
              </a:rPr>
              <a:t>Explain </a:t>
            </a:r>
            <a:r>
              <a:rPr lang="en" sz="2400">
                <a:solidFill>
                  <a:srgbClr val="F3F3F3"/>
                </a:solidFill>
              </a:rPr>
              <a:t>when some </a:t>
            </a:r>
            <a:r>
              <a:rPr b="1" lang="en" sz="2400">
                <a:solidFill>
                  <a:srgbClr val="F3F3F3"/>
                </a:solidFill>
              </a:rPr>
              <a:t>methods</a:t>
            </a:r>
            <a:r>
              <a:rPr lang="en" sz="2400">
                <a:solidFill>
                  <a:srgbClr val="F3F3F3"/>
                </a:solidFill>
              </a:rPr>
              <a:t> for </a:t>
            </a:r>
            <a:r>
              <a:rPr b="1" lang="en" sz="2400">
                <a:solidFill>
                  <a:srgbClr val="F3F3F3"/>
                </a:solidFill>
              </a:rPr>
              <a:t>solving quadratic equations</a:t>
            </a:r>
            <a:r>
              <a:rPr lang="en" sz="2400">
                <a:solidFill>
                  <a:srgbClr val="F3F3F3"/>
                </a:solidFill>
              </a:rPr>
              <a:t> can be more convenient than others.</a:t>
            </a:r>
            <a:endParaRPr sz="2400">
              <a:solidFill>
                <a:srgbClr val="F3F3F3"/>
              </a:solidFill>
            </a:endParaRPr>
          </a:p>
        </p:txBody>
      </p:sp>
      <p:pic>
        <p:nvPicPr>
          <p:cNvPr descr=" A group of students raising a flag together near a target, representing collaboration and working toward shared learning goals." id="114" name="Google Shape;114;p17" title="Goals-2.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9.6 The Quadratic Formula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spcBef>
                <a:spcPts val="1200"/>
              </a:spcBef>
              <a:spcAft>
                <a:spcPts val="0"/>
              </a:spcAft>
              <a:buSzPts val="1600"/>
              <a:buChar char="●"/>
            </a:pPr>
            <a:r>
              <a:rPr b="1" lang="en" sz="1600"/>
              <a:t>Radical Expression</a:t>
            </a:r>
            <a:endParaRPr b="1" sz="1600"/>
          </a:p>
          <a:p>
            <a:pPr indent="-317500" lvl="1" marL="914400" rtl="0" algn="l">
              <a:spcBef>
                <a:spcPts val="0"/>
              </a:spcBef>
              <a:spcAft>
                <a:spcPts val="0"/>
              </a:spcAft>
              <a:buSzPts val="1400"/>
              <a:buChar char="○"/>
            </a:pPr>
            <a:r>
              <a:rPr lang="en" sz="1400"/>
              <a:t>An expression containing a root such as a square root, cube root, etc.</a:t>
            </a:r>
            <a:endParaRPr sz="1400"/>
          </a:p>
          <a:p>
            <a:pPr indent="-330200" lvl="0" marL="457200" rtl="0" algn="l">
              <a:spcBef>
                <a:spcPts val="1000"/>
              </a:spcBef>
              <a:spcAft>
                <a:spcPts val="0"/>
              </a:spcAft>
              <a:buSzPts val="1600"/>
              <a:buChar char="●"/>
            </a:pPr>
            <a:r>
              <a:rPr b="1" lang="en" sz="1600"/>
              <a:t>Completing the Square</a:t>
            </a:r>
            <a:endParaRPr b="1" sz="1600"/>
          </a:p>
          <a:p>
            <a:pPr indent="-317500" lvl="1" marL="914400" rtl="0" algn="l">
              <a:spcBef>
                <a:spcPts val="0"/>
              </a:spcBef>
              <a:spcAft>
                <a:spcPts val="0"/>
              </a:spcAft>
              <a:buSzPts val="1400"/>
              <a:buChar char="○"/>
            </a:pPr>
            <a:r>
              <a:rPr lang="en" sz="1400"/>
              <a:t>A method used with quadratic expressions to transform it into a perfect square trinomial.</a:t>
            </a:r>
            <a:endParaRPr sz="1400"/>
          </a:p>
          <a:p>
            <a:pPr indent="-317500" lvl="0" marL="457200" rtl="0" algn="l">
              <a:spcBef>
                <a:spcPts val="1000"/>
              </a:spcBef>
              <a:spcAft>
                <a:spcPts val="0"/>
              </a:spcAft>
              <a:buSzPts val="1400"/>
              <a:buChar char="●"/>
            </a:pPr>
            <a:r>
              <a:rPr b="1" lang="en" sz="1600"/>
              <a:t>Perfect Square</a:t>
            </a:r>
            <a:endParaRPr sz="1400"/>
          </a:p>
          <a:p>
            <a:pPr indent="-317500" lvl="1" marL="914400" rtl="0" algn="l">
              <a:spcBef>
                <a:spcPts val="0"/>
              </a:spcBef>
              <a:spcAft>
                <a:spcPts val="0"/>
              </a:spcAft>
              <a:buSzPts val="1400"/>
              <a:buChar char="○"/>
            </a:pPr>
            <a:r>
              <a:rPr lang="en" sz="1400"/>
              <a:t>The product of a whole number or expression that has been multiplied by itself.</a:t>
            </a:r>
            <a:endParaRPr sz="1400"/>
          </a:p>
        </p:txBody>
      </p:sp>
      <p:sp>
        <p:nvSpPr>
          <p:cNvPr id="123" name="Google Shape;123;p18"/>
          <p:cNvSpPr txBox="1"/>
          <p:nvPr>
            <p:ph idx="2" type="body"/>
          </p:nvPr>
        </p:nvSpPr>
        <p:spPr>
          <a:xfrm>
            <a:off x="4904325" y="740675"/>
            <a:ext cx="3927900" cy="410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a:t>New</a:t>
            </a:r>
            <a:endParaRPr b="1" sz="2000"/>
          </a:p>
          <a:p>
            <a:pPr indent="-330200" lvl="0" marL="457200" rtl="0" algn="l">
              <a:spcBef>
                <a:spcPts val="1200"/>
              </a:spcBef>
              <a:spcAft>
                <a:spcPts val="1000"/>
              </a:spcAft>
              <a:buSzPts val="1600"/>
              <a:buChar char="●"/>
            </a:pPr>
            <a:r>
              <a:rPr b="1" lang="en" sz="1600"/>
              <a:t>Quadratic Formula</a:t>
            </a:r>
            <a:endParaRPr sz="1800"/>
          </a:p>
        </p:txBody>
      </p:sp>
      <p:pic>
        <p:nvPicPr>
          <p:cNvPr descr="An equation showing the quadratic formula. It states that 𝑥 equals negative 𝑏 plus or minus the square root of b squared minus 4ac, all divided by 2𝑎" id="124" name="Google Shape;124;p18"/>
          <p:cNvPicPr preferRelativeResize="0"/>
          <p:nvPr/>
        </p:nvPicPr>
        <p:blipFill rotWithShape="1">
          <a:blip r:embed="rId3">
            <a:alphaModFix/>
          </a:blip>
          <a:srcRect b="0" l="0" r="0" t="10233"/>
          <a:stretch/>
        </p:blipFill>
        <p:spPr>
          <a:xfrm>
            <a:off x="5672887" y="1788267"/>
            <a:ext cx="2390775" cy="615600"/>
          </a:xfrm>
          <a:prstGeom prst="rect">
            <a:avLst/>
          </a:prstGeom>
          <a:noFill/>
          <a:ln>
            <a:noFill/>
          </a:ln>
        </p:spPr>
      </p:pic>
      <p:sp>
        <p:nvSpPr>
          <p:cNvPr id="125" name="Google Shape;12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6" name="Google Shape;126;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9.6 The Quadratic Formula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2" name="Google Shape;132;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3" name="Google Shape;13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0"/>
          <p:cNvSpPr txBox="1"/>
          <p:nvPr>
            <p:ph type="title"/>
          </p:nvPr>
        </p:nvSpPr>
        <p:spPr>
          <a:xfrm>
            <a:off x="311700" y="137160"/>
            <a:ext cx="8520600" cy="894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Find the Two Numbers🔎</a:t>
            </a:r>
            <a:endParaRPr>
              <a:solidFill>
                <a:srgbClr val="005047"/>
              </a:solidFill>
            </a:endParaRPr>
          </a:p>
        </p:txBody>
      </p:sp>
      <p:sp>
        <p:nvSpPr>
          <p:cNvPr id="139" name="Google Shape;139;p20"/>
          <p:cNvSpPr txBox="1"/>
          <p:nvPr/>
        </p:nvSpPr>
        <p:spPr>
          <a:xfrm>
            <a:off x="211225" y="971625"/>
            <a:ext cx="8621100" cy="8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500"/>
              </a:spcAft>
              <a:buNone/>
            </a:pPr>
            <a:r>
              <a:rPr lang="en" sz="2000">
                <a:solidFill>
                  <a:schemeClr val="dk1"/>
                </a:solidFill>
                <a:latin typeface="Noto Sans"/>
                <a:ea typeface="Noto Sans"/>
                <a:cs typeface="Noto Sans"/>
                <a:sym typeface="Noto Sans"/>
              </a:rPr>
              <a:t>Each expression represents two numbers. Evaluate the expressions and find the </a:t>
            </a:r>
            <a:r>
              <a:rPr b="1" lang="en" sz="2000">
                <a:solidFill>
                  <a:schemeClr val="dk1"/>
                </a:solidFill>
                <a:latin typeface="Noto Sans"/>
                <a:ea typeface="Noto Sans"/>
                <a:cs typeface="Noto Sans"/>
                <a:sym typeface="Noto Sans"/>
              </a:rPr>
              <a:t>two </a:t>
            </a:r>
            <a:r>
              <a:rPr lang="en" sz="2000">
                <a:solidFill>
                  <a:schemeClr val="dk1"/>
                </a:solidFill>
                <a:latin typeface="Noto Sans"/>
                <a:ea typeface="Noto Sans"/>
                <a:cs typeface="Noto Sans"/>
                <a:sym typeface="Noto Sans"/>
              </a:rPr>
              <a:t>numbers.</a:t>
            </a:r>
            <a:endParaRPr sz="2000">
              <a:solidFill>
                <a:schemeClr val="dk1"/>
              </a:solidFill>
              <a:latin typeface="Noto Sans"/>
              <a:ea typeface="Noto Sans"/>
              <a:cs typeface="Noto Sans"/>
              <a:sym typeface="Noto Sans"/>
            </a:endParaRPr>
          </a:p>
        </p:txBody>
      </p:sp>
      <p:pic>
        <p:nvPicPr>
          <p:cNvPr descr="Question 1 is the expression of 1 plus or minus the square root of 49. Question 2 is a rational expression with the quantity of 8 plus or minus 2 divided by the quantity of 5. Question 3 is the expression of plus or minus the square root of all of the following: the quantity of negative 5 squared minus 4 times 4 times 1. Question 4 is a rational expression with the quantity of negative 18 plus or minus the square root of 36  divided by the quantity of 2 times 3.    " id="140" name="Google Shape;140;p20" title="Screenshot 2026-02-16 at 4.52.27 PM.png"/>
          <p:cNvPicPr preferRelativeResize="0"/>
          <p:nvPr/>
        </p:nvPicPr>
        <p:blipFill>
          <a:blip r:embed="rId4">
            <a:alphaModFix/>
          </a:blip>
          <a:stretch>
            <a:fillRect/>
          </a:stretch>
        </p:blipFill>
        <p:spPr>
          <a:xfrm>
            <a:off x="311700" y="1719300"/>
            <a:ext cx="3183600" cy="3116799"/>
          </a:xfrm>
          <a:prstGeom prst="rect">
            <a:avLst/>
          </a:prstGeom>
          <a:noFill/>
          <a:ln>
            <a:noFill/>
          </a:ln>
        </p:spPr>
      </p:pic>
      <p:sp>
        <p:nvSpPr>
          <p:cNvPr id="141" name="Google Shape;141;p20"/>
          <p:cNvSpPr txBox="1"/>
          <p:nvPr>
            <p:ph idx="12" type="sldNum"/>
          </p:nvPr>
        </p:nvSpPr>
        <p:spPr>
          <a:xfrm>
            <a:off x="8283608" y="477582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20"/>
          <p:cNvSpPr txBox="1"/>
          <p:nvPr>
            <p:ph idx="3" type="sldNum"/>
          </p:nvPr>
        </p:nvSpPr>
        <p:spPr>
          <a:xfrm>
            <a:off x="311700" y="477583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9.6.1 Evaluating Expressions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8" name="Google Shape;148;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9" name="Google Shape;14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pic>
        <p:nvPicPr>
          <p:cNvPr descr="Icon indicating the slide contains a support for students with disabilities" id="154" name="Google Shape;154;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5" name="Google Shape;155;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6" name="Google Shape;156;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 is the Best Method? 🧠</a:t>
            </a:r>
            <a:endParaRPr sz="2600">
              <a:solidFill>
                <a:srgbClr val="005047"/>
              </a:solidFill>
              <a:highlight>
                <a:srgbClr val="FF0000"/>
              </a:highlight>
            </a:endParaRPr>
          </a:p>
        </p:txBody>
      </p:sp>
      <p:sp>
        <p:nvSpPr>
          <p:cNvPr id="157" name="Google Shape;157;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8" name="Google Shape;158;p22" title="ELL callout box"/>
          <p:cNvSpPr/>
          <p:nvPr/>
        </p:nvSpPr>
        <p:spPr>
          <a:xfrm>
            <a:off x="4683075" y="903000"/>
            <a:ext cx="4276200" cy="216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First I _____ because …</a:t>
            </a:r>
            <a:endParaRPr sz="1800">
              <a:latin typeface="Noto Sans"/>
              <a:ea typeface="Noto Sans"/>
              <a:cs typeface="Noto Sans"/>
              <a:sym typeface="Noto Sans"/>
            </a:endParaRPr>
          </a:p>
          <a:p>
            <a:pPr indent="0" lvl="0" marL="457200" rtl="0" algn="l">
              <a:spcBef>
                <a:spcPts val="1000"/>
              </a:spcBef>
              <a:spcAft>
                <a:spcPts val="0"/>
              </a:spcAft>
              <a:buNone/>
            </a:pPr>
            <a:r>
              <a:rPr lang="en" sz="1800">
                <a:latin typeface="Noto Sans"/>
                <a:ea typeface="Noto Sans"/>
                <a:cs typeface="Noto Sans"/>
                <a:sym typeface="Noto Sans"/>
              </a:rPr>
              <a:t>I tried _____ and what happened was …</a:t>
            </a:r>
            <a:endParaRPr sz="1800">
              <a:latin typeface="Noto Sans"/>
              <a:ea typeface="Noto Sans"/>
              <a:cs typeface="Noto Sans"/>
              <a:sym typeface="Noto Sans"/>
            </a:endParaRPr>
          </a:p>
          <a:p>
            <a:pPr indent="0" lvl="0" marL="0" rtl="0" algn="l">
              <a:spcBef>
                <a:spcPts val="1000"/>
              </a:spcBef>
              <a:spcAft>
                <a:spcPts val="0"/>
              </a:spcAft>
              <a:buNone/>
            </a:pPr>
            <a:r>
              <a:rPr lang="en" sz="1800">
                <a:latin typeface="Noto Sans"/>
                <a:ea typeface="Noto Sans"/>
                <a:cs typeface="Noto Sans"/>
                <a:sym typeface="Noto Sans"/>
              </a:rPr>
              <a:t>How did you get … ?</a:t>
            </a:r>
            <a:endParaRPr sz="1800">
              <a:latin typeface="Noto Sans"/>
              <a:ea typeface="Noto Sans"/>
              <a:cs typeface="Noto Sans"/>
              <a:sym typeface="Noto Sans"/>
            </a:endParaRPr>
          </a:p>
          <a:p>
            <a:pPr indent="0" lvl="0" marL="457200" rtl="0" algn="l">
              <a:spcBef>
                <a:spcPts val="1000"/>
              </a:spcBef>
              <a:spcAft>
                <a:spcPts val="0"/>
              </a:spcAft>
              <a:buNone/>
            </a:pPr>
            <a:r>
              <a:rPr lang="en" sz="1800">
                <a:latin typeface="Noto Sans"/>
                <a:ea typeface="Noto Sans"/>
                <a:cs typeface="Noto Sans"/>
                <a:sym typeface="Noto Sans"/>
              </a:rPr>
              <a:t>Why did you …?</a:t>
            </a:r>
            <a:endParaRPr sz="18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159" name="Google Shape;159;p22" title="UDL callout box"/>
          <p:cNvSpPr/>
          <p:nvPr/>
        </p:nvSpPr>
        <p:spPr>
          <a:xfrm>
            <a:off x="4683075" y="3177550"/>
            <a:ext cx="4276200" cy="1665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30200" lvl="0" marL="457200" rtl="0" algn="l">
              <a:spcBef>
                <a:spcPts val="0"/>
              </a:spcBef>
              <a:spcAft>
                <a:spcPts val="0"/>
              </a:spcAft>
              <a:buSzPts val="1600"/>
              <a:buFont typeface="Noto Sans"/>
              <a:buChar char="●"/>
            </a:pPr>
            <a:r>
              <a:rPr lang="en" sz="1600">
                <a:latin typeface="Noto Sans"/>
                <a:ea typeface="Noto Sans"/>
                <a:cs typeface="Noto Sans"/>
                <a:sym typeface="Noto Sans"/>
              </a:rPr>
              <a:t>You already know factoring and completing the square.</a:t>
            </a:r>
            <a:endParaRPr sz="1600">
              <a:latin typeface="Noto Sans"/>
              <a:ea typeface="Noto Sans"/>
              <a:cs typeface="Noto Sans"/>
              <a:sym typeface="Noto Sans"/>
            </a:endParaRPr>
          </a:p>
          <a:p>
            <a:pPr indent="-330200" lvl="0" marL="457200" rtl="0" algn="l">
              <a:spcBef>
                <a:spcPts val="0"/>
              </a:spcBef>
              <a:spcAft>
                <a:spcPts val="0"/>
              </a:spcAft>
              <a:buSzPts val="1600"/>
              <a:buFont typeface="Noto Sans"/>
              <a:buChar char="●"/>
            </a:pPr>
            <a:r>
              <a:rPr lang="en" sz="1600">
                <a:latin typeface="Noto Sans"/>
                <a:ea typeface="Noto Sans"/>
                <a:cs typeface="Noto Sans"/>
                <a:sym typeface="Noto Sans"/>
              </a:rPr>
              <a:t>Choose the method that feels easiest.</a:t>
            </a:r>
            <a:endParaRPr sz="1600">
              <a:latin typeface="Noto Sans"/>
              <a:ea typeface="Noto Sans"/>
              <a:cs typeface="Noto Sans"/>
              <a:sym typeface="Noto Sans"/>
            </a:endParaRPr>
          </a:p>
          <a:p>
            <a:pPr indent="-330200" lvl="0" marL="457200" rtl="0" algn="l">
              <a:spcBef>
                <a:spcPts val="0"/>
              </a:spcBef>
              <a:spcAft>
                <a:spcPts val="0"/>
              </a:spcAft>
              <a:buSzPts val="1600"/>
              <a:buFont typeface="Noto Sans"/>
              <a:buChar char="●"/>
            </a:pPr>
            <a:r>
              <a:rPr lang="en" sz="1600">
                <a:latin typeface="Noto Sans"/>
                <a:ea typeface="Noto Sans"/>
                <a:cs typeface="Noto Sans"/>
                <a:sym typeface="Noto Sans"/>
              </a:rPr>
              <a:t>Be ready to say why you chose it.</a:t>
            </a:r>
            <a:endParaRPr sz="1600">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Noto Sans"/>
                <a:ea typeface="Noto Sans"/>
                <a:cs typeface="Noto Sans"/>
                <a:sym typeface="Noto Sans"/>
              </a:rPr>
              <a:t>Engagement</a:t>
            </a:r>
            <a:endParaRPr>
              <a:latin typeface="Noto Sans"/>
              <a:ea typeface="Noto Sans"/>
              <a:cs typeface="Noto Sans"/>
              <a:sym typeface="Noto Sans"/>
            </a:endParaRPr>
          </a:p>
        </p:txBody>
      </p:sp>
      <p:sp>
        <p:nvSpPr>
          <p:cNvPr id="160" name="Google Shape;160;p22"/>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22"/>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9.6.2 Choosing the Best Method to Solve an Equation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 is the Best Method? 🧠</a:t>
            </a:r>
            <a:endParaRPr>
              <a:solidFill>
                <a:srgbClr val="005047"/>
              </a:solidFill>
            </a:endParaRPr>
          </a:p>
        </p:txBody>
      </p:sp>
      <p:sp>
        <p:nvSpPr>
          <p:cNvPr id="167" name="Google Shape;167;p23"/>
          <p:cNvSpPr txBox="1"/>
          <p:nvPr/>
        </p:nvSpPr>
        <p:spPr>
          <a:xfrm>
            <a:off x="4633000" y="2020824"/>
            <a:ext cx="4035000" cy="2527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AutoNum type="arabicPeriod" startAt="2"/>
            </a:pPr>
            <a:r>
              <a:rPr lang="en" sz="2100">
                <a:solidFill>
                  <a:schemeClr val="dk1"/>
                </a:solidFill>
                <a:latin typeface="Noto Sans"/>
                <a:ea typeface="Noto Sans"/>
                <a:cs typeface="Noto Sans"/>
                <a:sym typeface="Noto Sans"/>
              </a:rPr>
              <a:t>5</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− 9</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− 44 = 0</a:t>
            </a:r>
            <a:endParaRPr sz="2100">
              <a:solidFill>
                <a:schemeClr val="dk1"/>
              </a:solidFill>
              <a:latin typeface="Noto Sans"/>
              <a:ea typeface="Noto Sans"/>
              <a:cs typeface="Noto Sans"/>
              <a:sym typeface="Noto Sans"/>
            </a:endParaRPr>
          </a:p>
          <a:p>
            <a:pPr indent="-361950" lvl="1" marL="914400" rtl="0" algn="l">
              <a:spcBef>
                <a:spcPts val="100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2.2</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 20</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 4</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11</a:t>
            </a:r>
            <a:endParaRPr sz="2100">
              <a:solidFill>
                <a:schemeClr val="dk1"/>
              </a:solidFill>
              <a:latin typeface="Noto Sans"/>
              <a:ea typeface="Noto Sans"/>
              <a:cs typeface="Noto Sans"/>
              <a:sym typeface="Noto Sans"/>
            </a:endParaRPr>
          </a:p>
        </p:txBody>
      </p:sp>
      <p:sp>
        <p:nvSpPr>
          <p:cNvPr id="168" name="Google Shape;168;p23"/>
          <p:cNvSpPr txBox="1"/>
          <p:nvPr/>
        </p:nvSpPr>
        <p:spPr>
          <a:xfrm>
            <a:off x="379100" y="2021925"/>
            <a:ext cx="4035000" cy="2527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AutoNum type="arabicPeriod"/>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− 2</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− 1.25 = 0</a:t>
            </a:r>
            <a:endParaRPr sz="2100">
              <a:solidFill>
                <a:schemeClr val="dk1"/>
              </a:solidFill>
              <a:latin typeface="Noto Sans"/>
              <a:ea typeface="Noto Sans"/>
              <a:cs typeface="Noto Sans"/>
              <a:sym typeface="Noto Sans"/>
            </a:endParaRPr>
          </a:p>
          <a:p>
            <a:pPr indent="-361950" lvl="1" marL="914400" rtl="0" algn="l">
              <a:spcBef>
                <a:spcPts val="100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2.5</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3</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 1</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 0.5</a:t>
            </a:r>
            <a:endParaRPr sz="2100">
              <a:solidFill>
                <a:schemeClr val="dk1"/>
              </a:solidFill>
              <a:latin typeface="Noto Sans"/>
              <a:ea typeface="Noto Sans"/>
              <a:cs typeface="Noto Sans"/>
              <a:sym typeface="Noto Sans"/>
            </a:endParaRPr>
          </a:p>
        </p:txBody>
      </p:sp>
      <p:sp>
        <p:nvSpPr>
          <p:cNvPr id="169" name="Google Shape;169;p23"/>
          <p:cNvSpPr txBox="1"/>
          <p:nvPr/>
        </p:nvSpPr>
        <p:spPr>
          <a:xfrm>
            <a:off x="311700" y="893276"/>
            <a:ext cx="8662800" cy="11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n" sz="2100">
                <a:solidFill>
                  <a:schemeClr val="dk1"/>
                </a:solidFill>
                <a:latin typeface="Noto Sans"/>
                <a:ea typeface="Noto Sans"/>
                <a:cs typeface="Noto Sans"/>
                <a:sym typeface="Noto Sans"/>
              </a:rPr>
              <a:t>Find the </a:t>
            </a:r>
            <a:r>
              <a:rPr b="1" lang="en" sz="2100">
                <a:solidFill>
                  <a:schemeClr val="dk1"/>
                </a:solidFill>
                <a:latin typeface="Noto Sans"/>
                <a:ea typeface="Noto Sans"/>
                <a:cs typeface="Noto Sans"/>
                <a:sym typeface="Noto Sans"/>
              </a:rPr>
              <a:t>two</a:t>
            </a:r>
            <a:r>
              <a:rPr lang="en" sz="2100">
                <a:solidFill>
                  <a:schemeClr val="dk1"/>
                </a:solidFill>
                <a:latin typeface="Noto Sans"/>
                <a:ea typeface="Noto Sans"/>
                <a:cs typeface="Noto Sans"/>
                <a:sym typeface="Noto Sans"/>
              </a:rPr>
              <a:t> solutions by rewriting it in factored form or by completing the square. Be prepared to explain your choice of method.</a:t>
            </a:r>
            <a:endParaRPr sz="2000">
              <a:solidFill>
                <a:schemeClr val="dk1"/>
              </a:solidFill>
              <a:latin typeface="Noto Sans"/>
              <a:ea typeface="Noto Sans"/>
              <a:cs typeface="Noto Sans"/>
              <a:sym typeface="Noto Sans"/>
            </a:endParaRPr>
          </a:p>
        </p:txBody>
      </p:sp>
      <p:sp>
        <p:nvSpPr>
          <p:cNvPr id="170" name="Google Shape;170;p23"/>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1" name="Google Shape;171;p23"/>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 is the Best Method? 🧠 </a:t>
            </a:r>
            <a:r>
              <a:rPr lang="en" sz="2200"/>
              <a:t>Worked Solutions</a:t>
            </a:r>
            <a:endParaRPr sz="2400">
              <a:solidFill>
                <a:srgbClr val="005047"/>
              </a:solidFill>
            </a:endParaRPr>
          </a:p>
        </p:txBody>
      </p:sp>
      <p:pic>
        <p:nvPicPr>
          <p:cNvPr descr="Answer: Completing the square method.&#10;Step one: x squared minus two x minus one point two five equals zero.&#10;Step two: x squared minus two x equals one point two five.&#10;Step three: x squared minus two x plus the quantity negative two divided by two quantity squared equals one point two five plus the quantity negative two divided by two quantity squared.&#10;Step four: x squared minus two x plus one equals one point two five plus one.&#10;Step five: x squared minus two x plus one equals two point two five.&#10;Step six: x minus one quantity squared equals two point two five.&#10;Step seven: the square root of the quantity x minus one quantity squared equals the square root of two point two five.&#10;Step eight: x minus one equals plus or minus the square root of two point two five.&#10;Step nine: x equals one plus or minus the square root of two point two five.&#10;Step ten: x equals one plus or minus one point five.&#10;Step eleven: x equals one plus one point five.&#10;Step twelve: x equals one minus one point five.&#10;Step thirteen: x equals two point five.&#10;Step fourteen: x equals negative zero point five.&#10;Final answer: x equals two point five and x equals negative zero point five." id="177" name="Google Shape;177;p24"/>
          <p:cNvPicPr preferRelativeResize="0"/>
          <p:nvPr/>
        </p:nvPicPr>
        <p:blipFill>
          <a:blip r:embed="rId4">
            <a:alphaModFix/>
          </a:blip>
          <a:stretch>
            <a:fillRect/>
          </a:stretch>
        </p:blipFill>
        <p:spPr>
          <a:xfrm>
            <a:off x="311700" y="912125"/>
            <a:ext cx="3541175" cy="3652950"/>
          </a:xfrm>
          <a:prstGeom prst="rect">
            <a:avLst/>
          </a:prstGeom>
          <a:noFill/>
          <a:ln>
            <a:noFill/>
          </a:ln>
        </p:spPr>
      </p:pic>
      <p:pic>
        <p:nvPicPr>
          <p:cNvPr descr="Answer: Completing the square method.&#10;Step one: five x squared plus nine x minus forty-four equals zero.&#10;Step two: five x squared plus nine x equals forty-four.&#10;Step three: divide both sides by five, giving five x squared plus nine x divided by five equals forty-four divided by five.&#10;Step four: x squared plus nine fifths x plus the quantity one half times nine fifths quantity squared equals forty-four fifths plus the quantity one half times nine fifths quantity squared.&#10;Step five: x squared plus nine fifths x plus eighty-one one-hundredths equals forty-four fifths plus eighty-one one-hundredths.&#10;Step six: x squared plus nine fifths x plus eighty-one one-hundredths equals nine hundred sixty-one one-hundredths.&#10;Step seven: the quantity x plus nine tenths quantity squared equals nine hundred sixty-one one-hundredths.&#10;Step eight: the square root of the quantity x plus nine tenths quantity squared equals the square root of nine hundred sixty-one one-hundredths.&#10;Step nine: x plus nine tenths equals plus or minus thirty-one tenths.&#10;Step ten: x equals negative nine tenths plus or minus thirty-one tenths.&#10;Step eleven: x equals negative nine tenths plus thirty-one tenths.&#10;Step twelve: x equals negative nine tenths minus thirty-one tenths.&#10;Step thirteen: x equals twenty-two tenths, which is two point two.&#10;Step fourteen: x equals negative forty tenths, which is negative four.&#10;Final answer: x equals two point two and x equals negative four." id="178" name="Google Shape;178;p24"/>
          <p:cNvPicPr preferRelativeResize="0"/>
          <p:nvPr/>
        </p:nvPicPr>
        <p:blipFill>
          <a:blip r:embed="rId5">
            <a:alphaModFix/>
          </a:blip>
          <a:stretch>
            <a:fillRect/>
          </a:stretch>
        </p:blipFill>
        <p:spPr>
          <a:xfrm>
            <a:off x="4681467" y="914400"/>
            <a:ext cx="3538729" cy="3948475"/>
          </a:xfrm>
          <a:prstGeom prst="rect">
            <a:avLst/>
          </a:prstGeom>
          <a:noFill/>
          <a:ln>
            <a:noFill/>
          </a:ln>
        </p:spPr>
      </p:pic>
      <p:sp>
        <p:nvSpPr>
          <p:cNvPr id="179" name="Google Shape;179;p24"/>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0" name="Google Shape;180;p24"/>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 is the Best Method? 🧠</a:t>
            </a:r>
            <a:endParaRPr>
              <a:solidFill>
                <a:srgbClr val="005047"/>
              </a:solidFill>
            </a:endParaRPr>
          </a:p>
        </p:txBody>
      </p:sp>
      <p:sp>
        <p:nvSpPr>
          <p:cNvPr id="186" name="Google Shape;186;p25"/>
          <p:cNvSpPr txBox="1"/>
          <p:nvPr/>
        </p:nvSpPr>
        <p:spPr>
          <a:xfrm>
            <a:off x="311700" y="893276"/>
            <a:ext cx="8662800" cy="11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n" sz="2100">
                <a:solidFill>
                  <a:schemeClr val="dk1"/>
                </a:solidFill>
                <a:latin typeface="Noto Sans"/>
                <a:ea typeface="Noto Sans"/>
                <a:cs typeface="Noto Sans"/>
                <a:sym typeface="Noto Sans"/>
              </a:rPr>
              <a:t>Find the </a:t>
            </a:r>
            <a:r>
              <a:rPr b="1" lang="en" sz="2100">
                <a:solidFill>
                  <a:schemeClr val="dk1"/>
                </a:solidFill>
                <a:latin typeface="Noto Sans"/>
                <a:ea typeface="Noto Sans"/>
                <a:cs typeface="Noto Sans"/>
                <a:sym typeface="Noto Sans"/>
              </a:rPr>
              <a:t>two</a:t>
            </a:r>
            <a:r>
              <a:rPr lang="en" sz="2100">
                <a:solidFill>
                  <a:schemeClr val="dk1"/>
                </a:solidFill>
                <a:latin typeface="Noto Sans"/>
                <a:ea typeface="Noto Sans"/>
                <a:cs typeface="Noto Sans"/>
                <a:sym typeface="Noto Sans"/>
              </a:rPr>
              <a:t> solutions by rewriting it in factored form or by completing the square. Be prepared to explain your choice of method.</a:t>
            </a:r>
            <a:endParaRPr sz="2000">
              <a:solidFill>
                <a:schemeClr val="dk1"/>
              </a:solidFill>
              <a:latin typeface="Noto Sans"/>
              <a:ea typeface="Noto Sans"/>
              <a:cs typeface="Noto Sans"/>
              <a:sym typeface="Noto Sans"/>
            </a:endParaRPr>
          </a:p>
        </p:txBody>
      </p:sp>
      <p:sp>
        <p:nvSpPr>
          <p:cNvPr id="187" name="Google Shape;187;p25"/>
          <p:cNvSpPr txBox="1"/>
          <p:nvPr/>
        </p:nvSpPr>
        <p:spPr>
          <a:xfrm>
            <a:off x="379100" y="2021925"/>
            <a:ext cx="4035000" cy="2527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AutoNum type="arabicPeriod" startAt="3"/>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− 1.25</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a:t>
            </a:r>
            <a:r>
              <a:rPr lang="en" sz="2100">
                <a:solidFill>
                  <a:schemeClr val="dk1"/>
                </a:solidFill>
                <a:latin typeface="Noto Sans"/>
                <a:ea typeface="Noto Sans"/>
                <a:cs typeface="Noto Sans"/>
                <a:sym typeface="Noto Sans"/>
              </a:rPr>
              <a:t>0.375</a:t>
            </a:r>
            <a:endParaRPr sz="2100">
              <a:solidFill>
                <a:schemeClr val="dk1"/>
              </a:solidFill>
              <a:latin typeface="Noto Sans"/>
              <a:ea typeface="Noto Sans"/>
              <a:cs typeface="Noto Sans"/>
              <a:sym typeface="Noto Sans"/>
            </a:endParaRPr>
          </a:p>
          <a:p>
            <a:pPr indent="-361950" lvl="1" marL="914400" rtl="0" algn="l">
              <a:spcBef>
                <a:spcPts val="100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0.75</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0.25</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 1.5</a:t>
            </a:r>
            <a:endParaRPr sz="2100">
              <a:solidFill>
                <a:schemeClr val="dk1"/>
              </a:solidFill>
              <a:latin typeface="Noto Sans"/>
              <a:ea typeface="Noto Sans"/>
              <a:cs typeface="Noto Sans"/>
              <a:sym typeface="Noto Sans"/>
            </a:endParaRPr>
          </a:p>
          <a:p>
            <a:pPr indent="-361950" lvl="1" marL="9144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2.5</a:t>
            </a:r>
            <a:endParaRPr sz="2100">
              <a:solidFill>
                <a:schemeClr val="dk1"/>
              </a:solidFill>
              <a:latin typeface="Noto Sans"/>
              <a:ea typeface="Noto Sans"/>
              <a:cs typeface="Noto Sans"/>
              <a:sym typeface="Noto Sans"/>
            </a:endParaRPr>
          </a:p>
        </p:txBody>
      </p:sp>
      <p:sp>
        <p:nvSpPr>
          <p:cNvPr id="188" name="Google Shape;188;p25"/>
          <p:cNvSpPr txBox="1"/>
          <p:nvPr/>
        </p:nvSpPr>
        <p:spPr>
          <a:xfrm>
            <a:off x="4633000" y="2020824"/>
            <a:ext cx="4035000" cy="4599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1000"/>
              </a:spcAft>
              <a:buClr>
                <a:schemeClr val="dk1"/>
              </a:buClr>
              <a:buSzPts val="2100"/>
              <a:buFont typeface="Noto Sans"/>
              <a:buAutoNum type="arabicPeriod" startAt="4"/>
            </a:pPr>
            <a:r>
              <a:rPr lang="en" sz="2100">
                <a:solidFill>
                  <a:schemeClr val="dk1"/>
                </a:solidFill>
                <a:latin typeface="Noto Sans"/>
                <a:ea typeface="Noto Sans"/>
                <a:cs typeface="Noto Sans"/>
                <a:sym typeface="Noto Sans"/>
              </a:rPr>
              <a:t>4</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− 28</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a:t>
            </a:r>
            <a:r>
              <a:rPr lang="en" sz="2100">
                <a:solidFill>
                  <a:schemeClr val="dk1"/>
                </a:solidFill>
                <a:latin typeface="Noto Sans"/>
                <a:ea typeface="Noto Sans"/>
                <a:cs typeface="Noto Sans"/>
                <a:sym typeface="Noto Sans"/>
              </a:rPr>
              <a:t> 29 = 0</a:t>
            </a:r>
            <a:endParaRPr sz="2100">
              <a:solidFill>
                <a:schemeClr val="dk1"/>
              </a:solidFill>
              <a:latin typeface="Noto Sans"/>
              <a:ea typeface="Noto Sans"/>
              <a:cs typeface="Noto Sans"/>
              <a:sym typeface="Noto Sans"/>
            </a:endParaRPr>
          </a:p>
        </p:txBody>
      </p:sp>
      <p:pic>
        <p:nvPicPr>
          <p:cNvPr descr="Four bulleted choices&#10;&#10;First negative 7 plus the square root of 2&#10;&#10;Second  7 minus the square root of 2&#10;&#10;Third 7 divided by 2 plus the square root of 5&#10;&#10;Fourth 7 divided by 2 minus the square root of 5&#10;&#10;" id="189" name="Google Shape;189;p25"/>
          <p:cNvPicPr preferRelativeResize="0"/>
          <p:nvPr/>
        </p:nvPicPr>
        <p:blipFill>
          <a:blip r:embed="rId4">
            <a:alphaModFix/>
          </a:blip>
          <a:stretch>
            <a:fillRect/>
          </a:stretch>
        </p:blipFill>
        <p:spPr>
          <a:xfrm>
            <a:off x="5029013" y="2420349"/>
            <a:ext cx="1890079" cy="1865426"/>
          </a:xfrm>
          <a:prstGeom prst="rect">
            <a:avLst/>
          </a:prstGeom>
          <a:noFill/>
          <a:ln>
            <a:noFill/>
          </a:ln>
        </p:spPr>
      </p:pic>
      <p:sp>
        <p:nvSpPr>
          <p:cNvPr id="190" name="Google Shape;190;p25"/>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1" name="Google Shape;191;p25"/>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5" name="Shape 195"/>
        <p:cNvGrpSpPr/>
        <p:nvPr/>
      </p:nvGrpSpPr>
      <p:grpSpPr>
        <a:xfrm>
          <a:off x="0" y="0"/>
          <a:ext cx="0" cy="0"/>
          <a:chOff x="0" y="0"/>
          <a:chExt cx="0" cy="0"/>
        </a:xfrm>
      </p:grpSpPr>
      <p:sp>
        <p:nvSpPr>
          <p:cNvPr id="196" name="Google Shape;196;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What is the Best Method? 🧠 </a:t>
            </a:r>
            <a:r>
              <a:rPr lang="en" sz="2200"/>
              <a:t>Worked Solutions</a:t>
            </a:r>
            <a:endParaRPr sz="2400">
              <a:solidFill>
                <a:srgbClr val="005047"/>
              </a:solidFill>
            </a:endParaRPr>
          </a:p>
        </p:txBody>
      </p:sp>
      <p:pic>
        <p:nvPicPr>
          <p:cNvPr descr="Answer: Completing the square method.&#10;Step one: x squared plus one point two five x equals zero point three seven five.&#10;Step two: x squared plus one point two five x plus the quantity zero point five times one point two five quantity squared equals zero point three seven five plus the quantity zero point five times one point two five quantity squared.&#10;Step three: x squared plus one point two five x plus zero point three nine zero six two five equals zero point three seven five plus zero point three nine zero six two five.&#10;Step four: the quantity x plus zero point six two five quantity squared equals zero point seven six five six two five.&#10;Step five: the square root of the quantity x plus zero point six two five quantity squared equals the square root of zero point seven six five six two five.&#10;Step six: x plus zero point six two five equals plus or minus zero point eight seven five.&#10;Step seven: x equals negative zero point six two five plus or minus zero point eight seven five.&#10;Step eight: x equals negative zero point six two five plus zero point eight seven five.&#10;Step nine: x equals negative zero point six two five minus zero point eight seven five.&#10;Step ten: x equals zero point two five.&#10;Step eleven: x equals negative one point five.&#10;Final answer: x equals zero point two five and x equals negative one point five." id="197" name="Google Shape;197;p26"/>
          <p:cNvPicPr preferRelativeResize="0"/>
          <p:nvPr/>
        </p:nvPicPr>
        <p:blipFill>
          <a:blip r:embed="rId4">
            <a:alphaModFix/>
          </a:blip>
          <a:stretch>
            <a:fillRect/>
          </a:stretch>
        </p:blipFill>
        <p:spPr>
          <a:xfrm>
            <a:off x="152400" y="1112460"/>
            <a:ext cx="4612022" cy="3648456"/>
          </a:xfrm>
          <a:prstGeom prst="rect">
            <a:avLst/>
          </a:prstGeom>
          <a:noFill/>
          <a:ln>
            <a:noFill/>
          </a:ln>
        </p:spPr>
      </p:pic>
      <p:pic>
        <p:nvPicPr>
          <p:cNvPr descr="Answer: Completing the square method.&#10;&#10;Step one: four x squared minus twenty-eight x plus twenty-nine equals zero.&#10;Step two: divide the entire equation by four, giving four x squared minus twenty-eight x plus twenty-nine divided by four equals zero.&#10;Step three: x squared minus seven x plus twenty-nine fourths equals zero.&#10;Step four: x squared minus seven x equals negative twenty-nine fourths.&#10;Step five: x squared minus seven x plus the quantity seven divided by two quantity squared equals negative twenty-nine fourths plus the quantity seven divided by two quantity squared.&#10;Step six: x squared minus seven x plus forty-nine fourths equals twenty fourths.&#10;Step seven: x squared minus seven x plus forty-nine fourths equals five.&#10;Step eight: the quantity x minus seven halves quantity squared equals five.&#10;Step nine: the square root of the quantity x minus seven halves quantity squared equals the square root of five.&#10;Step ten: x minus seven halves equals plus or minus the square root of five.&#10;Step eleven: x equals seven halves plus or minus the square root of five.&#10;Step twelve: x equals seven halves plus the square root of five.&#10;Step thirteen: x equals seven halves minus the square root of five.&#10;Final answer: x equals seven halves plus the square root of five and x equals seven halves minus the square root of five." id="198" name="Google Shape;198;p26"/>
          <p:cNvPicPr preferRelativeResize="0"/>
          <p:nvPr/>
        </p:nvPicPr>
        <p:blipFill>
          <a:blip r:embed="rId5">
            <a:alphaModFix/>
          </a:blip>
          <a:stretch>
            <a:fillRect/>
          </a:stretch>
        </p:blipFill>
        <p:spPr>
          <a:xfrm>
            <a:off x="5156722" y="1112460"/>
            <a:ext cx="3489421" cy="3648456"/>
          </a:xfrm>
          <a:prstGeom prst="rect">
            <a:avLst/>
          </a:prstGeom>
          <a:noFill/>
          <a:ln>
            <a:noFill/>
          </a:ln>
        </p:spPr>
      </p:pic>
      <p:sp>
        <p:nvSpPr>
          <p:cNvPr id="199" name="Google Shape;199;p26"/>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0" name="Google Shape;200;p26"/>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descr="Icon indicating the slide contains a check for understanding question for students " id="205" name="Google Shape;205;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06" name="Google Shape;206;p27"/>
          <p:cNvSpPr txBox="1"/>
          <p:nvPr/>
        </p:nvSpPr>
        <p:spPr>
          <a:xfrm>
            <a:off x="310900" y="1005880"/>
            <a:ext cx="85797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2400">
                <a:solidFill>
                  <a:schemeClr val="dk1"/>
                </a:solidFill>
                <a:latin typeface="Noto Sans"/>
                <a:ea typeface="Noto Sans"/>
                <a:cs typeface="Noto Sans"/>
                <a:sym typeface="Noto Sans"/>
              </a:rPr>
              <a:t>Use completing the square to solve 2</a:t>
            </a:r>
            <a:r>
              <a:rPr i="1" lang="en" sz="25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+ 10</a:t>
            </a:r>
            <a:r>
              <a:rPr i="1" lang="en" sz="25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+ 8 = 0.</a:t>
            </a:r>
            <a:endParaRPr sz="2400">
              <a:solidFill>
                <a:schemeClr val="dk1"/>
              </a:solidFill>
              <a:latin typeface="Noto Sans"/>
              <a:ea typeface="Noto Sans"/>
              <a:cs typeface="Noto Sans"/>
              <a:sym typeface="Noto Sans"/>
            </a:endParaRPr>
          </a:p>
        </p:txBody>
      </p:sp>
      <p:sp>
        <p:nvSpPr>
          <p:cNvPr id="207" name="Google Shape;207;p27"/>
          <p:cNvSpPr txBox="1"/>
          <p:nvPr/>
        </p:nvSpPr>
        <p:spPr>
          <a:xfrm>
            <a:off x="311700" y="1529001"/>
            <a:ext cx="8170500" cy="2457900"/>
          </a:xfrm>
          <a:prstGeom prst="rect">
            <a:avLst/>
          </a:prstGeom>
          <a:noFill/>
          <a:ln>
            <a:noFill/>
          </a:ln>
        </p:spPr>
        <p:txBody>
          <a:bodyPr anchorCtr="0" anchor="t" bIns="91425" lIns="91425" spcFirstLastPara="1" rIns="91425" wrap="square" tIns="91425">
            <a:noAutofit/>
          </a:bodyPr>
          <a:lstStyle/>
          <a:p>
            <a:pPr indent="-361950" lvl="0" marL="914400" rtl="0" algn="l">
              <a:spcBef>
                <a:spcPts val="0"/>
              </a:spcBef>
              <a:spcAft>
                <a:spcPts val="0"/>
              </a:spcAft>
              <a:buClr>
                <a:schemeClr val="dk1"/>
              </a:buClr>
              <a:buSzPts val="2100"/>
              <a:buFont typeface="Noto Sans"/>
              <a:buAutoNum type="alphaLcPeriod"/>
            </a:pPr>
            <a:r>
              <a:rPr i="1" lang="en" sz="25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baseline="30000" lang="en" sz="2100">
                <a:solidFill>
                  <a:schemeClr val="dk1"/>
                </a:solidFill>
                <a:latin typeface="Noto Sans"/>
                <a:ea typeface="Noto Sans"/>
                <a:cs typeface="Noto Sans"/>
                <a:sym typeface="Noto Sans"/>
              </a:rPr>
              <a:t>25</a:t>
            </a:r>
            <a:r>
              <a:rPr lang="en" sz="2100">
                <a:solidFill>
                  <a:schemeClr val="dk1"/>
                </a:solidFill>
                <a:latin typeface="Noto Sans"/>
                <a:ea typeface="Noto Sans"/>
                <a:cs typeface="Noto Sans"/>
                <a:sym typeface="Noto Sans"/>
              </a:rPr>
              <a:t>/</a:t>
            </a:r>
            <a:r>
              <a:rPr baseline="-25000" lang="en" sz="2100">
                <a:solidFill>
                  <a:schemeClr val="dk1"/>
                </a:solidFill>
                <a:latin typeface="Noto Sans"/>
                <a:ea typeface="Noto Sans"/>
                <a:cs typeface="Noto Sans"/>
                <a:sym typeface="Noto Sans"/>
              </a:rPr>
              <a:t>4</a:t>
            </a:r>
            <a:endParaRPr baseline="-25000" sz="2100">
              <a:solidFill>
                <a:schemeClr val="dk1"/>
              </a:solidFill>
              <a:latin typeface="Noto Sans"/>
              <a:ea typeface="Noto Sans"/>
              <a:cs typeface="Noto Sans"/>
              <a:sym typeface="Noto Sans"/>
            </a:endParaRPr>
          </a:p>
          <a:p>
            <a:pPr indent="-361950" lvl="0" marL="914400" rtl="0" algn="l">
              <a:spcBef>
                <a:spcPts val="1000"/>
              </a:spcBef>
              <a:spcAft>
                <a:spcPts val="0"/>
              </a:spcAft>
              <a:buClr>
                <a:schemeClr val="dk1"/>
              </a:buClr>
              <a:buSzPts val="2100"/>
              <a:buFont typeface="Noto Sans"/>
              <a:buAutoNum type="alphaLcPeriod"/>
            </a:pPr>
            <a:r>
              <a:rPr i="1" lang="en" sz="25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1, </a:t>
            </a:r>
            <a:r>
              <a:rPr i="1" lang="en" sz="25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4</a:t>
            </a:r>
            <a:endParaRPr sz="2100">
              <a:solidFill>
                <a:schemeClr val="dk1"/>
              </a:solidFill>
              <a:latin typeface="Noto Sans"/>
              <a:ea typeface="Noto Sans"/>
              <a:cs typeface="Noto Sans"/>
              <a:sym typeface="Noto Sans"/>
            </a:endParaRPr>
          </a:p>
          <a:p>
            <a:pPr indent="-361950" lvl="0" marL="914400" rtl="0" algn="l">
              <a:spcBef>
                <a:spcPts val="1000"/>
              </a:spcBef>
              <a:spcAft>
                <a:spcPts val="0"/>
              </a:spcAft>
              <a:buClr>
                <a:schemeClr val="dk1"/>
              </a:buClr>
              <a:buSzPts val="2100"/>
              <a:buFont typeface="Noto Sans"/>
              <a:buAutoNum type="alphaLcPeriod"/>
            </a:pPr>
            <a:r>
              <a:rPr i="1" lang="en" sz="25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−4, </a:t>
            </a:r>
            <a:r>
              <a:rPr i="1" lang="en" sz="25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−1</a:t>
            </a:r>
            <a:endParaRPr sz="2100">
              <a:solidFill>
                <a:schemeClr val="dk1"/>
              </a:solidFill>
              <a:latin typeface="Noto Sans"/>
              <a:ea typeface="Noto Sans"/>
              <a:cs typeface="Noto Sans"/>
              <a:sym typeface="Noto Sans"/>
            </a:endParaRPr>
          </a:p>
          <a:p>
            <a:pPr indent="-361950" lvl="0" marL="914400" rtl="0" algn="l">
              <a:spcBef>
                <a:spcPts val="1000"/>
              </a:spcBef>
              <a:spcAft>
                <a:spcPts val="1000"/>
              </a:spcAft>
              <a:buClr>
                <a:schemeClr val="dk1"/>
              </a:buClr>
              <a:buSzPts val="2100"/>
              <a:buFont typeface="Noto Sans"/>
              <a:buAutoNum type="alphaLcPeriod"/>
            </a:pPr>
            <a:r>
              <a:rPr i="1" lang="en" sz="25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−5 ± √17</a:t>
            </a:r>
            <a:endParaRPr sz="2100">
              <a:solidFill>
                <a:schemeClr val="dk1"/>
              </a:solidFill>
              <a:latin typeface="Noto Sans"/>
              <a:ea typeface="Noto Sans"/>
              <a:cs typeface="Noto Sans"/>
              <a:sym typeface="Noto Sans"/>
            </a:endParaRPr>
          </a:p>
        </p:txBody>
      </p:sp>
      <p:sp>
        <p:nvSpPr>
          <p:cNvPr id="208" name="Google Shape;208;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a:t>
            </a:r>
            <a:endParaRPr/>
          </a:p>
        </p:txBody>
      </p:sp>
      <p:sp>
        <p:nvSpPr>
          <p:cNvPr descr="An arrow icon reads &quot;Let's review!&quot; and links to a slide that reviews the content that was assessed in the self check question. " id="210" name="Google Shape;210;p27" title="Review icon">
            <a:hlinkClick action="ppaction://hlinkshowjump?jump=nextslide"/>
          </p:cNvPr>
          <p:cNvSpPr/>
          <p:nvPr/>
        </p:nvSpPr>
        <p:spPr>
          <a:xfrm>
            <a:off x="7240500" y="4341642"/>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4" name="Shape 21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5" name="Google Shape;215;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16" name="Google Shape;216;p28"/>
          <p:cNvSpPr txBox="1"/>
          <p:nvPr>
            <p:ph type="title"/>
          </p:nvPr>
        </p:nvSpPr>
        <p:spPr>
          <a:xfrm>
            <a:off x="214571" y="-15477"/>
            <a:ext cx="41538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7" name="Google Shape;217;p28"/>
          <p:cNvSpPr txBox="1"/>
          <p:nvPr/>
        </p:nvSpPr>
        <p:spPr>
          <a:xfrm>
            <a:off x="310900" y="1014600"/>
            <a:ext cx="3681900" cy="112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Solve 2</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+ 5</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+ 2 = 0 </a:t>
            </a:r>
            <a:endParaRPr sz="2200">
              <a:solidFill>
                <a:schemeClr val="dk1"/>
              </a:solidFill>
              <a:latin typeface="Noto Sans"/>
              <a:ea typeface="Noto Sans"/>
              <a:cs typeface="Noto Sans"/>
              <a:sym typeface="Noto Sans"/>
            </a:endParaRPr>
          </a:p>
          <a:p>
            <a:pPr indent="0" lvl="0" marL="0" rtl="0" algn="l">
              <a:spcBef>
                <a:spcPts val="0"/>
              </a:spcBef>
              <a:spcAft>
                <a:spcPts val="0"/>
              </a:spcAft>
              <a:buNone/>
            </a:pPr>
            <a:r>
              <a:rPr lang="en" sz="2200">
                <a:solidFill>
                  <a:schemeClr val="dk1"/>
                </a:solidFill>
                <a:latin typeface="Noto Sans"/>
                <a:ea typeface="Noto Sans"/>
                <a:cs typeface="Noto Sans"/>
                <a:sym typeface="Noto Sans"/>
              </a:rPr>
              <a:t>by completing the square.</a:t>
            </a:r>
            <a:endParaRPr sz="2200">
              <a:solidFill>
                <a:schemeClr val="dk1"/>
              </a:solidFill>
              <a:latin typeface="Noto Sans"/>
              <a:ea typeface="Noto Sans"/>
              <a:cs typeface="Noto Sans"/>
              <a:sym typeface="Noto Sans"/>
            </a:endParaRPr>
          </a:p>
        </p:txBody>
      </p:sp>
      <p:sp>
        <p:nvSpPr>
          <p:cNvPr descr="x equals 2 plus or minus the square root of negative 2 squared minus 4 times 9 times negative 1 all over 2 " id="218" name="Google Shape;218;p28"/>
          <p:cNvSpPr txBox="1"/>
          <p:nvPr/>
        </p:nvSpPr>
        <p:spPr>
          <a:xfrm>
            <a:off x="4465350" y="526200"/>
            <a:ext cx="4595400" cy="4332900"/>
          </a:xfrm>
          <a:prstGeom prst="rect">
            <a:avLst/>
          </a:prstGeom>
          <a:solidFill>
            <a:srgbClr val="F3F3F3"/>
          </a:solidFill>
          <a:ln cap="flat" cmpd="sng" w="19050">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Noto Sans"/>
                <a:ea typeface="Noto Sans"/>
                <a:cs typeface="Noto Sans"/>
                <a:sym typeface="Noto Sans"/>
              </a:rPr>
              <a:t>SOLVING BY COMPLETING THE SQUARE</a:t>
            </a:r>
            <a:endParaRPr b="1" sz="1800">
              <a:solidFill>
                <a:schemeClr val="dk1"/>
              </a:solidFill>
              <a:latin typeface="Noto Sans"/>
              <a:ea typeface="Noto Sans"/>
              <a:cs typeface="Noto Sans"/>
              <a:sym typeface="Noto Sans"/>
            </a:endParaRPr>
          </a:p>
          <a:p>
            <a:pPr indent="0" lvl="0" marL="0" rtl="0" algn="l">
              <a:spcBef>
                <a:spcPts val="2800"/>
              </a:spcBef>
              <a:spcAft>
                <a:spcPts val="0"/>
              </a:spcAft>
              <a:buNone/>
            </a:pPr>
            <a:r>
              <a:rPr b="1" lang="en" sz="1800">
                <a:solidFill>
                  <a:schemeClr val="dk1"/>
                </a:solidFill>
                <a:latin typeface="Noto Sans"/>
                <a:ea typeface="Noto Sans"/>
                <a:cs typeface="Noto Sans"/>
                <a:sym typeface="Noto Sans"/>
              </a:rPr>
              <a:t>Step 1: </a:t>
            </a:r>
            <a:r>
              <a:rPr lang="en" sz="1800">
                <a:solidFill>
                  <a:schemeClr val="dk1"/>
                </a:solidFill>
                <a:latin typeface="Noto Sans"/>
                <a:ea typeface="Noto Sans"/>
                <a:cs typeface="Noto Sans"/>
                <a:sym typeface="Noto Sans"/>
              </a:rPr>
              <a:t>Divide all terms by the leading coefficient. </a:t>
            </a:r>
            <a:endParaRPr sz="1800">
              <a:solidFill>
                <a:schemeClr val="dk1"/>
              </a:solidFill>
              <a:latin typeface="Noto Sans"/>
              <a:ea typeface="Noto Sans"/>
              <a:cs typeface="Noto Sans"/>
              <a:sym typeface="Noto Sans"/>
            </a:endParaRPr>
          </a:p>
          <a:p>
            <a:pPr indent="0" lvl="0" marL="0" rtl="0" algn="l">
              <a:spcBef>
                <a:spcPts val="800"/>
              </a:spcBef>
              <a:spcAft>
                <a:spcPts val="0"/>
              </a:spcAft>
              <a:buNone/>
            </a:pPr>
            <a:r>
              <a:rPr b="1" lang="en" sz="1800">
                <a:solidFill>
                  <a:schemeClr val="dk1"/>
                </a:solidFill>
                <a:latin typeface="Noto Sans"/>
                <a:ea typeface="Noto Sans"/>
                <a:cs typeface="Noto Sans"/>
                <a:sym typeface="Noto Sans"/>
              </a:rPr>
              <a:t>Step 2:</a:t>
            </a:r>
            <a:r>
              <a:rPr lang="en" sz="1800">
                <a:solidFill>
                  <a:schemeClr val="dk1"/>
                </a:solidFill>
                <a:latin typeface="Noto Sans"/>
                <a:ea typeface="Noto Sans"/>
                <a:cs typeface="Noto Sans"/>
                <a:sym typeface="Noto Sans"/>
              </a:rPr>
              <a:t> </a:t>
            </a:r>
            <a:r>
              <a:rPr lang="en" sz="1800">
                <a:solidFill>
                  <a:schemeClr val="dk1"/>
                </a:solidFill>
                <a:latin typeface="Noto Sans"/>
                <a:ea typeface="Noto Sans"/>
                <a:cs typeface="Noto Sans"/>
                <a:sym typeface="Noto Sans"/>
              </a:rPr>
              <a:t>Move the constant to the right side of the equation.</a:t>
            </a:r>
            <a:endParaRPr sz="1800">
              <a:solidFill>
                <a:schemeClr val="dk1"/>
              </a:solidFill>
              <a:latin typeface="Noto Sans"/>
              <a:ea typeface="Noto Sans"/>
              <a:cs typeface="Noto Sans"/>
              <a:sym typeface="Noto Sans"/>
            </a:endParaRPr>
          </a:p>
          <a:p>
            <a:pPr indent="0" lvl="0" marL="0" rtl="0" algn="l">
              <a:spcBef>
                <a:spcPts val="800"/>
              </a:spcBef>
              <a:spcAft>
                <a:spcPts val="0"/>
              </a:spcAft>
              <a:buNone/>
            </a:pPr>
            <a:r>
              <a:rPr b="1" lang="en" sz="1800">
                <a:solidFill>
                  <a:schemeClr val="dk1"/>
                </a:solidFill>
                <a:latin typeface="Noto Sans"/>
                <a:ea typeface="Noto Sans"/>
                <a:cs typeface="Noto Sans"/>
                <a:sym typeface="Noto Sans"/>
              </a:rPr>
              <a:t>Step 3: </a:t>
            </a:r>
            <a:r>
              <a:rPr lang="en" sz="1800">
                <a:solidFill>
                  <a:schemeClr val="dk1"/>
                </a:solidFill>
                <a:latin typeface="Noto Sans"/>
                <a:ea typeface="Noto Sans"/>
                <a:cs typeface="Noto Sans"/>
                <a:sym typeface="Noto Sans"/>
              </a:rPr>
              <a:t>Complete the square and add to each side.</a:t>
            </a:r>
            <a:endParaRPr sz="1800">
              <a:solidFill>
                <a:schemeClr val="dk1"/>
              </a:solidFill>
              <a:latin typeface="Noto Sans"/>
              <a:ea typeface="Noto Sans"/>
              <a:cs typeface="Noto Sans"/>
              <a:sym typeface="Noto Sans"/>
            </a:endParaRPr>
          </a:p>
          <a:p>
            <a:pPr indent="0" lvl="0" marL="0" rtl="0" algn="l">
              <a:spcBef>
                <a:spcPts val="800"/>
              </a:spcBef>
              <a:spcAft>
                <a:spcPts val="0"/>
              </a:spcAft>
              <a:buNone/>
            </a:pPr>
            <a:r>
              <a:rPr b="1" lang="en" sz="1800">
                <a:solidFill>
                  <a:schemeClr val="dk1"/>
                </a:solidFill>
                <a:latin typeface="Noto Sans"/>
                <a:ea typeface="Noto Sans"/>
                <a:cs typeface="Noto Sans"/>
                <a:sym typeface="Noto Sans"/>
              </a:rPr>
              <a:t>Step 4: </a:t>
            </a:r>
            <a:r>
              <a:rPr lang="en" sz="1800">
                <a:solidFill>
                  <a:schemeClr val="dk1"/>
                </a:solidFill>
                <a:latin typeface="Noto Sans"/>
                <a:ea typeface="Noto Sans"/>
                <a:cs typeface="Noto Sans"/>
                <a:sym typeface="Noto Sans"/>
              </a:rPr>
              <a:t>Simplify. (Hint: create a common denominator before adding.) </a:t>
            </a:r>
            <a:endParaRPr sz="1800">
              <a:solidFill>
                <a:schemeClr val="dk1"/>
              </a:solidFill>
              <a:latin typeface="Noto Sans"/>
              <a:ea typeface="Noto Sans"/>
              <a:cs typeface="Noto Sans"/>
              <a:sym typeface="Noto Sans"/>
            </a:endParaRPr>
          </a:p>
          <a:p>
            <a:pPr indent="0" lvl="0" marL="0" rtl="0" algn="l">
              <a:spcBef>
                <a:spcPts val="800"/>
              </a:spcBef>
              <a:spcAft>
                <a:spcPts val="0"/>
              </a:spcAft>
              <a:buNone/>
            </a:pPr>
            <a:r>
              <a:rPr b="1" lang="en" sz="1800">
                <a:solidFill>
                  <a:schemeClr val="dk1"/>
                </a:solidFill>
                <a:latin typeface="Noto Sans"/>
                <a:ea typeface="Noto Sans"/>
                <a:cs typeface="Noto Sans"/>
                <a:sym typeface="Noto Sans"/>
              </a:rPr>
              <a:t>Step 5:</a:t>
            </a:r>
            <a:r>
              <a:rPr lang="en" sz="1800">
                <a:solidFill>
                  <a:schemeClr val="dk1"/>
                </a:solidFill>
                <a:latin typeface="Noto Sans"/>
                <a:ea typeface="Noto Sans"/>
                <a:cs typeface="Noto Sans"/>
                <a:sym typeface="Noto Sans"/>
              </a:rPr>
              <a:t> Take the square root of each side.</a:t>
            </a:r>
            <a:endParaRPr sz="1800">
              <a:solidFill>
                <a:schemeClr val="dk1"/>
              </a:solidFill>
              <a:latin typeface="Noto Sans"/>
              <a:ea typeface="Noto Sans"/>
              <a:cs typeface="Noto Sans"/>
              <a:sym typeface="Noto Sans"/>
            </a:endParaRPr>
          </a:p>
          <a:p>
            <a:pPr indent="0" lvl="0" marL="0" rtl="0" algn="l">
              <a:spcBef>
                <a:spcPts val="800"/>
              </a:spcBef>
              <a:spcAft>
                <a:spcPts val="800"/>
              </a:spcAft>
              <a:buClr>
                <a:schemeClr val="dk1"/>
              </a:buClr>
              <a:buSzPts val="1100"/>
              <a:buFont typeface="Arial"/>
              <a:buNone/>
            </a:pPr>
            <a:r>
              <a:rPr b="1" lang="en" sz="1800">
                <a:solidFill>
                  <a:schemeClr val="dk1"/>
                </a:solidFill>
                <a:latin typeface="Noto Sans"/>
                <a:ea typeface="Noto Sans"/>
                <a:cs typeface="Noto Sans"/>
                <a:sym typeface="Noto Sans"/>
              </a:rPr>
              <a:t>Step 6:</a:t>
            </a:r>
            <a:r>
              <a:rPr lang="en" sz="1800">
                <a:solidFill>
                  <a:schemeClr val="dk1"/>
                </a:solidFill>
                <a:latin typeface="Noto Sans"/>
                <a:ea typeface="Noto Sans"/>
                <a:cs typeface="Noto Sans"/>
                <a:sym typeface="Noto Sans"/>
              </a:rPr>
              <a:t> Write two equations and solve.</a:t>
            </a:r>
            <a:endParaRPr sz="1800">
              <a:solidFill>
                <a:schemeClr val="dk1"/>
              </a:solidFill>
              <a:latin typeface="Noto Sans"/>
              <a:ea typeface="Noto Sans"/>
              <a:cs typeface="Noto Sans"/>
              <a:sym typeface="Noto Sans"/>
            </a:endParaRPr>
          </a:p>
        </p:txBody>
      </p:sp>
      <p:cxnSp>
        <p:nvCxnSpPr>
          <p:cNvPr descr="Line used to separate the title in a text box from the explanation content " id="219" name="Google Shape;219;p28"/>
          <p:cNvCxnSpPr/>
          <p:nvPr/>
        </p:nvCxnSpPr>
        <p:spPr>
          <a:xfrm>
            <a:off x="5391456" y="1034241"/>
            <a:ext cx="2743200" cy="2400"/>
          </a:xfrm>
          <a:prstGeom prst="straightConnector1">
            <a:avLst/>
          </a:prstGeom>
          <a:noFill/>
          <a:ln cap="flat" cmpd="sng" w="28575">
            <a:solidFill>
              <a:srgbClr val="D9D9D9"/>
            </a:solidFill>
            <a:prstDash val="solid"/>
            <a:round/>
            <a:headEnd len="med" w="med" type="none"/>
            <a:tailEnd len="med" w="med" type="none"/>
          </a:ln>
        </p:spPr>
      </p:cxnSp>
      <p:sp>
        <p:nvSpPr>
          <p:cNvPr id="220" name="Google Shape;220;p28"/>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1" name="Google Shape;221;p28"/>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9.6.2 Choosing the Best Method to Solve an Equation - Additional Resources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7" name="Google Shape;227;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8" name="Google Shape;22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2" name="Shape 232"/>
        <p:cNvGrpSpPr/>
        <p:nvPr/>
      </p:nvGrpSpPr>
      <p:grpSpPr>
        <a:xfrm>
          <a:off x="0" y="0"/>
          <a:ext cx="0" cy="0"/>
          <a:chOff x="0" y="0"/>
          <a:chExt cx="0" cy="0"/>
        </a:xfrm>
      </p:grpSpPr>
      <p:pic>
        <p:nvPicPr>
          <p:cNvPr descr="Icon indicating the slide contains a support for students with disabilities" id="233" name="Google Shape;233;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34" name="Google Shape;234;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5" name="Google Shape;235;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B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a:t>Unlocking Quadratic Equations🔑</a:t>
            </a:r>
            <a:endParaRPr sz="2600">
              <a:solidFill>
                <a:srgbClr val="FF0000"/>
              </a:solidFill>
              <a:highlight>
                <a:srgbClr val="FF0000"/>
              </a:highlight>
            </a:endParaRPr>
          </a:p>
        </p:txBody>
      </p:sp>
      <p:sp>
        <p:nvSpPr>
          <p:cNvPr id="236" name="Google Shape;236;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237" name="Google Shape;237;p30" title="ELL callout box"/>
          <p:cNvSpPr/>
          <p:nvPr/>
        </p:nvSpPr>
        <p:spPr>
          <a:xfrm>
            <a:off x="4683075" y="1000550"/>
            <a:ext cx="4276200" cy="1862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57809" lvl="0" marL="274320" rtl="0" algn="l">
              <a:spcBef>
                <a:spcPts val="0"/>
              </a:spcBef>
              <a:spcAft>
                <a:spcPts val="0"/>
              </a:spcAft>
              <a:buSzPts val="1900"/>
              <a:buFont typeface="Noto Sans"/>
              <a:buAutoNum type="arabicPeriod"/>
            </a:pPr>
            <a:r>
              <a:rPr lang="en" sz="1900">
                <a:latin typeface="Noto Sans"/>
                <a:ea typeface="Noto Sans"/>
                <a:cs typeface="Noto Sans"/>
                <a:sym typeface="Noto Sans"/>
              </a:rPr>
              <a:t>Make sure everyone can explain the steps.</a:t>
            </a:r>
            <a:endParaRPr sz="1900">
              <a:latin typeface="Noto Sans"/>
              <a:ea typeface="Noto Sans"/>
              <a:cs typeface="Noto Sans"/>
              <a:sym typeface="Noto Sans"/>
            </a:endParaRPr>
          </a:p>
          <a:p>
            <a:pPr indent="-257809" lvl="0" marL="274320" rtl="0" algn="l">
              <a:spcBef>
                <a:spcPts val="500"/>
              </a:spcBef>
              <a:spcAft>
                <a:spcPts val="0"/>
              </a:spcAft>
              <a:buSzPts val="1900"/>
              <a:buFont typeface="Noto Sans"/>
              <a:buAutoNum type="arabicPeriod"/>
            </a:pPr>
            <a:r>
              <a:rPr lang="en" sz="1900">
                <a:latin typeface="Noto Sans"/>
                <a:ea typeface="Noto Sans"/>
                <a:cs typeface="Noto Sans"/>
                <a:sym typeface="Noto Sans"/>
              </a:rPr>
              <a:t>Practice what to say.</a:t>
            </a:r>
            <a:endParaRPr sz="1900">
              <a:latin typeface="Noto Sans"/>
              <a:ea typeface="Noto Sans"/>
              <a:cs typeface="Noto Sans"/>
              <a:sym typeface="Noto Sans"/>
            </a:endParaRPr>
          </a:p>
          <a:p>
            <a:pPr indent="-257809" lvl="0" marL="274320" rtl="0" algn="l">
              <a:spcBef>
                <a:spcPts val="500"/>
              </a:spcBef>
              <a:spcAft>
                <a:spcPts val="0"/>
              </a:spcAft>
              <a:buSzPts val="1900"/>
              <a:buFont typeface="Noto Sans"/>
              <a:buAutoNum type="arabicPeriod"/>
            </a:pPr>
            <a:r>
              <a:rPr lang="en" sz="1900">
                <a:latin typeface="Noto Sans"/>
                <a:ea typeface="Noto Sans"/>
                <a:cs typeface="Noto Sans"/>
                <a:sym typeface="Noto Sans"/>
              </a:rPr>
              <a:t>Anyone may be asked to share.</a:t>
            </a:r>
            <a:endParaRPr sz="19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238" name="Google Shape;238;p30" title="UDL callout box"/>
          <p:cNvSpPr/>
          <p:nvPr/>
        </p:nvSpPr>
        <p:spPr>
          <a:xfrm>
            <a:off x="4683075" y="2981050"/>
            <a:ext cx="4212600" cy="1862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42900" lvl="0" marL="457200" rtl="0" algn="l">
              <a:spcBef>
                <a:spcPts val="0"/>
              </a:spcBef>
              <a:spcAft>
                <a:spcPts val="0"/>
              </a:spcAft>
              <a:buSzPts val="1800"/>
              <a:buFont typeface="Noto Sans"/>
              <a:buChar char="●"/>
            </a:pPr>
            <a:r>
              <a:rPr lang="en" sz="1800">
                <a:latin typeface="Noto Sans"/>
                <a:ea typeface="Noto Sans"/>
                <a:cs typeface="Noto Sans"/>
                <a:sym typeface="Noto Sans"/>
              </a:rPr>
              <a:t>Use a diagram to rewrite the expression.</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Char char="●"/>
            </a:pPr>
            <a:r>
              <a:rPr lang="en" sz="1800">
                <a:latin typeface="Noto Sans"/>
                <a:ea typeface="Noto Sans"/>
                <a:cs typeface="Noto Sans"/>
                <a:sym typeface="Noto Sans"/>
              </a:rPr>
              <a:t>List and test factors—it’s okay to try more than one.</a:t>
            </a:r>
            <a:endParaRPr sz="1800">
              <a:latin typeface="Noto Sans"/>
              <a:ea typeface="Noto Sans"/>
              <a:cs typeface="Noto Sans"/>
              <a:sym typeface="Noto Sans"/>
            </a:endParaRPr>
          </a:p>
          <a:p>
            <a:pPr indent="-342900" lvl="0" marL="457200" rtl="0" algn="l">
              <a:spcBef>
                <a:spcPts val="0"/>
              </a:spcBef>
              <a:spcAft>
                <a:spcPts val="0"/>
              </a:spcAft>
              <a:buSzPts val="1800"/>
              <a:buFont typeface="Noto Sans"/>
              <a:buChar char="●"/>
            </a:pPr>
            <a:r>
              <a:rPr lang="en" sz="1800">
                <a:latin typeface="Noto Sans"/>
                <a:ea typeface="Noto Sans"/>
                <a:cs typeface="Noto Sans"/>
                <a:sym typeface="Noto Sans"/>
              </a:rPr>
              <a:t>You may use a calculator.</a:t>
            </a:r>
            <a:endParaRPr sz="18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239" name="Google Shape;23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9.6.3 The Quadratic Formula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31"/>
          <p:cNvSpPr txBox="1"/>
          <p:nvPr>
            <p:ph type="title"/>
          </p:nvPr>
        </p:nvSpPr>
        <p:spPr>
          <a:xfrm>
            <a:off x="311700" y="137160"/>
            <a:ext cx="8520600" cy="86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endParaRPr>
              <a:solidFill>
                <a:srgbClr val="005047"/>
              </a:solidFill>
            </a:endParaRPr>
          </a:p>
        </p:txBody>
      </p:sp>
      <p:sp>
        <p:nvSpPr>
          <p:cNvPr id="246" name="Google Shape;246;p31"/>
          <p:cNvSpPr txBox="1"/>
          <p:nvPr/>
        </p:nvSpPr>
        <p:spPr>
          <a:xfrm>
            <a:off x="310896" y="1081464"/>
            <a:ext cx="8325600" cy="56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Here is a formula called the quadratic formula.</a:t>
            </a:r>
            <a:endParaRPr sz="2400">
              <a:solidFill>
                <a:schemeClr val="dk1"/>
              </a:solidFill>
              <a:latin typeface="Noto Sans"/>
              <a:ea typeface="Noto Sans"/>
              <a:cs typeface="Noto Sans"/>
              <a:sym typeface="Noto Sans"/>
            </a:endParaRPr>
          </a:p>
        </p:txBody>
      </p:sp>
      <p:pic>
        <p:nvPicPr>
          <p:cNvPr descr="An equation showing the quadratic formula. It states that 𝑥 equals negative 𝑏 plus or minus the square root of b squared minus 4ac, all divided by 2𝑎" id="247" name="Google Shape;247;p31" title="Screenshot_2025-12-18_224947-removebg-preview-removebg-preview.png"/>
          <p:cNvPicPr preferRelativeResize="0"/>
          <p:nvPr/>
        </p:nvPicPr>
        <p:blipFill rotWithShape="1">
          <a:blip r:embed="rId4">
            <a:alphaModFix/>
          </a:blip>
          <a:srcRect b="10190" l="0" r="0" t="25314"/>
          <a:stretch/>
        </p:blipFill>
        <p:spPr>
          <a:xfrm>
            <a:off x="2265350" y="1725800"/>
            <a:ext cx="4064600" cy="1159400"/>
          </a:xfrm>
          <a:prstGeom prst="rect">
            <a:avLst/>
          </a:prstGeom>
          <a:noFill/>
          <a:ln>
            <a:noFill/>
          </a:ln>
        </p:spPr>
      </p:pic>
      <p:sp>
        <p:nvSpPr>
          <p:cNvPr id="248" name="Google Shape;248;p31"/>
          <p:cNvSpPr txBox="1"/>
          <p:nvPr>
            <p:ph idx="1" type="body"/>
          </p:nvPr>
        </p:nvSpPr>
        <p:spPr>
          <a:xfrm>
            <a:off x="245200" y="3071150"/>
            <a:ext cx="8447700" cy="157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400"/>
              <a:t>The formula can be used to find the solutions to any quadratic equation in the form of</a:t>
            </a:r>
            <a:r>
              <a:rPr lang="en" sz="2400"/>
              <a:t> </a:t>
            </a:r>
            <a:r>
              <a:rPr i="1" lang="en" sz="2400">
                <a:latin typeface="Times New Roman"/>
                <a:ea typeface="Times New Roman"/>
                <a:cs typeface="Times New Roman"/>
                <a:sym typeface="Times New Roman"/>
              </a:rPr>
              <a:t>ax</a:t>
            </a:r>
            <a:r>
              <a:rPr baseline="30000" lang="en" sz="2400"/>
              <a:t>2 </a:t>
            </a:r>
            <a:r>
              <a:rPr lang="en" sz="2400"/>
              <a:t>+ </a:t>
            </a:r>
            <a:r>
              <a:rPr i="1" lang="en" sz="2400">
                <a:latin typeface="Times New Roman"/>
                <a:ea typeface="Times New Roman"/>
                <a:cs typeface="Times New Roman"/>
                <a:sym typeface="Times New Roman"/>
              </a:rPr>
              <a:t>bx </a:t>
            </a:r>
            <a:r>
              <a:rPr lang="en" sz="2400"/>
              <a:t>+ </a:t>
            </a:r>
            <a:r>
              <a:rPr i="1" lang="en" sz="2400">
                <a:latin typeface="Times New Roman"/>
                <a:ea typeface="Times New Roman"/>
                <a:cs typeface="Times New Roman"/>
                <a:sym typeface="Times New Roman"/>
              </a:rPr>
              <a:t>c</a:t>
            </a:r>
            <a:r>
              <a:rPr lang="en" sz="2400"/>
              <a:t>, where </a:t>
            </a:r>
            <a:r>
              <a:rPr i="1" lang="en" sz="2400">
                <a:latin typeface="Times New Roman"/>
                <a:ea typeface="Times New Roman"/>
                <a:cs typeface="Times New Roman"/>
                <a:sym typeface="Times New Roman"/>
              </a:rPr>
              <a:t>a</a:t>
            </a:r>
            <a:r>
              <a:rPr lang="en" sz="2400"/>
              <a:t>, </a:t>
            </a:r>
            <a:r>
              <a:rPr i="1" lang="en" sz="2400">
                <a:latin typeface="Times New Roman"/>
                <a:ea typeface="Times New Roman"/>
                <a:cs typeface="Times New Roman"/>
                <a:sym typeface="Times New Roman"/>
              </a:rPr>
              <a:t>b</a:t>
            </a:r>
            <a:r>
              <a:rPr lang="en" sz="2400"/>
              <a:t>, and </a:t>
            </a:r>
            <a:r>
              <a:rPr i="1" lang="en" sz="2400">
                <a:latin typeface="Times New Roman"/>
                <a:ea typeface="Times New Roman"/>
                <a:cs typeface="Times New Roman"/>
                <a:sym typeface="Times New Roman"/>
              </a:rPr>
              <a:t>c </a:t>
            </a:r>
            <a:r>
              <a:rPr lang="en" sz="2400"/>
              <a:t>are numbers and </a:t>
            </a:r>
            <a:r>
              <a:rPr i="1" lang="en" sz="2400">
                <a:latin typeface="Times New Roman"/>
                <a:ea typeface="Times New Roman"/>
                <a:cs typeface="Times New Roman"/>
                <a:sym typeface="Times New Roman"/>
              </a:rPr>
              <a:t>a</a:t>
            </a:r>
            <a:r>
              <a:rPr i="1" lang="en" sz="2400">
                <a:latin typeface="Times New Roman"/>
                <a:ea typeface="Times New Roman"/>
                <a:cs typeface="Times New Roman"/>
                <a:sym typeface="Times New Roman"/>
              </a:rPr>
              <a:t> </a:t>
            </a:r>
            <a:r>
              <a:rPr lang="en" sz="2400"/>
              <a:t>is not</a:t>
            </a:r>
            <a:r>
              <a:rPr lang="en" sz="2400"/>
              <a:t> 0.</a:t>
            </a:r>
            <a:endParaRPr sz="2100"/>
          </a:p>
        </p:txBody>
      </p:sp>
      <p:sp>
        <p:nvSpPr>
          <p:cNvPr id="249" name="Google Shape;24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0" name="Google Shape;250;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32"/>
          <p:cNvSpPr txBox="1"/>
          <p:nvPr>
            <p:ph type="title"/>
          </p:nvPr>
        </p:nvSpPr>
        <p:spPr>
          <a:xfrm>
            <a:off x="311700" y="137160"/>
            <a:ext cx="8520600" cy="86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endParaRPr>
              <a:solidFill>
                <a:srgbClr val="005047"/>
              </a:solidFill>
            </a:endParaRPr>
          </a:p>
        </p:txBody>
      </p:sp>
      <p:sp>
        <p:nvSpPr>
          <p:cNvPr id="256" name="Google Shape;256;p32"/>
          <p:cNvSpPr txBox="1"/>
          <p:nvPr/>
        </p:nvSpPr>
        <p:spPr>
          <a:xfrm>
            <a:off x="279350" y="1014979"/>
            <a:ext cx="8520600" cy="95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This example shows</a:t>
            </a:r>
            <a:r>
              <a:rPr lang="en" sz="2200">
                <a:latin typeface="Noto Sans"/>
                <a:ea typeface="Noto Sans"/>
                <a:cs typeface="Noto Sans"/>
                <a:sym typeface="Noto Sans"/>
              </a:rPr>
              <a:t> how it is used to solve </a:t>
            </a:r>
            <a:r>
              <a:rPr i="1" lang="en" sz="2200">
                <a:latin typeface="Times New Roman"/>
                <a:ea typeface="Times New Roman"/>
                <a:cs typeface="Times New Roman"/>
                <a:sym typeface="Times New Roman"/>
              </a:rPr>
              <a:t>x</a:t>
            </a:r>
            <a:r>
              <a:rPr baseline="30000" lang="en" sz="2200">
                <a:latin typeface="Noto Sans"/>
                <a:ea typeface="Noto Sans"/>
                <a:cs typeface="Noto Sans"/>
                <a:sym typeface="Noto Sans"/>
              </a:rPr>
              <a:t>2 </a:t>
            </a:r>
            <a:r>
              <a:rPr lang="en" sz="2200">
                <a:latin typeface="Noto Sans"/>
                <a:ea typeface="Noto Sans"/>
                <a:cs typeface="Noto Sans"/>
                <a:sym typeface="Noto Sans"/>
              </a:rPr>
              <a:t>− 8</a:t>
            </a:r>
            <a:r>
              <a:rPr i="1" lang="en" sz="2200">
                <a:solidFill>
                  <a:schemeClr val="dk1"/>
                </a:solidFill>
                <a:latin typeface="Times New Roman"/>
                <a:ea typeface="Times New Roman"/>
                <a:cs typeface="Times New Roman"/>
                <a:sym typeface="Times New Roman"/>
              </a:rPr>
              <a:t>x </a:t>
            </a:r>
            <a:r>
              <a:rPr lang="en" sz="2200">
                <a:latin typeface="Noto Sans"/>
                <a:ea typeface="Noto Sans"/>
                <a:cs typeface="Noto Sans"/>
                <a:sym typeface="Noto Sans"/>
              </a:rPr>
              <a:t>+ 15 = 0, in which </a:t>
            </a:r>
            <a:r>
              <a:rPr i="1" lang="en" sz="2200">
                <a:solidFill>
                  <a:schemeClr val="dk1"/>
                </a:solidFill>
                <a:latin typeface="Times New Roman"/>
                <a:ea typeface="Times New Roman"/>
                <a:cs typeface="Times New Roman"/>
                <a:sym typeface="Times New Roman"/>
              </a:rPr>
              <a:t>a </a:t>
            </a:r>
            <a:r>
              <a:rPr lang="en" sz="2200">
                <a:latin typeface="Noto Sans"/>
                <a:ea typeface="Noto Sans"/>
                <a:cs typeface="Noto Sans"/>
                <a:sym typeface="Noto Sans"/>
              </a:rPr>
              <a:t>= 1, </a:t>
            </a:r>
            <a:r>
              <a:rPr i="1" lang="en" sz="2200">
                <a:solidFill>
                  <a:schemeClr val="dk1"/>
                </a:solidFill>
                <a:latin typeface="Times New Roman"/>
                <a:ea typeface="Times New Roman"/>
                <a:cs typeface="Times New Roman"/>
                <a:sym typeface="Times New Roman"/>
              </a:rPr>
              <a:t>b </a:t>
            </a:r>
            <a:r>
              <a:rPr lang="en" sz="2200">
                <a:latin typeface="Noto Sans"/>
                <a:ea typeface="Noto Sans"/>
                <a:cs typeface="Noto Sans"/>
                <a:sym typeface="Noto Sans"/>
              </a:rPr>
              <a:t>= −8, and </a:t>
            </a:r>
            <a:r>
              <a:rPr i="1" lang="en" sz="2200">
                <a:solidFill>
                  <a:schemeClr val="dk1"/>
                </a:solidFill>
                <a:latin typeface="Times New Roman"/>
                <a:ea typeface="Times New Roman"/>
                <a:cs typeface="Times New Roman"/>
                <a:sym typeface="Times New Roman"/>
              </a:rPr>
              <a:t>c </a:t>
            </a:r>
            <a:r>
              <a:rPr lang="en" sz="2200">
                <a:latin typeface="Noto Sans"/>
                <a:ea typeface="Noto Sans"/>
                <a:cs typeface="Noto Sans"/>
                <a:sym typeface="Noto Sans"/>
              </a:rPr>
              <a:t>= 15.</a:t>
            </a:r>
            <a:endParaRPr sz="2200">
              <a:latin typeface="Noto Sans"/>
              <a:ea typeface="Noto Sans"/>
              <a:cs typeface="Noto Sans"/>
              <a:sym typeface="Noto Sans"/>
            </a:endParaRPr>
          </a:p>
        </p:txBody>
      </p:sp>
      <p:sp>
        <p:nvSpPr>
          <p:cNvPr id="257" name="Google Shape;257;p32"/>
          <p:cNvSpPr txBox="1"/>
          <p:nvPr/>
        </p:nvSpPr>
        <p:spPr>
          <a:xfrm>
            <a:off x="310900" y="1994700"/>
            <a:ext cx="5266800" cy="601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latin typeface="Noto Sans"/>
                <a:ea typeface="Noto Sans"/>
                <a:cs typeface="Noto Sans"/>
                <a:sym typeface="Noto Sans"/>
              </a:rPr>
              <a:t>Step 1: </a:t>
            </a:r>
            <a:r>
              <a:rPr lang="en" sz="2200">
                <a:latin typeface="Noto Sans"/>
                <a:ea typeface="Noto Sans"/>
                <a:cs typeface="Noto Sans"/>
                <a:sym typeface="Noto Sans"/>
              </a:rPr>
              <a:t>State the original equation.</a:t>
            </a:r>
            <a:endParaRPr sz="2200">
              <a:latin typeface="Noto Sans"/>
              <a:ea typeface="Noto Sans"/>
              <a:cs typeface="Noto Sans"/>
              <a:sym typeface="Noto Sans"/>
            </a:endParaRPr>
          </a:p>
        </p:txBody>
      </p:sp>
      <p:sp>
        <p:nvSpPr>
          <p:cNvPr id="258" name="Google Shape;258;p32"/>
          <p:cNvSpPr txBox="1"/>
          <p:nvPr/>
        </p:nvSpPr>
        <p:spPr>
          <a:xfrm>
            <a:off x="5833000" y="1995291"/>
            <a:ext cx="3227700" cy="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a:t>
            </a:r>
            <a:r>
              <a:rPr lang="en" sz="2200">
                <a:solidFill>
                  <a:schemeClr val="dk1"/>
                </a:solidFill>
                <a:latin typeface="Noto Sans"/>
                <a:ea typeface="Noto Sans"/>
                <a:cs typeface="Noto Sans"/>
                <a:sym typeface="Noto Sans"/>
              </a:rPr>
              <a:t> 8</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a:t>
            </a:r>
            <a:r>
              <a:rPr lang="en" sz="2200">
                <a:solidFill>
                  <a:schemeClr val="dk1"/>
                </a:solidFill>
                <a:latin typeface="Noto Sans"/>
                <a:ea typeface="Noto Sans"/>
                <a:cs typeface="Noto Sans"/>
                <a:sym typeface="Noto Sans"/>
              </a:rPr>
              <a:t> 15 = 0 </a:t>
            </a:r>
            <a:endParaRPr sz="2400">
              <a:solidFill>
                <a:schemeClr val="dk1"/>
              </a:solidFill>
              <a:latin typeface="Noto Sans"/>
              <a:ea typeface="Noto Sans"/>
              <a:cs typeface="Noto Sans"/>
              <a:sym typeface="Noto Sans"/>
            </a:endParaRPr>
          </a:p>
        </p:txBody>
      </p:sp>
      <p:sp>
        <p:nvSpPr>
          <p:cNvPr id="259" name="Google Shape;259;p32"/>
          <p:cNvSpPr txBox="1"/>
          <p:nvPr/>
        </p:nvSpPr>
        <p:spPr>
          <a:xfrm>
            <a:off x="295125" y="2801611"/>
            <a:ext cx="5157300" cy="48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solidFill>
                  <a:schemeClr val="dk1"/>
                </a:solidFill>
                <a:latin typeface="Noto Sans"/>
                <a:ea typeface="Noto Sans"/>
                <a:cs typeface="Noto Sans"/>
                <a:sym typeface="Noto Sans"/>
              </a:rPr>
              <a:t>Step 2:</a:t>
            </a:r>
            <a:r>
              <a:rPr lang="en" sz="2200">
                <a:solidFill>
                  <a:schemeClr val="dk1"/>
                </a:solidFill>
                <a:latin typeface="Noto Sans"/>
                <a:ea typeface="Noto Sans"/>
                <a:cs typeface="Noto Sans"/>
                <a:sym typeface="Noto Sans"/>
              </a:rPr>
              <a:t> Identify values of </a:t>
            </a:r>
            <a:r>
              <a:rPr i="1" lang="en" sz="2200">
                <a:solidFill>
                  <a:schemeClr val="dk1"/>
                </a:solidFill>
                <a:latin typeface="Times New Roman"/>
                <a:ea typeface="Times New Roman"/>
                <a:cs typeface="Times New Roman"/>
                <a:sym typeface="Times New Roman"/>
              </a:rPr>
              <a:t>a</a:t>
            </a:r>
            <a:r>
              <a:rPr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b</a:t>
            </a:r>
            <a:r>
              <a:rPr lang="en" sz="2200">
                <a:solidFill>
                  <a:schemeClr val="dk1"/>
                </a:solidFill>
                <a:latin typeface="Noto Sans"/>
                <a:ea typeface="Noto Sans"/>
                <a:cs typeface="Noto Sans"/>
                <a:sym typeface="Noto Sans"/>
              </a:rPr>
              <a:t>, and </a:t>
            </a:r>
            <a:r>
              <a:rPr i="1" lang="en" sz="2200">
                <a:solidFill>
                  <a:schemeClr val="dk1"/>
                </a:solidFill>
                <a:latin typeface="Times New Roman"/>
                <a:ea typeface="Times New Roman"/>
                <a:cs typeface="Times New Roman"/>
                <a:sym typeface="Times New Roman"/>
              </a:rPr>
              <a:t>c</a:t>
            </a:r>
            <a:r>
              <a:rPr lang="en" sz="2200">
                <a:solidFill>
                  <a:schemeClr val="dk1"/>
                </a:solidFill>
                <a:latin typeface="Noto Sans"/>
                <a:ea typeface="Noto Sans"/>
                <a:cs typeface="Noto Sans"/>
                <a:sym typeface="Noto Sans"/>
              </a:rPr>
              <a:t>.</a:t>
            </a:r>
            <a:endParaRPr sz="2200">
              <a:latin typeface="Noto Sans"/>
              <a:ea typeface="Noto Sans"/>
              <a:cs typeface="Noto Sans"/>
              <a:sym typeface="Noto Sans"/>
            </a:endParaRPr>
          </a:p>
        </p:txBody>
      </p:sp>
      <p:sp>
        <p:nvSpPr>
          <p:cNvPr id="260" name="Google Shape;260;p32"/>
          <p:cNvSpPr txBox="1"/>
          <p:nvPr/>
        </p:nvSpPr>
        <p:spPr>
          <a:xfrm>
            <a:off x="5817225" y="2797954"/>
            <a:ext cx="3227700" cy="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b="1"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a</a:t>
            </a:r>
            <a:r>
              <a:rPr lang="en" sz="2200">
                <a:solidFill>
                  <a:schemeClr val="dk1"/>
                </a:solidFill>
                <a:latin typeface="Noto Sans"/>
                <a:ea typeface="Noto Sans"/>
                <a:cs typeface="Noto Sans"/>
                <a:sym typeface="Noto Sans"/>
              </a:rPr>
              <a:t> = 1, </a:t>
            </a:r>
            <a:r>
              <a:rPr i="1" lang="en" sz="2200">
                <a:solidFill>
                  <a:schemeClr val="dk1"/>
                </a:solidFill>
                <a:latin typeface="Times New Roman"/>
                <a:ea typeface="Times New Roman"/>
                <a:cs typeface="Times New Roman"/>
                <a:sym typeface="Times New Roman"/>
              </a:rPr>
              <a:t>b</a:t>
            </a:r>
            <a:r>
              <a:rPr lang="en" sz="2200">
                <a:solidFill>
                  <a:schemeClr val="dk1"/>
                </a:solidFill>
                <a:latin typeface="Noto Sans"/>
                <a:ea typeface="Noto Sans"/>
                <a:cs typeface="Noto Sans"/>
                <a:sym typeface="Noto Sans"/>
              </a:rPr>
              <a:t> = – 8, </a:t>
            </a:r>
            <a:r>
              <a:rPr i="1" lang="en" sz="2200">
                <a:solidFill>
                  <a:schemeClr val="dk1"/>
                </a:solidFill>
                <a:latin typeface="Times New Roman"/>
                <a:ea typeface="Times New Roman"/>
                <a:cs typeface="Times New Roman"/>
                <a:sym typeface="Times New Roman"/>
              </a:rPr>
              <a:t>c</a:t>
            </a:r>
            <a:r>
              <a:rPr lang="en" sz="2200">
                <a:solidFill>
                  <a:schemeClr val="dk1"/>
                </a:solidFill>
                <a:latin typeface="Noto Sans"/>
                <a:ea typeface="Noto Sans"/>
                <a:cs typeface="Noto Sans"/>
                <a:sym typeface="Noto Sans"/>
              </a:rPr>
              <a:t> = 15</a:t>
            </a:r>
            <a:endParaRPr sz="2200">
              <a:solidFill>
                <a:schemeClr val="dk1"/>
              </a:solidFill>
              <a:latin typeface="Noto Sans"/>
              <a:ea typeface="Noto Sans"/>
              <a:cs typeface="Noto Sans"/>
              <a:sym typeface="Noto Sans"/>
            </a:endParaRPr>
          </a:p>
        </p:txBody>
      </p:sp>
      <p:sp>
        <p:nvSpPr>
          <p:cNvPr id="261" name="Google Shape;261;p32"/>
          <p:cNvSpPr txBox="1"/>
          <p:nvPr/>
        </p:nvSpPr>
        <p:spPr>
          <a:xfrm>
            <a:off x="295125" y="3585992"/>
            <a:ext cx="5156400" cy="96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2200">
                <a:solidFill>
                  <a:schemeClr val="dk1"/>
                </a:solidFill>
                <a:latin typeface="Noto Sans"/>
                <a:ea typeface="Noto Sans"/>
                <a:cs typeface="Noto Sans"/>
                <a:sym typeface="Noto Sans"/>
              </a:rPr>
              <a:t>Step 3:</a:t>
            </a:r>
            <a:r>
              <a:rPr lang="en" sz="2200">
                <a:solidFill>
                  <a:schemeClr val="dk1"/>
                </a:solidFill>
                <a:latin typeface="Noto Sans"/>
                <a:ea typeface="Noto Sans"/>
                <a:cs typeface="Noto Sans"/>
                <a:sym typeface="Noto Sans"/>
              </a:rPr>
              <a:t> </a:t>
            </a:r>
            <a:r>
              <a:rPr lang="en" sz="2200">
                <a:solidFill>
                  <a:schemeClr val="dk1"/>
                </a:solidFill>
                <a:latin typeface="Noto Sans"/>
                <a:ea typeface="Noto Sans"/>
                <a:cs typeface="Noto Sans"/>
                <a:sym typeface="Noto Sans"/>
              </a:rPr>
              <a:t>Then substitute in the values of </a:t>
            </a:r>
            <a:r>
              <a:rPr i="1" lang="en" sz="2200">
                <a:solidFill>
                  <a:schemeClr val="dk1"/>
                </a:solidFill>
                <a:latin typeface="Times New Roman"/>
                <a:ea typeface="Times New Roman"/>
                <a:cs typeface="Times New Roman"/>
                <a:sym typeface="Times New Roman"/>
              </a:rPr>
              <a:t>a</a:t>
            </a:r>
            <a:r>
              <a:rPr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b</a:t>
            </a:r>
            <a:r>
              <a:rPr lang="en" sz="2200">
                <a:solidFill>
                  <a:schemeClr val="dk1"/>
                </a:solidFill>
                <a:latin typeface="Noto Sans"/>
                <a:ea typeface="Noto Sans"/>
                <a:cs typeface="Noto Sans"/>
                <a:sym typeface="Noto Sans"/>
              </a:rPr>
              <a:t>, and </a:t>
            </a:r>
            <a:r>
              <a:rPr i="1" lang="en" sz="2200">
                <a:solidFill>
                  <a:schemeClr val="dk1"/>
                </a:solidFill>
                <a:latin typeface="Times New Roman"/>
                <a:ea typeface="Times New Roman"/>
                <a:cs typeface="Times New Roman"/>
                <a:sym typeface="Times New Roman"/>
              </a:rPr>
              <a:t>c</a:t>
            </a:r>
            <a:r>
              <a:rPr lang="en" sz="2200">
                <a:solidFill>
                  <a:schemeClr val="dk1"/>
                </a:solidFill>
                <a:latin typeface="Noto Sans"/>
                <a:ea typeface="Noto Sans"/>
                <a:cs typeface="Noto Sans"/>
                <a:sym typeface="Noto Sans"/>
              </a:rPr>
              <a:t> into the formula.</a:t>
            </a:r>
            <a:endParaRPr sz="2200">
              <a:latin typeface="Noto Sans"/>
              <a:ea typeface="Noto Sans"/>
              <a:cs typeface="Noto Sans"/>
              <a:sym typeface="Noto Sans"/>
            </a:endParaRPr>
          </a:p>
        </p:txBody>
      </p:sp>
      <p:pic>
        <p:nvPicPr>
          <p:cNvPr descr="The quadratic formula with values substituted: x equals the negative of negative eight plus or minus the square root of negative eight squared minus four times one times fifteen, all divided by two times one." id="262" name="Google Shape;262;p32" title="Screenshot 2025-12-19 121402.png"/>
          <p:cNvPicPr preferRelativeResize="0"/>
          <p:nvPr/>
        </p:nvPicPr>
        <p:blipFill rotWithShape="1">
          <a:blip r:embed="rId4">
            <a:alphaModFix/>
          </a:blip>
          <a:srcRect b="0" l="2100" r="-2100" t="0"/>
          <a:stretch/>
        </p:blipFill>
        <p:spPr>
          <a:xfrm>
            <a:off x="5293249" y="3581700"/>
            <a:ext cx="3490926" cy="749800"/>
          </a:xfrm>
          <a:prstGeom prst="rect">
            <a:avLst/>
          </a:prstGeom>
          <a:noFill/>
          <a:ln>
            <a:noFill/>
          </a:ln>
        </p:spPr>
      </p:pic>
      <p:sp>
        <p:nvSpPr>
          <p:cNvPr id="263" name="Google Shape;26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endParaRPr>
              <a:solidFill>
                <a:srgbClr val="005047"/>
              </a:solidFill>
            </a:endParaRPr>
          </a:p>
        </p:txBody>
      </p:sp>
      <p:sp>
        <p:nvSpPr>
          <p:cNvPr id="270" name="Google Shape;270;p33"/>
          <p:cNvSpPr txBox="1"/>
          <p:nvPr/>
        </p:nvSpPr>
        <p:spPr>
          <a:xfrm>
            <a:off x="310900" y="1014972"/>
            <a:ext cx="5266800" cy="79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latin typeface="Noto Sans"/>
                <a:ea typeface="Noto Sans"/>
                <a:cs typeface="Noto Sans"/>
                <a:sym typeface="Noto Sans"/>
              </a:rPr>
              <a:t>Step 4: </a:t>
            </a:r>
            <a:r>
              <a:rPr lang="en" sz="2200">
                <a:latin typeface="Noto Sans"/>
                <a:ea typeface="Noto Sans"/>
                <a:cs typeface="Noto Sans"/>
                <a:sym typeface="Noto Sans"/>
              </a:rPr>
              <a:t>Evaluate each part of the expression.</a:t>
            </a:r>
            <a:endParaRPr sz="2200">
              <a:latin typeface="Noto Sans"/>
              <a:ea typeface="Noto Sans"/>
              <a:cs typeface="Noto Sans"/>
              <a:sym typeface="Noto Sans"/>
            </a:endParaRPr>
          </a:p>
        </p:txBody>
      </p:sp>
      <p:pic>
        <p:nvPicPr>
          <p:cNvPr descr="Three lines showing simplification of the quadratic formula. First line: x equals eight plus or minus the square root of sixty-four minus sixty, all divided by two. Second line: x equals eight plus or minus the square root of four, all divided by two. Third line: x equals eight plus or minus two, all divided by two." id="271" name="Google Shape;271;p33"/>
          <p:cNvPicPr preferRelativeResize="0"/>
          <p:nvPr/>
        </p:nvPicPr>
        <p:blipFill>
          <a:blip r:embed="rId4">
            <a:alphaModFix/>
          </a:blip>
          <a:stretch>
            <a:fillRect/>
          </a:stretch>
        </p:blipFill>
        <p:spPr>
          <a:xfrm>
            <a:off x="5833872" y="1014984"/>
            <a:ext cx="2505075" cy="1971675"/>
          </a:xfrm>
          <a:prstGeom prst="rect">
            <a:avLst/>
          </a:prstGeom>
          <a:noFill/>
          <a:ln>
            <a:noFill/>
          </a:ln>
        </p:spPr>
      </p:pic>
      <p:sp>
        <p:nvSpPr>
          <p:cNvPr id="272" name="Google Shape;272;p33"/>
          <p:cNvSpPr txBox="1"/>
          <p:nvPr/>
        </p:nvSpPr>
        <p:spPr>
          <a:xfrm>
            <a:off x="310900" y="2985343"/>
            <a:ext cx="5157300" cy="799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solidFill>
                  <a:schemeClr val="dk1"/>
                </a:solidFill>
                <a:latin typeface="Noto Sans"/>
                <a:ea typeface="Noto Sans"/>
                <a:cs typeface="Noto Sans"/>
                <a:sym typeface="Noto Sans"/>
              </a:rPr>
              <a:t>Step 5:</a:t>
            </a:r>
            <a:r>
              <a:rPr lang="en" sz="2200">
                <a:solidFill>
                  <a:schemeClr val="dk1"/>
                </a:solidFill>
                <a:latin typeface="Noto Sans"/>
                <a:ea typeface="Noto Sans"/>
                <a:cs typeface="Noto Sans"/>
                <a:sym typeface="Noto Sans"/>
              </a:rPr>
              <a:t> </a:t>
            </a:r>
            <a:r>
              <a:rPr lang="en" sz="2200">
                <a:solidFill>
                  <a:schemeClr val="dk1"/>
                </a:solidFill>
                <a:latin typeface="Noto Sans"/>
                <a:ea typeface="Noto Sans"/>
                <a:cs typeface="Noto Sans"/>
                <a:sym typeface="Noto Sans"/>
              </a:rPr>
              <a:t>Write each equation separately and solve.</a:t>
            </a:r>
            <a:endParaRPr sz="2200">
              <a:latin typeface="Noto Sans"/>
              <a:ea typeface="Noto Sans"/>
              <a:cs typeface="Noto Sans"/>
              <a:sym typeface="Noto Sans"/>
            </a:endParaRPr>
          </a:p>
        </p:txBody>
      </p:sp>
      <p:sp>
        <p:nvSpPr>
          <p:cNvPr id="273" name="Google Shape;273;p33"/>
          <p:cNvSpPr txBox="1"/>
          <p:nvPr/>
        </p:nvSpPr>
        <p:spPr>
          <a:xfrm>
            <a:off x="5833000" y="3103612"/>
            <a:ext cx="3227700" cy="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⁽⁸⁺²⁾⁄₂ and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⁽⁸ ⁻ ²⁾⁄₂</a:t>
            </a:r>
            <a:endParaRPr sz="2200">
              <a:solidFill>
                <a:schemeClr val="dk1"/>
              </a:solidFill>
              <a:latin typeface="Noto Sans"/>
              <a:ea typeface="Noto Sans"/>
              <a:cs typeface="Noto Sans"/>
              <a:sym typeface="Noto Sans"/>
            </a:endParaRPr>
          </a:p>
        </p:txBody>
      </p:sp>
      <p:sp>
        <p:nvSpPr>
          <p:cNvPr id="274" name="Google Shape;274;p33"/>
          <p:cNvSpPr txBox="1"/>
          <p:nvPr/>
        </p:nvSpPr>
        <p:spPr>
          <a:xfrm>
            <a:off x="310900" y="3772310"/>
            <a:ext cx="5156400" cy="51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2200">
                <a:solidFill>
                  <a:schemeClr val="dk1"/>
                </a:solidFill>
                <a:latin typeface="Noto Sans"/>
                <a:ea typeface="Noto Sans"/>
                <a:cs typeface="Noto Sans"/>
                <a:sym typeface="Noto Sans"/>
              </a:rPr>
              <a:t>Step 6:</a:t>
            </a:r>
            <a:r>
              <a:rPr lang="en" sz="2200">
                <a:solidFill>
                  <a:schemeClr val="dk1"/>
                </a:solidFill>
                <a:latin typeface="Noto Sans"/>
                <a:ea typeface="Noto Sans"/>
                <a:cs typeface="Noto Sans"/>
                <a:sym typeface="Noto Sans"/>
              </a:rPr>
              <a:t> </a:t>
            </a:r>
            <a:r>
              <a:rPr lang="en" sz="2200">
                <a:solidFill>
                  <a:schemeClr val="dk1"/>
                </a:solidFill>
                <a:latin typeface="Noto Sans"/>
                <a:ea typeface="Noto Sans"/>
                <a:cs typeface="Noto Sans"/>
                <a:sym typeface="Noto Sans"/>
              </a:rPr>
              <a:t>Simplify.</a:t>
            </a:r>
            <a:endParaRPr sz="2200">
              <a:latin typeface="Noto Sans"/>
              <a:ea typeface="Noto Sans"/>
              <a:cs typeface="Noto Sans"/>
              <a:sym typeface="Noto Sans"/>
            </a:endParaRPr>
          </a:p>
        </p:txBody>
      </p:sp>
      <p:sp>
        <p:nvSpPr>
          <p:cNvPr id="275" name="Google Shape;275;p33"/>
          <p:cNvSpPr txBox="1"/>
          <p:nvPr/>
        </p:nvSpPr>
        <p:spPr>
          <a:xfrm>
            <a:off x="5833872" y="3773506"/>
            <a:ext cx="3227700" cy="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¹⁰⁄₂ and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⁶⁄₂</a:t>
            </a:r>
            <a:endParaRPr sz="2200">
              <a:solidFill>
                <a:schemeClr val="dk1"/>
              </a:solidFill>
              <a:latin typeface="Noto Sans"/>
              <a:ea typeface="Noto Sans"/>
              <a:cs typeface="Noto Sans"/>
              <a:sym typeface="Noto Sans"/>
            </a:endParaRPr>
          </a:p>
        </p:txBody>
      </p:sp>
      <p:sp>
        <p:nvSpPr>
          <p:cNvPr id="276" name="Google Shape;276;p33"/>
          <p:cNvSpPr txBox="1"/>
          <p:nvPr/>
        </p:nvSpPr>
        <p:spPr>
          <a:xfrm>
            <a:off x="308100" y="4235103"/>
            <a:ext cx="5156400" cy="517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2200">
                <a:solidFill>
                  <a:schemeClr val="dk1"/>
                </a:solidFill>
                <a:latin typeface="Noto Sans"/>
                <a:ea typeface="Noto Sans"/>
                <a:cs typeface="Noto Sans"/>
                <a:sym typeface="Noto Sans"/>
              </a:rPr>
              <a:t>Step 7:</a:t>
            </a:r>
            <a:r>
              <a:rPr lang="en" sz="2200">
                <a:solidFill>
                  <a:schemeClr val="dk1"/>
                </a:solidFill>
                <a:latin typeface="Noto Sans"/>
                <a:ea typeface="Noto Sans"/>
                <a:cs typeface="Noto Sans"/>
                <a:sym typeface="Noto Sans"/>
              </a:rPr>
              <a:t> </a:t>
            </a:r>
            <a:r>
              <a:rPr lang="en" sz="2200">
                <a:solidFill>
                  <a:schemeClr val="dk1"/>
                </a:solidFill>
                <a:latin typeface="Noto Sans"/>
                <a:ea typeface="Noto Sans"/>
                <a:cs typeface="Noto Sans"/>
                <a:sym typeface="Noto Sans"/>
              </a:rPr>
              <a:t>Find the solutions.</a:t>
            </a:r>
            <a:endParaRPr sz="2200">
              <a:latin typeface="Noto Sans"/>
              <a:ea typeface="Noto Sans"/>
              <a:cs typeface="Noto Sans"/>
              <a:sym typeface="Noto Sans"/>
            </a:endParaRPr>
          </a:p>
        </p:txBody>
      </p:sp>
      <p:sp>
        <p:nvSpPr>
          <p:cNvPr id="277" name="Google Shape;277;p33"/>
          <p:cNvSpPr txBox="1"/>
          <p:nvPr/>
        </p:nvSpPr>
        <p:spPr>
          <a:xfrm>
            <a:off x="5833872" y="4232598"/>
            <a:ext cx="3227700" cy="51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5 and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a:t>
            </a:r>
            <a:endParaRPr sz="2200">
              <a:solidFill>
                <a:schemeClr val="dk1"/>
              </a:solidFill>
              <a:latin typeface="Noto Sans"/>
              <a:ea typeface="Noto Sans"/>
              <a:cs typeface="Noto Sans"/>
              <a:sym typeface="Noto Sans"/>
            </a:endParaRPr>
          </a:p>
        </p:txBody>
      </p:sp>
      <p:sp>
        <p:nvSpPr>
          <p:cNvPr id="278" name="Google Shape;278;p33"/>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33"/>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34"/>
          <p:cNvSpPr txBox="1"/>
          <p:nvPr>
            <p:ph type="title"/>
          </p:nvPr>
        </p:nvSpPr>
        <p:spPr>
          <a:xfrm>
            <a:off x="311700" y="137160"/>
            <a:ext cx="8520600" cy="86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4</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endParaRPr>
              <a:solidFill>
                <a:srgbClr val="005047"/>
              </a:solidFill>
            </a:endParaRPr>
          </a:p>
        </p:txBody>
      </p:sp>
      <p:sp>
        <p:nvSpPr>
          <p:cNvPr id="285" name="Google Shape;285;p34"/>
          <p:cNvSpPr txBox="1"/>
          <p:nvPr>
            <p:ph idx="1" type="body"/>
          </p:nvPr>
        </p:nvSpPr>
        <p:spPr>
          <a:xfrm>
            <a:off x="310900" y="1014975"/>
            <a:ext cx="8614800" cy="363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Here are some quadratic equations and their solutions. Use the quadratic formula to show that the solutions are correct.</a:t>
            </a:r>
            <a:endParaRPr sz="2000"/>
          </a:p>
          <a:p>
            <a:pPr indent="-355600" lvl="0" marL="457200" rtl="0" algn="l">
              <a:lnSpc>
                <a:spcPct val="100000"/>
              </a:lnSpc>
              <a:spcBef>
                <a:spcPts val="100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a:t>
            </a:r>
            <a:r>
              <a:rPr lang="en" sz="2000"/>
              <a:t> + 4</a:t>
            </a:r>
            <a:r>
              <a:rPr i="1" lang="en" sz="2000">
                <a:latin typeface="Times New Roman"/>
                <a:ea typeface="Times New Roman"/>
                <a:cs typeface="Times New Roman"/>
                <a:sym typeface="Times New Roman"/>
              </a:rPr>
              <a:t>x </a:t>
            </a:r>
            <a:r>
              <a:rPr lang="en" sz="2000"/>
              <a:t>− 5 = 0. The solutions are </a:t>
            </a:r>
            <a:r>
              <a:rPr i="1" lang="en" sz="2000">
                <a:latin typeface="Times New Roman"/>
                <a:ea typeface="Times New Roman"/>
                <a:cs typeface="Times New Roman"/>
                <a:sym typeface="Times New Roman"/>
              </a:rPr>
              <a:t>x </a:t>
            </a:r>
            <a:r>
              <a:rPr lang="en" sz="2000"/>
              <a:t>= −5 and </a:t>
            </a:r>
            <a:r>
              <a:rPr i="1" lang="en" sz="2000">
                <a:latin typeface="Times New Roman"/>
                <a:ea typeface="Times New Roman"/>
                <a:cs typeface="Times New Roman"/>
                <a:sym typeface="Times New Roman"/>
              </a:rPr>
              <a:t>x </a:t>
            </a:r>
            <a:r>
              <a:rPr lang="en" sz="2000"/>
              <a:t>= 1.</a:t>
            </a:r>
            <a:endParaRPr sz="2000"/>
          </a:p>
          <a:p>
            <a:pPr indent="-355600" lvl="0" marL="457200" rtl="0" algn="l">
              <a:lnSpc>
                <a:spcPct val="100000"/>
              </a:lnSpc>
              <a:spcBef>
                <a:spcPts val="150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 </a:t>
            </a:r>
            <a:r>
              <a:rPr lang="en" sz="2000"/>
              <a:t>+ 7</a:t>
            </a:r>
            <a:r>
              <a:rPr i="1" lang="en" sz="2000">
                <a:latin typeface="Times New Roman"/>
                <a:ea typeface="Times New Roman"/>
                <a:cs typeface="Times New Roman"/>
                <a:sym typeface="Times New Roman"/>
              </a:rPr>
              <a:t>x </a:t>
            </a:r>
            <a:r>
              <a:rPr lang="en" sz="2000"/>
              <a:t>+ 12 = 0. The solutions are </a:t>
            </a:r>
            <a:r>
              <a:rPr i="1" lang="en" sz="2000">
                <a:latin typeface="Times New Roman"/>
                <a:ea typeface="Times New Roman"/>
                <a:cs typeface="Times New Roman"/>
                <a:sym typeface="Times New Roman"/>
              </a:rPr>
              <a:t>x </a:t>
            </a:r>
            <a:r>
              <a:rPr lang="en" sz="2000"/>
              <a:t>= −3 and </a:t>
            </a:r>
            <a:r>
              <a:rPr i="1" lang="en" sz="2000">
                <a:latin typeface="Times New Roman"/>
                <a:ea typeface="Times New Roman"/>
                <a:cs typeface="Times New Roman"/>
                <a:sym typeface="Times New Roman"/>
              </a:rPr>
              <a:t>x </a:t>
            </a:r>
            <a:r>
              <a:rPr lang="en" sz="2000"/>
              <a:t>= −4.</a:t>
            </a:r>
            <a:endParaRPr sz="2000"/>
          </a:p>
          <a:p>
            <a:pPr indent="-355600" lvl="0" marL="457200" rtl="0" algn="l">
              <a:lnSpc>
                <a:spcPct val="100000"/>
              </a:lnSpc>
              <a:spcBef>
                <a:spcPts val="150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 </a:t>
            </a:r>
            <a:r>
              <a:rPr lang="en" sz="2000"/>
              <a:t>+ 10</a:t>
            </a:r>
            <a:r>
              <a:rPr i="1" lang="en" sz="2000">
                <a:latin typeface="Times New Roman"/>
                <a:ea typeface="Times New Roman"/>
                <a:cs typeface="Times New Roman"/>
                <a:sym typeface="Times New Roman"/>
              </a:rPr>
              <a:t>x </a:t>
            </a:r>
            <a:r>
              <a:rPr lang="en" sz="2000"/>
              <a:t>+ 18 = 0. The solution is </a:t>
            </a:r>
            <a:r>
              <a:rPr i="1" lang="en" sz="2000">
                <a:latin typeface="Times New Roman"/>
                <a:ea typeface="Times New Roman"/>
                <a:cs typeface="Times New Roman"/>
                <a:sym typeface="Times New Roman"/>
              </a:rPr>
              <a:t>x </a:t>
            </a:r>
            <a:r>
              <a:rPr lang="en" sz="2000"/>
              <a:t>= −5 ± </a:t>
            </a:r>
            <a:r>
              <a:rPr lang="en" sz="2000"/>
              <a:t>√7.</a:t>
            </a:r>
            <a:endParaRPr sz="2000"/>
          </a:p>
          <a:p>
            <a:pPr indent="-355600" lvl="0" marL="457200" rtl="0" algn="l">
              <a:lnSpc>
                <a:spcPct val="100000"/>
              </a:lnSpc>
              <a:spcBef>
                <a:spcPts val="150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 </a:t>
            </a:r>
            <a:r>
              <a:rPr lang="en" sz="2000"/>
              <a:t>− 8</a:t>
            </a:r>
            <a:r>
              <a:rPr i="1" lang="en" sz="2000">
                <a:latin typeface="Times New Roman"/>
                <a:ea typeface="Times New Roman"/>
                <a:cs typeface="Times New Roman"/>
                <a:sym typeface="Times New Roman"/>
              </a:rPr>
              <a:t>x </a:t>
            </a:r>
            <a:r>
              <a:rPr lang="en" sz="2000"/>
              <a:t>+ 11 = 0. The solution is </a:t>
            </a:r>
            <a:r>
              <a:rPr i="1" lang="en" sz="2000">
                <a:latin typeface="Times New Roman"/>
                <a:ea typeface="Times New Roman"/>
                <a:cs typeface="Times New Roman"/>
                <a:sym typeface="Times New Roman"/>
              </a:rPr>
              <a:t>x </a:t>
            </a:r>
            <a:r>
              <a:rPr lang="en" sz="2000"/>
              <a:t>= 4 ± √5.</a:t>
            </a:r>
            <a:endParaRPr sz="2000"/>
          </a:p>
          <a:p>
            <a:pPr indent="-355600" lvl="0" marL="457200" rtl="0" algn="l">
              <a:lnSpc>
                <a:spcPct val="100000"/>
              </a:lnSpc>
              <a:spcBef>
                <a:spcPts val="1500"/>
              </a:spcBef>
              <a:spcAft>
                <a:spcPts val="0"/>
              </a:spcAft>
              <a:buSzPts val="2000"/>
              <a:buAutoNum type="arabicPeriod"/>
            </a:pPr>
            <a:r>
              <a:rPr lang="en" sz="2000"/>
              <a:t>9</a:t>
            </a:r>
            <a:r>
              <a:rPr i="1" lang="en" sz="2000">
                <a:latin typeface="Times New Roman"/>
                <a:ea typeface="Times New Roman"/>
                <a:cs typeface="Times New Roman"/>
                <a:sym typeface="Times New Roman"/>
              </a:rPr>
              <a:t>x</a:t>
            </a:r>
            <a:r>
              <a:rPr baseline="30000" lang="en" sz="2000"/>
              <a:t>2 </a:t>
            </a:r>
            <a:r>
              <a:rPr lang="en" sz="2000"/>
              <a:t>− 6</a:t>
            </a:r>
            <a:r>
              <a:rPr i="1" lang="en" sz="2000">
                <a:latin typeface="Times New Roman"/>
                <a:ea typeface="Times New Roman"/>
                <a:cs typeface="Times New Roman"/>
                <a:sym typeface="Times New Roman"/>
              </a:rPr>
              <a:t>x </a:t>
            </a:r>
            <a:r>
              <a:rPr lang="en" sz="2000"/>
              <a:t>+ 1 = 0. The solution is </a:t>
            </a:r>
            <a:r>
              <a:rPr i="1" lang="en" sz="2000">
                <a:latin typeface="Times New Roman"/>
                <a:ea typeface="Times New Roman"/>
                <a:cs typeface="Times New Roman"/>
                <a:sym typeface="Times New Roman"/>
              </a:rPr>
              <a:t>x </a:t>
            </a:r>
            <a:r>
              <a:rPr lang="en" sz="2000"/>
              <a:t>= ⅓.</a:t>
            </a:r>
            <a:endParaRPr sz="2000"/>
          </a:p>
          <a:p>
            <a:pPr indent="-355600" lvl="0" marL="457200" rtl="0" algn="l">
              <a:lnSpc>
                <a:spcPct val="100000"/>
              </a:lnSpc>
              <a:spcBef>
                <a:spcPts val="1500"/>
              </a:spcBef>
              <a:spcAft>
                <a:spcPts val="1000"/>
              </a:spcAft>
              <a:buSzPts val="2000"/>
              <a:buAutoNum type="arabicPeriod"/>
            </a:pPr>
            <a:r>
              <a:rPr lang="en" sz="2000"/>
              <a:t>6</a:t>
            </a:r>
            <a:r>
              <a:rPr i="1" lang="en" sz="2000">
                <a:latin typeface="Times New Roman"/>
                <a:ea typeface="Times New Roman"/>
                <a:cs typeface="Times New Roman"/>
                <a:sym typeface="Times New Roman"/>
              </a:rPr>
              <a:t>x</a:t>
            </a:r>
            <a:r>
              <a:rPr baseline="30000" lang="en" sz="2000"/>
              <a:t>2 </a:t>
            </a:r>
            <a:r>
              <a:rPr lang="en" sz="2000"/>
              <a:t>+ 9</a:t>
            </a:r>
            <a:r>
              <a:rPr i="1" lang="en" sz="2000">
                <a:latin typeface="Times New Roman"/>
                <a:ea typeface="Times New Roman"/>
                <a:cs typeface="Times New Roman"/>
                <a:sym typeface="Times New Roman"/>
              </a:rPr>
              <a:t>x </a:t>
            </a:r>
            <a:r>
              <a:rPr lang="en" sz="2000"/>
              <a:t>− 15 = 0. The solutions are </a:t>
            </a:r>
            <a:r>
              <a:rPr i="1" lang="en" sz="2000">
                <a:latin typeface="Times New Roman"/>
                <a:ea typeface="Times New Roman"/>
                <a:cs typeface="Times New Roman"/>
                <a:sym typeface="Times New Roman"/>
              </a:rPr>
              <a:t>x </a:t>
            </a:r>
            <a:r>
              <a:rPr lang="en" sz="2000"/>
              <a:t>= −⁵⁄₂ and </a:t>
            </a:r>
            <a:r>
              <a:rPr i="1" lang="en" sz="2000">
                <a:latin typeface="Times New Roman"/>
                <a:ea typeface="Times New Roman"/>
                <a:cs typeface="Times New Roman"/>
                <a:sym typeface="Times New Roman"/>
              </a:rPr>
              <a:t>x </a:t>
            </a:r>
            <a:r>
              <a:rPr lang="en" sz="2000"/>
              <a:t>= 1.</a:t>
            </a:r>
            <a:endParaRPr/>
          </a:p>
        </p:txBody>
      </p:sp>
      <p:sp>
        <p:nvSpPr>
          <p:cNvPr id="286" name="Google Shape;286;p34"/>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34"/>
          <p:cNvSpPr txBox="1"/>
          <p:nvPr>
            <p:ph idx="3"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p3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5</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one: x squared plus four x minus five equals zero. The solutions are x equals negative five and x equals one.&#10;&#10;Answer:&#10;Step one: write the equation x squared plus four x minus five equals zero.&#10;Step two: identify the coefficients: a equals one, b equals four, and c equals negative five.&#10;Step three: write the quadratic formula: x equals negative b plus or minus the square root of b squared minus four a c, all divided by two a.&#10;Step four: substitute the values: x equals negative four plus or minus the square root of four squared minus four times one times negative five, all divided by two times one.&#10;Step five: simplify inside the square root: x equals negative four plus or minus the square root of sixteen plus twenty, all divided by two.&#10;Step six: x equals negative four plus or minus the square root of thirty-six, all divided by two.&#10;Step seven: x equals negative four plus or minus six, all divided by two.&#10;Step eight: split into two solutions: x equals two divided by two and x equals negative ten divided by two.&#10;Step nine: simplify: x equals one and x equals negative five." id="293" name="Google Shape;293;p35"/>
          <p:cNvPicPr preferRelativeResize="0"/>
          <p:nvPr/>
        </p:nvPicPr>
        <p:blipFill rotWithShape="1">
          <a:blip r:embed="rId4">
            <a:alphaModFix/>
          </a:blip>
          <a:srcRect b="8433" l="0" r="20102" t="0"/>
          <a:stretch/>
        </p:blipFill>
        <p:spPr>
          <a:xfrm>
            <a:off x="310900" y="1014975"/>
            <a:ext cx="4192675" cy="3650400"/>
          </a:xfrm>
          <a:prstGeom prst="rect">
            <a:avLst/>
          </a:prstGeom>
          <a:noFill/>
          <a:ln>
            <a:noFill/>
          </a:ln>
        </p:spPr>
      </p:pic>
      <p:sp>
        <p:nvSpPr>
          <p:cNvPr id="294" name="Google Shape;294;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5" name="Google Shape;295;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6</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two: x squared plus seven x plus twelve equals zero. The solutions are x equals negative three and x equals negative four.&#10;&#10;Answer:&#10;Step one: write the equation x squared plus seven x plus twelve equals zero.&#10;Step two: identify the coefficients: a equals one, b equals seven, and c equals twelve.&#10;Step three: write the quadratic formula: x equals negative b plus or minus the square root of b squared minus four a c, all divided by two a.&#10;Step four: substitute the values: x equals negative seven plus or minus the square root of seven squared minus four times one times twelve, all divided by two times one.&#10;Step five: simplify inside the square root: x equals negative seven plus or minus the square root of forty-nine minus forty-eight, all divided by two.&#10;Step six: x equals negative seven plus or minus the square root of one, all divided by two.&#10;Step seven: x equals negative seven plus or minus one, all divided by two.&#10;Step eight: split into two solutions: x equals negative six divided by two and x equals negative eight divided by two.&#10;Step nine: simplify: x equals negative three and x equals negative four." id="301" name="Google Shape;301;p36"/>
          <p:cNvPicPr preferRelativeResize="0"/>
          <p:nvPr/>
        </p:nvPicPr>
        <p:blipFill>
          <a:blip r:embed="rId4">
            <a:alphaModFix/>
          </a:blip>
          <a:stretch>
            <a:fillRect/>
          </a:stretch>
        </p:blipFill>
        <p:spPr>
          <a:xfrm>
            <a:off x="310896" y="881962"/>
            <a:ext cx="4803026" cy="3852000"/>
          </a:xfrm>
          <a:prstGeom prst="rect">
            <a:avLst/>
          </a:prstGeom>
          <a:noFill/>
          <a:ln>
            <a:noFill/>
          </a:ln>
        </p:spPr>
      </p:pic>
      <p:sp>
        <p:nvSpPr>
          <p:cNvPr id="302" name="Google Shape;302;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3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7</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three: x squared plus ten x plus eighteen equals zero. The solution is x equals negative five plus or minus the square root of seven.&#10;&#10;Answer:&#10;Step one: write the equation x squared plus ten x plus eighteen equals zero.&#10;Step two: identify the coefficients: a equals one, b equals ten, and c equals eighteen.&#10;Step three: write the quadratic formula: x equals negative b plus or minus the square root of b squared minus four a c, all divided by two a.&#10;Step four: substitute the values: x equals negative ten plus or minus the square root of ten squared minus four times one times eighteen, all divided by two times one.&#10;Step five: simplify inside the square root: x equals negative ten plus or minus the square root of one hundred minus seventy-two, all divided by two.&#10;Step six: x equals negative ten plus or minus the square root of twenty-eight, all divided by two.&#10;Step seven: rewrite the square root of twenty-eight as the square root of four times seven.&#10;Step eight: simplify: x equals negative ten plus or minus two times the square root of seven, all divided by two.&#10;Step nine: simplify the fraction: x equals negative five plus or minus the square root of seven." id="309" name="Google Shape;309;p37"/>
          <p:cNvPicPr preferRelativeResize="0"/>
          <p:nvPr/>
        </p:nvPicPr>
        <p:blipFill>
          <a:blip r:embed="rId4">
            <a:alphaModFix/>
          </a:blip>
          <a:stretch>
            <a:fillRect/>
          </a:stretch>
        </p:blipFill>
        <p:spPr>
          <a:xfrm>
            <a:off x="310900" y="1014974"/>
            <a:ext cx="4183665" cy="3635975"/>
          </a:xfrm>
          <a:prstGeom prst="rect">
            <a:avLst/>
          </a:prstGeom>
          <a:noFill/>
          <a:ln>
            <a:noFill/>
          </a:ln>
        </p:spPr>
      </p:pic>
      <p:sp>
        <p:nvSpPr>
          <p:cNvPr id="310" name="Google Shape;310;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3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8</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four: x squared minus eight x plus eleven equals zero. The solution is x equals four plus or minus the square root of five.&#10;&#10;Answer:&#10;Step one: write the equation x squared minus eight x plus eleven equals zero.&#10;Step two: identify the coefficients: a equals one, b equals negative eight, and c equals eleven.&#10;Step three: write the quadratic formula: x equals negative b plus or minus the square root of b squared minus four a c, all divided by two a.&#10;Step four: substitute the values: x equals the negative of negative eight plus or minus the square root of negative eight squared minus four times one times eleven, all divided by two times one.&#10;Step five: simplify inside the square root: x equals eight plus or minus the square root of sixty-four minus forty-four, all divided by two.&#10;Step six: x equals eight plus or minus the square root of twenty, all divided by two.&#10;Step seven: rewrite the square root of twenty as the square root of four times five.&#10;Step eight: simplify: x equals eight plus or minus two times the square root of five, all divided by two.&#10;Step nine: simplify the fraction: x equals four plus or minus the square root of five." id="317" name="Google Shape;317;p38"/>
          <p:cNvPicPr preferRelativeResize="0"/>
          <p:nvPr/>
        </p:nvPicPr>
        <p:blipFill>
          <a:blip r:embed="rId4">
            <a:alphaModFix/>
          </a:blip>
          <a:stretch>
            <a:fillRect/>
          </a:stretch>
        </p:blipFill>
        <p:spPr>
          <a:xfrm>
            <a:off x="310900" y="1014974"/>
            <a:ext cx="3914629" cy="3635975"/>
          </a:xfrm>
          <a:prstGeom prst="rect">
            <a:avLst/>
          </a:prstGeom>
          <a:noFill/>
          <a:ln>
            <a:noFill/>
          </a:ln>
        </p:spPr>
      </p:pic>
      <p:sp>
        <p:nvSpPr>
          <p:cNvPr id="318" name="Google Shape;318;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23" name="Shape 323"/>
        <p:cNvGrpSpPr/>
        <p:nvPr/>
      </p:nvGrpSpPr>
      <p:grpSpPr>
        <a:xfrm>
          <a:off x="0" y="0"/>
          <a:ext cx="0" cy="0"/>
          <a:chOff x="0" y="0"/>
          <a:chExt cx="0" cy="0"/>
        </a:xfrm>
      </p:grpSpPr>
      <p:sp>
        <p:nvSpPr>
          <p:cNvPr id="324" name="Google Shape;324;p3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9</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five: nine x squared minus six x plus one equals zero. The solution is x equals one third.&#10;&#10;Answer:&#10;Step one: write the equation nine x squared minus six x plus one equals zero.&#10;Step two: identify the coefficients: a equals nine, b equals negative six, and c equals one.&#10;Step three: write the quadratic formula: x equals negative b plus or minus the square root of b squared minus four a c, all divided by two a.&#10;Step four: substitute the values: x equals the negative of negative six plus or minus the square root of negative six squared minus four times nine times one, all divided by two times nine.&#10;Step five: simplify inside the square root: x equals six plus or minus the square root of thirty-six minus thirty-six, all divided by eighteen.&#10;Step six: simplify the square root: x equals six plus or minus zero, all divided by eighteen.&#10;Step seven: simplify the fraction: x equals six divided by eighteen.&#10;Final answer: x equals one third." id="325" name="Google Shape;325;p39"/>
          <p:cNvPicPr preferRelativeResize="0"/>
          <p:nvPr/>
        </p:nvPicPr>
        <p:blipFill>
          <a:blip r:embed="rId4">
            <a:alphaModFix/>
          </a:blip>
          <a:stretch>
            <a:fillRect/>
          </a:stretch>
        </p:blipFill>
        <p:spPr>
          <a:xfrm>
            <a:off x="310900" y="1014974"/>
            <a:ext cx="5116160" cy="3635975"/>
          </a:xfrm>
          <a:prstGeom prst="rect">
            <a:avLst/>
          </a:prstGeom>
          <a:noFill/>
          <a:ln>
            <a:noFill/>
          </a:ln>
        </p:spPr>
      </p:pic>
      <p:sp>
        <p:nvSpPr>
          <p:cNvPr id="326" name="Google Shape;326;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4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10</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Unlocking Quadratic Equations🔑</a:t>
            </a:r>
            <a:r>
              <a:rPr lang="en" sz="1300"/>
              <a:t>Worked Solutions</a:t>
            </a:r>
            <a:endParaRPr sz="1300">
              <a:solidFill>
                <a:srgbClr val="005047"/>
              </a:solidFill>
            </a:endParaRPr>
          </a:p>
        </p:txBody>
      </p:sp>
      <p:pic>
        <p:nvPicPr>
          <p:cNvPr descr="Problem six: six x squared plus nine x minus fifteen equals zero. The solutions are x equals negative five halves and x equals one.&#10;&#10;Answer:&#10;Step one: write the equation six x squared plus nine x minus fifteen equals zero.&#10;Step two: identify the coefficients: a equals six, b equals nine, and c equals negative fifteen.&#10;Step three: write the quadratic formula: x equals negative b plus or minus the square root of b squared minus four a c, all divided by two a.&#10;Step four: substitute the values: x equals negative nine plus or minus the square root of nine squared minus four times six times negative fifteen, all divided by two times six.&#10;Step five: simplify inside the square root: x equals negative nine plus or minus the square root of eighty-one minus negative three hundred sixty, all divided by twelve.&#10;Step six: combine inside the square root: x equals negative nine plus or minus the square root of four hundred forty-one, all divided by twelve.&#10;Step seven: take the square root: x equals negative nine plus or minus twenty-one, all divided by twelve.&#10;Step eight: split into two solutions: x equals negative nine plus twenty-one divided by twelve and x equals negative nine minus twenty-one divided by twelve.&#10;Step nine: simplify each fraction: x equals twelve divided by twelve, which equals one, and x equals negative thirty divided by twelve, which simplifies to negative five halves.&#10;Final answer: x equals one and x equals negative five halves." id="333" name="Google Shape;333;p40"/>
          <p:cNvPicPr preferRelativeResize="0"/>
          <p:nvPr/>
        </p:nvPicPr>
        <p:blipFill>
          <a:blip r:embed="rId4">
            <a:alphaModFix/>
          </a:blip>
          <a:stretch>
            <a:fillRect/>
          </a:stretch>
        </p:blipFill>
        <p:spPr>
          <a:xfrm>
            <a:off x="310900" y="1014974"/>
            <a:ext cx="3909873" cy="3635976"/>
          </a:xfrm>
          <a:prstGeom prst="rect">
            <a:avLst/>
          </a:prstGeom>
          <a:noFill/>
          <a:ln>
            <a:noFill/>
          </a:ln>
        </p:spPr>
      </p:pic>
      <p:sp>
        <p:nvSpPr>
          <p:cNvPr id="334" name="Google Shape;334;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41"/>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41" name="Google Shape;341;p41"/>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Solving Quadratics With the Quadratic Formula</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id="342" name="Google Shape;342;p41" title="Solving Quadratics With the Quadratic Formula">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343" name="Google Shape;343;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41"/>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pic>
        <p:nvPicPr>
          <p:cNvPr descr="Icon indicating the slide contains a check for understanding question for students " id="349" name="Google Shape;349;p4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50" name="Google Shape;350;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51" name="Google Shape;351;p42"/>
          <p:cNvSpPr txBox="1"/>
          <p:nvPr>
            <p:ph idx="1" type="body"/>
          </p:nvPr>
        </p:nvSpPr>
        <p:spPr>
          <a:xfrm>
            <a:off x="311700" y="959075"/>
            <a:ext cx="8590200" cy="741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a:t>
            </a:r>
            <a:r>
              <a:rPr lang="en" sz="2300"/>
              <a:t>olve 2</a:t>
            </a:r>
            <a:r>
              <a:rPr i="1" lang="en" sz="2300">
                <a:latin typeface="Times New Roman"/>
                <a:ea typeface="Times New Roman"/>
                <a:cs typeface="Times New Roman"/>
                <a:sym typeface="Times New Roman"/>
              </a:rPr>
              <a:t>x</a:t>
            </a:r>
            <a:r>
              <a:rPr baseline="30000" lang="en" sz="2300"/>
              <a:t>2 </a:t>
            </a:r>
            <a:r>
              <a:rPr lang="en" sz="2300"/>
              <a:t>−6</a:t>
            </a:r>
            <a:r>
              <a:rPr i="1" lang="en" sz="2300">
                <a:latin typeface="Times New Roman"/>
                <a:ea typeface="Times New Roman"/>
                <a:cs typeface="Times New Roman"/>
                <a:sym typeface="Times New Roman"/>
              </a:rPr>
              <a:t>x </a:t>
            </a:r>
            <a:r>
              <a:rPr lang="en" sz="2300"/>
              <a:t>+ 3 = 0 using the quadratic formula.</a:t>
            </a:r>
            <a:endParaRPr/>
          </a:p>
        </p:txBody>
      </p:sp>
      <p:pic>
        <p:nvPicPr>
          <p:cNvPr descr="An image with 4 multiple choice answers labeled a through d.&#10;&#10;a. x equals negative 6 plus or minus the square root of 12 all over 4&#10;&#10;b. x equals 6 plus or minus the square root of 12 all over 4&#10;&#10;c. x equals 6 plus or minus the square root of 60 all over 4&#10;&#10;d. x equals 6 plus or minus the square root of  negative 12 all over 4&#10;" id="352" name="Google Shape;352;p42"/>
          <p:cNvPicPr preferRelativeResize="0"/>
          <p:nvPr/>
        </p:nvPicPr>
        <p:blipFill>
          <a:blip r:embed="rId5">
            <a:alphaModFix/>
          </a:blip>
          <a:stretch>
            <a:fillRect/>
          </a:stretch>
        </p:blipFill>
        <p:spPr>
          <a:xfrm>
            <a:off x="310896" y="1558720"/>
            <a:ext cx="2787426" cy="2917075"/>
          </a:xfrm>
          <a:prstGeom prst="rect">
            <a:avLst/>
          </a:prstGeom>
          <a:noFill/>
          <a:ln>
            <a:noFill/>
          </a:ln>
        </p:spPr>
      </p:pic>
      <p:sp>
        <p:nvSpPr>
          <p:cNvPr id="353" name="Google Shape;353;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4" name="Google Shape;354;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a:t>
            </a:r>
            <a:endParaRPr/>
          </a:p>
        </p:txBody>
      </p:sp>
      <p:sp>
        <p:nvSpPr>
          <p:cNvPr descr="An arrow icon reads &quot;Let's review!&quot; and links to a slide that reviews the content that was assessed in the self check question. " id="355" name="Google Shape;355;p42"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9" name="Shape 359"/>
        <p:cNvGrpSpPr/>
        <p:nvPr/>
      </p:nvGrpSpPr>
      <p:grpSpPr>
        <a:xfrm>
          <a:off x="0" y="0"/>
          <a:ext cx="0" cy="0"/>
          <a:chOff x="0" y="0"/>
          <a:chExt cx="0" cy="0"/>
        </a:xfrm>
      </p:grpSpPr>
      <p:pic>
        <p:nvPicPr>
          <p:cNvPr descr="Icon indicating the slide contains a additional resources for students who struggled with the check for understanding (self check) question" id="360" name="Google Shape;360;p4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61" name="Google Shape;361;p43"/>
          <p:cNvSpPr txBox="1"/>
          <p:nvPr>
            <p:ph type="title"/>
          </p:nvPr>
        </p:nvSpPr>
        <p:spPr>
          <a:xfrm>
            <a:off x="311700" y="1228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62" name="Google Shape;362;p43"/>
          <p:cNvSpPr txBox="1"/>
          <p:nvPr>
            <p:ph idx="1" type="body"/>
          </p:nvPr>
        </p:nvSpPr>
        <p:spPr>
          <a:xfrm>
            <a:off x="311700" y="904899"/>
            <a:ext cx="8463000" cy="13455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Quadratic Formula</a:t>
            </a:r>
            <a:endParaRPr b="1" sz="1800"/>
          </a:p>
          <a:p>
            <a:pPr indent="0" lvl="0" marL="0" rtl="0" algn="l">
              <a:lnSpc>
                <a:spcPct val="100000"/>
              </a:lnSpc>
              <a:spcBef>
                <a:spcPts val="1000"/>
              </a:spcBef>
              <a:spcAft>
                <a:spcPts val="1000"/>
              </a:spcAft>
              <a:buNone/>
            </a:pPr>
            <a:r>
              <a:rPr lang="en" sz="1800"/>
              <a:t>The solutions to a quadratic equation </a:t>
            </a:r>
            <a:br>
              <a:rPr lang="en" sz="1800"/>
            </a:br>
            <a:r>
              <a:rPr lang="en" sz="1800"/>
              <a:t>of the form </a:t>
            </a:r>
            <a:r>
              <a:rPr i="1" lang="en" sz="1800">
                <a:latin typeface="Times New Roman"/>
                <a:ea typeface="Times New Roman"/>
                <a:cs typeface="Times New Roman"/>
                <a:sym typeface="Times New Roman"/>
              </a:rPr>
              <a:t>ax</a:t>
            </a:r>
            <a:r>
              <a:rPr baseline="30000" lang="en" sz="1800"/>
              <a:t>2 </a:t>
            </a:r>
            <a:r>
              <a:rPr lang="en" sz="1800"/>
              <a:t>+ </a:t>
            </a:r>
            <a:r>
              <a:rPr i="1" lang="en" sz="1800">
                <a:latin typeface="Times New Roman"/>
                <a:ea typeface="Times New Roman"/>
                <a:cs typeface="Times New Roman"/>
                <a:sym typeface="Times New Roman"/>
              </a:rPr>
              <a:t>b</a:t>
            </a:r>
            <a:r>
              <a:rPr i="1" lang="en" sz="1800">
                <a:latin typeface="Times New Roman"/>
                <a:ea typeface="Times New Roman"/>
                <a:cs typeface="Times New Roman"/>
                <a:sym typeface="Times New Roman"/>
              </a:rPr>
              <a:t>x </a:t>
            </a:r>
            <a:r>
              <a:rPr lang="en" sz="1800"/>
              <a:t>+ </a:t>
            </a:r>
            <a:r>
              <a:rPr i="1" lang="en" sz="1800">
                <a:latin typeface="Times New Roman"/>
                <a:ea typeface="Times New Roman"/>
                <a:cs typeface="Times New Roman"/>
                <a:sym typeface="Times New Roman"/>
              </a:rPr>
              <a:t>c</a:t>
            </a:r>
            <a:r>
              <a:rPr lang="en" sz="1800"/>
              <a:t>, where </a:t>
            </a:r>
            <a:r>
              <a:rPr i="1" lang="en" sz="1800">
                <a:latin typeface="Times New Roman"/>
                <a:ea typeface="Times New Roman"/>
                <a:cs typeface="Times New Roman"/>
                <a:sym typeface="Times New Roman"/>
              </a:rPr>
              <a:t>a </a:t>
            </a:r>
            <a:r>
              <a:rPr lang="en" sz="1800"/>
              <a:t>≠ 0, </a:t>
            </a:r>
            <a:br>
              <a:rPr lang="en" sz="1800"/>
            </a:br>
            <a:r>
              <a:rPr lang="en" sz="1800"/>
              <a:t>are given by the formula:</a:t>
            </a:r>
            <a:endParaRPr sz="1800"/>
          </a:p>
        </p:txBody>
      </p:sp>
      <p:pic>
        <p:nvPicPr>
          <p:cNvPr descr="An equation showing the quadratic formula. It states that 𝑥 equals negative 𝑏 plus or minus the square root of b squared minus 4ac, all divided by 2𝑎" id="363" name="Google Shape;363;p43" title="Screenshot_2025-12-18_224947-removebg-preview-removebg-preview.png"/>
          <p:cNvPicPr preferRelativeResize="0"/>
          <p:nvPr/>
        </p:nvPicPr>
        <p:blipFill rotWithShape="1">
          <a:blip r:embed="rId4">
            <a:alphaModFix/>
          </a:blip>
          <a:srcRect b="10191" l="0" r="0" t="10191"/>
          <a:stretch/>
        </p:blipFill>
        <p:spPr>
          <a:xfrm>
            <a:off x="5966856" y="1062114"/>
            <a:ext cx="2726694" cy="960112"/>
          </a:xfrm>
          <a:prstGeom prst="rect">
            <a:avLst/>
          </a:prstGeom>
          <a:noFill/>
          <a:ln cap="flat" cmpd="sng" w="28575">
            <a:solidFill>
              <a:srgbClr val="D9D9D9"/>
            </a:solidFill>
            <a:prstDash val="solid"/>
            <a:round/>
            <a:headEnd len="sm" w="sm" type="none"/>
            <a:tailEnd len="sm" w="sm" type="none"/>
          </a:ln>
        </p:spPr>
      </p:pic>
      <p:sp>
        <p:nvSpPr>
          <p:cNvPr id="364" name="Google Shape;364;p43"/>
          <p:cNvSpPr txBox="1"/>
          <p:nvPr/>
        </p:nvSpPr>
        <p:spPr>
          <a:xfrm>
            <a:off x="279350" y="2226749"/>
            <a:ext cx="8720700" cy="2580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800">
                <a:latin typeface="Noto Sans"/>
                <a:ea typeface="Noto Sans"/>
                <a:cs typeface="Noto Sans"/>
                <a:sym typeface="Noto Sans"/>
              </a:rPr>
              <a:t>To use the quadratic formula: </a:t>
            </a:r>
            <a:endParaRPr sz="1800">
              <a:latin typeface="Noto Sans"/>
              <a:ea typeface="Noto Sans"/>
              <a:cs typeface="Noto Sans"/>
              <a:sym typeface="Noto Sans"/>
            </a:endParaRPr>
          </a:p>
          <a:p>
            <a:pPr indent="0" lvl="0" marL="0" rtl="0" algn="l">
              <a:lnSpc>
                <a:spcPct val="105000"/>
              </a:lnSpc>
              <a:spcBef>
                <a:spcPts val="0"/>
              </a:spcBef>
              <a:spcAft>
                <a:spcPts val="0"/>
              </a:spcAft>
              <a:buNone/>
            </a:pPr>
            <a:r>
              <a:rPr b="1" lang="en" sz="1800">
                <a:latin typeface="Noto Sans"/>
                <a:ea typeface="Noto Sans"/>
                <a:cs typeface="Noto Sans"/>
                <a:sym typeface="Noto Sans"/>
              </a:rPr>
              <a:t>Step 1 -</a:t>
            </a:r>
            <a:r>
              <a:rPr lang="en" sz="1800">
                <a:latin typeface="Noto Sans"/>
                <a:ea typeface="Noto Sans"/>
                <a:cs typeface="Noto Sans"/>
                <a:sym typeface="Noto Sans"/>
              </a:rPr>
              <a:t> Write the quadratic equation in standard form. </a:t>
            </a:r>
            <a:r>
              <a:rPr i="1" lang="en" sz="1800">
                <a:latin typeface="Times New Roman"/>
                <a:ea typeface="Times New Roman"/>
                <a:cs typeface="Times New Roman"/>
                <a:sym typeface="Times New Roman"/>
              </a:rPr>
              <a:t>ax</a:t>
            </a:r>
            <a:r>
              <a:rPr baseline="30000" lang="en" sz="1800">
                <a:latin typeface="Noto Sans"/>
                <a:ea typeface="Noto Sans"/>
                <a:cs typeface="Noto Sans"/>
                <a:sym typeface="Noto Sans"/>
              </a:rPr>
              <a:t>2</a:t>
            </a:r>
            <a:r>
              <a:rPr lang="en" sz="1800">
                <a:latin typeface="Noto Sans"/>
                <a:ea typeface="Noto Sans"/>
                <a:cs typeface="Noto Sans"/>
                <a:sym typeface="Noto Sans"/>
              </a:rPr>
              <a:t> + </a:t>
            </a:r>
            <a:r>
              <a:rPr i="1" lang="en" sz="1800">
                <a:latin typeface="Times New Roman"/>
                <a:ea typeface="Times New Roman"/>
                <a:cs typeface="Times New Roman"/>
                <a:sym typeface="Times New Roman"/>
              </a:rPr>
              <a:t>bx</a:t>
            </a:r>
            <a:r>
              <a:rPr lang="en" sz="1800">
                <a:latin typeface="Noto Sans"/>
                <a:ea typeface="Noto Sans"/>
                <a:cs typeface="Noto Sans"/>
                <a:sym typeface="Noto Sans"/>
              </a:rPr>
              <a:t> + </a:t>
            </a:r>
            <a:r>
              <a:rPr i="1" lang="en" sz="1800">
                <a:latin typeface="Times New Roman"/>
                <a:ea typeface="Times New Roman"/>
                <a:cs typeface="Times New Roman"/>
                <a:sym typeface="Times New Roman"/>
              </a:rPr>
              <a:t>c</a:t>
            </a:r>
            <a:r>
              <a:rPr lang="en" sz="1800">
                <a:latin typeface="Noto Sans"/>
                <a:ea typeface="Noto Sans"/>
                <a:cs typeface="Noto Sans"/>
                <a:sym typeface="Noto Sans"/>
              </a:rPr>
              <a:t> = 0.</a:t>
            </a:r>
            <a:endParaRPr sz="1800">
              <a:latin typeface="Noto Sans"/>
              <a:ea typeface="Noto Sans"/>
              <a:cs typeface="Noto Sans"/>
              <a:sym typeface="Noto Sans"/>
            </a:endParaRPr>
          </a:p>
          <a:p>
            <a:pPr indent="0" lvl="0" marL="0" rtl="0" algn="l">
              <a:lnSpc>
                <a:spcPct val="105000"/>
              </a:lnSpc>
              <a:spcBef>
                <a:spcPts val="1000"/>
              </a:spcBef>
              <a:spcAft>
                <a:spcPts val="0"/>
              </a:spcAft>
              <a:buNone/>
            </a:pPr>
            <a:r>
              <a:rPr b="1" lang="en" sz="1800">
                <a:latin typeface="Noto Sans"/>
                <a:ea typeface="Noto Sans"/>
                <a:cs typeface="Noto Sans"/>
                <a:sym typeface="Noto Sans"/>
              </a:rPr>
              <a:t>Step 2 - </a:t>
            </a:r>
            <a:r>
              <a:rPr lang="en" sz="1800">
                <a:latin typeface="Noto Sans"/>
                <a:ea typeface="Noto Sans"/>
                <a:cs typeface="Noto Sans"/>
                <a:sym typeface="Noto Sans"/>
              </a:rPr>
              <a:t>Substitute the values of </a:t>
            </a:r>
            <a:r>
              <a:rPr i="1" lang="en" sz="1800">
                <a:latin typeface="Times New Roman"/>
                <a:ea typeface="Times New Roman"/>
                <a:cs typeface="Times New Roman"/>
                <a:sym typeface="Times New Roman"/>
              </a:rPr>
              <a:t>a</a:t>
            </a:r>
            <a:r>
              <a:rPr lang="en" sz="1800">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b</a:t>
            </a:r>
            <a:r>
              <a:rPr lang="en" sz="1800">
                <a:latin typeface="Noto Sans"/>
                <a:ea typeface="Noto Sans"/>
                <a:cs typeface="Noto Sans"/>
                <a:sym typeface="Noto Sans"/>
              </a:rPr>
              <a:t>, and </a:t>
            </a:r>
            <a:r>
              <a:rPr i="1" lang="en" sz="1800">
                <a:solidFill>
                  <a:schemeClr val="dk1"/>
                </a:solidFill>
                <a:latin typeface="Times New Roman"/>
                <a:ea typeface="Times New Roman"/>
                <a:cs typeface="Times New Roman"/>
                <a:sym typeface="Times New Roman"/>
              </a:rPr>
              <a:t>c</a:t>
            </a:r>
            <a:r>
              <a:rPr lang="en" sz="1800">
                <a:latin typeface="Noto Sans"/>
                <a:ea typeface="Noto Sans"/>
                <a:cs typeface="Noto Sans"/>
                <a:sym typeface="Noto Sans"/>
              </a:rPr>
              <a:t> from the standard form into the expression on the right side of the formula. </a:t>
            </a:r>
            <a:endParaRPr sz="1800">
              <a:latin typeface="Noto Sans"/>
              <a:ea typeface="Noto Sans"/>
              <a:cs typeface="Noto Sans"/>
              <a:sym typeface="Noto Sans"/>
            </a:endParaRPr>
          </a:p>
          <a:p>
            <a:pPr indent="0" lvl="0" marL="0" rtl="0" algn="l">
              <a:lnSpc>
                <a:spcPct val="105000"/>
              </a:lnSpc>
              <a:spcBef>
                <a:spcPts val="1000"/>
              </a:spcBef>
              <a:spcAft>
                <a:spcPts val="0"/>
              </a:spcAft>
              <a:buNone/>
            </a:pPr>
            <a:r>
              <a:rPr b="1" lang="en" sz="1800">
                <a:latin typeface="Noto Sans"/>
                <a:ea typeface="Noto Sans"/>
                <a:cs typeface="Noto Sans"/>
                <a:sym typeface="Noto Sans"/>
              </a:rPr>
              <a:t>Step 3 - </a:t>
            </a:r>
            <a:r>
              <a:rPr lang="en" sz="1800">
                <a:latin typeface="Noto Sans"/>
                <a:ea typeface="Noto Sans"/>
                <a:cs typeface="Noto Sans"/>
                <a:sym typeface="Noto Sans"/>
              </a:rPr>
              <a:t>Simplify the expression (on the right). </a:t>
            </a:r>
            <a:endParaRPr sz="1800">
              <a:latin typeface="Noto Sans"/>
              <a:ea typeface="Noto Sans"/>
              <a:cs typeface="Noto Sans"/>
              <a:sym typeface="Noto Sans"/>
            </a:endParaRPr>
          </a:p>
          <a:p>
            <a:pPr indent="0" lvl="0" marL="0" rtl="0" algn="l">
              <a:lnSpc>
                <a:spcPct val="105000"/>
              </a:lnSpc>
              <a:spcBef>
                <a:spcPts val="1000"/>
              </a:spcBef>
              <a:spcAft>
                <a:spcPts val="0"/>
              </a:spcAft>
              <a:buNone/>
            </a:pPr>
            <a:r>
              <a:rPr b="1" lang="en" sz="1800">
                <a:latin typeface="Noto Sans"/>
                <a:ea typeface="Noto Sans"/>
                <a:cs typeface="Noto Sans"/>
                <a:sym typeface="Noto Sans"/>
              </a:rPr>
              <a:t>Step 4 - </a:t>
            </a:r>
            <a:r>
              <a:rPr lang="en" sz="1800">
                <a:latin typeface="Noto Sans"/>
                <a:ea typeface="Noto Sans"/>
                <a:cs typeface="Noto Sans"/>
                <a:sym typeface="Noto Sans"/>
              </a:rPr>
              <a:t>The result is the pair of solutions to the quadratic equation. Solve each. </a:t>
            </a:r>
            <a:endParaRPr sz="1800">
              <a:latin typeface="Noto Sans"/>
              <a:ea typeface="Noto Sans"/>
              <a:cs typeface="Noto Sans"/>
              <a:sym typeface="Noto Sans"/>
            </a:endParaRPr>
          </a:p>
          <a:p>
            <a:pPr indent="0" lvl="0" marL="0" rtl="0" algn="l">
              <a:lnSpc>
                <a:spcPct val="105000"/>
              </a:lnSpc>
              <a:spcBef>
                <a:spcPts val="1000"/>
              </a:spcBef>
              <a:spcAft>
                <a:spcPts val="1000"/>
              </a:spcAft>
              <a:buNone/>
            </a:pPr>
            <a:r>
              <a:rPr b="1" lang="en" sz="1800">
                <a:latin typeface="Noto Sans"/>
                <a:ea typeface="Noto Sans"/>
                <a:cs typeface="Noto Sans"/>
                <a:sym typeface="Noto Sans"/>
              </a:rPr>
              <a:t>Step 5 -</a:t>
            </a:r>
            <a:r>
              <a:rPr lang="en" sz="1800">
                <a:latin typeface="Noto Sans"/>
                <a:ea typeface="Noto Sans"/>
                <a:cs typeface="Noto Sans"/>
                <a:sym typeface="Noto Sans"/>
              </a:rPr>
              <a:t> Make sure you use both sides of the equation, if needed.</a:t>
            </a:r>
            <a:endParaRPr sz="1800">
              <a:latin typeface="Noto Sans"/>
              <a:ea typeface="Noto Sans"/>
              <a:cs typeface="Noto Sans"/>
              <a:sym typeface="Noto Sans"/>
            </a:endParaRPr>
          </a:p>
        </p:txBody>
      </p:sp>
      <p:sp>
        <p:nvSpPr>
          <p:cNvPr id="365" name="Google Shape;365;p43"/>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6" name="Google Shape;366;p43"/>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 - Additional Resources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0" name="Shape 370"/>
        <p:cNvGrpSpPr/>
        <p:nvPr/>
      </p:nvGrpSpPr>
      <p:grpSpPr>
        <a:xfrm>
          <a:off x="0" y="0"/>
          <a:ext cx="0" cy="0"/>
          <a:chOff x="0" y="0"/>
          <a:chExt cx="0" cy="0"/>
        </a:xfrm>
      </p:grpSpPr>
      <p:pic>
        <p:nvPicPr>
          <p:cNvPr descr="Icon indicating the slide contains a additional resources for students who struggled with the check for understanding (self check) question" id="371" name="Google Shape;371;p4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72" name="Google Shape;372;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73" name="Google Shape;373;p44"/>
          <p:cNvSpPr txBox="1"/>
          <p:nvPr/>
        </p:nvSpPr>
        <p:spPr>
          <a:xfrm>
            <a:off x="310900" y="1005250"/>
            <a:ext cx="5266800" cy="822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latin typeface="Noto Sans"/>
                <a:ea typeface="Noto Sans"/>
                <a:cs typeface="Noto Sans"/>
                <a:sym typeface="Noto Sans"/>
              </a:rPr>
              <a:t>Step 1 - </a:t>
            </a:r>
            <a:r>
              <a:rPr lang="en" sz="2200">
                <a:latin typeface="Noto Sans"/>
                <a:ea typeface="Noto Sans"/>
                <a:cs typeface="Noto Sans"/>
                <a:sym typeface="Noto Sans"/>
              </a:rPr>
              <a:t>Write the quadratic equation in standard form. </a:t>
            </a:r>
            <a:r>
              <a:rPr i="1" lang="en" sz="2200">
                <a:latin typeface="Times New Roman"/>
                <a:ea typeface="Times New Roman"/>
                <a:cs typeface="Times New Roman"/>
                <a:sym typeface="Times New Roman"/>
              </a:rPr>
              <a:t>ax</a:t>
            </a:r>
            <a:r>
              <a:rPr baseline="30000" lang="en" sz="2200">
                <a:latin typeface="Noto Sans"/>
                <a:ea typeface="Noto Sans"/>
                <a:cs typeface="Noto Sans"/>
                <a:sym typeface="Noto Sans"/>
              </a:rPr>
              <a:t>2 </a:t>
            </a:r>
            <a:r>
              <a:rPr lang="en" sz="2200">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b</a:t>
            </a:r>
            <a:r>
              <a:rPr i="1" lang="en" sz="2200">
                <a:solidFill>
                  <a:schemeClr val="dk1"/>
                </a:solidFill>
                <a:latin typeface="Times New Roman"/>
                <a:ea typeface="Times New Roman"/>
                <a:cs typeface="Times New Roman"/>
                <a:sym typeface="Times New Roman"/>
              </a:rPr>
              <a:t>x </a:t>
            </a:r>
            <a:r>
              <a:rPr lang="en" sz="2200">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c</a:t>
            </a:r>
            <a:r>
              <a:rPr lang="en" sz="2200">
                <a:latin typeface="Noto Sans"/>
                <a:ea typeface="Noto Sans"/>
                <a:cs typeface="Noto Sans"/>
                <a:sym typeface="Noto Sans"/>
              </a:rPr>
              <a:t> = 0.</a:t>
            </a:r>
            <a:endParaRPr sz="2200">
              <a:latin typeface="Noto Sans"/>
              <a:ea typeface="Noto Sans"/>
              <a:cs typeface="Noto Sans"/>
              <a:sym typeface="Noto Sans"/>
            </a:endParaRPr>
          </a:p>
        </p:txBody>
      </p:sp>
      <p:sp>
        <p:nvSpPr>
          <p:cNvPr id="374" name="Google Shape;374;p44"/>
          <p:cNvSpPr txBox="1"/>
          <p:nvPr/>
        </p:nvSpPr>
        <p:spPr>
          <a:xfrm>
            <a:off x="5833000" y="1005848"/>
            <a:ext cx="3227700" cy="51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Clr>
                <a:schemeClr val="dk1"/>
              </a:buClr>
              <a:buSzPts val="1100"/>
              <a:buFont typeface="Arial"/>
              <a:buNone/>
            </a:pPr>
            <a:r>
              <a:rPr b="1" lang="en" sz="2200">
                <a:solidFill>
                  <a:schemeClr val="dk1"/>
                </a:solidFill>
                <a:latin typeface="Noto Sans"/>
                <a:ea typeface="Noto Sans"/>
                <a:cs typeface="Noto Sans"/>
                <a:sym typeface="Noto Sans"/>
              </a:rPr>
              <a:t> </a:t>
            </a:r>
            <a:r>
              <a:rPr lang="en" sz="2200">
                <a:solidFill>
                  <a:schemeClr val="dk1"/>
                </a:solidFill>
                <a:latin typeface="Noto Sans"/>
                <a:ea typeface="Noto Sans"/>
                <a:cs typeface="Noto Sans"/>
                <a:sym typeface="Noto Sans"/>
              </a:rPr>
              <a:t>2</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+ 9</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− 5 = 0 </a:t>
            </a:r>
            <a:endParaRPr sz="2400">
              <a:solidFill>
                <a:schemeClr val="dk1"/>
              </a:solidFill>
              <a:latin typeface="Noto Sans"/>
              <a:ea typeface="Noto Sans"/>
              <a:cs typeface="Noto Sans"/>
              <a:sym typeface="Noto Sans"/>
            </a:endParaRPr>
          </a:p>
        </p:txBody>
      </p:sp>
      <p:sp>
        <p:nvSpPr>
          <p:cNvPr id="375" name="Google Shape;375;p44"/>
          <p:cNvSpPr txBox="1"/>
          <p:nvPr/>
        </p:nvSpPr>
        <p:spPr>
          <a:xfrm>
            <a:off x="310900" y="1878174"/>
            <a:ext cx="5157300" cy="74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2200">
                <a:solidFill>
                  <a:schemeClr val="dk1"/>
                </a:solidFill>
                <a:latin typeface="Noto Sans"/>
                <a:ea typeface="Noto Sans"/>
                <a:cs typeface="Noto Sans"/>
                <a:sym typeface="Noto Sans"/>
              </a:rPr>
              <a:t>Step 2 -</a:t>
            </a:r>
            <a:r>
              <a:rPr lang="en" sz="2200">
                <a:solidFill>
                  <a:schemeClr val="dk1"/>
                </a:solidFill>
                <a:latin typeface="Noto Sans"/>
                <a:ea typeface="Noto Sans"/>
                <a:cs typeface="Noto Sans"/>
                <a:sym typeface="Noto Sans"/>
              </a:rPr>
              <a:t> Substitute the </a:t>
            </a:r>
            <a:r>
              <a:rPr i="1" lang="en" sz="2200">
                <a:solidFill>
                  <a:schemeClr val="dk1"/>
                </a:solidFill>
                <a:latin typeface="Times New Roman"/>
                <a:ea typeface="Times New Roman"/>
                <a:cs typeface="Times New Roman"/>
                <a:sym typeface="Times New Roman"/>
              </a:rPr>
              <a:t>a</a:t>
            </a:r>
            <a:r>
              <a:rPr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b</a:t>
            </a:r>
            <a:r>
              <a:rPr lang="en" sz="2200">
                <a:solidFill>
                  <a:schemeClr val="dk1"/>
                </a:solidFill>
                <a:latin typeface="Noto Sans"/>
                <a:ea typeface="Noto Sans"/>
                <a:cs typeface="Noto Sans"/>
                <a:sym typeface="Noto Sans"/>
              </a:rPr>
              <a:t>, and </a:t>
            </a:r>
            <a:r>
              <a:rPr i="1" lang="en" sz="2200">
                <a:solidFill>
                  <a:schemeClr val="dk1"/>
                </a:solidFill>
                <a:latin typeface="Times New Roman"/>
                <a:ea typeface="Times New Roman"/>
                <a:cs typeface="Times New Roman"/>
                <a:sym typeface="Times New Roman"/>
              </a:rPr>
              <a:t>c</a:t>
            </a:r>
            <a:r>
              <a:rPr lang="en" sz="2200">
                <a:solidFill>
                  <a:schemeClr val="dk1"/>
                </a:solidFill>
                <a:latin typeface="Noto Sans"/>
                <a:ea typeface="Noto Sans"/>
                <a:cs typeface="Noto Sans"/>
                <a:sym typeface="Noto Sans"/>
              </a:rPr>
              <a:t> values into the formula.</a:t>
            </a:r>
            <a:endParaRPr sz="2200">
              <a:latin typeface="Noto Sans"/>
              <a:ea typeface="Noto Sans"/>
              <a:cs typeface="Noto Sans"/>
              <a:sym typeface="Noto Sans"/>
            </a:endParaRPr>
          </a:p>
        </p:txBody>
      </p:sp>
      <p:sp>
        <p:nvSpPr>
          <p:cNvPr id="376" name="Google Shape;376;p44"/>
          <p:cNvSpPr txBox="1"/>
          <p:nvPr/>
        </p:nvSpPr>
        <p:spPr>
          <a:xfrm>
            <a:off x="5833000" y="1874520"/>
            <a:ext cx="3227700" cy="51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000"/>
              </a:spcAft>
              <a:buNone/>
            </a:pPr>
            <a:r>
              <a:rPr b="1" lang="en" sz="2200">
                <a:solidFill>
                  <a:schemeClr val="dk1"/>
                </a:solidFill>
                <a:latin typeface="Noto Sans"/>
                <a:ea typeface="Noto Sans"/>
                <a:cs typeface="Noto Sans"/>
                <a:sym typeface="Noto Sans"/>
              </a:rPr>
              <a:t> </a:t>
            </a:r>
            <a:r>
              <a:rPr i="1" lang="en" sz="2200">
                <a:solidFill>
                  <a:schemeClr val="dk1"/>
                </a:solidFill>
                <a:latin typeface="Times New Roman"/>
                <a:ea typeface="Times New Roman"/>
                <a:cs typeface="Times New Roman"/>
                <a:sym typeface="Times New Roman"/>
              </a:rPr>
              <a:t>a</a:t>
            </a:r>
            <a:r>
              <a:rPr lang="en" sz="2200">
                <a:solidFill>
                  <a:schemeClr val="dk1"/>
                </a:solidFill>
                <a:latin typeface="Noto Sans"/>
                <a:ea typeface="Noto Sans"/>
                <a:cs typeface="Noto Sans"/>
                <a:sym typeface="Noto Sans"/>
              </a:rPr>
              <a:t> = 2, </a:t>
            </a:r>
            <a:r>
              <a:rPr i="1" lang="en" sz="2200">
                <a:solidFill>
                  <a:schemeClr val="dk1"/>
                </a:solidFill>
                <a:latin typeface="Times New Roman"/>
                <a:ea typeface="Times New Roman"/>
                <a:cs typeface="Times New Roman"/>
                <a:sym typeface="Times New Roman"/>
              </a:rPr>
              <a:t>b</a:t>
            </a:r>
            <a:r>
              <a:rPr lang="en" sz="2200">
                <a:solidFill>
                  <a:schemeClr val="dk1"/>
                </a:solidFill>
                <a:latin typeface="Noto Sans"/>
                <a:ea typeface="Noto Sans"/>
                <a:cs typeface="Noto Sans"/>
                <a:sym typeface="Noto Sans"/>
              </a:rPr>
              <a:t> = 9, </a:t>
            </a:r>
            <a:r>
              <a:rPr i="1" lang="en" sz="2200">
                <a:solidFill>
                  <a:schemeClr val="dk1"/>
                </a:solidFill>
                <a:latin typeface="Times New Roman"/>
                <a:ea typeface="Times New Roman"/>
                <a:cs typeface="Times New Roman"/>
                <a:sym typeface="Times New Roman"/>
              </a:rPr>
              <a:t>c</a:t>
            </a:r>
            <a:r>
              <a:rPr lang="en" sz="2200">
                <a:solidFill>
                  <a:schemeClr val="dk1"/>
                </a:solidFill>
                <a:latin typeface="Noto Sans"/>
                <a:ea typeface="Noto Sans"/>
                <a:cs typeface="Noto Sans"/>
                <a:sym typeface="Noto Sans"/>
              </a:rPr>
              <a:t> = −5</a:t>
            </a:r>
            <a:endParaRPr sz="2200">
              <a:solidFill>
                <a:schemeClr val="dk1"/>
              </a:solidFill>
              <a:latin typeface="Noto Sans"/>
              <a:ea typeface="Noto Sans"/>
              <a:cs typeface="Noto Sans"/>
              <a:sym typeface="Noto Sans"/>
            </a:endParaRPr>
          </a:p>
        </p:txBody>
      </p:sp>
      <p:pic>
        <p:nvPicPr>
          <p:cNvPr descr="An equation showing the quadratic formula. It states that 𝑥 equals negative 𝑏 plus or minus the square root of b squared minus 4ac, all divided by 2𝑎." id="377" name="Google Shape;377;p44" title="Screenshot 2026-02-16 at 5.36.19 PM.png"/>
          <p:cNvPicPr preferRelativeResize="0"/>
          <p:nvPr/>
        </p:nvPicPr>
        <p:blipFill>
          <a:blip r:embed="rId4">
            <a:alphaModFix/>
          </a:blip>
          <a:stretch>
            <a:fillRect/>
          </a:stretch>
        </p:blipFill>
        <p:spPr>
          <a:xfrm>
            <a:off x="6502213" y="2624575"/>
            <a:ext cx="1889275" cy="623825"/>
          </a:xfrm>
          <a:prstGeom prst="rect">
            <a:avLst/>
          </a:prstGeom>
          <a:noFill/>
          <a:ln>
            <a:noFill/>
          </a:ln>
        </p:spPr>
      </p:pic>
      <p:pic>
        <p:nvPicPr>
          <p:cNvPr descr="x equals 9 plus or minus the square root of 9 squared minus 4 times 2 times negative 5 all over 2 times 2" id="378" name="Google Shape;378;p44"/>
          <p:cNvPicPr preferRelativeResize="0"/>
          <p:nvPr/>
        </p:nvPicPr>
        <p:blipFill>
          <a:blip r:embed="rId5">
            <a:alphaModFix/>
          </a:blip>
          <a:stretch>
            <a:fillRect/>
          </a:stretch>
        </p:blipFill>
        <p:spPr>
          <a:xfrm>
            <a:off x="6298700" y="3431251"/>
            <a:ext cx="2296287" cy="749808"/>
          </a:xfrm>
          <a:prstGeom prst="rect">
            <a:avLst/>
          </a:prstGeom>
          <a:noFill/>
          <a:ln>
            <a:noFill/>
          </a:ln>
        </p:spPr>
      </p:pic>
      <p:sp>
        <p:nvSpPr>
          <p:cNvPr id="379" name="Google Shape;379;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0" name="Google Shape;380;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 - Additional Resources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4" name="Shape 384"/>
        <p:cNvGrpSpPr/>
        <p:nvPr/>
      </p:nvGrpSpPr>
      <p:grpSpPr>
        <a:xfrm>
          <a:off x="0" y="0"/>
          <a:ext cx="0" cy="0"/>
          <a:chOff x="0" y="0"/>
          <a:chExt cx="0" cy="0"/>
        </a:xfrm>
      </p:grpSpPr>
      <p:pic>
        <p:nvPicPr>
          <p:cNvPr descr="Icon indicating the slide contains a additional resources for students who struggled with the check for understanding (self check) question" id="385" name="Google Shape;385;p4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86" name="Google Shape;386;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87" name="Google Shape;387;p45"/>
          <p:cNvSpPr txBox="1"/>
          <p:nvPr/>
        </p:nvSpPr>
        <p:spPr>
          <a:xfrm>
            <a:off x="310900" y="1005250"/>
            <a:ext cx="4431900" cy="8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solidFill>
                  <a:schemeClr val="dk1"/>
                </a:solidFill>
                <a:latin typeface="Noto Sans"/>
                <a:ea typeface="Noto Sans"/>
                <a:cs typeface="Noto Sans"/>
                <a:sym typeface="Noto Sans"/>
              </a:rPr>
              <a:t>Step 3 -  </a:t>
            </a:r>
            <a:r>
              <a:rPr lang="en" sz="2200">
                <a:solidFill>
                  <a:schemeClr val="dk1"/>
                </a:solidFill>
                <a:latin typeface="Noto Sans"/>
                <a:ea typeface="Noto Sans"/>
                <a:cs typeface="Noto Sans"/>
                <a:sym typeface="Noto Sans"/>
              </a:rPr>
              <a:t>Simplify the expression.</a:t>
            </a:r>
            <a:endParaRPr sz="2200">
              <a:latin typeface="Noto Sans"/>
              <a:ea typeface="Noto Sans"/>
              <a:cs typeface="Noto Sans"/>
              <a:sym typeface="Noto Sans"/>
            </a:endParaRPr>
          </a:p>
        </p:txBody>
      </p:sp>
      <p:pic>
        <p:nvPicPr>
          <p:cNvPr descr="The first step: x equals negative 9 plus or minus the square root of 81 minus negative 40 all over 4.&#10;&#10;The second step: x equals negative 9 plus or minus the square root of 121 all over 4.&#10;" id="388" name="Google Shape;388;p45" title="Screenshot 2025-12-19 103607.png"/>
          <p:cNvPicPr preferRelativeResize="0"/>
          <p:nvPr/>
        </p:nvPicPr>
        <p:blipFill rotWithShape="1">
          <a:blip r:embed="rId4">
            <a:alphaModFix/>
          </a:blip>
          <a:srcRect b="57930" l="0" r="0" t="0"/>
          <a:stretch/>
        </p:blipFill>
        <p:spPr>
          <a:xfrm>
            <a:off x="5341150" y="1160325"/>
            <a:ext cx="3674950" cy="939850"/>
          </a:xfrm>
          <a:prstGeom prst="rect">
            <a:avLst/>
          </a:prstGeom>
          <a:noFill/>
          <a:ln>
            <a:noFill/>
          </a:ln>
        </p:spPr>
      </p:pic>
      <p:sp>
        <p:nvSpPr>
          <p:cNvPr id="389" name="Google Shape;389;p45"/>
          <p:cNvSpPr txBox="1"/>
          <p:nvPr/>
        </p:nvSpPr>
        <p:spPr>
          <a:xfrm>
            <a:off x="407800" y="2609225"/>
            <a:ext cx="4115400" cy="122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solidFill>
                  <a:schemeClr val="dk1"/>
                </a:solidFill>
                <a:latin typeface="Noto Sans"/>
                <a:ea typeface="Noto Sans"/>
                <a:cs typeface="Noto Sans"/>
                <a:sym typeface="Noto Sans"/>
              </a:rPr>
              <a:t>Step 4 -  </a:t>
            </a:r>
            <a:r>
              <a:rPr lang="en" sz="2200">
                <a:solidFill>
                  <a:schemeClr val="dk1"/>
                </a:solidFill>
                <a:latin typeface="Noto Sans"/>
                <a:ea typeface="Noto Sans"/>
                <a:cs typeface="Noto Sans"/>
                <a:sym typeface="Noto Sans"/>
              </a:rPr>
              <a:t>The result is the pair of solutions to the quadratic equation. Solve each.</a:t>
            </a:r>
            <a:endParaRPr sz="2200">
              <a:latin typeface="Noto Sans"/>
              <a:ea typeface="Noto Sans"/>
              <a:cs typeface="Noto Sans"/>
              <a:sym typeface="Noto Sans"/>
            </a:endParaRPr>
          </a:p>
        </p:txBody>
      </p:sp>
      <p:pic>
        <p:nvPicPr>
          <p:cNvPr descr="The previous two steps are continued by splitting the rational expression of the quantity of negative 9 plus or minus square root 121 divided by the quantity of 4 into two columns.&#10;The left column first step solves for x equals negative 9 plus 11 all divided by 4. The next step is x equals 2 divided by 4 and the last step shows the first solution 1 divided by 2.&#10;&#10;The right column first step solves for x equals negative 9 minus 11 all divided by 4. The next step is x equals negative 20 divided by 4 and the last step shows the second solution  negative 5.&#10;" id="390" name="Google Shape;390;p45" title="Screenshot 2025-12-19 103607.png"/>
          <p:cNvPicPr preferRelativeResize="0"/>
          <p:nvPr/>
        </p:nvPicPr>
        <p:blipFill rotWithShape="1">
          <a:blip r:embed="rId4">
            <a:alphaModFix/>
          </a:blip>
          <a:srcRect b="0" l="0" r="0" t="41697"/>
          <a:stretch/>
        </p:blipFill>
        <p:spPr>
          <a:xfrm>
            <a:off x="5385800" y="2694714"/>
            <a:ext cx="3674950" cy="1302461"/>
          </a:xfrm>
          <a:prstGeom prst="rect">
            <a:avLst/>
          </a:prstGeom>
          <a:noFill/>
          <a:ln>
            <a:noFill/>
          </a:ln>
        </p:spPr>
      </p:pic>
      <p:sp>
        <p:nvSpPr>
          <p:cNvPr id="391" name="Google Shape;391;p45"/>
          <p:cNvSpPr txBox="1"/>
          <p:nvPr>
            <p:ph idx="12" type="sldNum"/>
          </p:nvPr>
        </p:nvSpPr>
        <p:spPr>
          <a:xfrm>
            <a:off x="8283608" y="4789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92" name="Google Shape;392;p45"/>
          <p:cNvSpPr txBox="1"/>
          <p:nvPr>
            <p:ph idx="2" type="sldNum"/>
          </p:nvPr>
        </p:nvSpPr>
        <p:spPr>
          <a:xfrm>
            <a:off x="311700" y="478970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 - Additional Resources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6" name="Shape 396"/>
        <p:cNvGrpSpPr/>
        <p:nvPr/>
      </p:nvGrpSpPr>
      <p:grpSpPr>
        <a:xfrm>
          <a:off x="0" y="0"/>
          <a:ext cx="0" cy="0"/>
          <a:chOff x="0" y="0"/>
          <a:chExt cx="0" cy="0"/>
        </a:xfrm>
      </p:grpSpPr>
      <p:pic>
        <p:nvPicPr>
          <p:cNvPr descr="Icon indicating the slide contains a additional resources for students who struggled with the check for understanding (self check) question" id="397" name="Google Shape;397;p4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98" name="Google Shape;398;p4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4</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99" name="Google Shape;399;p46"/>
          <p:cNvSpPr txBox="1"/>
          <p:nvPr/>
        </p:nvSpPr>
        <p:spPr>
          <a:xfrm>
            <a:off x="310900" y="1005250"/>
            <a:ext cx="4080900" cy="1252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dk1"/>
                </a:solidFill>
                <a:latin typeface="Noto Sans"/>
                <a:ea typeface="Noto Sans"/>
                <a:cs typeface="Noto Sans"/>
                <a:sym typeface="Noto Sans"/>
              </a:rPr>
              <a:t>Check the two solutions.</a:t>
            </a:r>
            <a:r>
              <a:rPr lang="en" sz="2200">
                <a:solidFill>
                  <a:schemeClr val="dk1"/>
                </a:solidFill>
                <a:latin typeface="Noto Sans"/>
                <a:ea typeface="Noto Sans"/>
                <a:cs typeface="Noto Sans"/>
                <a:sym typeface="Noto Sans"/>
              </a:rPr>
              <a:t> </a:t>
            </a:r>
            <a:br>
              <a:rPr lang="en" sz="2200">
                <a:solidFill>
                  <a:schemeClr val="dk1"/>
                </a:solidFill>
                <a:latin typeface="Noto Sans"/>
                <a:ea typeface="Noto Sans"/>
                <a:cs typeface="Noto Sans"/>
                <a:sym typeface="Noto Sans"/>
              </a:rPr>
            </a:br>
            <a:r>
              <a:rPr lang="en" sz="2200">
                <a:solidFill>
                  <a:schemeClr val="dk1"/>
                </a:solidFill>
                <a:latin typeface="Noto Sans"/>
                <a:ea typeface="Noto Sans"/>
                <a:cs typeface="Noto Sans"/>
                <a:sym typeface="Noto Sans"/>
              </a:rPr>
              <a:t>Substitute each answer in the original equation to check.</a:t>
            </a:r>
            <a:endParaRPr sz="2200">
              <a:latin typeface="Noto Sans"/>
              <a:ea typeface="Noto Sans"/>
              <a:cs typeface="Noto Sans"/>
              <a:sym typeface="Noto Sans"/>
            </a:endParaRPr>
          </a:p>
        </p:txBody>
      </p:sp>
      <p:pic>
        <p:nvPicPr>
          <p:cNvPr descr="Substitute x equals negative 5.  (The negative 5 is in red to indicate this is the substituted number in the formula)&#10;&#10;First: 2 times (red) negative 5 squared plus 9 times (red) negative 5 minus negative 5 equals sign with a question mark above it 0.&#10;&#10;Next 2 times 25 minus 45 minus 5 equals sign with a question mark above it 0&#10;&#10;Next 50 minus 45 minus 5 equal sign with a question mark above it 0&#10;&#10;Next 0 equals zero checkmark" id="400" name="Google Shape;400;p46"/>
          <p:cNvPicPr preferRelativeResize="0"/>
          <p:nvPr/>
        </p:nvPicPr>
        <p:blipFill rotWithShape="1">
          <a:blip r:embed="rId4">
            <a:alphaModFix/>
          </a:blip>
          <a:srcRect b="8458" l="0" r="0" t="0"/>
          <a:stretch/>
        </p:blipFill>
        <p:spPr>
          <a:xfrm>
            <a:off x="1118063" y="2489139"/>
            <a:ext cx="2466575" cy="1930423"/>
          </a:xfrm>
          <a:prstGeom prst="rect">
            <a:avLst/>
          </a:prstGeom>
          <a:noFill/>
          <a:ln>
            <a:noFill/>
          </a:ln>
        </p:spPr>
      </p:pic>
      <p:pic>
        <p:nvPicPr>
          <p:cNvPr descr="Substitute x equals negative 1 divided by 2.  (The 1 divided by 2 is in red to indicate this is the substituted number in the formula)&#10;&#10;First: 2 times (red) 1 divided by 2 squared plus 9 times (red) 1 divided by 2 minus 5 equals sign with a question mark above it 0.&#10;&#10;Next 2 times 1 divided by 4 plus 9 times 1 divided by 2 minus 5 equals sign with a question mark above it 0&#10;&#10;Next 2 divided by 4 plus 9 divided by 2 minus 5 equals sign with a question mark above it 0&#10;&#10;Next 1 divided by 2 plus 9 divided by 2 minus 5 equals sign with a question mark above it 0&#10;&#10;Next 10 divided by 2  minus 5 equals sign with a question mark above it 0&#10;&#10;Next 5 minus 5 equal sign with a question mark above it 0&#10;&#10;Next 0 equals zero checkmark" id="401" name="Google Shape;401;p46"/>
          <p:cNvPicPr preferRelativeResize="0"/>
          <p:nvPr/>
        </p:nvPicPr>
        <p:blipFill rotWithShape="1">
          <a:blip r:embed="rId5">
            <a:alphaModFix/>
          </a:blip>
          <a:srcRect b="0" l="0" r="5105" t="1710"/>
          <a:stretch/>
        </p:blipFill>
        <p:spPr>
          <a:xfrm>
            <a:off x="5466175" y="1236200"/>
            <a:ext cx="2466575" cy="3496050"/>
          </a:xfrm>
          <a:prstGeom prst="rect">
            <a:avLst/>
          </a:prstGeom>
          <a:noFill/>
          <a:ln>
            <a:noFill/>
          </a:ln>
        </p:spPr>
      </p:pic>
      <p:sp>
        <p:nvSpPr>
          <p:cNvPr id="402" name="Google Shape;402;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03" name="Google Shape;403;p4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9.6.3 The Quadratic Formula - Additional Resources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409" name="Google Shape;409;p47"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10" name="Google Shape;410;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416" name="Google Shape;416;p48"/>
          <p:cNvSpPr txBox="1"/>
          <p:nvPr/>
        </p:nvSpPr>
        <p:spPr>
          <a:xfrm>
            <a:off x="311700" y="960050"/>
            <a:ext cx="8401800" cy="24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Use the quadratic formula to solve the equation </a:t>
            </a:r>
            <a:br>
              <a:rPr lang="en" sz="2400">
                <a:solidFill>
                  <a:schemeClr val="dk1"/>
                </a:solidFill>
                <a:latin typeface="Noto Sans"/>
                <a:ea typeface="Noto Sans"/>
                <a:cs typeface="Noto Sans"/>
                <a:sym typeface="Noto Sans"/>
              </a:rPr>
            </a:b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+ 9</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+ 8 = 0.</a:t>
            </a:r>
            <a:endParaRPr sz="2400">
              <a:solidFill>
                <a:schemeClr val="dk1"/>
              </a:solidFill>
              <a:latin typeface="Noto Sans"/>
              <a:ea typeface="Noto Sans"/>
              <a:cs typeface="Noto Sans"/>
              <a:sym typeface="Noto Sans"/>
            </a:endParaRPr>
          </a:p>
        </p:txBody>
      </p:sp>
      <p:sp>
        <p:nvSpPr>
          <p:cNvPr id="417" name="Google Shape;417;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8" name="Google Shape;418;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9.6.4 Solving Equations Using the Quadratic Formula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424" name="Google Shape;424;p49"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25" name="Google Shape;425;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9" name="Shape 429"/>
        <p:cNvGrpSpPr/>
        <p:nvPr/>
      </p:nvGrpSpPr>
      <p:grpSpPr>
        <a:xfrm>
          <a:off x="0" y="0"/>
          <a:ext cx="0" cy="0"/>
          <a:chOff x="0" y="0"/>
          <a:chExt cx="0" cy="0"/>
        </a:xfrm>
      </p:grpSpPr>
      <p:sp>
        <p:nvSpPr>
          <p:cNvPr id="430" name="Google Shape;430;p5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31" name="Google Shape;431;p5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Graphic of man answering a woman's questions" id="432" name="Google Shape;432;p50" title="Practice-2.png"/>
          <p:cNvPicPr preferRelativeResize="0"/>
          <p:nvPr/>
        </p:nvPicPr>
        <p:blipFill rotWithShape="1">
          <a:blip r:embed="rId4">
            <a:alphaModFix/>
          </a:blip>
          <a:srcRect b="0" l="0" r="0" t="0"/>
          <a:stretch/>
        </p:blipFill>
        <p:spPr>
          <a:xfrm>
            <a:off x="5577675" y="1152475"/>
            <a:ext cx="3254627" cy="3254625"/>
          </a:xfrm>
          <a:prstGeom prst="rect">
            <a:avLst/>
          </a:prstGeom>
          <a:noFill/>
          <a:ln>
            <a:noFill/>
          </a:ln>
        </p:spPr>
      </p:pic>
      <p:sp>
        <p:nvSpPr>
          <p:cNvPr id="433" name="Google Shape;433;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5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.6.5 Practice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40" name="Google Shape;440;p51"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41" name="Google Shape;441;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5" name="Shape 445"/>
        <p:cNvGrpSpPr/>
        <p:nvPr/>
      </p:nvGrpSpPr>
      <p:grpSpPr>
        <a:xfrm>
          <a:off x="0" y="0"/>
          <a:ext cx="0" cy="0"/>
          <a:chOff x="0" y="0"/>
          <a:chExt cx="0" cy="0"/>
        </a:xfrm>
      </p:grpSpPr>
      <p:sp>
        <p:nvSpPr>
          <p:cNvPr id="446" name="Google Shape;446;p5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47" name="Google Shape;447;p52"/>
          <p:cNvSpPr txBox="1"/>
          <p:nvPr>
            <p:ph idx="1" type="body"/>
          </p:nvPr>
        </p:nvSpPr>
        <p:spPr>
          <a:xfrm>
            <a:off x="256250" y="1323573"/>
            <a:ext cx="6803100" cy="612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Consider this equation: 25</a:t>
            </a:r>
            <a:r>
              <a:rPr i="1" lang="en">
                <a:latin typeface="Times New Roman"/>
                <a:ea typeface="Times New Roman"/>
                <a:cs typeface="Times New Roman"/>
                <a:sym typeface="Times New Roman"/>
              </a:rPr>
              <a:t>x</a:t>
            </a:r>
            <a:r>
              <a:rPr baseline="30000" lang="en"/>
              <a:t>2 </a:t>
            </a:r>
            <a:r>
              <a:rPr lang="en"/>
              <a:t>− 50</a:t>
            </a:r>
            <a:r>
              <a:rPr i="1" lang="en">
                <a:latin typeface="Times New Roman"/>
                <a:ea typeface="Times New Roman"/>
                <a:cs typeface="Times New Roman"/>
                <a:sym typeface="Times New Roman"/>
              </a:rPr>
              <a:t>x </a:t>
            </a:r>
            <a:r>
              <a:rPr lang="en"/>
              <a:t>+ 16 = 0</a:t>
            </a:r>
            <a:endParaRPr sz="2600"/>
          </a:p>
        </p:txBody>
      </p:sp>
      <p:sp>
        <p:nvSpPr>
          <p:cNvPr descr="A child with medium-dark skin and dark curly hair looks upward with a thoughtful expression. Three empty cloud-shaped thought bubbles appear above their head. The child is wearing an orange shirt, and the background is transparent." id="448" name="Google Shape;448;p52"/>
          <p:cNvSpPr txBox="1"/>
          <p:nvPr/>
        </p:nvSpPr>
        <p:spPr>
          <a:xfrm>
            <a:off x="356425" y="2344700"/>
            <a:ext cx="8520600" cy="2128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How  would you prefer to solve this equation?</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Explain why you you choose that method. </a:t>
            </a:r>
            <a:endParaRPr sz="2400">
              <a:solidFill>
                <a:schemeClr val="dk1"/>
              </a:solidFill>
              <a:latin typeface="Noto Sans"/>
              <a:ea typeface="Noto Sans"/>
              <a:cs typeface="Noto Sans"/>
              <a:sym typeface="Noto Sans"/>
            </a:endParaRPr>
          </a:p>
          <a:p>
            <a:pPr indent="-381000" lvl="0" marL="457200" rtl="0" algn="l">
              <a:spcBef>
                <a:spcPts val="1000"/>
              </a:spcBef>
              <a:spcAft>
                <a:spcPts val="1000"/>
              </a:spcAft>
              <a:buClr>
                <a:schemeClr val="dk1"/>
              </a:buClr>
              <a:buSzPts val="2400"/>
              <a:buFont typeface="Noto Sans"/>
              <a:buAutoNum type="arabicPeriod"/>
            </a:pPr>
            <a:r>
              <a:rPr lang="en" sz="2400">
                <a:solidFill>
                  <a:schemeClr val="dk1"/>
                </a:solidFill>
                <a:latin typeface="Noto Sans"/>
                <a:ea typeface="Noto Sans"/>
                <a:cs typeface="Noto Sans"/>
                <a:sym typeface="Noto Sans"/>
              </a:rPr>
              <a:t>Solve the equation using their preferred method.</a:t>
            </a:r>
            <a:endParaRPr sz="2400">
              <a:solidFill>
                <a:schemeClr val="dk1"/>
              </a:solidFill>
              <a:latin typeface="Noto Sans"/>
              <a:ea typeface="Noto Sans"/>
              <a:cs typeface="Noto Sans"/>
              <a:sym typeface="Noto Sans"/>
            </a:endParaRPr>
          </a:p>
        </p:txBody>
      </p:sp>
      <p:pic>
        <p:nvPicPr>
          <p:cNvPr descr="Graphic of girl thinking" id="449" name="Google Shape;449;p52" title="ChatGPT Image Nov 19, 2025, 10_19_29 AM.png"/>
          <p:cNvPicPr preferRelativeResize="0"/>
          <p:nvPr/>
        </p:nvPicPr>
        <p:blipFill rotWithShape="1">
          <a:blip r:embed="rId4">
            <a:alphaModFix/>
          </a:blip>
          <a:srcRect b="31995" l="0" r="0" t="-14605"/>
          <a:stretch/>
        </p:blipFill>
        <p:spPr>
          <a:xfrm>
            <a:off x="7114800" y="-166183"/>
            <a:ext cx="1717524" cy="2128324"/>
          </a:xfrm>
          <a:prstGeom prst="rect">
            <a:avLst/>
          </a:prstGeom>
          <a:noFill/>
          <a:ln>
            <a:noFill/>
          </a:ln>
        </p:spPr>
      </p:pic>
      <p:sp>
        <p:nvSpPr>
          <p:cNvPr id="450" name="Google Shape;450;p5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51" name="Google Shape;451;p5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9.6 The Quadratic Formula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57" name="Google Shape;457;p53"/>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58" name="Google Shape;458;p53" title="Student Self Assessment table"/>
          <p:cNvGraphicFramePr/>
          <p:nvPr/>
        </p:nvGraphicFramePr>
        <p:xfrm>
          <a:off x="403153" y="1764100"/>
          <a:ext cx="3000000" cy="3000000"/>
        </p:xfrm>
        <a:graphic>
          <a:graphicData uri="http://schemas.openxmlformats.org/drawingml/2006/table">
            <a:tbl>
              <a:tblPr>
                <a:noFill/>
                <a:tableStyleId>{2DD5B25D-2064-41C1-9F13-385B1F876591}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the quadratic formula to solve quadratic equations.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when some methods for solving quadratic equations can be more convenient than others.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59" name="Google Shape;459;p5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60" name="Google Shape;460;p5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9.6 The Quadratic Formula</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