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F2F235-A3A9-4D75-B335-5F42E636576E}">
  <a:tblStyle styleId="{C0F2F235-A3A9-4D75-B335-5F42E636576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P_NQJdG92iA?si=Ne4X-DfauTyAcoCY"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bexHMFVsnnJhP3mrnOf3RMGJQgKaK1slZ4aouUpHuEw/edit?usp=sharing" TargetMode="External"/><Relationship Id="rId3" Type="http://schemas.openxmlformats.org/officeDocument/2006/relationships/hyperlink" Target="https://www.desmos.com/calculator/rqkkd4fgip"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ched0apkm"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6-3-interpreting-negative-exponents-in-exponential-decay" TargetMode="External"/><Relationship Id="rId3" Type="http://schemas.openxmlformats.org/officeDocument/2006/relationships/hyperlink" Target="https://openstax.org/books/algebra-1/pages/5-6-3-interpreting-negative-exponents-in-exponential-decay"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examine the meaning of negative exponents in context. In these cases, time 𝑡 is the independent variable, and 𝑡 = 0 corresponds to a particular moment when a quantity is first measured. In these situations, a value of 𝑡 that is less than 0 corresponds to a time before the initial measurement, while a value of 𝑡 that is greater than 0 refers to a time after the measurement.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Then, students learn to convert fluently between decimal form and scientific notation. They will combine what they have learned using negative exponents to find the solution to a real-world problem in scientific notation.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𝑓(𝑥) = 𝑎 ● 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(where 𝑏 is a rational number) to describe problems arising from mathematical and real-world situations, including growth and decay.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2(G) understand the general meaning, main points, and important details of spoken language ranging from situations in which topics, language, and contexts are familiar to unfamiliar.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2(H) understand implicit ideas and information in increasingly complex spoken language commensurate with grade-level learning expectations.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prepares students to work with expressions involving negative exponents. Students have studied exponents and their properties in grade 8 and encountered negative exponents at that time. The goal here is to review the fact that for integer exponents 𝑚 and 𝑛 and a non-zero base 𝑏, this property holds: 𝑏</a:t>
            </a:r>
            <a:r>
              <a:rPr baseline="30000"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 𑇐 𝑏</a:t>
            </a:r>
            <a:r>
              <a:rPr baseline="30000" lang="en" sz="1300">
                <a:solidFill>
                  <a:schemeClr val="dk1"/>
                </a:solidFill>
                <a:latin typeface="Calibri"/>
                <a:ea typeface="Calibri"/>
                <a:cs typeface="Calibri"/>
                <a:sym typeface="Calibri"/>
              </a:rPr>
              <a:t>𝑛</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𝑚+𝑛</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or 2</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0</a:t>
            </a:r>
            <a:endParaRPr baseline="30000"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Review, if needed, the conventions that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 1 and 2</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½, emphasizing that these conventions guarantee that 2</a:t>
            </a:r>
            <a:r>
              <a:rPr baseline="30000" lang="en" sz="1300">
                <a:solidFill>
                  <a:schemeClr val="dk1"/>
                </a:solidFill>
                <a:latin typeface="Calibri"/>
                <a:ea typeface="Calibri"/>
                <a:cs typeface="Calibri"/>
                <a:sym typeface="Calibri"/>
              </a:rPr>
              <a:t>𝑎</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𝑏</a:t>
            </a:r>
            <a:r>
              <a:rPr lang="en" sz="1300">
                <a:solidFill>
                  <a:schemeClr val="dk1"/>
                </a:solidFill>
                <a:latin typeface="Calibri"/>
                <a:ea typeface="Calibri"/>
                <a:cs typeface="Calibri"/>
                <a:sym typeface="Calibri"/>
              </a:rPr>
              <a:t> = 2</a:t>
            </a:r>
            <a:r>
              <a:rPr baseline="30000" lang="en" sz="1300">
                <a:solidFill>
                  <a:schemeClr val="dk1"/>
                </a:solidFill>
                <a:latin typeface="Calibri"/>
                <a:ea typeface="Calibri"/>
                <a:cs typeface="Calibri"/>
                <a:sym typeface="Calibri"/>
              </a:rPr>
              <a:t>𝑎+𝑏</a:t>
            </a:r>
            <a:r>
              <a:rPr lang="en" sz="1300">
                <a:solidFill>
                  <a:schemeClr val="dk1"/>
                </a:solidFill>
                <a:latin typeface="Calibri"/>
                <a:ea typeface="Calibri"/>
                <a:cs typeface="Calibri"/>
                <a:sym typeface="Calibri"/>
              </a:rPr>
              <a:t> for any two integers 𝑎 and 𝑏</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a:solidFill>
                  <a:schemeClr val="dk1"/>
                </a:solidFill>
                <a:latin typeface="Noto Sans"/>
                <a:ea typeface="Noto Sans"/>
                <a:cs typeface="Noto Sans"/>
                <a:sym typeface="Noto Sans"/>
              </a:rPr>
              <a:t>MLR 5 Co-Craft Questions: Reading, Conversing, Writing</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make sense of the language of exponential situations, start by displaying the task statement: “A marine biologist estimates that a structure of coral has a volume of 1,200 cubic centimeters and that its volume doubles each year.” Give students 1 – 2 minutes to write their own mathematical questions about the situation. Invite students to share their questions with the class, and then reveal the activity’s questions. Listen for and amplify any questions referring to the value of 𝑡, especially those wondering about time in the past. This will build student understanding and interpretation of the language used to represent negative exponents.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a:solidFill>
                  <a:schemeClr val="dk1"/>
                </a:solidFill>
                <a:latin typeface="Noto Sans"/>
                <a:ea typeface="Noto Sans"/>
                <a:cs typeface="Noto Sans"/>
                <a:sym typeface="Noto Sans"/>
              </a:rPr>
              <a:t>Representation: Internalize Comprehension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Begin the activity with concrete or familiar contexts. Encourage students to create a timeline next to their tables, selecting a starting point year for zero and then labeling the years correlated with the positive exponents prior to labeling years associated with negative exponents.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Up to this point in the unit, students have written and interpreted equations representing exponential change that were meaningful for non-negative input values. In this lesson, they interpret the meaning of a negative value in a context. The independent variable is time, 𝑡, so negative values of 𝑡 refer to times before 𝑡 is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narrative will continue on the next slide. Continue scrolling down for directions on how to launch this activity and the answer to the question.</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them to think quietly about the questions before discussing with their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Creating a table or spreadsheet may help students organize the work in the second question. If needed, encourage students to do so.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1200 𑇐 2</a:t>
            </a:r>
            <a:r>
              <a:rPr baseline="30000" i="1" lang="en" sz="1300">
                <a:solidFill>
                  <a:schemeClr val="dk1"/>
                </a:solidFill>
                <a:latin typeface="Times New Roman"/>
                <a:ea typeface="Times New Roman"/>
                <a:cs typeface="Times New Roman"/>
                <a:sym typeface="Times New Roman"/>
              </a:rPr>
              <a:t>t</a:t>
            </a:r>
            <a:endParaRPr baseline="30000"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(continued)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last question, to find the time when the coral had the given volume, students may: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Calculate the values of 𝑦 when 𝑡 is –3, –4, –5, etc. (i.e., extend the</a:t>
            </a:r>
            <a:r>
              <a:rPr lang="en" sz="1300" u="sng">
                <a:solidFill>
                  <a:schemeClr val="hlink"/>
                </a:solidFill>
                <a:latin typeface="Calibri"/>
                <a:ea typeface="Calibri"/>
                <a:cs typeface="Calibri"/>
                <a:sym typeface="Calibri"/>
                <a:hlinkClick r:id="rId2"/>
              </a:rPr>
              <a:t> table of values</a:t>
            </a:r>
            <a:r>
              <a:rPr lang="en" sz="1300">
                <a:solidFill>
                  <a:schemeClr val="dk1"/>
                </a:solidFill>
                <a:latin typeface="Calibri"/>
                <a:ea typeface="Calibri"/>
                <a:cs typeface="Calibri"/>
                <a:sym typeface="Calibri"/>
              </a:rPr>
              <a:t>, if they previously created one) until they reach 37.5 or a value close to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Repeatedly divide by 2 (or multiply by ½) the value of 𝑦 when 𝑡 is –2 until it approaches or hits 37.5.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equation 1,200 𑇐 2</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 37.5 to find the value of 2</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and then reason about 𝑡 from there.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Look for students using these or other strategies so they can share later.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38,400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2,400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0,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1,200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 1,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600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 2,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This represents the time 2 years before the scientist made the estimate of 1,200 cubic centimeters.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–5, or 5 years before the scientist made the estimate of 1,200 cubic centimeters.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struggle to think of how to start finding the values for 𝑎 and 𝑏. Suggest that they make a table of corresponding values of 𝑡 and 𝑦, and think about starting with 𝑡 and calculating 𝑦.</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They may also struggle with understanding a negative value for 𝑡 referring to years. Emphasize that a value of 𝑡 = − 1 represents the time 1 year before the estimate was made. Ask what a value of 𝑡 = − 4 represents.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Review how students found an equation, 𝑦 = 1,200 𑇐 2</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to represent the volume of coral. Make sure that they recall that the 1,200 represents the 1,200 cubic centimeters of coral when it was first measured, and the 2 indicates the doubling of its volume each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interpretations of negative values of 𝑡 and how they found the value of 𝑡 when given a volume. Ask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situation, what does it mean to say that when 𝑡 is – 3, 𝑦 is 1,200 </a:t>
            </a:r>
            <a:r>
              <a:rPr lang="en" sz="1300">
                <a:solidFill>
                  <a:schemeClr val="dk1"/>
                </a:solidFill>
                <a:latin typeface="Calibri"/>
                <a:ea typeface="Calibri"/>
                <a:cs typeface="Calibri"/>
                <a:sym typeface="Calibri"/>
              </a:rPr>
              <a:t>𑇐 </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or 150? (3 years before the coral was measured to be 1,200 cubic centimeters, its volume was 150 cubic centimeters.)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estimate or find 𝑡 when the volume of the coral was 37.5 cubic centimeters?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It may be helpful to display a graph of 𝑦 = 1,200 </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such as this one in </a:t>
            </a:r>
            <a:r>
              <a:rPr lang="en" sz="1300" u="sng">
                <a:solidFill>
                  <a:schemeClr val="hlink"/>
                </a:solidFill>
                <a:latin typeface="Calibri"/>
                <a:ea typeface="Calibri"/>
                <a:cs typeface="Calibri"/>
                <a:sym typeface="Calibri"/>
                <a:hlinkClick r:id="rId3"/>
              </a:rPr>
              <a:t>Desmos</a:t>
            </a:r>
            <a:r>
              <a:rPr lang="en" sz="1300">
                <a:solidFill>
                  <a:schemeClr val="dk1"/>
                </a:solidFill>
                <a:latin typeface="Calibri"/>
                <a:ea typeface="Calibri"/>
                <a:cs typeface="Calibri"/>
                <a:sym typeface="Calibri"/>
              </a:rPr>
              <a:t>. Display the graph (either with or without the points from the table plotted) and ask students to identify the volume of coral when 𝑡 is – 3 and the time when the volume of coral is 37.5 cubic centimeters. [</a:t>
            </a:r>
            <a:r>
              <a:rPr b="1" lang="en" sz="1300">
                <a:solidFill>
                  <a:schemeClr val="dk1"/>
                </a:solidFill>
                <a:highlight>
                  <a:srgbClr val="FFFF00"/>
                </a:highlight>
                <a:latin typeface="Calibri"/>
                <a:ea typeface="Calibri"/>
                <a:cs typeface="Calibri"/>
                <a:sym typeface="Calibri"/>
              </a:rPr>
              <a:t>The graph can be accessed on the slide by clicking on the link to the word “reasoning.”</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using the Desmos graph, consider asking students to gesture at points on the graph corresponding to questions in the activity. Then, use the cursor to trace a point on the function and  observe the values of the point for demonstration. </a:t>
            </a:r>
            <a:endParaRPr sz="1300">
              <a:solidFill>
                <a:schemeClr val="dk1"/>
              </a:solidFill>
              <a:highlight>
                <a:schemeClr val="accent4"/>
              </a:highlight>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expression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10,000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2,500.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value when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1. Evaluate the expression when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2.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value when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1. Evaluate the expression when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2.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value when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2. Evaluate the expression when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2.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Negative exponents can tell us what happened in a context BEFORE measurements began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students struggle to understand, relate it to a rocket launch scenario when the countdown is announced, “T minus 10 seconds and counting …” implying that time (T) is at – 10 and then goes to –9, –8, etc.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2,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1,200;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3,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600;</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5,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value 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 1 represents the fact that 2,400 acres had burned 1 day before the first measurement was taken.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week before the burn area measured 4,800 acres, the fire had only burned 37.5 acres.</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Provide Access for Physical Action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access to graph paper or to tools and assistive technologies, such as graphing calculators or graphing software.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chemeClr val="dk1"/>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use a description and table of values to write an equation that represents them. Then, they interpret the equation for negative values of the exponent and produce a graph. They also interpret the numbers in the equation in terms of the context.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them to think quietly about the questions before discussing with their partner.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graph paper or graphing technology.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decay factor,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½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value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when the first blood test was taken = 100.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800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0 means the time when the doctor did the first blood test.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 3 means three hours before the time when the doctor did the first blood test.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150">
              <a:solidFill>
                <a:schemeClr val="dk1"/>
              </a:solidFill>
              <a:latin typeface="Roboto"/>
              <a:ea typeface="Roboto"/>
              <a:cs typeface="Roboto"/>
              <a:sym typeface="Roboto"/>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(continued)</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final question, only an estimate is possible. Expect different answers that range between 2 and 3 hours before the medicine was measured because a more precise answer cannot be given right now. Look for students who use the graph and try to extend it to values between integer hours.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1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If students continue to use graphing technology while working on this task, they are likely to enter their equation and see a smooth curve. It is not the intention that they try to sketch a curve at this time. Draw their attention to the instructions that say to plot the points (create a scatter plot).</a:t>
            </a:r>
            <a:endParaRPr sz="11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1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3,200 mg. Each hour, this is cut in half. After being halved 5 times, it leaves 100 mg, the amount of medicine in the person’s body when 𝑡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b="1" lang="en" sz="1300" u="sng">
                <a:solidFill>
                  <a:schemeClr val="hlink"/>
                </a:solidFill>
                <a:highlight>
                  <a:schemeClr val="accent4"/>
                </a:highlight>
                <a:latin typeface="Calibri"/>
                <a:ea typeface="Calibri"/>
                <a:cs typeface="Calibri"/>
                <a:sym typeface="Calibri"/>
                <a:hlinkClick r:id="rId2"/>
              </a:rPr>
              <a:t>Desmos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(a) Between 2 and 3 hours before the patient first had her blood tested.</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Your answer may vary, but here are some samples: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Sometime after 10 hours. The amount of medicine falls below 0.1 mg after about 10 hours and might be too small to be detectable after that point.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Eventually, all of the medicine will be out of the patient’s body (but the mathematical model for the amount of medicine does not reach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struggle with understanding the negative time values. It may help to give clock values to the numbers. For example, the first blood test was done at 5:00 p.m. (𝑡 = 0). Ask students what 𝑡 would be when it is 6:00 p.m. and 4:00 p.m. It is important throughout this entire lesson to emphasize that time is not typically negative, but in this case is emphasizing events that happened prior to initial measurement.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how they labeled the axes on the graph.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domain, it needs to include times from 3 hours before the medicine was measured to 2 hours after. (Students may also choose to include 5 hours before the first measurement.)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vertical axis should include 0 up to at least 800 (higher if students include the value for 𝑡 = −5 in the table).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last question about when there was 500 mg of medicine to begin a discussion about values between integer hours.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Elicit from students how the graph might look if we consider non-integer time values.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students still have access to graphing technology for this activity, they can enter their equation and see the curve for themselves.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follow up on the last question, consider discussing: How long could the decrease by half go on? Is there a point at which it is no longer practical or reasonable to use the mathematical model?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b1a933d01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b1a933d01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Close to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Close to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Close to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Close to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Much larger than 1</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solution for 4 years before the census was taken. Find the solution 2 years before the census was taken. The equation to represent this situation is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64,000 (⅘ )</a:t>
            </a:r>
            <a:r>
              <a:rPr baseline="30000"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The solution is found by substituting –2 for 𝑦.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solution for 3 years before the census was taken. Find the solution 2 years before the census was taken. The equation to represent this situation is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64,000 (⅘ )</a:t>
            </a:r>
            <a:r>
              <a:rPr baseline="30000"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The solution is found by substituting –2 for 𝑦.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solution for 1 year before the census was taken. Find the solution 2 years before the census was taken. The equation to represent this situation is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64,000 (⅘ )</a:t>
            </a:r>
            <a:r>
              <a:rPr baseline="30000"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The solution is found by substituting –2 for 𝑦.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equation to represent this situation is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64,000 (⅘ )</a:t>
            </a:r>
            <a:r>
              <a:rPr baseline="30000"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scientist records the population of a bacterial population in a petri dish.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 of days 𝑑 since the first test corresponds with the number of bacteria, 𝑏, estimated to be alive in the petri dish.</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the number of bacteria found on day 0 is 40,000, then 𝑛 = 40,000. Since after each day, the number of bacteria is cut in half, then the decay factor, 𝑓, is 12. The equation to represent this situation is 𝑏 = 40,000 ⋅ (12)</a:t>
            </a:r>
            <a:r>
              <a:rPr baseline="30000" lang="en" sz="1300">
                <a:solidFill>
                  <a:schemeClr val="dk1"/>
                </a:solidFill>
                <a:latin typeface="Calibri"/>
                <a:ea typeface="Calibri"/>
                <a:cs typeface="Calibri"/>
                <a:sym typeface="Calibri"/>
              </a:rPr>
              <a:t>𝑑</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the day the first test is taken is defined as 𝑑 = 0, then days with a negative value occurred before the first test. 𝑑 = −1 means 1 day before the scientist did the first test. 𝑑 = −3 means 3 days before the scientist did the first test.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Substitute –1 for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in the equation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40,000 (½ )</a:t>
            </a:r>
            <a:r>
              <a:rPr baseline="30000"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After simplifying, the equation,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80,000 (all work can be accessed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There were 80,000 bacteria in the petri dish 1 day before the test.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Substitute –3 for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in the equation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40,000 (½ )</a:t>
            </a:r>
            <a:r>
              <a:rPr baseline="30000"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After simplifying, the equation,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320,000 (all work can be accessed in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 There were 320,000 bacteria in the petri dish 3 days before the test.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a0635d845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a0635d845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a0635d845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a0635d845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optional activity</a:t>
            </a:r>
            <a:r>
              <a:rPr b="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work in partners.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Watch for students who struggle with identifying the correct location in which to place the decimal.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Listen for students who simply count the number of zeros instead of counting the place values that have “changed.”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Also, students may struggle to determine if the exponent on the power of 10 should be positive or negative. Encourage student groups to use peer teaching to help each other understand this key concept associated with </a:t>
            </a:r>
            <a:r>
              <a:rPr lang="en" sz="1300">
                <a:solidFill>
                  <a:schemeClr val="dk1"/>
                </a:solidFill>
                <a:latin typeface="Calibri"/>
                <a:ea typeface="Calibri"/>
                <a:cs typeface="Calibri"/>
                <a:sym typeface="Calibri"/>
              </a:rPr>
              <a:t>scientific</a:t>
            </a:r>
            <a:r>
              <a:rPr lang="en" sz="1300">
                <a:solidFill>
                  <a:schemeClr val="dk1"/>
                </a:solidFill>
                <a:latin typeface="Calibri"/>
                <a:ea typeface="Calibri"/>
                <a:cs typeface="Calibri"/>
                <a:sym typeface="Calibri"/>
              </a:rPr>
              <a:t> notation.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6.54 × 10</a:t>
            </a:r>
            <a:r>
              <a:rPr baseline="30000" lang="en" sz="1300">
                <a:solidFill>
                  <a:schemeClr val="dk1"/>
                </a:solidFill>
                <a:latin typeface="Calibri"/>
                <a:ea typeface="Calibri"/>
                <a:cs typeface="Calibri"/>
                <a:sym typeface="Calibri"/>
              </a:rPr>
              <a:t>–6</a:t>
            </a:r>
            <a:endParaRPr baseline="30000"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9.47 </a:t>
            </a:r>
            <a:r>
              <a:rPr lang="en" sz="1300">
                <a:solidFill>
                  <a:schemeClr val="dk1"/>
                </a:solidFill>
                <a:latin typeface="Calibri"/>
                <a:ea typeface="Calibri"/>
                <a:cs typeface="Calibri"/>
                <a:sym typeface="Calibri"/>
              </a:rPr>
              <a:t>× 10</a:t>
            </a:r>
            <a:r>
              <a:rPr baseline="30000" lang="en" sz="1300">
                <a:solidFill>
                  <a:schemeClr val="dk1"/>
                </a:solidFill>
                <a:latin typeface="Calibri"/>
                <a:ea typeface="Calibri"/>
                <a:cs typeface="Calibri"/>
                <a:sym typeface="Calibri"/>
              </a:rPr>
              <a:t>–5</a:t>
            </a:r>
            <a:endParaRPr baseline="30000"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6.83 × 10</a:t>
            </a:r>
            <a:r>
              <a:rPr baseline="30000" lang="en" sz="1300">
                <a:solidFill>
                  <a:schemeClr val="dk1"/>
                </a:solidFill>
                <a:latin typeface="Calibri"/>
                <a:ea typeface="Calibri"/>
                <a:cs typeface="Calibri"/>
                <a:sym typeface="Calibri"/>
              </a:rPr>
              <a:t>5</a:t>
            </a:r>
            <a:endParaRPr baseline="30000"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2.2 × 10</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5.2 × 10</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3.52 × 10</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a0635d845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a0635d845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0.000726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0.0332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9,400,000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0.887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63,950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0.004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mentioned, students may struggle to </a:t>
            </a:r>
            <a:r>
              <a:rPr lang="en" sz="1300">
                <a:solidFill>
                  <a:schemeClr val="dk1"/>
                </a:solidFill>
                <a:latin typeface="Calibri"/>
                <a:ea typeface="Calibri"/>
                <a:cs typeface="Calibri"/>
                <a:sym typeface="Calibri"/>
              </a:rPr>
              <a:t>determine if the exponent on the power of 10 should be positive or negative when converting from decimal form to scientific notation. Have students place the decimal in the coefficient (first part of the number) and then determine the numeric value of the exponent. Then, have them consider what must happen to the number when it is changed back FROM scientific notation into decimal form.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number must return to a very small decimal, then the value is being divided or multiplied by values of 10 that make the number smaller. The exponent will need to be negative to create small factors of 10 to achieve that result.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number must return to a very large decimal, then the value is being multiplied by values of 10 that make the number larger. The exponent will need to be positive to create big factors of 10 to achieve that result.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work in pairs to develop a flowchart or list of steps that summarize the steps they take to convert between different forms.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a0635d845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a0635d845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5.6.4.</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a0635d8452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a0635d8452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Multiplying by 10</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means multiplying by 1,000. 7.64 × 1,000 = 7,640.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Multiplying by 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means multiplying by 100,000. 9.11 × 100,000 = 911,000. </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Multiplying by 10</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means dividing by 10,000. The values are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Multiplying by 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means dividing by 100,000. 2.36 × 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 0.0000236.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a0635d845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a0635d845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Remind Students</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A number in </a:t>
            </a:r>
            <a:r>
              <a:rPr lang="en">
                <a:solidFill>
                  <a:schemeClr val="dk1"/>
                </a:solidFill>
                <a:latin typeface="Calibri"/>
                <a:ea typeface="Calibri"/>
                <a:cs typeface="Calibri"/>
                <a:sym typeface="Calibri"/>
              </a:rPr>
              <a:t>scientific</a:t>
            </a:r>
            <a:r>
              <a:rPr lang="en">
                <a:solidFill>
                  <a:schemeClr val="dk1"/>
                </a:solidFill>
                <a:latin typeface="Calibri"/>
                <a:ea typeface="Calibri"/>
                <a:cs typeface="Calibri"/>
                <a:sym typeface="Calibri"/>
              </a:rPr>
              <a:t> notation has two parts:</a:t>
            </a:r>
            <a:endParaRPr>
              <a:solidFill>
                <a:schemeClr val="dk1"/>
              </a:solidFill>
              <a:latin typeface="Calibri"/>
              <a:ea typeface="Calibri"/>
              <a:cs typeface="Calibri"/>
              <a:sym typeface="Calibri"/>
            </a:endParaRPr>
          </a:p>
          <a:p>
            <a:pPr indent="-298450" lvl="1" marL="9144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The first factor is a number </a:t>
            </a:r>
            <a:r>
              <a:rPr lang="en">
                <a:solidFill>
                  <a:schemeClr val="dk1"/>
                </a:solidFill>
                <a:latin typeface="Calibri"/>
                <a:ea typeface="Calibri"/>
                <a:cs typeface="Calibri"/>
                <a:sym typeface="Calibri"/>
              </a:rPr>
              <a:t>greater</a:t>
            </a:r>
            <a:r>
              <a:rPr lang="en">
                <a:solidFill>
                  <a:schemeClr val="dk1"/>
                </a:solidFill>
                <a:latin typeface="Calibri"/>
                <a:ea typeface="Calibri"/>
                <a:cs typeface="Calibri"/>
                <a:sym typeface="Calibri"/>
              </a:rPr>
              <a:t> than or equal to 1 but less than 10</a:t>
            </a:r>
            <a:endParaRPr>
              <a:solidFill>
                <a:schemeClr val="dk1"/>
              </a:solidFill>
              <a:latin typeface="Calibri"/>
              <a:ea typeface="Calibri"/>
              <a:cs typeface="Calibri"/>
              <a:sym typeface="Calibri"/>
            </a:endParaRPr>
          </a:p>
          <a:p>
            <a:pPr indent="-298450" lvl="1" marL="9144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The second factor is a power of 10 </a:t>
            </a:r>
            <a:r>
              <a:rPr lang="en">
                <a:solidFill>
                  <a:schemeClr val="dk1"/>
                </a:solidFill>
                <a:latin typeface="Calibri"/>
                <a:ea typeface="Calibri"/>
                <a:cs typeface="Calibri"/>
                <a:sym typeface="Calibri"/>
              </a:rPr>
              <a:t>written in exponential form</a:t>
            </a:r>
            <a:endParaRPr>
              <a:solidFill>
                <a:schemeClr val="dk1"/>
              </a:solidFill>
              <a:latin typeface="Calibri"/>
              <a:ea typeface="Calibri"/>
              <a:cs typeface="Calibri"/>
              <a:sym typeface="Calibri"/>
            </a:endParaRPr>
          </a:p>
          <a:p>
            <a:pPr indent="-298450" lvl="1" marL="914400" rtl="0" algn="l">
              <a:lnSpc>
                <a:spcPct val="115000"/>
              </a:lnSpc>
              <a:spcBef>
                <a:spcPts val="0"/>
              </a:spcBef>
              <a:spcAft>
                <a:spcPts val="0"/>
              </a:spcAft>
              <a:buClr>
                <a:schemeClr val="dk1"/>
              </a:buClr>
              <a:buSzPts val="1100"/>
              <a:buFont typeface="Calibri"/>
              <a:buChar char="○"/>
            </a:pPr>
            <a:r>
              <a:rPr i="1" lang="en">
                <a:solidFill>
                  <a:schemeClr val="dk1"/>
                </a:solidFill>
                <a:latin typeface="Times New Roman"/>
                <a:ea typeface="Times New Roman"/>
                <a:cs typeface="Times New Roman"/>
                <a:sym typeface="Times New Roman"/>
              </a:rPr>
              <a:t>a</a:t>
            </a:r>
            <a:r>
              <a:rPr lang="en">
                <a:solidFill>
                  <a:schemeClr val="dk1"/>
                </a:solidFill>
                <a:latin typeface="Calibri"/>
                <a:ea typeface="Calibri"/>
                <a:cs typeface="Calibri"/>
                <a:sym typeface="Calibri"/>
              </a:rPr>
              <a:t> × 10</a:t>
            </a:r>
            <a:r>
              <a:rPr baseline="30000"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where 1 </a:t>
            </a:r>
            <a:r>
              <a:rPr lang="en" u="sng">
                <a:solidFill>
                  <a:schemeClr val="dk1"/>
                </a:solidFill>
                <a:latin typeface="Calibri"/>
                <a:ea typeface="Calibri"/>
                <a:cs typeface="Calibri"/>
                <a:sym typeface="Calibri"/>
              </a:rPr>
              <a:t>&lt;</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a</a:t>
            </a:r>
            <a:r>
              <a:rPr lang="en">
                <a:solidFill>
                  <a:schemeClr val="dk1"/>
                </a:solidFill>
                <a:latin typeface="Calibri"/>
                <a:ea typeface="Calibri"/>
                <a:cs typeface="Calibri"/>
                <a:sym typeface="Calibri"/>
              </a:rPr>
              <a:t>| &lt; 10 and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is an integer</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It is customary to use as the × multiplication sign even though we avoid its use elsewhere in algebra.</a:t>
            </a:r>
            <a:endParaRPr>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a:solidFill>
                  <a:schemeClr val="dk1"/>
                </a:solidFill>
                <a:latin typeface="Calibri"/>
                <a:ea typeface="Calibri"/>
                <a:cs typeface="Calibri"/>
                <a:sym typeface="Calibri"/>
              </a:rPr>
              <a:t>Answers</a:t>
            </a:r>
            <a:endParaRPr b="1">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Char char="●"/>
            </a:pPr>
            <a:r>
              <a:rPr lang="en">
                <a:solidFill>
                  <a:schemeClr val="dk1"/>
                </a:solidFill>
                <a:latin typeface="Calibri"/>
                <a:ea typeface="Calibri"/>
                <a:cs typeface="Calibri"/>
                <a:sym typeface="Calibri"/>
              </a:rPr>
              <a:t>3.7 × 10</a:t>
            </a:r>
            <a:r>
              <a:rPr baseline="30000" lang="en">
                <a:solidFill>
                  <a:schemeClr val="dk1"/>
                </a:solidFill>
                <a:latin typeface="Calibri"/>
                <a:ea typeface="Calibri"/>
                <a:cs typeface="Calibri"/>
                <a:sym typeface="Calibri"/>
              </a:rPr>
              <a:t>4</a:t>
            </a:r>
            <a:r>
              <a:rPr lang="en">
                <a:solidFill>
                  <a:schemeClr val="dk1"/>
                </a:solidFill>
                <a:latin typeface="Calibri"/>
                <a:ea typeface="Calibri"/>
                <a:cs typeface="Calibri"/>
                <a:sym typeface="Calibri"/>
              </a:rPr>
              <a:t> (the decimal was moved 4 places and since the original number was greater than 1,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will be positive)</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Char char="●"/>
            </a:pPr>
            <a:r>
              <a:rPr lang="en">
                <a:solidFill>
                  <a:schemeClr val="dk1"/>
                </a:solidFill>
                <a:latin typeface="Calibri"/>
                <a:ea typeface="Calibri"/>
                <a:cs typeface="Calibri"/>
                <a:sym typeface="Calibri"/>
              </a:rPr>
              <a:t>6,200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 3, and since the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is positive we move the decimal point 3 places to the right)</a:t>
            </a:r>
            <a:endParaRPr>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optional activity</a:t>
            </a:r>
            <a:r>
              <a:rPr b="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work in partners.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the learning strategy of productive failure by allowing partners to organize the lists on their own first. Do not provide hints or suggestions. You may want to ask clarifying questions such as: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Why did you think this part had more birds than this park?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What about this number makes you think it is larger/smaller than this number?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Do you have a process for how you are working through this task?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Select three groups to share their thinking and sequence the order in </a:t>
            </a:r>
            <a:r>
              <a:rPr lang="en" sz="1300">
                <a:solidFill>
                  <a:schemeClr val="dk1"/>
                </a:solidFill>
                <a:latin typeface="Calibri"/>
                <a:ea typeface="Calibri"/>
                <a:cs typeface="Calibri"/>
                <a:sym typeface="Calibri"/>
              </a:rPr>
              <a:t>which</a:t>
            </a:r>
            <a:r>
              <a:rPr lang="en" sz="1300">
                <a:solidFill>
                  <a:schemeClr val="dk1"/>
                </a:solidFill>
                <a:latin typeface="Calibri"/>
                <a:ea typeface="Calibri"/>
                <a:cs typeface="Calibri"/>
                <a:sym typeface="Calibri"/>
              </a:rPr>
              <a:t> they will share - making sure the order allows the content to build upon the information provided from each group. For instance,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Group one might say, I know Daniels Park is smaller than Westcott Park because I know that the number 3,300 is less than 105,000.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Group two might say, I compared all the scientific notation numbers and compared the exponents - so Brighton Park only has an exponent of 2 and Bear Park has an exponent of 5, so Bear Park has a bigger population of birds.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Group three might share their process. (Converting all of the numbers into decimal format; Using an understanding of place values to semi-change the numbers to scientific notation - Daniels Park would be 10</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Westcott is 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Red Elk is 10</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then just comparing the first values, etc.)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Brighton Park, 4.5 × 10</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Daniels Park, 3,300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Shady Elm, 7.5 × 10</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Blue Spruce, 1.25 × 10</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Red Elk, 22,300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Yellow Jay Park, 2.25 × 10</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Westcott Park, 105,000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Bear Park, 1.1 × 10</a:t>
            </a:r>
            <a:r>
              <a:rPr baseline="30000" lang="en" sz="1300">
                <a:solidFill>
                  <a:schemeClr val="dk1"/>
                </a:solidFill>
                <a:latin typeface="Calibri"/>
                <a:ea typeface="Calibri"/>
                <a:cs typeface="Calibri"/>
                <a:sym typeface="Calibri"/>
              </a:rPr>
              <a:t>5</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and answers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one kernel of corn, 1.1 × 10</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grain of sand, 1.4 × 10</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one drop of water, 0.00011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house fly, 3.08 × 10</a:t>
            </a:r>
            <a:r>
              <a:rPr baseline="30000" lang="en" sz="1300">
                <a:solidFill>
                  <a:schemeClr val="dk1"/>
                </a:solidFill>
                <a:latin typeface="Calibri"/>
                <a:ea typeface="Calibri"/>
                <a:cs typeface="Calibri"/>
                <a:sym typeface="Calibri"/>
              </a:rPr>
              <a:t>−5</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 feather, 1.8 × 10</a:t>
            </a:r>
            <a:r>
              <a:rPr baseline="30000" lang="en" sz="1300">
                <a:solidFill>
                  <a:schemeClr val="dk1"/>
                </a:solidFill>
                <a:latin typeface="Calibri"/>
                <a:ea typeface="Calibri"/>
                <a:cs typeface="Calibri"/>
                <a:sym typeface="Calibri"/>
              </a:rPr>
              <a:t>−5</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grain of pollen, 0.00001014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both exponents are negative, then the number with the smaller absolute value exponent is the larger number. For example, the number with the exponent – 3 is larger than the number with the exponent –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Compare the numbers in the same form. 0.0065 is equivalent to 6.5 × 10</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This is not the greatest number.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number 7.2 × 10</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is the largest value. It is equivalent to 0.0072.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Compare the numbers in the same form. 0.00084 is equivalent to 8.4 × 10</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10</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is less than 10</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is less than 10</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9.6 × 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is equivalent to 0.000096.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 -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real-world problems involving scientific notation require measurements to be compared.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needed, provide the hint: Try converting all of the measurements to decimal form and then comparing them.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A = 0.007</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B = 0.0000847</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C = 0.00022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D = 0.00018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E = 0.00892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F = 0.0603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That means from shortest to longest are: B, D, C, A, E, F</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Have students convert each length into scientific notation to </a:t>
            </a:r>
            <a:r>
              <a:rPr lang="en" sz="1300">
                <a:solidFill>
                  <a:schemeClr val="dk1"/>
                </a:solidFill>
                <a:latin typeface="Calibri"/>
                <a:ea typeface="Calibri"/>
                <a:cs typeface="Calibri"/>
                <a:sym typeface="Calibri"/>
              </a:rPr>
              <a:t>check their answer and look for patterns.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A = 7.0 × 10</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B = 8.47 × 10</a:t>
            </a:r>
            <a:r>
              <a:rPr baseline="30000"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C = 2.2 × 10</a:t>
            </a:r>
            <a:r>
              <a:rPr baseline="30000"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D = 1.8 × 10</a:t>
            </a:r>
            <a:r>
              <a:rPr baseline="30000"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E = 8.92 × 10</a:t>
            </a:r>
            <a:r>
              <a:rPr baseline="30000"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Specimen F = 6.03 × 10</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negative exponent with the largest absolute value represents the smallest number, so B is the shortest length.</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negative exponent with the smallest absolute value represents the largest number, so F is the longest length.</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exponents are equal, compare the decimal part of the number.</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order B, D, C, A, E, F is correct from shortest to longest length.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5,000, because 5,000 •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 5,000.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 × 10</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means 2 years before 2005, which is 2003.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More than 1,000. For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–2 </a:t>
            </a:r>
            <a:r>
              <a:rPr lang="en" sz="1300">
                <a:solidFill>
                  <a:schemeClr val="dk1"/>
                </a:solidFill>
                <a:latin typeface="Calibri"/>
                <a:ea typeface="Calibri"/>
                <a:cs typeface="Calibri"/>
                <a:sym typeface="Calibri"/>
              </a:rPr>
              <a:t>yields</a:t>
            </a:r>
            <a:r>
              <a:rPr lang="en" sz="1300">
                <a:solidFill>
                  <a:schemeClr val="dk1"/>
                </a:solidFill>
                <a:latin typeface="Calibri"/>
                <a:ea typeface="Calibri"/>
                <a:cs typeface="Calibri"/>
                <a:sym typeface="Calibri"/>
              </a:rPr>
              <a:t> 5,000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1.25 × 10</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r>
              <a:rPr b="1" lang="en" sz="1300">
                <a:solidFill>
                  <a:srgbClr val="9900FF"/>
                </a:solidFill>
                <a:latin typeface="Calibri"/>
                <a:ea typeface="Calibri"/>
                <a:cs typeface="Calibri"/>
                <a:sym typeface="Calibri"/>
              </a:rPr>
              <a:t> </a:t>
            </a:r>
            <a:endParaRPr sz="1300">
              <a:solidFill>
                <a:srgbClr val="9900FF"/>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interpret negative exponents, use student work from this cool down to guide a brief discussion on the topic in a subsequent lesson.</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In this lesson, students used data from a table to construct equations representing exponential growth and decay. They used these equations to answer questions given the context of the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review the following points: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looked at some situations where negative values (exponents) representing units of times are meaningful. In those cases, a value of –1 might represent 1 year before a particular time when an estimate or census occurred.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Choosing the appropriate labels and tick marks on the axes is important for correctly displaying a graph. Make sure you select intervals that can help differentiate among points but still allow for the display of every point in the data.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trying to compare values that are in decimal form and scientific notation, first convert all the values into one form or the other.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Values written in scientific notation can be used to solve problems in context just like values in decimal form.</a:t>
            </a:r>
            <a:endParaRPr sz="13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4.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7.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22.png"/><Relationship Id="rId5" Type="http://schemas.openxmlformats.org/officeDocument/2006/relationships/hyperlink" Target="https://docs.google.com/spreadsheets/d/1bexHMFVsnnJhP3mrnOf3RMGJQgKaK1slZ4aouUpHuEw/edit?usp=sharing" TargetMode="External"/><Relationship Id="rId6" Type="http://schemas.openxmlformats.org/officeDocument/2006/relationships/hyperlink" Target="https://www.desmos.com/calculator/rqkkd4fgip"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hyperlink" Target="https://www.desmos.com/calculator/2ched0apkm" TargetMode="External"/><Relationship Id="rId5"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9.jpg"/><Relationship Id="rId4" Type="http://schemas.openxmlformats.org/officeDocument/2006/relationships/hyperlink" Target="https://youtu.be/CDx3xb86KeY?si=0UxmlWo5H8E6dTty" TargetMode="External"/><Relationship Id="rId5" Type="http://schemas.openxmlformats.org/officeDocument/2006/relationships/hyperlink" Target="https://youtu.be/CDx3xb86KeY?si=0UxmlWo5H8E6dTty" TargetMode="External"/><Relationship Id="rId6" Type="http://schemas.openxmlformats.org/officeDocument/2006/relationships/hyperlink" Target="https://youtu.be/CDx3xb86KeY?si=0UxmlWo5H8E6dTty" TargetMode="External"/><Relationship Id="rId7" Type="http://schemas.openxmlformats.org/officeDocument/2006/relationships/hyperlink" Target="http://www.youtube.com/watch?v=CDx3xb86KeY" TargetMode="External"/><Relationship Id="rId8" Type="http://schemas.openxmlformats.org/officeDocument/2006/relationships/image" Target="../media/image3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image" Target="../media/image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jp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 Introduction to Exponential Functions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5.6 Negative Exponents and Scientific Notation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{C0F2F235-A3A9-4D75-B335-5F42E636576E}</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285388"/>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pic>
        <p:nvPicPr>
          <p:cNvPr descr="Three students helping each other up a staircase toward a flag, symbolizing teamwork and building math skills step by step." id="113" name="Google Shape;113;p17" title="lesson journey-opt 2 (2).png"/>
          <p:cNvPicPr preferRelativeResize="0"/>
          <p:nvPr/>
        </p:nvPicPr>
        <p:blipFill rotWithShape="1">
          <a:blip r:embed="rId3">
            <a:alphaModFix/>
          </a:blip>
          <a:srcRect b="0" l="39" r="49" t="0"/>
          <a:stretch/>
        </p:blipFill>
        <p:spPr>
          <a:xfrm>
            <a:off x="6278650" y="60247"/>
            <a:ext cx="2736300" cy="1824206"/>
          </a:xfrm>
          <a:prstGeom prst="rect">
            <a:avLst/>
          </a:prstGeom>
          <a:noFill/>
          <a:ln>
            <a:noFill/>
          </a:ln>
        </p:spPr>
      </p:pic>
      <p:sp>
        <p:nvSpPr>
          <p:cNvPr id="114" name="Google Shape;114;p17"/>
          <p:cNvSpPr txBox="1"/>
          <p:nvPr>
            <p:ph idx="1" type="body"/>
          </p:nvPr>
        </p:nvSpPr>
        <p:spPr>
          <a:xfrm>
            <a:off x="311700" y="1160325"/>
            <a:ext cx="8418600" cy="34575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30200" lvl="0" marL="457200" rtl="0" algn="l">
              <a:lnSpc>
                <a:spcPct val="100000"/>
              </a:lnSpc>
              <a:spcBef>
                <a:spcPts val="1000"/>
              </a:spcBef>
              <a:spcAft>
                <a:spcPts val="0"/>
              </a:spcAft>
              <a:buClr>
                <a:srgbClr val="F3F3F3"/>
              </a:buClr>
              <a:buSzPts val="1600"/>
              <a:buFont typeface="Helvetica Neue"/>
              <a:buChar char="●"/>
            </a:pPr>
            <a:r>
              <a:rPr lang="en" sz="2000">
                <a:solidFill>
                  <a:srgbClr val="F3F3F3"/>
                </a:solidFill>
              </a:rPr>
              <a:t>Describe the meaning of a negative exponent </a:t>
            </a:r>
            <a:br>
              <a:rPr lang="en" sz="2000">
                <a:solidFill>
                  <a:srgbClr val="F3F3F3"/>
                </a:solidFill>
              </a:rPr>
            </a:br>
            <a:r>
              <a:rPr lang="en" sz="2000">
                <a:solidFill>
                  <a:srgbClr val="F3F3F3"/>
                </a:solidFill>
              </a:rPr>
              <a:t>in equations that represent exponential growth and decay.</a:t>
            </a:r>
            <a:endParaRPr sz="2000">
              <a:solidFill>
                <a:srgbClr val="F3F3F3"/>
              </a:solidFill>
            </a:endParaRPr>
          </a:p>
          <a:p>
            <a:pPr indent="-330200" lvl="0" marL="457200" rtl="0" algn="l">
              <a:lnSpc>
                <a:spcPct val="100000"/>
              </a:lnSpc>
              <a:spcBef>
                <a:spcPts val="1000"/>
              </a:spcBef>
              <a:spcAft>
                <a:spcPts val="0"/>
              </a:spcAft>
              <a:buClr>
                <a:srgbClr val="F3F3F3"/>
              </a:buClr>
              <a:buSzPts val="1600"/>
              <a:buFont typeface="Helvetica Neue"/>
              <a:buChar char="●"/>
            </a:pPr>
            <a:r>
              <a:rPr lang="en" sz="2000">
                <a:solidFill>
                  <a:srgbClr val="F3F3F3"/>
                </a:solidFill>
              </a:rPr>
              <a:t>Write equations that represent exponential growth and decay to solve problems.</a:t>
            </a:r>
            <a:endParaRPr sz="2000">
              <a:solidFill>
                <a:srgbClr val="F3F3F3"/>
              </a:solidFill>
            </a:endParaRPr>
          </a:p>
          <a:p>
            <a:pPr indent="-330200" lvl="0" marL="457200" rtl="0" algn="l">
              <a:lnSpc>
                <a:spcPct val="100000"/>
              </a:lnSpc>
              <a:spcBef>
                <a:spcPts val="0"/>
              </a:spcBef>
              <a:spcAft>
                <a:spcPts val="0"/>
              </a:spcAft>
              <a:buClr>
                <a:srgbClr val="F3F3F3"/>
              </a:buClr>
              <a:buSzPts val="1600"/>
              <a:buFont typeface="Helvetica Neue"/>
              <a:buChar char="●"/>
            </a:pPr>
            <a:r>
              <a:rPr lang="en" sz="2000">
                <a:solidFill>
                  <a:srgbClr val="F3F3F3"/>
                </a:solidFill>
              </a:rPr>
              <a:t>Graph an equation that represents exponential decay to solve a problem.</a:t>
            </a:r>
            <a:endParaRPr sz="2000">
              <a:solidFill>
                <a:srgbClr val="F3F3F3"/>
              </a:solidFill>
            </a:endParaRPr>
          </a:p>
          <a:p>
            <a:pPr indent="-330200" lvl="0" marL="457200" rtl="0" algn="l">
              <a:lnSpc>
                <a:spcPct val="100000"/>
              </a:lnSpc>
              <a:spcBef>
                <a:spcPts val="0"/>
              </a:spcBef>
              <a:spcAft>
                <a:spcPts val="0"/>
              </a:spcAft>
              <a:buClr>
                <a:srgbClr val="F3F3F3"/>
              </a:buClr>
              <a:buSzPts val="1600"/>
              <a:buFont typeface="Helvetica Neue"/>
              <a:buChar char="●"/>
            </a:pPr>
            <a:r>
              <a:rPr lang="en" sz="2000">
                <a:solidFill>
                  <a:srgbClr val="F3F3F3"/>
                </a:solidFill>
              </a:rPr>
              <a:t>Convert numbers between decimal form and scientific notation.</a:t>
            </a:r>
            <a:endParaRPr sz="2000">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lang="en" sz="2000">
                <a:solidFill>
                  <a:srgbClr val="F3F3F3"/>
                </a:solidFill>
              </a:rPr>
              <a:t>Use scientific notation to solve problems arising from real-world situations.</a:t>
            </a:r>
            <a:r>
              <a:rPr lang="en" sz="2400">
                <a:solidFill>
                  <a:srgbClr val="F3F3F3"/>
                </a:solidFill>
              </a:rPr>
              <a:t> </a:t>
            </a:r>
            <a:endParaRPr sz="2400">
              <a:solidFill>
                <a:srgbClr val="F3F3F3"/>
              </a:solidFill>
            </a:endParaRPr>
          </a:p>
        </p:txBody>
      </p:sp>
      <p:sp>
        <p:nvSpPr>
          <p:cNvPr id="115" name="Google Shape;115;p17"/>
          <p:cNvSpPr txBox="1"/>
          <p:nvPr>
            <p:ph idx="12" type="sldNum"/>
          </p:nvPr>
        </p:nvSpPr>
        <p:spPr>
          <a:xfrm>
            <a:off x="8283608" y="473746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737476"/>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5.6 Negative Exponents and Scientific Notation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Equation</a:t>
            </a:r>
            <a:endParaRPr b="1"/>
          </a:p>
          <a:p>
            <a:pPr indent="-342900" lvl="1" marL="914400" rtl="0" algn="l">
              <a:spcBef>
                <a:spcPts val="0"/>
              </a:spcBef>
              <a:spcAft>
                <a:spcPts val="0"/>
              </a:spcAft>
              <a:buSzPts val="1800"/>
              <a:buChar char="○"/>
            </a:pPr>
            <a:r>
              <a:rPr lang="en" sz="1800"/>
              <a:t>A mathematical statement demonstrating two numbers, expressions, or other objects are equal.</a:t>
            </a:r>
            <a:endParaRPr/>
          </a:p>
        </p:txBody>
      </p:sp>
      <p:sp>
        <p:nvSpPr>
          <p:cNvPr id="123" name="Google Shape;123;p18"/>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b="1" lang="en"/>
              <a:t>Scientific notation</a:t>
            </a:r>
            <a:endParaRPr b="1"/>
          </a:p>
          <a:p>
            <a:pPr indent="-342900" lvl="1" marL="914400" rtl="0" algn="l">
              <a:spcBef>
                <a:spcPts val="0"/>
              </a:spcBef>
              <a:spcAft>
                <a:spcPts val="0"/>
              </a:spcAft>
              <a:buSzPts val="1800"/>
              <a:buChar char="○"/>
            </a:pPr>
            <a:r>
              <a:rPr lang="en" sz="1800"/>
              <a:t>A number that is expressed in the form: </a:t>
            </a:r>
            <a:br>
              <a:rPr lang="en" sz="1800"/>
            </a:br>
            <a:r>
              <a:rPr lang="en" sz="1800"/>
              <a:t>𝑎 × 10</a:t>
            </a:r>
            <a:r>
              <a:rPr baseline="30000" lang="en" sz="1900"/>
              <a:t>𝑛</a:t>
            </a:r>
            <a:r>
              <a:rPr lang="en" sz="1800"/>
              <a:t> where 1 ≤ |𝑎| &lt; 10 and 𝑛 is an integer. </a:t>
            </a:r>
            <a:endParaRPr sz="1800"/>
          </a:p>
        </p:txBody>
      </p:sp>
      <p:sp>
        <p:nvSpPr>
          <p:cNvPr id="124" name="Google Shape;124;p18"/>
          <p:cNvSpPr txBox="1"/>
          <p:nvPr>
            <p:ph idx="12" type="sldNum"/>
          </p:nvPr>
        </p:nvSpPr>
        <p:spPr>
          <a:xfrm>
            <a:off x="8283608" y="472505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72506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5.6 Negative Exponents and Scientific Notation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Image of eight rectangles connected by dotted lines conveying the progression of the Lesson. Each rectangle has an icon with text. &#10;The first rectangle is green with a yellow icon and text. The icon is a rocket and text reads Warm Up. &#10;It is connected to a progression of four rectangles, which are light gray with a dark gray icon and text. The icon is a clipboard with a checkmark and the text reads Learning Activity. &#10;These four rectangles lead to the sixth rectangle, which is light gray with a dark gray icon and text. The icon is a three progressively smaller bar graph rectangles with an arrow on top, following the slope. The text reads Cool Down. It is connected to the seventh rectangle, which is light gray with a dark gray icon and text. The icon is a pencil tip and the text reads Practice. It is connected to the eighth rectangle, which is light gray with a dark gray icon and text. The icon is a four arrows pointing at a circle. The text reads Lesson Synthesis." id="131" name="Google Shape;131;p19" title="4LA-lesson Warm Up.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77869"/>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Get It Together! 🙏</a:t>
            </a:r>
            <a:endParaRPr>
              <a:solidFill>
                <a:srgbClr val="005047"/>
              </a:solidFill>
            </a:endParaRPr>
          </a:p>
        </p:txBody>
      </p:sp>
      <p:sp>
        <p:nvSpPr>
          <p:cNvPr id="138" name="Google Shape;138;p20"/>
          <p:cNvSpPr txBox="1"/>
          <p:nvPr>
            <p:ph idx="1" type="body"/>
          </p:nvPr>
        </p:nvSpPr>
        <p:spPr>
          <a:xfrm>
            <a:off x="311700" y="1160325"/>
            <a:ext cx="8520600" cy="34563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a:t>Rewrite each of the following using a single exponent.</a:t>
            </a:r>
            <a:endParaRPr/>
          </a:p>
          <a:p>
            <a:pPr indent="-381000" lvl="0" marL="457200" rtl="0" algn="l">
              <a:lnSpc>
                <a:spcPct val="115000"/>
              </a:lnSpc>
              <a:spcBef>
                <a:spcPts val="1000"/>
              </a:spcBef>
              <a:spcAft>
                <a:spcPts val="0"/>
              </a:spcAft>
              <a:buSzPts val="2400"/>
              <a:buAutoNum type="arabicPeriod"/>
            </a:pPr>
            <a:r>
              <a:rPr lang="en"/>
              <a:t>2</a:t>
            </a:r>
            <a:r>
              <a:rPr baseline="30000" lang="en"/>
              <a:t>4</a:t>
            </a:r>
            <a:r>
              <a:rPr lang="en"/>
              <a:t> </a:t>
            </a:r>
            <a:r>
              <a:rPr lang="en" sz="2100"/>
              <a:t>•</a:t>
            </a:r>
            <a:r>
              <a:rPr lang="en"/>
              <a:t> 2</a:t>
            </a:r>
            <a:r>
              <a:rPr baseline="30000" lang="en"/>
              <a:t>0</a:t>
            </a:r>
            <a:endParaRPr baseline="30000"/>
          </a:p>
          <a:p>
            <a:pPr indent="-381000" lvl="0" marL="457200" rtl="0" algn="l">
              <a:lnSpc>
                <a:spcPct val="115000"/>
              </a:lnSpc>
              <a:spcBef>
                <a:spcPts val="1000"/>
              </a:spcBef>
              <a:spcAft>
                <a:spcPts val="0"/>
              </a:spcAft>
              <a:buSzPts val="2400"/>
              <a:buAutoNum type="arabicPeriod"/>
            </a:pPr>
            <a:r>
              <a:rPr lang="en"/>
              <a:t>2</a:t>
            </a:r>
            <a:r>
              <a:rPr baseline="30000" lang="en"/>
              <a:t>4</a:t>
            </a:r>
            <a:r>
              <a:rPr lang="en"/>
              <a:t> </a:t>
            </a:r>
            <a:r>
              <a:rPr lang="en" sz="2100"/>
              <a:t>•</a:t>
            </a:r>
            <a:r>
              <a:rPr lang="en"/>
              <a:t> 2</a:t>
            </a:r>
            <a:r>
              <a:rPr baseline="30000" lang="en"/>
              <a:t>–1</a:t>
            </a:r>
            <a:endParaRPr baseline="30000"/>
          </a:p>
          <a:p>
            <a:pPr indent="-381000" lvl="0" marL="457200" rtl="0" algn="l">
              <a:lnSpc>
                <a:spcPct val="115000"/>
              </a:lnSpc>
              <a:spcBef>
                <a:spcPts val="1000"/>
              </a:spcBef>
              <a:spcAft>
                <a:spcPts val="0"/>
              </a:spcAft>
              <a:buSzPts val="2400"/>
              <a:buAutoNum type="arabicPeriod"/>
            </a:pPr>
            <a:r>
              <a:rPr lang="en"/>
              <a:t>2</a:t>
            </a:r>
            <a:r>
              <a:rPr baseline="30000" lang="en"/>
              <a:t>4</a:t>
            </a:r>
            <a:r>
              <a:rPr lang="en"/>
              <a:t> </a:t>
            </a:r>
            <a:r>
              <a:rPr lang="en" sz="2100"/>
              <a:t>•</a:t>
            </a:r>
            <a:r>
              <a:rPr lang="en"/>
              <a:t> 2</a:t>
            </a:r>
            <a:r>
              <a:rPr baseline="30000" lang="en"/>
              <a:t>–3</a:t>
            </a:r>
            <a:endParaRPr baseline="30000"/>
          </a:p>
          <a:p>
            <a:pPr indent="-381000" lvl="0" marL="457200" rtl="0" algn="l">
              <a:lnSpc>
                <a:spcPct val="100000"/>
              </a:lnSpc>
              <a:spcBef>
                <a:spcPts val="1000"/>
              </a:spcBef>
              <a:spcAft>
                <a:spcPts val="0"/>
              </a:spcAft>
              <a:buSzPts val="2400"/>
              <a:buAutoNum type="arabicPeriod"/>
            </a:pPr>
            <a:r>
              <a:rPr lang="en"/>
              <a:t>2</a:t>
            </a:r>
            <a:r>
              <a:rPr baseline="30000" lang="en"/>
              <a:t>4</a:t>
            </a:r>
            <a:r>
              <a:rPr lang="en"/>
              <a:t> </a:t>
            </a:r>
            <a:r>
              <a:rPr lang="en" sz="2100"/>
              <a:t>•</a:t>
            </a:r>
            <a:r>
              <a:rPr lang="en"/>
              <a:t> 2</a:t>
            </a:r>
            <a:r>
              <a:rPr baseline="30000" lang="en"/>
              <a:t>–4</a:t>
            </a:r>
            <a:endParaRPr/>
          </a:p>
        </p:txBody>
      </p:sp>
      <p:sp>
        <p:nvSpPr>
          <p:cNvPr id="139" name="Google Shape;1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140" name="Google Shape;140;p2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5.6.1 Checking Exponent Rules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Image of eight rectangles connected by dotted lines conveying the progression of the Lesson. Each rectangle has an icon with text. &#10;The rectangles indicating the Warm Up and the first Learning Activity are displayed in a dark green color. The remaining parts of the map are in gray." id="146" name="Google Shape;146;p21" title="4LA-lesson LA1.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147" name="Google Shape;14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1" name="Shape 151"/>
        <p:cNvGrpSpPr/>
        <p:nvPr/>
      </p:nvGrpSpPr>
      <p:grpSpPr>
        <a:xfrm>
          <a:off x="0" y="0"/>
          <a:ext cx="0" cy="0"/>
          <a:chOff x="0" y="0"/>
          <a:chExt cx="0" cy="0"/>
        </a:xfrm>
      </p:grpSpPr>
      <p:pic>
        <p:nvPicPr>
          <p:cNvPr descr="Icon indicating the slide contains a support for students with disabilities" id="152" name="Google Shape;152;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3" name="Google Shape;153;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54" name="Google Shape;154;p22"/>
          <p:cNvSpPr txBox="1"/>
          <p:nvPr>
            <p:ph type="title"/>
          </p:nvPr>
        </p:nvSpPr>
        <p:spPr>
          <a:xfrm>
            <a:off x="118517" y="7679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1 Fish, 2 Fish, Red Fish …</a:t>
            </a:r>
            <a:endParaRPr sz="2600">
              <a:solidFill>
                <a:srgbClr val="005047"/>
              </a:solidFill>
            </a:endParaRPr>
          </a:p>
        </p:txBody>
      </p:sp>
      <p:sp>
        <p:nvSpPr>
          <p:cNvPr id="155" name="Google Shape;155;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6" name="Google Shape;156;p22" title="ELL callout box"/>
          <p:cNvSpPr/>
          <p:nvPr/>
        </p:nvSpPr>
        <p:spPr>
          <a:xfrm>
            <a:off x="4566725" y="515788"/>
            <a:ext cx="4392600" cy="2317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lang="en" sz="1500">
                <a:solidFill>
                  <a:schemeClr val="dk1"/>
                </a:solidFill>
                <a:latin typeface="Noto Sans"/>
                <a:ea typeface="Noto Sans"/>
                <a:cs typeface="Noto Sans"/>
                <a:sym typeface="Noto Sans"/>
              </a:rPr>
              <a:t>A marine biologist estimates that a structure of coral has a volume of 1,200 cubic centimeters and its volume doubles each year.”</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Write your own math questions (1–2 min).</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Share and notice questions about the situation.</a:t>
            </a:r>
            <a:endParaRPr sz="1600">
              <a:latin typeface="Noto Sans"/>
              <a:ea typeface="Noto Sans"/>
              <a:cs typeface="Noto Sans"/>
              <a:sym typeface="Noto Sans"/>
            </a:endParaRPr>
          </a:p>
          <a:p>
            <a:pPr indent="0" lvl="0" marL="0" rtl="0" algn="r">
              <a:spcBef>
                <a:spcPts val="0"/>
              </a:spcBef>
              <a:spcAft>
                <a:spcPts val="0"/>
              </a:spcAft>
              <a:buNone/>
            </a:pPr>
            <a:r>
              <a:rPr lang="en" sz="1000">
                <a:solidFill>
                  <a:schemeClr val="dk1"/>
                </a:solidFill>
                <a:latin typeface="Noto Sans"/>
                <a:ea typeface="Noto Sans"/>
                <a:cs typeface="Noto Sans"/>
                <a:sym typeface="Noto Sans"/>
              </a:rPr>
              <a:t>Co-Craft Questions</a:t>
            </a:r>
            <a:endParaRPr sz="1000">
              <a:latin typeface="Noto Sans"/>
              <a:ea typeface="Noto Sans"/>
              <a:cs typeface="Noto Sans"/>
              <a:sym typeface="Noto Sans"/>
            </a:endParaRPr>
          </a:p>
        </p:txBody>
      </p:sp>
      <p:sp>
        <p:nvSpPr>
          <p:cNvPr descr="A callout providing support steps for students based on universal designs for learning. " id="157" name="Google Shape;157;p22" title="UDL callout box"/>
          <p:cNvSpPr/>
          <p:nvPr/>
        </p:nvSpPr>
        <p:spPr>
          <a:xfrm>
            <a:off x="4566725" y="2893275"/>
            <a:ext cx="4392600" cy="2111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1000"/>
              </a:spcBef>
              <a:spcAft>
                <a:spcPts val="0"/>
              </a:spcAft>
              <a:buSzPts val="1500"/>
              <a:buFont typeface="Noto Sans"/>
              <a:buAutoNum type="arabicPeriod"/>
            </a:pPr>
            <a:r>
              <a:rPr lang="en" sz="1500">
                <a:latin typeface="Noto Sans"/>
                <a:ea typeface="Noto Sans"/>
                <a:cs typeface="Noto Sans"/>
                <a:sym typeface="Noto Sans"/>
              </a:rPr>
              <a:t>On a sticky note or next to the table, create a timeline.</a:t>
            </a:r>
            <a:endParaRPr sz="1500">
              <a:latin typeface="Noto Sans"/>
              <a:ea typeface="Noto Sans"/>
              <a:cs typeface="Noto Sans"/>
              <a:sym typeface="Noto Sans"/>
            </a:endParaRPr>
          </a:p>
          <a:p>
            <a:pPr indent="-323850" lvl="0" marL="457200" rtl="0" algn="l">
              <a:spcBef>
                <a:spcPts val="500"/>
              </a:spcBef>
              <a:spcAft>
                <a:spcPts val="0"/>
              </a:spcAft>
              <a:buSzPts val="1500"/>
              <a:buFont typeface="Noto Sans"/>
              <a:buAutoNum type="arabicPeriod"/>
            </a:pPr>
            <a:r>
              <a:rPr lang="en" sz="1500">
                <a:latin typeface="Noto Sans"/>
                <a:ea typeface="Noto Sans"/>
                <a:cs typeface="Noto Sans"/>
                <a:sym typeface="Noto Sans"/>
              </a:rPr>
              <a:t>Draw a starting point in the middle. Label that point “ZERO.”</a:t>
            </a:r>
            <a:endParaRPr sz="1500">
              <a:latin typeface="Noto Sans"/>
              <a:ea typeface="Noto Sans"/>
              <a:cs typeface="Noto Sans"/>
              <a:sym typeface="Noto Sans"/>
            </a:endParaRPr>
          </a:p>
          <a:p>
            <a:pPr indent="-311150" lvl="1" marL="914400" rtl="0" algn="l">
              <a:spcBef>
                <a:spcPts val="0"/>
              </a:spcBef>
              <a:spcAft>
                <a:spcPts val="0"/>
              </a:spcAft>
              <a:buSzPts val="1300"/>
              <a:buFont typeface="Noto Sans"/>
              <a:buAutoNum type="alphaLcPeriod"/>
            </a:pPr>
            <a:r>
              <a:rPr lang="en" sz="1300">
                <a:latin typeface="Noto Sans"/>
                <a:ea typeface="Noto Sans"/>
                <a:cs typeface="Noto Sans"/>
                <a:sym typeface="Noto Sans"/>
              </a:rPr>
              <a:t>Label</a:t>
            </a:r>
            <a:r>
              <a:rPr lang="en" sz="1300">
                <a:latin typeface="Noto Sans"/>
                <a:ea typeface="Noto Sans"/>
                <a:cs typeface="Noto Sans"/>
                <a:sym typeface="Noto Sans"/>
              </a:rPr>
              <a:t> the years that come after (positive side of the line).</a:t>
            </a:r>
            <a:endParaRPr sz="1300">
              <a:latin typeface="Noto Sans"/>
              <a:ea typeface="Noto Sans"/>
              <a:cs typeface="Noto Sans"/>
              <a:sym typeface="Noto Sans"/>
            </a:endParaRPr>
          </a:p>
          <a:p>
            <a:pPr indent="-311150" lvl="1" marL="914400" rtl="0" algn="l">
              <a:spcBef>
                <a:spcPts val="0"/>
              </a:spcBef>
              <a:spcAft>
                <a:spcPts val="0"/>
              </a:spcAft>
              <a:buSzPts val="1300"/>
              <a:buFont typeface="Noto Sans"/>
              <a:buAutoNum type="alphaLcPeriod"/>
            </a:pPr>
            <a:r>
              <a:rPr lang="en" sz="1300">
                <a:latin typeface="Noto Sans"/>
                <a:ea typeface="Noto Sans"/>
                <a:cs typeface="Noto Sans"/>
                <a:sym typeface="Noto Sans"/>
              </a:rPr>
              <a:t>Label</a:t>
            </a:r>
            <a:r>
              <a:rPr lang="en" sz="1300">
                <a:latin typeface="Noto Sans"/>
                <a:ea typeface="Noto Sans"/>
                <a:cs typeface="Noto Sans"/>
                <a:sym typeface="Noto Sans"/>
              </a:rPr>
              <a:t> the years that came before (negative side of the line). </a:t>
            </a:r>
            <a:endParaRPr sz="1300">
              <a:latin typeface="Noto Sans"/>
              <a:ea typeface="Noto Sans"/>
              <a:cs typeface="Noto Sans"/>
              <a:sym typeface="Noto Sans"/>
            </a:endParaRPr>
          </a:p>
          <a:p>
            <a:pPr indent="0" lvl="0" marL="0" rtl="0" algn="r">
              <a:spcBef>
                <a:spcPts val="0"/>
              </a:spcBef>
              <a:spcAft>
                <a:spcPts val="0"/>
              </a:spcAft>
              <a:buNone/>
            </a:pPr>
            <a:r>
              <a:rPr lang="en" sz="1000">
                <a:solidFill>
                  <a:schemeClr val="dk1"/>
                </a:solidFill>
                <a:latin typeface="Noto Sans"/>
                <a:ea typeface="Noto Sans"/>
                <a:cs typeface="Noto Sans"/>
                <a:sym typeface="Noto Sans"/>
              </a:rPr>
              <a:t>Representation</a:t>
            </a:r>
            <a:endParaRPr sz="1000">
              <a:latin typeface="Noto Sans"/>
              <a:ea typeface="Noto Sans"/>
              <a:cs typeface="Noto Sans"/>
              <a:sym typeface="Noto Sans"/>
            </a:endParaRPr>
          </a:p>
        </p:txBody>
      </p:sp>
      <p:sp>
        <p:nvSpPr>
          <p:cNvPr id="158" name="Google Shape;158;p22"/>
          <p:cNvSpPr txBox="1"/>
          <p:nvPr>
            <p:ph idx="2" type="sldNum"/>
          </p:nvPr>
        </p:nvSpPr>
        <p:spPr>
          <a:xfrm>
            <a:off x="311700" y="4650950"/>
            <a:ext cx="42657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5.6.2 Interpreting Negative Exponents in Exponential Growth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63050"/>
            <a:ext cx="5835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1 Fish, 2 Fish, Red Fish …</a:t>
            </a:r>
            <a:endParaRPr>
              <a:solidFill>
                <a:srgbClr val="005047"/>
              </a:solidFill>
            </a:endParaRPr>
          </a:p>
        </p:txBody>
      </p:sp>
      <p:pic>
        <p:nvPicPr>
          <p:cNvPr descr="Two clownfish swim among the pale pink tentacles of sea anemones in a colorful coral reef aquarium, surrounded by various soft corals and marine life." id="164" name="Google Shape;164;p23"/>
          <p:cNvPicPr preferRelativeResize="0"/>
          <p:nvPr/>
        </p:nvPicPr>
        <p:blipFill>
          <a:blip r:embed="rId4">
            <a:alphaModFix/>
          </a:blip>
          <a:stretch>
            <a:fillRect/>
          </a:stretch>
        </p:blipFill>
        <p:spPr>
          <a:xfrm>
            <a:off x="6323839" y="230775"/>
            <a:ext cx="2647987" cy="1859099"/>
          </a:xfrm>
          <a:prstGeom prst="rect">
            <a:avLst/>
          </a:prstGeom>
          <a:noFill/>
          <a:ln>
            <a:noFill/>
          </a:ln>
        </p:spPr>
      </p:pic>
      <p:sp>
        <p:nvSpPr>
          <p:cNvPr id="165" name="Google Shape;165;p23"/>
          <p:cNvSpPr txBox="1"/>
          <p:nvPr>
            <p:ph idx="1" type="body"/>
          </p:nvPr>
        </p:nvSpPr>
        <p:spPr>
          <a:xfrm>
            <a:off x="311700" y="1048012"/>
            <a:ext cx="8520600" cy="36576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A marine biologist estimates that a </a:t>
            </a:r>
            <a:br>
              <a:rPr lang="en"/>
            </a:br>
            <a:r>
              <a:rPr lang="en"/>
              <a:t>structure of coral has a volume of 1,200 </a:t>
            </a:r>
            <a:br>
              <a:rPr lang="en"/>
            </a:br>
            <a:r>
              <a:rPr lang="en"/>
              <a:t>cubic centimeters and that its volume </a:t>
            </a:r>
            <a:br>
              <a:rPr lang="en"/>
            </a:br>
            <a:r>
              <a:rPr lang="en"/>
              <a:t>doubles each year.</a:t>
            </a:r>
            <a:endParaRPr/>
          </a:p>
          <a:p>
            <a:pPr indent="-381000" lvl="0" marL="457200" rtl="0" algn="l">
              <a:lnSpc>
                <a:spcPct val="100000"/>
              </a:lnSpc>
              <a:spcBef>
                <a:spcPts val="1200"/>
              </a:spcBef>
              <a:spcAft>
                <a:spcPts val="0"/>
              </a:spcAft>
              <a:buSzPts val="2400"/>
              <a:buAutoNum type="arabicPeriod"/>
            </a:pPr>
            <a:r>
              <a:rPr lang="en"/>
              <a:t>Write an equation of the form </a:t>
            </a:r>
            <a:r>
              <a:rPr i="1" lang="en">
                <a:latin typeface="Times New Roman"/>
                <a:ea typeface="Times New Roman"/>
                <a:cs typeface="Times New Roman"/>
                <a:sym typeface="Times New Roman"/>
              </a:rPr>
              <a:t>y</a:t>
            </a:r>
            <a:r>
              <a:rPr lang="en"/>
              <a:t> = </a:t>
            </a:r>
            <a:r>
              <a:rPr i="1" lang="en">
                <a:latin typeface="Times New Roman"/>
                <a:ea typeface="Times New Roman"/>
                <a:cs typeface="Times New Roman"/>
                <a:sym typeface="Times New Roman"/>
              </a:rPr>
              <a:t>a</a:t>
            </a:r>
            <a:r>
              <a:rPr lang="en">
                <a:latin typeface="Times New Roman"/>
                <a:ea typeface="Times New Roman"/>
                <a:cs typeface="Times New Roman"/>
                <a:sym typeface="Times New Roman"/>
              </a:rPr>
              <a:t> </a:t>
            </a:r>
            <a:r>
              <a:rPr lang="en" sz="2100"/>
              <a:t>• </a:t>
            </a:r>
            <a:r>
              <a:rPr i="1" lang="en">
                <a:latin typeface="Times New Roman"/>
                <a:ea typeface="Times New Roman"/>
                <a:cs typeface="Times New Roman"/>
                <a:sym typeface="Times New Roman"/>
              </a:rPr>
              <a:t>b</a:t>
            </a:r>
            <a:r>
              <a:rPr baseline="30000" i="1" lang="en">
                <a:latin typeface="Times New Roman"/>
                <a:ea typeface="Times New Roman"/>
                <a:cs typeface="Times New Roman"/>
                <a:sym typeface="Times New Roman"/>
              </a:rPr>
              <a:t>t</a:t>
            </a:r>
            <a:r>
              <a:rPr lang="en"/>
              <a:t> representing the relationship, where </a:t>
            </a:r>
            <a:r>
              <a:rPr i="1" lang="en">
                <a:latin typeface="Times New Roman"/>
                <a:ea typeface="Times New Roman"/>
                <a:cs typeface="Times New Roman"/>
                <a:sym typeface="Times New Roman"/>
              </a:rPr>
              <a:t>t</a:t>
            </a:r>
            <a:r>
              <a:rPr lang="en"/>
              <a:t> is time in years since the coral was measured and </a:t>
            </a:r>
            <a:r>
              <a:rPr i="1" lang="en">
                <a:latin typeface="Times New Roman"/>
                <a:ea typeface="Times New Roman"/>
                <a:cs typeface="Times New Roman"/>
                <a:sym typeface="Times New Roman"/>
              </a:rPr>
              <a:t>y</a:t>
            </a:r>
            <a:r>
              <a:rPr lang="en"/>
              <a:t> is volume of coral in cubic centimeters. </a:t>
            </a:r>
            <a:endParaRPr/>
          </a:p>
          <a:p>
            <a:pPr indent="0" lvl="0" marL="0" rtl="0" algn="l">
              <a:lnSpc>
                <a:spcPct val="100000"/>
              </a:lnSpc>
              <a:spcBef>
                <a:spcPts val="3000"/>
              </a:spcBef>
              <a:spcAft>
                <a:spcPts val="1200"/>
              </a:spcAft>
              <a:buNone/>
            </a:pPr>
            <a:r>
              <a:rPr lang="en" sz="2183"/>
              <a:t>HINT: You need to figure out what numbers </a:t>
            </a:r>
            <a:r>
              <a:rPr i="1" lang="en" sz="2183">
                <a:latin typeface="Times New Roman"/>
                <a:ea typeface="Times New Roman"/>
                <a:cs typeface="Times New Roman"/>
                <a:sym typeface="Times New Roman"/>
              </a:rPr>
              <a:t>a</a:t>
            </a:r>
            <a:r>
              <a:rPr lang="en" sz="2183"/>
              <a:t> and </a:t>
            </a:r>
            <a:r>
              <a:rPr i="1" lang="en" sz="2183">
                <a:latin typeface="Times New Roman"/>
                <a:ea typeface="Times New Roman"/>
                <a:cs typeface="Times New Roman"/>
                <a:sym typeface="Times New Roman"/>
              </a:rPr>
              <a:t>b</a:t>
            </a:r>
            <a:r>
              <a:rPr lang="en" sz="2183"/>
              <a:t> are in this situation.</a:t>
            </a:r>
            <a:endParaRPr sz="2183"/>
          </a:p>
        </p:txBody>
      </p:sp>
      <p:sp>
        <p:nvSpPr>
          <p:cNvPr id="166" name="Google Shape;166;p23"/>
          <p:cNvSpPr txBox="1"/>
          <p:nvPr>
            <p:ph idx="12" type="sldNum"/>
          </p:nvPr>
        </p:nvSpPr>
        <p:spPr>
          <a:xfrm>
            <a:off x="8283608" y="473987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7" name="Google Shape;167;p23"/>
          <p:cNvSpPr txBox="1"/>
          <p:nvPr>
            <p:ph idx="2" type="sldNum"/>
          </p:nvPr>
        </p:nvSpPr>
        <p:spPr>
          <a:xfrm>
            <a:off x="311700" y="473988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a:t>
            </a:r>
            <a:r>
              <a:rPr lang="en"/>
              <a:t>.2 Interpreting Negative Exponents in Exponential Growth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77869"/>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1 Fish, 2 Fish, Red Fish …</a:t>
            </a:r>
            <a:endParaRPr sz="3000">
              <a:solidFill>
                <a:srgbClr val="005047"/>
              </a:solidFill>
            </a:endParaRPr>
          </a:p>
        </p:txBody>
      </p:sp>
      <p:pic>
        <p:nvPicPr>
          <p:cNvPr descr="Two clownfish swim among the pale pink tentacles of sea anemones in a colorful coral reef aquarium, surrounded by various soft corals and marine life." id="173" name="Google Shape;173;p24"/>
          <p:cNvPicPr preferRelativeResize="0"/>
          <p:nvPr/>
        </p:nvPicPr>
        <p:blipFill>
          <a:blip r:embed="rId4">
            <a:alphaModFix/>
          </a:blip>
          <a:stretch>
            <a:fillRect/>
          </a:stretch>
        </p:blipFill>
        <p:spPr>
          <a:xfrm>
            <a:off x="6658150" y="77875"/>
            <a:ext cx="2402599" cy="1686825"/>
          </a:xfrm>
          <a:prstGeom prst="rect">
            <a:avLst/>
          </a:prstGeom>
          <a:noFill/>
          <a:ln>
            <a:noFill/>
          </a:ln>
        </p:spPr>
      </p:pic>
      <p:sp>
        <p:nvSpPr>
          <p:cNvPr id="174" name="Google Shape;174;p2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374650" lvl="0" marL="457200" rtl="0" algn="l">
              <a:lnSpc>
                <a:spcPct val="100000"/>
              </a:lnSpc>
              <a:spcBef>
                <a:spcPts val="0"/>
              </a:spcBef>
              <a:spcAft>
                <a:spcPts val="0"/>
              </a:spcAft>
              <a:buSzPts val="2300"/>
              <a:buAutoNum type="arabicPeriod" startAt="2"/>
            </a:pPr>
            <a:r>
              <a:rPr lang="en" sz="2300"/>
              <a:t>Use the equation you just found </a:t>
            </a:r>
            <a:br>
              <a:rPr lang="en" sz="2300"/>
            </a:br>
            <a:r>
              <a:rPr lang="en" sz="2300"/>
              <a:t>[</a:t>
            </a:r>
            <a:r>
              <a:rPr i="1" lang="en" sz="2300">
                <a:latin typeface="Times New Roman"/>
                <a:ea typeface="Times New Roman"/>
                <a:cs typeface="Times New Roman"/>
                <a:sym typeface="Times New Roman"/>
              </a:rPr>
              <a:t>y</a:t>
            </a:r>
            <a:r>
              <a:rPr lang="en" sz="2300"/>
              <a:t> = 1200 𑇐 2</a:t>
            </a:r>
            <a:r>
              <a:rPr baseline="30000" i="1" lang="en" sz="2300">
                <a:latin typeface="Times New Roman"/>
                <a:ea typeface="Times New Roman"/>
                <a:cs typeface="Times New Roman"/>
                <a:sym typeface="Times New Roman"/>
              </a:rPr>
              <a:t>t</a:t>
            </a:r>
            <a:r>
              <a:rPr lang="en" sz="2300"/>
              <a:t>] to create a </a:t>
            </a:r>
            <a:r>
              <a:rPr lang="en" sz="2300" u="sng">
                <a:solidFill>
                  <a:schemeClr val="hlink"/>
                </a:solidFill>
                <a:hlinkClick r:id="rId5"/>
              </a:rPr>
              <a:t>table</a:t>
            </a:r>
            <a:r>
              <a:rPr lang="en" sz="2300"/>
              <a:t> to find the </a:t>
            </a:r>
            <a:br>
              <a:rPr lang="en" sz="2300"/>
            </a:br>
            <a:r>
              <a:rPr lang="en" sz="2300"/>
              <a:t>volume of coral when </a:t>
            </a:r>
            <a:r>
              <a:rPr i="1" lang="en" sz="2300">
                <a:latin typeface="Times New Roman"/>
                <a:ea typeface="Times New Roman"/>
                <a:cs typeface="Times New Roman"/>
                <a:sym typeface="Times New Roman"/>
              </a:rPr>
              <a:t>t</a:t>
            </a:r>
            <a:r>
              <a:rPr lang="en" sz="2300"/>
              <a:t> is 5, 1, 0, – 1, – 2. </a:t>
            </a:r>
            <a:br>
              <a:rPr lang="en" sz="2300"/>
            </a:br>
            <a:r>
              <a:rPr lang="en" sz="2300"/>
              <a:t>Note that when </a:t>
            </a:r>
            <a:r>
              <a:rPr i="1" lang="en" sz="2300">
                <a:latin typeface="Times New Roman"/>
                <a:ea typeface="Times New Roman"/>
                <a:cs typeface="Times New Roman"/>
                <a:sym typeface="Times New Roman"/>
              </a:rPr>
              <a:t>t</a:t>
            </a:r>
            <a:r>
              <a:rPr lang="en" sz="2300"/>
              <a:t> = –1, this represents one year before the marine biologist made the original estimate. </a:t>
            </a:r>
            <a:endParaRPr sz="2300"/>
          </a:p>
          <a:p>
            <a:pPr indent="-374650" lvl="0" marL="457200" rtl="0" algn="l">
              <a:lnSpc>
                <a:spcPct val="100000"/>
              </a:lnSpc>
              <a:spcBef>
                <a:spcPts val="1000"/>
              </a:spcBef>
              <a:spcAft>
                <a:spcPts val="0"/>
              </a:spcAft>
              <a:buSzPts val="2300"/>
              <a:buAutoNum type="arabicPeriod" startAt="2"/>
            </a:pPr>
            <a:r>
              <a:rPr lang="en" sz="2300"/>
              <a:t>What does it mean, in this situation, when </a:t>
            </a:r>
            <a:r>
              <a:rPr i="1" lang="en" sz="2300">
                <a:latin typeface="Times New Roman"/>
                <a:ea typeface="Times New Roman"/>
                <a:cs typeface="Times New Roman"/>
                <a:sym typeface="Times New Roman"/>
              </a:rPr>
              <a:t>t</a:t>
            </a:r>
            <a:r>
              <a:rPr lang="en" sz="2300"/>
              <a:t> is – 2?</a:t>
            </a:r>
            <a:endParaRPr sz="2300"/>
          </a:p>
          <a:p>
            <a:pPr indent="-374650" lvl="0" marL="457200" rtl="0" algn="l">
              <a:lnSpc>
                <a:spcPct val="100000"/>
              </a:lnSpc>
              <a:spcBef>
                <a:spcPts val="1000"/>
              </a:spcBef>
              <a:spcAft>
                <a:spcPts val="0"/>
              </a:spcAft>
              <a:buSzPts val="2300"/>
              <a:buAutoNum type="arabicPeriod" startAt="2"/>
            </a:pPr>
            <a:r>
              <a:rPr lang="en" sz="2300"/>
              <a:t>In a certain year, the volume of the coral is 37.5 cubic centimeters. Which year is this? Be prepared to share your </a:t>
            </a:r>
            <a:r>
              <a:rPr lang="en" sz="2300" u="sng">
                <a:solidFill>
                  <a:schemeClr val="hlink"/>
                </a:solidFill>
                <a:hlinkClick r:id="rId6"/>
              </a:rPr>
              <a:t>reasoning</a:t>
            </a:r>
            <a:r>
              <a:rPr lang="en" sz="2300"/>
              <a:t>. </a:t>
            </a:r>
            <a:endParaRPr sz="2300"/>
          </a:p>
        </p:txBody>
      </p:sp>
      <p:sp>
        <p:nvSpPr>
          <p:cNvPr id="175" name="Google Shape;175;p24"/>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6" name="Google Shape;176;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5.6.2 Interpreting Negative Exponents in Exponential Growth</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descr="Icon indicating the slide contains a check for understanding question for students " id="181" name="Google Shape;181;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2" name="Google Shape;182;p25"/>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Using the equation </a:t>
            </a:r>
            <a:r>
              <a:rPr i="1" lang="en">
                <a:latin typeface="Times New Roman"/>
                <a:ea typeface="Times New Roman"/>
                <a:cs typeface="Times New Roman"/>
                <a:sym typeface="Times New Roman"/>
              </a:rPr>
              <a:t>p</a:t>
            </a:r>
            <a:r>
              <a:rPr lang="en"/>
              <a:t> = 10,000 ⦁ 2</a:t>
            </a:r>
            <a:r>
              <a:rPr baseline="30000" i="1" lang="en">
                <a:latin typeface="Times New Roman"/>
                <a:ea typeface="Times New Roman"/>
                <a:cs typeface="Times New Roman"/>
                <a:sym typeface="Times New Roman"/>
              </a:rPr>
              <a:t>d</a:t>
            </a:r>
            <a:r>
              <a:rPr lang="en"/>
              <a:t>, find the value of </a:t>
            </a:r>
            <a:r>
              <a:rPr i="1" lang="en">
                <a:latin typeface="Times New Roman"/>
                <a:ea typeface="Times New Roman"/>
                <a:cs typeface="Times New Roman"/>
                <a:sym typeface="Times New Roman"/>
              </a:rPr>
              <a:t>p</a:t>
            </a:r>
            <a:r>
              <a:rPr lang="en"/>
              <a:t> when </a:t>
            </a:r>
            <a:r>
              <a:rPr i="1" lang="en">
                <a:latin typeface="Times New Roman"/>
                <a:ea typeface="Times New Roman"/>
                <a:cs typeface="Times New Roman"/>
                <a:sym typeface="Times New Roman"/>
              </a:rPr>
              <a:t>d</a:t>
            </a:r>
            <a:r>
              <a:rPr lang="en"/>
              <a:t> = – 2. </a:t>
            </a:r>
            <a:endParaRPr/>
          </a:p>
          <a:p>
            <a:pPr indent="-381000" lvl="0" marL="914400" rtl="0" algn="l">
              <a:lnSpc>
                <a:spcPct val="100000"/>
              </a:lnSpc>
              <a:spcBef>
                <a:spcPts val="1200"/>
              </a:spcBef>
              <a:spcAft>
                <a:spcPts val="0"/>
              </a:spcAft>
              <a:buSzPts val="2400"/>
              <a:buFont typeface="Calibri"/>
              <a:buAutoNum type="alphaLcPeriod"/>
            </a:pPr>
            <a:r>
              <a:rPr lang="en"/>
              <a:t>2,500</a:t>
            </a:r>
            <a:endParaRPr/>
          </a:p>
          <a:p>
            <a:pPr indent="-381000" lvl="0" marL="914400" rtl="0" algn="l">
              <a:lnSpc>
                <a:spcPct val="100000"/>
              </a:lnSpc>
              <a:spcBef>
                <a:spcPts val="1000"/>
              </a:spcBef>
              <a:spcAft>
                <a:spcPts val="0"/>
              </a:spcAft>
              <a:buSzPts val="2400"/>
              <a:buFont typeface="Calibri"/>
              <a:buAutoNum type="alphaLcPeriod"/>
            </a:pPr>
            <a:r>
              <a:rPr lang="en"/>
              <a:t>20,000</a:t>
            </a:r>
            <a:endParaRPr/>
          </a:p>
          <a:p>
            <a:pPr indent="-381000" lvl="0" marL="914400" rtl="0" algn="l">
              <a:lnSpc>
                <a:spcPct val="100000"/>
              </a:lnSpc>
              <a:spcBef>
                <a:spcPts val="1000"/>
              </a:spcBef>
              <a:spcAft>
                <a:spcPts val="0"/>
              </a:spcAft>
              <a:buSzPts val="2400"/>
              <a:buFont typeface="Calibri"/>
              <a:buAutoNum type="alphaLcPeriod"/>
            </a:pPr>
            <a:r>
              <a:rPr lang="en"/>
              <a:t>5,000</a:t>
            </a:r>
            <a:endParaRPr/>
          </a:p>
          <a:p>
            <a:pPr indent="-381000" lvl="0" marL="914400" rtl="0" algn="l">
              <a:lnSpc>
                <a:spcPct val="100000"/>
              </a:lnSpc>
              <a:spcBef>
                <a:spcPts val="1000"/>
              </a:spcBef>
              <a:spcAft>
                <a:spcPts val="0"/>
              </a:spcAft>
              <a:buSzPts val="2400"/>
              <a:buFont typeface="Calibri"/>
              <a:buAutoNum type="alphaLcPeriod"/>
            </a:pPr>
            <a:r>
              <a:rPr lang="en"/>
              <a:t>40,000</a:t>
            </a:r>
            <a:endParaRPr/>
          </a:p>
        </p:txBody>
      </p:sp>
      <p:sp>
        <p:nvSpPr>
          <p:cNvPr id="183" name="Google Shape;183;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a:t>
            </a:r>
            <a:r>
              <a:rPr lang="en"/>
              <a:t>.2 Interpreting Negative Exponents in Exponential Growth</a:t>
            </a:r>
            <a:endParaRPr/>
          </a:p>
        </p:txBody>
      </p:sp>
      <p:sp>
        <p:nvSpPr>
          <p:cNvPr descr="An arrow icon reads &quot;Let's review!&quot; and links to a slide that reviews the content that was assessed in the self check question. " id="185" name="Google Shape;185;p25" title="Review icon">
            <a:hlinkClick action="ppaction://hlinkshowjump?jump=nextslide"/>
          </p:cNvPr>
          <p:cNvSpPr/>
          <p:nvPr/>
        </p:nvSpPr>
        <p:spPr>
          <a:xfrm>
            <a:off x="6096000" y="44681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9" name="Shape 189"/>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0" name="Google Shape;190;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1" name="Google Shape;191;p26"/>
          <p:cNvSpPr txBox="1"/>
          <p:nvPr>
            <p:ph type="title"/>
          </p:nvPr>
        </p:nvSpPr>
        <p:spPr>
          <a:xfrm>
            <a:off x="311700" y="228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2" name="Google Shape;192;p26"/>
          <p:cNvSpPr txBox="1"/>
          <p:nvPr>
            <p:ph idx="1" type="body"/>
          </p:nvPr>
        </p:nvSpPr>
        <p:spPr>
          <a:xfrm>
            <a:off x="311700" y="840500"/>
            <a:ext cx="5470500" cy="394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A forest fire has been burning for several days. The burned area, in acres, is given by the equation </a:t>
            </a:r>
            <a:r>
              <a:rPr i="1" lang="en" sz="1800">
                <a:latin typeface="Times New Roman"/>
                <a:ea typeface="Times New Roman"/>
                <a:cs typeface="Times New Roman"/>
                <a:sym typeface="Times New Roman"/>
              </a:rPr>
              <a:t>y</a:t>
            </a:r>
            <a:r>
              <a:rPr lang="en" sz="1800"/>
              <a:t> = 4,800 ⦁ 2</a:t>
            </a:r>
            <a:r>
              <a:rPr baseline="30000" i="1" lang="en" sz="1800">
                <a:latin typeface="Times New Roman"/>
                <a:ea typeface="Times New Roman"/>
                <a:cs typeface="Times New Roman"/>
                <a:sym typeface="Times New Roman"/>
              </a:rPr>
              <a:t>d</a:t>
            </a:r>
            <a:r>
              <a:rPr lang="en" sz="1800"/>
              <a:t>, where </a:t>
            </a:r>
            <a:r>
              <a:rPr i="1" lang="en" sz="1800">
                <a:latin typeface="Times New Roman"/>
                <a:ea typeface="Times New Roman"/>
                <a:cs typeface="Times New Roman"/>
                <a:sym typeface="Times New Roman"/>
              </a:rPr>
              <a:t>d</a:t>
            </a:r>
            <a:r>
              <a:rPr lang="en" sz="1800"/>
              <a:t> is the number of days since the area of the fire was first measured. </a:t>
            </a:r>
            <a:endParaRPr sz="1800"/>
          </a:p>
          <a:p>
            <a:pPr indent="-342900" lvl="0" marL="457200" rtl="0" algn="l">
              <a:spcBef>
                <a:spcPts val="1200"/>
              </a:spcBef>
              <a:spcAft>
                <a:spcPts val="0"/>
              </a:spcAft>
              <a:buSzPts val="1800"/>
              <a:buAutoNum type="arabicPeriod"/>
            </a:pPr>
            <a:r>
              <a:rPr lang="en" sz="1800"/>
              <a:t>Complete the table. </a:t>
            </a:r>
            <a:endParaRPr sz="1800"/>
          </a:p>
          <a:p>
            <a:pPr indent="-342900" lvl="0" marL="457200" rtl="0" algn="l">
              <a:spcBef>
                <a:spcPts val="1000"/>
              </a:spcBef>
              <a:spcAft>
                <a:spcPts val="0"/>
              </a:spcAft>
              <a:buSzPts val="1800"/>
              <a:buAutoNum type="arabicPeriod"/>
            </a:pPr>
            <a:r>
              <a:rPr lang="en" sz="1800"/>
              <a:t>Look at the value of </a:t>
            </a:r>
            <a:r>
              <a:rPr i="1" lang="en" sz="1800">
                <a:latin typeface="Times New Roman"/>
                <a:ea typeface="Times New Roman"/>
                <a:cs typeface="Times New Roman"/>
                <a:sym typeface="Times New Roman"/>
              </a:rPr>
              <a:t>y</a:t>
            </a:r>
            <a:r>
              <a:rPr lang="en" sz="1800"/>
              <a:t> = 4,800 ⦁ 2</a:t>
            </a:r>
            <a:r>
              <a:rPr baseline="30000" i="1" lang="en" sz="1800">
                <a:latin typeface="Times New Roman"/>
                <a:ea typeface="Times New Roman"/>
                <a:cs typeface="Times New Roman"/>
                <a:sym typeface="Times New Roman"/>
              </a:rPr>
              <a:t>d</a:t>
            </a:r>
            <a:r>
              <a:rPr lang="en" sz="1800"/>
              <a:t> when </a:t>
            </a:r>
            <a:br>
              <a:rPr lang="en" sz="1800"/>
            </a:br>
            <a:r>
              <a:rPr i="1" lang="en" sz="1800">
                <a:latin typeface="Times New Roman"/>
                <a:ea typeface="Times New Roman"/>
                <a:cs typeface="Times New Roman"/>
                <a:sym typeface="Times New Roman"/>
              </a:rPr>
              <a:t>d</a:t>
            </a:r>
            <a:r>
              <a:rPr lang="en" sz="1800"/>
              <a:t> = – 1. What does it tell you about the area burned in the fire? </a:t>
            </a:r>
            <a:endParaRPr sz="1800"/>
          </a:p>
          <a:p>
            <a:pPr indent="-342900" lvl="0" marL="457200" rtl="0" algn="l">
              <a:spcBef>
                <a:spcPts val="1000"/>
              </a:spcBef>
              <a:spcAft>
                <a:spcPts val="0"/>
              </a:spcAft>
              <a:buSzPts val="1800"/>
              <a:buAutoNum type="arabicPeriod"/>
            </a:pPr>
            <a:r>
              <a:rPr lang="en" sz="1800"/>
              <a:t>How much area had the fire burned a week before it measured 4,800 acres? </a:t>
            </a:r>
            <a:endParaRPr sz="1800"/>
          </a:p>
        </p:txBody>
      </p:sp>
      <p:graphicFrame>
        <p:nvGraphicFramePr>
          <p:cNvPr id="193" name="Google Shape;193;p26"/>
          <p:cNvGraphicFramePr/>
          <p:nvPr/>
        </p:nvGraphicFramePr>
        <p:xfrm>
          <a:off x="6095995" y="996208"/>
          <a:ext cx="3000000" cy="3000000"/>
        </p:xfrm>
        <a:graphic>
          <a:graphicData uri="http://schemas.openxmlformats.org/drawingml/2006/table">
            <a:tbl>
              <a:tblPr>
                <a:noFill/>
                <a:tableStyleId>{C0F2F235-A3A9-4D75-B335-5F42E636576E}</a:tableStyleId>
              </a:tblPr>
              <a:tblGrid>
                <a:gridCol w="1385825"/>
                <a:gridCol w="1385825"/>
              </a:tblGrid>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d</a:t>
                      </a:r>
                      <a:r>
                        <a:rPr b="1" lang="en" sz="1800">
                          <a:solidFill>
                            <a:schemeClr val="lt1"/>
                          </a:solidFill>
                          <a:latin typeface="Noto Sans"/>
                          <a:ea typeface="Noto Sans"/>
                          <a:cs typeface="Noto Sans"/>
                          <a:sym typeface="Noto Sans"/>
                        </a:rPr>
                        <a:t>, days since first measure-ment</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y</a:t>
                      </a:r>
                      <a:r>
                        <a:rPr b="1" lang="en" sz="1800">
                          <a:solidFill>
                            <a:schemeClr val="lt1"/>
                          </a:solidFill>
                          <a:latin typeface="Noto Sans"/>
                          <a:ea typeface="Noto Sans"/>
                          <a:cs typeface="Noto Sans"/>
                          <a:sym typeface="Noto Sans"/>
                        </a:rPr>
                        <a:t>, acres burned since fire started</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4800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2400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–5</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bl>
          </a:graphicData>
        </a:graphic>
      </p:graphicFrame>
      <p:sp>
        <p:nvSpPr>
          <p:cNvPr id="194" name="Google Shape;194;p2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5" name="Google Shape;195;p26"/>
          <p:cNvSpPr txBox="1"/>
          <p:nvPr>
            <p:ph idx="2"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5.6.2 Interpreting Negative Exponents in Exponential Growth - Additional Resources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a:t>
            </a:r>
            <a:r>
              <a:rPr b="0" lang="en" sz="2400">
                <a:latin typeface="Noto Sans"/>
                <a:ea typeface="Noto Sans"/>
                <a:cs typeface="Noto Sans"/>
                <a:sym typeface="Noto Sans"/>
              </a:rPr>
              <a:t> Stop: Learning Activity B</a:t>
            </a:r>
            <a:endParaRPr/>
          </a:p>
        </p:txBody>
      </p:sp>
      <p:pic>
        <p:nvPicPr>
          <p:cNvPr descr="Image of eight rectangles connected by dotted lines conveying the progression of the Lesson. Each rectangle has an icon with text. &#10;The rectangles indicating the Warm Up and the first Learning Activity are displayed in a dark green color and another Learning Activity has also been shaded dark green. The remaining parts of the map are in gray. " id="201" name="Google Shape;201;p27" title="4LA-lesson LA2.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202" name="Google Shape;20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6" name="Shape 206"/>
        <p:cNvGrpSpPr/>
        <p:nvPr/>
      </p:nvGrpSpPr>
      <p:grpSpPr>
        <a:xfrm>
          <a:off x="0" y="0"/>
          <a:ext cx="0" cy="0"/>
          <a:chOff x="0" y="0"/>
          <a:chExt cx="0" cy="0"/>
        </a:xfrm>
      </p:grpSpPr>
      <p:pic>
        <p:nvPicPr>
          <p:cNvPr descr="Icon indicating the slide contains a support for students with disabilities" id="207" name="Google Shape;207;p2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208" name="Google Shape;208;p28"/>
          <p:cNvSpPr txBox="1"/>
          <p:nvPr>
            <p:ph type="title"/>
          </p:nvPr>
        </p:nvSpPr>
        <p:spPr>
          <a:xfrm>
            <a:off x="311700" y="137150"/>
            <a:ext cx="4462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Be Safe! 🏥</a:t>
            </a:r>
            <a:endParaRPr sz="2600">
              <a:solidFill>
                <a:srgbClr val="005047"/>
              </a:solidFill>
            </a:endParaRPr>
          </a:p>
        </p:txBody>
      </p:sp>
      <p:sp>
        <p:nvSpPr>
          <p:cNvPr id="209" name="Google Shape;209;p2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this strategy to adjust the activity to support students with disabilities.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a:t>
            </a:r>
            <a:r>
              <a:rPr i="1" lang="en"/>
              <a:t> </a:t>
            </a:r>
            <a:endParaRPr i="1"/>
          </a:p>
        </p:txBody>
      </p:sp>
      <p:sp>
        <p:nvSpPr>
          <p:cNvPr descr="A callout providing support steps for students based on universal designs for learning. " id="210" name="Google Shape;210;p28" title="UDL callout box"/>
          <p:cNvSpPr/>
          <p:nvPr/>
        </p:nvSpPr>
        <p:spPr>
          <a:xfrm>
            <a:off x="4650425" y="1052750"/>
            <a:ext cx="3907500" cy="18528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Which tools might help you with this activity? What do you prefer using?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SzPts val="1500"/>
              <a:buFont typeface="Calibri"/>
              <a:buAutoNum type="arabicPeriod"/>
            </a:pPr>
            <a:r>
              <a:rPr lang="en" sz="1500">
                <a:solidFill>
                  <a:schemeClr val="dk1"/>
                </a:solidFill>
                <a:latin typeface="Noto Sans"/>
                <a:ea typeface="Noto Sans"/>
                <a:cs typeface="Noto Sans"/>
                <a:sym typeface="Noto Sans"/>
              </a:rPr>
              <a:t>Graph paper, ruler?</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Graphing calculator?</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Desmos?</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GeoGebra?</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11" name="Google Shape;211;p28"/>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2" name="Google Shape;212;p2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5.6.3 Interpreting Negative Exponents in Exponential Decay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9"/>
          <p:cNvSpPr txBox="1"/>
          <p:nvPr>
            <p:ph type="title"/>
          </p:nvPr>
        </p:nvSpPr>
        <p:spPr>
          <a:xfrm>
            <a:off x="311700" y="64725"/>
            <a:ext cx="53817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Be Safe! 🏥</a:t>
            </a:r>
            <a:endParaRPr>
              <a:solidFill>
                <a:srgbClr val="005047"/>
              </a:solidFill>
            </a:endParaRPr>
          </a:p>
        </p:txBody>
      </p:sp>
      <p:sp>
        <p:nvSpPr>
          <p:cNvPr id="218" name="Google Shape;218;p29"/>
          <p:cNvSpPr txBox="1"/>
          <p:nvPr>
            <p:ph idx="1" type="body"/>
          </p:nvPr>
        </p:nvSpPr>
        <p:spPr>
          <a:xfrm>
            <a:off x="206375" y="899750"/>
            <a:ext cx="8703600" cy="4024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000"/>
              <a:t>A person took some medicine but does not </a:t>
            </a:r>
            <a:br>
              <a:rPr lang="en" sz="2000"/>
            </a:br>
            <a:r>
              <a:rPr lang="en" sz="2000"/>
              <a:t>remember how much. Concerned that she </a:t>
            </a:r>
            <a:br>
              <a:rPr lang="en" sz="2000"/>
            </a:br>
            <a:r>
              <a:rPr lang="en" sz="2000"/>
              <a:t>took too much, she has a blood test every </a:t>
            </a:r>
            <a:br>
              <a:rPr lang="en" sz="2000"/>
            </a:br>
            <a:r>
              <a:rPr lang="en" sz="2000"/>
              <a:t>hour for several hours.</a:t>
            </a:r>
            <a:endParaRPr sz="2000"/>
          </a:p>
          <a:p>
            <a:pPr indent="-355600" lvl="0" marL="457200" rtl="0" algn="l">
              <a:lnSpc>
                <a:spcPct val="100000"/>
              </a:lnSpc>
              <a:spcBef>
                <a:spcPts val="1200"/>
              </a:spcBef>
              <a:spcAft>
                <a:spcPts val="0"/>
              </a:spcAft>
              <a:buSzPts val="2000"/>
              <a:buAutoNum type="arabicPeriod"/>
            </a:pPr>
            <a:r>
              <a:rPr lang="en" sz="2000"/>
              <a:t>What is the decay factor? </a:t>
            </a:r>
            <a:endParaRPr sz="2000"/>
          </a:p>
          <a:p>
            <a:pPr indent="-355600" lvl="0" marL="457200" rtl="0" algn="l">
              <a:lnSpc>
                <a:spcPct val="100000"/>
              </a:lnSpc>
              <a:spcBef>
                <a:spcPts val="1000"/>
              </a:spcBef>
              <a:spcAft>
                <a:spcPts val="0"/>
              </a:spcAft>
              <a:buSzPts val="2000"/>
              <a:buAutoNum type="arabicPeriod"/>
            </a:pPr>
            <a:r>
              <a:rPr lang="en" sz="2000"/>
              <a:t>What is the amount of medicine in her </a:t>
            </a:r>
            <a:br>
              <a:rPr lang="en" sz="2000"/>
            </a:br>
            <a:r>
              <a:rPr lang="en" sz="2000"/>
              <a:t>body when the first blood test was taken?</a:t>
            </a:r>
            <a:endParaRPr sz="2000"/>
          </a:p>
          <a:p>
            <a:pPr indent="-355600" lvl="0" marL="457200" rtl="0" algn="l">
              <a:lnSpc>
                <a:spcPct val="100000"/>
              </a:lnSpc>
              <a:spcBef>
                <a:spcPts val="1000"/>
              </a:spcBef>
              <a:spcAft>
                <a:spcPts val="0"/>
              </a:spcAft>
              <a:buSzPts val="2000"/>
              <a:buAutoNum type="arabicPeriod"/>
            </a:pPr>
            <a:r>
              <a:rPr lang="en" sz="2000"/>
              <a:t>Find the amount of medicine in the patient’s body when </a:t>
            </a:r>
            <a:r>
              <a:rPr i="1" lang="en" sz="2000">
                <a:latin typeface="Times New Roman"/>
                <a:ea typeface="Times New Roman"/>
                <a:cs typeface="Times New Roman"/>
                <a:sym typeface="Times New Roman"/>
              </a:rPr>
              <a:t>t</a:t>
            </a:r>
            <a:r>
              <a:rPr lang="en" sz="2000"/>
              <a:t> is – 1. </a:t>
            </a:r>
            <a:endParaRPr sz="2000"/>
          </a:p>
          <a:p>
            <a:pPr indent="-355600" lvl="0" marL="457200" rtl="0" algn="l">
              <a:lnSpc>
                <a:spcPct val="100000"/>
              </a:lnSpc>
              <a:spcBef>
                <a:spcPts val="1000"/>
              </a:spcBef>
              <a:spcAft>
                <a:spcPts val="0"/>
              </a:spcAft>
              <a:buSzPts val="2000"/>
              <a:buAutoNum type="arabicPeriod"/>
            </a:pPr>
            <a:r>
              <a:rPr lang="en" sz="2000"/>
              <a:t>Find the amount of medicine in the patient’s body when </a:t>
            </a:r>
            <a:r>
              <a:rPr i="1" lang="en" sz="2000">
                <a:latin typeface="Times New Roman"/>
                <a:ea typeface="Times New Roman"/>
                <a:cs typeface="Times New Roman"/>
                <a:sym typeface="Times New Roman"/>
              </a:rPr>
              <a:t>t</a:t>
            </a:r>
            <a:r>
              <a:rPr lang="en" sz="2000"/>
              <a:t> is – 3. </a:t>
            </a:r>
            <a:endParaRPr sz="2000"/>
          </a:p>
          <a:p>
            <a:pPr indent="-355600" lvl="0" marL="457200" rtl="0" algn="l">
              <a:lnSpc>
                <a:spcPct val="100000"/>
              </a:lnSpc>
              <a:spcBef>
                <a:spcPts val="1000"/>
              </a:spcBef>
              <a:spcAft>
                <a:spcPts val="0"/>
              </a:spcAft>
              <a:buSzPts val="2000"/>
              <a:buAutoNum type="arabicPeriod"/>
            </a:pPr>
            <a:r>
              <a:rPr lang="en" sz="2000"/>
              <a:t>What does </a:t>
            </a:r>
            <a:r>
              <a:rPr i="1" lang="en" sz="2000">
                <a:latin typeface="Times New Roman"/>
                <a:ea typeface="Times New Roman"/>
                <a:cs typeface="Times New Roman"/>
                <a:sym typeface="Times New Roman"/>
              </a:rPr>
              <a:t>t</a:t>
            </a:r>
            <a:r>
              <a:rPr lang="en" sz="2000"/>
              <a:t> = 0 mean in this context?</a:t>
            </a:r>
            <a:endParaRPr sz="2000"/>
          </a:p>
          <a:p>
            <a:pPr indent="-355600" lvl="0" marL="457200" rtl="0" algn="l">
              <a:lnSpc>
                <a:spcPct val="100000"/>
              </a:lnSpc>
              <a:spcBef>
                <a:spcPts val="1000"/>
              </a:spcBef>
              <a:spcAft>
                <a:spcPts val="0"/>
              </a:spcAft>
              <a:buSzPts val="2000"/>
              <a:buAutoNum type="arabicPeriod"/>
            </a:pPr>
            <a:r>
              <a:rPr lang="en" sz="2000"/>
              <a:t>What does </a:t>
            </a:r>
            <a:r>
              <a:rPr i="1" lang="en" sz="2000">
                <a:latin typeface="Times New Roman"/>
                <a:ea typeface="Times New Roman"/>
                <a:cs typeface="Times New Roman"/>
                <a:sym typeface="Times New Roman"/>
              </a:rPr>
              <a:t>t</a:t>
            </a:r>
            <a:r>
              <a:rPr lang="en" sz="2000"/>
              <a:t> = – 3 mean in this context?</a:t>
            </a:r>
            <a:endParaRPr sz="2000"/>
          </a:p>
        </p:txBody>
      </p:sp>
      <p:graphicFrame>
        <p:nvGraphicFramePr>
          <p:cNvPr id="219" name="Google Shape;219;p29"/>
          <p:cNvGraphicFramePr/>
          <p:nvPr/>
        </p:nvGraphicFramePr>
        <p:xfrm>
          <a:off x="5873659" y="168472"/>
          <a:ext cx="3000000" cy="3000000"/>
        </p:xfrm>
        <a:graphic>
          <a:graphicData uri="http://schemas.openxmlformats.org/drawingml/2006/table">
            <a:tbl>
              <a:tblPr>
                <a:noFill/>
                <a:tableStyleId>{C0F2F235-A3A9-4D75-B335-5F42E636576E}</a:tableStyleId>
              </a:tblPr>
              <a:tblGrid>
                <a:gridCol w="1549075"/>
                <a:gridCol w="1549075"/>
              </a:tblGrid>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t</a:t>
                      </a:r>
                      <a:r>
                        <a:rPr b="1" lang="en" sz="1800">
                          <a:solidFill>
                            <a:schemeClr val="lt1"/>
                          </a:solidFill>
                          <a:latin typeface="Noto Sans"/>
                          <a:ea typeface="Noto Sans"/>
                          <a:cs typeface="Noto Sans"/>
                          <a:sym typeface="Noto Sans"/>
                        </a:rPr>
                        <a:t>, time (hours)</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m</a:t>
                      </a:r>
                      <a:r>
                        <a:rPr b="1" lang="en" sz="1800">
                          <a:solidFill>
                            <a:schemeClr val="lt1"/>
                          </a:solidFill>
                          <a:latin typeface="Noto Sans"/>
                          <a:ea typeface="Noto Sans"/>
                          <a:cs typeface="Noto Sans"/>
                          <a:sym typeface="Noto Sans"/>
                        </a:rPr>
                        <a:t>, medicine (mg)</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50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25</a:t>
                      </a:r>
                      <a:endParaRPr sz="1800">
                        <a:latin typeface="Noto Sans"/>
                        <a:ea typeface="Noto Sans"/>
                        <a:cs typeface="Noto Sans"/>
                        <a:sym typeface="Noto Sans"/>
                      </a:endParaRPr>
                    </a:p>
                  </a:txBody>
                  <a:tcPr marT="91425" marB="91425" marR="91425" marL="91425"/>
                </a:tc>
              </a:tr>
            </a:tbl>
          </a:graphicData>
        </a:graphic>
      </p:graphicFrame>
      <p:sp>
        <p:nvSpPr>
          <p:cNvPr id="220" name="Google Shape;220;p29"/>
          <p:cNvSpPr txBox="1"/>
          <p:nvPr>
            <p:ph idx="12" type="sldNum"/>
          </p:nvPr>
        </p:nvSpPr>
        <p:spPr>
          <a:xfrm>
            <a:off x="8283608" y="479582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1" name="Google Shape;221;p29"/>
          <p:cNvSpPr txBox="1"/>
          <p:nvPr>
            <p:ph idx="3" type="sldNum"/>
          </p:nvPr>
        </p:nvSpPr>
        <p:spPr>
          <a:xfrm>
            <a:off x="311700" y="479583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5.6.3 Interpreting Negative Exponents in Exponential Decay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30"/>
          <p:cNvSpPr txBox="1"/>
          <p:nvPr>
            <p:ph type="title"/>
          </p:nvPr>
        </p:nvSpPr>
        <p:spPr>
          <a:xfrm>
            <a:off x="311700" y="137150"/>
            <a:ext cx="50703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Be Safe! 🏥</a:t>
            </a:r>
            <a:endParaRPr>
              <a:solidFill>
                <a:srgbClr val="005047"/>
              </a:solidFill>
            </a:endParaRPr>
          </a:p>
        </p:txBody>
      </p:sp>
      <p:sp>
        <p:nvSpPr>
          <p:cNvPr id="227" name="Google Shape;227;p30"/>
          <p:cNvSpPr txBox="1"/>
          <p:nvPr>
            <p:ph idx="1" type="body"/>
          </p:nvPr>
        </p:nvSpPr>
        <p:spPr>
          <a:xfrm>
            <a:off x="237575" y="1095575"/>
            <a:ext cx="8761200" cy="3627900"/>
          </a:xfrm>
          <a:prstGeom prst="rect">
            <a:avLst/>
          </a:prstGeom>
        </p:spPr>
        <p:txBody>
          <a:bodyPr anchorCtr="0" anchor="t" bIns="91425" lIns="91425" spcFirstLastPara="1" rIns="91425" wrap="square" tIns="91425">
            <a:normAutofit lnSpcReduction="20000"/>
          </a:bodyPr>
          <a:lstStyle/>
          <a:p>
            <a:pPr indent="-368300" lvl="0" marL="457200" rtl="0" algn="l">
              <a:lnSpc>
                <a:spcPct val="100000"/>
              </a:lnSpc>
              <a:spcBef>
                <a:spcPts val="0"/>
              </a:spcBef>
              <a:spcAft>
                <a:spcPts val="0"/>
              </a:spcAft>
              <a:buSzPts val="2200"/>
              <a:buAutoNum type="arabicPeriod" startAt="7"/>
            </a:pPr>
            <a:r>
              <a:rPr lang="en"/>
              <a:t>The medicine was taken when </a:t>
            </a:r>
            <a:r>
              <a:rPr i="1" lang="en">
                <a:latin typeface="Times New Roman"/>
                <a:ea typeface="Times New Roman"/>
                <a:cs typeface="Times New Roman"/>
                <a:sym typeface="Times New Roman"/>
              </a:rPr>
              <a:t>t</a:t>
            </a:r>
            <a:r>
              <a:rPr lang="en"/>
              <a:t> is – 5. </a:t>
            </a:r>
            <a:br>
              <a:rPr lang="en"/>
            </a:br>
            <a:r>
              <a:rPr lang="en"/>
              <a:t>Assuming the person did not have </a:t>
            </a:r>
            <a:br>
              <a:rPr lang="en"/>
            </a:br>
            <a:r>
              <a:rPr lang="en"/>
              <a:t>any of the medication in her body </a:t>
            </a:r>
            <a:br>
              <a:rPr lang="en"/>
            </a:br>
            <a:r>
              <a:rPr lang="en"/>
              <a:t>beforehand, how much medicine did </a:t>
            </a:r>
            <a:br>
              <a:rPr lang="en"/>
            </a:br>
            <a:r>
              <a:rPr lang="en"/>
              <a:t>the</a:t>
            </a:r>
            <a:r>
              <a:rPr lang="en"/>
              <a:t> patient take? </a:t>
            </a:r>
            <a:endParaRPr/>
          </a:p>
          <a:p>
            <a:pPr indent="-368300" lvl="0" marL="457200" rtl="0" algn="l">
              <a:lnSpc>
                <a:spcPct val="100000"/>
              </a:lnSpc>
              <a:spcBef>
                <a:spcPts val="1000"/>
              </a:spcBef>
              <a:spcAft>
                <a:spcPts val="0"/>
              </a:spcAft>
              <a:buSzPts val="2200"/>
              <a:buAutoNum type="arabicPeriod" startAt="7"/>
            </a:pPr>
            <a:r>
              <a:rPr lang="en"/>
              <a:t>Plot the points given in the table on </a:t>
            </a:r>
            <a:br>
              <a:rPr lang="en"/>
            </a:br>
            <a:r>
              <a:rPr lang="en"/>
              <a:t>a </a:t>
            </a:r>
            <a:r>
              <a:rPr lang="en" u="sng">
                <a:solidFill>
                  <a:schemeClr val="hlink"/>
                </a:solidFill>
                <a:hlinkClick r:id="rId4"/>
              </a:rPr>
              <a:t>coordinate plane</a:t>
            </a:r>
            <a:r>
              <a:rPr lang="en"/>
              <a:t>. </a:t>
            </a:r>
            <a:endParaRPr/>
          </a:p>
          <a:p>
            <a:pPr indent="-368300" lvl="0" marL="457200" rtl="0" algn="l">
              <a:lnSpc>
                <a:spcPct val="100000"/>
              </a:lnSpc>
              <a:spcBef>
                <a:spcPts val="1000"/>
              </a:spcBef>
              <a:spcAft>
                <a:spcPts val="0"/>
              </a:spcAft>
              <a:buSzPts val="2200"/>
              <a:buAutoNum type="arabicPeriod" startAt="7"/>
            </a:pPr>
            <a:r>
              <a:rPr lang="en"/>
              <a:t>Based on your graph, </a:t>
            </a:r>
            <a:r>
              <a:rPr lang="en" sz="2116"/>
              <a:t>w</a:t>
            </a:r>
            <a:r>
              <a:rPr lang="en" sz="2116"/>
              <a:t>hen do you think the patient will have</a:t>
            </a:r>
            <a:r>
              <a:rPr lang="en" sz="2116"/>
              <a:t> –</a:t>
            </a:r>
            <a:endParaRPr sz="2116"/>
          </a:p>
          <a:p>
            <a:pPr indent="-355600" lvl="1" marL="914400" rtl="0" algn="l">
              <a:lnSpc>
                <a:spcPct val="100000"/>
              </a:lnSpc>
              <a:spcBef>
                <a:spcPts val="1000"/>
              </a:spcBef>
              <a:spcAft>
                <a:spcPts val="0"/>
              </a:spcAft>
              <a:buSzPts val="2000"/>
              <a:buAutoNum type="alphaLcPeriod"/>
            </a:pPr>
            <a:r>
              <a:rPr lang="en"/>
              <a:t>500 mg of medicine remaining in her body? </a:t>
            </a:r>
            <a:endParaRPr/>
          </a:p>
          <a:p>
            <a:pPr indent="-355600" lvl="1" marL="914400" rtl="0" algn="l">
              <a:lnSpc>
                <a:spcPct val="100000"/>
              </a:lnSpc>
              <a:spcBef>
                <a:spcPts val="1000"/>
              </a:spcBef>
              <a:spcAft>
                <a:spcPts val="0"/>
              </a:spcAft>
              <a:buSzPts val="2000"/>
              <a:buAutoNum type="alphaLcPeriod"/>
            </a:pPr>
            <a:r>
              <a:rPr lang="en"/>
              <a:t>1,0</a:t>
            </a:r>
            <a:r>
              <a:rPr lang="en"/>
              <a:t>00 mg of medicine remaining in her body?</a:t>
            </a:r>
            <a:endParaRPr/>
          </a:p>
        </p:txBody>
      </p:sp>
      <p:graphicFrame>
        <p:nvGraphicFramePr>
          <p:cNvPr id="228" name="Google Shape;228;p30"/>
          <p:cNvGraphicFramePr/>
          <p:nvPr/>
        </p:nvGraphicFramePr>
        <p:xfrm>
          <a:off x="5962596" y="137151"/>
          <a:ext cx="3000000" cy="3000000"/>
        </p:xfrm>
        <a:graphic>
          <a:graphicData uri="http://schemas.openxmlformats.org/drawingml/2006/table">
            <a:tbl>
              <a:tblPr>
                <a:noFill/>
                <a:tableStyleId>{C0F2F235-A3A9-4D75-B335-5F42E636576E}</a:tableStyleId>
              </a:tblPr>
              <a:tblGrid>
                <a:gridCol w="1549075"/>
                <a:gridCol w="1549075"/>
              </a:tblGrid>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t</a:t>
                      </a:r>
                      <a:r>
                        <a:rPr b="1" lang="en" sz="1800">
                          <a:solidFill>
                            <a:schemeClr val="lt1"/>
                          </a:solidFill>
                          <a:latin typeface="Noto Sans"/>
                          <a:ea typeface="Noto Sans"/>
                          <a:cs typeface="Noto Sans"/>
                          <a:sym typeface="Noto Sans"/>
                        </a:rPr>
                        <a:t>, time (hours)</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m</a:t>
                      </a:r>
                      <a:r>
                        <a:rPr b="1" lang="en" sz="1800">
                          <a:solidFill>
                            <a:schemeClr val="lt1"/>
                          </a:solidFill>
                          <a:latin typeface="Noto Sans"/>
                          <a:ea typeface="Noto Sans"/>
                          <a:cs typeface="Noto Sans"/>
                          <a:sym typeface="Noto Sans"/>
                        </a:rPr>
                        <a:t>, medicine (mg)</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50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25</a:t>
                      </a:r>
                      <a:endParaRPr sz="1800">
                        <a:latin typeface="Noto Sans"/>
                        <a:ea typeface="Noto Sans"/>
                        <a:cs typeface="Noto Sans"/>
                        <a:sym typeface="Noto Sans"/>
                      </a:endParaRPr>
                    </a:p>
                  </a:txBody>
                  <a:tcPr marT="91425" marB="91425" marR="91425" marL="91425"/>
                </a:tc>
              </a:tr>
            </a:tbl>
          </a:graphicData>
        </a:graphic>
      </p:graphicFrame>
      <p:sp>
        <p:nvSpPr>
          <p:cNvPr id="229" name="Google Shape;229;p30"/>
          <p:cNvSpPr txBox="1"/>
          <p:nvPr>
            <p:ph idx="12" type="sldNum"/>
          </p:nvPr>
        </p:nvSpPr>
        <p:spPr>
          <a:xfrm>
            <a:off x="8283608" y="472338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30"/>
          <p:cNvSpPr txBox="1"/>
          <p:nvPr>
            <p:ph idx="3" type="sldNum"/>
          </p:nvPr>
        </p:nvSpPr>
        <p:spPr>
          <a:xfrm>
            <a:off x="311700" y="472339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5.6.3 Interpreting Negative Exponents in Exponential Decay</a:t>
            </a:r>
            <a:endParaRPr/>
          </a:p>
        </p:txBody>
      </p:sp>
      <p:sp>
        <p:nvSpPr>
          <p:cNvPr id="231" name="Google Shape;231;p30">
            <a:hlinkClick action="ppaction://hlinksldjump" r:id="rId5"/>
          </p:cNvPr>
          <p:cNvSpPr/>
          <p:nvPr/>
        </p:nvSpPr>
        <p:spPr>
          <a:xfrm rot="-593659">
            <a:off x="7585129" y="3839573"/>
            <a:ext cx="1497980" cy="984548"/>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36" name="Google Shape;236;p31"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37" name="Google Shape;237;p31"/>
          <p:cNvSpPr txBox="1"/>
          <p:nvPr>
            <p:ph type="title"/>
          </p:nvPr>
        </p:nvSpPr>
        <p:spPr>
          <a:xfrm>
            <a:off x="311700" y="137150"/>
            <a:ext cx="5619000" cy="56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Extending Your Thinking</a:t>
            </a:r>
            <a:endParaRPr/>
          </a:p>
        </p:txBody>
      </p:sp>
      <p:sp>
        <p:nvSpPr>
          <p:cNvPr id="238" name="Google Shape;238;p31"/>
          <p:cNvSpPr txBox="1"/>
          <p:nvPr>
            <p:ph idx="1" type="body"/>
          </p:nvPr>
        </p:nvSpPr>
        <p:spPr>
          <a:xfrm>
            <a:off x="311700" y="959075"/>
            <a:ext cx="4136700" cy="3268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Without evaluating them, describe each of the given quantities as close to 0, close to 1, or much larger than 1.</a:t>
            </a:r>
            <a:endParaRPr/>
          </a:p>
        </p:txBody>
      </p:sp>
      <p:pic>
        <p:nvPicPr>
          <p:cNvPr descr="A set of 5 questions involving complex fractions with exponential values in the numerators and denominators. Question 1 has a numerator of 1 and a denominator of 1 minus 2 to the negative 10 power. Question 2 has a numerator of 2 to the power of 10 and a denominator of 2 to the power of 10 plus 1. Question 3 has a numerator of 2 to the power of negative 10 and a denominator of 2 to the tenth power plus 1.  Question 4 has a numerator of 1 minus 2 to the negative 10 power and a denominator of 2 to the tenth power. Question 5 has a numerator of 1 plus 2 to the tenth power and a denominator of 2 to the power of negative 10. " id="239" name="Google Shape;239;p31" title="Screenshot 2025-12-18 at 3.58.30 PM.png"/>
          <p:cNvPicPr preferRelativeResize="0"/>
          <p:nvPr/>
        </p:nvPicPr>
        <p:blipFill>
          <a:blip r:embed="rId4">
            <a:alphaModFix/>
          </a:blip>
          <a:stretch>
            <a:fillRect/>
          </a:stretch>
        </p:blipFill>
        <p:spPr>
          <a:xfrm>
            <a:off x="6222767" y="227150"/>
            <a:ext cx="1762583" cy="4732025"/>
          </a:xfrm>
          <a:prstGeom prst="rect">
            <a:avLst/>
          </a:prstGeom>
          <a:noFill/>
          <a:ln>
            <a:noFill/>
          </a:ln>
        </p:spPr>
      </p:pic>
      <p:sp>
        <p:nvSpPr>
          <p:cNvPr id="240" name="Google Shape;240;p31"/>
          <p:cNvSpPr txBox="1"/>
          <p:nvPr>
            <p:ph idx="12" type="sldNum"/>
          </p:nvPr>
        </p:nvSpPr>
        <p:spPr>
          <a:xfrm>
            <a:off x="8283608" y="473545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41" name="Google Shape;241;p31"/>
          <p:cNvSpPr txBox="1"/>
          <p:nvPr>
            <p:ph idx="2" type="sldNum"/>
          </p:nvPr>
        </p:nvSpPr>
        <p:spPr>
          <a:xfrm>
            <a:off x="311700" y="473546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5.6.3 Interpreting Negative Exponents in Exponential Decay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pic>
        <p:nvPicPr>
          <p:cNvPr descr="Icon indicating the slide contains a check for understanding question for students " id="246" name="Google Shape;246;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47" name="Google Shape;247;p32"/>
          <p:cNvSpPr txBox="1"/>
          <p:nvPr>
            <p:ph type="title"/>
          </p:nvPr>
        </p:nvSpPr>
        <p:spPr>
          <a:xfrm>
            <a:off x="311700" y="61066"/>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48" name="Google Shape;248;p32"/>
          <p:cNvSpPr txBox="1"/>
          <p:nvPr>
            <p:ph idx="1" type="body"/>
          </p:nvPr>
        </p:nvSpPr>
        <p:spPr>
          <a:xfrm>
            <a:off x="311700" y="819564"/>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A census of hemlock trees is taken in a national park. The rangers have found that only ⅘ of the population has survived each year. The data are shown in the table. Find the number of hemlocks that were in the park 2 years before the census was taken.</a:t>
            </a:r>
            <a:endParaRPr sz="2100"/>
          </a:p>
          <a:p>
            <a:pPr indent="-361950" lvl="0" marL="914400" rtl="0" algn="l">
              <a:lnSpc>
                <a:spcPct val="100000"/>
              </a:lnSpc>
              <a:spcBef>
                <a:spcPts val="1200"/>
              </a:spcBef>
              <a:spcAft>
                <a:spcPts val="0"/>
              </a:spcAft>
              <a:buSzPts val="2100"/>
              <a:buFont typeface="Noto Sans"/>
              <a:buAutoNum type="alphaLcPeriod"/>
            </a:pPr>
            <a:r>
              <a:rPr lang="en" sz="2100"/>
              <a:t>156,250</a:t>
            </a:r>
            <a:endParaRPr baseline="30000"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lang="en" sz="2100"/>
              <a:t>125,000</a:t>
            </a:r>
            <a:endParaRPr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lang="en" sz="2100"/>
              <a:t>80,000</a:t>
            </a:r>
            <a:endParaRPr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lang="en" sz="2100"/>
              <a:t>100,000</a:t>
            </a:r>
            <a:endParaRPr sz="2100">
              <a:latin typeface="Noto Sans"/>
              <a:ea typeface="Noto Sans"/>
              <a:cs typeface="Noto Sans"/>
              <a:sym typeface="Noto Sans"/>
            </a:endParaRPr>
          </a:p>
        </p:txBody>
      </p:sp>
      <p:graphicFrame>
        <p:nvGraphicFramePr>
          <p:cNvPr id="249" name="Google Shape;249;p32"/>
          <p:cNvGraphicFramePr/>
          <p:nvPr/>
        </p:nvGraphicFramePr>
        <p:xfrm>
          <a:off x="3751050" y="2342150"/>
          <a:ext cx="3000000" cy="3000000"/>
        </p:xfrm>
        <a:graphic>
          <a:graphicData uri="http://schemas.openxmlformats.org/drawingml/2006/table">
            <a:tbl>
              <a:tblPr>
                <a:noFill/>
                <a:tableStyleId>{C0F2F235-A3A9-4D75-B335-5F42E636576E}</a:tableStyleId>
              </a:tblPr>
              <a:tblGrid>
                <a:gridCol w="2605050"/>
                <a:gridCol w="2605050"/>
              </a:tblGrid>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y</a:t>
                      </a:r>
                      <a:r>
                        <a:rPr b="1" lang="en" sz="1800">
                          <a:solidFill>
                            <a:schemeClr val="lt1"/>
                          </a:solidFill>
                          <a:latin typeface="Noto Sans"/>
                          <a:ea typeface="Noto Sans"/>
                          <a:cs typeface="Noto Sans"/>
                          <a:sym typeface="Noto Sans"/>
                        </a:rPr>
                        <a:t>, years since census</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h</a:t>
                      </a:r>
                      <a:r>
                        <a:rPr b="1" lang="en" sz="1800">
                          <a:solidFill>
                            <a:schemeClr val="lt1"/>
                          </a:solidFill>
                          <a:latin typeface="Noto Sans"/>
                          <a:ea typeface="Noto Sans"/>
                          <a:cs typeface="Noto Sans"/>
                          <a:sym typeface="Noto Sans"/>
                        </a:rPr>
                        <a:t>, no. of hemlocks</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64,000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51,200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32,768</a:t>
                      </a:r>
                      <a:endParaRPr sz="1800">
                        <a:latin typeface="Noto Sans"/>
                        <a:ea typeface="Noto Sans"/>
                        <a:cs typeface="Noto Sans"/>
                        <a:sym typeface="Noto Sans"/>
                      </a:endParaRPr>
                    </a:p>
                  </a:txBody>
                  <a:tcPr marT="91425" marB="91425" marR="91425" marL="91425"/>
                </a:tc>
              </a:tr>
            </a:tbl>
          </a:graphicData>
        </a:graphic>
      </p:graphicFrame>
      <p:sp>
        <p:nvSpPr>
          <p:cNvPr id="250" name="Google Shape;250;p32"/>
          <p:cNvSpPr txBox="1"/>
          <p:nvPr>
            <p:ph idx="12" type="sldNum"/>
          </p:nvPr>
        </p:nvSpPr>
        <p:spPr>
          <a:xfrm>
            <a:off x="8283608" y="472703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1" name="Google Shape;251;p32"/>
          <p:cNvSpPr txBox="1"/>
          <p:nvPr>
            <p:ph idx="2" type="sldNum"/>
          </p:nvPr>
        </p:nvSpPr>
        <p:spPr>
          <a:xfrm>
            <a:off x="311700" y="472704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a:t>
            </a:r>
            <a:r>
              <a:rPr lang="en"/>
              <a:t>.3 Interpreting Negative Exponents in Exponential Decay</a:t>
            </a:r>
            <a:endParaRPr/>
          </a:p>
        </p:txBody>
      </p:sp>
      <p:sp>
        <p:nvSpPr>
          <p:cNvPr descr="An arrow icon reads &quot;Let's review!&quot; and links to a slide that reviews the content that was assessed in the self check question. " id="252" name="Google Shape;252;p32" title="Review icon">
            <a:hlinkClick action="ppaction://hlinkshowjump?jump=nextslide"/>
          </p:cNvPr>
          <p:cNvSpPr/>
          <p:nvPr/>
        </p:nvSpPr>
        <p:spPr>
          <a:xfrm>
            <a:off x="5921500" y="469583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6" name="Shape 256"/>
        <p:cNvGrpSpPr/>
        <p:nvPr/>
      </p:nvGrpSpPr>
      <p:grpSpPr>
        <a:xfrm>
          <a:off x="0" y="0"/>
          <a:ext cx="0" cy="0"/>
          <a:chOff x="0" y="0"/>
          <a:chExt cx="0" cy="0"/>
        </a:xfrm>
      </p:grpSpPr>
      <p:pic>
        <p:nvPicPr>
          <p:cNvPr descr="Icon indicating the slide contains a additional resources for students who struggled with the check for understanding (self check) question" id="257" name="Google Shape;257;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58" name="Google Shape;258;p33"/>
          <p:cNvSpPr txBox="1"/>
          <p:nvPr>
            <p:ph type="title"/>
          </p:nvPr>
        </p:nvSpPr>
        <p:spPr>
          <a:xfrm>
            <a:off x="311700" y="35701"/>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59" name="Google Shape;259;p33"/>
          <p:cNvSpPr txBox="1"/>
          <p:nvPr>
            <p:ph idx="1" type="body"/>
          </p:nvPr>
        </p:nvSpPr>
        <p:spPr>
          <a:xfrm>
            <a:off x="311700" y="882875"/>
            <a:ext cx="5424000" cy="4092900"/>
          </a:xfrm>
          <a:prstGeom prst="rect">
            <a:avLst/>
          </a:prstGeom>
        </p:spPr>
        <p:txBody>
          <a:bodyPr anchorCtr="0" anchor="t" bIns="91425" lIns="91425" spcFirstLastPara="1" rIns="91425" wrap="square" tIns="91425">
            <a:normAutofit/>
          </a:bodyPr>
          <a:lstStyle/>
          <a:p>
            <a:pPr indent="0" lvl="0" marL="0" rtl="0" algn="l">
              <a:lnSpc>
                <a:spcPct val="85000"/>
              </a:lnSpc>
              <a:spcBef>
                <a:spcPts val="0"/>
              </a:spcBef>
              <a:spcAft>
                <a:spcPts val="0"/>
              </a:spcAft>
              <a:buSzPts val="1018"/>
              <a:buNone/>
            </a:pPr>
            <a:r>
              <a:rPr lang="en" sz="1927">
                <a:solidFill>
                  <a:srgbClr val="1D2125"/>
                </a:solidFill>
              </a:rPr>
              <a:t>A </a:t>
            </a:r>
            <a:r>
              <a:rPr lang="en" sz="1927">
                <a:solidFill>
                  <a:srgbClr val="1D2125"/>
                </a:solidFill>
              </a:rPr>
              <a:t>scientist</a:t>
            </a:r>
            <a:r>
              <a:rPr lang="en" sz="1927">
                <a:solidFill>
                  <a:srgbClr val="1D2125"/>
                </a:solidFill>
              </a:rPr>
              <a:t> records the population of a bacterial population in a petri dish. </a:t>
            </a:r>
            <a:endParaRPr sz="1927">
              <a:solidFill>
                <a:srgbClr val="1D2125"/>
              </a:solidFill>
            </a:endParaRPr>
          </a:p>
          <a:p>
            <a:pPr indent="-350996" lvl="0" marL="457200" rtl="0" algn="l">
              <a:lnSpc>
                <a:spcPct val="85000"/>
              </a:lnSpc>
              <a:spcBef>
                <a:spcPts val="1000"/>
              </a:spcBef>
              <a:spcAft>
                <a:spcPts val="0"/>
              </a:spcAft>
              <a:buClr>
                <a:srgbClr val="1D2125"/>
              </a:buClr>
              <a:buSzPts val="1928"/>
              <a:buAutoNum type="arabicPeriod"/>
            </a:pPr>
            <a:r>
              <a:rPr lang="en" sz="1927">
                <a:solidFill>
                  <a:srgbClr val="1D2125"/>
                </a:solidFill>
              </a:rPr>
              <a:t>What is the decay factor, </a:t>
            </a:r>
            <a:r>
              <a:rPr i="1" lang="en" sz="1927">
                <a:solidFill>
                  <a:srgbClr val="1D2125"/>
                </a:solidFill>
                <a:latin typeface="Times New Roman"/>
                <a:ea typeface="Times New Roman"/>
                <a:cs typeface="Times New Roman"/>
                <a:sym typeface="Times New Roman"/>
              </a:rPr>
              <a:t>f</a:t>
            </a:r>
            <a:r>
              <a:rPr lang="en" sz="1927">
                <a:solidFill>
                  <a:srgbClr val="1D2125"/>
                </a:solidFill>
              </a:rPr>
              <a:t>? And, what </a:t>
            </a:r>
            <a:br>
              <a:rPr lang="en" sz="1927">
                <a:solidFill>
                  <a:srgbClr val="1D2125"/>
                </a:solidFill>
              </a:rPr>
            </a:br>
            <a:r>
              <a:rPr lang="en" sz="1927">
                <a:solidFill>
                  <a:srgbClr val="1D2125"/>
                </a:solidFill>
              </a:rPr>
              <a:t>is the starting population, </a:t>
            </a:r>
            <a:r>
              <a:rPr i="1" lang="en" sz="1927">
                <a:solidFill>
                  <a:srgbClr val="1D2125"/>
                </a:solidFill>
                <a:latin typeface="Times New Roman"/>
                <a:ea typeface="Times New Roman"/>
                <a:cs typeface="Times New Roman"/>
                <a:sym typeface="Times New Roman"/>
              </a:rPr>
              <a:t>n</a:t>
            </a:r>
            <a:r>
              <a:rPr lang="en" sz="1927">
                <a:solidFill>
                  <a:srgbClr val="1D2125"/>
                </a:solidFill>
              </a:rPr>
              <a:t>, on the </a:t>
            </a:r>
            <a:br>
              <a:rPr lang="en" sz="1927">
                <a:solidFill>
                  <a:srgbClr val="1D2125"/>
                </a:solidFill>
              </a:rPr>
            </a:br>
            <a:r>
              <a:rPr lang="en" sz="1927">
                <a:solidFill>
                  <a:srgbClr val="1D2125"/>
                </a:solidFill>
              </a:rPr>
              <a:t>first day of testing? </a:t>
            </a:r>
            <a:endParaRPr sz="1927">
              <a:solidFill>
                <a:srgbClr val="1D2125"/>
              </a:solidFill>
            </a:endParaRPr>
          </a:p>
          <a:p>
            <a:pPr indent="-350996" lvl="0" marL="457200" rtl="0" algn="l">
              <a:lnSpc>
                <a:spcPct val="85000"/>
              </a:lnSpc>
              <a:spcBef>
                <a:spcPts val="1000"/>
              </a:spcBef>
              <a:spcAft>
                <a:spcPts val="0"/>
              </a:spcAft>
              <a:buClr>
                <a:srgbClr val="1D2125"/>
              </a:buClr>
              <a:buSzPts val="1928"/>
              <a:buAutoNum type="arabicPeriod"/>
            </a:pPr>
            <a:r>
              <a:rPr lang="en" sz="1927">
                <a:solidFill>
                  <a:srgbClr val="1D2125"/>
                </a:solidFill>
              </a:rPr>
              <a:t>What do </a:t>
            </a:r>
            <a:r>
              <a:rPr i="1" lang="en" sz="1927">
                <a:solidFill>
                  <a:srgbClr val="1D2125"/>
                </a:solidFill>
                <a:latin typeface="Times New Roman"/>
                <a:ea typeface="Times New Roman"/>
                <a:cs typeface="Times New Roman"/>
                <a:sym typeface="Times New Roman"/>
              </a:rPr>
              <a:t>d</a:t>
            </a:r>
            <a:r>
              <a:rPr lang="en" sz="1927">
                <a:solidFill>
                  <a:srgbClr val="1D2125"/>
                </a:solidFill>
              </a:rPr>
              <a:t> = – 1 and </a:t>
            </a:r>
            <a:r>
              <a:rPr i="1" lang="en" sz="1927">
                <a:solidFill>
                  <a:srgbClr val="1D2125"/>
                </a:solidFill>
                <a:latin typeface="Times New Roman"/>
                <a:ea typeface="Times New Roman"/>
                <a:cs typeface="Times New Roman"/>
                <a:sym typeface="Times New Roman"/>
              </a:rPr>
              <a:t>d</a:t>
            </a:r>
            <a:r>
              <a:rPr lang="en" sz="1927">
                <a:solidFill>
                  <a:srgbClr val="1D2125"/>
                </a:solidFill>
              </a:rPr>
              <a:t> = –3 mean in </a:t>
            </a:r>
            <a:br>
              <a:rPr lang="en" sz="1927">
                <a:solidFill>
                  <a:srgbClr val="1D2125"/>
                </a:solidFill>
              </a:rPr>
            </a:br>
            <a:r>
              <a:rPr lang="en" sz="1927">
                <a:solidFill>
                  <a:srgbClr val="1D2125"/>
                </a:solidFill>
              </a:rPr>
              <a:t>this context?</a:t>
            </a:r>
            <a:endParaRPr sz="1927">
              <a:solidFill>
                <a:srgbClr val="1D2125"/>
              </a:solidFill>
            </a:endParaRPr>
          </a:p>
          <a:p>
            <a:pPr indent="-350996" lvl="0" marL="457200" rtl="0" algn="l">
              <a:lnSpc>
                <a:spcPct val="85000"/>
              </a:lnSpc>
              <a:spcBef>
                <a:spcPts val="1000"/>
              </a:spcBef>
              <a:spcAft>
                <a:spcPts val="0"/>
              </a:spcAft>
              <a:buClr>
                <a:srgbClr val="1D2125"/>
              </a:buClr>
              <a:buSzPts val="1928"/>
              <a:buAutoNum type="arabicPeriod"/>
            </a:pPr>
            <a:r>
              <a:rPr lang="en" sz="1927">
                <a:solidFill>
                  <a:srgbClr val="1D2125"/>
                </a:solidFill>
              </a:rPr>
              <a:t>How many bacteria were present </a:t>
            </a:r>
            <a:br>
              <a:rPr lang="en" sz="1927">
                <a:solidFill>
                  <a:srgbClr val="1D2125"/>
                </a:solidFill>
              </a:rPr>
            </a:br>
            <a:r>
              <a:rPr lang="en" sz="1927">
                <a:solidFill>
                  <a:srgbClr val="1D2125"/>
                </a:solidFill>
              </a:rPr>
              <a:t>1 day before the first test? </a:t>
            </a:r>
            <a:endParaRPr sz="1927">
              <a:solidFill>
                <a:srgbClr val="1D2125"/>
              </a:solidFill>
            </a:endParaRPr>
          </a:p>
          <a:p>
            <a:pPr indent="-350996" lvl="0" marL="457200" rtl="0" algn="l">
              <a:lnSpc>
                <a:spcPct val="85000"/>
              </a:lnSpc>
              <a:spcBef>
                <a:spcPts val="1000"/>
              </a:spcBef>
              <a:spcAft>
                <a:spcPts val="1000"/>
              </a:spcAft>
              <a:buClr>
                <a:srgbClr val="1D2125"/>
              </a:buClr>
              <a:buSzPts val="1928"/>
              <a:buAutoNum type="arabicPeriod"/>
            </a:pPr>
            <a:r>
              <a:rPr lang="en" sz="1927">
                <a:solidFill>
                  <a:srgbClr val="1D2125"/>
                </a:solidFill>
              </a:rPr>
              <a:t>Assume the peak of the population </a:t>
            </a:r>
            <a:br>
              <a:rPr lang="en" sz="1927">
                <a:solidFill>
                  <a:srgbClr val="1D2125"/>
                </a:solidFill>
              </a:rPr>
            </a:br>
            <a:r>
              <a:rPr lang="en" sz="1927">
                <a:solidFill>
                  <a:srgbClr val="1D2125"/>
                </a:solidFill>
              </a:rPr>
              <a:t>was 3 days before the first test. </a:t>
            </a:r>
            <a:r>
              <a:rPr lang="en" sz="1927">
                <a:solidFill>
                  <a:srgbClr val="1D2125"/>
                </a:solidFill>
              </a:rPr>
              <a:t>How</a:t>
            </a:r>
            <a:r>
              <a:rPr lang="en" sz="1927">
                <a:solidFill>
                  <a:srgbClr val="1D2125"/>
                </a:solidFill>
              </a:rPr>
              <a:t> many bacteria were present at the </a:t>
            </a:r>
            <a:br>
              <a:rPr lang="en" sz="1927">
                <a:solidFill>
                  <a:srgbClr val="1D2125"/>
                </a:solidFill>
              </a:rPr>
            </a:br>
            <a:r>
              <a:rPr lang="en" sz="1927">
                <a:solidFill>
                  <a:srgbClr val="1D2125"/>
                </a:solidFill>
              </a:rPr>
              <a:t>peak of the population?  </a:t>
            </a:r>
            <a:endParaRPr sz="1927">
              <a:solidFill>
                <a:srgbClr val="1D2125"/>
              </a:solidFill>
            </a:endParaRPr>
          </a:p>
        </p:txBody>
      </p:sp>
      <p:sp>
        <p:nvSpPr>
          <p:cNvPr descr="The formula b equals n times f to the power of d where b represents the number of bacteria, n represents the starting population on the first day, f represents the decay factor, and d represents the days since the first test." id="260" name="Google Shape;260;p33"/>
          <p:cNvSpPr txBox="1"/>
          <p:nvPr/>
        </p:nvSpPr>
        <p:spPr>
          <a:xfrm>
            <a:off x="6096000" y="725250"/>
            <a:ext cx="2535600" cy="672900"/>
          </a:xfrm>
          <a:prstGeom prst="rect">
            <a:avLst/>
          </a:prstGeom>
          <a:solidFill>
            <a:srgbClr val="F3F3F3"/>
          </a:solidFill>
          <a:ln cap="flat" cmpd="sng" w="2857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3200">
                <a:solidFill>
                  <a:schemeClr val="dk1"/>
                </a:solidFill>
                <a:latin typeface="Times New Roman"/>
                <a:ea typeface="Times New Roman"/>
                <a:cs typeface="Times New Roman"/>
                <a:sym typeface="Times New Roman"/>
              </a:rPr>
              <a:t>b</a:t>
            </a:r>
            <a:r>
              <a:rPr lang="en" sz="3200">
                <a:solidFill>
                  <a:schemeClr val="dk1"/>
                </a:solidFill>
                <a:latin typeface="Calibri"/>
                <a:ea typeface="Calibri"/>
                <a:cs typeface="Calibri"/>
                <a:sym typeface="Calibri"/>
              </a:rPr>
              <a:t> = </a:t>
            </a:r>
            <a:r>
              <a:rPr i="1" lang="en" sz="3200">
                <a:solidFill>
                  <a:schemeClr val="dk1"/>
                </a:solidFill>
                <a:latin typeface="Times New Roman"/>
                <a:ea typeface="Times New Roman"/>
                <a:cs typeface="Times New Roman"/>
                <a:sym typeface="Times New Roman"/>
              </a:rPr>
              <a:t>n ⦁</a:t>
            </a:r>
            <a:r>
              <a:rPr lang="en" sz="3200">
                <a:solidFill>
                  <a:schemeClr val="dk1"/>
                </a:solidFill>
                <a:latin typeface="Calibri"/>
                <a:ea typeface="Calibri"/>
                <a:cs typeface="Calibri"/>
                <a:sym typeface="Calibri"/>
              </a:rPr>
              <a:t> </a:t>
            </a:r>
            <a:r>
              <a:rPr i="1" lang="en" sz="3200">
                <a:solidFill>
                  <a:schemeClr val="dk1"/>
                </a:solidFill>
                <a:latin typeface="Times New Roman"/>
                <a:ea typeface="Times New Roman"/>
                <a:cs typeface="Times New Roman"/>
                <a:sym typeface="Times New Roman"/>
              </a:rPr>
              <a:t>f </a:t>
            </a:r>
            <a:r>
              <a:rPr baseline="30000" i="1" lang="en" sz="3200">
                <a:solidFill>
                  <a:schemeClr val="dk1"/>
                </a:solidFill>
                <a:latin typeface="Times New Roman"/>
                <a:ea typeface="Times New Roman"/>
                <a:cs typeface="Times New Roman"/>
                <a:sym typeface="Times New Roman"/>
              </a:rPr>
              <a:t>d</a:t>
            </a:r>
            <a:endParaRPr baseline="30000" sz="3200">
              <a:solidFill>
                <a:schemeClr val="dk1"/>
              </a:solidFill>
              <a:latin typeface="Calibri"/>
              <a:ea typeface="Calibri"/>
              <a:cs typeface="Calibri"/>
              <a:sym typeface="Calibri"/>
            </a:endParaRPr>
          </a:p>
        </p:txBody>
      </p:sp>
      <p:graphicFrame>
        <p:nvGraphicFramePr>
          <p:cNvPr id="261" name="Google Shape;261;p33"/>
          <p:cNvGraphicFramePr/>
          <p:nvPr/>
        </p:nvGraphicFramePr>
        <p:xfrm>
          <a:off x="5533520" y="1636258"/>
          <a:ext cx="3000000" cy="3000000"/>
        </p:xfrm>
        <a:graphic>
          <a:graphicData uri="http://schemas.openxmlformats.org/drawingml/2006/table">
            <a:tbl>
              <a:tblPr>
                <a:noFill/>
                <a:tableStyleId>{C0F2F235-A3A9-4D75-B335-5F42E636576E}</a:tableStyleId>
              </a:tblPr>
              <a:tblGrid>
                <a:gridCol w="1738250"/>
                <a:gridCol w="1738250"/>
              </a:tblGrid>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d</a:t>
                      </a:r>
                      <a:r>
                        <a:rPr b="1" lang="en" sz="1800">
                          <a:solidFill>
                            <a:schemeClr val="lt1"/>
                          </a:solidFill>
                          <a:latin typeface="Noto Sans"/>
                          <a:ea typeface="Noto Sans"/>
                          <a:cs typeface="Noto Sans"/>
                          <a:sym typeface="Noto Sans"/>
                        </a:rPr>
                        <a:t>, days since first test</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b</a:t>
                      </a:r>
                      <a:r>
                        <a:rPr b="1" lang="en" sz="1800">
                          <a:solidFill>
                            <a:schemeClr val="lt1"/>
                          </a:solidFill>
                          <a:latin typeface="Noto Sans"/>
                          <a:ea typeface="Noto Sans"/>
                          <a:cs typeface="Noto Sans"/>
                          <a:sym typeface="Noto Sans"/>
                        </a:rPr>
                        <a:t>, number of bacteria</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40,000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20,000</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5,000</a:t>
                      </a:r>
                      <a:endParaRPr sz="1800">
                        <a:latin typeface="Noto Sans"/>
                        <a:ea typeface="Noto Sans"/>
                        <a:cs typeface="Noto Sans"/>
                        <a:sym typeface="Noto Sans"/>
                      </a:endParaRPr>
                    </a:p>
                  </a:txBody>
                  <a:tcPr marT="91425" marB="91425" marR="91425" marL="91425"/>
                </a:tc>
              </a:tr>
            </a:tbl>
          </a:graphicData>
        </a:graphic>
      </p:graphicFrame>
      <p:sp>
        <p:nvSpPr>
          <p:cNvPr id="262" name="Google Shape;262;p33"/>
          <p:cNvSpPr txBox="1"/>
          <p:nvPr>
            <p:ph idx="12" type="sldNum"/>
          </p:nvPr>
        </p:nvSpPr>
        <p:spPr>
          <a:xfrm>
            <a:off x="8283608" y="47652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3" name="Google Shape;263;p33"/>
          <p:cNvSpPr txBox="1"/>
          <p:nvPr>
            <p:ph idx="2" type="sldNum"/>
          </p:nvPr>
        </p:nvSpPr>
        <p:spPr>
          <a:xfrm>
            <a:off x="311700" y="47652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a:t>
            </a:r>
            <a:r>
              <a:rPr lang="en"/>
              <a:t>.3 Interpreting Negative Exponents in Exponential Decay - Additional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Image of eight rectangles connected by dotted lines conveying the progression of the Lesson. Each rectangle has an icon with text. &#10;Now the Warm Up and the first three learning activities are shaded dark green. The remaining parts of the map are in gray. " id="269" name="Google Shape;269;p34" title="4LA-lesson LA3.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270" name="Google Shape;27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35"/>
          <p:cNvSpPr txBox="1"/>
          <p:nvPr>
            <p:ph type="title"/>
          </p:nvPr>
        </p:nvSpPr>
        <p:spPr>
          <a:xfrm>
            <a:off x="311700" y="13715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None/>
            </a:pPr>
            <a:r>
              <a:rPr lang="en"/>
              <a:t>Going Back and Forth 👈 👉 👈 👉 👈 👉</a:t>
            </a:r>
            <a:endParaRPr>
              <a:solidFill>
                <a:srgbClr val="005047"/>
              </a:solidFill>
            </a:endParaRPr>
          </a:p>
        </p:txBody>
      </p:sp>
      <p:sp>
        <p:nvSpPr>
          <p:cNvPr id="276" name="Google Shape;276;p35"/>
          <p:cNvSpPr txBox="1"/>
          <p:nvPr>
            <p:ph idx="1" type="body"/>
          </p:nvPr>
        </p:nvSpPr>
        <p:spPr>
          <a:xfrm>
            <a:off x="311700" y="1320875"/>
            <a:ext cx="3999900" cy="3296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1200"/>
              </a:spcAft>
              <a:buNone/>
            </a:pPr>
            <a:r>
              <a:rPr lang="en"/>
              <a:t>How would you write each of the following numbers in scientific notation?</a:t>
            </a:r>
            <a:endParaRPr/>
          </a:p>
        </p:txBody>
      </p:sp>
      <p:graphicFrame>
        <p:nvGraphicFramePr>
          <p:cNvPr descr="A 2-column table where the first row serves as the headers. The first column in row 1 is labeled &quot;specimen.&quot; The second column in row 1 is labeled &quot;length&quot; and it is measured in meters. " id="277" name="Google Shape;277;p35" title="Table for Length Measurements of Different Specimens"/>
          <p:cNvGraphicFramePr/>
          <p:nvPr/>
        </p:nvGraphicFramePr>
        <p:xfrm>
          <a:off x="4803866" y="1320863"/>
          <a:ext cx="3000000" cy="3000000"/>
        </p:xfrm>
        <a:graphic>
          <a:graphicData uri="http://schemas.openxmlformats.org/drawingml/2006/table">
            <a:tbl>
              <a:tblPr>
                <a:noFill/>
                <a:tableStyleId>{C0F2F235-A3A9-4D75-B335-5F42E636576E}</a:tableStyleId>
              </a:tblPr>
              <a:tblGrid>
                <a:gridCol w="2056975"/>
                <a:gridCol w="2056975"/>
              </a:tblGrid>
              <a:tr h="381000">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Decimal form</a:t>
                      </a:r>
                      <a:endParaRPr b="1" sz="16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Scientific notation</a:t>
                      </a:r>
                      <a:endParaRPr b="1" sz="16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0.00000654</a:t>
                      </a:r>
                      <a:endParaRPr sz="18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0.0000947</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683,000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0.022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5,200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0.000352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bl>
          </a:graphicData>
        </a:graphic>
      </p:graphicFrame>
      <p:sp>
        <p:nvSpPr>
          <p:cNvPr id="278" name="Google Shape;278;p35"/>
          <p:cNvSpPr txBox="1"/>
          <p:nvPr>
            <p:ph idx="12" type="sldNum"/>
          </p:nvPr>
        </p:nvSpPr>
        <p:spPr>
          <a:xfrm>
            <a:off x="8283608" y="47547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35"/>
          <p:cNvSpPr txBox="1"/>
          <p:nvPr>
            <p:ph idx="3" type="sldNum"/>
          </p:nvPr>
        </p:nvSpPr>
        <p:spPr>
          <a:xfrm>
            <a:off x="311700" y="47547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5.6.4 Using Scientific Notation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Going Back and Forth 👈 👉 👈 👉 👈 👉</a:t>
            </a:r>
            <a:endParaRPr>
              <a:solidFill>
                <a:srgbClr val="005047"/>
              </a:solidFill>
            </a:endParaRPr>
          </a:p>
        </p:txBody>
      </p:sp>
      <p:sp>
        <p:nvSpPr>
          <p:cNvPr id="285" name="Google Shape;285;p36"/>
          <p:cNvSpPr txBox="1"/>
          <p:nvPr>
            <p:ph idx="1" type="body"/>
          </p:nvPr>
        </p:nvSpPr>
        <p:spPr>
          <a:xfrm>
            <a:off x="311700" y="1320875"/>
            <a:ext cx="3999900" cy="3296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a:t>How would you write each of the following scientific notation values in decimal form?</a:t>
            </a:r>
            <a:endParaRPr/>
          </a:p>
        </p:txBody>
      </p:sp>
      <p:graphicFrame>
        <p:nvGraphicFramePr>
          <p:cNvPr descr="A 2-column table where the first row serves as the headers. The first column in row 1 is labeled &quot;specimen.&quot; The second column in row 1 is labeled &quot;length&quot; and it is measured in meters. " id="286" name="Google Shape;286;p36" title="Table for Length Measurements of Different Specimens"/>
          <p:cNvGraphicFramePr/>
          <p:nvPr/>
        </p:nvGraphicFramePr>
        <p:xfrm>
          <a:off x="4803866" y="1320863"/>
          <a:ext cx="3000000" cy="3000000"/>
        </p:xfrm>
        <a:graphic>
          <a:graphicData uri="http://schemas.openxmlformats.org/drawingml/2006/table">
            <a:tbl>
              <a:tblPr>
                <a:noFill/>
                <a:tableStyleId>{C0F2F235-A3A9-4D75-B335-5F42E636576E}</a:tableStyleId>
              </a:tblPr>
              <a:tblGrid>
                <a:gridCol w="2056975"/>
                <a:gridCol w="2056975"/>
              </a:tblGrid>
              <a:tr h="381000">
                <a:tc>
                  <a:txBody>
                    <a:bodyPr/>
                    <a:lstStyle/>
                    <a:p>
                      <a:pPr indent="0" lvl="0" marL="0" rtl="0" algn="ctr">
                        <a:spcBef>
                          <a:spcPts val="0"/>
                        </a:spcBef>
                        <a:spcAft>
                          <a:spcPts val="0"/>
                        </a:spcAft>
                        <a:buClr>
                          <a:schemeClr val="dk1"/>
                        </a:buClr>
                        <a:buSzPts val="1100"/>
                        <a:buFont typeface="Arial"/>
                        <a:buNone/>
                      </a:pPr>
                      <a:r>
                        <a:rPr b="1" lang="en" sz="1600">
                          <a:solidFill>
                            <a:schemeClr val="lt1"/>
                          </a:solidFill>
                          <a:latin typeface="Noto Sans"/>
                          <a:ea typeface="Noto Sans"/>
                          <a:cs typeface="Noto Sans"/>
                          <a:sym typeface="Noto Sans"/>
                        </a:rPr>
                        <a:t>Scientific notation</a:t>
                      </a:r>
                      <a:endParaRPr b="1" sz="16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Decimal form</a:t>
                      </a:r>
                      <a:endParaRPr b="1" sz="16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7.26</a:t>
                      </a:r>
                      <a:r>
                        <a:rPr lang="en" sz="1800">
                          <a:solidFill>
                            <a:schemeClr val="dk1"/>
                          </a:solidFill>
                          <a:latin typeface="Noto Sans"/>
                          <a:ea typeface="Noto Sans"/>
                          <a:cs typeface="Noto Sans"/>
                          <a:sym typeface="Noto Sans"/>
                        </a:rPr>
                        <a:t> × 10</a:t>
                      </a:r>
                      <a:r>
                        <a:rPr baseline="30000" lang="en" sz="1800">
                          <a:solidFill>
                            <a:schemeClr val="dk1"/>
                          </a:solidFill>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1800">
                          <a:solidFill>
                            <a:schemeClr val="dk1"/>
                          </a:solidFill>
                          <a:latin typeface="Noto Sans"/>
                          <a:ea typeface="Noto Sans"/>
                          <a:cs typeface="Noto Sans"/>
                          <a:sym typeface="Noto Sans"/>
                        </a:rPr>
                        <a:t>3.32</a:t>
                      </a:r>
                      <a:r>
                        <a:rPr lang="en" sz="1800">
                          <a:solidFill>
                            <a:schemeClr val="dk1"/>
                          </a:solidFill>
                          <a:latin typeface="Noto Sans"/>
                          <a:ea typeface="Noto Sans"/>
                          <a:cs typeface="Noto Sans"/>
                          <a:sym typeface="Noto Sans"/>
                        </a:rPr>
                        <a:t> × 10</a:t>
                      </a:r>
                      <a:r>
                        <a:rPr baseline="30000" lang="en" sz="1800">
                          <a:solidFill>
                            <a:schemeClr val="dk1"/>
                          </a:solidFill>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9.4</a:t>
                      </a:r>
                      <a:r>
                        <a:rPr lang="en" sz="1800">
                          <a:solidFill>
                            <a:schemeClr val="dk1"/>
                          </a:solidFill>
                          <a:latin typeface="Noto Sans"/>
                          <a:ea typeface="Noto Sans"/>
                          <a:cs typeface="Noto Sans"/>
                          <a:sym typeface="Noto Sans"/>
                        </a:rPr>
                        <a:t> × 10</a:t>
                      </a:r>
                      <a:r>
                        <a:rPr baseline="30000" lang="en" sz="1800">
                          <a:solidFill>
                            <a:schemeClr val="dk1"/>
                          </a:solidFill>
                          <a:latin typeface="Noto Sans"/>
                          <a:ea typeface="Noto Sans"/>
                          <a:cs typeface="Noto Sans"/>
                          <a:sym typeface="Noto Sans"/>
                        </a:rPr>
                        <a:t>6</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8.87</a:t>
                      </a:r>
                      <a:r>
                        <a:rPr lang="en" sz="1800">
                          <a:solidFill>
                            <a:schemeClr val="dk1"/>
                          </a:solidFill>
                          <a:latin typeface="Noto Sans"/>
                          <a:ea typeface="Noto Sans"/>
                          <a:cs typeface="Noto Sans"/>
                          <a:sym typeface="Noto Sans"/>
                        </a:rPr>
                        <a:t> × 10</a:t>
                      </a:r>
                      <a:r>
                        <a:rPr baseline="30000" lang="en" sz="1800">
                          <a:solidFill>
                            <a:schemeClr val="dk1"/>
                          </a:solidFill>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None/>
                      </a:pPr>
                      <a:r>
                        <a:rPr lang="en" sz="1800">
                          <a:solidFill>
                            <a:schemeClr val="dk1"/>
                          </a:solidFill>
                          <a:latin typeface="Noto Sans"/>
                          <a:ea typeface="Noto Sans"/>
                          <a:cs typeface="Noto Sans"/>
                          <a:sym typeface="Noto Sans"/>
                        </a:rPr>
                        <a:t>6.395</a:t>
                      </a:r>
                      <a:r>
                        <a:rPr lang="en" sz="1800">
                          <a:solidFill>
                            <a:schemeClr val="dk1"/>
                          </a:solidFill>
                          <a:latin typeface="Noto Sans"/>
                          <a:ea typeface="Noto Sans"/>
                          <a:cs typeface="Noto Sans"/>
                          <a:sym typeface="Noto Sans"/>
                        </a:rPr>
                        <a:t> × 10</a:t>
                      </a:r>
                      <a:r>
                        <a:rPr baseline="30000" lang="en" sz="1800">
                          <a:solidFill>
                            <a:schemeClr val="dk1"/>
                          </a:solidFill>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r h="381000">
                <a:tc>
                  <a:txBody>
                    <a:bodyPr/>
                    <a:lstStyle/>
                    <a:p>
                      <a:pPr indent="0" lvl="0" marL="0" rtl="0" algn="ctr">
                        <a:spcBef>
                          <a:spcPts val="0"/>
                        </a:spcBef>
                        <a:spcAft>
                          <a:spcPts val="0"/>
                        </a:spcAft>
                        <a:buNone/>
                      </a:pPr>
                      <a:r>
                        <a:rPr lang="en" sz="1800">
                          <a:solidFill>
                            <a:schemeClr val="dk1"/>
                          </a:solidFill>
                          <a:latin typeface="Noto Sans"/>
                          <a:ea typeface="Noto Sans"/>
                          <a:cs typeface="Noto Sans"/>
                          <a:sym typeface="Noto Sans"/>
                        </a:rPr>
                        <a:t>4.0 × 10</a:t>
                      </a:r>
                      <a:r>
                        <a:rPr baseline="30000" lang="en" sz="1800">
                          <a:solidFill>
                            <a:schemeClr val="dk1"/>
                          </a:solidFill>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p>
                  </a:txBody>
                  <a:tcPr marT="91425" marB="91425" marR="91425" marL="91425"/>
                </a:tc>
              </a:tr>
            </a:tbl>
          </a:graphicData>
        </a:graphic>
      </p:graphicFrame>
      <p:sp>
        <p:nvSpPr>
          <p:cNvPr id="287" name="Google Shape;287;p36"/>
          <p:cNvSpPr txBox="1"/>
          <p:nvPr>
            <p:ph idx="12" type="sldNum"/>
          </p:nvPr>
        </p:nvSpPr>
        <p:spPr>
          <a:xfrm>
            <a:off x="8283608" y="47547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36"/>
          <p:cNvSpPr txBox="1"/>
          <p:nvPr>
            <p:ph idx="3" type="sldNum"/>
          </p:nvPr>
        </p:nvSpPr>
        <p:spPr>
          <a:xfrm>
            <a:off x="311700" y="47547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5.6.4 Using Scientific Notation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37"/>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C</a:t>
            </a:r>
            <a:r>
              <a:rPr b="0" lang="en" sz="1400">
                <a:solidFill>
                  <a:srgbClr val="666666"/>
                </a:solidFill>
              </a:rPr>
              <a:t> | Video</a:t>
            </a:r>
            <a:endParaRPr/>
          </a:p>
        </p:txBody>
      </p:sp>
      <p:sp>
        <p:nvSpPr>
          <p:cNvPr id="294" name="Google Shape;294;p37"/>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Converting between Scientific </a:t>
            </a:r>
            <a:r>
              <a:rPr lang="en" u="sng">
                <a:solidFill>
                  <a:schemeClr val="hlink"/>
                </a:solidFill>
                <a:hlinkClick r:id="rId5"/>
              </a:rPr>
              <a:t>Notation</a:t>
            </a:r>
            <a:r>
              <a:rPr lang="en" u="sng">
                <a:solidFill>
                  <a:schemeClr val="hlink"/>
                </a:solidFill>
                <a:hlinkClick r:id="rId6"/>
              </a:rPr>
              <a:t> and Decimal Form</a:t>
            </a:r>
            <a:endParaRPr/>
          </a:p>
        </p:txBody>
      </p:sp>
      <p:pic>
        <p:nvPicPr>
          <p:cNvPr descr="Students convert a number from decimal form to scientific notation." id="295" name="Google Shape;295;p37" title="Converting between Scientific Notation and Decimal Form">
            <a:hlinkClick r:id="rId7"/>
          </p:cNvPr>
          <p:cNvPicPr preferRelativeResize="0"/>
          <p:nvPr/>
        </p:nvPicPr>
        <p:blipFill>
          <a:blip r:embed="rId8">
            <a:alphaModFix/>
          </a:blip>
          <a:stretch>
            <a:fillRect/>
          </a:stretch>
        </p:blipFill>
        <p:spPr>
          <a:xfrm>
            <a:off x="1691640" y="1161288"/>
            <a:ext cx="5760720" cy="3200400"/>
          </a:xfrm>
          <a:prstGeom prst="rect">
            <a:avLst/>
          </a:prstGeom>
          <a:noFill/>
          <a:ln>
            <a:noFill/>
          </a:ln>
        </p:spPr>
      </p:pic>
      <p:sp>
        <p:nvSpPr>
          <p:cNvPr id="296" name="Google Shape;296;p37"/>
          <p:cNvSpPr txBox="1"/>
          <p:nvPr>
            <p:ph idx="12" type="sldNum"/>
          </p:nvPr>
        </p:nvSpPr>
        <p:spPr>
          <a:xfrm>
            <a:off x="8472458" y="47521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37"/>
          <p:cNvSpPr txBox="1"/>
          <p:nvPr>
            <p:ph idx="2" type="sldNum"/>
          </p:nvPr>
        </p:nvSpPr>
        <p:spPr>
          <a:xfrm>
            <a:off x="311700" y="4739887"/>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5.6.4 Using Scientific Notation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pic>
        <p:nvPicPr>
          <p:cNvPr descr="Icon indicating the slide contains a check for understanding question for students " id="302" name="Google Shape;302;p3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3" name="Google Shape;303;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04" name="Google Shape;304;p38"/>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equations is true</a:t>
            </a:r>
            <a:r>
              <a:rPr lang="en"/>
              <a:t>?</a:t>
            </a:r>
            <a:endParaRPr/>
          </a:p>
          <a:p>
            <a:pPr indent="-381000" lvl="0" marL="914400" rtl="0" algn="l">
              <a:lnSpc>
                <a:spcPct val="100000"/>
              </a:lnSpc>
              <a:spcBef>
                <a:spcPts val="1200"/>
              </a:spcBef>
              <a:spcAft>
                <a:spcPts val="0"/>
              </a:spcAft>
              <a:buSzPts val="2400"/>
              <a:buFont typeface="Noto Sans"/>
              <a:buAutoNum type="alphaLcPeriod"/>
            </a:pPr>
            <a:r>
              <a:rPr lang="en"/>
              <a:t>7.64 </a:t>
            </a:r>
            <a:r>
              <a:rPr lang="en">
                <a:solidFill>
                  <a:srgbClr val="424242"/>
                </a:solidFill>
              </a:rPr>
              <a:t>×</a:t>
            </a:r>
            <a:r>
              <a:rPr lang="en"/>
              <a:t> 10</a:t>
            </a:r>
            <a:r>
              <a:rPr baseline="30000" lang="en"/>
              <a:t>3</a:t>
            </a:r>
            <a:r>
              <a:rPr lang="en"/>
              <a:t> = 76,400</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9.11</a:t>
            </a:r>
            <a:r>
              <a:rPr lang="en"/>
              <a:t> </a:t>
            </a:r>
            <a:r>
              <a:rPr lang="en">
                <a:solidFill>
                  <a:srgbClr val="424242"/>
                </a:solidFill>
              </a:rPr>
              <a:t>×</a:t>
            </a:r>
            <a:r>
              <a:rPr lang="en"/>
              <a:t> 10</a:t>
            </a:r>
            <a:r>
              <a:rPr baseline="30000" lang="en"/>
              <a:t>5</a:t>
            </a:r>
            <a:r>
              <a:rPr lang="en"/>
              <a:t> = 91,100 </a:t>
            </a:r>
            <a:endParaRPr/>
          </a:p>
          <a:p>
            <a:pPr indent="-381000" lvl="0" marL="914400" rtl="0" algn="l">
              <a:lnSpc>
                <a:spcPct val="100000"/>
              </a:lnSpc>
              <a:spcBef>
                <a:spcPts val="1000"/>
              </a:spcBef>
              <a:spcAft>
                <a:spcPts val="0"/>
              </a:spcAft>
              <a:buSzPts val="2400"/>
              <a:buFont typeface="Noto Sans"/>
              <a:buAutoNum type="alphaLcPeriod"/>
            </a:pPr>
            <a:r>
              <a:rPr lang="en"/>
              <a:t>8.5</a:t>
            </a:r>
            <a:r>
              <a:rPr lang="en"/>
              <a:t> </a:t>
            </a:r>
            <a:r>
              <a:rPr lang="en">
                <a:solidFill>
                  <a:srgbClr val="424242"/>
                </a:solidFill>
              </a:rPr>
              <a:t>×</a:t>
            </a:r>
            <a:r>
              <a:rPr lang="en"/>
              <a:t> 10</a:t>
            </a:r>
            <a:r>
              <a:rPr baseline="30000" lang="en"/>
              <a:t>–4</a:t>
            </a:r>
            <a:r>
              <a:rPr lang="en"/>
              <a:t> = 0.00085</a:t>
            </a:r>
            <a:endParaRPr/>
          </a:p>
          <a:p>
            <a:pPr indent="-381000" lvl="0" marL="914400" rtl="0" algn="l">
              <a:lnSpc>
                <a:spcPct val="100000"/>
              </a:lnSpc>
              <a:spcBef>
                <a:spcPts val="1000"/>
              </a:spcBef>
              <a:spcAft>
                <a:spcPts val="1000"/>
              </a:spcAft>
              <a:buSzPts val="2400"/>
              <a:buFont typeface="Noto Sans"/>
              <a:buAutoNum type="alphaLcPeriod"/>
            </a:pPr>
            <a:r>
              <a:rPr lang="en"/>
              <a:t>2.36</a:t>
            </a:r>
            <a:r>
              <a:rPr lang="en"/>
              <a:t> </a:t>
            </a:r>
            <a:r>
              <a:rPr lang="en">
                <a:solidFill>
                  <a:srgbClr val="424242"/>
                </a:solidFill>
              </a:rPr>
              <a:t>×</a:t>
            </a:r>
            <a:r>
              <a:rPr lang="en"/>
              <a:t> 10</a:t>
            </a:r>
            <a:r>
              <a:rPr baseline="30000" lang="en"/>
              <a:t>–5</a:t>
            </a:r>
            <a:r>
              <a:rPr lang="en"/>
              <a:t> = 0.00000236</a:t>
            </a:r>
            <a:endParaRPr/>
          </a:p>
        </p:txBody>
      </p:sp>
      <p:sp>
        <p:nvSpPr>
          <p:cNvPr id="305" name="Google Shape;305;p38"/>
          <p:cNvSpPr txBox="1"/>
          <p:nvPr>
            <p:ph idx="12" type="sldNum"/>
          </p:nvPr>
        </p:nvSpPr>
        <p:spPr>
          <a:xfrm>
            <a:off x="8283608" y="473987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6" name="Google Shape;306;p38"/>
          <p:cNvSpPr txBox="1"/>
          <p:nvPr>
            <p:ph idx="2" type="sldNum"/>
          </p:nvPr>
        </p:nvSpPr>
        <p:spPr>
          <a:xfrm>
            <a:off x="311700" y="473988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5.6.4 Using Scientific Notation</a:t>
            </a:r>
            <a:endParaRPr/>
          </a:p>
        </p:txBody>
      </p:sp>
      <p:sp>
        <p:nvSpPr>
          <p:cNvPr descr="An arrow icon reads &quot;Let's review!&quot; and links to a slide that reviews the content that was assessed in the self check question. " id="307" name="Google Shape;307;p38"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1" name="Shape 311"/>
        <p:cNvGrpSpPr/>
        <p:nvPr/>
      </p:nvGrpSpPr>
      <p:grpSpPr>
        <a:xfrm>
          <a:off x="0" y="0"/>
          <a:ext cx="0" cy="0"/>
          <a:chOff x="0" y="0"/>
          <a:chExt cx="0" cy="0"/>
        </a:xfrm>
      </p:grpSpPr>
      <p:pic>
        <p:nvPicPr>
          <p:cNvPr descr="Icon indicating the slide contains a additional resources for students who struggled with the check for understanding (self check) question" id="312" name="Google Shape;312;p3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13" name="Google Shape;313;p39"/>
          <p:cNvSpPr txBox="1"/>
          <p:nvPr>
            <p:ph type="title"/>
          </p:nvPr>
        </p:nvSpPr>
        <p:spPr>
          <a:xfrm>
            <a:off x="311700" y="24454"/>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14" name="Google Shape;314;p39"/>
          <p:cNvSpPr txBox="1"/>
          <p:nvPr>
            <p:ph idx="1" type="body"/>
          </p:nvPr>
        </p:nvSpPr>
        <p:spPr>
          <a:xfrm>
            <a:off x="311700" y="887850"/>
            <a:ext cx="4217100" cy="32535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rmAutofit fontScale="85000" lnSpcReduction="10000"/>
          </a:bodyPr>
          <a:lstStyle/>
          <a:p>
            <a:pPr indent="0" lvl="0" marL="0" rtl="0" algn="ctr">
              <a:lnSpc>
                <a:spcPct val="95000"/>
              </a:lnSpc>
              <a:spcBef>
                <a:spcPts val="0"/>
              </a:spcBef>
              <a:spcAft>
                <a:spcPts val="0"/>
              </a:spcAft>
              <a:buNone/>
            </a:pPr>
            <a:r>
              <a:rPr b="1" lang="en" sz="1800"/>
              <a:t>CONVERTING TO SCIENTIFIC NOTATION</a:t>
            </a:r>
            <a:endParaRPr b="1" sz="1800"/>
          </a:p>
          <a:p>
            <a:pPr indent="0" lvl="0" marL="0" rtl="0" algn="l">
              <a:lnSpc>
                <a:spcPct val="95000"/>
              </a:lnSpc>
              <a:spcBef>
                <a:spcPts val="1800"/>
              </a:spcBef>
              <a:spcAft>
                <a:spcPts val="0"/>
              </a:spcAft>
              <a:buNone/>
            </a:pPr>
            <a:r>
              <a:rPr b="1" lang="en" sz="1800"/>
              <a:t>Step 1 - </a:t>
            </a:r>
            <a:r>
              <a:rPr lang="en" sz="1800"/>
              <a:t>Move the decimal point so the first factor is greater than or equal to 1 but less than 10.</a:t>
            </a:r>
            <a:endParaRPr sz="1800"/>
          </a:p>
          <a:p>
            <a:pPr indent="0" lvl="0" marL="0" rtl="0" algn="l">
              <a:lnSpc>
                <a:spcPct val="95000"/>
              </a:lnSpc>
              <a:spcBef>
                <a:spcPts val="800"/>
              </a:spcBef>
              <a:spcAft>
                <a:spcPts val="0"/>
              </a:spcAft>
              <a:buNone/>
            </a:pPr>
            <a:r>
              <a:rPr b="1" lang="en" sz="1800"/>
              <a:t>Step 2 -</a:t>
            </a:r>
            <a:r>
              <a:rPr lang="en" sz="1800"/>
              <a:t> Count the number of decimal places, </a:t>
            </a:r>
            <a:r>
              <a:rPr i="1" lang="en" sz="1800">
                <a:latin typeface="Times New Roman"/>
                <a:ea typeface="Times New Roman"/>
                <a:cs typeface="Times New Roman"/>
                <a:sym typeface="Times New Roman"/>
              </a:rPr>
              <a:t>n</a:t>
            </a:r>
            <a:r>
              <a:rPr lang="en" sz="1800"/>
              <a:t>, that the decimal point was moved. </a:t>
            </a:r>
            <a:endParaRPr sz="1800"/>
          </a:p>
          <a:p>
            <a:pPr indent="0" lvl="0" marL="0" rtl="0" algn="l">
              <a:lnSpc>
                <a:spcPct val="105000"/>
              </a:lnSpc>
              <a:spcBef>
                <a:spcPts val="800"/>
              </a:spcBef>
              <a:spcAft>
                <a:spcPts val="0"/>
              </a:spcAft>
              <a:buNone/>
            </a:pPr>
            <a:r>
              <a:rPr b="1" lang="en" sz="1800"/>
              <a:t>Step 3 - </a:t>
            </a:r>
            <a:r>
              <a:rPr lang="en" sz="1800"/>
              <a:t>Write the number as a product with a power of 10. If the original number is – </a:t>
            </a:r>
            <a:endParaRPr sz="1800"/>
          </a:p>
          <a:p>
            <a:pPr indent="-325755" lvl="0" marL="457200" rtl="0" algn="l">
              <a:lnSpc>
                <a:spcPct val="105000"/>
              </a:lnSpc>
              <a:spcBef>
                <a:spcPts val="300"/>
              </a:spcBef>
              <a:spcAft>
                <a:spcPts val="0"/>
              </a:spcAft>
              <a:buSzPct val="100000"/>
              <a:buChar char="●"/>
            </a:pPr>
            <a:r>
              <a:rPr lang="en" sz="1800"/>
              <a:t>Greater than 1, the power of 10 will be 10</a:t>
            </a:r>
            <a:r>
              <a:rPr baseline="30000" i="1" lang="en" sz="1800">
                <a:latin typeface="Times New Roman"/>
                <a:ea typeface="Times New Roman"/>
                <a:cs typeface="Times New Roman"/>
                <a:sym typeface="Times New Roman"/>
              </a:rPr>
              <a:t>n</a:t>
            </a:r>
            <a:endParaRPr baseline="30000" i="1" sz="1800">
              <a:latin typeface="Times New Roman"/>
              <a:ea typeface="Times New Roman"/>
              <a:cs typeface="Times New Roman"/>
              <a:sym typeface="Times New Roman"/>
            </a:endParaRPr>
          </a:p>
          <a:p>
            <a:pPr indent="-325755" lvl="0" marL="457200" rtl="0" algn="l">
              <a:lnSpc>
                <a:spcPct val="95000"/>
              </a:lnSpc>
              <a:spcBef>
                <a:spcPts val="0"/>
              </a:spcBef>
              <a:spcAft>
                <a:spcPts val="1200"/>
              </a:spcAft>
              <a:buSzPct val="100000"/>
              <a:buChar char="●"/>
            </a:pPr>
            <a:r>
              <a:rPr lang="en" sz="1800"/>
              <a:t>Between 0 and 1, the power of 10 will be 10</a:t>
            </a:r>
            <a:r>
              <a:rPr baseline="30000" lang="en" sz="1800"/>
              <a:t>–</a:t>
            </a:r>
            <a:r>
              <a:rPr baseline="30000" i="1" lang="en" sz="1800">
                <a:latin typeface="Times New Roman"/>
                <a:ea typeface="Times New Roman"/>
                <a:cs typeface="Times New Roman"/>
                <a:sym typeface="Times New Roman"/>
              </a:rPr>
              <a:t>n</a:t>
            </a:r>
            <a:endParaRPr sz="1800"/>
          </a:p>
        </p:txBody>
      </p:sp>
      <p:sp>
        <p:nvSpPr>
          <p:cNvPr id="315" name="Google Shape;315;p39"/>
          <p:cNvSpPr txBox="1"/>
          <p:nvPr/>
        </p:nvSpPr>
        <p:spPr>
          <a:xfrm>
            <a:off x="308375" y="4192575"/>
            <a:ext cx="4231500" cy="4584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300"/>
              </a:spcAft>
              <a:buClr>
                <a:schemeClr val="dk1"/>
              </a:buClr>
              <a:buSzPts val="1100"/>
              <a:buFont typeface="Arial"/>
              <a:buNone/>
            </a:pPr>
            <a:r>
              <a:rPr lang="en" sz="1500">
                <a:solidFill>
                  <a:schemeClr val="dk1"/>
                </a:solidFill>
                <a:latin typeface="Noto Sans"/>
                <a:ea typeface="Noto Sans"/>
                <a:cs typeface="Noto Sans"/>
                <a:sym typeface="Noto Sans"/>
              </a:rPr>
              <a:t>Example: Write 37,000 in scientific notation.</a:t>
            </a:r>
            <a:endParaRPr sz="2100">
              <a:solidFill>
                <a:schemeClr val="dk1"/>
              </a:solidFill>
              <a:latin typeface="Noto Sans"/>
              <a:ea typeface="Noto Sans"/>
              <a:cs typeface="Noto Sans"/>
              <a:sym typeface="Noto Sans"/>
            </a:endParaRPr>
          </a:p>
        </p:txBody>
      </p:sp>
      <p:cxnSp>
        <p:nvCxnSpPr>
          <p:cNvPr descr="a gray line segment used to visually separate the title from the &quot;how to&quot; steps" id="316" name="Google Shape;316;p39"/>
          <p:cNvCxnSpPr/>
          <p:nvPr/>
        </p:nvCxnSpPr>
        <p:spPr>
          <a:xfrm>
            <a:off x="577654" y="1280184"/>
            <a:ext cx="3685200" cy="2400"/>
          </a:xfrm>
          <a:prstGeom prst="straightConnector1">
            <a:avLst/>
          </a:prstGeom>
          <a:noFill/>
          <a:ln cap="flat" cmpd="sng" w="28575">
            <a:solidFill>
              <a:srgbClr val="9E9E9E"/>
            </a:solidFill>
            <a:prstDash val="solid"/>
            <a:round/>
            <a:headEnd len="med" w="med" type="none"/>
            <a:tailEnd len="med" w="med" type="none"/>
          </a:ln>
        </p:spPr>
      </p:cxnSp>
      <p:sp>
        <p:nvSpPr>
          <p:cNvPr id="317" name="Google Shape;317;p39"/>
          <p:cNvSpPr txBox="1"/>
          <p:nvPr>
            <p:ph idx="2" type="body"/>
          </p:nvPr>
        </p:nvSpPr>
        <p:spPr>
          <a:xfrm>
            <a:off x="4703900" y="887850"/>
            <a:ext cx="4272600" cy="32535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5000"/>
              </a:lnSpc>
              <a:spcBef>
                <a:spcPts val="0"/>
              </a:spcBef>
              <a:spcAft>
                <a:spcPts val="0"/>
              </a:spcAft>
              <a:buNone/>
            </a:pPr>
            <a:r>
              <a:rPr b="1" lang="en" sz="1500"/>
              <a:t>CONVERTING FROM SCIENTIFIC NOTATION</a:t>
            </a:r>
            <a:endParaRPr b="1" sz="1500"/>
          </a:p>
          <a:p>
            <a:pPr indent="0" lvl="0" marL="0" rtl="0" algn="l">
              <a:lnSpc>
                <a:spcPct val="95000"/>
              </a:lnSpc>
              <a:spcBef>
                <a:spcPts val="1800"/>
              </a:spcBef>
              <a:spcAft>
                <a:spcPts val="0"/>
              </a:spcAft>
              <a:buNone/>
            </a:pPr>
            <a:r>
              <a:rPr b="1" lang="en" sz="1500"/>
              <a:t>Step 1 -</a:t>
            </a:r>
            <a:r>
              <a:rPr lang="en" sz="1500"/>
              <a:t> Determine the exponent, </a:t>
            </a:r>
            <a:r>
              <a:rPr i="1" lang="en" sz="1800">
                <a:latin typeface="Times New Roman"/>
                <a:ea typeface="Times New Roman"/>
                <a:cs typeface="Times New Roman"/>
                <a:sym typeface="Times New Roman"/>
              </a:rPr>
              <a:t>n</a:t>
            </a:r>
            <a:r>
              <a:rPr lang="en" sz="1500"/>
              <a:t>, on the factor of 10. </a:t>
            </a:r>
            <a:endParaRPr sz="1500"/>
          </a:p>
          <a:p>
            <a:pPr indent="0" lvl="0" marL="0" rtl="0" algn="l">
              <a:lnSpc>
                <a:spcPct val="95000"/>
              </a:lnSpc>
              <a:spcBef>
                <a:spcPts val="1200"/>
              </a:spcBef>
              <a:spcAft>
                <a:spcPts val="0"/>
              </a:spcAft>
              <a:buNone/>
            </a:pPr>
            <a:r>
              <a:rPr b="1" lang="en" sz="1500"/>
              <a:t>Step 2 - </a:t>
            </a:r>
            <a:r>
              <a:rPr lang="en" sz="1500"/>
              <a:t>Move the decimal </a:t>
            </a:r>
            <a:r>
              <a:rPr i="1" lang="en" sz="1800">
                <a:latin typeface="Times New Roman"/>
                <a:ea typeface="Times New Roman"/>
                <a:cs typeface="Times New Roman"/>
                <a:sym typeface="Times New Roman"/>
              </a:rPr>
              <a:t>n</a:t>
            </a:r>
            <a:r>
              <a:rPr lang="en" sz="1500"/>
              <a:t> places, adding zeros if needed. </a:t>
            </a:r>
            <a:endParaRPr sz="1500"/>
          </a:p>
          <a:p>
            <a:pPr indent="-323850" lvl="0" marL="457200" rtl="0" algn="l">
              <a:lnSpc>
                <a:spcPct val="95000"/>
              </a:lnSpc>
              <a:spcBef>
                <a:spcPts val="0"/>
              </a:spcBef>
              <a:spcAft>
                <a:spcPts val="0"/>
              </a:spcAft>
              <a:buSzPts val="1500"/>
              <a:buChar char="●"/>
            </a:pPr>
            <a:r>
              <a:rPr lang="en" sz="1500"/>
              <a:t>If the exponent is positive, move the decimal point </a:t>
            </a:r>
            <a:r>
              <a:rPr i="1" lang="en" sz="1800">
                <a:latin typeface="Times New Roman"/>
                <a:ea typeface="Times New Roman"/>
                <a:cs typeface="Times New Roman"/>
                <a:sym typeface="Times New Roman"/>
              </a:rPr>
              <a:t>n</a:t>
            </a:r>
            <a:r>
              <a:rPr lang="en" sz="1500"/>
              <a:t> places to the right </a:t>
            </a:r>
            <a:endParaRPr sz="1500"/>
          </a:p>
          <a:p>
            <a:pPr indent="-323850" lvl="0" marL="457200" rtl="0" algn="l">
              <a:lnSpc>
                <a:spcPct val="95000"/>
              </a:lnSpc>
              <a:spcBef>
                <a:spcPts val="0"/>
              </a:spcBef>
              <a:spcAft>
                <a:spcPts val="4600"/>
              </a:spcAft>
              <a:buSzPts val="1500"/>
              <a:buChar char="●"/>
            </a:pPr>
            <a:r>
              <a:rPr lang="en" sz="1500"/>
              <a:t>If the exponent is negative, move the </a:t>
            </a:r>
            <a:r>
              <a:rPr lang="en" sz="1500"/>
              <a:t>decimal</a:t>
            </a:r>
            <a:r>
              <a:rPr lang="en" sz="1500"/>
              <a:t> point </a:t>
            </a:r>
            <a:r>
              <a:rPr i="1" lang="en" sz="1800">
                <a:latin typeface="Times New Roman"/>
                <a:ea typeface="Times New Roman"/>
                <a:cs typeface="Times New Roman"/>
                <a:sym typeface="Times New Roman"/>
              </a:rPr>
              <a:t>n</a:t>
            </a:r>
            <a:r>
              <a:rPr lang="en" sz="1500"/>
              <a:t> places to the left. </a:t>
            </a:r>
            <a:endParaRPr sz="1500"/>
          </a:p>
        </p:txBody>
      </p:sp>
      <p:sp>
        <p:nvSpPr>
          <p:cNvPr id="318" name="Google Shape;318;p39"/>
          <p:cNvSpPr txBox="1"/>
          <p:nvPr/>
        </p:nvSpPr>
        <p:spPr>
          <a:xfrm>
            <a:off x="4886750" y="4192575"/>
            <a:ext cx="3906900" cy="4584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1200"/>
              </a:spcAft>
              <a:buClr>
                <a:schemeClr val="dk1"/>
              </a:buClr>
              <a:buSzPts val="1100"/>
              <a:buFont typeface="Arial"/>
              <a:buNone/>
            </a:pPr>
            <a:r>
              <a:rPr lang="en" sz="1500">
                <a:solidFill>
                  <a:schemeClr val="dk1"/>
                </a:solidFill>
                <a:latin typeface="Noto Sans"/>
                <a:ea typeface="Noto Sans"/>
                <a:cs typeface="Noto Sans"/>
                <a:sym typeface="Noto Sans"/>
              </a:rPr>
              <a:t>Example: Write 6.2 × 10</a:t>
            </a:r>
            <a:r>
              <a:rPr baseline="30000" lang="en" sz="1500">
                <a:solidFill>
                  <a:schemeClr val="dk1"/>
                </a:solidFill>
                <a:latin typeface="Noto Sans"/>
                <a:ea typeface="Noto Sans"/>
                <a:cs typeface="Noto Sans"/>
                <a:sym typeface="Noto Sans"/>
              </a:rPr>
              <a:t>3</a:t>
            </a:r>
            <a:r>
              <a:rPr lang="en" sz="1500">
                <a:solidFill>
                  <a:schemeClr val="dk1"/>
                </a:solidFill>
                <a:latin typeface="Noto Sans"/>
                <a:ea typeface="Noto Sans"/>
                <a:cs typeface="Noto Sans"/>
                <a:sym typeface="Noto Sans"/>
              </a:rPr>
              <a:t> in decimal form.</a:t>
            </a:r>
            <a:endParaRPr sz="2400">
              <a:solidFill>
                <a:schemeClr val="dk1"/>
              </a:solidFill>
              <a:latin typeface="Noto Sans"/>
              <a:ea typeface="Noto Sans"/>
              <a:cs typeface="Noto Sans"/>
              <a:sym typeface="Noto Sans"/>
            </a:endParaRPr>
          </a:p>
        </p:txBody>
      </p:sp>
      <p:cxnSp>
        <p:nvCxnSpPr>
          <p:cNvPr descr="a gray line segment used to visually separate the title from the &quot;how to&quot; steps" id="319" name="Google Shape;319;p39"/>
          <p:cNvCxnSpPr/>
          <p:nvPr/>
        </p:nvCxnSpPr>
        <p:spPr>
          <a:xfrm>
            <a:off x="4997604" y="1280184"/>
            <a:ext cx="3685200" cy="2400"/>
          </a:xfrm>
          <a:prstGeom prst="straightConnector1">
            <a:avLst/>
          </a:prstGeom>
          <a:noFill/>
          <a:ln cap="flat" cmpd="sng" w="28575">
            <a:solidFill>
              <a:srgbClr val="9E9E9E"/>
            </a:solidFill>
            <a:prstDash val="solid"/>
            <a:round/>
            <a:headEnd len="med" w="med" type="none"/>
            <a:tailEnd len="med" w="med" type="none"/>
          </a:ln>
        </p:spPr>
      </p:cxnSp>
      <p:sp>
        <p:nvSpPr>
          <p:cNvPr id="320" name="Google Shape;320;p39"/>
          <p:cNvSpPr txBox="1"/>
          <p:nvPr>
            <p:ph idx="12" type="sldNum"/>
          </p:nvPr>
        </p:nvSpPr>
        <p:spPr>
          <a:xfrm>
            <a:off x="8283608" y="4732910"/>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1" name="Google Shape;321;p39"/>
          <p:cNvSpPr txBox="1"/>
          <p:nvPr>
            <p:ph idx="3" type="sldNum"/>
          </p:nvPr>
        </p:nvSpPr>
        <p:spPr>
          <a:xfrm>
            <a:off x="311700" y="473291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5.6.4 Using Scientific Notation - Additional Resources</a:t>
            </a:r>
            <a:endParaRPr>
              <a:latin typeface="Noto Sans"/>
              <a:ea typeface="Noto Sans"/>
              <a:cs typeface="Noto Sans"/>
              <a:sym typeface="Noto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a:t>
            </a:r>
            <a:r>
              <a:rPr b="0" lang="en" sz="2400">
                <a:latin typeface="Noto Sans"/>
                <a:ea typeface="Noto Sans"/>
                <a:cs typeface="Noto Sans"/>
                <a:sym typeface="Noto Sans"/>
              </a:rPr>
              <a:t> Stop: Learning Activity D</a:t>
            </a:r>
            <a:endParaRPr/>
          </a:p>
        </p:txBody>
      </p:sp>
      <p:pic>
        <p:nvPicPr>
          <p:cNvPr descr="Image of eight rectangles connected by dotted lines conveying the progression of the Lesson. Each rectangle has an icon with text. &#10;The Warm Up and all four learning activities are shaded dark green. The remaining parts of the map are in gray. " id="327" name="Google Shape;327;p40" title="4LA-lesson LA4.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328" name="Google Shape;328;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2" name="Shape 332"/>
        <p:cNvGrpSpPr/>
        <p:nvPr/>
      </p:nvGrpSpPr>
      <p:grpSpPr>
        <a:xfrm>
          <a:off x="0" y="0"/>
          <a:ext cx="0" cy="0"/>
          <a:chOff x="0" y="0"/>
          <a:chExt cx="0" cy="0"/>
        </a:xfrm>
      </p:grpSpPr>
      <p:sp>
        <p:nvSpPr>
          <p:cNvPr id="333" name="Google Shape;333;p41"/>
          <p:cNvSpPr txBox="1"/>
          <p:nvPr>
            <p:ph type="title"/>
          </p:nvPr>
        </p:nvSpPr>
        <p:spPr>
          <a:xfrm>
            <a:off x="311700" y="137150"/>
            <a:ext cx="45663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D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Putting Things In Order</a:t>
            </a:r>
            <a:endParaRPr sz="2700">
              <a:solidFill>
                <a:srgbClr val="005047"/>
              </a:solidFill>
            </a:endParaRPr>
          </a:p>
        </p:txBody>
      </p:sp>
      <p:sp>
        <p:nvSpPr>
          <p:cNvPr id="334" name="Google Shape;334;p41"/>
          <p:cNvSpPr txBox="1"/>
          <p:nvPr>
            <p:ph idx="1" type="body"/>
          </p:nvPr>
        </p:nvSpPr>
        <p:spPr>
          <a:xfrm>
            <a:off x="311700" y="1296325"/>
            <a:ext cx="4566300" cy="3320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1200"/>
              </a:spcAft>
              <a:buNone/>
            </a:pPr>
            <a:r>
              <a:rPr lang="en"/>
              <a:t>A biologist receives bird population estimates for different parks. The estimates are shown in the table. Work with your partner to arrange these estimates in order from </a:t>
            </a:r>
            <a:r>
              <a:rPr b="1" lang="en"/>
              <a:t>least to greatest</a:t>
            </a:r>
            <a:r>
              <a:rPr lang="en"/>
              <a:t>.</a:t>
            </a:r>
            <a:endParaRPr/>
          </a:p>
        </p:txBody>
      </p:sp>
      <p:graphicFrame>
        <p:nvGraphicFramePr>
          <p:cNvPr descr="A 2-column table where the first row serves as the headers. The first column in row 1 is labeled &quot;specimen.&quot; The second column in row 1 is labeled &quot;length&quot; and it is measured in meters. " id="335" name="Google Shape;335;p41" title="Table for Length Measurements of Different Specimens"/>
          <p:cNvGraphicFramePr/>
          <p:nvPr/>
        </p:nvGraphicFramePr>
        <p:xfrm>
          <a:off x="4877991" y="392563"/>
          <a:ext cx="3000000" cy="3000000"/>
        </p:xfrm>
        <a:graphic>
          <a:graphicData uri="http://schemas.openxmlformats.org/drawingml/2006/table">
            <a:tbl>
              <a:tblPr>
                <a:noFill/>
                <a:tableStyleId>{C0F2F235-A3A9-4D75-B335-5F42E636576E}</a:tableStyleId>
              </a:tblPr>
              <a:tblGrid>
                <a:gridCol w="2056975"/>
                <a:gridCol w="2056975"/>
              </a:tblGrid>
              <a:tr h="3810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Park</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Bird population</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Shady Elm</a:t>
                      </a:r>
                      <a:endParaRPr sz="18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2000">
                          <a:latin typeface="Noto Sans"/>
                          <a:ea typeface="Noto Sans"/>
                          <a:cs typeface="Noto Sans"/>
                          <a:sym typeface="Noto Sans"/>
                        </a:rPr>
                        <a:t>7.0 × 10</a:t>
                      </a:r>
                      <a:r>
                        <a:rPr baseline="30000" lang="en" sz="2000">
                          <a:latin typeface="Noto Sans"/>
                          <a:ea typeface="Noto Sans"/>
                          <a:cs typeface="Noto Sans"/>
                          <a:sym typeface="Noto Sans"/>
                        </a:rPr>
                        <a:t>3</a:t>
                      </a:r>
                      <a:endParaRPr baseline="30000" sz="20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Westcott Park</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lang="en" sz="2000">
                          <a:latin typeface="Noto Sans"/>
                          <a:ea typeface="Noto Sans"/>
                          <a:cs typeface="Noto Sans"/>
                          <a:sym typeface="Noto Sans"/>
                        </a:rPr>
                        <a:t>105,000</a:t>
                      </a:r>
                      <a:endParaRPr sz="20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Brighton Park</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4</a:t>
                      </a:r>
                      <a:r>
                        <a:rPr lang="en" sz="2000">
                          <a:solidFill>
                            <a:schemeClr val="dk1"/>
                          </a:solidFill>
                          <a:latin typeface="Noto Sans"/>
                          <a:ea typeface="Noto Sans"/>
                          <a:cs typeface="Noto Sans"/>
                          <a:sym typeface="Noto Sans"/>
                        </a:rPr>
                        <a:t>.5 × 10</a:t>
                      </a:r>
                      <a:r>
                        <a:rPr baseline="30000" lang="en" sz="2000">
                          <a:solidFill>
                            <a:schemeClr val="dk1"/>
                          </a:solidFill>
                          <a:latin typeface="Noto Sans"/>
                          <a:ea typeface="Noto Sans"/>
                          <a:cs typeface="Noto Sans"/>
                          <a:sym typeface="Noto Sans"/>
                        </a:rPr>
                        <a:t>2</a:t>
                      </a:r>
                      <a:endParaRPr sz="24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Red Elk</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22,300</a:t>
                      </a:r>
                      <a:endParaRPr sz="25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Bear Park</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1</a:t>
                      </a:r>
                      <a:r>
                        <a:rPr lang="en" sz="2000">
                          <a:solidFill>
                            <a:schemeClr val="dk1"/>
                          </a:solidFill>
                          <a:latin typeface="Noto Sans"/>
                          <a:ea typeface="Noto Sans"/>
                          <a:cs typeface="Noto Sans"/>
                          <a:sym typeface="Noto Sans"/>
                        </a:rPr>
                        <a:t>.1 × 10</a:t>
                      </a:r>
                      <a:r>
                        <a:rPr baseline="30000" lang="en" sz="2000">
                          <a:solidFill>
                            <a:schemeClr val="dk1"/>
                          </a:solidFill>
                          <a:latin typeface="Noto Sans"/>
                          <a:ea typeface="Noto Sans"/>
                          <a:cs typeface="Noto Sans"/>
                          <a:sym typeface="Noto Sans"/>
                        </a:rPr>
                        <a:t>5</a:t>
                      </a:r>
                      <a:endParaRPr sz="2500">
                        <a:solidFill>
                          <a:srgbClr val="000000"/>
                        </a:solidFill>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Daniels Park</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3,300</a:t>
                      </a:r>
                      <a:endParaRPr sz="2500">
                        <a:solidFill>
                          <a:srgbClr val="000000"/>
                        </a:solidFill>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Blue Spruce</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1</a:t>
                      </a:r>
                      <a:r>
                        <a:rPr lang="en" sz="2000">
                          <a:solidFill>
                            <a:schemeClr val="dk1"/>
                          </a:solidFill>
                          <a:latin typeface="Noto Sans"/>
                          <a:ea typeface="Noto Sans"/>
                          <a:cs typeface="Noto Sans"/>
                          <a:sym typeface="Noto Sans"/>
                        </a:rPr>
                        <a:t>.25 × 10</a:t>
                      </a:r>
                      <a:r>
                        <a:rPr baseline="30000"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Yellow Jay Park</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2</a:t>
                      </a:r>
                      <a:r>
                        <a:rPr lang="en" sz="2000">
                          <a:solidFill>
                            <a:schemeClr val="dk1"/>
                          </a:solidFill>
                          <a:latin typeface="Noto Sans"/>
                          <a:ea typeface="Noto Sans"/>
                          <a:cs typeface="Noto Sans"/>
                          <a:sym typeface="Noto Sans"/>
                        </a:rPr>
                        <a:t>.25 × 10</a:t>
                      </a:r>
                      <a:r>
                        <a:rPr baseline="30000"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txBody>
                  <a:tcPr marT="91425" marB="91425" marR="91425" marL="91425"/>
                </a:tc>
              </a:tr>
            </a:tbl>
          </a:graphicData>
        </a:graphic>
      </p:graphicFrame>
      <p:sp>
        <p:nvSpPr>
          <p:cNvPr id="336" name="Google Shape;336;p41"/>
          <p:cNvSpPr txBox="1"/>
          <p:nvPr>
            <p:ph idx="12" type="sldNum"/>
          </p:nvPr>
        </p:nvSpPr>
        <p:spPr>
          <a:xfrm>
            <a:off x="8283608" y="47547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7" name="Google Shape;337;p41"/>
          <p:cNvSpPr txBox="1"/>
          <p:nvPr>
            <p:ph idx="2" type="sldNum"/>
          </p:nvPr>
        </p:nvSpPr>
        <p:spPr>
          <a:xfrm>
            <a:off x="311700" y="47547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5.6.5 Applying Scientific Notation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sp>
        <p:nvSpPr>
          <p:cNvPr id="342" name="Google Shape;342;p42"/>
          <p:cNvSpPr txBox="1"/>
          <p:nvPr>
            <p:ph type="title"/>
          </p:nvPr>
        </p:nvSpPr>
        <p:spPr>
          <a:xfrm>
            <a:off x="311700" y="137150"/>
            <a:ext cx="44478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D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Putting Things In Order</a:t>
            </a:r>
            <a:endParaRPr sz="3000">
              <a:solidFill>
                <a:srgbClr val="005047"/>
              </a:solidFill>
            </a:endParaRPr>
          </a:p>
        </p:txBody>
      </p:sp>
      <p:sp>
        <p:nvSpPr>
          <p:cNvPr id="343" name="Google Shape;343;p42"/>
          <p:cNvSpPr txBox="1"/>
          <p:nvPr>
            <p:ph idx="4294967295" type="body"/>
          </p:nvPr>
        </p:nvSpPr>
        <p:spPr>
          <a:xfrm>
            <a:off x="311700" y="1017350"/>
            <a:ext cx="4566300" cy="36459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a:t>Enrico weighs the small objects shown for a science project. Work with your partner to arrange these weights in order from </a:t>
            </a:r>
            <a:br>
              <a:rPr lang="en"/>
            </a:br>
            <a:r>
              <a:rPr b="1" lang="en"/>
              <a:t>heaviest to lightest</a:t>
            </a:r>
            <a:r>
              <a:rPr lang="en"/>
              <a:t>.</a:t>
            </a:r>
            <a:endParaRPr/>
          </a:p>
          <a:p>
            <a:pPr indent="-361950" lvl="0" marL="457200" rtl="0" algn="l">
              <a:lnSpc>
                <a:spcPct val="90000"/>
              </a:lnSpc>
              <a:spcBef>
                <a:spcPts val="1800"/>
              </a:spcBef>
              <a:spcAft>
                <a:spcPts val="0"/>
              </a:spcAft>
              <a:buSzPts val="2100"/>
              <a:buChar char="➢"/>
            </a:pPr>
            <a:r>
              <a:rPr lang="en" sz="2100"/>
              <a:t>What do you notice when comparing numbers in scientific notation with different negative exponents?</a:t>
            </a:r>
            <a:endParaRPr sz="2100"/>
          </a:p>
        </p:txBody>
      </p:sp>
      <p:graphicFrame>
        <p:nvGraphicFramePr>
          <p:cNvPr descr="A 2-column table where the first row serves as the headers. The first column in row 1 is labeled &quot;specimen.&quot; The second column in row 1 is labeled &quot;length&quot; and it is measured in meters. " id="344" name="Google Shape;344;p42" title="Table for Length Measurements of Different Specimens"/>
          <p:cNvGraphicFramePr/>
          <p:nvPr/>
        </p:nvGraphicFramePr>
        <p:xfrm>
          <a:off x="4877991" y="1150742"/>
          <a:ext cx="3000000" cy="3000000"/>
        </p:xfrm>
        <a:graphic>
          <a:graphicData uri="http://schemas.openxmlformats.org/drawingml/2006/table">
            <a:tbl>
              <a:tblPr>
                <a:noFill/>
                <a:tableStyleId>{C0F2F235-A3A9-4D75-B335-5F42E636576E}</a:tableStyleId>
              </a:tblPr>
              <a:tblGrid>
                <a:gridCol w="2056975"/>
                <a:gridCol w="2056975"/>
              </a:tblGrid>
              <a:tr h="3810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Object</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Weight (lb)</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Grain of sand</a:t>
                      </a:r>
                      <a:endParaRPr sz="18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2000">
                          <a:latin typeface="Noto Sans"/>
                          <a:ea typeface="Noto Sans"/>
                          <a:cs typeface="Noto Sans"/>
                          <a:sym typeface="Noto Sans"/>
                        </a:rPr>
                        <a:t>1</a:t>
                      </a:r>
                      <a:r>
                        <a:rPr lang="en" sz="2000">
                          <a:latin typeface="Noto Sans"/>
                          <a:ea typeface="Noto Sans"/>
                          <a:cs typeface="Noto Sans"/>
                          <a:sym typeface="Noto Sans"/>
                        </a:rPr>
                        <a:t>.4 × 10</a:t>
                      </a:r>
                      <a:r>
                        <a:rPr baseline="30000" lang="en" sz="2000">
                          <a:latin typeface="Noto Sans"/>
                          <a:ea typeface="Noto Sans"/>
                          <a:cs typeface="Noto Sans"/>
                          <a:sym typeface="Noto Sans"/>
                        </a:rPr>
                        <a:t>–4</a:t>
                      </a:r>
                      <a:endParaRPr baseline="30000" sz="20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Grain of pollen</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lang="en" sz="2000">
                          <a:latin typeface="Noto Sans"/>
                          <a:ea typeface="Noto Sans"/>
                          <a:cs typeface="Noto Sans"/>
                          <a:sym typeface="Noto Sans"/>
                        </a:rPr>
                        <a:t>0.</a:t>
                      </a:r>
                      <a:r>
                        <a:rPr lang="en" sz="2000">
                          <a:latin typeface="Noto Sans"/>
                          <a:ea typeface="Noto Sans"/>
                          <a:cs typeface="Noto Sans"/>
                          <a:sym typeface="Noto Sans"/>
                        </a:rPr>
                        <a:t>00001014</a:t>
                      </a:r>
                      <a:endParaRPr sz="20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1 drop of water</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0.00011</a:t>
                      </a:r>
                      <a:endParaRPr sz="24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A feather</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1.8 × 10</a:t>
                      </a:r>
                      <a:r>
                        <a:rPr baseline="30000" lang="en" sz="2000">
                          <a:solidFill>
                            <a:schemeClr val="dk1"/>
                          </a:solidFill>
                          <a:latin typeface="Noto Sans"/>
                          <a:ea typeface="Noto Sans"/>
                          <a:cs typeface="Noto Sans"/>
                          <a:sym typeface="Noto Sans"/>
                        </a:rPr>
                        <a:t>–5</a:t>
                      </a:r>
                      <a:endParaRPr sz="2500">
                        <a:solidFill>
                          <a:srgbClr val="000000"/>
                        </a:solidFill>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1 kernel of corn</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1.1 × 10</a:t>
                      </a:r>
                      <a:r>
                        <a:rPr baseline="30000" lang="en" sz="2000">
                          <a:solidFill>
                            <a:schemeClr val="dk1"/>
                          </a:solidFill>
                          <a:latin typeface="Noto Sans"/>
                          <a:ea typeface="Noto Sans"/>
                          <a:cs typeface="Noto Sans"/>
                          <a:sym typeface="Noto Sans"/>
                        </a:rPr>
                        <a:t>–3</a:t>
                      </a:r>
                      <a:endParaRPr sz="2000">
                        <a:solidFill>
                          <a:schemeClr val="dk1"/>
                        </a:solidFill>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1800">
                          <a:latin typeface="Noto Sans"/>
                          <a:ea typeface="Noto Sans"/>
                          <a:cs typeface="Noto Sans"/>
                          <a:sym typeface="Noto Sans"/>
                        </a:rPr>
                        <a:t>House fly</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3.08</a:t>
                      </a:r>
                      <a:r>
                        <a:rPr lang="en" sz="2000">
                          <a:solidFill>
                            <a:schemeClr val="dk1"/>
                          </a:solidFill>
                          <a:latin typeface="Noto Sans"/>
                          <a:ea typeface="Noto Sans"/>
                          <a:cs typeface="Noto Sans"/>
                          <a:sym typeface="Noto Sans"/>
                        </a:rPr>
                        <a:t> × 10</a:t>
                      </a:r>
                      <a:r>
                        <a:rPr baseline="30000" lang="en" sz="2000">
                          <a:solidFill>
                            <a:schemeClr val="dk1"/>
                          </a:solidFill>
                          <a:latin typeface="Noto Sans"/>
                          <a:ea typeface="Noto Sans"/>
                          <a:cs typeface="Noto Sans"/>
                          <a:sym typeface="Noto Sans"/>
                        </a:rPr>
                        <a:t>–5</a:t>
                      </a:r>
                      <a:endParaRPr sz="2000">
                        <a:solidFill>
                          <a:schemeClr val="dk1"/>
                        </a:solidFill>
                        <a:latin typeface="Noto Sans"/>
                        <a:ea typeface="Noto Sans"/>
                        <a:cs typeface="Noto Sans"/>
                        <a:sym typeface="Noto Sans"/>
                      </a:endParaRPr>
                    </a:p>
                  </a:txBody>
                  <a:tcPr marT="91425" marB="91425" marR="91425" marL="91425"/>
                </a:tc>
              </a:tr>
            </a:tbl>
          </a:graphicData>
        </a:graphic>
      </p:graphicFrame>
      <p:sp>
        <p:nvSpPr>
          <p:cNvPr id="345" name="Google Shape;345;p42"/>
          <p:cNvSpPr txBox="1"/>
          <p:nvPr>
            <p:ph idx="12" type="sldNum"/>
          </p:nvPr>
        </p:nvSpPr>
        <p:spPr>
          <a:xfrm>
            <a:off x="8472458" y="473733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6" name="Google Shape;346;p42"/>
          <p:cNvSpPr txBox="1"/>
          <p:nvPr>
            <p:ph idx="2" type="sldNum"/>
          </p:nvPr>
        </p:nvSpPr>
        <p:spPr>
          <a:xfrm>
            <a:off x="311700" y="472506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5.6.5 Applying Scientific Notation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descr="Icon indicating the slide contains a check for understanding question for students " id="351" name="Google Shape;351;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D</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52" name="Google Shape;352;p43"/>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Which of the numbers shown is the greatest?</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lang="en">
                <a:solidFill>
                  <a:srgbClr val="424242"/>
                </a:solidFill>
              </a:rPr>
              <a:t>0.0065</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7.2 × 10</a:t>
            </a:r>
            <a:r>
              <a:rPr baseline="30000" lang="en">
                <a:solidFill>
                  <a:srgbClr val="424242"/>
                </a:solidFill>
              </a:rPr>
              <a:t>–3</a:t>
            </a:r>
            <a:endParaRPr baseline="30000">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0.00084</a:t>
            </a:r>
            <a:endParaRPr>
              <a:solidFill>
                <a:srgbClr val="424242"/>
              </a:solidFill>
            </a:endParaRPr>
          </a:p>
          <a:p>
            <a:pPr indent="-381000" lvl="0" marL="914400" rtl="0" algn="l">
              <a:lnSpc>
                <a:spcPct val="100000"/>
              </a:lnSpc>
              <a:spcBef>
                <a:spcPts val="1000"/>
              </a:spcBef>
              <a:spcAft>
                <a:spcPts val="1000"/>
              </a:spcAft>
              <a:buClr>
                <a:srgbClr val="424242"/>
              </a:buClr>
              <a:buSzPts val="2400"/>
              <a:buFont typeface="Calibri"/>
              <a:buAutoNum type="alphaLcPeriod"/>
            </a:pPr>
            <a:r>
              <a:rPr lang="en">
                <a:solidFill>
                  <a:srgbClr val="424242"/>
                </a:solidFill>
              </a:rPr>
              <a:t>9</a:t>
            </a:r>
            <a:r>
              <a:rPr lang="en">
                <a:solidFill>
                  <a:srgbClr val="424242"/>
                </a:solidFill>
              </a:rPr>
              <a:t>.6 × 10</a:t>
            </a:r>
            <a:r>
              <a:rPr baseline="30000" lang="en">
                <a:solidFill>
                  <a:srgbClr val="424242"/>
                </a:solidFill>
              </a:rPr>
              <a:t>–5</a:t>
            </a:r>
            <a:endParaRPr>
              <a:solidFill>
                <a:srgbClr val="424242"/>
              </a:solidFill>
            </a:endParaRPr>
          </a:p>
        </p:txBody>
      </p:sp>
      <p:sp>
        <p:nvSpPr>
          <p:cNvPr id="353" name="Google Shape;353;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4" name="Google Shape;354;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5.6.5 Applying Scientific Notation</a:t>
            </a:r>
            <a:endParaRPr/>
          </a:p>
        </p:txBody>
      </p:sp>
      <p:sp>
        <p:nvSpPr>
          <p:cNvPr descr="An arrow icon reads &quot;Let's review!&quot; and links to a slide that reviews the content that was assessed in the self check question. " id="355" name="Google Shape;355;p43" title="Review icon">
            <a:hlinkClick action="ppaction://hlinkshowjump?jump=nextslide"/>
          </p:cNvPr>
          <p:cNvSpPr/>
          <p:nvPr/>
        </p:nvSpPr>
        <p:spPr>
          <a:xfrm>
            <a:off x="6096000" y="45477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59" name="Shape 359"/>
        <p:cNvGrpSpPr/>
        <p:nvPr/>
      </p:nvGrpSpPr>
      <p:grpSpPr>
        <a:xfrm>
          <a:off x="0" y="0"/>
          <a:ext cx="0" cy="0"/>
          <a:chOff x="0" y="0"/>
          <a:chExt cx="0" cy="0"/>
        </a:xfrm>
      </p:grpSpPr>
      <p:pic>
        <p:nvPicPr>
          <p:cNvPr descr="Icon indicating the slide contains a additional resources for students who struggled with the check for understanding (self check) question" id="360" name="Google Shape;360;p4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61" name="Google Shape;361;p44"/>
          <p:cNvSpPr txBox="1"/>
          <p:nvPr>
            <p:ph type="title"/>
          </p:nvPr>
        </p:nvSpPr>
        <p:spPr>
          <a:xfrm>
            <a:off x="311700" y="137150"/>
            <a:ext cx="4533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D</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62" name="Google Shape;362;p44"/>
          <p:cNvSpPr txBox="1"/>
          <p:nvPr>
            <p:ph idx="1" type="body"/>
          </p:nvPr>
        </p:nvSpPr>
        <p:spPr>
          <a:xfrm>
            <a:off x="311700" y="1097400"/>
            <a:ext cx="4749000" cy="351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specimens in the table are measured lengths of different tiny animals. </a:t>
            </a:r>
            <a:endParaRPr/>
          </a:p>
          <a:p>
            <a:pPr indent="0" lvl="0" marL="0" rtl="0" algn="l">
              <a:spcBef>
                <a:spcPts val="1200"/>
              </a:spcBef>
              <a:spcAft>
                <a:spcPts val="1200"/>
              </a:spcAft>
              <a:buNone/>
            </a:pPr>
            <a:r>
              <a:rPr b="1" lang="en"/>
              <a:t>Arrange them in order from shortest to longest.</a:t>
            </a:r>
            <a:r>
              <a:rPr lang="en"/>
              <a:t> </a:t>
            </a:r>
            <a:endParaRPr sz="2000"/>
          </a:p>
        </p:txBody>
      </p:sp>
      <p:graphicFrame>
        <p:nvGraphicFramePr>
          <p:cNvPr descr="A 2-column table where the first row serves as the headers. The first column in row 1 is labeled &quot;specimen.&quot; The second column in row 1 is labeled &quot;length&quot; and it is measured in meters. " id="363" name="Google Shape;363;p44" title="Table for Length Measurements of Different Specimens"/>
          <p:cNvGraphicFramePr/>
          <p:nvPr/>
        </p:nvGraphicFramePr>
        <p:xfrm>
          <a:off x="5386200" y="839163"/>
          <a:ext cx="3000000" cy="3000000"/>
        </p:xfrm>
        <a:graphic>
          <a:graphicData uri="http://schemas.openxmlformats.org/drawingml/2006/table">
            <a:tbl>
              <a:tblPr>
                <a:noFill/>
                <a:tableStyleId>{C0F2F235-A3A9-4D75-B335-5F42E636576E}</a:tableStyleId>
              </a:tblPr>
              <a:tblGrid>
                <a:gridCol w="1632400"/>
                <a:gridCol w="1632400"/>
              </a:tblGrid>
              <a:tr h="3810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Specimen</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Length (m)</a:t>
                      </a:r>
                      <a:endParaRPr b="1" sz="18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A</a:t>
                      </a:r>
                      <a:endParaRPr sz="22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2000">
                          <a:latin typeface="Noto Sans"/>
                          <a:ea typeface="Noto Sans"/>
                          <a:cs typeface="Noto Sans"/>
                          <a:sym typeface="Noto Sans"/>
                        </a:rPr>
                        <a:t>7.0 × 10</a:t>
                      </a:r>
                      <a:r>
                        <a:rPr baseline="30000" lang="en" sz="2000">
                          <a:latin typeface="Noto Sans"/>
                          <a:ea typeface="Noto Sans"/>
                          <a:cs typeface="Noto Sans"/>
                          <a:sym typeface="Noto Sans"/>
                        </a:rPr>
                        <a:t>–3</a:t>
                      </a:r>
                      <a:endParaRPr baseline="30000" sz="20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B</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lang="en" sz="2000">
                          <a:latin typeface="Noto Sans"/>
                          <a:ea typeface="Noto Sans"/>
                          <a:cs typeface="Noto Sans"/>
                          <a:sym typeface="Noto Sans"/>
                        </a:rPr>
                        <a:t>0.0000847</a:t>
                      </a:r>
                      <a:endParaRPr sz="20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2200">
                          <a:latin typeface="Noto Sans"/>
                          <a:ea typeface="Noto Sans"/>
                          <a:cs typeface="Noto Sans"/>
                          <a:sym typeface="Noto Sans"/>
                        </a:rPr>
                        <a:t>C</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0.00022</a:t>
                      </a:r>
                      <a:endParaRPr sz="24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rgbClr val="000000"/>
                        </a:buClr>
                        <a:buSzPts val="1100"/>
                        <a:buFont typeface="Arial"/>
                        <a:buNone/>
                      </a:pPr>
                      <a:r>
                        <a:rPr lang="en" sz="2200">
                          <a:latin typeface="Noto Sans"/>
                          <a:ea typeface="Noto Sans"/>
                          <a:cs typeface="Noto Sans"/>
                          <a:sym typeface="Noto Sans"/>
                        </a:rPr>
                        <a:t>D</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1.8</a:t>
                      </a:r>
                      <a:r>
                        <a:rPr lang="en" sz="2000">
                          <a:solidFill>
                            <a:schemeClr val="dk1"/>
                          </a:solidFill>
                          <a:latin typeface="Noto Sans"/>
                          <a:ea typeface="Noto Sans"/>
                          <a:cs typeface="Noto Sans"/>
                          <a:sym typeface="Noto Sans"/>
                        </a:rPr>
                        <a:t> × 10</a:t>
                      </a:r>
                      <a:r>
                        <a:rPr baseline="30000" lang="en" sz="2000">
                          <a:solidFill>
                            <a:schemeClr val="dk1"/>
                          </a:solidFill>
                          <a:latin typeface="Noto Sans"/>
                          <a:ea typeface="Noto Sans"/>
                          <a:cs typeface="Noto Sans"/>
                          <a:sym typeface="Noto Sans"/>
                        </a:rPr>
                        <a:t>–4</a:t>
                      </a:r>
                      <a:endParaRPr sz="25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E</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8.92</a:t>
                      </a:r>
                      <a:r>
                        <a:rPr lang="en" sz="2000">
                          <a:solidFill>
                            <a:schemeClr val="dk1"/>
                          </a:solidFill>
                          <a:latin typeface="Noto Sans"/>
                          <a:ea typeface="Noto Sans"/>
                          <a:cs typeface="Noto Sans"/>
                          <a:sym typeface="Noto Sans"/>
                        </a:rPr>
                        <a:t> × 10</a:t>
                      </a:r>
                      <a:r>
                        <a:rPr baseline="30000" lang="en" sz="2000">
                          <a:solidFill>
                            <a:schemeClr val="dk1"/>
                          </a:solidFill>
                          <a:latin typeface="Noto Sans"/>
                          <a:ea typeface="Noto Sans"/>
                          <a:cs typeface="Noto Sans"/>
                          <a:sym typeface="Noto Sans"/>
                        </a:rPr>
                        <a:t>–3</a:t>
                      </a:r>
                      <a:endParaRPr sz="2500">
                        <a:solidFill>
                          <a:srgbClr val="000000"/>
                        </a:solidFill>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F</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6.03</a:t>
                      </a:r>
                      <a:r>
                        <a:rPr lang="en" sz="2000">
                          <a:solidFill>
                            <a:schemeClr val="dk1"/>
                          </a:solidFill>
                          <a:latin typeface="Noto Sans"/>
                          <a:ea typeface="Noto Sans"/>
                          <a:cs typeface="Noto Sans"/>
                          <a:sym typeface="Noto Sans"/>
                        </a:rPr>
                        <a:t> × 10</a:t>
                      </a:r>
                      <a:r>
                        <a:rPr baseline="30000" lang="en" sz="2000">
                          <a:solidFill>
                            <a:schemeClr val="dk1"/>
                          </a:solidFill>
                          <a:latin typeface="Noto Sans"/>
                          <a:ea typeface="Noto Sans"/>
                          <a:cs typeface="Noto Sans"/>
                          <a:sym typeface="Noto Sans"/>
                        </a:rPr>
                        <a:t>–2</a:t>
                      </a:r>
                      <a:endParaRPr sz="2500">
                        <a:solidFill>
                          <a:srgbClr val="000000"/>
                        </a:solidFill>
                        <a:latin typeface="Noto Sans"/>
                        <a:ea typeface="Noto Sans"/>
                        <a:cs typeface="Noto Sans"/>
                        <a:sym typeface="Noto Sans"/>
                      </a:endParaRPr>
                    </a:p>
                  </a:txBody>
                  <a:tcPr marT="91425" marB="91425" marR="91425" marL="91425"/>
                </a:tc>
              </a:tr>
            </a:tbl>
          </a:graphicData>
        </a:graphic>
      </p:graphicFrame>
      <p:sp>
        <p:nvSpPr>
          <p:cNvPr id="364" name="Google Shape;364;p44"/>
          <p:cNvSpPr txBox="1"/>
          <p:nvPr>
            <p:ph idx="12" type="sldNum"/>
          </p:nvPr>
        </p:nvSpPr>
        <p:spPr>
          <a:xfrm>
            <a:off x="8283608" y="473258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5" name="Google Shape;365;p44"/>
          <p:cNvSpPr txBox="1"/>
          <p:nvPr>
            <p:ph idx="2" type="sldNum"/>
          </p:nvPr>
        </p:nvSpPr>
        <p:spPr>
          <a:xfrm>
            <a:off x="311700" y="473259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5.6.5 Applying Scientific Notation</a:t>
            </a:r>
            <a:r>
              <a:rPr lang="en"/>
              <a:t> - Additional Resources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a:t>
            </a:r>
            <a:r>
              <a:rPr b="0" lang="en" sz="2400">
                <a:latin typeface="Noto Sans"/>
                <a:ea typeface="Noto Sans"/>
                <a:cs typeface="Noto Sans"/>
                <a:sym typeface="Noto Sans"/>
              </a:rPr>
              <a:t>th Step: Cool Down</a:t>
            </a:r>
            <a:endParaRPr/>
          </a:p>
        </p:txBody>
      </p:sp>
      <p:pic>
        <p:nvPicPr>
          <p:cNvPr descr="Image of eight rectangles connected by dotted lines conveying the progression of the Lesson. Each rectangle has an icon with text. &#10;The Warm Up, all four learning activities, and now the Cool Down rectangles are shaded dark green. The remaining two parts of the map are in gray. " id="371" name="Google Shape;371;p45" title="4LA-lesson CoolDown.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372" name="Google Shape;372;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46"/>
          <p:cNvSpPr txBox="1"/>
          <p:nvPr>
            <p:ph type="title"/>
          </p:nvPr>
        </p:nvSpPr>
        <p:spPr>
          <a:xfrm>
            <a:off x="253925" y="81900"/>
            <a:ext cx="85785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78" name="Google Shape;378;p46"/>
          <p:cNvSpPr txBox="1"/>
          <p:nvPr>
            <p:ph idx="1" type="body"/>
          </p:nvPr>
        </p:nvSpPr>
        <p:spPr>
          <a:xfrm>
            <a:off x="253925" y="659787"/>
            <a:ext cx="8806800" cy="404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The equation </a:t>
            </a:r>
            <a:r>
              <a:rPr i="1" lang="en" sz="2100">
                <a:latin typeface="Times New Roman"/>
                <a:ea typeface="Times New Roman"/>
                <a:cs typeface="Times New Roman"/>
                <a:sym typeface="Times New Roman"/>
              </a:rPr>
              <a:t>p</a:t>
            </a:r>
            <a:r>
              <a:rPr lang="en" sz="2100"/>
              <a:t> = 5,000 • 2</a:t>
            </a:r>
            <a:r>
              <a:rPr baseline="30000" i="1" lang="en" sz="2100">
                <a:latin typeface="Times New Roman"/>
                <a:ea typeface="Times New Roman"/>
                <a:cs typeface="Times New Roman"/>
                <a:sym typeface="Times New Roman"/>
              </a:rPr>
              <a:t>t</a:t>
            </a:r>
            <a:r>
              <a:rPr lang="en" sz="2100"/>
              <a:t> represents the population of an invasive fish species in a large lake, </a:t>
            </a:r>
            <a:r>
              <a:rPr i="1" lang="en" sz="2100">
                <a:latin typeface="Times New Roman"/>
                <a:ea typeface="Times New Roman"/>
                <a:cs typeface="Times New Roman"/>
                <a:sym typeface="Times New Roman"/>
              </a:rPr>
              <a:t>t</a:t>
            </a:r>
            <a:r>
              <a:rPr lang="en" sz="2100"/>
              <a:t> years since 2005, </a:t>
            </a:r>
            <a:r>
              <a:rPr lang="en" sz="2100"/>
              <a:t>when</a:t>
            </a:r>
            <a:r>
              <a:rPr lang="en" sz="2100"/>
              <a:t> the fish population in the lake was first surveyed.</a:t>
            </a:r>
            <a:endParaRPr sz="2100"/>
          </a:p>
          <a:p>
            <a:pPr indent="-361950" lvl="0" marL="457200" rtl="0" algn="l">
              <a:lnSpc>
                <a:spcPct val="100000"/>
              </a:lnSpc>
              <a:spcBef>
                <a:spcPts val="1200"/>
              </a:spcBef>
              <a:spcAft>
                <a:spcPts val="0"/>
              </a:spcAft>
              <a:buSzPts val="2100"/>
              <a:buAutoNum type="arabicPeriod"/>
            </a:pPr>
            <a:r>
              <a:rPr lang="en" sz="2100"/>
              <a:t>What was the population in 2005?</a:t>
            </a:r>
            <a:endParaRPr sz="2100"/>
          </a:p>
          <a:p>
            <a:pPr indent="-361950" lvl="0" marL="457200" rtl="0" algn="l">
              <a:lnSpc>
                <a:spcPct val="100000"/>
              </a:lnSpc>
              <a:spcBef>
                <a:spcPts val="1000"/>
              </a:spcBef>
              <a:spcAft>
                <a:spcPts val="0"/>
              </a:spcAft>
              <a:buSzPts val="2100"/>
              <a:buAutoNum type="arabicPeriod"/>
            </a:pPr>
            <a:r>
              <a:rPr lang="en" sz="2100"/>
              <a:t>What is this value of the population in 2005 in scientific notation?</a:t>
            </a:r>
            <a:endParaRPr sz="2100"/>
          </a:p>
          <a:p>
            <a:pPr indent="-361950" lvl="0" marL="457200" rtl="0" algn="l">
              <a:lnSpc>
                <a:spcPct val="100000"/>
              </a:lnSpc>
              <a:spcBef>
                <a:spcPts val="1000"/>
              </a:spcBef>
              <a:spcAft>
                <a:spcPts val="0"/>
              </a:spcAft>
              <a:buSzPts val="2100"/>
              <a:buAutoNum type="arabicPeriod"/>
            </a:pPr>
            <a:r>
              <a:rPr lang="en" sz="2100"/>
              <a:t>For this model, what does it mean when </a:t>
            </a:r>
            <a:r>
              <a:rPr i="1" lang="en" sz="2100">
                <a:latin typeface="Times New Roman"/>
                <a:ea typeface="Times New Roman"/>
                <a:cs typeface="Times New Roman"/>
                <a:sym typeface="Times New Roman"/>
              </a:rPr>
              <a:t>t</a:t>
            </a:r>
            <a:r>
              <a:rPr lang="en" sz="2100"/>
              <a:t> is – 2?</a:t>
            </a:r>
            <a:endParaRPr sz="2100"/>
          </a:p>
          <a:p>
            <a:pPr indent="-381000" lvl="0" marL="457200" rtl="0" algn="l">
              <a:lnSpc>
                <a:spcPct val="100000"/>
              </a:lnSpc>
              <a:spcBef>
                <a:spcPts val="1000"/>
              </a:spcBef>
              <a:spcAft>
                <a:spcPts val="0"/>
              </a:spcAft>
              <a:buSzPts val="2400"/>
              <a:buAutoNum type="arabicPeriod"/>
            </a:pPr>
            <a:r>
              <a:rPr lang="en" sz="2100"/>
              <a:t>For </a:t>
            </a:r>
            <a:r>
              <a:rPr i="1" lang="en">
                <a:latin typeface="Times New Roman"/>
                <a:ea typeface="Times New Roman"/>
                <a:cs typeface="Times New Roman"/>
                <a:sym typeface="Times New Roman"/>
              </a:rPr>
              <a:t>t</a:t>
            </a:r>
            <a:r>
              <a:rPr lang="en" sz="2100"/>
              <a:t> = –2, is the fish population more or less than 1,000? How do you know? </a:t>
            </a:r>
            <a:endParaRPr sz="2100"/>
          </a:p>
          <a:p>
            <a:pPr indent="-381000" lvl="0" marL="457200" rtl="0" algn="l">
              <a:lnSpc>
                <a:spcPct val="100000"/>
              </a:lnSpc>
              <a:spcBef>
                <a:spcPts val="1000"/>
              </a:spcBef>
              <a:spcAft>
                <a:spcPts val="0"/>
              </a:spcAft>
              <a:buSzPts val="2400"/>
              <a:buAutoNum type="arabicPeriod"/>
            </a:pPr>
            <a:r>
              <a:rPr lang="en" sz="2100"/>
              <a:t>Write the value of the fish population when </a:t>
            </a:r>
            <a:r>
              <a:rPr i="1" lang="en">
                <a:latin typeface="Times New Roman"/>
                <a:ea typeface="Times New Roman"/>
                <a:cs typeface="Times New Roman"/>
                <a:sym typeface="Times New Roman"/>
              </a:rPr>
              <a:t>t</a:t>
            </a:r>
            <a:r>
              <a:rPr lang="en" sz="2100"/>
              <a:t> = – 2 in scientific notation. </a:t>
            </a:r>
            <a:endParaRPr sz="2100"/>
          </a:p>
        </p:txBody>
      </p:sp>
      <p:sp>
        <p:nvSpPr>
          <p:cNvPr id="379" name="Google Shape;379;p46"/>
          <p:cNvSpPr txBox="1"/>
          <p:nvPr>
            <p:ph idx="12" type="sldNum"/>
          </p:nvPr>
        </p:nvSpPr>
        <p:spPr>
          <a:xfrm>
            <a:off x="8283608" y="472000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0" name="Google Shape;380;p46"/>
          <p:cNvSpPr txBox="1"/>
          <p:nvPr>
            <p:ph idx="2" type="sldNum"/>
          </p:nvPr>
        </p:nvSpPr>
        <p:spPr>
          <a:xfrm>
            <a:off x="311700" y="472001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5.6.6 Interpreting Negative Exponents and Scientific Notation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a:t>
            </a:r>
            <a:r>
              <a:rPr b="0" lang="en" sz="2400">
                <a:latin typeface="Noto Sans"/>
                <a:ea typeface="Noto Sans"/>
                <a:cs typeface="Noto Sans"/>
                <a:sym typeface="Noto Sans"/>
              </a:rPr>
              <a:t> Stop: Practice</a:t>
            </a:r>
            <a:endParaRPr/>
          </a:p>
        </p:txBody>
      </p:sp>
      <p:pic>
        <p:nvPicPr>
          <p:cNvPr descr="Image of eight rectangles connected by dotted lines conveying the progression of the Lesson. Each rectangle has an icon with text. &#10;The rectangles for all parts of the map that include the Warm Up, all four learning activities, the Cool Down, and the practice are shaded dark green. The last remaining rectangle on the map is gray. " id="386" name="Google Shape;386;p47" title="4LA-lesson Practice.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387" name="Google Shape;387;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1" name="Shape 391"/>
        <p:cNvGrpSpPr/>
        <p:nvPr/>
      </p:nvGrpSpPr>
      <p:grpSpPr>
        <a:xfrm>
          <a:off x="0" y="0"/>
          <a:ext cx="0" cy="0"/>
          <a:chOff x="0" y="0"/>
          <a:chExt cx="0" cy="0"/>
        </a:xfrm>
      </p:grpSpPr>
      <p:sp>
        <p:nvSpPr>
          <p:cNvPr id="392" name="Google Shape;392;p4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3" name="Google Shape;393;p4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94" name="Google Shape;394;p4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95" name="Google Shape;395;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6" name="Google Shape;396;p4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5.6.7 Practice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Eigh</a:t>
            </a:r>
            <a:r>
              <a:rPr b="0" lang="en" sz="2400">
                <a:latin typeface="Noto Sans"/>
                <a:ea typeface="Noto Sans"/>
                <a:cs typeface="Noto Sans"/>
                <a:sym typeface="Noto Sans"/>
              </a:rPr>
              <a:t>th Stop: Lesson Synthesis</a:t>
            </a:r>
            <a:endParaRPr/>
          </a:p>
        </p:txBody>
      </p:sp>
      <p:pic>
        <p:nvPicPr>
          <p:cNvPr descr="Image of eight rectangles connected by dotted lines conveying the progression of the Lesson. Each rectangle has an icon with text. &#10;The rectangles for all parts of the map  are shaded dark green to indicate this is the last part of the learning journey. " id="402" name="Google Shape;402;p49" title="4LA-lesson Synthesis.png"/>
          <p:cNvPicPr preferRelativeResize="0"/>
          <p:nvPr/>
        </p:nvPicPr>
        <p:blipFill>
          <a:blip r:embed="rId3">
            <a:alphaModFix/>
          </a:blip>
          <a:stretch>
            <a:fillRect/>
          </a:stretch>
        </p:blipFill>
        <p:spPr>
          <a:xfrm>
            <a:off x="152400" y="1417320"/>
            <a:ext cx="8839204" cy="3155009"/>
          </a:xfrm>
          <a:prstGeom prst="rect">
            <a:avLst/>
          </a:prstGeom>
          <a:noFill/>
          <a:ln>
            <a:noFill/>
          </a:ln>
        </p:spPr>
      </p:pic>
      <p:sp>
        <p:nvSpPr>
          <p:cNvPr id="403" name="Google Shape;403;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p5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9" name="Google Shape;409;p50"/>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Char char="●"/>
            </a:pPr>
            <a:r>
              <a:rPr lang="en"/>
              <a:t>Describe some situations where negative exponent values are meaningful.</a:t>
            </a:r>
            <a:endParaRPr/>
          </a:p>
          <a:p>
            <a:pPr indent="-381000" lvl="0" marL="457200" rtl="0" algn="l">
              <a:lnSpc>
                <a:spcPct val="100000"/>
              </a:lnSpc>
              <a:spcBef>
                <a:spcPts val="1000"/>
              </a:spcBef>
              <a:spcAft>
                <a:spcPts val="0"/>
              </a:spcAft>
              <a:buSzPts val="2400"/>
              <a:buChar char="●"/>
            </a:pPr>
            <a:r>
              <a:rPr lang="en"/>
              <a:t>Provide an example for why it is important to choose </a:t>
            </a:r>
            <a:r>
              <a:rPr lang="en"/>
              <a:t>appropriate/accurate </a:t>
            </a:r>
            <a:r>
              <a:rPr lang="en"/>
              <a:t>labels, intervals, and scale values for the axes when graphing data.</a:t>
            </a:r>
            <a:endParaRPr/>
          </a:p>
          <a:p>
            <a:pPr indent="-381000" lvl="0" marL="457200" rtl="0" algn="l">
              <a:lnSpc>
                <a:spcPct val="100000"/>
              </a:lnSpc>
              <a:spcBef>
                <a:spcPts val="1000"/>
              </a:spcBef>
              <a:spcAft>
                <a:spcPts val="0"/>
              </a:spcAft>
              <a:buSzPts val="2400"/>
              <a:buChar char="●"/>
            </a:pPr>
            <a:r>
              <a:rPr lang="en"/>
              <a:t>Explain how to compare values written in scientific notation.   </a:t>
            </a:r>
            <a:endParaRPr/>
          </a:p>
        </p:txBody>
      </p:sp>
      <p:sp>
        <p:nvSpPr>
          <p:cNvPr id="410" name="Google Shape;410;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1" name="Google Shape;411;p5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5.6 Negative Exponents and Scientific Notation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1"/>
          <p:cNvSpPr txBox="1"/>
          <p:nvPr>
            <p:ph type="title"/>
          </p:nvPr>
        </p:nvSpPr>
        <p:spPr>
          <a:xfrm>
            <a:off x="311700" y="87966"/>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17" name="Google Shape;417;p51"/>
          <p:cNvSpPr txBox="1"/>
          <p:nvPr>
            <p:ph idx="1" type="body"/>
          </p:nvPr>
        </p:nvSpPr>
        <p:spPr>
          <a:xfrm>
            <a:off x="311700" y="620179"/>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200"/>
              <a:t>How much do you agree with the following statements?</a:t>
            </a:r>
            <a:endParaRPr sz="2200"/>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18" name="Google Shape;418;p51" title="Student Self Assessment table"/>
          <p:cNvGraphicFramePr/>
          <p:nvPr/>
        </p:nvGraphicFramePr>
        <p:xfrm>
          <a:off x="403153" y="1086317"/>
          <a:ext cx="3000000" cy="3000000"/>
        </p:xfrm>
        <a:graphic>
          <a:graphicData uri="http://schemas.openxmlformats.org/drawingml/2006/table">
            <a:tbl>
              <a:tblPr>
                <a:noFill/>
                <a:tableStyleId>{C0F2F235-A3A9-4D75-B335-5F42E636576E}</a:tableStyleId>
              </a:tblPr>
              <a:tblGrid>
                <a:gridCol w="5550450"/>
                <a:gridCol w="990025"/>
                <a:gridCol w="990025"/>
                <a:gridCol w="9900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Describe the meaning of a negative exponent in equations that represent exponential growth and decay.</a:t>
                      </a:r>
                      <a:endParaRPr sz="15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Write equations that represent exponential growth and decay to solve problems.</a:t>
                      </a:r>
                      <a:endParaRPr sz="15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Graph an equation that represents exponential decay to solve a problem.</a:t>
                      </a:r>
                      <a:endParaRPr sz="15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Convert numbers between decimal form and scientific notation.</a:t>
                      </a:r>
                      <a:endParaRPr sz="15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Use scientific notation to solve problems arising from real-world situations.</a:t>
                      </a:r>
                      <a:endParaRPr sz="15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19" name="Google Shape;419;p51"/>
          <p:cNvSpPr txBox="1"/>
          <p:nvPr>
            <p:ph idx="12" type="sldNum"/>
          </p:nvPr>
        </p:nvSpPr>
        <p:spPr>
          <a:xfrm>
            <a:off x="8283608" y="478212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20" name="Google Shape;420;p51"/>
          <p:cNvSpPr txBox="1"/>
          <p:nvPr>
            <p:ph idx="2" type="sldNum"/>
          </p:nvPr>
        </p:nvSpPr>
        <p:spPr>
          <a:xfrm>
            <a:off x="311700" y="478213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5.6 Negative Exponents and Scientific Notation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