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299E58-B1C0-45A1-9D89-34CC286FBDA0}">
  <a:tblStyle styleId="{54299E58-B1C0-45A1-9D89-34CC286FBDA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 to Get Started</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2"/>
              </a:rPr>
              <a:t>Slide 2: How to use these slides</a:t>
            </a:r>
            <a:endParaRPr/>
          </a:p>
          <a:p>
            <a:pPr indent="-298450" lvl="1" marL="914400" rtl="0" algn="l">
              <a:spcBef>
                <a:spcPts val="0"/>
              </a:spcBef>
              <a:spcAft>
                <a:spcPts val="0"/>
              </a:spcAft>
              <a:buSzPts val="1100"/>
              <a:buChar char="○"/>
            </a:pPr>
            <a:r>
              <a:rPr lang="en" u="sng">
                <a:solidFill>
                  <a:schemeClr val="hlink"/>
                </a:solidFill>
                <a:hlinkClick r:id="rId3"/>
              </a:rPr>
              <a:t>Check out the digital quick start guide!</a:t>
            </a:r>
            <a:r>
              <a:rPr lang="en"/>
              <a:t>	</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have explored many situations modeled by quadratic functions and are now moving from concrete contexts to more abstract reasoning.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they use area diagrams—viewing expressions like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+ 4)(</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+ 7) as rectangles with side lengths split into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and constants, to expand expressions such as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+ 11</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+ 28. They see that adding the partial areas is the same as applying the distributive property.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prepares students to later use diagrams more abstractly and to learn the formal terms standard form and factored form in upcoming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A10(B) multiply polynomials of degree one and degree two</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recall that an area diagram can be used to illustrate multiplication of a number and a sum. This work prepares them to use diagrams to reason about the product of two sums that are variable expressions.s.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quiet work time and then time to share their work with a partner.</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AutoNum type="arabicPeriod"/>
            </a:pPr>
            <a:r>
              <a:rPr lang="en" sz="1300">
                <a:solidFill>
                  <a:schemeClr val="dk1"/>
                </a:solidFill>
                <a:latin typeface="Calibri"/>
                <a:ea typeface="Calibri"/>
                <a:cs typeface="Calibri"/>
                <a:sym typeface="Calibri"/>
              </a:rPr>
              <a:t>The entire diagram represents the product 6(3 + 4). The upper half represents 6 ⋅ 3 while the lower half represents 6 ⋅ 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Diagrams will vary, but should show a large rectangle with two sub-rectangles, with one sub-rectangle representing 5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the other representing 5 ⋅ 2. For example: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None/>
            </a:pPr>
            <a:r>
              <a:rPr lang="en" sz="900">
                <a:solidFill>
                  <a:schemeClr val="dk1"/>
                </a:solidFill>
                <a:latin typeface="Roboto Mono"/>
                <a:ea typeface="Roboto Mono"/>
                <a:cs typeface="Roboto Mono"/>
                <a:sym typeface="Roboto Mono"/>
              </a:rPr>
              <a:t>            </a:t>
            </a:r>
            <a:r>
              <a:rPr lang="en" sz="1300">
                <a:solidFill>
                  <a:schemeClr val="dk1"/>
                </a:solidFill>
                <a:latin typeface="Courier New"/>
                <a:ea typeface="Courier New"/>
                <a:cs typeface="Courier New"/>
                <a:sym typeface="Courier New"/>
              </a:rPr>
              <a:t>    5</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x  |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2  |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Clr>
                <a:schemeClr val="dk1"/>
              </a:buClr>
              <a:buSzPts val="1100"/>
              <a:buFont typeface="Arial"/>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understand that the expressions 6 ⋅ 3 + 6 ⋅ 4 and 6(3 + 4) are two ways of representing the area of the same rectangle.</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expression treats the area of the largest rectangle as a sum of the areas of the two smaller rectangles that are 6 by 3 and 6 by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other expression describes the area of the largest rectangle as a product of its two side lengths, which are 6 and the sum of 3 and 4.</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We can reason about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and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the same way.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can represent the area of a large rectangle that is 5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and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 can represent the area of a large rectangle composed of two smaller ones whose areas are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5 ⋅ 2 or 10. When we express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as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we are applying the distributive property.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MLR3 Clarify, Critique, Correct: Reading, Writing, Speaking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Before students share their responses, display the following incorrect statement: “I know that 3</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a </a:t>
            </a:r>
            <a:r>
              <a:rPr lang="en">
                <a:solidFill>
                  <a:schemeClr val="dk1"/>
                </a:solidFill>
                <a:latin typeface="Noto Sans"/>
                <a:ea typeface="Noto Sans"/>
                <a:cs typeface="Noto Sans"/>
                <a:sym typeface="Noto Sans"/>
              </a:rPr>
              <a:t>+ 2) equals 3</a:t>
            </a:r>
            <a:r>
              <a:rPr i="1" lang="en">
                <a:solidFill>
                  <a:schemeClr val="dk1"/>
                </a:solidFill>
                <a:latin typeface="Times New Roman"/>
                <a:ea typeface="Times New Roman"/>
                <a:cs typeface="Times New Roman"/>
                <a:sym typeface="Times New Roman"/>
              </a:rPr>
              <a:t>a</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+ 6</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because I have to distribute to multiply the 3</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Invite students to identify the error, critique the reasoning, and write a correct explanation. Invite one to two students to share their critiques and corrected explanations with the class. Listen for and amplify the language students use to describe what should happen when (</a:t>
            </a:r>
            <a:r>
              <a:rPr i="1" lang="en">
                <a:solidFill>
                  <a:schemeClr val="dk1"/>
                </a:solidFill>
                <a:latin typeface="Times New Roman"/>
                <a:ea typeface="Times New Roman"/>
                <a:cs typeface="Times New Roman"/>
                <a:sym typeface="Times New Roman"/>
              </a:rPr>
              <a:t>a </a:t>
            </a:r>
            <a:r>
              <a:rPr lang="en">
                <a:solidFill>
                  <a:schemeClr val="dk1"/>
                </a:solidFill>
                <a:latin typeface="Noto Sans"/>
                <a:ea typeface="Noto Sans"/>
                <a:cs typeface="Noto Sans"/>
                <a:sym typeface="Noto Sans"/>
              </a:rPr>
              <a:t>+ 2) is multiplied by 3</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and explain why the product should include a square term. This will help students understand how to write equivalent quadratic expressions using the distributive property.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Optimize output (for explanation);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Activate or supply background knowledge. Some students may benefit from additional support to learn how to draw appropriate diagrams. Consider providing access to some blank, or partially completed diagrams to start with.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20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Organization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builds on students' prior knowledge of writing equivalent expressions. They expand the product of a number (or a variable) and a sum by drawing diagrams and applying the distributive property. Unlike the work in earlier grades, however, some of the resulting expressions are quadratic expressions. The visual and algebraic reasoning here builds toward the next activity, where they will expand expressions containing two sums.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Remind students that multiplying out the factors in an expression like 5(</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+2) and writing it as 5</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+10 is often called expanding an expression.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ourier New"/>
                <a:ea typeface="Courier New"/>
                <a:cs typeface="Courier New"/>
                <a:sym typeface="Courier New"/>
              </a:rPr>
              <a:t> </a:t>
            </a:r>
            <a:endParaRPr sz="1700">
              <a:solidFill>
                <a:srgbClr val="1D2125"/>
              </a:solidFill>
              <a:latin typeface="Courier New"/>
              <a:ea typeface="Courier New"/>
              <a:cs typeface="Courier New"/>
              <a:sym typeface="Courier New"/>
            </a:endParaRPr>
          </a:p>
          <a:p>
            <a:pPr indent="0" lvl="0" marL="539496" rtl="0" algn="l">
              <a:lnSpc>
                <a:spcPct val="115000"/>
              </a:lnSpc>
              <a:spcBef>
                <a:spcPts val="1000"/>
              </a:spcBef>
              <a:spcAft>
                <a:spcPts val="0"/>
              </a:spcAft>
              <a:buNone/>
            </a:pPr>
            <a:r>
              <a:rPr lang="en" sz="1300">
                <a:solidFill>
                  <a:schemeClr val="dk1"/>
                </a:solidFill>
                <a:latin typeface="Roboto Mono"/>
                <a:ea typeface="Roboto Mono"/>
                <a:cs typeface="Roboto Mono"/>
                <a:sym typeface="Roboto Mono"/>
              </a:rPr>
              <a:t> </a:t>
            </a:r>
            <a:r>
              <a:rPr lang="en" sz="1300">
                <a:solidFill>
                  <a:schemeClr val="dk1"/>
                </a:solidFill>
                <a:latin typeface="Roboto Mono"/>
                <a:ea typeface="Roboto Mono"/>
                <a:cs typeface="Roboto Mono"/>
                <a:sym typeface="Roboto Mono"/>
              </a:rPr>
              <a:t>    </a:t>
            </a:r>
            <a:r>
              <a:rPr lang="en" sz="1300">
                <a:solidFill>
                  <a:schemeClr val="dk1"/>
                </a:solidFill>
                <a:latin typeface="Courier New"/>
                <a:ea typeface="Courier New"/>
                <a:cs typeface="Courier New"/>
                <a:sym typeface="Courier New"/>
              </a:rPr>
              <a:t>  2n       5</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n |  2n²   |  5n  |</a:t>
            </a:r>
            <a:endParaRPr sz="1300">
              <a:solidFill>
                <a:schemeClr val="dk1"/>
              </a:solidFill>
              <a:latin typeface="Courier New"/>
              <a:ea typeface="Courier New"/>
              <a:cs typeface="Courier New"/>
              <a:sym typeface="Courier New"/>
            </a:endParaRPr>
          </a:p>
          <a:p>
            <a:pPr indent="0" lvl="0" marL="539496" rtl="0" algn="l">
              <a:lnSpc>
                <a:spcPct val="115000"/>
              </a:lnSpc>
              <a:spcBef>
                <a:spcPts val="0"/>
              </a:spcBef>
              <a:spcAft>
                <a:spcPts val="0"/>
              </a:spcAft>
              <a:buNone/>
            </a:pPr>
            <a:r>
              <a:rPr lang="en" sz="1300">
                <a:solidFill>
                  <a:schemeClr val="dk1"/>
                </a:solidFill>
                <a:latin typeface="Courier New"/>
                <a:ea typeface="Courier New"/>
                <a:cs typeface="Courier New"/>
                <a:sym typeface="Courier New"/>
              </a:rPr>
              <a:t>   +--------+------+</a:t>
            </a:r>
            <a:endParaRPr sz="1300">
              <a:solidFill>
                <a:schemeClr val="dk1"/>
              </a:solidFill>
              <a:latin typeface="Courier New"/>
              <a:ea typeface="Courier New"/>
              <a:cs typeface="Courier New"/>
              <a:sym typeface="Courier New"/>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p</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r>
              <a:rPr i="1" lang="en" sz="1300">
                <a:solidFill>
                  <a:schemeClr val="dk1"/>
                </a:solidFill>
                <a:latin typeface="Times New Roman"/>
                <a:ea typeface="Times New Roman"/>
                <a:cs typeface="Times New Roman"/>
                <a:sym typeface="Times New Roman"/>
              </a:rPr>
              <a:t>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r</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0.5</a:t>
            </a:r>
            <a:r>
              <a:rPr i="1" lang="en" sz="1300">
                <a:solidFill>
                  <a:schemeClr val="dk1"/>
                </a:solidFill>
                <a:latin typeface="Times New Roman"/>
                <a:ea typeface="Times New Roman"/>
                <a:cs typeface="Times New Roman"/>
                <a:sym typeface="Times New Roman"/>
              </a:rPr>
              <a:t>w</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w</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Share your diagrams and explanations.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how each part of the diagram matches parts of the expression.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distributive property lets us write equivalent expressions without drawing diagrams.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also works when a factor has more than two terms (e.g., 3</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(2 + </a:t>
            </a:r>
            <a:r>
              <a:rPr i="1" lang="en" sz="1300">
                <a:solidFill>
                  <a:schemeClr val="dk1"/>
                </a:solidFill>
                <a:latin typeface="Times New Roman"/>
                <a:ea typeface="Times New Roman"/>
                <a:cs typeface="Times New Roman"/>
                <a:sym typeface="Times New Roman"/>
              </a:rPr>
              <a:t>𝑥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algebra tiles if you need help visualizing the model.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multiply both terms by 4</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not just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When 4</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multiplied by ¾ , the result is 3</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4</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by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then multiply 4</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by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Multiply each term by 4</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Distributive Property</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Remind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Distribute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Multiply the terms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Simplify</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m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1000"/>
              </a:spcAft>
              <a:buNone/>
            </a:pPr>
            <a:r>
              <a:t/>
            </a:r>
            <a:endParaRPr baseline="30000"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2"/>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connect quadratic expressions written as products and as sums. Using rectangular area diagrams, they see how a product can be rewritten as a sum. This helps them notice structure and recognize equivalent quadratic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quiet think time to find an equivalent expression for (10 + 2)(10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a few to share strategies, such as: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Drawing a rectangle, partitioning, and adding partial areas.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Rewriting 10 + 2 as 12, then using 12(10 +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120 + 12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Distributing each term: 100 + 10</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+ 20 + 2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120 + 12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Explain that these strategies also work for multiplying two sums with variables, like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students discuss reasoning with a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Pause after the second question to connect diagram areas to expressions.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how recognizing this structure helps them expand expressions without diagrams.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i="1" sz="1300">
              <a:solidFill>
                <a:schemeClr val="dk1"/>
              </a:solidFill>
              <a:latin typeface="Calibri"/>
              <a:ea typeface="Calibri"/>
              <a:cs typeface="Calibri"/>
              <a:sym typeface="Calibri"/>
            </a:endParaRPr>
          </a:p>
          <a:p>
            <a:pPr indent="0" lvl="0" marL="539496" rtl="0" algn="l">
              <a:lnSpc>
                <a:spcPct val="115000"/>
              </a:lnSpc>
              <a:spcBef>
                <a:spcPts val="0"/>
              </a:spcBef>
              <a:spcAft>
                <a:spcPts val="0"/>
              </a:spcAft>
              <a:buClr>
                <a:schemeClr val="dk1"/>
              </a:buClr>
              <a:buSzPts val="1100"/>
              <a:buFont typeface="Arial"/>
              <a:buNone/>
            </a:pPr>
            <a:r>
              <a:rPr lang="en" sz="900">
                <a:solidFill>
                  <a:schemeClr val="dk1"/>
                </a:solidFill>
                <a:latin typeface="Roboto Mono"/>
                <a:ea typeface="Roboto Mono"/>
                <a:cs typeface="Roboto Mono"/>
                <a:sym typeface="Roboto Mono"/>
              </a:rPr>
              <a:t> </a:t>
            </a:r>
            <a:r>
              <a:rPr lang="en" sz="1400">
                <a:solidFill>
                  <a:schemeClr val="dk1"/>
                </a:solidFill>
                <a:latin typeface="Roboto Mono"/>
                <a:ea typeface="Roboto Mono"/>
                <a:cs typeface="Roboto Mono"/>
                <a:sym typeface="Roboto Mono"/>
              </a:rPr>
              <a:t>        x       3</a:t>
            </a:r>
            <a:endParaRPr sz="14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1400">
                <a:solidFill>
                  <a:schemeClr val="dk1"/>
                </a:solidFill>
                <a:latin typeface="Roboto Mono"/>
                <a:ea typeface="Roboto Mono"/>
                <a:cs typeface="Roboto Mono"/>
                <a:sym typeface="Roboto Mono"/>
              </a:rPr>
              <a:t>     +-------+-------+</a:t>
            </a:r>
            <a:endParaRPr sz="14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1400">
                <a:solidFill>
                  <a:schemeClr val="dk1"/>
                </a:solidFill>
                <a:latin typeface="Roboto Mono"/>
                <a:ea typeface="Roboto Mono"/>
                <a:cs typeface="Roboto Mono"/>
                <a:sym typeface="Roboto Mono"/>
              </a:rPr>
              <a:t> x   |  x²   |  3x   |</a:t>
            </a:r>
            <a:endParaRPr sz="14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1400">
                <a:solidFill>
                  <a:schemeClr val="dk1"/>
                </a:solidFill>
                <a:latin typeface="Roboto Mono"/>
                <a:ea typeface="Roboto Mono"/>
                <a:cs typeface="Roboto Mono"/>
                <a:sym typeface="Roboto Mono"/>
              </a:rPr>
              <a:t>     +-------+-------+</a:t>
            </a:r>
            <a:endParaRPr sz="14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1400">
                <a:solidFill>
                  <a:schemeClr val="dk1"/>
                </a:solidFill>
                <a:latin typeface="Roboto Mono"/>
                <a:ea typeface="Roboto Mono"/>
                <a:cs typeface="Roboto Mono"/>
                <a:sym typeface="Roboto Mono"/>
              </a:rPr>
              <a:t> 1   |   x   |   3   |</a:t>
            </a:r>
            <a:endParaRPr sz="1400">
              <a:solidFill>
                <a:schemeClr val="dk1"/>
              </a:solidFill>
              <a:latin typeface="Roboto Mono"/>
              <a:ea typeface="Roboto Mono"/>
              <a:cs typeface="Roboto Mono"/>
              <a:sym typeface="Roboto Mono"/>
            </a:endParaRPr>
          </a:p>
          <a:p>
            <a:pPr indent="0" lvl="0" marL="539496" rtl="0" algn="l">
              <a:lnSpc>
                <a:spcPct val="115000"/>
              </a:lnSpc>
              <a:spcBef>
                <a:spcPts val="0"/>
              </a:spcBef>
              <a:spcAft>
                <a:spcPts val="0"/>
              </a:spcAft>
              <a:buClr>
                <a:schemeClr val="dk1"/>
              </a:buClr>
              <a:buSzPts val="1100"/>
              <a:buFont typeface="Arial"/>
              <a:buNone/>
            </a:pPr>
            <a:r>
              <a:rPr lang="en" sz="1400">
                <a:solidFill>
                  <a:schemeClr val="dk1"/>
                </a:solidFill>
                <a:latin typeface="Roboto Mono"/>
                <a:ea typeface="Roboto Mono"/>
                <a:cs typeface="Roboto Mono"/>
                <a:sym typeface="Roboto Mono"/>
              </a:rPr>
              <a:t>     +-------+-------+</a:t>
            </a:r>
            <a:endParaRPr sz="1800">
              <a:solidFill>
                <a:schemeClr val="dk1"/>
              </a:solidFill>
              <a:latin typeface="Courier New"/>
              <a:ea typeface="Courier New"/>
              <a:cs typeface="Courier New"/>
              <a:sym typeface="Courier New"/>
            </a:endParaRPr>
          </a:p>
          <a:p>
            <a:pPr indent="0" lvl="0" marL="0" rtl="0" algn="l">
              <a:spcBef>
                <a:spcPts val="0"/>
              </a:spcBef>
              <a:spcAft>
                <a:spcPts val="0"/>
              </a:spcAft>
              <a:buNone/>
            </a:pPr>
            <a:r>
              <a:t/>
            </a:r>
            <a:endParaRPr sz="1300">
              <a:solidFill>
                <a:schemeClr val="dk1"/>
              </a:solidFill>
              <a:latin typeface="Times New Roman"/>
              <a:ea typeface="Times New Roman"/>
              <a:cs typeface="Times New Roman"/>
              <a:sym typeface="Times New Roman"/>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1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 3</a:t>
            </a:r>
            <a:r>
              <a:rPr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1 ⋅ 3 = 3</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Adding these together gives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diagram should show partial products that add up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diagram should show partial products that add up to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diagram should show partial products that add up to 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diagram should show partial products that add up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xn</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xn</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mn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+ 20</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+ 50</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be unfamiliar with decomposing a rectangular diagram into sub-rectangles, especially when the side lengths represent variable expressions like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They may benefit from seeing an example involving only numbers. Show that to reason about 21 ⋅ 13, we can draw a rectangular diagram with side lengths 20 + 1 and 10 + 3, decompose the rectangle to separate the tens and ones on each side, compute the four partial areas separately, and then find the sum of those partial areas.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write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Remind them that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diagrams and explain how they used them to write equivalent expressions without diagrams.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guiding questions: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Which terms do we multiply first? Does order matter? (No—each term in one factor multiplies each term in the other.)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drawing arrows can help keep track of the distributions (see example on the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+12 equivalent 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(Yes; simplify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all expanded expressions alike? (Each has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²,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-term(s), and a constant.)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they different? (Coefficients and constants vary.)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+ 22): How do we find the middle term? ((88 + 22)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it matter which side shows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(No, both diagrams represent the same area and expression.)</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85fede3db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85fede3d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because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+ 5(1</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+ 6(1)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shows that an equivalent expression is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could use four 1-by-1 squares. This would give the expression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The rectangle would be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The image would be the same as Image 2 with one more row added on top. (4 rows above the x by x and 1 squares.)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distribute the 2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to the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Multiply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times the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then multiply the 2 by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Like terms are combined with addition, not multiplication.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must also be multiplied by the 4 in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Multiplying Binomials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irst terms, </a:t>
            </a:r>
            <a:r>
              <a:rPr b="1" lang="en" sz="1300">
                <a:solidFill>
                  <a:schemeClr val="dk1"/>
                </a:solidFill>
                <a:latin typeface="Calibri"/>
                <a:ea typeface="Calibri"/>
                <a:cs typeface="Calibri"/>
                <a:sym typeface="Calibri"/>
              </a:rPr>
              <a:t>O</a:t>
            </a:r>
            <a:r>
              <a:rPr lang="en" sz="1300">
                <a:solidFill>
                  <a:schemeClr val="dk1"/>
                </a:solidFill>
                <a:latin typeface="Calibri"/>
                <a:ea typeface="Calibri"/>
                <a:cs typeface="Calibri"/>
                <a:sym typeface="Calibri"/>
              </a:rPr>
              <a:t>uter terms, </a:t>
            </a:r>
            <a:r>
              <a:rPr b="1" lang="en" sz="1300">
                <a:solidFill>
                  <a:schemeClr val="dk1"/>
                </a:solidFill>
                <a:latin typeface="Calibri"/>
                <a:ea typeface="Calibri"/>
                <a:cs typeface="Calibri"/>
                <a:sym typeface="Calibri"/>
              </a:rPr>
              <a:t>I</a:t>
            </a:r>
            <a:r>
              <a:rPr lang="en" sz="1300">
                <a:solidFill>
                  <a:schemeClr val="dk1"/>
                </a:solidFill>
                <a:latin typeface="Calibri"/>
                <a:ea typeface="Calibri"/>
                <a:cs typeface="Calibri"/>
                <a:sym typeface="Calibri"/>
              </a:rPr>
              <a:t>nner terms, and </a:t>
            </a:r>
            <a:r>
              <a:rPr b="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ast terms.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Diagram should show partial products of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2, which add up to 3</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+16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diagrams can help us see and keep track of the different parts of the factors that need to be multiplied and make sure</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 they are all accounted for.</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Drawing a diagram every time we want to expand an expression would be time consuming.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Expanding expressions with the distributive property is probably quicker than drawing diagrams.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If we don't keep track of the terms closely, we may miss some terms that need to be multiplied.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png"/><Relationship Id="rId7" Type="http://schemas.openxmlformats.org/officeDocument/2006/relationships/image" Target="../media/image15.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9.png"/><Relationship Id="rId7"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slide" Target="/ppt/slides/slide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s://youtu.be/T_qxr3FtLeA?si=zbMaIgYnIuP3Sq5C" TargetMode="External"/><Relationship Id="rId4" Type="http://schemas.openxmlformats.org/officeDocument/2006/relationships/hyperlink" Target="http://www.youtube.com/watch?v=T_qxr3FtLeA" TargetMode="External"/><Relationship Id="rId5"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slide" Target="/ppt/slides/slide18.xml"/><Relationship Id="rId5"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20.png"/><Relationship Id="rId7"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6.png"/><Relationship Id="rId5" Type="http://schemas.openxmlformats.org/officeDocument/2006/relationships/image" Target="../media/image20.png"/><Relationship Id="rId6" Type="http://schemas.openxmlformats.org/officeDocument/2006/relationships/image" Target="../media/image28.png"/><Relationship Id="rId7"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image" Target="../media/image28.png"/><Relationship Id="rId6" Type="http://schemas.openxmlformats.org/officeDocument/2006/relationships/image" Target="../media/image24.png"/><Relationship Id="rId7"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7.8 Equivalent Quadratic Expressions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 Equivalent Quadratic Expressions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{54299E58-B1C0-45A1-9D89-34CC286FBDA0}</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Three students helping each other up a staircase toward a flag, symbolizing teamwork and building math skills step by step." id="66" name="Google Shape;66;p10" title="Goals -1.png"/>
          <p:cNvPicPr preferRelativeResize="0"/>
          <p:nvPr/>
        </p:nvPicPr>
        <p:blipFill rotWithShape="1">
          <a:blip r:embed="rId3">
            <a:alphaModFix/>
          </a:blip>
          <a:srcRect b="0" l="16698" r="16692"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a:t>
            </a:r>
            <a:r>
              <a:rPr lang="en">
                <a:solidFill>
                  <a:srgbClr val="F3F3F3"/>
                </a:solidFill>
              </a:rPr>
              <a: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Rewrite quadratic expressions</a:t>
            </a:r>
            <a:r>
              <a:rPr lang="en">
                <a:solidFill>
                  <a:srgbClr val="F3F3F3"/>
                </a:solidFill>
              </a:rPr>
              <a:t> in </a:t>
            </a:r>
            <a:r>
              <a:rPr b="1" lang="en">
                <a:solidFill>
                  <a:srgbClr val="F3F3F3"/>
                </a:solidFill>
              </a:rPr>
              <a:t>different forms</a:t>
            </a:r>
            <a:r>
              <a:rPr lang="en">
                <a:solidFill>
                  <a:srgbClr val="F3F3F3"/>
                </a:solidFill>
              </a:rPr>
              <a:t> by using an area diagram or the distributive property.</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7.8 Equivalent Quadratic Expressions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65826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Previous</a:t>
            </a:r>
            <a:endParaRPr b="1" sz="1700"/>
          </a:p>
          <a:p>
            <a:pPr indent="-330200" lvl="0" marL="457200" rtl="0" algn="l">
              <a:lnSpc>
                <a:spcPct val="100000"/>
              </a:lnSpc>
              <a:spcBef>
                <a:spcPts val="500"/>
              </a:spcBef>
              <a:spcAft>
                <a:spcPts val="0"/>
              </a:spcAft>
              <a:buSzPts val="1600"/>
              <a:buChar char="●"/>
            </a:pPr>
            <a:r>
              <a:rPr b="1" lang="en" sz="1600"/>
              <a:t>Expression</a:t>
            </a:r>
            <a:endParaRPr b="1" sz="1600"/>
          </a:p>
          <a:p>
            <a:pPr indent="-330200" lvl="1" marL="914400" rtl="0" algn="l">
              <a:lnSpc>
                <a:spcPct val="100000"/>
              </a:lnSpc>
              <a:spcBef>
                <a:spcPts val="0"/>
              </a:spcBef>
              <a:spcAft>
                <a:spcPts val="0"/>
              </a:spcAft>
              <a:buSzPts val="1600"/>
              <a:buChar char="○"/>
            </a:pPr>
            <a:r>
              <a:rPr lang="en"/>
              <a:t>The sum of products of numbers and variables. The variables can be raised to different powers.</a:t>
            </a:r>
            <a:endParaRPr/>
          </a:p>
          <a:p>
            <a:pPr indent="-330200" lvl="0" marL="457200" rtl="0" algn="l">
              <a:lnSpc>
                <a:spcPct val="100000"/>
              </a:lnSpc>
              <a:spcBef>
                <a:spcPts val="1000"/>
              </a:spcBef>
              <a:spcAft>
                <a:spcPts val="0"/>
              </a:spcAft>
              <a:buSzPts val="1600"/>
              <a:buChar char="●"/>
            </a:pPr>
            <a:r>
              <a:rPr b="1" lang="en" sz="1600"/>
              <a:t>Factor</a:t>
            </a:r>
            <a:endParaRPr sz="1600"/>
          </a:p>
          <a:p>
            <a:pPr indent="-330200" lvl="1" marL="914400" rtl="0" algn="l">
              <a:lnSpc>
                <a:spcPct val="100000"/>
              </a:lnSpc>
              <a:spcBef>
                <a:spcPts val="0"/>
              </a:spcBef>
              <a:spcAft>
                <a:spcPts val="0"/>
              </a:spcAft>
              <a:buSzPts val="1600"/>
              <a:buChar char="○"/>
            </a:pPr>
            <a:r>
              <a:rPr lang="en"/>
              <a:t>If </a:t>
            </a:r>
            <a:r>
              <a:rPr i="1" lang="en">
                <a:latin typeface="Times New Roman"/>
                <a:ea typeface="Times New Roman"/>
                <a:cs typeface="Times New Roman"/>
                <a:sym typeface="Times New Roman"/>
              </a:rPr>
              <a:t>𝑎</a:t>
            </a:r>
            <a:r>
              <a:rPr lang="en"/>
              <a:t> · </a:t>
            </a:r>
            <a:r>
              <a:rPr i="1" lang="en">
                <a:latin typeface="Times New Roman"/>
                <a:ea typeface="Times New Roman"/>
                <a:cs typeface="Times New Roman"/>
                <a:sym typeface="Times New Roman"/>
              </a:rPr>
              <a:t>b</a:t>
            </a:r>
            <a:r>
              <a:rPr lang="en"/>
              <a:t> = </a:t>
            </a:r>
            <a:r>
              <a:rPr i="1" lang="en">
                <a:latin typeface="Times New Roman"/>
                <a:ea typeface="Times New Roman"/>
                <a:cs typeface="Times New Roman"/>
                <a:sym typeface="Times New Roman"/>
              </a:rPr>
              <a:t>m</a:t>
            </a:r>
            <a:r>
              <a:rPr lang="en"/>
              <a:t> then </a:t>
            </a:r>
            <a:r>
              <a:rPr i="1" lang="en">
                <a:latin typeface="Times New Roman"/>
                <a:ea typeface="Times New Roman"/>
                <a:cs typeface="Times New Roman"/>
                <a:sym typeface="Times New Roman"/>
              </a:rPr>
              <a:t>𝑎</a:t>
            </a:r>
            <a:r>
              <a:rPr lang="en"/>
              <a:t> and </a:t>
            </a:r>
            <a:r>
              <a:rPr i="1" lang="en">
                <a:latin typeface="Times New Roman"/>
                <a:ea typeface="Times New Roman"/>
                <a:cs typeface="Times New Roman"/>
                <a:sym typeface="Times New Roman"/>
              </a:rPr>
              <a:t>b</a:t>
            </a:r>
            <a:r>
              <a:rPr lang="en"/>
              <a:t>. These are the values or expressions that multiply to be a specific product.</a:t>
            </a:r>
            <a:endParaRPr/>
          </a:p>
          <a:p>
            <a:pPr indent="-330200" lvl="0" marL="457200" rtl="0" algn="l">
              <a:lnSpc>
                <a:spcPct val="100000"/>
              </a:lnSpc>
              <a:spcBef>
                <a:spcPts val="1000"/>
              </a:spcBef>
              <a:spcAft>
                <a:spcPts val="0"/>
              </a:spcAft>
              <a:buSzPts val="1600"/>
              <a:buChar char="●"/>
            </a:pPr>
            <a:r>
              <a:rPr b="1" lang="en" sz="1600"/>
              <a:t>Distributive Property</a:t>
            </a:r>
            <a:endParaRPr sz="1600"/>
          </a:p>
          <a:p>
            <a:pPr indent="-330200" lvl="1" marL="914400" rtl="0" algn="l">
              <a:lnSpc>
                <a:spcPct val="100000"/>
              </a:lnSpc>
              <a:spcBef>
                <a:spcPts val="0"/>
              </a:spcBef>
              <a:spcAft>
                <a:spcPts val="0"/>
              </a:spcAft>
              <a:buSzPts val="1600"/>
              <a:buChar char="○"/>
            </a:pPr>
            <a:r>
              <a:rPr lang="en"/>
              <a:t>A property indicating a special way in which multiplication is applied to addition of two or more numbers in which each term inside a set of parentheses can be multiplied by a factor outside the parentheses, such as </a:t>
            </a:r>
            <a:r>
              <a:rPr i="1" lang="en">
                <a:latin typeface="Times New Roman"/>
                <a:ea typeface="Times New Roman"/>
                <a:cs typeface="Times New Roman"/>
                <a:sym typeface="Times New Roman"/>
              </a:rPr>
              <a:t>𝑎</a:t>
            </a:r>
            <a:r>
              <a:rPr lang="en"/>
              <a:t>(</a:t>
            </a:r>
            <a:r>
              <a:rPr i="1" lang="en">
                <a:latin typeface="Times New Roman"/>
                <a:ea typeface="Times New Roman"/>
                <a:cs typeface="Times New Roman"/>
                <a:sym typeface="Times New Roman"/>
              </a:rPr>
              <a:t>𝑏</a:t>
            </a:r>
            <a:r>
              <a:rPr lang="en"/>
              <a:t> + </a:t>
            </a:r>
            <a:r>
              <a:rPr i="1" lang="en">
                <a:latin typeface="Times New Roman"/>
                <a:ea typeface="Times New Roman"/>
                <a:cs typeface="Times New Roman"/>
                <a:sym typeface="Times New Roman"/>
              </a:rPr>
              <a:t>𝑐</a:t>
            </a:r>
            <a:r>
              <a:rPr lang="en"/>
              <a:t>) = </a:t>
            </a:r>
            <a:r>
              <a:rPr i="1" lang="en">
                <a:latin typeface="Times New Roman"/>
                <a:ea typeface="Times New Roman"/>
                <a:cs typeface="Times New Roman"/>
                <a:sym typeface="Times New Roman"/>
              </a:rPr>
              <a:t>𝑎𝑏</a:t>
            </a:r>
            <a:r>
              <a:rPr lang="en"/>
              <a:t> + </a:t>
            </a:r>
            <a:r>
              <a:rPr i="1" lang="en">
                <a:latin typeface="Times New Roman"/>
                <a:ea typeface="Times New Roman"/>
                <a:cs typeface="Times New Roman"/>
                <a:sym typeface="Times New Roman"/>
              </a:rPr>
              <a:t>𝑎𝑐</a:t>
            </a:r>
            <a:r>
              <a:rPr lang="en"/>
              <a:t>.</a:t>
            </a:r>
            <a:endParaRPr i="1">
              <a:latin typeface="Times New Roman"/>
              <a:ea typeface="Times New Roman"/>
              <a:cs typeface="Times New Roman"/>
              <a:sym typeface="Times New Roman"/>
            </a:endParaRPr>
          </a:p>
          <a:p>
            <a:pPr indent="0" lvl="0" marL="457200" rtl="0" algn="l">
              <a:lnSpc>
                <a:spcPct val="100000"/>
              </a:lnSpc>
              <a:spcBef>
                <a:spcPts val="1000"/>
              </a:spcBef>
              <a:spcAft>
                <a:spcPts val="0"/>
              </a:spcAft>
              <a:buNone/>
            </a:pPr>
            <a:r>
              <a:t/>
            </a:r>
            <a:endParaRPr i="1" sz="1600">
              <a:latin typeface="Times New Roman"/>
              <a:ea typeface="Times New Roman"/>
              <a:cs typeface="Times New Roman"/>
              <a:sym typeface="Times New Roman"/>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 Equivalent Quadratic Expressions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6740550" y="950975"/>
            <a:ext cx="2260500" cy="3160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700"/>
              <a:t>New</a:t>
            </a:r>
            <a:endParaRPr sz="1700"/>
          </a:p>
          <a:p>
            <a:pPr indent="-311150" lvl="0" marL="457200" rtl="0" algn="l">
              <a:lnSpc>
                <a:spcPct val="100000"/>
              </a:lnSpc>
              <a:spcBef>
                <a:spcPts val="1200"/>
              </a:spcBef>
              <a:spcAft>
                <a:spcPts val="0"/>
              </a:spcAft>
              <a:buSzPts val="1300"/>
              <a:buChar char="●"/>
            </a:pPr>
            <a:r>
              <a:rPr lang="en" sz="1300"/>
              <a:t>None</a:t>
            </a:r>
            <a:endParaRPr sz="1300"/>
          </a:p>
          <a:p>
            <a:pPr indent="0" lvl="0" marL="914400" rtl="0" algn="l">
              <a:lnSpc>
                <a:spcPct val="100000"/>
              </a:lnSpc>
              <a:spcBef>
                <a:spcPts val="1200"/>
              </a:spcBef>
              <a:spcAft>
                <a:spcPts val="1200"/>
              </a:spcAft>
              <a:buNone/>
            </a:pPr>
            <a:r>
              <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7.8.1 Area Diagrams</a:t>
            </a:r>
            <a:endParaRPr/>
          </a:p>
        </p:txBody>
      </p:sp>
      <p:sp>
        <p:nvSpPr>
          <p:cNvPr id="115" name="Google Shape;115;p13"/>
          <p:cNvSpPr txBox="1"/>
          <p:nvPr/>
        </p:nvSpPr>
        <p:spPr>
          <a:xfrm>
            <a:off x="3945750" y="1786800"/>
            <a:ext cx="4300500" cy="1569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Explain why the diagram shows that 6(3 + 4) = 6 ⋅ 3 + 6 ⋅ 4.</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Draw a diagram to show that               5(</a:t>
            </a:r>
            <a:r>
              <a:rPr i="1" lang="en" sz="1800">
                <a:solidFill>
                  <a:schemeClr val="dk1"/>
                </a:solidFill>
                <a:latin typeface="Times New Roman"/>
                <a:ea typeface="Times New Roman"/>
                <a:cs typeface="Times New Roman"/>
                <a:sym typeface="Times New Roman"/>
              </a:rPr>
              <a:t>x </a:t>
            </a:r>
            <a:r>
              <a:rPr lang="en" sz="1800">
                <a:solidFill>
                  <a:schemeClr val="dk1"/>
                </a:solidFill>
                <a:latin typeface="Calibri"/>
                <a:ea typeface="Calibri"/>
                <a:cs typeface="Calibri"/>
                <a:sym typeface="Calibri"/>
              </a:rPr>
              <a:t>+ 2) = 5</a:t>
            </a:r>
            <a:r>
              <a:rPr i="1" lang="en" sz="1800">
                <a:solidFill>
                  <a:schemeClr val="dk1"/>
                </a:solidFill>
                <a:latin typeface="Times New Roman"/>
                <a:ea typeface="Times New Roman"/>
                <a:cs typeface="Times New Roman"/>
                <a:sym typeface="Times New Roman"/>
              </a:rPr>
              <a:t>x </a:t>
            </a:r>
            <a:r>
              <a:rPr lang="en" sz="1800">
                <a:solidFill>
                  <a:schemeClr val="dk1"/>
                </a:solidFill>
                <a:latin typeface="Calibri"/>
                <a:ea typeface="Calibri"/>
                <a:cs typeface="Calibri"/>
                <a:sym typeface="Calibri"/>
              </a:rPr>
              <a:t>+ 10.</a:t>
            </a:r>
            <a:endParaRPr sz="18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4770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Warm Up -</a:t>
            </a:r>
            <a:r>
              <a:rPr lang="en" sz="1900"/>
              <a:t> Area Diagrams ⏹️</a:t>
            </a:r>
            <a:endParaRPr sz="1900">
              <a:solidFill>
                <a:srgbClr val="005047"/>
              </a:solidFill>
            </a:endParaRPr>
          </a:p>
        </p:txBody>
      </p:sp>
      <p:pic>
        <p:nvPicPr>
          <p:cNvPr id="117" name="Google Shape;117;p13"/>
          <p:cNvPicPr preferRelativeResize="0"/>
          <p:nvPr/>
        </p:nvPicPr>
        <p:blipFill>
          <a:blip r:embed="rId3">
            <a:alphaModFix/>
          </a:blip>
          <a:stretch>
            <a:fillRect/>
          </a:stretch>
        </p:blipFill>
        <p:spPr>
          <a:xfrm>
            <a:off x="654254" y="877880"/>
            <a:ext cx="3672191" cy="3773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464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700"/>
              <a:t>Learning Strategies</a:t>
            </a:r>
            <a:r>
              <a:rPr lang="en" sz="1700"/>
              <a:t> - Using Diagrams with Algebraic Expressions 🔢</a:t>
            </a:r>
            <a:endParaRPr sz="1700"/>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p:nvPr/>
        </p:nvSpPr>
        <p:spPr>
          <a:xfrm>
            <a:off x="4223625" y="1043825"/>
            <a:ext cx="4353900" cy="2317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What is incorrect about this reasoning in the statement your teacher showed you?</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What should happen when 3</a:t>
            </a:r>
            <a:r>
              <a:rPr i="1" lang="en" sz="1200">
                <a:solidFill>
                  <a:schemeClr val="dk1"/>
                </a:solidFill>
                <a:latin typeface="Times New Roman"/>
                <a:ea typeface="Times New Roman"/>
                <a:cs typeface="Times New Roman"/>
                <a:sym typeface="Times New Roman"/>
              </a:rPr>
              <a:t>a</a:t>
            </a:r>
            <a:r>
              <a:rPr lang="en" sz="1200">
                <a:latin typeface="Noto Sans"/>
                <a:ea typeface="Noto Sans"/>
                <a:cs typeface="Noto Sans"/>
                <a:sym typeface="Noto Sans"/>
              </a:rPr>
              <a:t> is multiplied by (</a:t>
            </a:r>
            <a:r>
              <a:rPr i="1" lang="en" sz="1200">
                <a:latin typeface="Times New Roman"/>
                <a:ea typeface="Times New Roman"/>
                <a:cs typeface="Times New Roman"/>
                <a:sym typeface="Times New Roman"/>
              </a:rPr>
              <a:t>a</a:t>
            </a:r>
            <a:r>
              <a:rPr lang="en" sz="1200">
                <a:latin typeface="Noto Sans"/>
                <a:ea typeface="Noto Sans"/>
                <a:cs typeface="Noto Sans"/>
                <a:sym typeface="Noto Sans"/>
              </a:rPr>
              <a:t> + 2) explain why the product should include a square term?</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Show the correct steps and the correct product.</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Share your explanation with a partner or small group.</a:t>
            </a:r>
            <a:endParaRPr sz="1200">
              <a:latin typeface="Noto Sans"/>
              <a:ea typeface="Noto Sans"/>
              <a:cs typeface="Noto Sans"/>
              <a:sym typeface="Noto Sans"/>
            </a:endParaRPr>
          </a:p>
          <a:p>
            <a:pPr indent="0" lvl="0" marL="0" rtl="0" algn="r">
              <a:spcBef>
                <a:spcPts val="500"/>
              </a:spcBef>
              <a:spcAft>
                <a:spcPts val="0"/>
              </a:spcAft>
              <a:buNone/>
            </a:pPr>
            <a:r>
              <a:rPr lang="en" sz="1100">
                <a:solidFill>
                  <a:schemeClr val="dk1"/>
                </a:solidFill>
                <a:latin typeface="Noto Sans"/>
                <a:ea typeface="Noto Sans"/>
                <a:cs typeface="Noto Sans"/>
                <a:sym typeface="Noto Sans"/>
              </a:rPr>
              <a:t>Clarify, Critique, Correct</a:t>
            </a:r>
            <a:endParaRPr sz="1500">
              <a:latin typeface="Calibri"/>
              <a:ea typeface="Calibri"/>
              <a:cs typeface="Calibri"/>
              <a:sym typeface="Calibri"/>
            </a:endParaRPr>
          </a:p>
        </p:txBody>
      </p:sp>
      <p:sp>
        <p:nvSpPr>
          <p:cNvPr id="154" name="Google Shape;154;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7.8.2 Using the Distributive Property to Write Equivalent Expressions</a:t>
            </a:r>
            <a:endParaRPr/>
          </a:p>
        </p:txBody>
      </p:sp>
      <p:sp>
        <p:nvSpPr>
          <p:cNvPr id="155" name="Google Shape;155;p15"/>
          <p:cNvSpPr txBox="1"/>
          <p:nvPr>
            <p:ph idx="1" type="body"/>
          </p:nvPr>
        </p:nvSpPr>
        <p:spPr>
          <a:xfrm>
            <a:off x="311700" y="1197450"/>
            <a:ext cx="3804600" cy="225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pic>
        <p:nvPicPr>
          <p:cNvPr id="156" name="Google Shape;156;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7" name="Google Shape;157;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8" name="Google Shape;158;p15"/>
          <p:cNvSpPr/>
          <p:nvPr/>
        </p:nvSpPr>
        <p:spPr>
          <a:xfrm>
            <a:off x="4223625" y="3460493"/>
            <a:ext cx="4353900" cy="10515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How diagrams can show math ideas?</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Choose a diagram to represent your thinking.</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Label and complete your diagram as you work.</a:t>
            </a:r>
            <a:endParaRPr sz="1200">
              <a:latin typeface="Noto Sans"/>
              <a:ea typeface="Noto Sans"/>
              <a:cs typeface="Noto Sans"/>
              <a:sym typeface="Noto Sans"/>
            </a:endParaRPr>
          </a:p>
          <a:p>
            <a:pPr indent="0" lvl="0" marL="0" rtl="0" algn="r">
              <a:spcBef>
                <a:spcPts val="500"/>
              </a:spcBef>
              <a:spcAft>
                <a:spcPts val="0"/>
              </a:spcAft>
              <a:buNone/>
            </a:pPr>
            <a:r>
              <a:rPr lang="en" sz="1100">
                <a:solidFill>
                  <a:srgbClr val="000000"/>
                </a:solidFill>
                <a:latin typeface="Noto Sans"/>
                <a:ea typeface="Noto Sans"/>
                <a:cs typeface="Noto Sans"/>
                <a:sym typeface="Noto Sans"/>
              </a:rPr>
              <a:t>Representation</a:t>
            </a:r>
            <a:endParaRPr sz="15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4464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700">
                <a:solidFill>
                  <a:srgbClr val="005047"/>
                </a:solidFill>
              </a:rPr>
              <a:t>Learning Activity - </a:t>
            </a:r>
            <a:r>
              <a:rPr lang="en" sz="1700"/>
              <a:t>Using Diagrams with Algebraic Expressions 🔢</a:t>
            </a:r>
            <a:endParaRPr sz="1700">
              <a:solidFill>
                <a:srgbClr val="005047"/>
              </a:solidFill>
            </a:endParaRPr>
          </a:p>
        </p:txBody>
      </p:sp>
      <p:sp>
        <p:nvSpPr>
          <p:cNvPr id="164" name="Google Shape;16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7.8.2 Using the Distributive Property to Write Equivalent Expressions</a:t>
            </a:r>
            <a:endParaRPr/>
          </a:p>
        </p:txBody>
      </p:sp>
      <p:sp>
        <p:nvSpPr>
          <p:cNvPr id="166" name="Google Shape;166;p16"/>
          <p:cNvSpPr txBox="1"/>
          <p:nvPr/>
        </p:nvSpPr>
        <p:spPr>
          <a:xfrm>
            <a:off x="310900" y="1006116"/>
            <a:ext cx="56979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Applying the distributive property to multiply out the factors of, or expand, 4(</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+ 2) gives us 4</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+ 8, so we know the two expressions are equivalent. We can use a rectangle with side lengths (</a:t>
            </a:r>
            <a:r>
              <a:rPr i="1" lang="en" sz="1700">
                <a:solidFill>
                  <a:srgbClr val="424242"/>
                </a:solidFill>
                <a:latin typeface="Times New Roman"/>
                <a:ea typeface="Times New Roman"/>
                <a:cs typeface="Times New Roman"/>
                <a:sym typeface="Times New Roman"/>
              </a:rPr>
              <a:t>x </a:t>
            </a:r>
            <a:r>
              <a:rPr lang="en" sz="1700">
                <a:solidFill>
                  <a:srgbClr val="424242"/>
                </a:solidFill>
                <a:latin typeface="Calibri"/>
                <a:ea typeface="Calibri"/>
                <a:cs typeface="Calibri"/>
                <a:sym typeface="Calibri"/>
              </a:rPr>
              <a:t>+ 2) and 4 to illustrate the multiplication.</a:t>
            </a:r>
            <a:endParaRPr sz="1700">
              <a:solidFill>
                <a:srgbClr val="424242"/>
              </a:solidFill>
              <a:latin typeface="Calibri"/>
              <a:ea typeface="Calibri"/>
              <a:cs typeface="Calibri"/>
              <a:sym typeface="Calibri"/>
            </a:endParaRPr>
          </a:p>
        </p:txBody>
      </p:sp>
      <p:sp>
        <p:nvSpPr>
          <p:cNvPr id="167" name="Google Shape;167;p16"/>
          <p:cNvSpPr txBox="1"/>
          <p:nvPr/>
        </p:nvSpPr>
        <p:spPr>
          <a:xfrm>
            <a:off x="350100" y="2325443"/>
            <a:ext cx="8443800" cy="23190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Draw a diagram to show that </a:t>
            </a:r>
            <a:r>
              <a:rPr i="1" lang="en" sz="1700">
                <a:solidFill>
                  <a:srgbClr val="424242"/>
                </a:solidFill>
                <a:latin typeface="Times New Roman"/>
                <a:ea typeface="Times New Roman"/>
                <a:cs typeface="Times New Roman"/>
                <a:sym typeface="Times New Roman"/>
              </a:rPr>
              <a:t>n</a:t>
            </a:r>
            <a:r>
              <a:rPr lang="en" sz="1700">
                <a:solidFill>
                  <a:srgbClr val="424242"/>
                </a:solidFill>
                <a:latin typeface="Calibri"/>
                <a:ea typeface="Calibri"/>
                <a:cs typeface="Calibri"/>
                <a:sym typeface="Calibri"/>
              </a:rPr>
              <a:t>(2</a:t>
            </a:r>
            <a:r>
              <a:rPr i="1" lang="en" sz="1700">
                <a:solidFill>
                  <a:srgbClr val="424242"/>
                </a:solidFill>
                <a:latin typeface="Times New Roman"/>
                <a:ea typeface="Times New Roman"/>
                <a:cs typeface="Times New Roman"/>
                <a:sym typeface="Times New Roman"/>
              </a:rPr>
              <a:t>n </a:t>
            </a:r>
            <a:r>
              <a:rPr lang="en" sz="1700">
                <a:solidFill>
                  <a:srgbClr val="424242"/>
                </a:solidFill>
                <a:latin typeface="Calibri"/>
                <a:ea typeface="Calibri"/>
                <a:cs typeface="Calibri"/>
                <a:sym typeface="Calibri"/>
              </a:rPr>
              <a:t>+ 5) and 2</a:t>
            </a:r>
            <a:r>
              <a:rPr i="1" lang="en" sz="1700">
                <a:solidFill>
                  <a:srgbClr val="424242"/>
                </a:solidFill>
                <a:latin typeface="Times New Roman"/>
                <a:ea typeface="Times New Roman"/>
                <a:cs typeface="Times New Roman"/>
                <a:sym typeface="Times New Roman"/>
              </a:rPr>
              <a:t>n</a:t>
            </a:r>
            <a:r>
              <a:rPr baseline="30000" lang="en" sz="1700">
                <a:solidFill>
                  <a:srgbClr val="424242"/>
                </a:solidFill>
                <a:latin typeface="Calibri"/>
                <a:ea typeface="Calibri"/>
                <a:cs typeface="Calibri"/>
                <a:sym typeface="Calibri"/>
              </a:rPr>
              <a:t>2 </a:t>
            </a:r>
            <a:r>
              <a:rPr lang="en" sz="1700">
                <a:solidFill>
                  <a:srgbClr val="424242"/>
                </a:solidFill>
                <a:latin typeface="Calibri"/>
                <a:ea typeface="Calibri"/>
                <a:cs typeface="Calibri"/>
                <a:sym typeface="Calibri"/>
              </a:rPr>
              <a:t>+ 5</a:t>
            </a:r>
            <a:r>
              <a:rPr i="1" lang="en" sz="1700">
                <a:solidFill>
                  <a:srgbClr val="424242"/>
                </a:solidFill>
                <a:latin typeface="Times New Roman"/>
                <a:ea typeface="Times New Roman"/>
                <a:cs typeface="Times New Roman"/>
                <a:sym typeface="Times New Roman"/>
              </a:rPr>
              <a:t>n</a:t>
            </a:r>
            <a:r>
              <a:rPr lang="en" sz="1700">
                <a:solidFill>
                  <a:srgbClr val="424242"/>
                </a:solidFill>
                <a:latin typeface="Calibri"/>
                <a:ea typeface="Calibri"/>
                <a:cs typeface="Calibri"/>
                <a:sym typeface="Calibri"/>
              </a:rPr>
              <a:t> are equivalent expressions.</a:t>
            </a:r>
            <a:endParaRPr sz="1700">
              <a:solidFill>
                <a:srgbClr val="424242"/>
              </a:solidFill>
              <a:latin typeface="Calibri"/>
              <a:ea typeface="Calibri"/>
              <a:cs typeface="Calibri"/>
              <a:sym typeface="Calibri"/>
            </a:endParaRPr>
          </a:p>
          <a:p>
            <a:pPr indent="-336550" lvl="0" marL="457200" rtl="0" algn="l">
              <a:spcBef>
                <a:spcPts val="500"/>
              </a:spcBef>
              <a:spcAft>
                <a:spcPts val="0"/>
              </a:spcAft>
              <a:buClr>
                <a:srgbClr val="424242"/>
              </a:buClr>
              <a:buSzPts val="1700"/>
              <a:buFont typeface="Calibri"/>
              <a:buAutoNum type="arabicPeriod"/>
            </a:pPr>
            <a:r>
              <a:rPr lang="en" sz="1700">
                <a:solidFill>
                  <a:srgbClr val="424242"/>
                </a:solidFill>
                <a:latin typeface="Calibri"/>
                <a:ea typeface="Calibri"/>
                <a:cs typeface="Calibri"/>
                <a:sym typeface="Calibri"/>
              </a:rPr>
              <a:t>For each expression, use the distributive property to write an equivalent expression. If you get stuck, consider drawing a diagram.</a:t>
            </a:r>
            <a:endParaRPr sz="1700">
              <a:solidFill>
                <a:srgbClr val="424242"/>
              </a:solidFill>
              <a:latin typeface="Calibri"/>
              <a:ea typeface="Calibri"/>
              <a:cs typeface="Calibri"/>
              <a:sym typeface="Calibri"/>
            </a:endParaRPr>
          </a:p>
          <a:p>
            <a:pPr indent="-336550" lvl="1"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6(⅓ </a:t>
            </a:r>
            <a:r>
              <a:rPr i="1" lang="en" sz="1700">
                <a:solidFill>
                  <a:srgbClr val="424242"/>
                </a:solidFill>
                <a:latin typeface="Times New Roman"/>
                <a:ea typeface="Times New Roman"/>
                <a:cs typeface="Times New Roman"/>
                <a:sym typeface="Times New Roman"/>
              </a:rPr>
              <a:t>n </a:t>
            </a:r>
            <a:r>
              <a:rPr lang="en" sz="1700">
                <a:solidFill>
                  <a:srgbClr val="424242"/>
                </a:solidFill>
                <a:latin typeface="Calibri"/>
                <a:ea typeface="Calibri"/>
                <a:cs typeface="Calibri"/>
                <a:sym typeface="Calibri"/>
              </a:rPr>
              <a:t>+ 2)</a:t>
            </a:r>
            <a:endParaRPr sz="1700">
              <a:solidFill>
                <a:srgbClr val="424242"/>
              </a:solidFill>
              <a:latin typeface="Calibri"/>
              <a:ea typeface="Calibri"/>
              <a:cs typeface="Calibri"/>
              <a:sym typeface="Calibri"/>
            </a:endParaRPr>
          </a:p>
          <a:p>
            <a:pPr indent="-336550" lvl="1" marL="914400" rtl="0" algn="l">
              <a:spcBef>
                <a:spcPts val="500"/>
              </a:spcBef>
              <a:spcAft>
                <a:spcPts val="0"/>
              </a:spcAft>
              <a:buClr>
                <a:srgbClr val="424242"/>
              </a:buClr>
              <a:buSzPts val="1700"/>
              <a:buFont typeface="Calibri"/>
              <a:buAutoNum type="alphaLcPeriod"/>
            </a:pPr>
            <a:r>
              <a:rPr i="1" lang="en" sz="1700">
                <a:solidFill>
                  <a:srgbClr val="424242"/>
                </a:solidFill>
                <a:latin typeface="Times New Roman"/>
                <a:ea typeface="Times New Roman"/>
                <a:cs typeface="Times New Roman"/>
                <a:sym typeface="Times New Roman"/>
              </a:rPr>
              <a:t>p(</a:t>
            </a:r>
            <a:r>
              <a:rPr lang="en" sz="1700">
                <a:solidFill>
                  <a:srgbClr val="424242"/>
                </a:solidFill>
                <a:latin typeface="Calibri"/>
                <a:ea typeface="Calibri"/>
                <a:cs typeface="Calibri"/>
                <a:sym typeface="Calibri"/>
              </a:rPr>
              <a:t>4</a:t>
            </a:r>
            <a:r>
              <a:rPr i="1" lang="en" sz="1700">
                <a:solidFill>
                  <a:srgbClr val="424242"/>
                </a:solidFill>
                <a:latin typeface="Times New Roman"/>
                <a:ea typeface="Times New Roman"/>
                <a:cs typeface="Times New Roman"/>
                <a:sym typeface="Times New Roman"/>
              </a:rPr>
              <a:t>p</a:t>
            </a:r>
            <a:r>
              <a:rPr i="1" lang="en" sz="1700">
                <a:solidFill>
                  <a:srgbClr val="424242"/>
                </a:solidFill>
                <a:latin typeface="Times New Roman"/>
                <a:ea typeface="Times New Roman"/>
                <a:cs typeface="Times New Roman"/>
                <a:sym typeface="Times New Roman"/>
              </a:rPr>
              <a:t> </a:t>
            </a:r>
            <a:r>
              <a:rPr lang="en" sz="1700">
                <a:solidFill>
                  <a:srgbClr val="424242"/>
                </a:solidFill>
                <a:latin typeface="Calibri"/>
                <a:ea typeface="Calibri"/>
                <a:cs typeface="Calibri"/>
                <a:sym typeface="Calibri"/>
              </a:rPr>
              <a:t>+ 9)</a:t>
            </a:r>
            <a:endParaRPr sz="1700">
              <a:solidFill>
                <a:srgbClr val="424242"/>
              </a:solidFill>
              <a:latin typeface="Calibri"/>
              <a:ea typeface="Calibri"/>
              <a:cs typeface="Calibri"/>
              <a:sym typeface="Calibri"/>
            </a:endParaRPr>
          </a:p>
          <a:p>
            <a:pPr indent="-336550" lvl="1" marL="914400" rtl="0" algn="l">
              <a:spcBef>
                <a:spcPts val="5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5</a:t>
            </a:r>
            <a:r>
              <a:rPr i="1" lang="en" sz="1700">
                <a:solidFill>
                  <a:srgbClr val="424242"/>
                </a:solidFill>
                <a:latin typeface="Times New Roman"/>
                <a:ea typeface="Times New Roman"/>
                <a:cs typeface="Times New Roman"/>
                <a:sym typeface="Times New Roman"/>
              </a:rPr>
              <a:t>r</a:t>
            </a:r>
            <a:r>
              <a:rPr lang="en" sz="1700">
                <a:solidFill>
                  <a:srgbClr val="424242"/>
                </a:solidFill>
                <a:latin typeface="Calibri"/>
                <a:ea typeface="Calibri"/>
                <a:cs typeface="Calibri"/>
                <a:sym typeface="Calibri"/>
              </a:rPr>
              <a:t>(</a:t>
            </a:r>
            <a:r>
              <a:rPr i="1" lang="en" sz="1700">
                <a:solidFill>
                  <a:srgbClr val="424242"/>
                </a:solidFill>
                <a:latin typeface="Times New Roman"/>
                <a:ea typeface="Times New Roman"/>
                <a:cs typeface="Times New Roman"/>
                <a:sym typeface="Times New Roman"/>
              </a:rPr>
              <a:t>r </a:t>
            </a:r>
            <a:r>
              <a:rPr lang="en" sz="1700">
                <a:solidFill>
                  <a:srgbClr val="424242"/>
                </a:solidFill>
                <a:latin typeface="Calibri"/>
                <a:ea typeface="Calibri"/>
                <a:cs typeface="Calibri"/>
                <a:sym typeface="Calibri"/>
              </a:rPr>
              <a:t>+ ⅗)</a:t>
            </a:r>
            <a:endParaRPr sz="1700">
              <a:solidFill>
                <a:srgbClr val="424242"/>
              </a:solidFill>
              <a:latin typeface="Calibri"/>
              <a:ea typeface="Calibri"/>
              <a:cs typeface="Calibri"/>
              <a:sym typeface="Calibri"/>
            </a:endParaRPr>
          </a:p>
          <a:p>
            <a:pPr indent="-336550" lvl="1" marL="914400" rtl="0" algn="l">
              <a:spcBef>
                <a:spcPts val="500"/>
              </a:spcBef>
              <a:spcAft>
                <a:spcPts val="500"/>
              </a:spcAft>
              <a:buClr>
                <a:srgbClr val="424242"/>
              </a:buClr>
              <a:buSzPts val="1700"/>
              <a:buFont typeface="Calibri"/>
              <a:buAutoNum type="alphaLcPeriod"/>
            </a:pPr>
            <a:r>
              <a:rPr lang="en" sz="1700">
                <a:solidFill>
                  <a:srgbClr val="424242"/>
                </a:solidFill>
                <a:latin typeface="Calibri"/>
                <a:ea typeface="Calibri"/>
                <a:cs typeface="Calibri"/>
                <a:sym typeface="Calibri"/>
              </a:rPr>
              <a:t>(0.5</a:t>
            </a:r>
            <a:r>
              <a:rPr i="1" lang="en" sz="1700">
                <a:solidFill>
                  <a:srgbClr val="424242"/>
                </a:solidFill>
                <a:latin typeface="Times New Roman"/>
                <a:ea typeface="Times New Roman"/>
                <a:cs typeface="Times New Roman"/>
                <a:sym typeface="Times New Roman"/>
              </a:rPr>
              <a:t>w </a:t>
            </a:r>
            <a:r>
              <a:rPr lang="en" sz="1700">
                <a:solidFill>
                  <a:srgbClr val="424242"/>
                </a:solidFill>
                <a:latin typeface="Calibri"/>
                <a:ea typeface="Calibri"/>
                <a:cs typeface="Calibri"/>
                <a:sym typeface="Calibri"/>
              </a:rPr>
              <a:t>+7)</a:t>
            </a:r>
            <a:r>
              <a:rPr i="1" lang="en" sz="1700">
                <a:solidFill>
                  <a:srgbClr val="424242"/>
                </a:solidFill>
                <a:latin typeface="Times New Roman"/>
                <a:ea typeface="Times New Roman"/>
                <a:cs typeface="Times New Roman"/>
                <a:sym typeface="Times New Roman"/>
              </a:rPr>
              <a:t>w</a:t>
            </a:r>
            <a:endParaRPr sz="1700">
              <a:solidFill>
                <a:srgbClr val="424242"/>
              </a:solidFill>
              <a:latin typeface="Calibri"/>
              <a:ea typeface="Calibri"/>
              <a:cs typeface="Calibri"/>
              <a:sym typeface="Calibri"/>
            </a:endParaRPr>
          </a:p>
        </p:txBody>
      </p:sp>
      <p:pic>
        <p:nvPicPr>
          <p:cNvPr id="168" name="Google Shape;168;p16"/>
          <p:cNvPicPr preferRelativeResize="0"/>
          <p:nvPr/>
        </p:nvPicPr>
        <p:blipFill>
          <a:blip r:embed="rId3">
            <a:alphaModFix/>
          </a:blip>
          <a:stretch>
            <a:fillRect/>
          </a:stretch>
        </p:blipFill>
        <p:spPr>
          <a:xfrm>
            <a:off x="5590250" y="733466"/>
            <a:ext cx="3070375" cy="17768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4" name="Google Shape;174;p17"/>
          <p:cNvSpPr txBox="1"/>
          <p:nvPr>
            <p:ph idx="1" type="body"/>
          </p:nvPr>
        </p:nvSpPr>
        <p:spPr>
          <a:xfrm>
            <a:off x="310900" y="1022393"/>
            <a:ext cx="8461800" cy="71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expression is equivalent to 4</a:t>
            </a:r>
            <a:r>
              <a:rPr i="1" lang="en">
                <a:latin typeface="Times New Roman"/>
                <a:ea typeface="Times New Roman"/>
                <a:cs typeface="Times New Roman"/>
                <a:sym typeface="Times New Roman"/>
              </a:rPr>
              <a:t>t</a:t>
            </a:r>
            <a:r>
              <a:rPr lang="en"/>
              <a:t>(</a:t>
            </a:r>
            <a:r>
              <a:rPr i="1" lang="en">
                <a:latin typeface="Times New Roman"/>
                <a:ea typeface="Times New Roman"/>
                <a:cs typeface="Times New Roman"/>
                <a:sym typeface="Times New Roman"/>
              </a:rPr>
              <a:t>t </a:t>
            </a:r>
            <a:r>
              <a:rPr lang="en"/>
              <a:t>− ¾)</a:t>
            </a:r>
            <a:r>
              <a:rPr lang="en"/>
              <a:t>?</a:t>
            </a:r>
            <a:endParaRPr/>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7.8.2 Using the Distributive Property to Write Equivalent Expressions</a:t>
            </a:r>
            <a:endParaRPr sz="1000"/>
          </a:p>
        </p:txBody>
      </p:sp>
      <p:sp>
        <p:nvSpPr>
          <p:cNvPr id="177" name="Google Shape;177;p17"/>
          <p:cNvSpPr txBox="1"/>
          <p:nvPr/>
        </p:nvSpPr>
        <p:spPr>
          <a:xfrm>
            <a:off x="4568084" y="1944234"/>
            <a:ext cx="3524700" cy="2204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- 3</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¾</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- 3</a:t>
            </a:r>
            <a:r>
              <a:rPr i="1" lang="en" sz="1800">
                <a:solidFill>
                  <a:srgbClr val="424242"/>
                </a:solidFill>
                <a:latin typeface="Times New Roman"/>
                <a:ea typeface="Times New Roman"/>
                <a:cs typeface="Times New Roman"/>
                <a:sym typeface="Times New Roman"/>
              </a:rPr>
              <a:t>t</a:t>
            </a:r>
            <a:endParaRPr baseline="30000"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¾ </a:t>
            </a:r>
            <a:endParaRPr sz="1800">
              <a:solidFill>
                <a:srgbClr val="424242"/>
              </a:solidFill>
              <a:latin typeface="Calibri"/>
              <a:ea typeface="Calibri"/>
              <a:cs typeface="Calibri"/>
              <a:sym typeface="Calibri"/>
            </a:endParaRPr>
          </a:p>
        </p:txBody>
      </p:sp>
      <p:pic>
        <p:nvPicPr>
          <p:cNvPr id="178" name="Google Shape;178;p1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79" name="Google Shape;179;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80" name="Google Shape;180;p17" title="Screenshot 2025-10-15 132111.png"/>
          <p:cNvPicPr preferRelativeResize="0"/>
          <p:nvPr/>
        </p:nvPicPr>
        <p:blipFill>
          <a:blip r:embed="rId4">
            <a:alphaModFix/>
          </a:blip>
          <a:stretch>
            <a:fillRect/>
          </a:stretch>
        </p:blipFill>
        <p:spPr>
          <a:xfrm>
            <a:off x="990813" y="1883642"/>
            <a:ext cx="3295650" cy="18478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6" name="Google Shape;18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7.8.2 Using the Distributive Property to Write Equivalent Expressions - Additional Resources</a:t>
            </a:r>
            <a:endParaRPr sz="1000"/>
          </a:p>
        </p:txBody>
      </p:sp>
      <p:pic>
        <p:nvPicPr>
          <p:cNvPr id="188" name="Google Shape;188;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9" name="Google Shape;189;p18"/>
          <p:cNvSpPr txBox="1"/>
          <p:nvPr/>
        </p:nvSpPr>
        <p:spPr>
          <a:xfrm>
            <a:off x="425950" y="1635900"/>
            <a:ext cx="4417200" cy="1871700"/>
          </a:xfrm>
          <a:prstGeom prst="rect">
            <a:avLst/>
          </a:prstGeom>
          <a:solidFill>
            <a:schemeClr val="lt2"/>
          </a:solid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600">
                <a:solidFill>
                  <a:schemeClr val="dk1"/>
                </a:solidFill>
                <a:latin typeface="Calibri"/>
                <a:ea typeface="Calibri"/>
                <a:cs typeface="Calibri"/>
                <a:sym typeface="Calibri"/>
              </a:rPr>
              <a:t>Distributive Property</a:t>
            </a:r>
            <a:endParaRPr b="1" sz="16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600">
                <a:solidFill>
                  <a:schemeClr val="dk1"/>
                </a:solidFill>
                <a:latin typeface="Calibri"/>
                <a:ea typeface="Calibri"/>
                <a:cs typeface="Calibri"/>
                <a:sym typeface="Calibri"/>
              </a:rPr>
              <a:t>If </a:t>
            </a:r>
            <a:r>
              <a:rPr i="1" lang="en" sz="1600">
                <a:solidFill>
                  <a:schemeClr val="dk1"/>
                </a:solidFill>
                <a:latin typeface="Times New Roman"/>
                <a:ea typeface="Times New Roman"/>
                <a:cs typeface="Times New Roman"/>
                <a:sym typeface="Times New Roman"/>
              </a:rPr>
              <a:t>a</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b</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c</a:t>
            </a:r>
            <a:r>
              <a:rPr lang="en" sz="1600">
                <a:solidFill>
                  <a:schemeClr val="dk1"/>
                </a:solidFill>
                <a:latin typeface="Calibri"/>
                <a:ea typeface="Calibri"/>
                <a:cs typeface="Calibri"/>
                <a:sym typeface="Calibri"/>
              </a:rPr>
              <a:t> are real numbers, then: </a:t>
            </a:r>
            <a:r>
              <a:rPr i="1" lang="en" sz="1600">
                <a:solidFill>
                  <a:schemeClr val="dk1"/>
                </a:solidFill>
                <a:latin typeface="Times New Roman"/>
                <a:ea typeface="Times New Roman"/>
                <a:cs typeface="Times New Roman"/>
                <a:sym typeface="Times New Roman"/>
              </a:rPr>
              <a:t>a</a:t>
            </a:r>
            <a:r>
              <a:rPr lang="en" sz="1600">
                <a:solidFill>
                  <a:schemeClr val="dk1"/>
                </a:solidFill>
                <a:latin typeface="Calibri"/>
                <a:ea typeface="Calibri"/>
                <a:cs typeface="Calibri"/>
                <a:sym typeface="Calibri"/>
              </a:rPr>
              <a:t>(</a:t>
            </a:r>
            <a:r>
              <a:rPr i="1" lang="en" sz="1600">
                <a:solidFill>
                  <a:schemeClr val="dk1"/>
                </a:solidFill>
                <a:latin typeface="Times New Roman"/>
                <a:ea typeface="Times New Roman"/>
                <a:cs typeface="Times New Roman"/>
                <a:sym typeface="Times New Roman"/>
              </a:rPr>
              <a:t>b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c</a:t>
            </a:r>
            <a:r>
              <a:rPr lang="en" sz="1600">
                <a:solidFill>
                  <a:schemeClr val="dk1"/>
                </a:solidFill>
                <a:latin typeface="Calibri"/>
                <a:ea typeface="Calibri"/>
                <a:cs typeface="Calibri"/>
                <a:sym typeface="Calibri"/>
              </a:rPr>
              <a:t>) = </a:t>
            </a:r>
            <a:r>
              <a:rPr i="1" lang="en" sz="1600">
                <a:solidFill>
                  <a:schemeClr val="dk1"/>
                </a:solidFill>
                <a:latin typeface="Times New Roman"/>
                <a:ea typeface="Times New Roman"/>
                <a:cs typeface="Times New Roman"/>
                <a:sym typeface="Times New Roman"/>
              </a:rPr>
              <a:t>ab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ac</a:t>
            </a:r>
            <a:endParaRPr sz="16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600">
                <a:solidFill>
                  <a:schemeClr val="dk1"/>
                </a:solidFill>
                <a:latin typeface="Calibri"/>
                <a:ea typeface="Calibri"/>
                <a:cs typeface="Calibri"/>
                <a:sym typeface="Calibri"/>
              </a:rPr>
              <a:t>Other forms:</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600">
                <a:solidFill>
                  <a:schemeClr val="dk1"/>
                </a:solidFill>
                <a:latin typeface="Times New Roman"/>
                <a:ea typeface="Times New Roman"/>
                <a:cs typeface="Times New Roman"/>
                <a:sym typeface="Times New Roman"/>
              </a:rPr>
              <a:t>a</a:t>
            </a:r>
            <a:r>
              <a:rPr lang="en" sz="1600">
                <a:solidFill>
                  <a:schemeClr val="dk1"/>
                </a:solidFill>
                <a:latin typeface="Calibri"/>
                <a:ea typeface="Calibri"/>
                <a:cs typeface="Calibri"/>
                <a:sym typeface="Calibri"/>
              </a:rPr>
              <a:t>(</a:t>
            </a:r>
            <a:r>
              <a:rPr i="1" lang="en" sz="1600">
                <a:solidFill>
                  <a:schemeClr val="dk1"/>
                </a:solidFill>
                <a:latin typeface="Times New Roman"/>
                <a:ea typeface="Times New Roman"/>
                <a:cs typeface="Times New Roman"/>
                <a:sym typeface="Times New Roman"/>
              </a:rPr>
              <a:t>b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c</a:t>
            </a:r>
            <a:r>
              <a:rPr lang="en" sz="1600">
                <a:solidFill>
                  <a:schemeClr val="dk1"/>
                </a:solidFill>
                <a:latin typeface="Calibri"/>
                <a:ea typeface="Calibri"/>
                <a:cs typeface="Calibri"/>
                <a:sym typeface="Calibri"/>
              </a:rPr>
              <a:t>) = </a:t>
            </a:r>
            <a:r>
              <a:rPr i="1" lang="en" sz="1600">
                <a:solidFill>
                  <a:schemeClr val="dk1"/>
                </a:solidFill>
                <a:latin typeface="Times New Roman"/>
                <a:ea typeface="Times New Roman"/>
                <a:cs typeface="Times New Roman"/>
                <a:sym typeface="Times New Roman"/>
              </a:rPr>
              <a:t>ab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ac</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600">
                <a:solidFill>
                  <a:schemeClr val="dk1"/>
                </a:solidFill>
                <a:latin typeface="Calibri"/>
                <a:ea typeface="Calibri"/>
                <a:cs typeface="Calibri"/>
                <a:sym typeface="Calibri"/>
              </a:rPr>
              <a:t>(</a:t>
            </a:r>
            <a:r>
              <a:rPr i="1" lang="en" sz="1600">
                <a:solidFill>
                  <a:schemeClr val="dk1"/>
                </a:solidFill>
                <a:latin typeface="Times New Roman"/>
                <a:ea typeface="Times New Roman"/>
                <a:cs typeface="Times New Roman"/>
                <a:sym typeface="Times New Roman"/>
              </a:rPr>
              <a:t>b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c</a:t>
            </a:r>
            <a:r>
              <a:rPr lang="en" sz="1600">
                <a:solidFill>
                  <a:schemeClr val="dk1"/>
                </a:solidFill>
                <a:latin typeface="Calibri"/>
                <a:ea typeface="Calibri"/>
                <a:cs typeface="Calibri"/>
                <a:sym typeface="Calibri"/>
              </a:rPr>
              <a:t>)</a:t>
            </a:r>
            <a:r>
              <a:rPr i="1" lang="en" sz="1600">
                <a:solidFill>
                  <a:schemeClr val="dk1"/>
                </a:solidFill>
                <a:latin typeface="Times New Roman"/>
                <a:ea typeface="Times New Roman"/>
                <a:cs typeface="Times New Roman"/>
                <a:sym typeface="Times New Roman"/>
              </a:rPr>
              <a:t>a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ba </a:t>
            </a:r>
            <a:r>
              <a:rPr lang="en" sz="1600">
                <a:solidFill>
                  <a:schemeClr val="dk1"/>
                </a:solidFill>
                <a:latin typeface="Calibri"/>
                <a:ea typeface="Calibri"/>
                <a:cs typeface="Calibri"/>
                <a:sym typeface="Calibri"/>
              </a:rPr>
              <a:t>+ </a:t>
            </a:r>
            <a:r>
              <a:rPr i="1" lang="en" sz="1600">
                <a:solidFill>
                  <a:schemeClr val="dk1"/>
                </a:solidFill>
                <a:latin typeface="Times New Roman"/>
                <a:ea typeface="Times New Roman"/>
                <a:cs typeface="Times New Roman"/>
                <a:sym typeface="Times New Roman"/>
              </a:rPr>
              <a:t>ca</a:t>
            </a:r>
            <a:endParaRPr sz="1600">
              <a:solidFill>
                <a:schemeClr val="dk1"/>
              </a:solidFill>
              <a:latin typeface="Calibri"/>
              <a:ea typeface="Calibri"/>
              <a:cs typeface="Calibri"/>
              <a:sym typeface="Calibri"/>
            </a:endParaRPr>
          </a:p>
        </p:txBody>
      </p:sp>
      <p:sp>
        <p:nvSpPr>
          <p:cNvPr id="190" name="Google Shape;190;p18"/>
          <p:cNvSpPr txBox="1"/>
          <p:nvPr/>
        </p:nvSpPr>
        <p:spPr>
          <a:xfrm>
            <a:off x="5168400" y="1554125"/>
            <a:ext cx="3663900" cy="30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Simplify the expressions.</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3(</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(7 - 2</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5</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⅖) </a:t>
            </a:r>
            <a:endParaRPr sz="1800">
              <a:solidFill>
                <a:srgbClr val="42424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6" name="Google Shape;196;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1" name="Google Shape;201;p19"/>
          <p:cNvCxnSpPr>
            <a:stCxn id="195" idx="2"/>
            <a:endCxn id="19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2" name="Google Shape;202;p19"/>
          <p:cNvCxnSpPr>
            <a:stCxn id="197" idx="3"/>
            <a:endCxn id="19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3" name="Google Shape;203;p19"/>
          <p:cNvCxnSpPr>
            <a:stCxn id="196" idx="3"/>
            <a:endCxn id="19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19"/>
          <p:cNvCxnSpPr>
            <a:stCxn id="198" idx="3"/>
            <a:endCxn id="20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5" name="Google Shape;205;p19"/>
          <p:cNvCxnSpPr>
            <a:stCxn id="200" idx="3"/>
            <a:endCxn id="19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6" name="Google Shape;20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08" name="Google Shape;208;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09" name="Google Shape;209;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10" name="Google Shape;210;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1" name="Google Shape;211;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2" name="Google Shape;212;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3" name="Google Shape;213;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4" name="Google Shape;214;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5" name="Google Shape;215;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6" name="Google Shape;216;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7" name="Google Shape;217;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8" name="Google Shape;218;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19" name="Google Shape;219;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0"/>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Use Diagrams to Transform Expressions🐦‍🔥</a:t>
            </a:r>
            <a:endParaRPr sz="1800"/>
          </a:p>
        </p:txBody>
      </p:sp>
      <p:sp>
        <p:nvSpPr>
          <p:cNvPr id="225" name="Google Shape;22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7.8.3 Using Diagrams to Find Equivalent Quadratic Expressions</a:t>
            </a:r>
            <a:endParaRPr/>
          </a:p>
        </p:txBody>
      </p:sp>
      <p:sp>
        <p:nvSpPr>
          <p:cNvPr id="227" name="Google Shape;227;p20"/>
          <p:cNvSpPr txBox="1"/>
          <p:nvPr/>
        </p:nvSpPr>
        <p:spPr>
          <a:xfrm>
            <a:off x="310896" y="895218"/>
            <a:ext cx="5919300" cy="1082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AutoNum type="arabicPeriod"/>
            </a:pPr>
            <a:r>
              <a:rPr lang="en" sz="1800">
                <a:solidFill>
                  <a:srgbClr val="424242"/>
                </a:solidFill>
                <a:latin typeface="Calibri"/>
                <a:ea typeface="Calibri"/>
                <a:cs typeface="Calibri"/>
                <a:sym typeface="Calibri"/>
              </a:rPr>
              <a:t>Here is a diagram of a rectangle with side lengths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+ 1 and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 Use this diagram to show that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+ 1)(</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 and </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 </a:t>
            </a:r>
            <a:r>
              <a:rPr lang="en" sz="1800">
                <a:solidFill>
                  <a:srgbClr val="424242"/>
                </a:solidFill>
                <a:latin typeface="Calibri"/>
                <a:ea typeface="Calibri"/>
                <a:cs typeface="Calibri"/>
                <a:sym typeface="Calibri"/>
              </a:rPr>
              <a:t>+ 4</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 are equivalent expressions.</a:t>
            </a:r>
            <a:endParaRPr sz="1800">
              <a:solidFill>
                <a:srgbClr val="424242"/>
              </a:solidFill>
              <a:latin typeface="Calibri"/>
              <a:ea typeface="Calibri"/>
              <a:cs typeface="Calibri"/>
              <a:sym typeface="Calibri"/>
            </a:endParaRPr>
          </a:p>
        </p:txBody>
      </p:sp>
      <p:sp>
        <p:nvSpPr>
          <p:cNvPr id="228" name="Google Shape;228;p20"/>
          <p:cNvSpPr txBox="1"/>
          <p:nvPr/>
        </p:nvSpPr>
        <p:spPr>
          <a:xfrm>
            <a:off x="310900" y="2049150"/>
            <a:ext cx="3439200" cy="248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Draw diagrams to help you write an equivalent expression for each of the following:</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+ 5)</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+ 1)(</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+ 3)</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29" name="Google Shape;229;p20"/>
          <p:cNvPicPr preferRelativeResize="0"/>
          <p:nvPr/>
        </p:nvPicPr>
        <p:blipFill>
          <a:blip r:embed="rId3">
            <a:alphaModFix/>
          </a:blip>
          <a:stretch>
            <a:fillRect/>
          </a:stretch>
        </p:blipFill>
        <p:spPr>
          <a:xfrm>
            <a:off x="5991100" y="811218"/>
            <a:ext cx="2419350" cy="1600200"/>
          </a:xfrm>
          <a:prstGeom prst="rect">
            <a:avLst/>
          </a:prstGeom>
          <a:noFill/>
          <a:ln>
            <a:noFill/>
          </a:ln>
        </p:spPr>
      </p:pic>
      <p:sp>
        <p:nvSpPr>
          <p:cNvPr id="230" name="Google Shape;230;p20"/>
          <p:cNvSpPr txBox="1"/>
          <p:nvPr/>
        </p:nvSpPr>
        <p:spPr>
          <a:xfrm>
            <a:off x="3750100" y="2299209"/>
            <a:ext cx="5200500" cy="180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Write an equivalent expression for each expression without drawing a diagram. Use the distributive property to help. Remember FOIL for multiplying binomials: Multiply the First terms, the Outer terms, the Inner terms, and the Last terms.</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+ 2)(</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+ 6)</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+ 5)(2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+ 10)</a:t>
            </a:r>
            <a:endParaRPr sz="1800">
              <a:solidFill>
                <a:srgbClr val="424242"/>
              </a:solidFill>
              <a:latin typeface="Calibri"/>
              <a:ea typeface="Calibri"/>
              <a:cs typeface="Calibri"/>
              <a:sym typeface="Calibri"/>
            </a:endParaRPr>
          </a:p>
        </p:txBody>
      </p:sp>
      <p:sp>
        <p:nvSpPr>
          <p:cNvPr id="231" name="Google Shape;231;p20">
            <a:hlinkClick action="ppaction://hlinksldjump" r:id="rId4"/>
          </p:cNvPr>
          <p:cNvSpPr/>
          <p:nvPr/>
        </p:nvSpPr>
        <p:spPr>
          <a:xfrm>
            <a:off x="7190888" y="398275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21"/>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Using Diagrams to Find Equivalent Quadratic Expressions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Expression #SimplifyingExpressionsGeometry #WorkedExample #Annotations #Diagram" id="238" name="Google Shape;238;p21" title="Using Diagrams to Find Equivalent Quadratic Expression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2" name="Shape 242"/>
        <p:cNvGrpSpPr/>
        <p:nvPr/>
      </p:nvGrpSpPr>
      <p:grpSpPr>
        <a:xfrm>
          <a:off x="0" y="0"/>
          <a:ext cx="0" cy="0"/>
          <a:chOff x="0" y="0"/>
          <a:chExt cx="0" cy="0"/>
        </a:xfrm>
      </p:grpSpPr>
      <p:sp>
        <p:nvSpPr>
          <p:cNvPr id="243" name="Google Shape;243;p22"/>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44" name="Google Shape;244;p22"/>
          <p:cNvSpPr txBox="1"/>
          <p:nvPr>
            <p:ph idx="1" type="body"/>
          </p:nvPr>
        </p:nvSpPr>
        <p:spPr>
          <a:xfrm>
            <a:off x="2575150" y="2594525"/>
            <a:ext cx="6257100" cy="1775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A</a:t>
            </a:r>
            <a:r>
              <a:rPr lang="en"/>
              <a:t>re the images equivalent? Explain or show your reasoning.</a:t>
            </a:r>
            <a:endParaRPr/>
          </a:p>
          <a:p>
            <a:pPr indent="-342900" lvl="0" marL="457200" rtl="0" algn="l">
              <a:lnSpc>
                <a:spcPct val="100000"/>
              </a:lnSpc>
              <a:spcBef>
                <a:spcPts val="1000"/>
              </a:spcBef>
              <a:spcAft>
                <a:spcPts val="0"/>
              </a:spcAft>
              <a:buSzPts val="1800"/>
              <a:buAutoNum type="arabicPeriod"/>
            </a:pPr>
            <a:r>
              <a:rPr lang="en"/>
              <a:t>What does this tell you about an equivalent expression for </a:t>
            </a:r>
            <a:r>
              <a:rPr i="1" lang="en">
                <a:latin typeface="Times New Roman"/>
                <a:ea typeface="Times New Roman"/>
                <a:cs typeface="Times New Roman"/>
                <a:sym typeface="Times New Roman"/>
              </a:rPr>
              <a:t>x</a:t>
            </a:r>
            <a:r>
              <a:rPr baseline="30000" lang="en"/>
              <a:t>2 </a:t>
            </a:r>
            <a:r>
              <a:rPr lang="en"/>
              <a:t>+ 5</a:t>
            </a:r>
            <a:r>
              <a:rPr i="1" lang="en">
                <a:latin typeface="Times New Roman"/>
                <a:ea typeface="Times New Roman"/>
                <a:cs typeface="Times New Roman"/>
                <a:sym typeface="Times New Roman"/>
              </a:rPr>
              <a:t>x </a:t>
            </a:r>
            <a:r>
              <a:rPr lang="en"/>
              <a:t>+ 6?</a:t>
            </a:r>
            <a:endParaRPr/>
          </a:p>
          <a:p>
            <a:pPr indent="-342900" lvl="0" marL="457200" rtl="0" algn="l">
              <a:lnSpc>
                <a:spcPct val="100000"/>
              </a:lnSpc>
              <a:spcBef>
                <a:spcPts val="1000"/>
              </a:spcBef>
              <a:spcAft>
                <a:spcPts val="0"/>
              </a:spcAft>
              <a:buSzPts val="1800"/>
              <a:buAutoNum type="arabicPeriod"/>
            </a:pPr>
            <a:r>
              <a:rPr lang="en"/>
              <a:t>Is there a different non-zero number of 1-by-1 squares that we could use instead that would allow us to arrange the combined figures into a single large rectangle?</a:t>
            </a:r>
            <a:endParaRPr/>
          </a:p>
        </p:txBody>
      </p:sp>
      <p:sp>
        <p:nvSpPr>
          <p:cNvPr id="245" name="Google Shape;24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7.8.3 Using Diagrams to Find Equivalent Quadratic Expressions</a:t>
            </a:r>
            <a:endParaRPr/>
          </a:p>
        </p:txBody>
      </p:sp>
      <p:pic>
        <p:nvPicPr>
          <p:cNvPr id="247" name="Google Shape;247;p22"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48" name="Google Shape;248;p22"/>
          <p:cNvPicPr preferRelativeResize="0"/>
          <p:nvPr/>
        </p:nvPicPr>
        <p:blipFill>
          <a:blip r:embed="rId5">
            <a:alphaModFix/>
          </a:blip>
          <a:stretch>
            <a:fillRect/>
          </a:stretch>
        </p:blipFill>
        <p:spPr>
          <a:xfrm>
            <a:off x="1597796" y="1247602"/>
            <a:ext cx="5948399" cy="1509564"/>
          </a:xfrm>
          <a:prstGeom prst="rect">
            <a:avLst/>
          </a:prstGeom>
          <a:noFill/>
          <a:ln>
            <a:noFill/>
          </a:ln>
        </p:spPr>
      </p:pic>
      <p:pic>
        <p:nvPicPr>
          <p:cNvPr id="249" name="Google Shape;249;p22"/>
          <p:cNvPicPr preferRelativeResize="0"/>
          <p:nvPr/>
        </p:nvPicPr>
        <p:blipFill>
          <a:blip r:embed="rId6">
            <a:alphaModFix/>
          </a:blip>
          <a:stretch>
            <a:fillRect/>
          </a:stretch>
        </p:blipFill>
        <p:spPr>
          <a:xfrm>
            <a:off x="310896" y="2685150"/>
            <a:ext cx="1970425" cy="2048000"/>
          </a:xfrm>
          <a:prstGeom prst="rect">
            <a:avLst/>
          </a:prstGeom>
          <a:noFill/>
          <a:ln>
            <a:noFill/>
          </a:ln>
        </p:spPr>
      </p:pic>
      <p:sp>
        <p:nvSpPr>
          <p:cNvPr id="250" name="Google Shape;250;p22"/>
          <p:cNvSpPr txBox="1"/>
          <p:nvPr/>
        </p:nvSpPr>
        <p:spPr>
          <a:xfrm>
            <a:off x="1598596" y="921658"/>
            <a:ext cx="2159400" cy="6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Image 1</a:t>
            </a:r>
            <a:endParaRPr sz="1800">
              <a:solidFill>
                <a:srgbClr val="424242"/>
              </a:solidFill>
              <a:latin typeface="Calibri"/>
              <a:ea typeface="Calibri"/>
              <a:cs typeface="Calibri"/>
              <a:sym typeface="Calibri"/>
            </a:endParaRPr>
          </a:p>
        </p:txBody>
      </p:sp>
      <p:sp>
        <p:nvSpPr>
          <p:cNvPr id="251" name="Google Shape;251;p22"/>
          <p:cNvSpPr txBox="1"/>
          <p:nvPr/>
        </p:nvSpPr>
        <p:spPr>
          <a:xfrm>
            <a:off x="310896" y="2377440"/>
            <a:ext cx="2159400" cy="6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Image 2</a:t>
            </a:r>
            <a:endParaRPr sz="18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57" name="Google Shape;257;p23"/>
          <p:cNvSpPr txBox="1"/>
          <p:nvPr>
            <p:ph idx="1" type="body"/>
          </p:nvPr>
        </p:nvSpPr>
        <p:spPr>
          <a:xfrm>
            <a:off x="401250" y="1160325"/>
            <a:ext cx="49026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Clr>
                <a:schemeClr val="dk1"/>
              </a:buClr>
              <a:buSzPts val="1100"/>
              <a:buFont typeface="Arial"/>
              <a:buNone/>
            </a:pPr>
            <a:r>
              <a:rPr lang="en"/>
              <a:t>Which expression is equivalent to (</a:t>
            </a:r>
            <a:r>
              <a:rPr i="1" lang="en">
                <a:latin typeface="Times New Roman"/>
                <a:ea typeface="Times New Roman"/>
                <a:cs typeface="Times New Roman"/>
                <a:sym typeface="Times New Roman"/>
              </a:rPr>
              <a:t>x </a:t>
            </a:r>
            <a:r>
              <a:rPr lang="en"/>
              <a:t>+ 2) (</a:t>
            </a:r>
            <a:r>
              <a:rPr i="1" lang="en">
                <a:latin typeface="Times New Roman"/>
                <a:ea typeface="Times New Roman"/>
                <a:cs typeface="Times New Roman"/>
                <a:sym typeface="Times New Roman"/>
              </a:rPr>
              <a:t>x </a:t>
            </a:r>
            <a:r>
              <a:rPr lang="en"/>
              <a:t>+ 4)?</a:t>
            </a:r>
            <a:endParaRPr/>
          </a:p>
        </p:txBody>
      </p:sp>
      <p:sp>
        <p:nvSpPr>
          <p:cNvPr id="258" name="Google Shape;25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7.8.3 Using Diagrams to Find Equivalent Quadratic Expressions</a:t>
            </a:r>
            <a:endParaRPr sz="1000"/>
          </a:p>
        </p:txBody>
      </p:sp>
      <p:pic>
        <p:nvPicPr>
          <p:cNvPr id="260" name="Google Shape;260;p23"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61" name="Google Shape;261;p23">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62" name="Google Shape;262;p23"/>
          <p:cNvSpPr txBox="1"/>
          <p:nvPr/>
        </p:nvSpPr>
        <p:spPr>
          <a:xfrm>
            <a:off x="4572000" y="1947672"/>
            <a:ext cx="24084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+ 4</a:t>
            </a:r>
            <a:r>
              <a:rPr i="1" lang="en" sz="1800">
                <a:solidFill>
                  <a:srgbClr val="424242"/>
                </a:solidFill>
                <a:latin typeface="Times New Roman"/>
                <a:ea typeface="Times New Roman"/>
                <a:cs typeface="Times New Roman"/>
                <a:sym typeface="Times New Roman"/>
              </a:rPr>
              <a:t>x</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+ 6</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+ 8</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7</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+ 8</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+ 8</a:t>
            </a:r>
            <a:endParaRPr baseline="30000" sz="2400">
              <a:solidFill>
                <a:srgbClr val="424242"/>
              </a:solidFill>
              <a:latin typeface="Calibri"/>
              <a:ea typeface="Calibri"/>
              <a:cs typeface="Calibri"/>
              <a:sym typeface="Calibri"/>
            </a:endParaRPr>
          </a:p>
        </p:txBody>
      </p:sp>
      <p:sp>
        <p:nvSpPr>
          <p:cNvPr id="263" name="Google Shape;263;p23"/>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64" name="Google Shape;264;p23" title="Screenshot 2025-10-15 132111.png"/>
          <p:cNvPicPr preferRelativeResize="0"/>
          <p:nvPr/>
        </p:nvPicPr>
        <p:blipFill>
          <a:blip r:embed="rId5">
            <a:alphaModFix/>
          </a:blip>
          <a:stretch>
            <a:fillRect/>
          </a:stretch>
        </p:blipFill>
        <p:spPr>
          <a:xfrm>
            <a:off x="990813" y="1883642"/>
            <a:ext cx="3295650" cy="1847850"/>
          </a:xfrm>
          <a:prstGeom prst="rect">
            <a:avLst/>
          </a:prstGeom>
          <a:noFill/>
          <a:ln>
            <a:noFill/>
          </a:ln>
        </p:spPr>
      </p:pic>
      <p:pic>
        <p:nvPicPr>
          <p:cNvPr id="265" name="Google Shape;265;p23" title="Screenshot 2025-10-15 132111.png"/>
          <p:cNvPicPr preferRelativeResize="0"/>
          <p:nvPr/>
        </p:nvPicPr>
        <p:blipFill>
          <a:blip r:embed="rId5">
            <a:alphaModFix/>
          </a:blip>
          <a:stretch>
            <a:fillRect/>
          </a:stretch>
        </p:blipFill>
        <p:spPr>
          <a:xfrm>
            <a:off x="987552" y="1883664"/>
            <a:ext cx="3295650" cy="18478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9" name="Shape 269"/>
        <p:cNvGrpSpPr/>
        <p:nvPr/>
      </p:nvGrpSpPr>
      <p:grpSpPr>
        <a:xfrm>
          <a:off x="0" y="0"/>
          <a:ext cx="0" cy="0"/>
          <a:chOff x="0" y="0"/>
          <a:chExt cx="0" cy="0"/>
        </a:xfrm>
      </p:grpSpPr>
      <p:sp>
        <p:nvSpPr>
          <p:cNvPr id="270" name="Google Shape;270;p24"/>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71" name="Google Shape;27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7.8.3 Using Diagrams to Find Equivalent Quadratic Expressions</a:t>
            </a:r>
            <a:r>
              <a:rPr lang="en" sz="1000"/>
              <a:t> </a:t>
            </a:r>
            <a:r>
              <a:rPr lang="en" sz="1000"/>
              <a:t>- Additional Resources</a:t>
            </a:r>
            <a:endParaRPr sz="1000"/>
          </a:p>
        </p:txBody>
      </p:sp>
      <p:pic>
        <p:nvPicPr>
          <p:cNvPr id="273" name="Google Shape;273;p2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74" name="Google Shape;274;p24"/>
          <p:cNvSpPr txBox="1"/>
          <p:nvPr/>
        </p:nvSpPr>
        <p:spPr>
          <a:xfrm>
            <a:off x="310902" y="1047225"/>
            <a:ext cx="865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Answer the questions to help write an expression equivalent to  (</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+ 2)(</a:t>
            </a: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+ 5).</a:t>
            </a:r>
            <a:endParaRPr sz="2100">
              <a:solidFill>
                <a:schemeClr val="dk1"/>
              </a:solidFill>
              <a:latin typeface="Calibri"/>
              <a:ea typeface="Calibri"/>
              <a:cs typeface="Calibri"/>
              <a:sym typeface="Calibri"/>
            </a:endParaRPr>
          </a:p>
        </p:txBody>
      </p:sp>
      <p:sp>
        <p:nvSpPr>
          <p:cNvPr id="275" name="Google Shape;275;p24"/>
          <p:cNvSpPr txBox="1"/>
          <p:nvPr/>
        </p:nvSpPr>
        <p:spPr>
          <a:xfrm>
            <a:off x="310900" y="1650149"/>
            <a:ext cx="5029200" cy="2427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first step is to distribute using the FOIL </a:t>
            </a:r>
            <a:r>
              <a:rPr lang="en" sz="1800">
                <a:solidFill>
                  <a:srgbClr val="424242"/>
                </a:solidFill>
                <a:latin typeface="Calibri"/>
                <a:ea typeface="Calibri"/>
                <a:cs typeface="Calibri"/>
                <a:sym typeface="Calibri"/>
              </a:rPr>
              <a:t>method</a:t>
            </a:r>
            <a:r>
              <a:rPr lang="en" sz="1800">
                <a:solidFill>
                  <a:srgbClr val="424242"/>
                </a:solidFill>
                <a:latin typeface="Calibri"/>
                <a:ea typeface="Calibri"/>
                <a:cs typeface="Calibri"/>
                <a:sym typeface="Calibri"/>
              </a:rPr>
              <a:t>. What do each of the letters of F O I L mean?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out the four terms.</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Combine</a:t>
            </a:r>
            <a:r>
              <a:rPr lang="en" sz="1800">
                <a:solidFill>
                  <a:srgbClr val="424242"/>
                </a:solidFill>
                <a:latin typeface="Calibri"/>
                <a:ea typeface="Calibri"/>
                <a:cs typeface="Calibri"/>
                <a:sym typeface="Calibri"/>
              </a:rPr>
              <a:t> like terms and write the expression.</a:t>
            </a:r>
            <a:endParaRPr sz="1800">
              <a:solidFill>
                <a:srgbClr val="424242"/>
              </a:solidFill>
              <a:latin typeface="Calibri"/>
              <a:ea typeface="Calibri"/>
              <a:cs typeface="Calibri"/>
              <a:sym typeface="Calibri"/>
            </a:endParaRPr>
          </a:p>
        </p:txBody>
      </p:sp>
      <p:pic>
        <p:nvPicPr>
          <p:cNvPr id="276" name="Google Shape;276;p24"/>
          <p:cNvPicPr preferRelativeResize="0"/>
          <p:nvPr/>
        </p:nvPicPr>
        <p:blipFill>
          <a:blip r:embed="rId4">
            <a:alphaModFix/>
          </a:blip>
          <a:stretch>
            <a:fillRect/>
          </a:stretch>
        </p:blipFill>
        <p:spPr>
          <a:xfrm>
            <a:off x="5730900" y="1876413"/>
            <a:ext cx="2552700" cy="1390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2" name="Google Shape;282;p2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3" name="Google Shape;283;p2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4" name="Google Shape;284;p2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5" name="Google Shape;285;p2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86" name="Google Shape;286;p2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87" name="Google Shape;287;p25"/>
          <p:cNvCxnSpPr>
            <a:stCxn id="281" idx="2"/>
            <a:endCxn id="28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88" name="Google Shape;288;p25"/>
          <p:cNvCxnSpPr>
            <a:stCxn id="283" idx="3"/>
            <a:endCxn id="28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89" name="Google Shape;289;p25"/>
          <p:cNvCxnSpPr>
            <a:stCxn id="282" idx="3"/>
            <a:endCxn id="28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290" name="Google Shape;290;p25"/>
          <p:cNvCxnSpPr>
            <a:stCxn id="284" idx="3"/>
            <a:endCxn id="28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91" name="Google Shape;291;p25"/>
          <p:cNvCxnSpPr>
            <a:stCxn id="286" idx="3"/>
            <a:endCxn id="28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92" name="Google Shape;292;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2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4" name="Google Shape;294;p2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95" name="Google Shape;295;p2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96" name="Google Shape;296;p25"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297" name="Google Shape;297;p2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98" name="Google Shape;298;p25"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299" name="Google Shape;299;p25"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00" name="Google Shape;300;p2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1" name="Google Shape;301;p25"/>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02" name="Google Shape;302;p25"/>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03" name="Google Shape;303;p25"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04" name="Google Shape;304;p25"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05" name="Google Shape;305;p25"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11" name="Google Shape;311;p26"/>
          <p:cNvSpPr txBox="1"/>
          <p:nvPr>
            <p:ph idx="1" type="body"/>
          </p:nvPr>
        </p:nvSpPr>
        <p:spPr>
          <a:xfrm>
            <a:off x="3668450" y="1662550"/>
            <a:ext cx="5204400" cy="30912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Draw a diagram to show that (3</a:t>
            </a:r>
            <a:r>
              <a:rPr i="1" lang="en">
                <a:latin typeface="Times New Roman"/>
                <a:ea typeface="Times New Roman"/>
                <a:cs typeface="Times New Roman"/>
                <a:sym typeface="Times New Roman"/>
              </a:rPr>
              <a:t>x </a:t>
            </a:r>
            <a:r>
              <a:rPr lang="en"/>
              <a:t>+ 1)(</a:t>
            </a:r>
            <a:r>
              <a:rPr i="1" lang="en">
                <a:latin typeface="Times New Roman"/>
                <a:ea typeface="Times New Roman"/>
                <a:cs typeface="Times New Roman"/>
                <a:sym typeface="Times New Roman"/>
              </a:rPr>
              <a:t>x </a:t>
            </a:r>
            <a:r>
              <a:rPr lang="en"/>
              <a:t>+ 2) is equivalent to 3</a:t>
            </a:r>
            <a:r>
              <a:rPr i="1" lang="en">
                <a:latin typeface="Times New Roman"/>
                <a:ea typeface="Times New Roman"/>
                <a:cs typeface="Times New Roman"/>
                <a:sym typeface="Times New Roman"/>
              </a:rPr>
              <a:t>x</a:t>
            </a:r>
            <a:r>
              <a:rPr baseline="30000" lang="en"/>
              <a:t>2 </a:t>
            </a:r>
            <a:r>
              <a:rPr lang="en"/>
              <a:t>+ 7</a:t>
            </a:r>
            <a:r>
              <a:rPr i="1" lang="en">
                <a:latin typeface="Times New Roman"/>
                <a:ea typeface="Times New Roman"/>
                <a:cs typeface="Times New Roman"/>
                <a:sym typeface="Times New Roman"/>
              </a:rPr>
              <a:t>x</a:t>
            </a:r>
            <a:r>
              <a:rPr lang="en"/>
              <a:t> +2</a:t>
            </a:r>
            <a:r>
              <a:rPr lang="en"/>
              <a:t>.</a:t>
            </a:r>
            <a:endParaRPr/>
          </a:p>
          <a:p>
            <a:pPr indent="-342900" lvl="0" marL="457200" rtl="0" algn="l">
              <a:lnSpc>
                <a:spcPct val="115000"/>
              </a:lnSpc>
              <a:spcBef>
                <a:spcPts val="500"/>
              </a:spcBef>
              <a:spcAft>
                <a:spcPts val="0"/>
              </a:spcAft>
              <a:buSzPts val="1800"/>
              <a:buAutoNum type="arabicPeriod"/>
            </a:pPr>
            <a:r>
              <a:rPr lang="en"/>
              <a:t>Is (</a:t>
            </a:r>
            <a:r>
              <a:rPr i="1" lang="en">
                <a:latin typeface="Times New Roman"/>
                <a:ea typeface="Times New Roman"/>
                <a:cs typeface="Times New Roman"/>
                <a:sym typeface="Times New Roman"/>
              </a:rPr>
              <a:t>x </a:t>
            </a:r>
            <a:r>
              <a:rPr lang="en"/>
              <a:t>+ 4)</a:t>
            </a:r>
            <a:r>
              <a:rPr baseline="30000" lang="en"/>
              <a:t>2</a:t>
            </a:r>
            <a:r>
              <a:rPr lang="en"/>
              <a:t> equivalent to 2</a:t>
            </a:r>
            <a:r>
              <a:rPr i="1" lang="en">
                <a:latin typeface="Times New Roman"/>
                <a:ea typeface="Times New Roman"/>
                <a:cs typeface="Times New Roman"/>
                <a:sym typeface="Times New Roman"/>
              </a:rPr>
              <a:t>x</a:t>
            </a:r>
            <a:r>
              <a:rPr baseline="30000" lang="en"/>
              <a:t>2 </a:t>
            </a:r>
            <a:r>
              <a:rPr lang="en"/>
              <a:t>+ 8</a:t>
            </a:r>
            <a:r>
              <a:rPr i="1" lang="en">
                <a:latin typeface="Times New Roman"/>
                <a:ea typeface="Times New Roman"/>
                <a:cs typeface="Times New Roman"/>
                <a:sym typeface="Times New Roman"/>
              </a:rPr>
              <a:t>x </a:t>
            </a:r>
            <a:r>
              <a:rPr lang="en"/>
              <a:t>+ 8? Explain or show your reasoning.</a:t>
            </a:r>
            <a:endParaRPr/>
          </a:p>
          <a:p>
            <a:pPr indent="0" lvl="0" marL="457200" rtl="0" algn="l">
              <a:lnSpc>
                <a:spcPct val="115000"/>
              </a:lnSpc>
              <a:spcBef>
                <a:spcPts val="500"/>
              </a:spcBef>
              <a:spcAft>
                <a:spcPts val="500"/>
              </a:spcAft>
              <a:buNone/>
            </a:pPr>
            <a:r>
              <a:t/>
            </a:r>
            <a:endParaRPr/>
          </a:p>
        </p:txBody>
      </p:sp>
      <p:sp>
        <p:nvSpPr>
          <p:cNvPr id="312" name="Google Shape;31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a:t>
            </a:r>
            <a:r>
              <a:rPr lang="en"/>
              <a:t>4 </a:t>
            </a:r>
            <a:r>
              <a:rPr lang="en"/>
              <a:t>Relate the Domain of a Function to Its Graph</a:t>
            </a:r>
            <a:endParaRPr/>
          </a:p>
        </p:txBody>
      </p:sp>
      <p:pic>
        <p:nvPicPr>
          <p:cNvPr id="314" name="Google Shape;314;p26" title="Screenshot 2025-10-15 132111.png"/>
          <p:cNvPicPr preferRelativeResize="0"/>
          <p:nvPr/>
        </p:nvPicPr>
        <p:blipFill>
          <a:blip r:embed="rId3">
            <a:alphaModFix/>
          </a:blip>
          <a:stretch>
            <a:fillRect/>
          </a:stretch>
        </p:blipFill>
        <p:spPr>
          <a:xfrm>
            <a:off x="311700" y="1525225"/>
            <a:ext cx="3295650" cy="1847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5" name="Google Shape;325;p27"/>
          <p:cNvCxnSpPr>
            <a:stCxn id="319" idx="2"/>
            <a:endCxn id="32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6" name="Google Shape;326;p27"/>
          <p:cNvCxnSpPr>
            <a:stCxn id="321" idx="3"/>
            <a:endCxn id="32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7" name="Google Shape;327;p27"/>
          <p:cNvCxnSpPr>
            <a:stCxn id="320" idx="3"/>
            <a:endCxn id="32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8" name="Google Shape;328;p27"/>
          <p:cNvCxnSpPr>
            <a:stCxn id="322" idx="3"/>
            <a:endCxn id="32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29" name="Google Shape;329;p27"/>
          <p:cNvCxnSpPr>
            <a:stCxn id="324" idx="3"/>
            <a:endCxn id="32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0" name="Google Shape;33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2" name="Google Shape;332;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33" name="Google Shape;333;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4" name="Google Shape;334;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5" name="Google Shape;335;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36" name="Google Shape;336;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7" name="Google Shape;337;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8" name="Google Shape;338;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39" name="Google Shape;339;p27"/>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40" name="Google Shape;340;p27"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41" name="Google Shape;341;p27"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42" name="Google Shape;342;p27"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43" name="Google Shape;343;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49" name="Google Shape;349;p28"/>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50" name="Google Shape;35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1" name="Google Shape;351;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a:t>
            </a:r>
            <a:r>
              <a:rPr lang="en"/>
              <a:t>5 Practice</a:t>
            </a:r>
            <a:endParaRPr/>
          </a:p>
        </p:txBody>
      </p:sp>
      <p:pic>
        <p:nvPicPr>
          <p:cNvPr descr=" Student studying with a laptop and open book, showing focus and independent learning during math practice." id="352" name="Google Shape;352;p28" title="Practice-1.png"/>
          <p:cNvPicPr preferRelativeResize="0"/>
          <p:nvPr/>
        </p:nvPicPr>
        <p:blipFill rotWithShape="1">
          <a:blip r:embed="rId3">
            <a:alphaModFix/>
          </a:blip>
          <a:srcRect b="2570" l="0" r="0" t="2579"/>
          <a:stretch/>
        </p:blipFill>
        <p:spPr>
          <a:xfrm>
            <a:off x="4024725" y="445025"/>
            <a:ext cx="4807575" cy="45599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29"/>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2" name="Google Shape;362;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3" name="Google Shape;363;p29"/>
          <p:cNvCxnSpPr>
            <a:stCxn id="357" idx="2"/>
            <a:endCxn id="35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4" name="Google Shape;364;p29"/>
          <p:cNvCxnSpPr>
            <a:stCxn id="359" idx="3"/>
            <a:endCxn id="35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29"/>
          <p:cNvCxnSpPr>
            <a:stCxn id="358" idx="3"/>
            <a:endCxn id="36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6" name="Google Shape;366;p29"/>
          <p:cNvCxnSpPr>
            <a:stCxn id="360" idx="3"/>
            <a:endCxn id="36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7" name="Google Shape;367;p29"/>
          <p:cNvCxnSpPr>
            <a:stCxn id="362" idx="3"/>
            <a:endCxn id="36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68" name="Google Shape;368;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0" name="Google Shape;370;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1" name="Google Shape;371;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2" name="Google Shape;372;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73" name="Google Shape;373;p29"/>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74" name="Google Shape;374;p29"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75" name="Google Shape;375;p29"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76" name="Google Shape;376;p29"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77" name="Google Shape;377;p29"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78" name="Google Shape;378;p29"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79" name="Google Shape;379;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80" name="Google Shape;380;p29"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381" name="Google Shape;381;p29"/>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87" name="Google Shape;38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30"/>
          <p:cNvSpPr txBox="1"/>
          <p:nvPr/>
        </p:nvSpPr>
        <p:spPr>
          <a:xfrm>
            <a:off x="310900" y="1801368"/>
            <a:ext cx="5866500" cy="2596200"/>
          </a:xfrm>
          <a:prstGeom prst="rect">
            <a:avLst/>
          </a:prstGeom>
          <a:noFill/>
          <a:ln>
            <a:noFill/>
          </a:ln>
        </p:spPr>
        <p:txBody>
          <a:bodyPr anchorCtr="0" anchor="t" bIns="91425" lIns="91425" spcFirstLastPara="1" rIns="91425" wrap="square" tIns="91425">
            <a:spAutoFit/>
          </a:bodyPr>
          <a:lstStyle/>
          <a:p>
            <a:pPr indent="-339725" lvl="0" marL="457200" rtl="0" algn="l">
              <a:spcBef>
                <a:spcPts val="0"/>
              </a:spcBef>
              <a:spcAft>
                <a:spcPts val="0"/>
              </a:spcAft>
              <a:buClr>
                <a:srgbClr val="424242"/>
              </a:buClr>
              <a:buSzPts val="1750"/>
              <a:buFont typeface="Calibri"/>
              <a:buAutoNum type="arabicPeriod"/>
            </a:pPr>
            <a:r>
              <a:rPr lang="en" sz="1750">
                <a:solidFill>
                  <a:srgbClr val="424242"/>
                </a:solidFill>
                <a:latin typeface="Calibri"/>
                <a:ea typeface="Calibri"/>
                <a:cs typeface="Calibri"/>
                <a:sym typeface="Calibri"/>
              </a:rPr>
              <a:t>In what ways are area diagrams:</a:t>
            </a:r>
            <a:endParaRPr sz="1750">
              <a:solidFill>
                <a:srgbClr val="424242"/>
              </a:solidFill>
              <a:latin typeface="Calibri"/>
              <a:ea typeface="Calibri"/>
              <a:cs typeface="Calibri"/>
              <a:sym typeface="Calibri"/>
            </a:endParaRPr>
          </a:p>
          <a:p>
            <a:pPr indent="-339725" lvl="1" marL="914400" rtl="0" algn="l">
              <a:spcBef>
                <a:spcPts val="0"/>
              </a:spcBef>
              <a:spcAft>
                <a:spcPts val="0"/>
              </a:spcAft>
              <a:buClr>
                <a:srgbClr val="424242"/>
              </a:buClr>
              <a:buSzPts val="1750"/>
              <a:buFont typeface="Calibri"/>
              <a:buAutoNum type="alphaLcPeriod"/>
            </a:pPr>
            <a:r>
              <a:rPr lang="en" sz="1750">
                <a:solidFill>
                  <a:srgbClr val="424242"/>
                </a:solidFill>
                <a:latin typeface="Calibri"/>
                <a:ea typeface="Calibri"/>
                <a:cs typeface="Calibri"/>
                <a:sym typeface="Calibri"/>
              </a:rPr>
              <a:t>Useful for expanding expressions like (</a:t>
            </a:r>
            <a:r>
              <a:rPr i="1" lang="en" sz="1750">
                <a:solidFill>
                  <a:srgbClr val="424242"/>
                </a:solidFill>
                <a:latin typeface="Times New Roman"/>
                <a:ea typeface="Times New Roman"/>
                <a:cs typeface="Times New Roman"/>
                <a:sym typeface="Times New Roman"/>
              </a:rPr>
              <a:t>x </a:t>
            </a:r>
            <a:r>
              <a:rPr lang="en" sz="1750">
                <a:solidFill>
                  <a:srgbClr val="424242"/>
                </a:solidFill>
                <a:latin typeface="Calibri"/>
                <a:ea typeface="Calibri"/>
                <a:cs typeface="Calibri"/>
                <a:sym typeface="Calibri"/>
              </a:rPr>
              <a:t>+ 4)(</a:t>
            </a:r>
            <a:r>
              <a:rPr i="1" lang="en" sz="1750">
                <a:solidFill>
                  <a:srgbClr val="424242"/>
                </a:solidFill>
                <a:latin typeface="Times New Roman"/>
                <a:ea typeface="Times New Roman"/>
                <a:cs typeface="Times New Roman"/>
                <a:sym typeface="Times New Roman"/>
              </a:rPr>
              <a:t>x </a:t>
            </a:r>
            <a:r>
              <a:rPr lang="en" sz="1750">
                <a:solidFill>
                  <a:srgbClr val="424242"/>
                </a:solidFill>
                <a:latin typeface="Calibri"/>
                <a:ea typeface="Calibri"/>
                <a:cs typeface="Calibri"/>
                <a:sym typeface="Calibri"/>
              </a:rPr>
              <a:t>+ 9)?</a:t>
            </a:r>
            <a:endParaRPr sz="1750">
              <a:solidFill>
                <a:srgbClr val="424242"/>
              </a:solidFill>
              <a:latin typeface="Calibri"/>
              <a:ea typeface="Calibri"/>
              <a:cs typeface="Calibri"/>
              <a:sym typeface="Calibri"/>
            </a:endParaRPr>
          </a:p>
          <a:p>
            <a:pPr indent="-339725" lvl="1" marL="914400" rtl="0" algn="l">
              <a:spcBef>
                <a:spcPts val="0"/>
              </a:spcBef>
              <a:spcAft>
                <a:spcPts val="0"/>
              </a:spcAft>
              <a:buClr>
                <a:srgbClr val="424242"/>
              </a:buClr>
              <a:buSzPts val="1750"/>
              <a:buFont typeface="Calibri"/>
              <a:buAutoNum type="alphaLcPeriod"/>
            </a:pPr>
            <a:r>
              <a:rPr lang="en" sz="1750">
                <a:solidFill>
                  <a:srgbClr val="424242"/>
                </a:solidFill>
                <a:latin typeface="Calibri"/>
                <a:ea typeface="Calibri"/>
                <a:cs typeface="Calibri"/>
                <a:sym typeface="Calibri"/>
              </a:rPr>
              <a:t>Are there any drawbacks to drawing diagrams?</a:t>
            </a:r>
            <a:endParaRPr sz="1750">
              <a:solidFill>
                <a:srgbClr val="424242"/>
              </a:solidFill>
              <a:latin typeface="Calibri"/>
              <a:ea typeface="Calibri"/>
              <a:cs typeface="Calibri"/>
              <a:sym typeface="Calibri"/>
            </a:endParaRPr>
          </a:p>
          <a:p>
            <a:pPr indent="-339725" lvl="0" marL="457200" rtl="0" algn="l">
              <a:spcBef>
                <a:spcPts val="1000"/>
              </a:spcBef>
              <a:spcAft>
                <a:spcPts val="0"/>
              </a:spcAft>
              <a:buClr>
                <a:srgbClr val="424242"/>
              </a:buClr>
              <a:buSzPts val="1750"/>
              <a:buFont typeface="Calibri"/>
              <a:buAutoNum type="arabicPeriod"/>
            </a:pPr>
            <a:r>
              <a:rPr lang="en" sz="1750">
                <a:solidFill>
                  <a:srgbClr val="424242"/>
                </a:solidFill>
                <a:latin typeface="Calibri"/>
                <a:ea typeface="Calibri"/>
                <a:cs typeface="Calibri"/>
                <a:sym typeface="Calibri"/>
              </a:rPr>
              <a:t>In what ways is using the distributive property:</a:t>
            </a:r>
            <a:endParaRPr sz="1750">
              <a:solidFill>
                <a:srgbClr val="424242"/>
              </a:solidFill>
              <a:latin typeface="Calibri"/>
              <a:ea typeface="Calibri"/>
              <a:cs typeface="Calibri"/>
              <a:sym typeface="Calibri"/>
            </a:endParaRPr>
          </a:p>
          <a:p>
            <a:pPr indent="-339725" lvl="1" marL="914400" rtl="0" algn="l">
              <a:spcBef>
                <a:spcPts val="0"/>
              </a:spcBef>
              <a:spcAft>
                <a:spcPts val="0"/>
              </a:spcAft>
              <a:buClr>
                <a:srgbClr val="424242"/>
              </a:buClr>
              <a:buSzPts val="1750"/>
              <a:buFont typeface="Calibri"/>
              <a:buAutoNum type="alphaLcPeriod"/>
            </a:pPr>
            <a:r>
              <a:rPr lang="en" sz="1750">
                <a:solidFill>
                  <a:srgbClr val="424242"/>
                </a:solidFill>
                <a:latin typeface="Calibri"/>
                <a:ea typeface="Calibri"/>
                <a:cs typeface="Calibri"/>
                <a:sym typeface="Calibri"/>
              </a:rPr>
              <a:t>Helpful? </a:t>
            </a:r>
            <a:endParaRPr sz="1750">
              <a:solidFill>
                <a:srgbClr val="424242"/>
              </a:solidFill>
              <a:latin typeface="Calibri"/>
              <a:ea typeface="Calibri"/>
              <a:cs typeface="Calibri"/>
              <a:sym typeface="Calibri"/>
            </a:endParaRPr>
          </a:p>
          <a:p>
            <a:pPr indent="-339725" lvl="1" marL="914400" rtl="0" algn="l">
              <a:spcBef>
                <a:spcPts val="0"/>
              </a:spcBef>
              <a:spcAft>
                <a:spcPts val="0"/>
              </a:spcAft>
              <a:buClr>
                <a:srgbClr val="424242"/>
              </a:buClr>
              <a:buSzPts val="1750"/>
              <a:buFont typeface="Calibri"/>
              <a:buAutoNum type="alphaLcPeriod"/>
            </a:pPr>
            <a:r>
              <a:rPr lang="en" sz="1750">
                <a:solidFill>
                  <a:srgbClr val="424242"/>
                </a:solidFill>
                <a:latin typeface="Calibri"/>
                <a:ea typeface="Calibri"/>
                <a:cs typeface="Calibri"/>
                <a:sym typeface="Calibri"/>
              </a:rPr>
              <a:t>Are there any drawbacks?</a:t>
            </a:r>
            <a:endParaRPr sz="1750">
              <a:solidFill>
                <a:srgbClr val="424242"/>
              </a:solidFill>
              <a:latin typeface="Calibri"/>
              <a:ea typeface="Calibri"/>
              <a:cs typeface="Calibri"/>
              <a:sym typeface="Calibri"/>
            </a:endParaRPr>
          </a:p>
          <a:p>
            <a:pPr indent="-339725" lvl="0" marL="457200" rtl="0" algn="l">
              <a:spcBef>
                <a:spcPts val="1000"/>
              </a:spcBef>
              <a:spcAft>
                <a:spcPts val="0"/>
              </a:spcAft>
              <a:buClr>
                <a:srgbClr val="424242"/>
              </a:buClr>
              <a:buSzPts val="1750"/>
              <a:buFont typeface="Calibri"/>
              <a:buAutoNum type="arabicPeriod"/>
            </a:pPr>
            <a:r>
              <a:rPr lang="en" sz="1750">
                <a:solidFill>
                  <a:srgbClr val="424242"/>
                </a:solidFill>
                <a:latin typeface="Calibri"/>
                <a:ea typeface="Calibri"/>
                <a:cs typeface="Calibri"/>
                <a:sym typeface="Calibri"/>
              </a:rPr>
              <a:t>Which strategy would you choose to expand </a:t>
            </a:r>
            <a:endParaRPr sz="1750">
              <a:solidFill>
                <a:srgbClr val="424242"/>
              </a:solidFill>
              <a:latin typeface="Calibri"/>
              <a:ea typeface="Calibri"/>
              <a:cs typeface="Calibri"/>
              <a:sym typeface="Calibri"/>
            </a:endParaRPr>
          </a:p>
          <a:p>
            <a:pPr indent="0" lvl="0" marL="457200" rtl="0" algn="l">
              <a:spcBef>
                <a:spcPts val="0"/>
              </a:spcBef>
              <a:spcAft>
                <a:spcPts val="0"/>
              </a:spcAft>
              <a:buNone/>
            </a:pPr>
            <a:r>
              <a:rPr lang="en" sz="1750">
                <a:solidFill>
                  <a:srgbClr val="424242"/>
                </a:solidFill>
                <a:latin typeface="Calibri"/>
                <a:ea typeface="Calibri"/>
                <a:cs typeface="Calibri"/>
                <a:sym typeface="Calibri"/>
              </a:rPr>
              <a:t>(</a:t>
            </a:r>
            <a:r>
              <a:rPr i="1" lang="en" sz="1750">
                <a:solidFill>
                  <a:srgbClr val="424242"/>
                </a:solidFill>
                <a:latin typeface="Times New Roman"/>
                <a:ea typeface="Times New Roman"/>
                <a:cs typeface="Times New Roman"/>
                <a:sym typeface="Times New Roman"/>
              </a:rPr>
              <a:t>x </a:t>
            </a:r>
            <a:r>
              <a:rPr lang="en" sz="1750">
                <a:solidFill>
                  <a:srgbClr val="424242"/>
                </a:solidFill>
                <a:latin typeface="Calibri"/>
                <a:ea typeface="Calibri"/>
                <a:cs typeface="Calibri"/>
                <a:sym typeface="Calibri"/>
              </a:rPr>
              <a:t>+ 11)(2</a:t>
            </a:r>
            <a:r>
              <a:rPr i="1" lang="en" sz="1750">
                <a:solidFill>
                  <a:srgbClr val="424242"/>
                </a:solidFill>
                <a:latin typeface="Times New Roman"/>
                <a:ea typeface="Times New Roman"/>
                <a:cs typeface="Times New Roman"/>
                <a:sym typeface="Times New Roman"/>
              </a:rPr>
              <a:t>x </a:t>
            </a:r>
            <a:r>
              <a:rPr lang="en" sz="1750">
                <a:solidFill>
                  <a:srgbClr val="424242"/>
                </a:solidFill>
                <a:latin typeface="Calibri"/>
                <a:ea typeface="Calibri"/>
                <a:cs typeface="Calibri"/>
                <a:sym typeface="Calibri"/>
              </a:rPr>
              <a:t>+ 3) and write an equivalent expression? Why?</a:t>
            </a:r>
            <a:endParaRPr sz="1750">
              <a:solidFill>
                <a:srgbClr val="424242"/>
              </a:solidFill>
              <a:latin typeface="Calibri"/>
              <a:ea typeface="Calibri"/>
              <a:cs typeface="Calibri"/>
              <a:sym typeface="Calibri"/>
            </a:endParaRPr>
          </a:p>
        </p:txBody>
      </p:sp>
      <p:sp>
        <p:nvSpPr>
          <p:cNvPr id="389" name="Google Shape;389;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 Equivalent Quadratic Expressions</a:t>
            </a:r>
            <a:endParaRPr/>
          </a:p>
        </p:txBody>
      </p:sp>
      <p:sp>
        <p:nvSpPr>
          <p:cNvPr id="390" name="Google Shape;390;p30"/>
          <p:cNvSpPr txBox="1"/>
          <p:nvPr/>
        </p:nvSpPr>
        <p:spPr>
          <a:xfrm>
            <a:off x="310900" y="1060625"/>
            <a:ext cx="867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Answer the questions to reflect on the strategies for writing equivalent quadratic expressions</a:t>
            </a:r>
            <a:endParaRPr sz="1800">
              <a:solidFill>
                <a:srgbClr val="424242"/>
              </a:solidFill>
              <a:latin typeface="Calibri"/>
              <a:ea typeface="Calibri"/>
              <a:cs typeface="Calibri"/>
              <a:sym typeface="Calibri"/>
            </a:endParaRPr>
          </a:p>
        </p:txBody>
      </p:sp>
      <p:pic>
        <p:nvPicPr>
          <p:cNvPr id="391" name="Google Shape;391;p30"/>
          <p:cNvPicPr preferRelativeResize="0"/>
          <p:nvPr/>
        </p:nvPicPr>
        <p:blipFill>
          <a:blip r:embed="rId3">
            <a:alphaModFix/>
          </a:blip>
          <a:stretch>
            <a:fillRect/>
          </a:stretch>
        </p:blipFill>
        <p:spPr>
          <a:xfrm>
            <a:off x="6285675" y="1799525"/>
            <a:ext cx="2546616" cy="254661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397" name="Google Shape;397;p31"/>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398" name="Google Shape;398;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7.8 Equivalent Quadratic Expressions</a:t>
            </a:r>
            <a:endParaRPr/>
          </a:p>
        </p:txBody>
      </p:sp>
      <p:graphicFrame>
        <p:nvGraphicFramePr>
          <p:cNvPr id="400" name="Google Shape;400;p31"/>
          <p:cNvGraphicFramePr/>
          <p:nvPr/>
        </p:nvGraphicFramePr>
        <p:xfrm>
          <a:off x="311700" y="1764100"/>
          <a:ext cx="3000000" cy="3000000"/>
        </p:xfrm>
        <a:graphic>
          <a:graphicData uri="http://schemas.openxmlformats.org/drawingml/2006/table">
            <a:tbl>
              <a:tblPr>
                <a:noFill/>
                <a:tableStyleId>{54299E58-B1C0-45A1-9D89-34CC286FBDA0}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Rewrite quadratic expressions in different forms using an area diagram or the distributive property.</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