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05E5222-6565-400C-81D7-44A21B7A90DD}">
  <a:tblStyle styleId="{805E5222-6565-400C-81D7-44A21B7A90D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079/raise-unit-8-spn-vocabulary-flash-cards/?i=5eauv9&amp;x=1jqt" TargetMode="External"/><Relationship Id="rId4" Type="http://schemas.openxmlformats.org/officeDocument/2006/relationships/hyperlink" Target="https://quizlet.com/881565975/raise-unit-8-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slide" Target="/pp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cd42f6dfe23e48d50c003bbdc11d758914a4acf0" TargetMode="External"/><Relationship Id="rId4" Type="http://schemas.openxmlformats.org/officeDocument/2006/relationships/hyperlink" Target="https://k12.openstax.org/contents/raise/resources/dd41dd1a4057402964bff003365e7e89158db868"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8.xml"/><Relationship Id="rId3" Type="http://schemas.openxmlformats.org/officeDocument/2006/relationships/hyperlink" Target="https://www.desmos.com/calculator/33mxgucyw0" TargetMode="External"/><Relationship Id="rId4" Type="http://schemas.openxmlformats.org/officeDocument/2006/relationships/hyperlink" Target="https://www.desmos.com/calculator/s3lfwksuaq"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9-3-writing-an-equation-to-represent-a-quadratic-function-with-only-one-solution"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apply what they learned about transforming expressions into factored form to make sense of quadratic equations and persevere in solving them. They see that rearranging equations so that one side of the equal sign is 0, rewriting the expression in factored form, and then using the zero product property make it possible to solve equations that they previously could only solve by graphing. These steps also allow them to easily see—without graphing and without necessarily completing the solving process—the number of solutions that the equations have.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Paper and pencil</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A8(A) solve quadratic equations having real solutions by factoring, taking square roots, completing the square, and applying the quadratic formula.</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Vocabulary</a:t>
            </a:r>
            <a:endParaRPr b="1">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To support student understanding of key vocabulary:</a:t>
            </a:r>
            <a:endParaRPr>
              <a:solidFill>
                <a:schemeClr val="dk1"/>
              </a:solidFill>
              <a:latin typeface="Noto Sans"/>
              <a:ea typeface="Noto Sans"/>
              <a:cs typeface="Noto Sans"/>
              <a:sym typeface="Noto Sans"/>
            </a:endParaRPr>
          </a:p>
          <a:p>
            <a:pPr indent="-298450" lvl="0" marL="457200" rtl="0" algn="l">
              <a:lnSpc>
                <a:spcPct val="120000"/>
              </a:lnSpc>
              <a:spcBef>
                <a:spcPts val="20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Introduce and review the vocabulary words students will see in this lesson.</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Encourage students to notice how these words are used and to include them in their math discussions and explanations—both written and oral.</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Use a word wall to reinforce vocabulary. </a:t>
            </a:r>
            <a:r>
              <a:rPr lang="en" u="sng">
                <a:solidFill>
                  <a:schemeClr val="hlink"/>
                </a:solidFill>
                <a:latin typeface="Noto Sans"/>
                <a:ea typeface="Noto Sans"/>
                <a:cs typeface="Noto Sans"/>
                <a:sym typeface="Noto Sans"/>
                <a:hlinkClick r:id="rId2"/>
              </a:rPr>
              <a:t>Sample word wall cards are available here.</a:t>
            </a:r>
            <a:endParaRPr>
              <a:solidFill>
                <a:srgbClr val="1D2125"/>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newcomers or students with beginning English proficiency, use these Quizlet sets to support vocabulary learning: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3"/>
              </a:rPr>
              <a:t>Unit 8 Spanish Vocabulary</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first to build understanding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4"/>
              </a:rPr>
              <a:t>Unit 8 Vocabulary (English)</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after anchoring in Spanish</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2(C) learn new language structures, expressions, and basic and academic vocabulary heard during classroom instruction and interactions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2(E) use visual, contextual, and linguistic support to enhance and confirm understanding of increasingly complex and elaborate spoken language</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2(F) listen to and derive meaning from a variety of media such as audiotape, video, DVD, and CD-ROM to build and reinforce concept and language attainment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3(E) share information in cooperative learning interactions</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63e2992d0f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63e2992d0f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Warm Up (10 minutes)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In this activity, students find at least one solution of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− 2𝑥 − 35 = 0 by substituting different values of 𝑥, evaluating the expression, and checking if it has a value of 0. Experiencing this inefficient method puts students in a better position to appreciate why it may be desirable to write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− 2𝑥 − 35 in factored form and use the zero product property.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298450" lvl="0" marL="457200" rtl="0" algn="l">
              <a:lnSpc>
                <a:spcPct val="100000"/>
              </a:lnSpc>
              <a:spcBef>
                <a:spcPts val="8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Once students have had a chance to evaluate the expression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− 2𝑥 − 35 using their chosen number for 𝑥, ask if anyone found a value that made the expression equal 0. (It’s 7.) </a:t>
            </a:r>
            <a:endParaRPr>
              <a:solidFill>
                <a:schemeClr val="dk1"/>
              </a:solidFill>
              <a:latin typeface="Noto Sans"/>
              <a:ea typeface="Noto Sans"/>
              <a:cs typeface="Noto Sans"/>
              <a:sym typeface="Noto Sans"/>
            </a:endParaRPr>
          </a:p>
          <a:p>
            <a:pPr indent="-298450" lvl="0" marL="457200" rtl="0" algn="l">
              <a:lnSpc>
                <a:spcPct val="100000"/>
              </a:lnSpc>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Give students a couple of minutes to look for the other value outside of 0 to 10 that makes the expression equal 0.</a:t>
            </a:r>
            <a:endParaRPr>
              <a:solidFill>
                <a:schemeClr val="dk1"/>
              </a:solidFill>
              <a:latin typeface="Noto Sans"/>
              <a:ea typeface="Noto Sans"/>
              <a:cs typeface="Noto Sans"/>
              <a:sym typeface="Noto Sans"/>
            </a:endParaRPr>
          </a:p>
          <a:p>
            <a:pPr indent="0" lvl="0" marL="0" rtl="0" algn="l">
              <a:lnSpc>
                <a:spcPct val="100000"/>
              </a:lnSpc>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Answer</a:t>
            </a:r>
            <a:r>
              <a:rPr b="1" lang="en">
                <a:solidFill>
                  <a:schemeClr val="dk1"/>
                </a:solidFill>
                <a:latin typeface="Noto Sans"/>
                <a:ea typeface="Noto Sans"/>
                <a:cs typeface="Noto Sans"/>
                <a:sym typeface="Noto Sans"/>
              </a:rPr>
              <a:t>s</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values for the table from questions 1 – 3: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(0, –35); (1, –36); (2, –35); (3, –32); (4, –27); (5, –20); (6, –11); (7, 0); (8, 13); (9, 28); (10, 45)</a:t>
            </a:r>
            <a:endParaRPr>
              <a:solidFill>
                <a:schemeClr val="dk1"/>
              </a:solidFill>
              <a:latin typeface="Noto Sans"/>
              <a:ea typeface="Noto Sans"/>
              <a:cs typeface="Noto Sans"/>
              <a:sym typeface="Noto Sans"/>
            </a:endParaRPr>
          </a:p>
          <a:p>
            <a:pPr indent="0" lvl="0" marL="0" rtl="0" algn="l">
              <a:lnSpc>
                <a:spcPct val="100000"/>
              </a:lnSpc>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i="1" lang="en">
                <a:solidFill>
                  <a:schemeClr val="dk1"/>
                </a:solidFill>
                <a:latin typeface="Noto Sans"/>
                <a:ea typeface="Noto Sans"/>
                <a:cs typeface="Noto Sans"/>
                <a:sym typeface="Noto Sans"/>
              </a:rPr>
              <a:t>Additional activity questions, answers, and synthesis on the next slide.</a:t>
            </a:r>
            <a:endParaRPr i="1">
              <a:solidFill>
                <a:schemeClr val="dk1"/>
              </a:solidFill>
              <a:latin typeface="Noto Sans"/>
              <a:ea typeface="Noto Sans"/>
              <a:cs typeface="Noto Sans"/>
              <a:sym typeface="Noto Sans"/>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chemeClr val="dk1"/>
                </a:solidFill>
                <a:latin typeface="Noto Sans"/>
                <a:ea typeface="Noto Sans"/>
                <a:cs typeface="Noto Sans"/>
                <a:sym typeface="Noto Sans"/>
              </a:rPr>
              <a:t>Activity Answer</a:t>
            </a:r>
            <a:r>
              <a:rPr b="1" lang="en">
                <a:solidFill>
                  <a:schemeClr val="dk1"/>
                </a:solidFill>
                <a:latin typeface="Noto Sans"/>
                <a:ea typeface="Noto Sans"/>
                <a:cs typeface="Noto Sans"/>
                <a:sym typeface="Noto Sans"/>
              </a:rPr>
              <a:t>s</a:t>
            </a:r>
            <a:endParaRPr>
              <a:solidFill>
                <a:schemeClr val="dk1"/>
              </a:solidFill>
              <a:latin typeface="Noto Sans"/>
              <a:ea typeface="Noto Sans"/>
              <a:cs typeface="Noto Sans"/>
              <a:sym typeface="Noto Sans"/>
            </a:endParaRPr>
          </a:p>
          <a:p>
            <a:pPr indent="0" lvl="0" marL="0" rtl="0" algn="l">
              <a:lnSpc>
                <a:spcPct val="100000"/>
              </a:lnSpc>
              <a:spcBef>
                <a:spcPts val="80"/>
              </a:spcBef>
              <a:spcAft>
                <a:spcPts val="0"/>
              </a:spcAft>
              <a:buNone/>
            </a:pPr>
            <a:r>
              <a:rPr lang="en">
                <a:solidFill>
                  <a:schemeClr val="dk1"/>
                </a:solidFill>
                <a:latin typeface="Noto Sans"/>
                <a:ea typeface="Noto Sans"/>
                <a:cs typeface="Noto Sans"/>
                <a:sym typeface="Noto Sans"/>
              </a:rPr>
              <a:t>The values for the table from questions 1 – 3 from the previous slide include: </a:t>
            </a:r>
            <a:endParaRPr>
              <a:solidFill>
                <a:schemeClr val="dk1"/>
              </a:solidFill>
              <a:latin typeface="Noto Sans"/>
              <a:ea typeface="Noto Sans"/>
              <a:cs typeface="Noto Sans"/>
              <a:sym typeface="Noto Sans"/>
            </a:endParaRPr>
          </a:p>
          <a:p>
            <a:pPr indent="0" lvl="0" marL="0" rtl="0" algn="l">
              <a:lnSpc>
                <a:spcPct val="100000"/>
              </a:lnSpc>
              <a:spcBef>
                <a:spcPts val="80"/>
              </a:spcBef>
              <a:spcAft>
                <a:spcPts val="0"/>
              </a:spcAft>
              <a:buNone/>
            </a:pPr>
            <a:r>
              <a:rPr lang="en">
                <a:solidFill>
                  <a:schemeClr val="dk1"/>
                </a:solidFill>
                <a:latin typeface="Noto Sans"/>
                <a:ea typeface="Noto Sans"/>
                <a:cs typeface="Noto Sans"/>
                <a:sym typeface="Noto Sans"/>
              </a:rPr>
              <a:t>(0, –35); (1, –36); (2, –35); (3, –32); (4, –27); (5, –20); (6, –11); (7, 0); (8, 13); (9, 28); (10, 45)</a:t>
            </a:r>
            <a:endParaRPr>
              <a:solidFill>
                <a:schemeClr val="dk1"/>
              </a:solidFill>
              <a:latin typeface="Noto Sans"/>
              <a:ea typeface="Noto Sans"/>
              <a:cs typeface="Noto Sans"/>
              <a:sym typeface="Noto Sans"/>
            </a:endParaRPr>
          </a:p>
          <a:p>
            <a:pPr indent="0" lvl="0" marL="0" rtl="0" algn="l">
              <a:lnSpc>
                <a:spcPct val="100000"/>
              </a:lnSpc>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lnSpc>
                <a:spcPct val="100000"/>
              </a:lnSpc>
              <a:spcBef>
                <a:spcPts val="80"/>
              </a:spcBef>
              <a:spcAft>
                <a:spcPts val="0"/>
              </a:spcAft>
              <a:buNone/>
            </a:pPr>
            <a:r>
              <a:rPr lang="en">
                <a:solidFill>
                  <a:schemeClr val="dk1"/>
                </a:solidFill>
                <a:latin typeface="Noto Sans"/>
                <a:ea typeface="Noto Sans"/>
                <a:cs typeface="Noto Sans"/>
                <a:sym typeface="Noto Sans"/>
              </a:rPr>
              <a:t>We can see from the table that a solution to the equation is 𝑥 = 7 since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− 2𝑥 − 35 = 0 at that value.</a:t>
            </a:r>
            <a:endParaRPr>
              <a:solidFill>
                <a:schemeClr val="dk1"/>
              </a:solidFill>
              <a:latin typeface="Noto Sans"/>
              <a:ea typeface="Noto Sans"/>
              <a:cs typeface="Noto Sans"/>
              <a:sym typeface="Noto Sans"/>
            </a:endParaRPr>
          </a:p>
          <a:p>
            <a:pPr indent="0" lvl="0" marL="0" rtl="0" algn="l">
              <a:lnSpc>
                <a:spcPct val="100000"/>
              </a:lnSpc>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lnSpc>
                <a:spcPct val="100000"/>
              </a:lnSpc>
              <a:spcBef>
                <a:spcPts val="80"/>
              </a:spcBef>
              <a:spcAft>
                <a:spcPts val="0"/>
              </a:spcAft>
              <a:buNone/>
            </a:pPr>
            <a:r>
              <a:rPr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he other zero for the equation is located at 𝑥 = −5, but it is possible that you did not consider negative numbers.</a:t>
            </a:r>
            <a:endParaRPr>
              <a:solidFill>
                <a:schemeClr val="dk1"/>
              </a:solidFill>
              <a:latin typeface="Noto Sans"/>
              <a:ea typeface="Noto Sans"/>
              <a:cs typeface="Noto Sans"/>
              <a:sym typeface="Noto Sans"/>
            </a:endParaRPr>
          </a:p>
          <a:p>
            <a:pPr indent="0" lvl="0" marL="0" rtl="0" algn="l">
              <a:lnSpc>
                <a:spcPct val="100000"/>
              </a:lnSpc>
              <a:spcBef>
                <a:spcPts val="80"/>
              </a:spcBef>
              <a:spcAft>
                <a:spcPts val="0"/>
              </a:spcAft>
              <a:buNone/>
            </a:pPr>
            <a:r>
              <a:t/>
            </a:r>
            <a:endParaRPr b="1">
              <a:solidFill>
                <a:schemeClr val="dk1"/>
              </a:solidFill>
              <a:latin typeface="Noto Sans"/>
              <a:ea typeface="Noto Sans"/>
              <a:cs typeface="Noto Sans"/>
              <a:sym typeface="Noto Sans"/>
            </a:endParaRPr>
          </a:p>
          <a:p>
            <a:pPr indent="0" lvl="0" marL="0" rtl="0" algn="l">
              <a:lnSpc>
                <a:spcPct val="100000"/>
              </a:lnSpc>
              <a:spcBef>
                <a:spcPts val="80"/>
              </a:spcBef>
              <a:spcAft>
                <a:spcPts val="0"/>
              </a:spcAft>
              <a:buNone/>
            </a:pPr>
            <a:r>
              <a:rPr b="1" lang="en">
                <a:solidFill>
                  <a:schemeClr val="dk1"/>
                </a:solidFill>
                <a:latin typeface="Noto Sans"/>
                <a:ea typeface="Noto Sans"/>
                <a:cs typeface="Noto Sans"/>
                <a:sym typeface="Noto Sans"/>
              </a:rPr>
              <a:t>Activity Synthesis </a:t>
            </a:r>
            <a:endParaRPr b="1">
              <a:solidFill>
                <a:schemeClr val="dk1"/>
              </a:solidFill>
              <a:latin typeface="Noto Sans"/>
              <a:ea typeface="Noto Sans"/>
              <a:cs typeface="Noto Sans"/>
              <a:sym typeface="Noto Sans"/>
            </a:endParaRPr>
          </a:p>
          <a:p>
            <a:pPr indent="0" lvl="0" marL="0" rtl="0" algn="l">
              <a:lnSpc>
                <a:spcPct val="100000"/>
              </a:lnSpc>
              <a:spcBef>
                <a:spcPts val="80"/>
              </a:spcBef>
              <a:spcAft>
                <a:spcPts val="0"/>
              </a:spcAft>
              <a:buNone/>
            </a:pPr>
            <a:r>
              <a:rPr lang="en">
                <a:solidFill>
                  <a:schemeClr val="dk1"/>
                </a:solidFill>
                <a:latin typeface="Noto Sans"/>
                <a:ea typeface="Noto Sans"/>
                <a:cs typeface="Noto Sans"/>
                <a:sym typeface="Noto Sans"/>
              </a:rPr>
              <a:t>If a student found that 𝑥 = −5 makes the expression equal 0, ask them to demonstrate that (−5)</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− 2(−5) −35 equals 0.</a:t>
            </a:r>
            <a:endParaRPr>
              <a:solidFill>
                <a:schemeClr val="dk1"/>
              </a:solidFill>
              <a:latin typeface="Noto Sans"/>
              <a:ea typeface="Noto Sans"/>
              <a:cs typeface="Noto Sans"/>
              <a:sym typeface="Noto Sans"/>
            </a:endParaRPr>
          </a:p>
          <a:p>
            <a:pPr indent="0" lvl="0" marL="0" rtl="0" algn="l">
              <a:lnSpc>
                <a:spcPct val="100000"/>
              </a:lnSpc>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lnSpc>
                <a:spcPct val="100000"/>
              </a:lnSpc>
              <a:spcBef>
                <a:spcPts val="80"/>
              </a:spcBef>
              <a:spcAft>
                <a:spcPts val="0"/>
              </a:spcAft>
              <a:buNone/>
            </a:pPr>
            <a:r>
              <a:rPr lang="en">
                <a:solidFill>
                  <a:schemeClr val="dk1"/>
                </a:solidFill>
                <a:latin typeface="Noto Sans"/>
                <a:ea typeface="Noto Sans"/>
                <a:cs typeface="Noto Sans"/>
                <a:sym typeface="Noto Sans"/>
              </a:rPr>
              <a:t>Discuss with students:</a:t>
            </a:r>
            <a:endParaRPr>
              <a:solidFill>
                <a:schemeClr val="dk1"/>
              </a:solidFill>
              <a:latin typeface="Noto Sans"/>
              <a:ea typeface="Noto Sans"/>
              <a:cs typeface="Noto Sans"/>
              <a:sym typeface="Noto Sans"/>
            </a:endParaRPr>
          </a:p>
          <a:p>
            <a:pPr indent="-298450" lvl="0" marL="457200" rtl="0" algn="l">
              <a:lnSpc>
                <a:spcPct val="100000"/>
              </a:lnSpc>
              <a:spcBef>
                <a:spcPts val="8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Can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− 2𝑥 − 35 be written in factored form? What are the factors? (Yes. (𝑥 − 7) and (𝑥 + 5).)</a:t>
            </a:r>
            <a:endParaRPr>
              <a:solidFill>
                <a:schemeClr val="dk1"/>
              </a:solidFill>
              <a:latin typeface="Noto Sans"/>
              <a:ea typeface="Noto Sans"/>
              <a:cs typeface="Noto Sans"/>
              <a:sym typeface="Noto Sans"/>
            </a:endParaRPr>
          </a:p>
          <a:p>
            <a:pPr indent="-298450" lvl="0" marL="457200" rtl="0" algn="l">
              <a:lnSpc>
                <a:spcPct val="10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If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− 2𝑥 − 35 can be written as (𝑥 − 7)(𝑥 + 5), can we solve (𝑥 − 7)(𝑥 + 5) = 0 instead? (Yes.) </a:t>
            </a:r>
            <a:endParaRPr>
              <a:solidFill>
                <a:schemeClr val="dk1"/>
              </a:solidFill>
              <a:latin typeface="Noto Sans"/>
              <a:ea typeface="Noto Sans"/>
              <a:cs typeface="Noto Sans"/>
              <a:sym typeface="Noto Sans"/>
            </a:endParaRPr>
          </a:p>
          <a:p>
            <a:pPr indent="-298450" lvl="0" marL="457200" rtl="0" algn="l">
              <a:lnSpc>
                <a:spcPct val="10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Will the solutions change if we use this equation? (No. The equations are equivalent, so they have the same solutions.)</a:t>
            </a:r>
            <a:endParaRPr>
              <a:solidFill>
                <a:schemeClr val="dk1"/>
              </a:solidFill>
              <a:latin typeface="Noto Sans"/>
              <a:ea typeface="Noto Sans"/>
              <a:cs typeface="Noto Sans"/>
              <a:sym typeface="Noto Sans"/>
            </a:endParaRPr>
          </a:p>
          <a:p>
            <a:pPr indent="-298450" lvl="0" marL="457200" rtl="0" algn="l">
              <a:lnSpc>
                <a:spcPct val="10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Why might someone choose to rewrite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− 2𝑥 − 35 = 0 and solve (𝑥 − 7)(𝑥 + 5) = 0 instead? (Because the expression is equal to 0, rewriting it in factored form allows us to use the zero product property to find both solutions. It may be more efficient than substituting and evaluating many values for 𝑥. It also makes it possible to see how many solutions there are, which is not always easy to tell when the quadratic expression is in standard form.)</a:t>
            </a:r>
            <a:endParaRPr>
              <a:solidFill>
                <a:schemeClr val="dk1"/>
              </a:solidFill>
              <a:latin typeface="Noto Sans"/>
              <a:ea typeface="Noto Sans"/>
              <a:cs typeface="Noto Sans"/>
              <a:sym typeface="Noto Sans"/>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63e2992d0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63e2992d0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MLR 8 Discussion Supports: Speaking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support whole-class discussion. For each solution strategy that is shared about the last equation, ask students to restate what they heard using precise mathematical language. Consider providing students time to restate what they hear to a partner before selecting one or two students to share with the class. Ask the original speaker if their peer was accurately able to restate their thinking. Call students’ attention to any words or phrases that helped to clarify the original statement. This provides more students with an opportunity to produce language as they interpret the reasoning of others.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Activate or supply background knowledge. Demonstrate how students can continue to use diagrams to rewrite equations in factored form by first rewriting each equation so that one side is equal to 0.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a:t>
            </a:r>
            <a:r>
              <a:rPr i="1" lang="en">
                <a:solidFill>
                  <a:schemeClr val="dk1"/>
                </a:solidFill>
                <a:latin typeface="Noto Sans"/>
                <a:ea typeface="Noto Sans"/>
                <a:cs typeface="Noto Sans"/>
                <a:sym typeface="Noto Sans"/>
              </a:rPr>
              <a:t>Visual-spatial processing; Organization</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89592d1e17_1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89592d1e17_1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additional support and an extension for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English language learners and students with disabilities, be sure to review the</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action="ppaction://hlinksldjump" r:id="rId2"/>
              </a:rPr>
              <a:t>Learning Strategies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3"/>
              </a:rPr>
              <a:t>Extending Your Thinking slide</a:t>
            </a:r>
            <a:r>
              <a:rPr lang="en">
                <a:solidFill>
                  <a:srgbClr val="1D2125"/>
                </a:solidFill>
                <a:latin typeface="Noto Sans"/>
                <a:ea typeface="Noto Sans"/>
                <a:cs typeface="Noto Sans"/>
                <a:sym typeface="Noto Sans"/>
              </a:rPr>
              <a:t>! This activity adds the needed depth and complexity extension required for gifted learners.</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(15 minutes)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activity, students begin by analyzing and explaining the steps in a solution strategy, and then they apply their observations to solve other equations.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As students work, notice the equations many students find challenging and those on which errors are commonly made. Discuss these challenges and errors during the activity synthesis.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Continue scrolling down for how to launch the activity and answers to the questions. </a:t>
            </a:r>
            <a:endParaRPr b="1"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i="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Arrange students in groups of two.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Display Tyler's four steps in the activity statement for all to see.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Give students one minute of quiet time to study the example.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Ask them to be prepared to share at least one thing they notice and one thing they wonder.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Give students another minute to discuss their observations and questions with a partner.</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rPr lang="en">
                <a:solidFill>
                  <a:schemeClr val="dk1"/>
                </a:solidFill>
                <a:latin typeface="Noto Sans"/>
                <a:ea typeface="Noto Sans"/>
                <a:cs typeface="Noto Sans"/>
                <a:sym typeface="Noto Sans"/>
              </a:rPr>
              <a:t>Students may notice that:</a:t>
            </a:r>
            <a:endParaRPr>
              <a:solidFill>
                <a:schemeClr val="dk1"/>
              </a:solidFill>
              <a:latin typeface="Noto Sans"/>
              <a:ea typeface="Noto Sans"/>
              <a:cs typeface="Noto Sans"/>
              <a:sym typeface="Noto Sans"/>
            </a:endParaRPr>
          </a:p>
          <a:p>
            <a:pPr indent="-298450" lvl="0"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right side is equal to 0 after the first step.</a:t>
            </a:r>
            <a:endParaRPr>
              <a:solidFill>
                <a:schemeClr val="dk1"/>
              </a:solidFill>
              <a:latin typeface="Noto Sans"/>
              <a:ea typeface="Noto Sans"/>
              <a:cs typeface="Noto Sans"/>
              <a:sym typeface="Noto Sans"/>
            </a:endParaRPr>
          </a:p>
          <a:p>
            <a:pPr indent="-298450" lvl="0"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There are two equations starting in Step 3.</a:t>
            </a:r>
            <a:endParaRPr>
              <a:solidFill>
                <a:schemeClr val="dk1"/>
              </a:solidFill>
              <a:latin typeface="Noto Sans"/>
              <a:ea typeface="Noto Sans"/>
              <a:cs typeface="Noto Sans"/>
              <a:sym typeface="Noto Sans"/>
            </a:endParaRPr>
          </a:p>
          <a:p>
            <a:pPr indent="-298450" lvl="0"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product of 11 and –9 is the constant term in Step 2.</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rPr lang="en">
                <a:solidFill>
                  <a:schemeClr val="dk1"/>
                </a:solidFill>
                <a:latin typeface="Noto Sans"/>
                <a:ea typeface="Noto Sans"/>
                <a:cs typeface="Noto Sans"/>
                <a:sym typeface="Noto Sans"/>
              </a:rPr>
              <a:t>Students may wonder:</a:t>
            </a:r>
            <a:endParaRPr>
              <a:solidFill>
                <a:schemeClr val="dk1"/>
              </a:solidFill>
              <a:latin typeface="Noto Sans"/>
              <a:ea typeface="Noto Sans"/>
              <a:cs typeface="Noto Sans"/>
              <a:sym typeface="Noto Sans"/>
            </a:endParaRPr>
          </a:p>
          <a:p>
            <a:pPr indent="-298450" lvl="0"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why there are two equations in the last two steps.</a:t>
            </a:r>
            <a:endParaRPr>
              <a:solidFill>
                <a:schemeClr val="dk1"/>
              </a:solidFill>
              <a:latin typeface="Noto Sans"/>
              <a:ea typeface="Noto Sans"/>
              <a:cs typeface="Noto Sans"/>
              <a:sym typeface="Noto Sans"/>
            </a:endParaRPr>
          </a:p>
          <a:p>
            <a:pPr indent="-298450" lvl="0"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where the −2𝑛 went when the expression on the left side was written in factored form.</a:t>
            </a:r>
            <a:endParaRPr>
              <a:solidFill>
                <a:schemeClr val="dk1"/>
              </a:solidFill>
              <a:latin typeface="Noto Sans"/>
              <a:ea typeface="Noto Sans"/>
              <a:cs typeface="Noto Sans"/>
              <a:sym typeface="Noto Sans"/>
            </a:endParaRPr>
          </a:p>
          <a:p>
            <a:pPr indent="-298450" lvl="0"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whether Tyler's work is correct.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Then, give students a moment to work quietly on the first four steps.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Encourage students to use relevant mathematical vocabulary in their explanations (such as constant term, squared term, factored form, and zero product property).</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1 - </a:t>
            </a:r>
            <a:r>
              <a:rPr lang="en">
                <a:solidFill>
                  <a:schemeClr val="dk1"/>
                </a:solidFill>
                <a:latin typeface="Noto Sans"/>
                <a:ea typeface="Noto Sans"/>
                <a:cs typeface="Noto Sans"/>
                <a:sym typeface="Noto Sans"/>
              </a:rPr>
              <a:t>Subtract 99 from each side</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2 - </a:t>
            </a:r>
            <a:r>
              <a:rPr lang="en">
                <a:solidFill>
                  <a:schemeClr val="dk1"/>
                </a:solidFill>
                <a:latin typeface="Noto Sans"/>
                <a:ea typeface="Noto Sans"/>
                <a:cs typeface="Noto Sans"/>
                <a:sym typeface="Noto Sans"/>
              </a:rPr>
              <a:t>Rewrite the left side in factored form</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3 - </a:t>
            </a:r>
            <a:r>
              <a:rPr lang="en">
                <a:solidFill>
                  <a:schemeClr val="dk1"/>
                </a:solidFill>
                <a:latin typeface="Noto Sans"/>
                <a:ea typeface="Noto Sans"/>
                <a:cs typeface="Noto Sans"/>
                <a:sym typeface="Noto Sans"/>
              </a:rPr>
              <a:t>Apply the zero product property, which leads to two separate equations.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4 - </a:t>
            </a:r>
            <a:r>
              <a:rPr lang="en">
                <a:solidFill>
                  <a:schemeClr val="dk1"/>
                </a:solidFill>
                <a:latin typeface="Noto Sans"/>
                <a:ea typeface="Noto Sans"/>
                <a:cs typeface="Noto Sans"/>
                <a:sym typeface="Noto Sans"/>
              </a:rPr>
              <a:t>Solve each equation by performing the same operation on each side.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Make sure students recognize that Step 2 in Tyler‘s work involves finding two factors of –99 that add up to –2. Also discuss why there are two equations at the end. Students should recall that if two numbers multiply to equal 0, then one of the factors must be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Additional activity questions, answers, and synthesis on the next slide.</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Ask students to solve as many equations in this section as time permits.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5. 𝑥 = −3 and 𝑥 = −5 because (𝑥 + 3)(𝑥 + 5) =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6. 𝑥 = 7 and 𝑥 = 1 because (𝑥 − 7)(𝑥 − 1) =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7. 𝑥 = 11 and 𝑥 = −1 because (𝑥 − 11)(𝑥 + 1) =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8. 𝑥 = 7 and 𝑥 = −7 because (7 − 𝑥)(7 + 𝑥) =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9. 𝑥 = −10 and 𝑥 = 1 because (𝑥 + 10)(𝑥 − 1) =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Consider displaying the solutions for all to see and discussing only the equations that students found challenging and any common errors. </a:t>
            </a:r>
            <a:r>
              <a:rPr b="1" lang="en">
                <a:solidFill>
                  <a:schemeClr val="dk1"/>
                </a:solidFill>
                <a:highlight>
                  <a:srgbClr val="FFFF00"/>
                </a:highlight>
                <a:latin typeface="Noto Sans"/>
                <a:ea typeface="Noto Sans"/>
                <a:cs typeface="Noto Sans"/>
                <a:sym typeface="Noto Sans"/>
              </a:rPr>
              <a:t>(An animation has been added to this slide that will display the answers with a click.)</a:t>
            </a:r>
            <a:endParaRPr b="1">
              <a:solidFill>
                <a:schemeClr val="dk1"/>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last equation is unlike most equations students have seen. Invite students to share how they solved that equation. Discuss questions such 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Can we use the zero product property to write 𝑥 + 4 = 0 and 𝑥 + 5 = 0? Why or why not? (No. The zero product property can only be applied to products that equal 0. The expression (𝑥 + 4)(𝑥 + 5)−30 has a product for one of its terms, but the expression itself is a difference.)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How can it be solved, other than by graphing? (We can expand the factored expressions using the distributive property and write an equivalent equation: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+ 9𝑥 + 20 − 30 = 0 or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+ 9𝑥 − 10 = 0. This last equation can then be written as (𝑥 + 10)(𝑥 − 1) = 0, which allows it to be solved.)</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𝑥 = 5, 𝑥 = −4, and 𝑥 = </a:t>
            </a:r>
            <a:r>
              <a:rPr baseline="30000" lang="en">
                <a:solidFill>
                  <a:schemeClr val="dk1"/>
                </a:solidFill>
                <a:latin typeface="Noto Sans"/>
                <a:ea typeface="Noto Sans"/>
                <a:cs typeface="Noto Sans"/>
                <a:sym typeface="Noto Sans"/>
              </a:rPr>
              <a:t>9</a:t>
            </a:r>
            <a:r>
              <a:rPr lang="en">
                <a:solidFill>
                  <a:schemeClr val="dk1"/>
                </a:solidFill>
                <a:latin typeface="Noto Sans"/>
                <a:ea typeface="Noto Sans"/>
                <a:cs typeface="Noto Sans"/>
                <a:sym typeface="Noto Sans"/>
              </a:rPr>
              <a:t>/</a:t>
            </a:r>
            <a:r>
              <a:rPr baseline="-25000" lang="en">
                <a:solidFill>
                  <a:schemeClr val="dk1"/>
                </a:solidFill>
                <a:latin typeface="Noto Sans"/>
                <a:ea typeface="Noto Sans"/>
                <a:cs typeface="Noto Sans"/>
                <a:sym typeface="Noto Sans"/>
              </a:rPr>
              <a:t>7</a:t>
            </a:r>
            <a:endParaRPr baseline="-250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Rewriting each quadratic expression in factored form gives: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(𝑥 − 5)(𝑥 + 4)(𝑥 − 1)(𝑥 + 3) = (𝑥 + 4)(𝑥 − 2)(𝑥 − 5)(𝑥 − 3)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1 -</a:t>
            </a:r>
            <a:r>
              <a:rPr lang="en">
                <a:solidFill>
                  <a:schemeClr val="dk1"/>
                </a:solidFill>
                <a:latin typeface="Noto Sans"/>
                <a:ea typeface="Noto Sans"/>
                <a:cs typeface="Noto Sans"/>
                <a:sym typeface="Noto Sans"/>
              </a:rPr>
              <a:t> Writing the equation so that it equals zero yields: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(𝑥 − 5)(𝑥 + 4)(𝑥 − 1)(𝑥 + 3) − (𝑥 + 4)(𝑥 − 2)(𝑥 − 5)(𝑥 − 3) =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Notice that the factors (𝑥−5) and (𝑥+4) appear in each of the terms. This means we can factor those binomials to the front of our expression. This means our expression is a list of factors and not terms.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(𝑥 − 5)(𝑥 + 4) [(𝑥 − 1)(𝑥 + 3) − (𝑥 − 2)(𝑥 − 3)] =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3 -</a:t>
            </a:r>
            <a:r>
              <a:rPr lang="en">
                <a:solidFill>
                  <a:schemeClr val="dk1"/>
                </a:solidFill>
                <a:latin typeface="Noto Sans"/>
                <a:ea typeface="Noto Sans"/>
                <a:cs typeface="Noto Sans"/>
                <a:sym typeface="Noto Sans"/>
              </a:rPr>
              <a:t> Now, using the zero product property, we set each of the factors equal to zero and solve.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(𝑥 − 5) = 0, so 𝑥 = 5.</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(𝑥 + 4) = 0, so 𝑥 = − 4.</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[(𝑥 − 1)(𝑥 + 3) − (𝑥 − 2)(𝑥 − 3)] =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Solving this equation will take a little more work!</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+ 2𝑥 − 3 −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− 5𝑥 + 6) =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+ 2𝑥 − 3 −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+ 5𝑥 − 6 =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7𝑥 − 9 =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7𝑥 = 9</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𝑥 = </a:t>
            </a:r>
            <a:r>
              <a:rPr baseline="30000" lang="en">
                <a:solidFill>
                  <a:schemeClr val="dk1"/>
                </a:solidFill>
                <a:latin typeface="Noto Sans"/>
                <a:ea typeface="Noto Sans"/>
                <a:cs typeface="Noto Sans"/>
                <a:sym typeface="Noto Sans"/>
              </a:rPr>
              <a:t>9</a:t>
            </a:r>
            <a:r>
              <a:rPr lang="en">
                <a:solidFill>
                  <a:schemeClr val="dk1"/>
                </a:solidFill>
                <a:latin typeface="Noto Sans"/>
                <a:ea typeface="Noto Sans"/>
                <a:cs typeface="Noto Sans"/>
                <a:sym typeface="Noto Sans"/>
              </a:rPr>
              <a:t>/</a:t>
            </a:r>
            <a:r>
              <a:rPr baseline="-25000" lang="en">
                <a:solidFill>
                  <a:schemeClr val="dk1"/>
                </a:solidFill>
                <a:latin typeface="Noto Sans"/>
                <a:ea typeface="Noto Sans"/>
                <a:cs typeface="Noto Sans"/>
                <a:sym typeface="Noto Sans"/>
              </a:rPr>
              <a:t>7</a:t>
            </a:r>
            <a:endParaRPr baseline="-250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LcPeriod"/>
            </a:pPr>
            <a:r>
              <a:rPr lang="en">
                <a:solidFill>
                  <a:schemeClr val="dk1"/>
                </a:solidFill>
                <a:latin typeface="Noto Sans"/>
                <a:ea typeface="Noto Sans"/>
                <a:cs typeface="Noto Sans"/>
                <a:sym typeface="Noto Sans"/>
              </a:rPr>
              <a:t>Incorrect. After setting the equation </a:t>
            </a:r>
            <a:r>
              <a:rPr lang="en">
                <a:solidFill>
                  <a:schemeClr val="dk1"/>
                </a:solidFill>
                <a:latin typeface="Noto Sans"/>
                <a:ea typeface="Noto Sans"/>
                <a:cs typeface="Noto Sans"/>
                <a:sym typeface="Noto Sans"/>
              </a:rPr>
              <a:t>equal</a:t>
            </a:r>
            <a:r>
              <a:rPr lang="en">
                <a:solidFill>
                  <a:schemeClr val="dk1"/>
                </a:solidFill>
                <a:latin typeface="Noto Sans"/>
                <a:ea typeface="Noto Sans"/>
                <a:cs typeface="Noto Sans"/>
                <a:sym typeface="Noto Sans"/>
              </a:rPr>
              <a:t> to 0 and factoring the quadratic, be sure to solve each of the factors by setting them each equal to zero.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LcPeriod"/>
            </a:pPr>
            <a:r>
              <a:rPr lang="en">
                <a:solidFill>
                  <a:schemeClr val="dk1"/>
                </a:solidFill>
                <a:latin typeface="Noto Sans"/>
                <a:ea typeface="Noto Sans"/>
                <a:cs typeface="Noto Sans"/>
                <a:sym typeface="Noto Sans"/>
              </a:rPr>
              <a:t>Incorrect. Watch your signs when setting each of the quadratic factors equal to zero and solving.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LcPeriod"/>
            </a:pPr>
            <a:r>
              <a:rPr lang="en">
                <a:solidFill>
                  <a:schemeClr val="dk1"/>
                </a:solidFill>
                <a:latin typeface="Noto Sans"/>
                <a:ea typeface="Noto Sans"/>
                <a:cs typeface="Noto Sans"/>
                <a:sym typeface="Noto Sans"/>
              </a:rPr>
              <a:t>Correct! Check yourself: Substitute each value in for 𝑥 in the original equation to check your answers. (−9)</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+3(−9) − 59 = −5, and (6)</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+ 3(6) − 59 = −5. Since they are true, your answers are correct.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LcPeriod"/>
            </a:pPr>
            <a:r>
              <a:rPr lang="en">
                <a:solidFill>
                  <a:schemeClr val="dk1"/>
                </a:solidFill>
                <a:latin typeface="Noto Sans"/>
                <a:ea typeface="Noto Sans"/>
                <a:cs typeface="Noto Sans"/>
                <a:sym typeface="Noto Sans"/>
              </a:rPr>
              <a:t>Incorrect. </a:t>
            </a:r>
            <a:r>
              <a:rPr lang="en">
                <a:solidFill>
                  <a:schemeClr val="dk1"/>
                </a:solidFill>
                <a:latin typeface="Noto Sans"/>
                <a:ea typeface="Noto Sans"/>
                <a:cs typeface="Noto Sans"/>
                <a:sym typeface="Noto Sans"/>
              </a:rPr>
              <a:t> Watch your signs when setting each of the quadratic factors equal to zero and solving.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How to Solve: </a:t>
            </a:r>
            <a:r>
              <a:rPr lang="en">
                <a:solidFill>
                  <a:schemeClr val="dk1"/>
                </a:solidFill>
                <a:latin typeface="Noto Sans"/>
                <a:ea typeface="Noto Sans"/>
                <a:cs typeface="Noto Sans"/>
                <a:sym typeface="Noto Sans"/>
              </a:rPr>
              <a:t>Set one side of the equation equal to 0 by adding 5 to both sides.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+ 3𝑥 − 54 = 0. Find the factored form of the quadratic expression: (𝑥 + 9)(𝑥 − 6) = 0. Solve the equation in factored form. The answer is 𝑥 = − 9 and 𝑥 = 6.</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As an alternative, use Example 2: </a:t>
            </a:r>
            <a:r>
              <a:rPr lang="en">
                <a:solidFill>
                  <a:schemeClr val="dk1"/>
                </a:solidFill>
                <a:latin typeface="Noto Sans"/>
                <a:ea typeface="Noto Sans"/>
                <a:cs typeface="Noto Sans"/>
                <a:sym typeface="Noto Sans"/>
              </a:rPr>
              <a:t>Solve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+ 12𝑥 + 21 = −15</a:t>
            </a:r>
            <a:r>
              <a:rPr b="1" lang="en">
                <a:solidFill>
                  <a:schemeClr val="dk1"/>
                </a:solidFill>
                <a:latin typeface="Noto Sans"/>
                <a:ea typeface="Noto Sans"/>
                <a:cs typeface="Noto Sans"/>
                <a:sym typeface="Noto Sans"/>
              </a:rPr>
              <a:t>.</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rPr lang="en">
                <a:solidFill>
                  <a:schemeClr val="dk1"/>
                </a:solidFill>
                <a:latin typeface="Noto Sans"/>
                <a:ea typeface="Noto Sans"/>
                <a:cs typeface="Noto Sans"/>
                <a:sym typeface="Noto Sans"/>
              </a:rPr>
              <a:t>The only solution is 𝑥 = −6</a:t>
            </a:r>
            <a:r>
              <a:rPr b="1" lang="en">
                <a:solidFill>
                  <a:schemeClr val="dk1"/>
                </a:solidFill>
                <a:latin typeface="Noto Sans"/>
                <a:ea typeface="Noto Sans"/>
                <a:cs typeface="Noto Sans"/>
                <a:sym typeface="Noto Sans"/>
              </a:rPr>
              <a:t>.</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7 Compare and Connect: Representing,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prepare students for the whole-class discussion. At the appropriate time, invite student pairs to create a visual display of their equation and graph of a quadratic function with only one zero. Allow students time to quietly circulate and analyze at least two other visual displays in the room. Give students quiet think time to consider how the zero is represented in the equation and graph of the quadratic function. Next, ask students to return to their partner and discuss what they noticed. Listen for and amplify observations that connect the zero of the function with the -intercept of the graph. This will help students make connections between the algebraic and graphical representation of quadratic functions.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Optimize output; Cultivate conversation</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lnSpc>
                <a:spcPct val="115000"/>
              </a:lnSpc>
              <a:spcBef>
                <a:spcPts val="300"/>
              </a:spcBef>
              <a:spcAft>
                <a:spcPts val="0"/>
              </a:spcAft>
              <a:buNone/>
            </a:pPr>
            <a:r>
              <a:rPr b="1" lang="en">
                <a:solidFill>
                  <a:schemeClr val="dk1"/>
                </a:solidFill>
                <a:latin typeface="Noto Sans"/>
                <a:ea typeface="Noto Sans"/>
                <a:cs typeface="Noto Sans"/>
                <a:sym typeface="Noto Sans"/>
              </a:rPr>
              <a:t>Learn more about this routine </a:t>
            </a:r>
            <a:endParaRPr b="1">
              <a:solidFill>
                <a:schemeClr val="dk1"/>
              </a:solidFill>
              <a:latin typeface="Noto Sans"/>
              <a:ea typeface="Noto Sans"/>
              <a:cs typeface="Noto Sans"/>
              <a:sym typeface="Noto Sans"/>
            </a:endParaRPr>
          </a:p>
          <a:p>
            <a:pPr indent="0" lvl="0" marL="457200" rtl="0" algn="l">
              <a:lnSpc>
                <a:spcPct val="115000"/>
              </a:lnSpc>
              <a:spcBef>
                <a:spcPts val="300"/>
              </a:spcBef>
              <a:spcAft>
                <a:spcPts val="0"/>
              </a:spcAft>
              <a:buNone/>
            </a:pPr>
            <a:r>
              <a:rPr lang="en" u="sng">
                <a:solidFill>
                  <a:schemeClr val="hlink"/>
                </a:solidFill>
                <a:latin typeface="Noto Sans"/>
                <a:ea typeface="Noto Sans"/>
                <a:cs typeface="Noto Sans"/>
                <a:sym typeface="Noto Sans"/>
                <a:hlinkClick r:id="rId2"/>
              </a:rPr>
              <a:t>View the instructional video</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and</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r:id="rId3"/>
              </a:rPr>
              <a:t>follow along with the materials</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to assist you with learning this routine.</a:t>
            </a:r>
            <a:endParaRPr>
              <a:solidFill>
                <a:schemeClr val="dk1"/>
              </a:solidFill>
              <a:latin typeface="Noto Sans"/>
              <a:ea typeface="Noto Sans"/>
              <a:cs typeface="Noto Sans"/>
              <a:sym typeface="Noto Sans"/>
            </a:endParaRPr>
          </a:p>
          <a:p>
            <a:pPr indent="0" lvl="0" marL="0" rtl="0" algn="l">
              <a:lnSpc>
                <a:spcPct val="115000"/>
              </a:lnSpc>
              <a:spcBef>
                <a:spcPts val="300"/>
              </a:spcBef>
              <a:spcAft>
                <a:spcPts val="0"/>
              </a:spcAft>
              <a:buNone/>
            </a:pPr>
            <a:r>
              <a:rPr b="1" lang="en">
                <a:solidFill>
                  <a:schemeClr val="dk1"/>
                </a:solidFill>
                <a:latin typeface="Noto Sans"/>
                <a:ea typeface="Noto Sans"/>
                <a:cs typeface="Noto Sans"/>
                <a:sym typeface="Noto Sans"/>
              </a:rPr>
              <a:t>Provide support for students</a:t>
            </a:r>
            <a:endParaRPr b="1">
              <a:solidFill>
                <a:schemeClr val="dk1"/>
              </a:solidFill>
              <a:latin typeface="Noto Sans"/>
              <a:ea typeface="Noto Sans"/>
              <a:cs typeface="Noto Sans"/>
              <a:sym typeface="Noto Sans"/>
            </a:endParaRPr>
          </a:p>
          <a:p>
            <a:pPr indent="0" lvl="0" marL="457200" rtl="0" algn="l">
              <a:lnSpc>
                <a:spcPct val="115000"/>
              </a:lnSpc>
              <a:spcBef>
                <a:spcPts val="300"/>
              </a:spcBef>
              <a:spcAft>
                <a:spcPts val="0"/>
              </a:spcAft>
              <a:buNone/>
            </a:pPr>
            <a:r>
              <a:rPr lang="en" u="sng">
                <a:solidFill>
                  <a:schemeClr val="hlink"/>
                </a:solidFill>
                <a:latin typeface="Noto Sans"/>
                <a:ea typeface="Noto Sans"/>
                <a:cs typeface="Noto Sans"/>
                <a:sym typeface="Noto Sans"/>
                <a:hlinkClick r:id="rId4"/>
              </a:rPr>
              <a:t>Distribute graphic organizers</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to the students to assist them with participating in this routine.</a:t>
            </a:r>
            <a:endParaRPr>
              <a:solidFill>
                <a:schemeClr val="dk1"/>
              </a:solidFill>
              <a:latin typeface="Noto Sans"/>
              <a:ea typeface="Noto Sans"/>
              <a:cs typeface="Noto Sans"/>
              <a:sym typeface="Noto Sans"/>
            </a:endParaRPr>
          </a:p>
          <a:p>
            <a:pPr indent="0" lvl="0" marL="0" rtl="0" algn="l">
              <a:lnSpc>
                <a:spcPct val="115000"/>
              </a:lnSpc>
              <a:spcBef>
                <a:spcPts val="300"/>
              </a:spcBef>
              <a:spcAft>
                <a:spcPts val="0"/>
              </a:spcAft>
              <a:buNone/>
            </a:pPr>
            <a:r>
              <a:t/>
            </a:r>
            <a:endParaRPr>
              <a:solidFill>
                <a:schemeClr val="dk1"/>
              </a:solidFill>
              <a:latin typeface="Noto Sans"/>
              <a:ea typeface="Noto Sans"/>
              <a:cs typeface="Noto Sans"/>
              <a:sym typeface="Noto Sans"/>
            </a:endParaRPr>
          </a:p>
          <a:p>
            <a:pPr indent="0" lvl="0" marL="0" rtl="0" algn="l">
              <a:spcBef>
                <a:spcPts val="30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Action and Expression: Provide Access for Physical Action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Support effective and efficient use of tools and assistive technologies. To use graphing technology, some students may benefit from a demonstration or access to step-by-step instructions.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i="1" lang="en">
                <a:solidFill>
                  <a:schemeClr val="dk1"/>
                </a:solidFill>
                <a:latin typeface="Noto Sans"/>
                <a:ea typeface="Noto Sans"/>
                <a:cs typeface="Noto Sans"/>
                <a:sym typeface="Noto Sans"/>
              </a:rPr>
              <a:t>Supports accessibility for: Organization, Memory, Attention</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All Learners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offers additional support for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English language learners and students with disabilities, be sure to review the</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action="ppaction://hlinksldjump" r:id="rId2"/>
              </a:rPr>
              <a:t>Learning Strategies slide</a:t>
            </a:r>
            <a:r>
              <a:rPr lang="en">
                <a:solidFill>
                  <a:srgbClr val="1D2125"/>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(10 minutes)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reinforces what students learned earlier about the connections between the solutions of a quadratic equation and the zeros of a quadratic function.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Previously, students were given equations and asked to graph them to determine the number of solutions and their values. Here, they are prompted to work the other way around: to write an equation to represent a quadratic function with only one solution. To do so, students need to make use of the structure of the factored form and their knowledge of the zero product property.</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Give students access to graphing technology. It can be Desmos or other technology outside the course.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Ask them to recall previous lessons, where they saw that a quadratic equation can have zero, one, or two solutions.</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Images should show a parabola above or below the 𝑥-axis (never intersects with 𝑥-axis - </a:t>
            </a:r>
            <a:r>
              <a:rPr i="1" lang="en">
                <a:solidFill>
                  <a:schemeClr val="dk1"/>
                </a:solidFill>
                <a:latin typeface="Noto Sans"/>
                <a:ea typeface="Noto Sans"/>
                <a:cs typeface="Noto Sans"/>
                <a:sym typeface="Noto Sans"/>
              </a:rPr>
              <a:t>red solid graph</a:t>
            </a:r>
            <a:r>
              <a:rPr lang="en">
                <a:solidFill>
                  <a:schemeClr val="dk1"/>
                </a:solidFill>
                <a:latin typeface="Noto Sans"/>
                <a:ea typeface="Noto Sans"/>
                <a:cs typeface="Noto Sans"/>
                <a:sym typeface="Noto Sans"/>
              </a:rPr>
              <a:t>); a parabola that is tangent to the 𝑥-axis - </a:t>
            </a:r>
            <a:r>
              <a:rPr i="1" lang="en">
                <a:solidFill>
                  <a:schemeClr val="dk1"/>
                </a:solidFill>
                <a:latin typeface="Noto Sans"/>
                <a:ea typeface="Noto Sans"/>
                <a:cs typeface="Noto Sans"/>
                <a:sym typeface="Noto Sans"/>
              </a:rPr>
              <a:t>blue dashed graph</a:t>
            </a:r>
            <a:r>
              <a:rPr lang="en">
                <a:solidFill>
                  <a:schemeClr val="dk1"/>
                </a:solidFill>
                <a:latin typeface="Noto Sans"/>
                <a:ea typeface="Noto Sans"/>
                <a:cs typeface="Noto Sans"/>
                <a:sym typeface="Noto Sans"/>
              </a:rPr>
              <a:t>; and a parabola that intersects the 𝑥-axis at two points - </a:t>
            </a:r>
            <a:r>
              <a:rPr i="1" lang="en">
                <a:solidFill>
                  <a:schemeClr val="dk1"/>
                </a:solidFill>
                <a:latin typeface="Noto Sans"/>
                <a:ea typeface="Noto Sans"/>
                <a:cs typeface="Noto Sans"/>
                <a:sym typeface="Noto Sans"/>
              </a:rPr>
              <a:t>green dotted graph</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A </a:t>
            </a:r>
            <a:r>
              <a:rPr i="1" lang="en" u="sng">
                <a:solidFill>
                  <a:schemeClr val="hlink"/>
                </a:solidFill>
                <a:latin typeface="Noto Sans"/>
                <a:ea typeface="Noto Sans"/>
                <a:cs typeface="Noto Sans"/>
                <a:sym typeface="Noto Sans"/>
                <a:hlinkClick r:id="rId3"/>
              </a:rPr>
              <a:t>Desmos graph</a:t>
            </a:r>
            <a:r>
              <a:rPr i="1" lang="en">
                <a:solidFill>
                  <a:schemeClr val="dk1"/>
                </a:solidFill>
                <a:latin typeface="Noto Sans"/>
                <a:ea typeface="Noto Sans"/>
                <a:cs typeface="Noto Sans"/>
                <a:sym typeface="Noto Sans"/>
              </a:rPr>
              <a:t> is provided, if needed. </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graph only intersects the 𝑥-axis at one point: (1, 0). The function only has one zero. </a:t>
            </a:r>
            <a:r>
              <a:rPr i="1" lang="en">
                <a:solidFill>
                  <a:schemeClr val="dk1"/>
                </a:solidFill>
                <a:latin typeface="Noto Sans"/>
                <a:ea typeface="Noto Sans"/>
                <a:cs typeface="Noto Sans"/>
                <a:sym typeface="Noto Sans"/>
              </a:rPr>
              <a:t>A </a:t>
            </a:r>
            <a:r>
              <a:rPr i="1" lang="en" u="sng">
                <a:solidFill>
                  <a:schemeClr val="hlink"/>
                </a:solidFill>
                <a:latin typeface="Noto Sans"/>
                <a:ea typeface="Noto Sans"/>
                <a:cs typeface="Noto Sans"/>
                <a:sym typeface="Noto Sans"/>
                <a:hlinkClick r:id="rId4"/>
              </a:rPr>
              <a:t>Desmos graph</a:t>
            </a:r>
            <a:r>
              <a:rPr i="1" lang="en">
                <a:solidFill>
                  <a:schemeClr val="dk1"/>
                </a:solidFill>
                <a:latin typeface="Noto Sans"/>
                <a:ea typeface="Noto Sans"/>
                <a:cs typeface="Noto Sans"/>
                <a:sym typeface="Noto Sans"/>
              </a:rPr>
              <a:t> is provided, if needed.</a:t>
            </a:r>
            <a:endParaRPr i="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Rewrite the standard form to (𝑥 − 1)(𝑥 − 1) = 0. The solutions are 𝑥 = 1 and 𝑥 = 1. Because the two values are the same, we say that this equation has one solution and that 𝑥 = 1 is a double root for the equation.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i="1">
              <a:solidFill>
                <a:schemeClr val="dk1"/>
              </a:solidFill>
              <a:latin typeface="Noto Sans"/>
              <a:ea typeface="Noto Sans"/>
              <a:cs typeface="Noto Sans"/>
              <a:sym typeface="Noto Sans"/>
            </a:endParaRPr>
          </a:p>
          <a:p>
            <a:pPr indent="0" lvl="0" marL="0" rtl="0" algn="l">
              <a:spcBef>
                <a:spcPts val="80"/>
              </a:spcBef>
              <a:spcAft>
                <a:spcPts val="80"/>
              </a:spcAft>
              <a:buNone/>
            </a:pPr>
            <a:r>
              <a:rPr b="1" i="1" lang="en">
                <a:solidFill>
                  <a:schemeClr val="dk1"/>
                </a:solidFill>
                <a:latin typeface="Noto Sans"/>
                <a:ea typeface="Noto Sans"/>
                <a:cs typeface="Noto Sans"/>
                <a:sym typeface="Noto Sans"/>
              </a:rPr>
              <a:t>Activity questions, answers, anticipated misconceptions, and synthesis on the next slide.</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579e3f84e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579e3f84e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4"/>
            </a:pPr>
            <a:r>
              <a:rPr lang="en">
                <a:solidFill>
                  <a:schemeClr val="dk1"/>
                </a:solidFill>
                <a:latin typeface="Noto Sans"/>
                <a:ea typeface="Noto Sans"/>
                <a:cs typeface="Noto Sans"/>
                <a:sym typeface="Noto Sans"/>
              </a:rPr>
              <a:t>Answers will vary, here is a sample: 𝑓(𝑥) = (𝑥 + 4)(𝑥 + 4). When graphed, this function only has one zero, at 𝑥 = −4.</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Invite students to share how they solved the equation algebraically. Next, invite students to share the equations they generated. Record and display them for all to see.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Students most likely have written equations in the form of 𝑔(𝑥) = (𝑥 + 𝑚)(𝑥 + 𝑚). Ask students why the factored form, rather than the standard form, might have been preferred. Highlight that by using the same expression for the two factors, we know that the solution to (𝑥 + 𝑚)(𝑥 + 𝑚) = 0 will be a single number.</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Ask students to describe the graph of a quadratic function with one solution. Point out that this means that the function will have only one zero, and the graph of the function will have a single horizontal intercept. The term for this special point is “double root.”</a:t>
            </a:r>
            <a:endParaRPr>
              <a:solidFill>
                <a:schemeClr val="dk1"/>
              </a:solidFill>
              <a:latin typeface="Noto Sans"/>
              <a:ea typeface="Noto Sans"/>
              <a:cs typeface="Noto Sans"/>
              <a:sym typeface="Noto Sans"/>
            </a:endParaRPr>
          </a:p>
          <a:p>
            <a:pPr indent="0" lvl="0" marL="0" rtl="0" algn="l">
              <a:spcBef>
                <a:spcPts val="0"/>
              </a:spcBef>
              <a:spcAft>
                <a:spcPts val="8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This video discusses question 4 of activity 8.9.3.</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LcPeriod"/>
            </a:pPr>
            <a:r>
              <a:rPr lang="en">
                <a:solidFill>
                  <a:schemeClr val="dk1"/>
                </a:solidFill>
                <a:latin typeface="Noto Sans"/>
                <a:ea typeface="Noto Sans"/>
                <a:cs typeface="Noto Sans"/>
                <a:sym typeface="Noto Sans"/>
              </a:rPr>
              <a:t>Incorrect. The factored form of this function is (𝑥 − 9)(𝑥 + 2). Since the two solutions are 𝑥 = 9 and 𝑥 = −2, the graph of the function has two zeros.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LcPeriod"/>
            </a:pPr>
            <a:r>
              <a:rPr lang="en">
                <a:solidFill>
                  <a:schemeClr val="dk1"/>
                </a:solidFill>
                <a:latin typeface="Noto Sans"/>
                <a:ea typeface="Noto Sans"/>
                <a:cs typeface="Noto Sans"/>
                <a:sym typeface="Noto Sans"/>
              </a:rPr>
              <a:t>Incorrect. The factored form of this function is (𝑥 − 1)(𝑥 + 1). Since the two solutions are 𝑥 = 1 and 𝑥 = −1, the graph of the function has two zeros.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LcPeriod"/>
            </a:pPr>
            <a:r>
              <a:rPr b="1" lang="en">
                <a:solidFill>
                  <a:schemeClr val="dk1"/>
                </a:solidFill>
                <a:latin typeface="Noto Sans"/>
                <a:ea typeface="Noto Sans"/>
                <a:cs typeface="Noto Sans"/>
                <a:sym typeface="Noto Sans"/>
              </a:rPr>
              <a:t>That's correct! </a:t>
            </a:r>
            <a:r>
              <a:rPr lang="en">
                <a:solidFill>
                  <a:schemeClr val="dk1"/>
                </a:solidFill>
                <a:latin typeface="Noto Sans"/>
                <a:ea typeface="Noto Sans"/>
                <a:cs typeface="Noto Sans"/>
                <a:sym typeface="Noto Sans"/>
              </a:rPr>
              <a:t>The factored form of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− 14𝑥 + 49 is (𝑥 − 7)(𝑥 − 7). Since there is only one solution, 𝑥 = 7, the graph of the function only has one zero.</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LcPeriod"/>
            </a:pPr>
            <a:r>
              <a:rPr lang="en">
                <a:solidFill>
                  <a:schemeClr val="dk1"/>
                </a:solidFill>
                <a:latin typeface="Noto Sans"/>
                <a:ea typeface="Noto Sans"/>
                <a:cs typeface="Noto Sans"/>
                <a:sym typeface="Noto Sans"/>
              </a:rPr>
              <a:t>Incorrect. The factored form of this function is (𝑥 − 3)(𝑥 + 5). Since the two solutions are 𝑥 = 3 and 𝑥 = −5, the graph of the function has two zeros.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rgbClr val="1D2125"/>
                </a:solidFill>
                <a:latin typeface="Noto Sans"/>
                <a:ea typeface="Noto Sans"/>
                <a:cs typeface="Noto Sans"/>
                <a:sym typeface="Noto Sans"/>
              </a:rPr>
              <a:t>Remind students -</a:t>
            </a:r>
            <a:endParaRPr b="1">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rgbClr val="1D2125"/>
                </a:solidFill>
                <a:latin typeface="Noto Sans"/>
                <a:ea typeface="Noto Sans"/>
                <a:cs typeface="Noto Sans"/>
                <a:sym typeface="Noto Sans"/>
              </a:rPr>
              <a:t>In other words, the 𝑥-intercepts of the function are (−7, 0) and (2, 0). </a:t>
            </a:r>
            <a:endParaRPr>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rgbClr val="1D2125"/>
                </a:solidFill>
                <a:latin typeface="Noto Sans"/>
                <a:ea typeface="Noto Sans"/>
                <a:cs typeface="Noto Sans"/>
                <a:sym typeface="Noto Sans"/>
              </a:rPr>
              <a:t>For any function, the number of </a:t>
            </a:r>
            <a:r>
              <a:rPr b="1" lang="en">
                <a:solidFill>
                  <a:srgbClr val="1D2125"/>
                </a:solidFill>
                <a:latin typeface="Noto Sans"/>
                <a:ea typeface="Noto Sans"/>
                <a:cs typeface="Noto Sans"/>
                <a:sym typeface="Noto Sans"/>
              </a:rPr>
              <a:t>solutions is equal to the number of zeros</a:t>
            </a:r>
            <a:r>
              <a:rPr lang="en">
                <a:solidFill>
                  <a:srgbClr val="1D2125"/>
                </a:solidFill>
                <a:latin typeface="Noto Sans"/>
                <a:ea typeface="Noto Sans"/>
                <a:cs typeface="Noto Sans"/>
                <a:sym typeface="Noto Sans"/>
              </a:rPr>
              <a:t> when graphed.</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rgbClr val="1D2125"/>
                </a:solidFill>
                <a:latin typeface="Noto Sans"/>
                <a:ea typeface="Noto Sans"/>
                <a:cs typeface="Noto Sans"/>
                <a:sym typeface="Noto Sans"/>
              </a:rPr>
              <a:t>Access the </a:t>
            </a:r>
            <a:r>
              <a:rPr lang="en" u="sng">
                <a:solidFill>
                  <a:schemeClr val="hlink"/>
                </a:solidFill>
                <a:latin typeface="Noto Sans"/>
                <a:ea typeface="Noto Sans"/>
                <a:cs typeface="Noto Sans"/>
                <a:sym typeface="Noto Sans"/>
                <a:hlinkClick r:id="rId2"/>
              </a:rPr>
              <a:t>online textbook </a:t>
            </a:r>
            <a:r>
              <a:rPr lang="en">
                <a:solidFill>
                  <a:srgbClr val="1D2125"/>
                </a:solidFill>
                <a:latin typeface="Noto Sans"/>
                <a:ea typeface="Noto Sans"/>
                <a:cs typeface="Noto Sans"/>
                <a:sym typeface="Noto Sans"/>
              </a:rPr>
              <a:t>to show students how to write an equation to represent a quadratic equation with one solution. </a:t>
            </a:r>
            <a:endParaRPr>
              <a:solidFill>
                <a:srgbClr val="1D2125"/>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Cool Down (5 minutes)</a:t>
            </a:r>
            <a:endParaRPr b="1">
              <a:solidFill>
                <a:schemeClr val="dk1"/>
              </a:solidFill>
              <a:latin typeface="Noto Sans"/>
              <a:ea typeface="Noto Sans"/>
              <a:cs typeface="Noto Sans"/>
              <a:sym typeface="Noto Sans"/>
            </a:endParaRPr>
          </a:p>
          <a:p>
            <a:pPr indent="0" lvl="0" marL="0" rtl="0" algn="l">
              <a:spcBef>
                <a:spcPts val="400"/>
              </a:spcBef>
              <a:spcAft>
                <a:spcPts val="0"/>
              </a:spcAft>
              <a:buNone/>
            </a:pPr>
            <a:r>
              <a:rPr b="1" lang="en">
                <a:solidFill>
                  <a:schemeClr val="dk1"/>
                </a:solidFill>
                <a:latin typeface="Noto Sans"/>
                <a:ea typeface="Noto Sans"/>
                <a:cs typeface="Noto Sans"/>
                <a:sym typeface="Noto Sans"/>
              </a:rPr>
              <a:t>Answers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𝑥 = −1  and 𝑥 = −11; The equation 𝑥</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+ 12𝑥 + 11 = 0 can be written as (𝑥 + 11)(𝑥 + 1) = 0, which means 𝑥 + 11 = 0 or 𝑥 + 1 = 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𝑥 = −2  and 𝑥 = 2; The equation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− 3 = 1 can be written as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− 4 = 0, which is (𝑥 + 2)(𝑥 − 2) = 0, which means 𝑥 + 2 = 0 or 𝑥 − 2 = 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𝑥 = 3; The equation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− 6𝑥 + 7 = −2 can be written as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− 6𝑥 + 9 = 0, which is (𝑥 − 3)(𝑥 − 3) = 0, which means 𝑥 − 3 =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Response to Student Thinking - Press Pause</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If students are still making substantial errors with factoring, spend some time reviewing student work from cool downs and providing additional practice opportunities through practice problems.</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Access the practice pages at </a:t>
            </a:r>
            <a:r>
              <a:rPr lang="en" u="sng">
                <a:solidFill>
                  <a:schemeClr val="hlink"/>
                </a:solidFill>
                <a:latin typeface="Noto Sans"/>
                <a:ea typeface="Noto Sans"/>
                <a:cs typeface="Noto Sans"/>
                <a:sym typeface="Noto Sans"/>
                <a:hlinkClick r:id="rId2"/>
              </a:rPr>
              <a:t>https://openstax.org/k12/algebra</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Prompt</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Display the series of equations that, prior to this lesson, students could only solve by graphing.</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Ask students to choose an equation that they think they could solve without graphing. Then, ask them to explain to a partner why they believe they could solve the equation.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Display the last equation, (𝑥 + 9)(𝑥 − 9) = 19, for all to see and use it as an example: "I think I can solve (𝑥 + 9)(𝑥 − 9) = 19 because I know the expression on the left is equivalent to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− 9</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and I can rewrite the equation as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a:t>
            </a:r>
            <a:r>
              <a:rPr baseline="30000"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− 81 = 19, which I can solve by rearranging the terms."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Then, ask if any of the equations appear to be unsolvable other than by graphing and why. Of the equations shown here, 2𝑥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− 9𝑥 + 10 = 0 is the only one that students aren’t yet equipped to solve because the coefficient of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is not 1. Students will begin looking at such equations in an upcoming lesson.</a:t>
            </a:r>
            <a:endParaRPr>
              <a:solidFill>
                <a:schemeClr val="dk1"/>
              </a:solidFill>
              <a:latin typeface="Noto Sans"/>
              <a:ea typeface="Noto Sans"/>
              <a:cs typeface="Noto Sans"/>
              <a:sym typeface="Noto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19" name="Google Shape;19;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0" name="Google Shape;20;p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5" name="Google Shape;25;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Roboto Slab"/>
              <a:buNone/>
              <a:defRPr b="1" sz="3000">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Slab"/>
              <a:buNone/>
              <a:defRPr b="1"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Noto Sans"/>
              <a:buChar char="●"/>
              <a:defRPr sz="1800">
                <a:solidFill>
                  <a:srgbClr val="424242"/>
                </a:solidFill>
                <a:latin typeface="Noto Sans"/>
                <a:ea typeface="Noto Sans"/>
                <a:cs typeface="Noto Sans"/>
                <a:sym typeface="Noto Sans"/>
              </a:defRPr>
            </a:lvl1pPr>
            <a:lvl2pPr indent="-317500" lvl="1" marL="914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2pPr>
            <a:lvl3pPr indent="-317500" lvl="2" marL="1371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3pPr>
            <a:lvl4pPr indent="-317500" lvl="3" marL="1828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4pPr>
            <a:lvl5pPr indent="-317500" lvl="4" marL="22860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5pPr>
            <a:lvl6pPr indent="-317500" lvl="5" marL="27432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6pPr>
            <a:lvl7pPr indent="-317500" lvl="6" marL="3200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7pPr>
            <a:lvl8pPr indent="-317500" lvl="7" marL="3657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8pPr>
            <a:lvl9pPr indent="-317500" lvl="8" marL="4114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Noto Sans"/>
                <a:ea typeface="Noto Sans"/>
                <a:cs typeface="Noto Sans"/>
                <a:sym typeface="Noto Sans"/>
              </a:defRPr>
            </a:lvl1pPr>
            <a:lvl2pPr lvl="1" algn="r">
              <a:buNone/>
              <a:defRPr sz="1100">
                <a:solidFill>
                  <a:schemeClr val="dk2"/>
                </a:solidFill>
                <a:latin typeface="Noto Sans"/>
                <a:ea typeface="Noto Sans"/>
                <a:cs typeface="Noto Sans"/>
                <a:sym typeface="Noto Sans"/>
              </a:defRPr>
            </a:lvl2pPr>
            <a:lvl3pPr lvl="2" algn="r">
              <a:buNone/>
              <a:defRPr sz="1100">
                <a:solidFill>
                  <a:schemeClr val="dk2"/>
                </a:solidFill>
                <a:latin typeface="Noto Sans"/>
                <a:ea typeface="Noto Sans"/>
                <a:cs typeface="Noto Sans"/>
                <a:sym typeface="Noto Sans"/>
              </a:defRPr>
            </a:lvl3pPr>
            <a:lvl4pPr lvl="3" algn="r">
              <a:buNone/>
              <a:defRPr sz="1100">
                <a:solidFill>
                  <a:schemeClr val="dk2"/>
                </a:solidFill>
                <a:latin typeface="Noto Sans"/>
                <a:ea typeface="Noto Sans"/>
                <a:cs typeface="Noto Sans"/>
                <a:sym typeface="Noto Sans"/>
              </a:defRPr>
            </a:lvl4pPr>
            <a:lvl5pPr lvl="4" algn="r">
              <a:buNone/>
              <a:defRPr sz="1100">
                <a:solidFill>
                  <a:schemeClr val="dk2"/>
                </a:solidFill>
                <a:latin typeface="Noto Sans"/>
                <a:ea typeface="Noto Sans"/>
                <a:cs typeface="Noto Sans"/>
                <a:sym typeface="Noto Sans"/>
              </a:defRPr>
            </a:lvl5pPr>
            <a:lvl6pPr lvl="5" algn="r">
              <a:buNone/>
              <a:defRPr sz="1100">
                <a:solidFill>
                  <a:schemeClr val="dk2"/>
                </a:solidFill>
                <a:latin typeface="Noto Sans"/>
                <a:ea typeface="Noto Sans"/>
                <a:cs typeface="Noto Sans"/>
                <a:sym typeface="Noto Sans"/>
              </a:defRPr>
            </a:lvl6pPr>
            <a:lvl7pPr lvl="6" algn="r">
              <a:buNone/>
              <a:defRPr sz="1100">
                <a:solidFill>
                  <a:schemeClr val="dk2"/>
                </a:solidFill>
                <a:latin typeface="Noto Sans"/>
                <a:ea typeface="Noto Sans"/>
                <a:cs typeface="Noto Sans"/>
                <a:sym typeface="Noto Sans"/>
              </a:defRPr>
            </a:lvl7pPr>
            <a:lvl8pPr lvl="7" algn="r">
              <a:buNone/>
              <a:defRPr sz="1100">
                <a:solidFill>
                  <a:schemeClr val="dk2"/>
                </a:solidFill>
                <a:latin typeface="Noto Sans"/>
                <a:ea typeface="Noto Sans"/>
                <a:cs typeface="Noto Sans"/>
                <a:sym typeface="Noto Sans"/>
              </a:defRPr>
            </a:lvl8pPr>
            <a:lvl9pPr lvl="8" algn="r">
              <a:buNone/>
              <a:defRPr sz="1100">
                <a:solidFill>
                  <a:schemeClr val="dk2"/>
                </a:solidFill>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16.png"/><Relationship Id="rId7" Type="http://schemas.openxmlformats.org/officeDocument/2006/relationships/image" Target="../media/image5.png"/><Relationship Id="rId8"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6.png"/><Relationship Id="rId4" Type="http://schemas.openxmlformats.org/officeDocument/2006/relationships/image" Target="../media/image25.png"/><Relationship Id="rId5" Type="http://schemas.openxmlformats.org/officeDocument/2006/relationships/image" Target="../media/image6.png"/><Relationship Id="rId6" Type="http://schemas.openxmlformats.org/officeDocument/2006/relationships/image" Target="../media/image14.png"/><Relationship Id="rId7" Type="http://schemas.openxmlformats.org/officeDocument/2006/relationships/image" Target="../media/image9.png"/><Relationship Id="rId8"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14.png"/><Relationship Id="rId7" Type="http://schemas.openxmlformats.org/officeDocument/2006/relationships/image" Target="../media/image10.png"/><Relationship Id="rId8"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37.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slide" Target="/ppt/slides/slide5.xml"/><Relationship Id="rId7"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7.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26.png"/><Relationship Id="rId4" Type="http://schemas.openxmlformats.org/officeDocument/2006/relationships/image" Target="../media/image6.png"/><Relationship Id="rId5" Type="http://schemas.openxmlformats.org/officeDocument/2006/relationships/image" Target="../media/image14.png"/><Relationship Id="rId6" Type="http://schemas.openxmlformats.org/officeDocument/2006/relationships/image" Target="../media/image10.png"/><Relationship Id="rId7" Type="http://schemas.openxmlformats.org/officeDocument/2006/relationships/image" Target="../media/image9.png"/><Relationship Id="rId8"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7.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hyperlink" Target="http://desmos.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hyperlink" Target="https://www.desmos.com/calculator/33mxgucyw0" TargetMode="External"/><Relationship Id="rId5" Type="http://schemas.openxmlformats.org/officeDocument/2006/relationships/hyperlink" Target="https://www.desmos.com/calculator/s3lfwksuaq"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hyperlink" Target="https://youtu.be/PFOjAl3BWao" TargetMode="External"/><Relationship Id="rId5" Type="http://schemas.openxmlformats.org/officeDocument/2006/relationships/hyperlink" Target="https://youtu.be/PFOjAl3BWao" TargetMode="External"/><Relationship Id="rId6" Type="http://schemas.openxmlformats.org/officeDocument/2006/relationships/hyperlink" Target="http://www.youtube.com/watch?v=PFOjAl3BWao" TargetMode="External"/><Relationship Id="rId7" Type="http://schemas.openxmlformats.org/officeDocument/2006/relationships/image" Target="../media/image4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7.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6.png"/><Relationship Id="rId4" Type="http://schemas.openxmlformats.org/officeDocument/2006/relationships/image" Target="../media/image14.png"/><Relationship Id="rId5" Type="http://schemas.openxmlformats.org/officeDocument/2006/relationships/image" Target="../media/image10.png"/><Relationship Id="rId6" Type="http://schemas.openxmlformats.org/officeDocument/2006/relationships/image" Target="../media/image27.png"/><Relationship Id="rId7" Type="http://schemas.openxmlformats.org/officeDocument/2006/relationships/image" Target="../media/image9.png"/><Relationship Id="rId8"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26.png"/><Relationship Id="rId4" Type="http://schemas.openxmlformats.org/officeDocument/2006/relationships/image" Target="../media/image14.png"/><Relationship Id="rId5" Type="http://schemas.openxmlformats.org/officeDocument/2006/relationships/image" Target="../media/image10.png"/><Relationship Id="rId6" Type="http://schemas.openxmlformats.org/officeDocument/2006/relationships/image" Target="../media/image42.png"/><Relationship Id="rId7" Type="http://schemas.openxmlformats.org/officeDocument/2006/relationships/image" Target="../media/image9.png"/><Relationship Id="rId8"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8.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26.png"/><Relationship Id="rId4" Type="http://schemas.openxmlformats.org/officeDocument/2006/relationships/image" Target="../media/image14.png"/><Relationship Id="rId5" Type="http://schemas.openxmlformats.org/officeDocument/2006/relationships/image" Target="../media/image10.png"/><Relationship Id="rId6" Type="http://schemas.openxmlformats.org/officeDocument/2006/relationships/image" Target="../media/image27.png"/><Relationship Id="rId7" Type="http://schemas.openxmlformats.org/officeDocument/2006/relationships/image" Target="../media/image42.png"/><Relationship Id="rId8"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None/>
            </a:pPr>
            <a:r>
              <a:rPr lang="en" sz="1800">
                <a:solidFill>
                  <a:srgbClr val="FDBD3E"/>
                </a:solidFill>
                <a:latin typeface="Noto Sans"/>
                <a:ea typeface="Noto Sans"/>
                <a:cs typeface="Noto Sans"/>
                <a:sym typeface="Noto Sans"/>
              </a:rPr>
              <a:t>Chapter</a:t>
            </a:r>
            <a:r>
              <a:rPr lang="en" sz="1800">
                <a:solidFill>
                  <a:srgbClr val="FDBD3E"/>
                </a:solidFill>
                <a:latin typeface="Noto Sans"/>
                <a:ea typeface="Noto Sans"/>
                <a:cs typeface="Noto Sans"/>
                <a:sym typeface="Noto Sans"/>
              </a:rPr>
              <a:t> 8 Quadratic Equations</a:t>
            </a:r>
            <a:endParaRPr sz="1800">
              <a:solidFill>
                <a:srgbClr val="FDBD3E"/>
              </a:solidFill>
              <a:latin typeface="Noto Sans"/>
              <a:ea typeface="Noto Sans"/>
              <a:cs typeface="Noto Sans"/>
              <a:sym typeface="Noto Sans"/>
            </a:endParaRPr>
          </a:p>
        </p:txBody>
      </p:sp>
      <p:pic>
        <p:nvPicPr>
          <p:cNvPr id="57" name="Google Shape;57;p13"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58" name="Google Shape;58;p13"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59" name="Google Shape;59;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Noto Sans"/>
                <a:ea typeface="Noto Sans"/>
                <a:cs typeface="Noto Sans"/>
                <a:sym typeface="Noto Sans"/>
              </a:rPr>
              <a:t>Lesson 8.</a:t>
            </a:r>
            <a:r>
              <a:rPr lang="en" sz="1800"/>
              <a:t>9 </a:t>
            </a:r>
            <a:r>
              <a:rPr lang="en" sz="1800"/>
              <a:t>Solving Quadratic Equations by Using Factored Form</a:t>
            </a:r>
            <a:endParaRPr>
              <a:solidFill>
                <a:srgbClr val="42424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65" name="Google Shape;65;p14"/>
          <p:cNvSpPr txBox="1"/>
          <p:nvPr>
            <p:ph idx="1" type="body"/>
          </p:nvPr>
        </p:nvSpPr>
        <p:spPr>
          <a:xfrm>
            <a:off x="311700" y="1152475"/>
            <a:ext cx="8520600" cy="3498600"/>
          </a:xfrm>
          <a:prstGeom prst="rect">
            <a:avLst/>
          </a:prstGeom>
        </p:spPr>
        <p:txBody>
          <a:bodyPr anchorCtr="0" anchor="t" bIns="0" lIns="91425" spcFirstLastPara="1" rIns="91425" wrap="square" tIns="91425">
            <a:norm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66" name="Google Shape;66;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7" name="Google Shape;67;p1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8.1 Finding Unknown Inputs</a:t>
            </a:r>
            <a:endParaRPr/>
          </a:p>
        </p:txBody>
      </p:sp>
      <p:sp>
        <p:nvSpPr>
          <p:cNvPr id="68" name="Google Shape;68;p14"/>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rPr>
              <a:t>OpenStax CC BY NC SA</a:t>
            </a:r>
            <a:endParaRPr sz="900">
              <a:solidFill>
                <a:srgbClr val="66666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74" name="Google Shape;74;p15"/>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75" name="Google Shape;75;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6" name="Google Shape;76;p1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8.1 Finding Unknown Inputs</a:t>
            </a:r>
            <a:endParaRPr/>
          </a:p>
        </p:txBody>
      </p:sp>
      <p:graphicFrame>
        <p:nvGraphicFramePr>
          <p:cNvPr id="77" name="Google Shape;77;p15"/>
          <p:cNvGraphicFramePr/>
          <p:nvPr/>
        </p:nvGraphicFramePr>
        <p:xfrm>
          <a:off x="416500" y="1479425"/>
          <a:ext cx="3000000" cy="3000000"/>
        </p:xfrm>
        <a:graphic>
          <a:graphicData uri="http://schemas.openxmlformats.org/drawingml/2006/table">
            <a:tbl>
              <a:tblPr>
                <a:noFill/>
                <a:tableStyleId>{805E5222-6565-400C-81D7-44A21B7A90DD}</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Support for Students with Disability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300">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Noto Sans"/>
                          <a:ea typeface="Noto Sans"/>
                          <a:cs typeface="Noto Sans"/>
                          <a:sym typeface="Noto Sans"/>
                        </a:rPr>
                        <a:t>Support for English Language Learners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 slide, provides an extra challenge for students.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Not 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slide, checkpoint to assess student understanding after the learning activity.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Review</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Review slide, designed to help review topics from the self check question.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78" name="Google Shape;78;p15"/>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9" name="Google Shape;79;p15"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80" name="Google Shape;80;p15"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81" name="Google Shape;81;p15"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82" name="Google Shape;82;p15"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83" name="Google Shape;83;p15"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84" name="Google Shape;84;p15"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85" name="Google Shape;85;p15"/>
          <p:cNvSpPr/>
          <p:nvPr/>
        </p:nvSpPr>
        <p:spPr>
          <a:xfrm>
            <a:off x="2984325" y="4474800"/>
            <a:ext cx="30705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Noto Sans"/>
                <a:ea typeface="Noto Sans"/>
                <a:cs typeface="Noto Sans"/>
                <a:sym typeface="Noto Sans"/>
              </a:rPr>
              <a:t>On the next slides, c</a:t>
            </a:r>
            <a:r>
              <a:rPr lang="en" sz="1100">
                <a:solidFill>
                  <a:schemeClr val="dk1"/>
                </a:solidFill>
                <a:latin typeface="Noto Sans"/>
                <a:ea typeface="Noto Sans"/>
                <a:cs typeface="Noto Sans"/>
                <a:sym typeface="Noto Sans"/>
              </a:rPr>
              <a:t>heck the </a:t>
            </a:r>
            <a:r>
              <a:rPr b="1" lang="en" sz="1100">
                <a:solidFill>
                  <a:schemeClr val="dk1"/>
                </a:solidFill>
                <a:latin typeface="Noto Sans"/>
                <a:ea typeface="Noto Sans"/>
                <a:cs typeface="Noto Sans"/>
                <a:sym typeface="Noto Sans"/>
              </a:rPr>
              <a:t>speaker notes </a:t>
            </a:r>
            <a:r>
              <a:rPr lang="en" sz="1100">
                <a:solidFill>
                  <a:schemeClr val="dk1"/>
                </a:solidFill>
                <a:latin typeface="Noto Sans"/>
                <a:ea typeface="Noto Sans"/>
                <a:cs typeface="Noto Sans"/>
                <a:sym typeface="Noto Sans"/>
              </a:rPr>
              <a:t>for teacher instructions and support.</a:t>
            </a:r>
            <a:endParaRPr sz="1200">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89" name="Shape 89"/>
        <p:cNvGrpSpPr/>
        <p:nvPr/>
      </p:nvGrpSpPr>
      <p:grpSpPr>
        <a:xfrm>
          <a:off x="0" y="0"/>
          <a:ext cx="0" cy="0"/>
          <a:chOff x="0" y="0"/>
          <a:chExt cx="0" cy="0"/>
        </a:xfrm>
      </p:grpSpPr>
      <p:sp>
        <p:nvSpPr>
          <p:cNvPr id="90" name="Google Shape;90;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91" name="Google Shape;91;p16"/>
          <p:cNvSpPr txBox="1"/>
          <p:nvPr>
            <p:ph idx="1" type="body"/>
          </p:nvPr>
        </p:nvSpPr>
        <p:spPr>
          <a:xfrm>
            <a:off x="311700" y="1152475"/>
            <a:ext cx="4260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latin typeface="Noto Sans"/>
                <a:ea typeface="Noto Sans"/>
                <a:cs typeface="Noto Sans"/>
                <a:sym typeface="Noto Sans"/>
              </a:rPr>
              <a:t>By the end of this lesson you will be able to -</a:t>
            </a:r>
            <a:endParaRPr b="1">
              <a:solidFill>
                <a:srgbClr val="F3F3F3"/>
              </a:solidFill>
              <a:latin typeface="Noto Sans"/>
              <a:ea typeface="Noto Sans"/>
              <a:cs typeface="Noto Sans"/>
              <a:sym typeface="Noto Sans"/>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Rearrange a quadratic equation </a:t>
            </a:r>
            <a:r>
              <a:rPr lang="en">
                <a:solidFill>
                  <a:srgbClr val="F3F3F3"/>
                </a:solidFill>
              </a:rPr>
              <a:t>to be written as an expression </a:t>
            </a:r>
            <a:r>
              <a:rPr b="1" lang="en">
                <a:solidFill>
                  <a:srgbClr val="F3F3F3"/>
                </a:solidFill>
              </a:rPr>
              <a:t>in factored form = 0</a:t>
            </a:r>
            <a:r>
              <a:rPr lang="en">
                <a:solidFill>
                  <a:srgbClr val="F3F3F3"/>
                </a:solidFill>
              </a:rPr>
              <a:t> and find the solutions.</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Recognize quadratic equations that have zero, one, or two solutions </a:t>
            </a:r>
            <a:r>
              <a:rPr lang="en">
                <a:solidFill>
                  <a:srgbClr val="F3F3F3"/>
                </a:solidFill>
              </a:rPr>
              <a:t>when they are written in factored form</a:t>
            </a:r>
            <a:endParaRPr>
              <a:solidFill>
                <a:srgbClr val="F3F3F3"/>
              </a:solidFill>
            </a:endParaRPr>
          </a:p>
        </p:txBody>
      </p:sp>
      <p:pic>
        <p:nvPicPr>
          <p:cNvPr id="92" name="Google Shape;92;p16" title="lesson journey-opt 2.png"/>
          <p:cNvPicPr preferRelativeResize="0"/>
          <p:nvPr/>
        </p:nvPicPr>
        <p:blipFill>
          <a:blip r:embed="rId3">
            <a:alphaModFix/>
          </a:blip>
          <a:stretch>
            <a:fillRect/>
          </a:stretch>
        </p:blipFill>
        <p:spPr>
          <a:xfrm>
            <a:off x="5385050" y="1152463"/>
            <a:ext cx="3447249" cy="2298175"/>
          </a:xfrm>
          <a:prstGeom prst="rect">
            <a:avLst/>
          </a:prstGeom>
          <a:noFill/>
          <a:ln>
            <a:noFill/>
          </a:ln>
        </p:spPr>
      </p:pic>
      <p:sp>
        <p:nvSpPr>
          <p:cNvPr id="93" name="Google Shape;9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94" name="Google Shape;94;p1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8.9 Solving Quadratic Equations Using Factored Form</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00" name="Google Shape;100;p17"/>
          <p:cNvSpPr txBox="1"/>
          <p:nvPr>
            <p:ph idx="1" type="body"/>
          </p:nvPr>
        </p:nvSpPr>
        <p:spPr>
          <a:xfrm>
            <a:off x="311700" y="1152475"/>
            <a:ext cx="4520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b="1" lang="en"/>
              <a:t>Q</a:t>
            </a:r>
            <a:r>
              <a:rPr b="1" lang="en"/>
              <a:t>uadratic function</a:t>
            </a:r>
            <a:endParaRPr b="1"/>
          </a:p>
          <a:p>
            <a:pPr indent="-317500" lvl="1" marL="914400" rtl="0" algn="l">
              <a:spcBef>
                <a:spcPts val="0"/>
              </a:spcBef>
              <a:spcAft>
                <a:spcPts val="0"/>
              </a:spcAft>
              <a:buSzPts val="1400"/>
              <a:buChar char="○"/>
            </a:pPr>
            <a:r>
              <a:rPr lang="en" sz="1400"/>
              <a:t>A function where the output is given </a:t>
            </a:r>
            <a:br>
              <a:rPr lang="en" sz="1400"/>
            </a:br>
            <a:r>
              <a:rPr lang="en" sz="1400"/>
              <a:t>by a quadratic expression in the input </a:t>
            </a:r>
            <a:r>
              <a:rPr lang="en" sz="1400"/>
              <a:t>𝑓(</a:t>
            </a:r>
            <a:r>
              <a:rPr lang="en" sz="1400"/>
              <a:t>𝑥</a:t>
            </a:r>
            <a:r>
              <a:rPr lang="en" sz="1400"/>
              <a:t>) = </a:t>
            </a:r>
            <a:r>
              <a:rPr lang="en" sz="1400"/>
              <a:t>𝑎𝑥</a:t>
            </a:r>
            <a:r>
              <a:rPr baseline="30000" lang="en" sz="1400"/>
              <a:t>2</a:t>
            </a:r>
            <a:r>
              <a:rPr lang="en" sz="1400"/>
              <a:t> + </a:t>
            </a:r>
            <a:r>
              <a:rPr lang="en" sz="1400"/>
              <a:t>𝑏𝑥</a:t>
            </a:r>
            <a:r>
              <a:rPr lang="en" sz="1400"/>
              <a:t> + </a:t>
            </a:r>
            <a:r>
              <a:rPr lang="en" sz="1400"/>
              <a:t>𝑐</a:t>
            </a:r>
            <a:endParaRPr i="1" sz="1400"/>
          </a:p>
          <a:p>
            <a:pPr indent="-342900" lvl="0" marL="457200" rtl="0" algn="l">
              <a:spcBef>
                <a:spcPts val="0"/>
              </a:spcBef>
              <a:spcAft>
                <a:spcPts val="0"/>
              </a:spcAft>
              <a:buSzPts val="1800"/>
              <a:buChar char="●"/>
            </a:pPr>
            <a:r>
              <a:rPr b="1" lang="en"/>
              <a:t>Factored form</a:t>
            </a:r>
            <a:endParaRPr b="1"/>
          </a:p>
          <a:p>
            <a:pPr indent="-317500" lvl="1" marL="914400" rtl="0" algn="l">
              <a:spcBef>
                <a:spcPts val="0"/>
              </a:spcBef>
              <a:spcAft>
                <a:spcPts val="0"/>
              </a:spcAft>
              <a:buSzPts val="1400"/>
              <a:buChar char="○"/>
            </a:pPr>
            <a:r>
              <a:rPr lang="en" sz="1400"/>
              <a:t>A quadratic expression that is written </a:t>
            </a:r>
            <a:br>
              <a:rPr lang="en" sz="1400"/>
            </a:br>
            <a:r>
              <a:rPr lang="en" sz="1400"/>
              <a:t>as the product of a constant times two linear factors. 𝑓(𝑥) = 𝑎(𝑥 − 𝑟₁)(𝑥 − 𝑟₂).</a:t>
            </a:r>
            <a:endParaRPr sz="1400"/>
          </a:p>
          <a:p>
            <a:pPr indent="-342900" lvl="0" marL="457200" rtl="0" algn="l">
              <a:spcBef>
                <a:spcPts val="0"/>
              </a:spcBef>
              <a:spcAft>
                <a:spcPts val="0"/>
              </a:spcAft>
              <a:buSzPts val="1800"/>
              <a:buChar char="●"/>
            </a:pPr>
            <a:r>
              <a:rPr b="1" lang="en"/>
              <a:t>Standard form</a:t>
            </a:r>
            <a:endParaRPr b="1"/>
          </a:p>
          <a:p>
            <a:pPr indent="-317500" lvl="1" marL="914400" rtl="0" algn="l">
              <a:spcBef>
                <a:spcPts val="0"/>
              </a:spcBef>
              <a:spcAft>
                <a:spcPts val="0"/>
              </a:spcAft>
              <a:buSzPts val="1400"/>
              <a:buChar char="○"/>
            </a:pPr>
            <a:r>
              <a:rPr lang="en" sz="1400"/>
              <a:t>When a quadratic expression is written as 𝑓(𝑥) = 𝑎𝑥² + 𝑏𝑥 + 𝑐.</a:t>
            </a:r>
            <a:endParaRPr sz="1400"/>
          </a:p>
        </p:txBody>
      </p:sp>
      <p:sp>
        <p:nvSpPr>
          <p:cNvPr id="101" name="Google Shape;101;p1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8.9 Solving Quadratic Equations Using Factored Form</a:t>
            </a:r>
            <a:endParaRPr/>
          </a:p>
        </p:txBody>
      </p:sp>
      <p:sp>
        <p:nvSpPr>
          <p:cNvPr id="102" name="Google Shape;10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03" name="Google Shape;103;p17"/>
          <p:cNvSpPr txBox="1"/>
          <p:nvPr>
            <p:ph idx="2" type="body"/>
          </p:nvPr>
        </p:nvSpPr>
        <p:spPr>
          <a:xfrm>
            <a:off x="4832400" y="1152475"/>
            <a:ext cx="41301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42900" lvl="0" marL="457200" rtl="0" algn="l">
              <a:spcBef>
                <a:spcPts val="1200"/>
              </a:spcBef>
              <a:spcAft>
                <a:spcPts val="0"/>
              </a:spcAft>
              <a:buSzPts val="1800"/>
              <a:buChar char="●"/>
            </a:pPr>
            <a:r>
              <a:rPr b="1" lang="en"/>
              <a:t>Double root</a:t>
            </a:r>
            <a:endParaRPr b="1"/>
          </a:p>
          <a:p>
            <a:pPr indent="-317500" lvl="1" marL="914400" rtl="0" algn="l">
              <a:spcBef>
                <a:spcPts val="0"/>
              </a:spcBef>
              <a:spcAft>
                <a:spcPts val="0"/>
              </a:spcAft>
              <a:buSzPts val="1400"/>
              <a:buChar char="○"/>
            </a:pPr>
            <a:r>
              <a:rPr lang="en" sz="1400"/>
              <a:t>A value that appears twice in the solution of an algebraic equation.</a:t>
            </a:r>
            <a:endParaRPr sz="1400"/>
          </a:p>
          <a:p>
            <a:pPr indent="-342900" lvl="0" marL="457200" rtl="0" algn="l">
              <a:spcBef>
                <a:spcPts val="0"/>
              </a:spcBef>
              <a:spcAft>
                <a:spcPts val="0"/>
              </a:spcAft>
              <a:buSzPts val="1800"/>
              <a:buChar char="●"/>
            </a:pPr>
            <a:r>
              <a:rPr b="1" lang="en"/>
              <a:t>Zero Product Property</a:t>
            </a:r>
            <a:endParaRPr b="1"/>
          </a:p>
          <a:p>
            <a:pPr indent="-317500" lvl="1" marL="914400" rtl="0" algn="l">
              <a:spcBef>
                <a:spcPts val="0"/>
              </a:spcBef>
              <a:spcAft>
                <a:spcPts val="0"/>
              </a:spcAft>
              <a:buSzPts val="1400"/>
              <a:buChar char="○"/>
            </a:pPr>
            <a:r>
              <a:rPr lang="en" sz="1400"/>
              <a:t>If (𝑎)(𝑏) = 0, then either 𝑎 = 0 or </a:t>
            </a:r>
            <a:br>
              <a:rPr lang="en" sz="1400"/>
            </a:br>
            <a:r>
              <a:rPr lang="en" sz="1400"/>
              <a:t>𝑏 = 0.</a:t>
            </a:r>
            <a:endParaRPr sz="1400"/>
          </a:p>
          <a:p>
            <a:pPr indent="-342900" lvl="0" marL="457200" rtl="0" algn="l">
              <a:spcBef>
                <a:spcPts val="0"/>
              </a:spcBef>
              <a:spcAft>
                <a:spcPts val="0"/>
              </a:spcAft>
              <a:buSzPts val="1800"/>
              <a:buChar char="●"/>
            </a:pPr>
            <a:r>
              <a:rPr b="1" lang="en"/>
              <a:t>Zero of the function</a:t>
            </a:r>
            <a:endParaRPr b="1"/>
          </a:p>
          <a:p>
            <a:pPr indent="-317500" lvl="1" marL="914400" rtl="0" algn="l">
              <a:spcBef>
                <a:spcPts val="0"/>
              </a:spcBef>
              <a:spcAft>
                <a:spcPts val="0"/>
              </a:spcAft>
              <a:buSzPts val="1400"/>
              <a:buChar char="○"/>
            </a:pPr>
            <a:r>
              <a:rPr lang="en" sz="1400"/>
              <a:t>Where 𝑓(𝑥) = 0. On the graph, this is where the function intersects the 𝑥-axis.</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18"/>
          <p:cNvSpPr txBox="1"/>
          <p:nvPr>
            <p:ph idx="4294967295" type="title"/>
          </p:nvPr>
        </p:nvSpPr>
        <p:spPr>
          <a:xfrm>
            <a:off x="311700" y="2926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09" name="Google Shape;109;p1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0" name="Google Shape;110;p18"/>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1" name="Google Shape;111;p18"/>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2" name="Google Shape;112;p18"/>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3" name="Google Shape;113;p1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4" name="Google Shape;114;p1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15" name="Google Shape;115;p18"/>
          <p:cNvCxnSpPr>
            <a:stCxn id="109" idx="2"/>
            <a:endCxn id="111"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16" name="Google Shape;116;p18"/>
          <p:cNvCxnSpPr>
            <a:stCxn id="111" idx="3"/>
            <a:endCxn id="110"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17" name="Google Shape;117;p18"/>
          <p:cNvCxnSpPr>
            <a:stCxn id="110" idx="3"/>
            <a:endCxn id="11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18" name="Google Shape;118;p18"/>
          <p:cNvCxnSpPr>
            <a:stCxn id="112" idx="3"/>
            <a:endCxn id="11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19" name="Google Shape;119;p18"/>
          <p:cNvCxnSpPr>
            <a:stCxn id="114" idx="3"/>
            <a:endCxn id="11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20" name="Google Shape;120;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1" name="Google Shape;121;p18" title="hugeicons_task-done-01.png"/>
          <p:cNvPicPr preferRelativeResize="0"/>
          <p:nvPr/>
        </p:nvPicPr>
        <p:blipFill>
          <a:blip r:embed="rId4">
            <a:alphaModFix/>
          </a:blip>
          <a:stretch>
            <a:fillRect/>
          </a:stretch>
        </p:blipFill>
        <p:spPr>
          <a:xfrm>
            <a:off x="1841720" y="3413805"/>
            <a:ext cx="228600" cy="228600"/>
          </a:xfrm>
          <a:prstGeom prst="rect">
            <a:avLst/>
          </a:prstGeom>
          <a:noFill/>
          <a:ln>
            <a:noFill/>
          </a:ln>
        </p:spPr>
      </p:pic>
      <p:sp>
        <p:nvSpPr>
          <p:cNvPr id="122" name="Google Shape;122;p18"/>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3" name="Google Shape;123;p18" title="hugeicons_task-done-01.png"/>
          <p:cNvPicPr preferRelativeResize="0"/>
          <p:nvPr/>
        </p:nvPicPr>
        <p:blipFill>
          <a:blip r:embed="rId4">
            <a:alphaModFix/>
          </a:blip>
          <a:stretch>
            <a:fillRect/>
          </a:stretch>
        </p:blipFill>
        <p:spPr>
          <a:xfrm>
            <a:off x="3628795" y="1730254"/>
            <a:ext cx="228600" cy="228600"/>
          </a:xfrm>
          <a:prstGeom prst="rect">
            <a:avLst/>
          </a:prstGeom>
          <a:noFill/>
          <a:ln>
            <a:noFill/>
          </a:ln>
        </p:spPr>
      </p:pic>
      <p:sp>
        <p:nvSpPr>
          <p:cNvPr id="124" name="Google Shape;124;p18"/>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5" name="Google Shape;125;p18" title="hugeicons_chart-down.png"/>
          <p:cNvPicPr preferRelativeResize="0"/>
          <p:nvPr/>
        </p:nvPicPr>
        <p:blipFill>
          <a:blip r:embed="rId5">
            <a:alphaModFix/>
          </a:blip>
          <a:stretch>
            <a:fillRect/>
          </a:stretch>
        </p:blipFill>
        <p:spPr>
          <a:xfrm>
            <a:off x="4902145" y="3393680"/>
            <a:ext cx="228600" cy="228600"/>
          </a:xfrm>
          <a:prstGeom prst="rect">
            <a:avLst/>
          </a:prstGeom>
          <a:noFill/>
          <a:ln>
            <a:noFill/>
          </a:ln>
        </p:spPr>
      </p:pic>
      <p:sp>
        <p:nvSpPr>
          <p:cNvPr id="126" name="Google Shape;126;p18"/>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27" name="Google Shape;127;p18"/>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28" name="Google Shape;128;p18"/>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29" name="Google Shape;129;p18" title="hugeicons_start-up-02.png"/>
          <p:cNvPicPr preferRelativeResize="0"/>
          <p:nvPr/>
        </p:nvPicPr>
        <p:blipFill>
          <a:blip r:embed="rId6">
            <a:alphaModFix/>
          </a:blip>
          <a:stretch>
            <a:fillRect/>
          </a:stretch>
        </p:blipFill>
        <p:spPr>
          <a:xfrm>
            <a:off x="1084454" y="1748217"/>
            <a:ext cx="228600" cy="228600"/>
          </a:xfrm>
          <a:prstGeom prst="rect">
            <a:avLst/>
          </a:prstGeom>
          <a:noFill/>
          <a:ln>
            <a:noFill/>
          </a:ln>
        </p:spPr>
      </p:pic>
      <p:sp>
        <p:nvSpPr>
          <p:cNvPr id="130" name="Google Shape;130;p18"/>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31" name="Google Shape;131;p18" title="hugeicons_centralized.png"/>
          <p:cNvPicPr preferRelativeResize="0"/>
          <p:nvPr/>
        </p:nvPicPr>
        <p:blipFill>
          <a:blip r:embed="rId7">
            <a:alphaModFix/>
          </a:blip>
          <a:stretch>
            <a:fillRect/>
          </a:stretch>
        </p:blipFill>
        <p:spPr>
          <a:xfrm>
            <a:off x="7799832" y="3413760"/>
            <a:ext cx="228600" cy="228600"/>
          </a:xfrm>
          <a:prstGeom prst="rect">
            <a:avLst/>
          </a:prstGeom>
          <a:noFill/>
          <a:ln>
            <a:noFill/>
          </a:ln>
        </p:spPr>
      </p:pic>
      <p:pic>
        <p:nvPicPr>
          <p:cNvPr id="132" name="Google Shape;132;p18" title="hugeicons_pencil.png"/>
          <p:cNvPicPr preferRelativeResize="0"/>
          <p:nvPr/>
        </p:nvPicPr>
        <p:blipFill>
          <a:blip r:embed="rId8">
            <a:alphaModFix/>
          </a:blip>
          <a:stretch>
            <a:fillRect/>
          </a:stretch>
        </p:blipFill>
        <p:spPr>
          <a:xfrm>
            <a:off x="6519672" y="1749552"/>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1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a:t>Finding Solutions 🔎</a:t>
            </a:r>
            <a:endParaRPr>
              <a:solidFill>
                <a:srgbClr val="005047"/>
              </a:solidFill>
            </a:endParaRPr>
          </a:p>
        </p:txBody>
      </p:sp>
      <p:sp>
        <p:nvSpPr>
          <p:cNvPr id="138" name="Google Shape;138;p19"/>
          <p:cNvSpPr txBox="1"/>
          <p:nvPr>
            <p:ph idx="1" type="body"/>
          </p:nvPr>
        </p:nvSpPr>
        <p:spPr>
          <a:xfrm>
            <a:off x="311700" y="1152475"/>
            <a:ext cx="41436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Let’s find a solution to</a:t>
            </a:r>
            <a:r>
              <a:rPr lang="en"/>
              <a:t> </a:t>
            </a:r>
            <a:r>
              <a:rPr i="1" lang="en">
                <a:latin typeface="Times New Roman"/>
                <a:ea typeface="Times New Roman"/>
                <a:cs typeface="Times New Roman"/>
                <a:sym typeface="Times New Roman"/>
              </a:rPr>
              <a:t>x</a:t>
            </a:r>
            <a:r>
              <a:rPr baseline="30000" lang="en"/>
              <a:t>2</a:t>
            </a:r>
            <a:r>
              <a:rPr lang="en"/>
              <a:t> – 2</a:t>
            </a:r>
            <a:r>
              <a:rPr i="1" lang="en">
                <a:latin typeface="Times New Roman"/>
                <a:ea typeface="Times New Roman"/>
                <a:cs typeface="Times New Roman"/>
                <a:sym typeface="Times New Roman"/>
              </a:rPr>
              <a:t>x</a:t>
            </a:r>
            <a:r>
              <a:rPr lang="en"/>
              <a:t> – 35 = 0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90"/>
              </a:spcBef>
              <a:spcAft>
                <a:spcPts val="0"/>
              </a:spcAft>
              <a:buSzPts val="1800"/>
              <a:buAutoNum type="arabicPeriod"/>
            </a:pPr>
            <a:r>
              <a:rPr lang="en"/>
              <a:t>Create a table of values.</a:t>
            </a:r>
            <a:endParaRPr/>
          </a:p>
          <a:p>
            <a:pPr indent="-342900" lvl="0" marL="457200" rtl="0" algn="l">
              <a:lnSpc>
                <a:spcPct val="100000"/>
              </a:lnSpc>
              <a:spcBef>
                <a:spcPts val="1000"/>
              </a:spcBef>
              <a:spcAft>
                <a:spcPts val="0"/>
              </a:spcAft>
              <a:buSzPts val="1800"/>
              <a:buAutoNum type="arabicPeriod"/>
            </a:pPr>
            <a:r>
              <a:rPr lang="en"/>
              <a:t>In column 1, enter the whole numbers between 0 to 10.</a:t>
            </a:r>
            <a:endParaRPr/>
          </a:p>
          <a:p>
            <a:pPr indent="-342900" lvl="0" marL="457200" rtl="0" algn="l">
              <a:lnSpc>
                <a:spcPct val="100000"/>
              </a:lnSpc>
              <a:spcBef>
                <a:spcPts val="1000"/>
              </a:spcBef>
              <a:spcAft>
                <a:spcPts val="1000"/>
              </a:spcAft>
              <a:buSzPts val="1800"/>
              <a:buAutoNum type="arabicPeriod"/>
            </a:pPr>
            <a:r>
              <a:rPr lang="en"/>
              <a:t>In column 2, evaluate the expression.</a:t>
            </a:r>
            <a:endParaRPr/>
          </a:p>
        </p:txBody>
      </p:sp>
      <p:sp>
        <p:nvSpPr>
          <p:cNvPr id="139" name="Google Shape;139;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0" name="Google Shape;140;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8.9.1 Finding a Solution through Substitution </a:t>
            </a:r>
            <a:endParaRPr/>
          </a:p>
        </p:txBody>
      </p:sp>
      <p:graphicFrame>
        <p:nvGraphicFramePr>
          <p:cNvPr id="141" name="Google Shape;141;p19"/>
          <p:cNvGraphicFramePr/>
          <p:nvPr/>
        </p:nvGraphicFramePr>
        <p:xfrm>
          <a:off x="5433675" y="1211788"/>
          <a:ext cx="3000000" cy="3000000"/>
        </p:xfrm>
        <a:graphic>
          <a:graphicData uri="http://schemas.openxmlformats.org/drawingml/2006/table">
            <a:tbl>
              <a:tblPr>
                <a:noFill/>
                <a:tableStyleId>{805E5222-6565-400C-81D7-44A21B7A90DD}</a:tableStyleId>
              </a:tblPr>
              <a:tblGrid>
                <a:gridCol w="1331600"/>
                <a:gridCol w="1331600"/>
              </a:tblGrid>
              <a:tr h="418050">
                <a:tc>
                  <a:txBody>
                    <a:bodyPr/>
                    <a:lstStyle/>
                    <a:p>
                      <a:pPr indent="0" lvl="0" marL="0" rtl="0" algn="ctr">
                        <a:spcBef>
                          <a:spcPts val="0"/>
                        </a:spcBef>
                        <a:spcAft>
                          <a:spcPts val="0"/>
                        </a:spcAft>
                        <a:buNone/>
                      </a:pPr>
                      <a:r>
                        <a:rPr i="1" lang="en" sz="1800">
                          <a:solidFill>
                            <a:schemeClr val="lt1"/>
                          </a:solidFill>
                          <a:latin typeface="Times New Roman"/>
                          <a:ea typeface="Times New Roman"/>
                          <a:cs typeface="Times New Roman"/>
                          <a:sym typeface="Times New Roman"/>
                        </a:rPr>
                        <a:t>x</a:t>
                      </a:r>
                      <a:endParaRPr i="1" sz="1800">
                        <a:solidFill>
                          <a:schemeClr val="lt1"/>
                        </a:solidFill>
                        <a:latin typeface="Times New Roman"/>
                        <a:ea typeface="Times New Roman"/>
                        <a:cs typeface="Times New Roman"/>
                        <a:sym typeface="Times New Roman"/>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i="1" lang="en" sz="1800">
                          <a:solidFill>
                            <a:schemeClr val="lt1"/>
                          </a:solidFill>
                          <a:latin typeface="Times New Roman"/>
                          <a:ea typeface="Times New Roman"/>
                          <a:cs typeface="Times New Roman"/>
                          <a:sym typeface="Times New Roman"/>
                        </a:rPr>
                        <a:t>x</a:t>
                      </a:r>
                      <a:r>
                        <a:rPr baseline="30000" lang="en" sz="1800">
                          <a:solidFill>
                            <a:schemeClr val="lt1"/>
                          </a:solidFill>
                          <a:latin typeface="Times New Roman"/>
                          <a:ea typeface="Times New Roman"/>
                          <a:cs typeface="Times New Roman"/>
                          <a:sym typeface="Times New Roman"/>
                        </a:rPr>
                        <a:t>2</a:t>
                      </a:r>
                      <a:r>
                        <a:rPr lang="en" sz="1800">
                          <a:solidFill>
                            <a:schemeClr val="lt1"/>
                          </a:solidFill>
                          <a:latin typeface="Times New Roman"/>
                          <a:ea typeface="Times New Roman"/>
                          <a:cs typeface="Times New Roman"/>
                          <a:sym typeface="Times New Roman"/>
                        </a:rPr>
                        <a:t>–</a:t>
                      </a:r>
                      <a:r>
                        <a:rPr lang="en" sz="1800">
                          <a:solidFill>
                            <a:schemeClr val="lt1"/>
                          </a:solidFill>
                          <a:latin typeface="Times New Roman"/>
                          <a:ea typeface="Times New Roman"/>
                          <a:cs typeface="Times New Roman"/>
                          <a:sym typeface="Times New Roman"/>
                        </a:rPr>
                        <a:t>2</a:t>
                      </a:r>
                      <a:r>
                        <a:rPr i="1" lang="en" sz="1800">
                          <a:solidFill>
                            <a:schemeClr val="lt1"/>
                          </a:solidFill>
                          <a:latin typeface="Times New Roman"/>
                          <a:ea typeface="Times New Roman"/>
                          <a:cs typeface="Times New Roman"/>
                          <a:sym typeface="Times New Roman"/>
                        </a:rPr>
                        <a:t>x</a:t>
                      </a:r>
                      <a:r>
                        <a:rPr lang="en" sz="1800">
                          <a:solidFill>
                            <a:schemeClr val="lt1"/>
                          </a:solidFill>
                          <a:latin typeface="Times New Roman"/>
                          <a:ea typeface="Times New Roman"/>
                          <a:cs typeface="Times New Roman"/>
                          <a:sym typeface="Times New Roman"/>
                        </a:rPr>
                        <a:t>–35</a:t>
                      </a:r>
                      <a:endParaRPr sz="1800">
                        <a:solidFill>
                          <a:schemeClr val="lt1"/>
                        </a:solidFill>
                        <a:latin typeface="Times New Roman"/>
                        <a:ea typeface="Times New Roman"/>
                        <a:cs typeface="Times New Roman"/>
                        <a:sym typeface="Times New Roman"/>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r>
              <a:tr h="304450">
                <a:tc>
                  <a:txBody>
                    <a:bodyPr/>
                    <a:lstStyle/>
                    <a:p>
                      <a:pPr indent="0" lvl="0" marL="0" rtl="0" algn="ctr">
                        <a:spcBef>
                          <a:spcPts val="0"/>
                        </a:spcBef>
                        <a:spcAft>
                          <a:spcPts val="0"/>
                        </a:spcAft>
                        <a:buNone/>
                      </a:pPr>
                      <a:r>
                        <a:rPr lang="en"/>
                        <a:t>0</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47475">
                <a:tc>
                  <a:txBody>
                    <a:bodyPr/>
                    <a:lstStyle/>
                    <a:p>
                      <a:pPr indent="0" lvl="0" marL="0" rtl="0" algn="ctr">
                        <a:spcBef>
                          <a:spcPts val="0"/>
                        </a:spcBef>
                        <a:spcAft>
                          <a:spcPts val="0"/>
                        </a:spcAft>
                        <a:buNone/>
                      </a:pPr>
                      <a:r>
                        <a:rPr lang="en"/>
                        <a:t>1</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13050">
                <a:tc>
                  <a:txBody>
                    <a:bodyPr/>
                    <a:lstStyle/>
                    <a:p>
                      <a:pPr indent="0" lvl="0" marL="0" rtl="0" algn="ctr">
                        <a:spcBef>
                          <a:spcPts val="0"/>
                        </a:spcBef>
                        <a:spcAft>
                          <a:spcPts val="0"/>
                        </a:spcAft>
                        <a:buNone/>
                      </a:pPr>
                      <a:r>
                        <a:rPr lang="en"/>
                        <a:t>2</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13050">
                <a:tc>
                  <a:txBody>
                    <a:bodyPr/>
                    <a:lstStyle/>
                    <a:p>
                      <a:pPr indent="0" lvl="0" marL="0" rtl="0" algn="ctr">
                        <a:spcBef>
                          <a:spcPts val="0"/>
                        </a:spcBef>
                        <a:spcAft>
                          <a:spcPts val="0"/>
                        </a:spcAft>
                        <a:buNone/>
                      </a:pPr>
                      <a:r>
                        <a:rPr lang="en"/>
                        <a:t>3</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04450">
                <a:tc>
                  <a:txBody>
                    <a:bodyPr/>
                    <a:lstStyle/>
                    <a:p>
                      <a:pPr indent="0" lvl="0" marL="0" rtl="0" algn="ctr">
                        <a:spcBef>
                          <a:spcPts val="0"/>
                        </a:spcBef>
                        <a:spcAft>
                          <a:spcPts val="0"/>
                        </a:spcAft>
                        <a:buNone/>
                      </a:pPr>
                      <a:r>
                        <a:rPr lang="en"/>
                        <a:t>4</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691500">
                <a:tc>
                  <a:txBody>
                    <a:bodyPr/>
                    <a:lstStyle/>
                    <a:p>
                      <a:pPr indent="0" lvl="0" marL="0" rtl="0" algn="ctr">
                        <a:spcBef>
                          <a:spcPts val="0"/>
                        </a:spcBef>
                        <a:spcAft>
                          <a:spcPts val="0"/>
                        </a:spcAft>
                        <a:buNone/>
                      </a:pPr>
                      <a:r>
                        <a:rPr lang="en"/>
                        <a:t>…</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sp>
        <p:nvSpPr>
          <p:cNvPr id="146" name="Google Shape;146;p20"/>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Warm Up - Finding Solutions 🔎</a:t>
            </a:r>
            <a:endParaRPr>
              <a:solidFill>
                <a:srgbClr val="005047"/>
              </a:solidFill>
            </a:endParaRPr>
          </a:p>
        </p:txBody>
      </p:sp>
      <p:sp>
        <p:nvSpPr>
          <p:cNvPr id="147" name="Google Shape;147;p20"/>
          <p:cNvSpPr txBox="1"/>
          <p:nvPr>
            <p:ph idx="1" type="body"/>
          </p:nvPr>
        </p:nvSpPr>
        <p:spPr>
          <a:xfrm>
            <a:off x="311700" y="1152475"/>
            <a:ext cx="5724600" cy="3612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The values you just found are displayed in the table. </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90"/>
              </a:spcBef>
              <a:spcAft>
                <a:spcPts val="0"/>
              </a:spcAft>
              <a:buSzPts val="1800"/>
              <a:buChar char="●"/>
            </a:pPr>
            <a:r>
              <a:rPr lang="en"/>
              <a:t>What value did you find for a solution? Verify it makes the expression equal zero. </a:t>
            </a:r>
            <a:endParaRPr/>
          </a:p>
          <a:p>
            <a:pPr indent="0" lvl="0" marL="0" rtl="0" algn="l">
              <a:lnSpc>
                <a:spcPct val="100000"/>
              </a:lnSpc>
              <a:spcBef>
                <a:spcPts val="90"/>
              </a:spcBef>
              <a:spcAft>
                <a:spcPts val="0"/>
              </a:spcAft>
              <a:buNone/>
            </a:pPr>
            <a:r>
              <a:t/>
            </a:r>
            <a:endParaRPr/>
          </a:p>
          <a:p>
            <a:pPr indent="0" lvl="0" marL="0" rtl="0" algn="l">
              <a:lnSpc>
                <a:spcPct val="100000"/>
              </a:lnSpc>
              <a:spcBef>
                <a:spcPts val="90"/>
              </a:spcBef>
              <a:spcAft>
                <a:spcPts val="0"/>
              </a:spcAft>
              <a:buClr>
                <a:schemeClr val="dk1"/>
              </a:buClr>
              <a:buSzPts val="1100"/>
              <a:buFont typeface="Arial"/>
              <a:buNone/>
            </a:pPr>
            <a:r>
              <a:rPr lang="en"/>
              <a:t>Now,  let’s find another solution to </a:t>
            </a:r>
            <a:r>
              <a:rPr i="1" lang="en">
                <a:latin typeface="Times New Roman"/>
                <a:ea typeface="Times New Roman"/>
                <a:cs typeface="Times New Roman"/>
                <a:sym typeface="Times New Roman"/>
              </a:rPr>
              <a:t>x</a:t>
            </a:r>
            <a:r>
              <a:rPr baseline="30000" lang="en"/>
              <a:t>2</a:t>
            </a:r>
            <a:r>
              <a:rPr lang="en"/>
              <a:t> – 2</a:t>
            </a:r>
            <a:r>
              <a:rPr i="1" lang="en">
                <a:latin typeface="Times New Roman"/>
                <a:ea typeface="Times New Roman"/>
                <a:cs typeface="Times New Roman"/>
                <a:sym typeface="Times New Roman"/>
              </a:rPr>
              <a:t>x</a:t>
            </a:r>
            <a:r>
              <a:rPr lang="en"/>
              <a:t> – 35 = 0 that is not between </a:t>
            </a:r>
            <a:r>
              <a:rPr i="1" lang="en">
                <a:latin typeface="Times New Roman"/>
                <a:ea typeface="Times New Roman"/>
                <a:cs typeface="Times New Roman"/>
                <a:sym typeface="Times New Roman"/>
              </a:rPr>
              <a:t>x</a:t>
            </a:r>
            <a:r>
              <a:rPr lang="en"/>
              <a:t> = 0 and </a:t>
            </a:r>
            <a:r>
              <a:rPr i="1" lang="en">
                <a:latin typeface="Times New Roman"/>
                <a:ea typeface="Times New Roman"/>
                <a:cs typeface="Times New Roman"/>
                <a:sym typeface="Times New Roman"/>
              </a:rPr>
              <a:t>x</a:t>
            </a:r>
            <a:r>
              <a:rPr lang="en"/>
              <a:t> = 10.</a:t>
            </a:r>
            <a:endParaRPr/>
          </a:p>
          <a:p>
            <a:pPr indent="0" lvl="0" marL="457200" rtl="0" algn="l">
              <a:lnSpc>
                <a:spcPct val="100000"/>
              </a:lnSpc>
              <a:spcBef>
                <a:spcPts val="90"/>
              </a:spcBef>
              <a:spcAft>
                <a:spcPts val="0"/>
              </a:spcAft>
              <a:buNone/>
            </a:pPr>
            <a:r>
              <a:t/>
            </a:r>
            <a:endParaRPr/>
          </a:p>
          <a:p>
            <a:pPr indent="-342900" lvl="0" marL="457200" rtl="0" algn="l">
              <a:lnSpc>
                <a:spcPct val="100000"/>
              </a:lnSpc>
              <a:spcBef>
                <a:spcPts val="90"/>
              </a:spcBef>
              <a:spcAft>
                <a:spcPts val="0"/>
              </a:spcAft>
              <a:buSzPts val="1800"/>
              <a:buChar char="●"/>
            </a:pPr>
            <a:r>
              <a:rPr lang="en"/>
              <a:t>How did you find this number? </a:t>
            </a:r>
            <a:endParaRPr/>
          </a:p>
          <a:p>
            <a:pPr indent="0" lvl="0" marL="457200" rtl="0" algn="l">
              <a:lnSpc>
                <a:spcPct val="100000"/>
              </a:lnSpc>
              <a:spcBef>
                <a:spcPts val="90"/>
              </a:spcBef>
              <a:spcAft>
                <a:spcPts val="0"/>
              </a:spcAft>
              <a:buNone/>
            </a:pPr>
            <a:r>
              <a:t/>
            </a:r>
            <a:endParaRPr/>
          </a:p>
          <a:p>
            <a:pPr indent="0" lvl="0" marL="0" rtl="0" algn="l">
              <a:lnSpc>
                <a:spcPct val="100000"/>
              </a:lnSpc>
              <a:spcBef>
                <a:spcPts val="90"/>
              </a:spcBef>
              <a:spcAft>
                <a:spcPts val="0"/>
              </a:spcAft>
              <a:buNone/>
            </a:pPr>
            <a:r>
              <a:rPr lang="en"/>
              <a:t>Can </a:t>
            </a:r>
            <a:r>
              <a:rPr i="1" lang="en">
                <a:latin typeface="Times New Roman"/>
                <a:ea typeface="Times New Roman"/>
                <a:cs typeface="Times New Roman"/>
                <a:sym typeface="Times New Roman"/>
              </a:rPr>
              <a:t>x</a:t>
            </a:r>
            <a:r>
              <a:rPr baseline="30000" lang="en"/>
              <a:t>2</a:t>
            </a:r>
            <a:r>
              <a:rPr lang="en"/>
              <a:t> – 2</a:t>
            </a:r>
            <a:r>
              <a:rPr i="1" lang="en">
                <a:latin typeface="Times New Roman"/>
                <a:ea typeface="Times New Roman"/>
                <a:cs typeface="Times New Roman"/>
                <a:sym typeface="Times New Roman"/>
              </a:rPr>
              <a:t>x</a:t>
            </a:r>
            <a:r>
              <a:rPr lang="en"/>
              <a:t> – 35 be written in a different form?</a:t>
            </a:r>
            <a:endParaRPr/>
          </a:p>
        </p:txBody>
      </p:sp>
      <p:sp>
        <p:nvSpPr>
          <p:cNvPr id="148" name="Google Shape;148;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8.9.1 Finding a Solution through Substitution</a:t>
            </a:r>
            <a:endParaRPr/>
          </a:p>
        </p:txBody>
      </p:sp>
      <p:graphicFrame>
        <p:nvGraphicFramePr>
          <p:cNvPr id="149" name="Google Shape;149;p20"/>
          <p:cNvGraphicFramePr/>
          <p:nvPr/>
        </p:nvGraphicFramePr>
        <p:xfrm>
          <a:off x="6397550" y="76750"/>
          <a:ext cx="3000000" cy="3000000"/>
        </p:xfrm>
        <a:graphic>
          <a:graphicData uri="http://schemas.openxmlformats.org/drawingml/2006/table">
            <a:tbl>
              <a:tblPr>
                <a:noFill/>
                <a:tableStyleId>{805E5222-6565-400C-81D7-44A21B7A90DD}</a:tableStyleId>
              </a:tblPr>
              <a:tblGrid>
                <a:gridCol w="1331600"/>
                <a:gridCol w="1331600"/>
              </a:tblGrid>
              <a:tr h="421275">
                <a:tc>
                  <a:txBody>
                    <a:bodyPr/>
                    <a:lstStyle/>
                    <a:p>
                      <a:pPr indent="0" lvl="0" marL="0" rtl="0" algn="ctr">
                        <a:spcBef>
                          <a:spcPts val="0"/>
                        </a:spcBef>
                        <a:spcAft>
                          <a:spcPts val="0"/>
                        </a:spcAft>
                        <a:buNone/>
                      </a:pPr>
                      <a:r>
                        <a:rPr i="1" lang="en" sz="1800">
                          <a:solidFill>
                            <a:schemeClr val="lt1"/>
                          </a:solidFill>
                          <a:latin typeface="Times New Roman"/>
                          <a:ea typeface="Times New Roman"/>
                          <a:cs typeface="Times New Roman"/>
                          <a:sym typeface="Times New Roman"/>
                        </a:rPr>
                        <a:t>x</a:t>
                      </a:r>
                      <a:endParaRPr i="1" sz="1800">
                        <a:solidFill>
                          <a:schemeClr val="lt1"/>
                        </a:solidFill>
                        <a:latin typeface="Times New Roman"/>
                        <a:ea typeface="Times New Roman"/>
                        <a:cs typeface="Times New Roman"/>
                        <a:sym typeface="Times New Roman"/>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i="1" lang="en" sz="1800">
                          <a:solidFill>
                            <a:schemeClr val="lt1"/>
                          </a:solidFill>
                          <a:latin typeface="Times New Roman"/>
                          <a:ea typeface="Times New Roman"/>
                          <a:cs typeface="Times New Roman"/>
                          <a:sym typeface="Times New Roman"/>
                        </a:rPr>
                        <a:t>x</a:t>
                      </a:r>
                      <a:r>
                        <a:rPr baseline="30000" lang="en" sz="1800">
                          <a:solidFill>
                            <a:schemeClr val="lt1"/>
                          </a:solidFill>
                          <a:latin typeface="Times New Roman"/>
                          <a:ea typeface="Times New Roman"/>
                          <a:cs typeface="Times New Roman"/>
                          <a:sym typeface="Times New Roman"/>
                        </a:rPr>
                        <a:t>2</a:t>
                      </a:r>
                      <a:r>
                        <a:rPr lang="en" sz="1800">
                          <a:solidFill>
                            <a:schemeClr val="lt1"/>
                          </a:solidFill>
                          <a:latin typeface="Times New Roman"/>
                          <a:ea typeface="Times New Roman"/>
                          <a:cs typeface="Times New Roman"/>
                          <a:sym typeface="Times New Roman"/>
                        </a:rPr>
                        <a:t>–2</a:t>
                      </a:r>
                      <a:r>
                        <a:rPr i="1" lang="en" sz="1800">
                          <a:solidFill>
                            <a:schemeClr val="lt1"/>
                          </a:solidFill>
                          <a:latin typeface="Times New Roman"/>
                          <a:ea typeface="Times New Roman"/>
                          <a:cs typeface="Times New Roman"/>
                          <a:sym typeface="Times New Roman"/>
                        </a:rPr>
                        <a:t>x</a:t>
                      </a:r>
                      <a:r>
                        <a:rPr lang="en" sz="1800">
                          <a:solidFill>
                            <a:schemeClr val="lt1"/>
                          </a:solidFill>
                          <a:latin typeface="Times New Roman"/>
                          <a:ea typeface="Times New Roman"/>
                          <a:cs typeface="Times New Roman"/>
                          <a:sym typeface="Times New Roman"/>
                        </a:rPr>
                        <a:t>–35</a:t>
                      </a:r>
                      <a:endParaRPr sz="1800">
                        <a:solidFill>
                          <a:schemeClr val="lt1"/>
                        </a:solidFill>
                        <a:latin typeface="Times New Roman"/>
                        <a:ea typeface="Times New Roman"/>
                        <a:cs typeface="Times New Roman"/>
                        <a:sym typeface="Times New Roman"/>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r>
              <a:tr h="396225">
                <a:tc>
                  <a:txBody>
                    <a:bodyPr/>
                    <a:lstStyle/>
                    <a:p>
                      <a:pPr indent="0" lvl="0" marL="0" rtl="0" algn="ctr">
                        <a:spcBef>
                          <a:spcPts val="0"/>
                        </a:spcBef>
                        <a:spcAft>
                          <a:spcPts val="0"/>
                        </a:spcAft>
                        <a:buNone/>
                      </a:pPr>
                      <a:r>
                        <a:rPr lang="en"/>
                        <a:t>0</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a:t>– 35</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96225">
                <a:tc>
                  <a:txBody>
                    <a:bodyPr/>
                    <a:lstStyle/>
                    <a:p>
                      <a:pPr indent="0" lvl="0" marL="0" rtl="0" algn="ctr">
                        <a:spcBef>
                          <a:spcPts val="0"/>
                        </a:spcBef>
                        <a:spcAft>
                          <a:spcPts val="0"/>
                        </a:spcAft>
                        <a:buNone/>
                      </a:pPr>
                      <a:r>
                        <a:rPr lang="en"/>
                        <a:t>1</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a:t>– 36</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96225">
                <a:tc>
                  <a:txBody>
                    <a:bodyPr/>
                    <a:lstStyle/>
                    <a:p>
                      <a:pPr indent="0" lvl="0" marL="0" rtl="0" algn="ctr">
                        <a:spcBef>
                          <a:spcPts val="0"/>
                        </a:spcBef>
                        <a:spcAft>
                          <a:spcPts val="0"/>
                        </a:spcAft>
                        <a:buNone/>
                      </a:pPr>
                      <a:r>
                        <a:rPr lang="en"/>
                        <a:t>2</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a:t>– 35</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96225">
                <a:tc>
                  <a:txBody>
                    <a:bodyPr/>
                    <a:lstStyle/>
                    <a:p>
                      <a:pPr indent="0" lvl="0" marL="0" rtl="0" algn="ctr">
                        <a:spcBef>
                          <a:spcPts val="0"/>
                        </a:spcBef>
                        <a:spcAft>
                          <a:spcPts val="0"/>
                        </a:spcAft>
                        <a:buNone/>
                      </a:pPr>
                      <a:r>
                        <a:rPr lang="en"/>
                        <a:t>3</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a:t>– 32</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96225">
                <a:tc>
                  <a:txBody>
                    <a:bodyPr/>
                    <a:lstStyle/>
                    <a:p>
                      <a:pPr indent="0" lvl="0" marL="0" rtl="0" algn="ctr">
                        <a:spcBef>
                          <a:spcPts val="0"/>
                        </a:spcBef>
                        <a:spcAft>
                          <a:spcPts val="0"/>
                        </a:spcAft>
                        <a:buNone/>
                      </a:pPr>
                      <a:r>
                        <a:rPr lang="en"/>
                        <a:t>4</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a:t>– 27</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96225">
                <a:tc>
                  <a:txBody>
                    <a:bodyPr/>
                    <a:lstStyle/>
                    <a:p>
                      <a:pPr indent="0" lvl="0" marL="0" rtl="0" algn="ctr">
                        <a:spcBef>
                          <a:spcPts val="0"/>
                        </a:spcBef>
                        <a:spcAft>
                          <a:spcPts val="0"/>
                        </a:spcAft>
                        <a:buNone/>
                      </a:pPr>
                      <a:r>
                        <a:rPr lang="en"/>
                        <a:t>5</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a:t>– 20</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96225">
                <a:tc>
                  <a:txBody>
                    <a:bodyPr/>
                    <a:lstStyle/>
                    <a:p>
                      <a:pPr indent="0" lvl="0" marL="0" rtl="0" algn="ctr">
                        <a:spcBef>
                          <a:spcPts val="0"/>
                        </a:spcBef>
                        <a:spcAft>
                          <a:spcPts val="0"/>
                        </a:spcAft>
                        <a:buNone/>
                      </a:pPr>
                      <a:r>
                        <a:rPr lang="en"/>
                        <a:t>6</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a:t>– 11</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96225">
                <a:tc>
                  <a:txBody>
                    <a:bodyPr/>
                    <a:lstStyle/>
                    <a:p>
                      <a:pPr indent="0" lvl="0" marL="0" rtl="0" algn="ctr">
                        <a:spcBef>
                          <a:spcPts val="0"/>
                        </a:spcBef>
                        <a:spcAft>
                          <a:spcPts val="0"/>
                        </a:spcAft>
                        <a:buNone/>
                      </a:pPr>
                      <a:r>
                        <a:rPr lang="en"/>
                        <a:t>7</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a:t>0</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96225">
                <a:tc>
                  <a:txBody>
                    <a:bodyPr/>
                    <a:lstStyle/>
                    <a:p>
                      <a:pPr indent="0" lvl="0" marL="0" rtl="0" algn="ctr">
                        <a:spcBef>
                          <a:spcPts val="0"/>
                        </a:spcBef>
                        <a:spcAft>
                          <a:spcPts val="0"/>
                        </a:spcAft>
                        <a:buNone/>
                      </a:pPr>
                      <a:r>
                        <a:rPr lang="en"/>
                        <a:t>8</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a:t>13</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96225">
                <a:tc>
                  <a:txBody>
                    <a:bodyPr/>
                    <a:lstStyle/>
                    <a:p>
                      <a:pPr indent="0" lvl="0" marL="0" rtl="0" algn="ctr">
                        <a:spcBef>
                          <a:spcPts val="0"/>
                        </a:spcBef>
                        <a:spcAft>
                          <a:spcPts val="0"/>
                        </a:spcAft>
                        <a:buNone/>
                      </a:pPr>
                      <a:r>
                        <a:rPr lang="en"/>
                        <a:t>9</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a:t>28</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96225">
                <a:tc>
                  <a:txBody>
                    <a:bodyPr/>
                    <a:lstStyle/>
                    <a:p>
                      <a:pPr indent="0" lvl="0" marL="0" rtl="0" algn="ctr">
                        <a:spcBef>
                          <a:spcPts val="0"/>
                        </a:spcBef>
                        <a:spcAft>
                          <a:spcPts val="0"/>
                        </a:spcAft>
                        <a:buNone/>
                      </a:pPr>
                      <a:r>
                        <a:rPr lang="en"/>
                        <a:t>10</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a:t>45</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 name="Shape 153"/>
        <p:cNvGrpSpPr/>
        <p:nvPr/>
      </p:nvGrpSpPr>
      <p:grpSpPr>
        <a:xfrm>
          <a:off x="0" y="0"/>
          <a:ext cx="0" cy="0"/>
          <a:chOff x="0" y="0"/>
          <a:chExt cx="0" cy="0"/>
        </a:xfrm>
      </p:grpSpPr>
      <p:sp>
        <p:nvSpPr>
          <p:cNvPr id="154" name="Google Shape;154;p21"/>
          <p:cNvSpPr txBox="1"/>
          <p:nvPr>
            <p:ph idx="4294967295" type="title"/>
          </p:nvPr>
        </p:nvSpPr>
        <p:spPr>
          <a:xfrm>
            <a:off x="311700" y="2926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55" name="Google Shape;155;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6" name="Google Shape;156;p21"/>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7" name="Google Shape;157;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8" name="Google Shape;158;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9" name="Google Shape;159;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60" name="Google Shape;160;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61" name="Google Shape;161;p21"/>
          <p:cNvCxnSpPr>
            <a:stCxn id="155" idx="2"/>
            <a:endCxn id="15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62" name="Google Shape;162;p21"/>
          <p:cNvCxnSpPr>
            <a:stCxn id="157" idx="3"/>
            <a:endCxn id="15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63" name="Google Shape;163;p21"/>
          <p:cNvCxnSpPr>
            <a:stCxn id="156" idx="3"/>
            <a:endCxn id="15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64" name="Google Shape;164;p21"/>
          <p:cNvCxnSpPr>
            <a:stCxn id="158" idx="3"/>
            <a:endCxn id="16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65" name="Google Shape;165;p21"/>
          <p:cNvCxnSpPr>
            <a:stCxn id="160" idx="3"/>
            <a:endCxn id="15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66" name="Google Shape;166;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67" name="Google Shape;167;p21"/>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168" name="Google Shape;168;p21" title="hugeicons_task-done-01.png"/>
          <p:cNvPicPr preferRelativeResize="0"/>
          <p:nvPr/>
        </p:nvPicPr>
        <p:blipFill>
          <a:blip r:embed="rId4">
            <a:alphaModFix/>
          </a:blip>
          <a:stretch>
            <a:fillRect/>
          </a:stretch>
        </p:blipFill>
        <p:spPr>
          <a:xfrm>
            <a:off x="3628795" y="1730254"/>
            <a:ext cx="228600" cy="228600"/>
          </a:xfrm>
          <a:prstGeom prst="rect">
            <a:avLst/>
          </a:prstGeom>
          <a:noFill/>
          <a:ln>
            <a:noFill/>
          </a:ln>
        </p:spPr>
      </p:pic>
      <p:sp>
        <p:nvSpPr>
          <p:cNvPr id="169" name="Google Shape;169;p21"/>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70" name="Google Shape;170;p21" title="hugeicons_chart-down.png"/>
          <p:cNvPicPr preferRelativeResize="0"/>
          <p:nvPr/>
        </p:nvPicPr>
        <p:blipFill>
          <a:blip r:embed="rId5">
            <a:alphaModFix/>
          </a:blip>
          <a:stretch>
            <a:fillRect/>
          </a:stretch>
        </p:blipFill>
        <p:spPr>
          <a:xfrm>
            <a:off x="4902145" y="3393680"/>
            <a:ext cx="228600" cy="228600"/>
          </a:xfrm>
          <a:prstGeom prst="rect">
            <a:avLst/>
          </a:prstGeom>
          <a:noFill/>
          <a:ln>
            <a:noFill/>
          </a:ln>
        </p:spPr>
      </p:pic>
      <p:sp>
        <p:nvSpPr>
          <p:cNvPr id="171" name="Google Shape;171;p21"/>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72" name="Google Shape;172;p21"/>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73" name="Google Shape;173;p21"/>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74" name="Google Shape;174;p21" title="hugeicons_start-up-02.png"/>
          <p:cNvPicPr preferRelativeResize="0"/>
          <p:nvPr/>
        </p:nvPicPr>
        <p:blipFill>
          <a:blip r:embed="rId6">
            <a:alphaModFix/>
          </a:blip>
          <a:stretch>
            <a:fillRect/>
          </a:stretch>
        </p:blipFill>
        <p:spPr>
          <a:xfrm>
            <a:off x="1084454" y="1748217"/>
            <a:ext cx="228600" cy="228600"/>
          </a:xfrm>
          <a:prstGeom prst="rect">
            <a:avLst/>
          </a:prstGeom>
          <a:noFill/>
          <a:ln>
            <a:noFill/>
          </a:ln>
        </p:spPr>
      </p:pic>
      <p:sp>
        <p:nvSpPr>
          <p:cNvPr id="175" name="Google Shape;175;p21"/>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76" name="Google Shape;176;p21" title="hugeicons_task-done-01.png"/>
          <p:cNvPicPr preferRelativeResize="0"/>
          <p:nvPr/>
        </p:nvPicPr>
        <p:blipFill>
          <a:blip r:embed="rId7">
            <a:alphaModFix/>
          </a:blip>
          <a:stretch>
            <a:fillRect/>
          </a:stretch>
        </p:blipFill>
        <p:spPr>
          <a:xfrm>
            <a:off x="1837944" y="3413760"/>
            <a:ext cx="228600" cy="228600"/>
          </a:xfrm>
          <a:prstGeom prst="rect">
            <a:avLst/>
          </a:prstGeom>
          <a:noFill/>
          <a:ln>
            <a:noFill/>
          </a:ln>
        </p:spPr>
      </p:pic>
      <p:pic>
        <p:nvPicPr>
          <p:cNvPr id="177" name="Google Shape;177;p21" title="hugeicons_centralized.png"/>
          <p:cNvPicPr preferRelativeResize="0"/>
          <p:nvPr/>
        </p:nvPicPr>
        <p:blipFill>
          <a:blip r:embed="rId8">
            <a:alphaModFix/>
          </a:blip>
          <a:stretch>
            <a:fillRect/>
          </a:stretch>
        </p:blipFill>
        <p:spPr>
          <a:xfrm>
            <a:off x="7799832" y="3413760"/>
            <a:ext cx="228600" cy="228600"/>
          </a:xfrm>
          <a:prstGeom prst="rect">
            <a:avLst/>
          </a:prstGeom>
          <a:noFill/>
          <a:ln>
            <a:noFill/>
          </a:ln>
        </p:spPr>
      </p:pic>
      <p:pic>
        <p:nvPicPr>
          <p:cNvPr id="178" name="Google Shape;178;p21" title="hugeicons_pencil.png"/>
          <p:cNvPicPr preferRelativeResize="0"/>
          <p:nvPr/>
        </p:nvPicPr>
        <p:blipFill>
          <a:blip r:embed="rId9">
            <a:alphaModFix/>
          </a:blip>
          <a:stretch>
            <a:fillRect/>
          </a:stretch>
        </p:blipFill>
        <p:spPr>
          <a:xfrm>
            <a:off x="6519672" y="1749552"/>
            <a:ext cx="228600" cy="228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22"/>
          <p:cNvSpPr txBox="1"/>
          <p:nvPr>
            <p:ph type="title"/>
          </p:nvPr>
        </p:nvSpPr>
        <p:spPr>
          <a:xfrm>
            <a:off x="311700" y="168961"/>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Learning Strategies - Analyzing a Problem</a:t>
            </a:r>
            <a:endParaRPr sz="3000">
              <a:solidFill>
                <a:srgbClr val="005047"/>
              </a:solidFill>
            </a:endParaRPr>
          </a:p>
        </p:txBody>
      </p:sp>
      <p:sp>
        <p:nvSpPr>
          <p:cNvPr id="184" name="Google Shape;184;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22"/>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8.9.2 Using the Factored Form and the Zero Product Property to Solve Quadratic Equations</a:t>
            </a:r>
            <a:endParaRPr sz="1000"/>
          </a:p>
        </p:txBody>
      </p:sp>
      <p:pic>
        <p:nvPicPr>
          <p:cNvPr id="186" name="Google Shape;186;p22"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87" name="Google Shape;187;p22"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88" name="Google Shape;188;p22"/>
          <p:cNvSpPr/>
          <p:nvPr/>
        </p:nvSpPr>
        <p:spPr>
          <a:xfrm>
            <a:off x="5454000" y="815450"/>
            <a:ext cx="3378300" cy="16107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Restate your partner’s strategy</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Use precise mathematical terms (like the </a:t>
            </a:r>
            <a:r>
              <a:rPr lang="en" u="sng">
                <a:solidFill>
                  <a:schemeClr val="hlink"/>
                </a:solidFill>
                <a:latin typeface="Noto Sans Medium"/>
                <a:ea typeface="Noto Sans Medium"/>
                <a:cs typeface="Noto Sans Medium"/>
                <a:sym typeface="Noto Sans Medium"/>
                <a:hlinkClick action="ppaction://hlinksldjump" r:id="rId6"/>
              </a:rPr>
              <a:t>lesson vocabulary</a:t>
            </a:r>
            <a:r>
              <a:rPr lang="en">
                <a:latin typeface="Noto Sans Medium"/>
                <a:ea typeface="Noto Sans Medium"/>
                <a:cs typeface="Noto Sans Medium"/>
                <a:sym typeface="Noto Sans Medium"/>
              </a:rPr>
              <a:t>)</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Verify if your partner correctly described your solution strategy</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Discussion Supports</a:t>
            </a:r>
            <a:endParaRPr sz="1000">
              <a:latin typeface="Noto Sans Light"/>
              <a:ea typeface="Noto Sans Light"/>
              <a:cs typeface="Noto Sans Light"/>
              <a:sym typeface="Noto Sans Light"/>
            </a:endParaRPr>
          </a:p>
        </p:txBody>
      </p:sp>
      <p:sp>
        <p:nvSpPr>
          <p:cNvPr id="189" name="Google Shape;189;p22"/>
          <p:cNvSpPr/>
          <p:nvPr/>
        </p:nvSpPr>
        <p:spPr>
          <a:xfrm>
            <a:off x="5513250" y="2660025"/>
            <a:ext cx="3319200" cy="11943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Medium"/>
                <a:ea typeface="Noto Sans Medium"/>
                <a:cs typeface="Noto Sans Medium"/>
                <a:sym typeface="Noto Sans Medium"/>
              </a:rPr>
              <a:t>How might a diagram help rewrite these equations in factored form?</a:t>
            </a:r>
            <a:endParaRPr>
              <a:latin typeface="Noto Sans Medium"/>
              <a:ea typeface="Noto Sans Medium"/>
              <a:cs typeface="Noto Sans Medium"/>
              <a:sym typeface="Noto Sans Medium"/>
            </a:endParaRPr>
          </a:p>
          <a:p>
            <a:pPr indent="0" lvl="0" marL="0" rtl="0" algn="l">
              <a:spcBef>
                <a:spcPts val="500"/>
              </a:spcBef>
              <a:spcAft>
                <a:spcPts val="0"/>
              </a:spcAft>
              <a:buNone/>
            </a:pPr>
            <a:r>
              <a:rPr lang="en">
                <a:latin typeface="Noto Sans Medium"/>
                <a:ea typeface="Noto Sans Medium"/>
                <a:cs typeface="Noto Sans Medium"/>
                <a:sym typeface="Noto Sans Medium"/>
              </a:rPr>
              <a:t>(</a:t>
            </a:r>
            <a:r>
              <a:rPr i="1" lang="en" u="sng">
                <a:solidFill>
                  <a:schemeClr val="hlink"/>
                </a:solidFill>
                <a:latin typeface="Noto Sans Medium"/>
                <a:ea typeface="Noto Sans Medium"/>
                <a:cs typeface="Noto Sans Medium"/>
                <a:sym typeface="Noto Sans Medium"/>
                <a:hlinkClick action="ppaction://hlinksldjump" r:id="rId7"/>
              </a:rPr>
              <a:t>sample</a:t>
            </a:r>
            <a:r>
              <a:rPr lang="en">
                <a:latin typeface="Noto Sans Medium"/>
                <a:ea typeface="Noto Sans Medium"/>
                <a:cs typeface="Noto Sans Medium"/>
                <a:sym typeface="Noto Sans Medium"/>
              </a:rPr>
              <a:t>)</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
        <p:nvSpPr>
          <p:cNvPr id="190" name="Google Shape;190;p22"/>
          <p:cNvSpPr txBox="1"/>
          <p:nvPr>
            <p:ph idx="1" type="body"/>
          </p:nvPr>
        </p:nvSpPr>
        <p:spPr>
          <a:xfrm>
            <a:off x="311700" y="832822"/>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4" name="Shape 194"/>
        <p:cNvGrpSpPr/>
        <p:nvPr/>
      </p:nvGrpSpPr>
      <p:grpSpPr>
        <a:xfrm>
          <a:off x="0" y="0"/>
          <a:ext cx="0" cy="0"/>
          <a:chOff x="0" y="0"/>
          <a:chExt cx="0" cy="0"/>
        </a:xfrm>
      </p:grpSpPr>
      <p:sp>
        <p:nvSpPr>
          <p:cNvPr id="195" name="Google Shape;195;p23"/>
          <p:cNvSpPr txBox="1"/>
          <p:nvPr>
            <p:ph idx="12" type="sldNum"/>
          </p:nvPr>
        </p:nvSpPr>
        <p:spPr>
          <a:xfrm>
            <a:off x="8472458" y="472100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196" name="Google Shape;196;p23"/>
          <p:cNvGrpSpPr/>
          <p:nvPr/>
        </p:nvGrpSpPr>
        <p:grpSpPr>
          <a:xfrm>
            <a:off x="116425" y="79446"/>
            <a:ext cx="1624389" cy="3217629"/>
            <a:chOff x="-2" y="1189985"/>
            <a:chExt cx="1919400" cy="3217629"/>
          </a:xfrm>
        </p:grpSpPr>
        <p:sp>
          <p:nvSpPr>
            <p:cNvPr id="197" name="Google Shape;197;p23"/>
            <p:cNvSpPr/>
            <p:nvPr/>
          </p:nvSpPr>
          <p:spPr>
            <a:xfrm>
              <a:off x="-2" y="1189985"/>
              <a:ext cx="1919400" cy="669000"/>
            </a:xfrm>
            <a:prstGeom prst="homePlate">
              <a:avLst>
                <a:gd fmla="val 50000" name="adj"/>
              </a:avLst>
            </a:prstGeom>
            <a:solidFill>
              <a:srgbClr val="0B5B5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oboto"/>
                  <a:ea typeface="Roboto"/>
                  <a:cs typeface="Roboto"/>
                  <a:sym typeface="Roboto"/>
                </a:rPr>
                <a:t>Step</a:t>
              </a:r>
              <a:r>
                <a:rPr b="1" lang="en">
                  <a:solidFill>
                    <a:srgbClr val="FFFFFF"/>
                  </a:solidFill>
                  <a:latin typeface="Roboto"/>
                  <a:ea typeface="Roboto"/>
                  <a:cs typeface="Roboto"/>
                  <a:sym typeface="Roboto"/>
                </a:rPr>
                <a:t> 1</a:t>
              </a:r>
              <a:endParaRPr b="1">
                <a:solidFill>
                  <a:srgbClr val="FFFFFF"/>
                </a:solidFill>
                <a:latin typeface="Roboto"/>
                <a:ea typeface="Roboto"/>
                <a:cs typeface="Roboto"/>
                <a:sym typeface="Roboto"/>
              </a:endParaRPr>
            </a:p>
          </p:txBody>
        </p:sp>
        <p:sp>
          <p:nvSpPr>
            <p:cNvPr id="198" name="Google Shape;198;p23"/>
            <p:cNvSpPr txBox="1"/>
            <p:nvPr/>
          </p:nvSpPr>
          <p:spPr>
            <a:xfrm>
              <a:off x="-2" y="2057113"/>
              <a:ext cx="1712100" cy="2350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latin typeface="Roboto"/>
                  <a:ea typeface="Roboto"/>
                  <a:cs typeface="Roboto"/>
                  <a:sym typeface="Roboto"/>
                </a:rPr>
                <a:t>Set the equation </a:t>
              </a:r>
              <a:br>
                <a:rPr lang="en" sz="1800">
                  <a:latin typeface="Roboto"/>
                  <a:ea typeface="Roboto"/>
                  <a:cs typeface="Roboto"/>
                  <a:sym typeface="Roboto"/>
                </a:rPr>
              </a:br>
              <a:r>
                <a:rPr lang="en" sz="1800">
                  <a:latin typeface="Roboto"/>
                  <a:ea typeface="Roboto"/>
                  <a:cs typeface="Roboto"/>
                  <a:sym typeface="Roboto"/>
                </a:rPr>
                <a:t>= 0</a:t>
              </a:r>
              <a:endParaRPr i="1" sz="1800">
                <a:latin typeface="Times New Roman"/>
                <a:ea typeface="Times New Roman"/>
                <a:cs typeface="Times New Roman"/>
                <a:sym typeface="Times New Roman"/>
              </a:endParaRPr>
            </a:p>
          </p:txBody>
        </p:sp>
      </p:grpSp>
      <p:grpSp>
        <p:nvGrpSpPr>
          <p:cNvPr id="199" name="Google Shape;199;p23"/>
          <p:cNvGrpSpPr/>
          <p:nvPr/>
        </p:nvGrpSpPr>
        <p:grpSpPr>
          <a:xfrm>
            <a:off x="1396641" y="79240"/>
            <a:ext cx="1627670" cy="3217860"/>
            <a:chOff x="1280300" y="1189775"/>
            <a:chExt cx="2064000" cy="3217860"/>
          </a:xfrm>
        </p:grpSpPr>
        <p:sp>
          <p:nvSpPr>
            <p:cNvPr id="200" name="Google Shape;200;p23"/>
            <p:cNvSpPr/>
            <p:nvPr/>
          </p:nvSpPr>
          <p:spPr>
            <a:xfrm>
              <a:off x="1280300" y="1189775"/>
              <a:ext cx="2064000" cy="669000"/>
            </a:xfrm>
            <a:prstGeom prst="chevron">
              <a:avLst>
                <a:gd fmla="val 50000" name="adj"/>
              </a:avLst>
            </a:prstGeom>
            <a:solidFill>
              <a:srgbClr val="0B5B51">
                <a:alpha val="8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oboto"/>
                  <a:ea typeface="Roboto"/>
                  <a:cs typeface="Roboto"/>
                  <a:sym typeface="Roboto"/>
                </a:rPr>
                <a:t>Step</a:t>
              </a:r>
              <a:r>
                <a:rPr b="1" lang="en">
                  <a:solidFill>
                    <a:srgbClr val="FFFFFF"/>
                  </a:solidFill>
                  <a:latin typeface="Roboto"/>
                  <a:ea typeface="Roboto"/>
                  <a:cs typeface="Roboto"/>
                  <a:sym typeface="Roboto"/>
                </a:rPr>
                <a:t> 2</a:t>
              </a:r>
              <a:endParaRPr b="1">
                <a:solidFill>
                  <a:srgbClr val="FFFFFF"/>
                </a:solidFill>
                <a:latin typeface="Roboto"/>
                <a:ea typeface="Roboto"/>
                <a:cs typeface="Roboto"/>
                <a:sym typeface="Roboto"/>
              </a:endParaRPr>
            </a:p>
          </p:txBody>
        </p:sp>
        <p:sp>
          <p:nvSpPr>
            <p:cNvPr id="201" name="Google Shape;201;p23"/>
            <p:cNvSpPr txBox="1"/>
            <p:nvPr/>
          </p:nvSpPr>
          <p:spPr>
            <a:xfrm>
              <a:off x="1365907" y="2057135"/>
              <a:ext cx="1717800" cy="2350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dk1"/>
                  </a:solidFill>
                  <a:latin typeface="Roboto"/>
                  <a:ea typeface="Roboto"/>
                  <a:cs typeface="Roboto"/>
                  <a:sym typeface="Roboto"/>
                </a:rPr>
                <a:t>Factor </a:t>
              </a:r>
              <a:br>
                <a:rPr lang="en" sz="1800">
                  <a:solidFill>
                    <a:schemeClr val="dk1"/>
                  </a:solidFill>
                  <a:latin typeface="Roboto"/>
                  <a:ea typeface="Roboto"/>
                  <a:cs typeface="Roboto"/>
                  <a:sym typeface="Roboto"/>
                </a:rPr>
              </a:br>
              <a:r>
                <a:rPr lang="en" sz="1800">
                  <a:solidFill>
                    <a:schemeClr val="dk1"/>
                  </a:solidFill>
                  <a:latin typeface="Roboto"/>
                  <a:ea typeface="Roboto"/>
                  <a:cs typeface="Roboto"/>
                  <a:sym typeface="Roboto"/>
                </a:rPr>
                <a:t>any GCF from </a:t>
              </a:r>
              <a:br>
                <a:rPr lang="en" sz="1800">
                  <a:solidFill>
                    <a:schemeClr val="dk1"/>
                  </a:solidFill>
                  <a:latin typeface="Roboto"/>
                  <a:ea typeface="Roboto"/>
                  <a:cs typeface="Roboto"/>
                  <a:sym typeface="Roboto"/>
                </a:rPr>
              </a:br>
              <a:r>
                <a:rPr i="1" lang="en" sz="1800">
                  <a:solidFill>
                    <a:schemeClr val="dk1"/>
                  </a:solidFill>
                  <a:latin typeface="Times New Roman"/>
                  <a:ea typeface="Times New Roman"/>
                  <a:cs typeface="Times New Roman"/>
                  <a:sym typeface="Times New Roman"/>
                </a:rPr>
                <a:t>ax</a:t>
              </a:r>
              <a:r>
                <a:rPr baseline="30000" lang="en" sz="1800">
                  <a:solidFill>
                    <a:schemeClr val="dk1"/>
                  </a:solidFill>
                  <a:latin typeface="Roboto"/>
                  <a:ea typeface="Roboto"/>
                  <a:cs typeface="Roboto"/>
                  <a:sym typeface="Roboto"/>
                </a:rPr>
                <a:t>2</a:t>
              </a:r>
              <a:r>
                <a:rPr lang="en" sz="1800">
                  <a:solidFill>
                    <a:schemeClr val="dk1"/>
                  </a:solidFill>
                  <a:latin typeface="Roboto"/>
                  <a:ea typeface="Roboto"/>
                  <a:cs typeface="Roboto"/>
                  <a:sym typeface="Roboto"/>
                </a:rPr>
                <a:t> + </a:t>
              </a:r>
              <a:r>
                <a:rPr i="1" lang="en" sz="1800">
                  <a:solidFill>
                    <a:schemeClr val="dk1"/>
                  </a:solidFill>
                  <a:latin typeface="Times New Roman"/>
                  <a:ea typeface="Times New Roman"/>
                  <a:cs typeface="Times New Roman"/>
                  <a:sym typeface="Times New Roman"/>
                </a:rPr>
                <a:t>bx</a:t>
              </a:r>
              <a:r>
                <a:rPr lang="en" sz="1800">
                  <a:solidFill>
                    <a:schemeClr val="dk1"/>
                  </a:solidFill>
                  <a:latin typeface="Roboto"/>
                  <a:ea typeface="Roboto"/>
                  <a:cs typeface="Roboto"/>
                  <a:sym typeface="Roboto"/>
                </a:rPr>
                <a:t> + </a:t>
              </a:r>
              <a:r>
                <a:rPr i="1" lang="en" sz="1800">
                  <a:solidFill>
                    <a:schemeClr val="dk1"/>
                  </a:solidFill>
                  <a:latin typeface="Times New Roman"/>
                  <a:ea typeface="Times New Roman"/>
                  <a:cs typeface="Times New Roman"/>
                  <a:sym typeface="Times New Roman"/>
                </a:rPr>
                <a:t>c</a:t>
              </a:r>
              <a:endParaRPr sz="1800">
                <a:latin typeface="Roboto"/>
                <a:ea typeface="Roboto"/>
                <a:cs typeface="Roboto"/>
                <a:sym typeface="Roboto"/>
              </a:endParaRPr>
            </a:p>
          </p:txBody>
        </p:sp>
      </p:grpSp>
      <p:grpSp>
        <p:nvGrpSpPr>
          <p:cNvPr id="202" name="Google Shape;202;p23"/>
          <p:cNvGrpSpPr/>
          <p:nvPr/>
        </p:nvGrpSpPr>
        <p:grpSpPr>
          <a:xfrm>
            <a:off x="2681998" y="79240"/>
            <a:ext cx="1627500" cy="3217860"/>
            <a:chOff x="2578253" y="1189775"/>
            <a:chExt cx="1627500" cy="3217860"/>
          </a:xfrm>
        </p:grpSpPr>
        <p:sp>
          <p:nvSpPr>
            <p:cNvPr id="203" name="Google Shape;203;p23"/>
            <p:cNvSpPr/>
            <p:nvPr/>
          </p:nvSpPr>
          <p:spPr>
            <a:xfrm>
              <a:off x="2578253" y="1189775"/>
              <a:ext cx="1627500" cy="669000"/>
            </a:xfrm>
            <a:prstGeom prst="chevron">
              <a:avLst>
                <a:gd fmla="val 50000" name="adj"/>
              </a:avLst>
            </a:prstGeom>
            <a:solidFill>
              <a:srgbClr val="0B5B51">
                <a:alpha val="6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oboto"/>
                  <a:ea typeface="Roboto"/>
                  <a:cs typeface="Roboto"/>
                  <a:sym typeface="Roboto"/>
                </a:rPr>
                <a:t>Step</a:t>
              </a:r>
              <a:r>
                <a:rPr b="1" lang="en">
                  <a:solidFill>
                    <a:srgbClr val="FFFFFF"/>
                  </a:solidFill>
                  <a:latin typeface="Roboto"/>
                  <a:ea typeface="Roboto"/>
                  <a:cs typeface="Roboto"/>
                  <a:sym typeface="Roboto"/>
                </a:rPr>
                <a:t> 3</a:t>
              </a:r>
              <a:endParaRPr b="1">
                <a:solidFill>
                  <a:srgbClr val="FFFFFF"/>
                </a:solidFill>
                <a:latin typeface="Roboto"/>
                <a:ea typeface="Roboto"/>
                <a:cs typeface="Roboto"/>
                <a:sym typeface="Roboto"/>
              </a:endParaRPr>
            </a:p>
          </p:txBody>
        </p:sp>
        <p:sp>
          <p:nvSpPr>
            <p:cNvPr id="204" name="Google Shape;204;p23"/>
            <p:cNvSpPr txBox="1"/>
            <p:nvPr/>
          </p:nvSpPr>
          <p:spPr>
            <a:xfrm>
              <a:off x="2920555" y="2057135"/>
              <a:ext cx="1076100" cy="2350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dk1"/>
                  </a:solidFill>
                  <a:latin typeface="Roboto"/>
                  <a:ea typeface="Roboto"/>
                  <a:cs typeface="Roboto"/>
                  <a:sym typeface="Roboto"/>
                </a:rPr>
                <a:t>Find the product </a:t>
              </a:r>
              <a:br>
                <a:rPr lang="en" sz="1800">
                  <a:solidFill>
                    <a:schemeClr val="dk1"/>
                  </a:solidFill>
                  <a:latin typeface="Roboto"/>
                  <a:ea typeface="Roboto"/>
                  <a:cs typeface="Roboto"/>
                  <a:sym typeface="Roboto"/>
                </a:rPr>
              </a:br>
              <a:r>
                <a:rPr lang="en" sz="1800">
                  <a:solidFill>
                    <a:schemeClr val="dk1"/>
                  </a:solidFill>
                  <a:latin typeface="Roboto"/>
                  <a:ea typeface="Roboto"/>
                  <a:cs typeface="Roboto"/>
                  <a:sym typeface="Roboto"/>
                </a:rPr>
                <a:t>of “</a:t>
              </a:r>
              <a:r>
                <a:rPr i="1" lang="en" sz="1800">
                  <a:solidFill>
                    <a:schemeClr val="dk1"/>
                  </a:solidFill>
                  <a:latin typeface="Times New Roman"/>
                  <a:ea typeface="Times New Roman"/>
                  <a:cs typeface="Times New Roman"/>
                  <a:sym typeface="Times New Roman"/>
                </a:rPr>
                <a:t>ac</a:t>
              </a:r>
              <a:r>
                <a:rPr lang="en" sz="1800">
                  <a:solidFill>
                    <a:schemeClr val="dk1"/>
                  </a:solidFill>
                  <a:latin typeface="Roboto"/>
                  <a:ea typeface="Roboto"/>
                  <a:cs typeface="Roboto"/>
                  <a:sym typeface="Roboto"/>
                </a:rPr>
                <a:t>”</a:t>
              </a:r>
              <a:endParaRPr sz="1800">
                <a:latin typeface="Roboto"/>
                <a:ea typeface="Roboto"/>
                <a:cs typeface="Roboto"/>
                <a:sym typeface="Roboto"/>
              </a:endParaRPr>
            </a:p>
          </p:txBody>
        </p:sp>
      </p:grpSp>
      <p:grpSp>
        <p:nvGrpSpPr>
          <p:cNvPr id="205" name="Google Shape;205;p23"/>
          <p:cNvGrpSpPr/>
          <p:nvPr/>
        </p:nvGrpSpPr>
        <p:grpSpPr>
          <a:xfrm>
            <a:off x="5893043" y="79240"/>
            <a:ext cx="1627670" cy="3217860"/>
            <a:chOff x="6391560" y="1189775"/>
            <a:chExt cx="2064000" cy="3217860"/>
          </a:xfrm>
        </p:grpSpPr>
        <p:sp>
          <p:nvSpPr>
            <p:cNvPr id="206" name="Google Shape;206;p23"/>
            <p:cNvSpPr/>
            <p:nvPr/>
          </p:nvSpPr>
          <p:spPr>
            <a:xfrm>
              <a:off x="6391560" y="1189775"/>
              <a:ext cx="2064000" cy="669000"/>
            </a:xfrm>
            <a:prstGeom prst="chevron">
              <a:avLst>
                <a:gd fmla="val 50000" name="adj"/>
              </a:avLst>
            </a:prstGeom>
            <a:solidFill>
              <a:srgbClr val="0B5B51">
                <a:alpha val="2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B5B51"/>
                  </a:solidFill>
                  <a:latin typeface="Roboto"/>
                  <a:ea typeface="Roboto"/>
                  <a:cs typeface="Roboto"/>
                  <a:sym typeface="Roboto"/>
                </a:rPr>
                <a:t>Step</a:t>
              </a:r>
              <a:r>
                <a:rPr b="1" lang="en">
                  <a:solidFill>
                    <a:srgbClr val="0B5B51"/>
                  </a:solidFill>
                  <a:latin typeface="Roboto"/>
                  <a:ea typeface="Roboto"/>
                  <a:cs typeface="Roboto"/>
                  <a:sym typeface="Roboto"/>
                </a:rPr>
                <a:t> 5</a:t>
              </a:r>
              <a:endParaRPr b="1">
                <a:solidFill>
                  <a:srgbClr val="0B5B51"/>
                </a:solidFill>
                <a:latin typeface="Roboto"/>
                <a:ea typeface="Roboto"/>
                <a:cs typeface="Roboto"/>
                <a:sym typeface="Roboto"/>
              </a:endParaRPr>
            </a:p>
          </p:txBody>
        </p:sp>
        <p:sp>
          <p:nvSpPr>
            <p:cNvPr id="207" name="Google Shape;207;p23"/>
            <p:cNvSpPr txBox="1"/>
            <p:nvPr/>
          </p:nvSpPr>
          <p:spPr>
            <a:xfrm>
              <a:off x="6496282" y="2057135"/>
              <a:ext cx="1829700" cy="2350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latin typeface="Roboto"/>
                  <a:ea typeface="Roboto"/>
                  <a:cs typeface="Roboto"/>
                  <a:sym typeface="Roboto"/>
                </a:rPr>
                <a:t>Split the middle term using </a:t>
              </a:r>
              <a:br>
                <a:rPr lang="en" sz="1800">
                  <a:solidFill>
                    <a:schemeClr val="dk1"/>
                  </a:solidFill>
                  <a:latin typeface="Roboto"/>
                  <a:ea typeface="Roboto"/>
                  <a:cs typeface="Roboto"/>
                  <a:sym typeface="Roboto"/>
                </a:rPr>
              </a:br>
              <a:r>
                <a:rPr i="1" lang="en" sz="1800">
                  <a:solidFill>
                    <a:schemeClr val="dk1"/>
                  </a:solidFill>
                  <a:latin typeface="Times New Roman"/>
                  <a:ea typeface="Times New Roman"/>
                  <a:cs typeface="Times New Roman"/>
                  <a:sym typeface="Times New Roman"/>
                </a:rPr>
                <a:t>m</a:t>
              </a:r>
              <a:r>
                <a:rPr lang="en" sz="1800">
                  <a:solidFill>
                    <a:schemeClr val="dk1"/>
                  </a:solidFill>
                  <a:latin typeface="Roboto"/>
                  <a:ea typeface="Roboto"/>
                  <a:cs typeface="Roboto"/>
                  <a:sym typeface="Roboto"/>
                </a:rPr>
                <a:t> and </a:t>
              </a:r>
              <a:r>
                <a:rPr i="1" lang="en" sz="1800">
                  <a:solidFill>
                    <a:schemeClr val="dk1"/>
                  </a:solidFill>
                  <a:latin typeface="Times New Roman"/>
                  <a:ea typeface="Times New Roman"/>
                  <a:cs typeface="Times New Roman"/>
                  <a:sym typeface="Times New Roman"/>
                </a:rPr>
                <a:t>n</a:t>
              </a:r>
              <a:r>
                <a:rPr lang="en" sz="1800">
                  <a:solidFill>
                    <a:schemeClr val="dk1"/>
                  </a:solidFill>
                  <a:latin typeface="Roboto"/>
                  <a:ea typeface="Roboto"/>
                  <a:cs typeface="Roboto"/>
                  <a:sym typeface="Roboto"/>
                </a:rPr>
                <a:t>:</a:t>
              </a:r>
              <a:endParaRPr sz="18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Times New Roman"/>
                  <a:ea typeface="Times New Roman"/>
                  <a:cs typeface="Times New Roman"/>
                  <a:sym typeface="Times New Roman"/>
                </a:rPr>
                <a:t>ax</a:t>
              </a:r>
              <a:r>
                <a:rPr baseline="30000" lang="en">
                  <a:solidFill>
                    <a:schemeClr val="dk1"/>
                  </a:solidFill>
                  <a:latin typeface="Roboto"/>
                  <a:ea typeface="Roboto"/>
                  <a:cs typeface="Roboto"/>
                  <a:sym typeface="Roboto"/>
                </a:rPr>
                <a:t>2</a:t>
              </a:r>
              <a:r>
                <a:rPr lang="en">
                  <a:solidFill>
                    <a:schemeClr val="dk1"/>
                  </a:solidFill>
                  <a:latin typeface="Roboto"/>
                  <a:ea typeface="Roboto"/>
                  <a:cs typeface="Roboto"/>
                  <a:sym typeface="Roboto"/>
                </a:rPr>
                <a:t> + </a:t>
              </a:r>
              <a:r>
                <a:rPr i="1" lang="en">
                  <a:solidFill>
                    <a:schemeClr val="dk1"/>
                  </a:solidFill>
                  <a:latin typeface="Times New Roman"/>
                  <a:ea typeface="Times New Roman"/>
                  <a:cs typeface="Times New Roman"/>
                  <a:sym typeface="Times New Roman"/>
                </a:rPr>
                <a:t>mx</a:t>
              </a:r>
              <a:r>
                <a:rPr lang="en">
                  <a:solidFill>
                    <a:schemeClr val="dk1"/>
                  </a:solidFill>
                  <a:latin typeface="Roboto"/>
                  <a:ea typeface="Roboto"/>
                  <a:cs typeface="Roboto"/>
                  <a:sym typeface="Roboto"/>
                </a:rPr>
                <a:t> + </a:t>
              </a:r>
              <a:r>
                <a:rPr i="1" lang="en">
                  <a:solidFill>
                    <a:schemeClr val="dk1"/>
                  </a:solidFill>
                  <a:latin typeface="Times New Roman"/>
                  <a:ea typeface="Times New Roman"/>
                  <a:cs typeface="Times New Roman"/>
                  <a:sym typeface="Times New Roman"/>
                </a:rPr>
                <a:t>nx</a:t>
              </a:r>
              <a:r>
                <a:rPr lang="en">
                  <a:solidFill>
                    <a:schemeClr val="dk1"/>
                  </a:solidFill>
                  <a:latin typeface="Roboto"/>
                  <a:ea typeface="Roboto"/>
                  <a:cs typeface="Roboto"/>
                  <a:sym typeface="Roboto"/>
                </a:rPr>
                <a:t> + </a:t>
              </a:r>
              <a:r>
                <a:rPr i="1" lang="en">
                  <a:solidFill>
                    <a:schemeClr val="dk1"/>
                  </a:solidFill>
                  <a:latin typeface="Times New Roman"/>
                  <a:ea typeface="Times New Roman"/>
                  <a:cs typeface="Times New Roman"/>
                  <a:sym typeface="Times New Roman"/>
                </a:rPr>
                <a:t>c</a:t>
              </a:r>
              <a:endParaRPr>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800">
                <a:latin typeface="Roboto"/>
                <a:ea typeface="Roboto"/>
                <a:cs typeface="Roboto"/>
                <a:sym typeface="Roboto"/>
              </a:endParaRPr>
            </a:p>
          </p:txBody>
        </p:sp>
      </p:grpSp>
      <p:grpSp>
        <p:nvGrpSpPr>
          <p:cNvPr id="208" name="Google Shape;208;p23"/>
          <p:cNvGrpSpPr/>
          <p:nvPr/>
        </p:nvGrpSpPr>
        <p:grpSpPr>
          <a:xfrm>
            <a:off x="3978148" y="79254"/>
            <a:ext cx="2244814" cy="3217860"/>
            <a:chOff x="5195348" y="1189775"/>
            <a:chExt cx="1627502" cy="3217860"/>
          </a:xfrm>
        </p:grpSpPr>
        <p:sp>
          <p:nvSpPr>
            <p:cNvPr id="209" name="Google Shape;209;p23"/>
            <p:cNvSpPr/>
            <p:nvPr/>
          </p:nvSpPr>
          <p:spPr>
            <a:xfrm>
              <a:off x="5195350" y="1189775"/>
              <a:ext cx="1627500" cy="669000"/>
            </a:xfrm>
            <a:prstGeom prst="chevron">
              <a:avLst>
                <a:gd fmla="val 50000" name="adj"/>
              </a:avLst>
            </a:prstGeom>
            <a:solidFill>
              <a:srgbClr val="0B5B51">
                <a:alpha val="4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B5B51"/>
                  </a:solidFill>
                  <a:latin typeface="Roboto"/>
                  <a:ea typeface="Roboto"/>
                  <a:cs typeface="Roboto"/>
                  <a:sym typeface="Roboto"/>
                </a:rPr>
                <a:t>Step</a:t>
              </a:r>
              <a:r>
                <a:rPr b="1" lang="en">
                  <a:solidFill>
                    <a:srgbClr val="0B5B51"/>
                  </a:solidFill>
                  <a:latin typeface="Roboto"/>
                  <a:ea typeface="Roboto"/>
                  <a:cs typeface="Roboto"/>
                  <a:sym typeface="Roboto"/>
                </a:rPr>
                <a:t> 4</a:t>
              </a:r>
              <a:endParaRPr b="1">
                <a:solidFill>
                  <a:srgbClr val="0B5B51"/>
                </a:solidFill>
                <a:latin typeface="Roboto"/>
                <a:ea typeface="Roboto"/>
                <a:cs typeface="Roboto"/>
                <a:sym typeface="Roboto"/>
              </a:endParaRPr>
            </a:p>
          </p:txBody>
        </p:sp>
        <p:sp>
          <p:nvSpPr>
            <p:cNvPr id="210" name="Google Shape;210;p23"/>
            <p:cNvSpPr txBox="1"/>
            <p:nvPr/>
          </p:nvSpPr>
          <p:spPr>
            <a:xfrm>
              <a:off x="5195348" y="2057135"/>
              <a:ext cx="1555200" cy="2350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latin typeface="Roboto"/>
                  <a:ea typeface="Roboto"/>
                  <a:cs typeface="Roboto"/>
                  <a:sym typeface="Roboto"/>
                </a:rPr>
                <a:t>Find two numbers </a:t>
              </a:r>
              <a:r>
                <a:rPr i="1" lang="en" sz="1800">
                  <a:solidFill>
                    <a:schemeClr val="dk1"/>
                  </a:solidFill>
                  <a:latin typeface="Times New Roman"/>
                  <a:ea typeface="Times New Roman"/>
                  <a:cs typeface="Times New Roman"/>
                  <a:sym typeface="Times New Roman"/>
                </a:rPr>
                <a:t>m</a:t>
              </a:r>
              <a:r>
                <a:rPr lang="en" sz="1800">
                  <a:solidFill>
                    <a:schemeClr val="dk1"/>
                  </a:solidFill>
                  <a:latin typeface="Roboto"/>
                  <a:ea typeface="Roboto"/>
                  <a:cs typeface="Roboto"/>
                  <a:sym typeface="Roboto"/>
                </a:rPr>
                <a:t> and </a:t>
              </a:r>
              <a:r>
                <a:rPr i="1" lang="en" sz="1800">
                  <a:solidFill>
                    <a:schemeClr val="dk1"/>
                  </a:solidFill>
                  <a:latin typeface="Times New Roman"/>
                  <a:ea typeface="Times New Roman"/>
                  <a:cs typeface="Times New Roman"/>
                  <a:sym typeface="Times New Roman"/>
                </a:rPr>
                <a:t>n</a:t>
              </a:r>
              <a:r>
                <a:rPr lang="en" sz="1800">
                  <a:solidFill>
                    <a:schemeClr val="dk1"/>
                  </a:solidFill>
                  <a:latin typeface="Roboto"/>
                  <a:ea typeface="Roboto"/>
                  <a:cs typeface="Roboto"/>
                  <a:sym typeface="Roboto"/>
                </a:rPr>
                <a:t>, that:</a:t>
              </a:r>
              <a:endParaRPr sz="1800">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Char char="●"/>
              </a:pPr>
              <a:r>
                <a:rPr lang="en" sz="1500">
                  <a:solidFill>
                    <a:schemeClr val="dk1"/>
                  </a:solidFill>
                  <a:latin typeface="Roboto"/>
                  <a:ea typeface="Roboto"/>
                  <a:cs typeface="Roboto"/>
                  <a:sym typeface="Roboto"/>
                </a:rPr>
                <a:t>Multiply to </a:t>
              </a:r>
              <a:r>
                <a:rPr i="1" lang="en" sz="1500">
                  <a:solidFill>
                    <a:schemeClr val="dk1"/>
                  </a:solidFill>
                  <a:latin typeface="Times New Roman"/>
                  <a:ea typeface="Times New Roman"/>
                  <a:cs typeface="Times New Roman"/>
                  <a:sym typeface="Times New Roman"/>
                </a:rPr>
                <a:t>ac</a:t>
              </a:r>
              <a:r>
                <a:rPr lang="en" sz="1500">
                  <a:solidFill>
                    <a:schemeClr val="dk1"/>
                  </a:solidFill>
                  <a:latin typeface="Roboto"/>
                  <a:ea typeface="Roboto"/>
                  <a:cs typeface="Roboto"/>
                  <a:sym typeface="Roboto"/>
                </a:rPr>
                <a:t>: </a:t>
              </a:r>
              <a:br>
                <a:rPr lang="en" sz="1500">
                  <a:solidFill>
                    <a:schemeClr val="dk1"/>
                  </a:solidFill>
                  <a:latin typeface="Roboto"/>
                  <a:ea typeface="Roboto"/>
                  <a:cs typeface="Roboto"/>
                  <a:sym typeface="Roboto"/>
                </a:rPr>
              </a:br>
              <a:r>
                <a:rPr i="1" lang="en" sz="1500">
                  <a:solidFill>
                    <a:schemeClr val="dk1"/>
                  </a:solidFill>
                  <a:latin typeface="Times New Roman"/>
                  <a:ea typeface="Times New Roman"/>
                  <a:cs typeface="Times New Roman"/>
                  <a:sym typeface="Times New Roman"/>
                </a:rPr>
                <a:t>m </a:t>
              </a:r>
              <a:r>
                <a:rPr baseline="30000" lang="en" sz="800">
                  <a:solidFill>
                    <a:schemeClr val="dk1"/>
                  </a:solidFill>
                  <a:latin typeface="Times New Roman"/>
                  <a:ea typeface="Times New Roman"/>
                  <a:cs typeface="Times New Roman"/>
                  <a:sym typeface="Times New Roman"/>
                </a:rPr>
                <a:t>⏺</a:t>
              </a:r>
              <a:r>
                <a:rPr lang="en" sz="1500">
                  <a:solidFill>
                    <a:schemeClr val="dk1"/>
                  </a:solidFill>
                  <a:latin typeface="Roboto"/>
                  <a:ea typeface="Roboto"/>
                  <a:cs typeface="Roboto"/>
                  <a:sym typeface="Roboto"/>
                </a:rPr>
                <a:t> </a:t>
              </a:r>
              <a:r>
                <a:rPr i="1" lang="en" sz="1500">
                  <a:solidFill>
                    <a:schemeClr val="dk1"/>
                  </a:solidFill>
                  <a:latin typeface="Times New Roman"/>
                  <a:ea typeface="Times New Roman"/>
                  <a:cs typeface="Times New Roman"/>
                  <a:sym typeface="Times New Roman"/>
                </a:rPr>
                <a:t>n</a:t>
              </a:r>
              <a:r>
                <a:rPr lang="en" sz="1500">
                  <a:solidFill>
                    <a:schemeClr val="dk1"/>
                  </a:solidFill>
                  <a:latin typeface="Roboto"/>
                  <a:ea typeface="Roboto"/>
                  <a:cs typeface="Roboto"/>
                  <a:sym typeface="Roboto"/>
                </a:rPr>
                <a:t> = </a:t>
              </a:r>
              <a:r>
                <a:rPr i="1" lang="en" sz="1500">
                  <a:solidFill>
                    <a:schemeClr val="dk1"/>
                  </a:solidFill>
                  <a:latin typeface="Times New Roman"/>
                  <a:ea typeface="Times New Roman"/>
                  <a:cs typeface="Times New Roman"/>
                  <a:sym typeface="Times New Roman"/>
                </a:rPr>
                <a:t>a </a:t>
              </a:r>
              <a:r>
                <a:rPr baseline="30000" lang="en" sz="800">
                  <a:solidFill>
                    <a:schemeClr val="dk1"/>
                  </a:solidFill>
                  <a:latin typeface="Times New Roman"/>
                  <a:ea typeface="Times New Roman"/>
                  <a:cs typeface="Times New Roman"/>
                  <a:sym typeface="Times New Roman"/>
                </a:rPr>
                <a:t>⏺</a:t>
              </a:r>
              <a:r>
                <a:rPr lang="en" sz="1500">
                  <a:solidFill>
                    <a:schemeClr val="dk1"/>
                  </a:solidFill>
                  <a:latin typeface="Roboto"/>
                  <a:ea typeface="Roboto"/>
                  <a:cs typeface="Roboto"/>
                  <a:sym typeface="Roboto"/>
                </a:rPr>
                <a:t> </a:t>
              </a:r>
              <a:r>
                <a:rPr i="1" lang="en" sz="1500">
                  <a:solidFill>
                    <a:schemeClr val="dk1"/>
                  </a:solidFill>
                  <a:latin typeface="Times New Roman"/>
                  <a:ea typeface="Times New Roman"/>
                  <a:cs typeface="Times New Roman"/>
                  <a:sym typeface="Times New Roman"/>
                </a:rPr>
                <a:t>c</a:t>
              </a:r>
              <a:endParaRPr i="1" sz="1500">
                <a:solidFill>
                  <a:schemeClr val="dk1"/>
                </a:solidFill>
                <a:latin typeface="Times New Roman"/>
                <a:ea typeface="Times New Roman"/>
                <a:cs typeface="Times New Roman"/>
                <a:sym typeface="Times New Roman"/>
              </a:endParaRPr>
            </a:p>
            <a:p>
              <a:pPr indent="0" lvl="0" marL="457200" rtl="0" algn="l">
                <a:lnSpc>
                  <a:spcPct val="115000"/>
                </a:lnSpc>
                <a:spcBef>
                  <a:spcPts val="0"/>
                </a:spcBef>
                <a:spcAft>
                  <a:spcPts val="0"/>
                </a:spcAft>
                <a:buNone/>
              </a:pPr>
              <a:r>
                <a:t/>
              </a:r>
              <a:endParaRPr i="1" sz="1500">
                <a:solidFill>
                  <a:schemeClr val="dk1"/>
                </a:solidFill>
                <a:latin typeface="Times New Roman"/>
                <a:ea typeface="Times New Roman"/>
                <a:cs typeface="Times New Roman"/>
                <a:sym typeface="Times New Roman"/>
              </a:endParaRPr>
            </a:p>
            <a:p>
              <a:pPr indent="-323850" lvl="0" marL="457200" rtl="0" algn="l">
                <a:lnSpc>
                  <a:spcPct val="115000"/>
                </a:lnSpc>
                <a:spcBef>
                  <a:spcPts val="0"/>
                </a:spcBef>
                <a:spcAft>
                  <a:spcPts val="0"/>
                </a:spcAft>
                <a:buClr>
                  <a:schemeClr val="dk1"/>
                </a:buClr>
                <a:buSzPts val="1500"/>
                <a:buChar char="●"/>
              </a:pPr>
              <a:r>
                <a:rPr lang="en" sz="1500">
                  <a:solidFill>
                    <a:schemeClr val="dk1"/>
                  </a:solidFill>
                  <a:latin typeface="Roboto"/>
                  <a:ea typeface="Roboto"/>
                  <a:cs typeface="Roboto"/>
                  <a:sym typeface="Roboto"/>
                </a:rPr>
                <a:t>Add to </a:t>
              </a:r>
              <a:r>
                <a:rPr i="1" lang="en" sz="1500">
                  <a:solidFill>
                    <a:schemeClr val="dk1"/>
                  </a:solidFill>
                  <a:latin typeface="Times New Roman"/>
                  <a:ea typeface="Times New Roman"/>
                  <a:cs typeface="Times New Roman"/>
                  <a:sym typeface="Times New Roman"/>
                </a:rPr>
                <a:t>b</a:t>
              </a:r>
              <a:r>
                <a:rPr lang="en" sz="1500">
                  <a:solidFill>
                    <a:schemeClr val="dk1"/>
                  </a:solidFill>
                  <a:latin typeface="Roboto"/>
                  <a:ea typeface="Roboto"/>
                  <a:cs typeface="Roboto"/>
                  <a:sym typeface="Roboto"/>
                </a:rPr>
                <a:t>: </a:t>
              </a:r>
              <a:br>
                <a:rPr lang="en" sz="1500">
                  <a:solidFill>
                    <a:schemeClr val="dk1"/>
                  </a:solidFill>
                  <a:latin typeface="Roboto"/>
                  <a:ea typeface="Roboto"/>
                  <a:cs typeface="Roboto"/>
                  <a:sym typeface="Roboto"/>
                </a:rPr>
              </a:br>
              <a:r>
                <a:rPr i="1" lang="en" sz="1500">
                  <a:solidFill>
                    <a:schemeClr val="dk1"/>
                  </a:solidFill>
                  <a:latin typeface="Times New Roman"/>
                  <a:ea typeface="Times New Roman"/>
                  <a:cs typeface="Times New Roman"/>
                  <a:sym typeface="Times New Roman"/>
                </a:rPr>
                <a:t>m</a:t>
              </a:r>
              <a:r>
                <a:rPr lang="en" sz="1500">
                  <a:solidFill>
                    <a:schemeClr val="dk1"/>
                  </a:solidFill>
                  <a:latin typeface="Roboto"/>
                  <a:ea typeface="Roboto"/>
                  <a:cs typeface="Roboto"/>
                  <a:sym typeface="Roboto"/>
                </a:rPr>
                <a:t> + </a:t>
              </a:r>
              <a:r>
                <a:rPr i="1" lang="en" sz="1500">
                  <a:solidFill>
                    <a:schemeClr val="dk1"/>
                  </a:solidFill>
                  <a:latin typeface="Times New Roman"/>
                  <a:ea typeface="Times New Roman"/>
                  <a:cs typeface="Times New Roman"/>
                  <a:sym typeface="Times New Roman"/>
                </a:rPr>
                <a:t>n</a:t>
              </a:r>
              <a:r>
                <a:rPr lang="en" sz="1500">
                  <a:solidFill>
                    <a:schemeClr val="dk1"/>
                  </a:solidFill>
                  <a:latin typeface="Roboto"/>
                  <a:ea typeface="Roboto"/>
                  <a:cs typeface="Roboto"/>
                  <a:sym typeface="Roboto"/>
                </a:rPr>
                <a:t> = </a:t>
              </a:r>
              <a:r>
                <a:rPr i="1" lang="en" sz="1500">
                  <a:solidFill>
                    <a:schemeClr val="dk1"/>
                  </a:solidFill>
                  <a:latin typeface="Times New Roman"/>
                  <a:ea typeface="Times New Roman"/>
                  <a:cs typeface="Times New Roman"/>
                  <a:sym typeface="Times New Roman"/>
                </a:rPr>
                <a:t>b</a:t>
              </a:r>
              <a:endParaRPr sz="1800">
                <a:latin typeface="Roboto"/>
                <a:ea typeface="Roboto"/>
                <a:cs typeface="Roboto"/>
                <a:sym typeface="Roboto"/>
              </a:endParaRPr>
            </a:p>
          </p:txBody>
        </p:sp>
      </p:grpSp>
      <p:grpSp>
        <p:nvGrpSpPr>
          <p:cNvPr id="211" name="Google Shape;211;p23"/>
          <p:cNvGrpSpPr/>
          <p:nvPr/>
        </p:nvGrpSpPr>
        <p:grpSpPr>
          <a:xfrm>
            <a:off x="7207962" y="79452"/>
            <a:ext cx="1627670" cy="3217850"/>
            <a:chOff x="6391560" y="1189775"/>
            <a:chExt cx="2064000" cy="3217850"/>
          </a:xfrm>
        </p:grpSpPr>
        <p:sp>
          <p:nvSpPr>
            <p:cNvPr id="212" name="Google Shape;212;p23"/>
            <p:cNvSpPr/>
            <p:nvPr/>
          </p:nvSpPr>
          <p:spPr>
            <a:xfrm>
              <a:off x="6391560" y="1189775"/>
              <a:ext cx="2064000" cy="669000"/>
            </a:xfrm>
            <a:prstGeom prst="chevron">
              <a:avLst>
                <a:gd fmla="val 50000" name="adj"/>
              </a:avLst>
            </a:prstGeom>
            <a:solidFill>
              <a:srgbClr val="0B5B51">
                <a:alpha val="0"/>
              </a:srgbClr>
            </a:solidFill>
            <a:ln cap="flat" cmpd="sng" w="19050">
              <a:solidFill>
                <a:srgbClr val="0B5B5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0B5B51"/>
                  </a:solidFill>
                  <a:latin typeface="Roboto"/>
                  <a:ea typeface="Roboto"/>
                  <a:cs typeface="Roboto"/>
                  <a:sym typeface="Roboto"/>
                </a:rPr>
                <a:t>Step 6</a:t>
              </a:r>
              <a:endParaRPr b="1">
                <a:solidFill>
                  <a:srgbClr val="0B5B51"/>
                </a:solidFill>
                <a:latin typeface="Roboto"/>
                <a:ea typeface="Roboto"/>
                <a:cs typeface="Roboto"/>
                <a:sym typeface="Roboto"/>
              </a:endParaRPr>
            </a:p>
          </p:txBody>
        </p:sp>
        <p:sp>
          <p:nvSpPr>
            <p:cNvPr id="213" name="Google Shape;213;p23"/>
            <p:cNvSpPr txBox="1"/>
            <p:nvPr/>
          </p:nvSpPr>
          <p:spPr>
            <a:xfrm>
              <a:off x="6701385" y="2057125"/>
              <a:ext cx="1624500" cy="2350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latin typeface="Roboto"/>
                  <a:ea typeface="Roboto"/>
                  <a:cs typeface="Roboto"/>
                  <a:sym typeface="Roboto"/>
                </a:rPr>
                <a:t>Factor by grouping</a:t>
              </a:r>
              <a:endParaRPr sz="1800">
                <a:latin typeface="Roboto"/>
                <a:ea typeface="Roboto"/>
                <a:cs typeface="Roboto"/>
                <a:sym typeface="Roboto"/>
              </a:endParaRPr>
            </a:p>
          </p:txBody>
        </p:sp>
      </p:grpSp>
      <p:graphicFrame>
        <p:nvGraphicFramePr>
          <p:cNvPr id="214" name="Google Shape;214;p23"/>
          <p:cNvGraphicFramePr/>
          <p:nvPr/>
        </p:nvGraphicFramePr>
        <p:xfrm>
          <a:off x="116425" y="3120966"/>
          <a:ext cx="3000000" cy="3000000"/>
        </p:xfrm>
        <a:graphic>
          <a:graphicData uri="http://schemas.openxmlformats.org/drawingml/2006/table">
            <a:tbl>
              <a:tblPr>
                <a:noFill/>
                <a:tableStyleId>{805E5222-6565-400C-81D7-44A21B7A90DD}</a:tableStyleId>
              </a:tblPr>
              <a:tblGrid>
                <a:gridCol w="1591675"/>
                <a:gridCol w="1357100"/>
                <a:gridCol w="1035175"/>
                <a:gridCol w="1792675"/>
                <a:gridCol w="1232600"/>
                <a:gridCol w="1837150"/>
              </a:tblGrid>
              <a:tr h="1101275">
                <a:tc>
                  <a:txBody>
                    <a:bodyPr/>
                    <a:lstStyle/>
                    <a:p>
                      <a:pPr indent="0" lvl="0" marL="0" rtl="0" algn="l">
                        <a:spcBef>
                          <a:spcPts val="0"/>
                        </a:spcBef>
                        <a:spcAft>
                          <a:spcPts val="0"/>
                        </a:spcAft>
                        <a:buNone/>
                      </a:pPr>
                      <a:r>
                        <a:rPr lang="en" sz="1300"/>
                        <a:t>18</a:t>
                      </a:r>
                      <a:r>
                        <a:rPr i="1" lang="en" sz="1300">
                          <a:latin typeface="Times New Roman"/>
                          <a:ea typeface="Times New Roman"/>
                          <a:cs typeface="Times New Roman"/>
                          <a:sym typeface="Times New Roman"/>
                        </a:rPr>
                        <a:t>x</a:t>
                      </a:r>
                      <a:r>
                        <a:rPr baseline="30000" lang="en" sz="1300"/>
                        <a:t>2</a:t>
                      </a:r>
                      <a:r>
                        <a:rPr lang="en" sz="1300"/>
                        <a:t>– 39</a:t>
                      </a:r>
                      <a:r>
                        <a:rPr i="1" lang="en" sz="1300">
                          <a:solidFill>
                            <a:schemeClr val="dk1"/>
                          </a:solidFill>
                          <a:latin typeface="Times New Roman"/>
                          <a:ea typeface="Times New Roman"/>
                          <a:cs typeface="Times New Roman"/>
                          <a:sym typeface="Times New Roman"/>
                        </a:rPr>
                        <a:t>x</a:t>
                      </a:r>
                      <a:r>
                        <a:rPr lang="en" sz="1300"/>
                        <a:t> = – 18</a:t>
                      </a:r>
                      <a:endParaRPr sz="1300"/>
                    </a:p>
                    <a:p>
                      <a:pPr indent="0" lvl="0" marL="0" rtl="0" algn="l">
                        <a:spcBef>
                          <a:spcPts val="0"/>
                        </a:spcBef>
                        <a:spcAft>
                          <a:spcPts val="0"/>
                        </a:spcAft>
                        <a:buNone/>
                      </a:pPr>
                      <a:r>
                        <a:t/>
                      </a:r>
                      <a:endParaRPr sz="1300"/>
                    </a:p>
                    <a:p>
                      <a:pPr indent="0" lvl="0" marL="0" rtl="0" algn="l">
                        <a:spcBef>
                          <a:spcPts val="0"/>
                        </a:spcBef>
                        <a:spcAft>
                          <a:spcPts val="0"/>
                        </a:spcAft>
                        <a:buClr>
                          <a:schemeClr val="dk1"/>
                        </a:buClr>
                        <a:buSzPts val="1100"/>
                        <a:buFont typeface="Arial"/>
                        <a:buNone/>
                      </a:pPr>
                      <a:r>
                        <a:rPr lang="en" sz="1300">
                          <a:solidFill>
                            <a:schemeClr val="dk1"/>
                          </a:solidFill>
                        </a:rPr>
                        <a:t>18</a:t>
                      </a:r>
                      <a:r>
                        <a:rPr i="1" lang="en" sz="1300">
                          <a:solidFill>
                            <a:schemeClr val="dk1"/>
                          </a:solidFill>
                          <a:latin typeface="Times New Roman"/>
                          <a:ea typeface="Times New Roman"/>
                          <a:cs typeface="Times New Roman"/>
                          <a:sym typeface="Times New Roman"/>
                        </a:rPr>
                        <a:t>x</a:t>
                      </a:r>
                      <a:r>
                        <a:rPr baseline="30000" lang="en" sz="1300">
                          <a:solidFill>
                            <a:schemeClr val="dk1"/>
                          </a:solidFill>
                        </a:rPr>
                        <a:t>2</a:t>
                      </a:r>
                      <a:r>
                        <a:rPr lang="en" sz="1300">
                          <a:solidFill>
                            <a:schemeClr val="dk1"/>
                          </a:solidFill>
                        </a:rPr>
                        <a:t> – 39</a:t>
                      </a:r>
                      <a:r>
                        <a:rPr i="1" lang="en" sz="1300">
                          <a:solidFill>
                            <a:schemeClr val="dk1"/>
                          </a:solidFill>
                          <a:latin typeface="Times New Roman"/>
                          <a:ea typeface="Times New Roman"/>
                          <a:cs typeface="Times New Roman"/>
                          <a:sym typeface="Times New Roman"/>
                        </a:rPr>
                        <a:t>x</a:t>
                      </a:r>
                      <a:r>
                        <a:rPr lang="en" sz="1300">
                          <a:solidFill>
                            <a:schemeClr val="dk1"/>
                          </a:solidFill>
                        </a:rPr>
                        <a:t> +18 = 0</a:t>
                      </a:r>
                      <a:endParaRPr sz="1300"/>
                    </a:p>
                  </a:txBody>
                  <a:tcPr marT="91425" marB="91425" marR="91425" marL="91425"/>
                </a:tc>
                <a:tc>
                  <a:txBody>
                    <a:bodyPr/>
                    <a:lstStyle/>
                    <a:p>
                      <a:pPr indent="0" lvl="0" marL="0" rtl="0" algn="l">
                        <a:spcBef>
                          <a:spcPts val="0"/>
                        </a:spcBef>
                        <a:spcAft>
                          <a:spcPts val="0"/>
                        </a:spcAft>
                        <a:buNone/>
                      </a:pPr>
                      <a:r>
                        <a:rPr lang="en" sz="1300">
                          <a:solidFill>
                            <a:schemeClr val="dk1"/>
                          </a:solidFill>
                        </a:rPr>
                        <a:t>18</a:t>
                      </a:r>
                      <a:r>
                        <a:rPr i="1" lang="en" sz="1300">
                          <a:solidFill>
                            <a:schemeClr val="dk1"/>
                          </a:solidFill>
                          <a:latin typeface="Times New Roman"/>
                          <a:ea typeface="Times New Roman"/>
                          <a:cs typeface="Times New Roman"/>
                          <a:sym typeface="Times New Roman"/>
                        </a:rPr>
                        <a:t>x</a:t>
                      </a:r>
                      <a:r>
                        <a:rPr baseline="30000" lang="en" sz="1300">
                          <a:solidFill>
                            <a:schemeClr val="dk1"/>
                          </a:solidFill>
                        </a:rPr>
                        <a:t>2</a:t>
                      </a:r>
                      <a:r>
                        <a:rPr lang="en" sz="1300">
                          <a:solidFill>
                            <a:schemeClr val="dk1"/>
                          </a:solidFill>
                        </a:rPr>
                        <a:t> – 39</a:t>
                      </a:r>
                      <a:r>
                        <a:rPr i="1" lang="en" sz="1300">
                          <a:solidFill>
                            <a:schemeClr val="dk1"/>
                          </a:solidFill>
                          <a:latin typeface="Times New Roman"/>
                          <a:ea typeface="Times New Roman"/>
                          <a:cs typeface="Times New Roman"/>
                          <a:sym typeface="Times New Roman"/>
                        </a:rPr>
                        <a:t>x</a:t>
                      </a:r>
                      <a:r>
                        <a:rPr lang="en" sz="1300">
                          <a:solidFill>
                            <a:schemeClr val="dk1"/>
                          </a:solidFill>
                        </a:rPr>
                        <a:t> +18 = 0</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Clr>
                          <a:schemeClr val="dk1"/>
                        </a:buClr>
                        <a:buSzPts val="1100"/>
                        <a:buFont typeface="Arial"/>
                        <a:buNone/>
                      </a:pPr>
                      <a:r>
                        <a:rPr lang="en" sz="1300">
                          <a:solidFill>
                            <a:schemeClr val="dk1"/>
                          </a:solidFill>
                        </a:rPr>
                        <a:t>3(6</a:t>
                      </a:r>
                      <a:r>
                        <a:rPr i="1" lang="en" sz="1300">
                          <a:solidFill>
                            <a:schemeClr val="dk1"/>
                          </a:solidFill>
                          <a:latin typeface="Times New Roman"/>
                          <a:ea typeface="Times New Roman"/>
                          <a:cs typeface="Times New Roman"/>
                          <a:sym typeface="Times New Roman"/>
                        </a:rPr>
                        <a:t>x</a:t>
                      </a:r>
                      <a:r>
                        <a:rPr baseline="30000" lang="en" sz="1300">
                          <a:solidFill>
                            <a:schemeClr val="dk1"/>
                          </a:solidFill>
                        </a:rPr>
                        <a:t>2</a:t>
                      </a:r>
                      <a:r>
                        <a:rPr lang="en" sz="1300">
                          <a:solidFill>
                            <a:schemeClr val="dk1"/>
                          </a:solidFill>
                        </a:rPr>
                        <a:t> – 13</a:t>
                      </a:r>
                      <a:r>
                        <a:rPr i="1" lang="en" sz="1300">
                          <a:solidFill>
                            <a:schemeClr val="dk1"/>
                          </a:solidFill>
                          <a:latin typeface="Times New Roman"/>
                          <a:ea typeface="Times New Roman"/>
                          <a:cs typeface="Times New Roman"/>
                          <a:sym typeface="Times New Roman"/>
                        </a:rPr>
                        <a:t>x</a:t>
                      </a:r>
                      <a:r>
                        <a:rPr lang="en" sz="1300">
                          <a:solidFill>
                            <a:schemeClr val="dk1"/>
                          </a:solidFill>
                        </a:rPr>
                        <a:t> + 6) = 0</a:t>
                      </a:r>
                      <a:endParaRPr sz="1300">
                        <a:solidFill>
                          <a:schemeClr val="dk1"/>
                        </a:solidFill>
                      </a:endParaRPr>
                    </a:p>
                  </a:txBody>
                  <a:tcPr marT="91425" marB="91425" marR="91425" marL="91425"/>
                </a:tc>
                <a:tc>
                  <a:txBody>
                    <a:bodyPr/>
                    <a:lstStyle/>
                    <a:p>
                      <a:pPr indent="0" lvl="0" marL="0" rtl="0" algn="l">
                        <a:spcBef>
                          <a:spcPts val="0"/>
                        </a:spcBef>
                        <a:spcAft>
                          <a:spcPts val="0"/>
                        </a:spcAft>
                        <a:buNone/>
                      </a:pPr>
                      <a:r>
                        <a:rPr i="1" lang="en" sz="1800">
                          <a:solidFill>
                            <a:schemeClr val="dk1"/>
                          </a:solidFill>
                          <a:latin typeface="Times New Roman"/>
                          <a:ea typeface="Times New Roman"/>
                          <a:cs typeface="Times New Roman"/>
                          <a:sym typeface="Times New Roman"/>
                        </a:rPr>
                        <a:t>a</a:t>
                      </a:r>
                      <a:r>
                        <a:rPr lang="en"/>
                        <a:t> = 6</a:t>
                      </a:r>
                      <a:endParaRPr/>
                    </a:p>
                    <a:p>
                      <a:pPr indent="0" lvl="0" marL="0" rtl="0" algn="l">
                        <a:spcBef>
                          <a:spcPts val="0"/>
                        </a:spcBef>
                        <a:spcAft>
                          <a:spcPts val="0"/>
                        </a:spcAft>
                        <a:buNone/>
                      </a:pPr>
                      <a:r>
                        <a:rPr i="1" lang="en" sz="1800">
                          <a:solidFill>
                            <a:schemeClr val="dk1"/>
                          </a:solidFill>
                          <a:latin typeface="Times New Roman"/>
                          <a:ea typeface="Times New Roman"/>
                          <a:cs typeface="Times New Roman"/>
                          <a:sym typeface="Times New Roman"/>
                        </a:rPr>
                        <a:t>c </a:t>
                      </a:r>
                      <a:r>
                        <a:rPr lang="en"/>
                        <a:t>= 6</a:t>
                      </a:r>
                      <a:endParaRPr/>
                    </a:p>
                    <a:p>
                      <a:pPr indent="0" lvl="0" marL="0" rtl="0" algn="l">
                        <a:spcBef>
                          <a:spcPts val="0"/>
                        </a:spcBef>
                        <a:spcAft>
                          <a:spcPts val="0"/>
                        </a:spcAft>
                        <a:buNone/>
                      </a:pPr>
                      <a:r>
                        <a:rPr i="1" lang="en" sz="1800">
                          <a:solidFill>
                            <a:schemeClr val="dk1"/>
                          </a:solidFill>
                          <a:latin typeface="Times New Roman"/>
                          <a:ea typeface="Times New Roman"/>
                          <a:cs typeface="Times New Roman"/>
                          <a:sym typeface="Times New Roman"/>
                        </a:rPr>
                        <a:t>ac </a:t>
                      </a:r>
                      <a:r>
                        <a:rPr lang="en"/>
                        <a:t>= 36</a:t>
                      </a:r>
                      <a:endParaRPr/>
                    </a:p>
                  </a:txBody>
                  <a:tcPr marT="91425" marB="91425" marR="91425" marL="91425"/>
                </a:tc>
                <a:tc>
                  <a:txBody>
                    <a:bodyPr/>
                    <a:lstStyle/>
                    <a:p>
                      <a:pPr indent="0" lvl="0" marL="0" rtl="0" algn="l">
                        <a:spcBef>
                          <a:spcPts val="0"/>
                        </a:spcBef>
                        <a:spcAft>
                          <a:spcPts val="0"/>
                        </a:spcAft>
                        <a:buNone/>
                      </a:pPr>
                      <a:r>
                        <a:rPr lang="en"/>
                        <a:t>1 </a:t>
                      </a:r>
                      <a:r>
                        <a:rPr baseline="30000" lang="en" sz="800">
                          <a:solidFill>
                            <a:schemeClr val="dk1"/>
                          </a:solidFill>
                          <a:latin typeface="Times New Roman"/>
                          <a:ea typeface="Times New Roman"/>
                          <a:cs typeface="Times New Roman"/>
                          <a:sym typeface="Times New Roman"/>
                        </a:rPr>
                        <a:t>⏺</a:t>
                      </a:r>
                      <a:r>
                        <a:rPr lang="en"/>
                        <a:t> 36, 1 + 36</a:t>
                      </a:r>
                      <a:endParaRPr/>
                    </a:p>
                    <a:p>
                      <a:pPr indent="0" lvl="0" marL="0" rtl="0" algn="l">
                        <a:spcBef>
                          <a:spcPts val="0"/>
                        </a:spcBef>
                        <a:spcAft>
                          <a:spcPts val="0"/>
                        </a:spcAft>
                        <a:buNone/>
                      </a:pPr>
                      <a:r>
                        <a:rPr lang="en"/>
                        <a:t>2 </a:t>
                      </a:r>
                      <a:r>
                        <a:rPr baseline="30000" lang="en" sz="800">
                          <a:solidFill>
                            <a:schemeClr val="dk1"/>
                          </a:solidFill>
                          <a:latin typeface="Times New Roman"/>
                          <a:ea typeface="Times New Roman"/>
                          <a:cs typeface="Times New Roman"/>
                          <a:sym typeface="Times New Roman"/>
                        </a:rPr>
                        <a:t>⏺</a:t>
                      </a:r>
                      <a:r>
                        <a:rPr lang="en"/>
                        <a:t> 18, 2 + 18</a:t>
                      </a:r>
                      <a:endParaRPr/>
                    </a:p>
                    <a:p>
                      <a:pPr indent="0" lvl="0" marL="0" rtl="0" algn="l">
                        <a:spcBef>
                          <a:spcPts val="0"/>
                        </a:spcBef>
                        <a:spcAft>
                          <a:spcPts val="0"/>
                        </a:spcAft>
                        <a:buNone/>
                      </a:pPr>
                      <a:r>
                        <a:rPr lang="en"/>
                        <a:t>3 </a:t>
                      </a:r>
                      <a:r>
                        <a:rPr baseline="30000" lang="en" sz="800">
                          <a:solidFill>
                            <a:schemeClr val="dk1"/>
                          </a:solidFill>
                          <a:latin typeface="Times New Roman"/>
                          <a:ea typeface="Times New Roman"/>
                          <a:cs typeface="Times New Roman"/>
                          <a:sym typeface="Times New Roman"/>
                        </a:rPr>
                        <a:t>⏺</a:t>
                      </a:r>
                      <a:r>
                        <a:rPr lang="en"/>
                        <a:t> 12, 3 + 12</a:t>
                      </a:r>
                      <a:endParaRPr/>
                    </a:p>
                    <a:p>
                      <a:pPr indent="0" lvl="0" marL="0" rtl="0" algn="l">
                        <a:spcBef>
                          <a:spcPts val="0"/>
                        </a:spcBef>
                        <a:spcAft>
                          <a:spcPts val="0"/>
                        </a:spcAft>
                        <a:buNone/>
                      </a:pPr>
                      <a:r>
                        <a:rPr b="1" lang="en"/>
                        <a:t>4 </a:t>
                      </a:r>
                      <a:r>
                        <a:rPr b="1" baseline="30000" lang="en" sz="800">
                          <a:solidFill>
                            <a:schemeClr val="dk1"/>
                          </a:solidFill>
                          <a:latin typeface="Times New Roman"/>
                          <a:ea typeface="Times New Roman"/>
                          <a:cs typeface="Times New Roman"/>
                          <a:sym typeface="Times New Roman"/>
                        </a:rPr>
                        <a:t>⏺</a:t>
                      </a:r>
                      <a:r>
                        <a:rPr b="1" lang="en"/>
                        <a:t> 9, 4 + 9</a:t>
                      </a:r>
                      <a:endParaRPr b="1"/>
                    </a:p>
                    <a:p>
                      <a:pPr indent="0" lvl="0" marL="0" rtl="0" algn="l">
                        <a:spcBef>
                          <a:spcPts val="0"/>
                        </a:spcBef>
                        <a:spcAft>
                          <a:spcPts val="0"/>
                        </a:spcAft>
                        <a:buNone/>
                      </a:pPr>
                      <a:r>
                        <a:rPr lang="en"/>
                        <a:t>6 </a:t>
                      </a:r>
                      <a:r>
                        <a:rPr baseline="30000" lang="en" sz="800">
                          <a:solidFill>
                            <a:schemeClr val="dk1"/>
                          </a:solidFill>
                          <a:latin typeface="Times New Roman"/>
                          <a:ea typeface="Times New Roman"/>
                          <a:cs typeface="Times New Roman"/>
                          <a:sym typeface="Times New Roman"/>
                        </a:rPr>
                        <a:t>⏺</a:t>
                      </a:r>
                      <a:r>
                        <a:rPr lang="en"/>
                        <a:t> 6, 6 + 6</a:t>
                      </a:r>
                      <a:endParaRPr/>
                    </a:p>
                    <a:p>
                      <a:pPr indent="0" lvl="0" marL="0" rtl="0" algn="l">
                        <a:spcBef>
                          <a:spcPts val="0"/>
                        </a:spcBef>
                        <a:spcAft>
                          <a:spcPts val="0"/>
                        </a:spcAft>
                        <a:buNone/>
                      </a:pPr>
                      <a:r>
                        <a:rPr i="1" lang="en" sz="1800">
                          <a:solidFill>
                            <a:schemeClr val="dk1"/>
                          </a:solidFill>
                          <a:latin typeface="Times New Roman"/>
                          <a:ea typeface="Times New Roman"/>
                          <a:cs typeface="Times New Roman"/>
                          <a:sym typeface="Times New Roman"/>
                        </a:rPr>
                        <a:t>b</a:t>
                      </a:r>
                      <a:r>
                        <a:rPr lang="en"/>
                        <a:t> = – 13</a:t>
                      </a:r>
                      <a:endParaRPr/>
                    </a:p>
                  </a:txBody>
                  <a:tcPr marT="91425" marB="91425" marR="91425" marL="91425"/>
                </a:tc>
                <a:tc>
                  <a:txBody>
                    <a:bodyPr/>
                    <a:lstStyle/>
                    <a:p>
                      <a:pPr indent="0" lvl="0" marL="0" rtl="0" algn="l">
                        <a:spcBef>
                          <a:spcPts val="0"/>
                        </a:spcBef>
                        <a:spcAft>
                          <a:spcPts val="0"/>
                        </a:spcAft>
                        <a:buNone/>
                      </a:pPr>
                      <a:r>
                        <a:rPr lang="en"/>
                        <a:t>So, </a:t>
                      </a:r>
                      <a:r>
                        <a:rPr i="1" lang="en" sz="1500">
                          <a:solidFill>
                            <a:schemeClr val="dk1"/>
                          </a:solidFill>
                          <a:latin typeface="Times New Roman"/>
                          <a:ea typeface="Times New Roman"/>
                          <a:cs typeface="Times New Roman"/>
                          <a:sym typeface="Times New Roman"/>
                        </a:rPr>
                        <a:t>m</a:t>
                      </a:r>
                      <a:r>
                        <a:rPr lang="en"/>
                        <a:t> = – 4 and </a:t>
                      </a:r>
                      <a:r>
                        <a:rPr i="1" lang="en" sz="1500">
                          <a:solidFill>
                            <a:schemeClr val="dk1"/>
                          </a:solidFill>
                          <a:latin typeface="Times New Roman"/>
                          <a:ea typeface="Times New Roman"/>
                          <a:cs typeface="Times New Roman"/>
                          <a:sym typeface="Times New Roman"/>
                        </a:rPr>
                        <a:t>n </a:t>
                      </a:r>
                      <a:r>
                        <a:rPr lang="en"/>
                        <a:t>= – 9</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sz="1300">
                          <a:solidFill>
                            <a:schemeClr val="dk1"/>
                          </a:solidFill>
                        </a:rPr>
                        <a:t>3(6</a:t>
                      </a:r>
                      <a:r>
                        <a:rPr i="1" lang="en" sz="1300">
                          <a:solidFill>
                            <a:schemeClr val="dk1"/>
                          </a:solidFill>
                          <a:latin typeface="Times New Roman"/>
                          <a:ea typeface="Times New Roman"/>
                          <a:cs typeface="Times New Roman"/>
                          <a:sym typeface="Times New Roman"/>
                        </a:rPr>
                        <a:t>x</a:t>
                      </a:r>
                      <a:r>
                        <a:rPr baseline="30000" lang="en" sz="1300">
                          <a:solidFill>
                            <a:schemeClr val="dk1"/>
                          </a:solidFill>
                        </a:rPr>
                        <a:t>2</a:t>
                      </a:r>
                      <a:r>
                        <a:rPr lang="en" sz="1300">
                          <a:solidFill>
                            <a:schemeClr val="dk1"/>
                          </a:solidFill>
                        </a:rPr>
                        <a:t> – 4</a:t>
                      </a:r>
                      <a:r>
                        <a:rPr i="1" lang="en" sz="1300">
                          <a:solidFill>
                            <a:schemeClr val="dk1"/>
                          </a:solidFill>
                          <a:latin typeface="Times New Roman"/>
                          <a:ea typeface="Times New Roman"/>
                          <a:cs typeface="Times New Roman"/>
                          <a:sym typeface="Times New Roman"/>
                        </a:rPr>
                        <a:t>x</a:t>
                      </a:r>
                      <a:r>
                        <a:rPr lang="en" sz="1300">
                          <a:solidFill>
                            <a:schemeClr val="dk1"/>
                          </a:solidFill>
                        </a:rPr>
                        <a:t> – 9</a:t>
                      </a:r>
                      <a:r>
                        <a:rPr i="1" lang="en" sz="1300">
                          <a:solidFill>
                            <a:schemeClr val="dk1"/>
                          </a:solidFill>
                          <a:latin typeface="Times New Roman"/>
                          <a:ea typeface="Times New Roman"/>
                          <a:cs typeface="Times New Roman"/>
                          <a:sym typeface="Times New Roman"/>
                        </a:rPr>
                        <a:t>x </a:t>
                      </a:r>
                      <a:r>
                        <a:rPr lang="en" sz="1300">
                          <a:solidFill>
                            <a:schemeClr val="dk1"/>
                          </a:solidFill>
                        </a:rPr>
                        <a:t>+ 6) = 0</a:t>
                      </a:r>
                      <a:endParaRPr/>
                    </a:p>
                  </a:txBody>
                  <a:tcPr marT="91425" marB="91425" marR="91425" marL="91425"/>
                </a:tc>
                <a:tc>
                  <a:txBody>
                    <a:bodyPr/>
                    <a:lstStyle/>
                    <a:p>
                      <a:pPr indent="0" lvl="0" marL="0" rtl="0" algn="l">
                        <a:spcBef>
                          <a:spcPts val="0"/>
                        </a:spcBef>
                        <a:spcAft>
                          <a:spcPts val="0"/>
                        </a:spcAft>
                        <a:buNone/>
                      </a:pPr>
                      <a:r>
                        <a:rPr lang="en" sz="1300">
                          <a:solidFill>
                            <a:schemeClr val="dk1"/>
                          </a:solidFill>
                        </a:rPr>
                        <a:t>3(6</a:t>
                      </a:r>
                      <a:r>
                        <a:rPr i="1" lang="en" sz="1300">
                          <a:solidFill>
                            <a:schemeClr val="dk1"/>
                          </a:solidFill>
                          <a:latin typeface="Times New Roman"/>
                          <a:ea typeface="Times New Roman"/>
                          <a:cs typeface="Times New Roman"/>
                          <a:sym typeface="Times New Roman"/>
                        </a:rPr>
                        <a:t>x</a:t>
                      </a:r>
                      <a:r>
                        <a:rPr baseline="30000" lang="en" sz="1300">
                          <a:solidFill>
                            <a:schemeClr val="dk1"/>
                          </a:solidFill>
                        </a:rPr>
                        <a:t>2</a:t>
                      </a:r>
                      <a:r>
                        <a:rPr lang="en" sz="1300">
                          <a:solidFill>
                            <a:schemeClr val="dk1"/>
                          </a:solidFill>
                        </a:rPr>
                        <a:t> – 4</a:t>
                      </a:r>
                      <a:r>
                        <a:rPr i="1" lang="en" sz="1300">
                          <a:solidFill>
                            <a:schemeClr val="dk1"/>
                          </a:solidFill>
                          <a:latin typeface="Times New Roman"/>
                          <a:ea typeface="Times New Roman"/>
                          <a:cs typeface="Times New Roman"/>
                          <a:sym typeface="Times New Roman"/>
                        </a:rPr>
                        <a:t>x</a:t>
                      </a:r>
                      <a:r>
                        <a:rPr lang="en" sz="1300">
                          <a:solidFill>
                            <a:schemeClr val="dk1"/>
                          </a:solidFill>
                        </a:rPr>
                        <a:t> – 9</a:t>
                      </a:r>
                      <a:r>
                        <a:rPr i="1" lang="en" sz="1300">
                          <a:solidFill>
                            <a:schemeClr val="dk1"/>
                          </a:solidFill>
                          <a:latin typeface="Times New Roman"/>
                          <a:ea typeface="Times New Roman"/>
                          <a:cs typeface="Times New Roman"/>
                          <a:sym typeface="Times New Roman"/>
                        </a:rPr>
                        <a:t>x </a:t>
                      </a:r>
                      <a:r>
                        <a:rPr lang="en" sz="1300">
                          <a:solidFill>
                            <a:schemeClr val="dk1"/>
                          </a:solidFill>
                        </a:rPr>
                        <a:t>+ 6) = 0</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None/>
                      </a:pPr>
                      <a:r>
                        <a:rPr lang="en" sz="1300">
                          <a:solidFill>
                            <a:schemeClr val="dk1"/>
                          </a:solidFill>
                        </a:rPr>
                        <a:t>3[ 2</a:t>
                      </a:r>
                      <a:r>
                        <a:rPr i="1" lang="en" sz="1300">
                          <a:solidFill>
                            <a:schemeClr val="dk1"/>
                          </a:solidFill>
                          <a:latin typeface="Times New Roman"/>
                          <a:ea typeface="Times New Roman"/>
                          <a:cs typeface="Times New Roman"/>
                          <a:sym typeface="Times New Roman"/>
                        </a:rPr>
                        <a:t>x</a:t>
                      </a:r>
                      <a:r>
                        <a:rPr lang="en" sz="1300">
                          <a:solidFill>
                            <a:schemeClr val="dk1"/>
                          </a:solidFill>
                        </a:rPr>
                        <a:t>(3</a:t>
                      </a:r>
                      <a:r>
                        <a:rPr i="1" lang="en" sz="1300">
                          <a:solidFill>
                            <a:schemeClr val="dk1"/>
                          </a:solidFill>
                          <a:latin typeface="Times New Roman"/>
                          <a:ea typeface="Times New Roman"/>
                          <a:cs typeface="Times New Roman"/>
                          <a:sym typeface="Times New Roman"/>
                        </a:rPr>
                        <a:t>x</a:t>
                      </a:r>
                      <a:r>
                        <a:rPr lang="en" sz="1300">
                          <a:solidFill>
                            <a:schemeClr val="dk1"/>
                          </a:solidFill>
                        </a:rPr>
                        <a:t> – 2) – </a:t>
                      </a:r>
                      <a:br>
                        <a:rPr lang="en" sz="1300">
                          <a:solidFill>
                            <a:schemeClr val="dk1"/>
                          </a:solidFill>
                        </a:rPr>
                      </a:br>
                      <a:r>
                        <a:rPr lang="en" sz="1300">
                          <a:solidFill>
                            <a:schemeClr val="dk1"/>
                          </a:solidFill>
                        </a:rPr>
                        <a:t>3(3</a:t>
                      </a:r>
                      <a:r>
                        <a:rPr i="1" lang="en" sz="1300">
                          <a:solidFill>
                            <a:schemeClr val="dk1"/>
                          </a:solidFill>
                          <a:latin typeface="Times New Roman"/>
                          <a:ea typeface="Times New Roman"/>
                          <a:cs typeface="Times New Roman"/>
                          <a:sym typeface="Times New Roman"/>
                        </a:rPr>
                        <a:t>x</a:t>
                      </a:r>
                      <a:r>
                        <a:rPr lang="en" sz="1300">
                          <a:solidFill>
                            <a:schemeClr val="dk1"/>
                          </a:solidFill>
                        </a:rPr>
                        <a:t> – 2)] = 0</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Clr>
                          <a:schemeClr val="dk1"/>
                        </a:buClr>
                        <a:buSzPts val="1100"/>
                        <a:buFont typeface="Arial"/>
                        <a:buNone/>
                      </a:pPr>
                      <a:r>
                        <a:rPr lang="en" sz="1300">
                          <a:solidFill>
                            <a:schemeClr val="dk1"/>
                          </a:solidFill>
                        </a:rPr>
                        <a:t>3[(3</a:t>
                      </a:r>
                      <a:r>
                        <a:rPr i="1" lang="en" sz="1300">
                          <a:solidFill>
                            <a:schemeClr val="dk1"/>
                          </a:solidFill>
                          <a:latin typeface="Times New Roman"/>
                          <a:ea typeface="Times New Roman"/>
                          <a:cs typeface="Times New Roman"/>
                          <a:sym typeface="Times New Roman"/>
                        </a:rPr>
                        <a:t>x</a:t>
                      </a:r>
                      <a:r>
                        <a:rPr lang="en" sz="1300">
                          <a:solidFill>
                            <a:schemeClr val="dk1"/>
                          </a:solidFill>
                        </a:rPr>
                        <a:t> – 2)(2</a:t>
                      </a:r>
                      <a:r>
                        <a:rPr i="1" lang="en" sz="1300">
                          <a:solidFill>
                            <a:schemeClr val="dk1"/>
                          </a:solidFill>
                          <a:latin typeface="Times New Roman"/>
                          <a:ea typeface="Times New Roman"/>
                          <a:cs typeface="Times New Roman"/>
                          <a:sym typeface="Times New Roman"/>
                        </a:rPr>
                        <a:t>x</a:t>
                      </a:r>
                      <a:r>
                        <a:rPr lang="en" sz="1300">
                          <a:solidFill>
                            <a:schemeClr val="dk1"/>
                          </a:solidFill>
                        </a:rPr>
                        <a:t> – 3)]</a:t>
                      </a:r>
                      <a:endParaRPr sz="1300">
                        <a:solidFill>
                          <a:schemeClr val="dk1"/>
                        </a:solidFill>
                      </a:endParaRPr>
                    </a:p>
                  </a:txBody>
                  <a:tcPr marT="91425" marB="91425" marR="91425" marL="91425"/>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8" name="Shape 218"/>
        <p:cNvGrpSpPr/>
        <p:nvPr/>
      </p:nvGrpSpPr>
      <p:grpSpPr>
        <a:xfrm>
          <a:off x="0" y="0"/>
          <a:ext cx="0" cy="0"/>
          <a:chOff x="0" y="0"/>
          <a:chExt cx="0" cy="0"/>
        </a:xfrm>
      </p:grpSpPr>
      <p:sp>
        <p:nvSpPr>
          <p:cNvPr id="219" name="Google Shape;219;p24"/>
          <p:cNvSpPr/>
          <p:nvPr/>
        </p:nvSpPr>
        <p:spPr>
          <a:xfrm>
            <a:off x="4627575" y="1004500"/>
            <a:ext cx="4433100" cy="3423900"/>
          </a:xfrm>
          <a:prstGeom prst="roundRect">
            <a:avLst>
              <a:gd fmla="val 16667" name="adj"/>
            </a:avLst>
          </a:prstGeom>
          <a:solidFill>
            <a:srgbClr val="F5F5F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Noto Sans"/>
              <a:ea typeface="Noto Sans"/>
              <a:cs typeface="Noto Sans"/>
              <a:sym typeface="Noto Sans"/>
            </a:endParaRPr>
          </a:p>
        </p:txBody>
      </p:sp>
      <p:sp>
        <p:nvSpPr>
          <p:cNvPr id="220" name="Google Shape;220;p24"/>
          <p:cNvSpPr txBox="1"/>
          <p:nvPr>
            <p:ph idx="2" type="body"/>
          </p:nvPr>
        </p:nvSpPr>
        <p:spPr>
          <a:xfrm>
            <a:off x="4832400" y="1152475"/>
            <a:ext cx="4228200" cy="34164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a:t>Original equation	</a:t>
            </a:r>
            <a:r>
              <a:rPr lang="en"/>
              <a:t>𝑛</a:t>
            </a:r>
            <a:r>
              <a:rPr baseline="30000" lang="en"/>
              <a:t>2</a:t>
            </a:r>
            <a:r>
              <a:rPr lang="en"/>
              <a:t> − 2𝑛 = 99</a:t>
            </a:r>
            <a:endParaRPr b="1"/>
          </a:p>
          <a:p>
            <a:pPr indent="0" lvl="0" marL="0" rtl="0" algn="l">
              <a:lnSpc>
                <a:spcPct val="90000"/>
              </a:lnSpc>
              <a:spcBef>
                <a:spcPts val="1200"/>
              </a:spcBef>
              <a:spcAft>
                <a:spcPts val="0"/>
              </a:spcAft>
              <a:buNone/>
            </a:pPr>
            <a:r>
              <a:t/>
            </a:r>
            <a:endParaRPr b="1"/>
          </a:p>
          <a:p>
            <a:pPr indent="0" lvl="0" marL="0" rtl="0" algn="l">
              <a:lnSpc>
                <a:spcPct val="90000"/>
              </a:lnSpc>
              <a:spcBef>
                <a:spcPts val="0"/>
              </a:spcBef>
              <a:spcAft>
                <a:spcPts val="0"/>
              </a:spcAft>
              <a:buNone/>
            </a:pPr>
            <a:r>
              <a:rPr b="1" lang="en"/>
              <a:t>Step 1 -</a:t>
            </a:r>
            <a:r>
              <a:rPr lang="en"/>
              <a:t> 			𝑛</a:t>
            </a:r>
            <a:r>
              <a:rPr baseline="30000" lang="en"/>
              <a:t>2</a:t>
            </a:r>
            <a:r>
              <a:rPr lang="en"/>
              <a:t> − 2𝑛 − 99 = 0</a:t>
            </a:r>
            <a:endParaRPr/>
          </a:p>
          <a:p>
            <a:pPr indent="0" lvl="0" marL="0" rtl="0" algn="l">
              <a:lnSpc>
                <a:spcPct val="90000"/>
              </a:lnSpc>
              <a:spcBef>
                <a:spcPts val="1200"/>
              </a:spcBef>
              <a:spcAft>
                <a:spcPts val="0"/>
              </a:spcAft>
              <a:buNone/>
            </a:pPr>
            <a:r>
              <a:t/>
            </a:r>
            <a:endParaRPr/>
          </a:p>
          <a:p>
            <a:pPr indent="0" lvl="0" marL="0" rtl="0" algn="l">
              <a:lnSpc>
                <a:spcPct val="90000"/>
              </a:lnSpc>
              <a:spcBef>
                <a:spcPts val="0"/>
              </a:spcBef>
              <a:spcAft>
                <a:spcPts val="0"/>
              </a:spcAft>
              <a:buNone/>
            </a:pPr>
            <a:r>
              <a:rPr b="1" lang="en"/>
              <a:t>Step 2 - </a:t>
            </a:r>
            <a:r>
              <a:rPr lang="en"/>
              <a:t>			(𝑛 − 11)(𝑛 + 9) = 0</a:t>
            </a:r>
            <a:endParaRPr/>
          </a:p>
          <a:p>
            <a:pPr indent="0" lvl="0" marL="0" rtl="0" algn="l">
              <a:lnSpc>
                <a:spcPct val="90000"/>
              </a:lnSpc>
              <a:spcBef>
                <a:spcPts val="1200"/>
              </a:spcBef>
              <a:spcAft>
                <a:spcPts val="0"/>
              </a:spcAft>
              <a:buNone/>
            </a:pPr>
            <a:r>
              <a:t/>
            </a:r>
            <a:endParaRPr/>
          </a:p>
          <a:p>
            <a:pPr indent="0" lvl="0" marL="0" rtl="0" algn="l">
              <a:lnSpc>
                <a:spcPct val="90000"/>
              </a:lnSpc>
              <a:spcBef>
                <a:spcPts val="0"/>
              </a:spcBef>
              <a:spcAft>
                <a:spcPts val="0"/>
              </a:spcAft>
              <a:buNone/>
            </a:pPr>
            <a:r>
              <a:rPr b="1" lang="en"/>
              <a:t>Step 3 - </a:t>
            </a:r>
            <a:r>
              <a:rPr lang="en"/>
              <a:t>			𝑛 − 11= 0 or 𝑛 + 9 = 0</a:t>
            </a:r>
            <a:endParaRPr/>
          </a:p>
          <a:p>
            <a:pPr indent="0" lvl="0" marL="0" rtl="0" algn="l">
              <a:lnSpc>
                <a:spcPct val="90000"/>
              </a:lnSpc>
              <a:spcBef>
                <a:spcPts val="1200"/>
              </a:spcBef>
              <a:spcAft>
                <a:spcPts val="0"/>
              </a:spcAft>
              <a:buNone/>
            </a:pPr>
            <a:r>
              <a:t/>
            </a:r>
            <a:endParaRPr/>
          </a:p>
          <a:p>
            <a:pPr indent="0" lvl="0" marL="0" rtl="0" algn="l">
              <a:lnSpc>
                <a:spcPct val="90000"/>
              </a:lnSpc>
              <a:spcBef>
                <a:spcPts val="0"/>
              </a:spcBef>
              <a:spcAft>
                <a:spcPts val="1200"/>
              </a:spcAft>
              <a:buClr>
                <a:schemeClr val="dk1"/>
              </a:buClr>
              <a:buSzPts val="1100"/>
              <a:buFont typeface="Arial"/>
              <a:buNone/>
            </a:pPr>
            <a:r>
              <a:rPr b="1" lang="en"/>
              <a:t>Step 4 -</a:t>
            </a:r>
            <a:r>
              <a:rPr lang="en"/>
              <a:t> 			𝑛 = 11 and 𝑛 = −9</a:t>
            </a:r>
            <a:endParaRPr/>
          </a:p>
        </p:txBody>
      </p:sp>
      <p:sp>
        <p:nvSpPr>
          <p:cNvPr id="221" name="Google Shape;221;p24"/>
          <p:cNvSpPr txBox="1"/>
          <p:nvPr>
            <p:ph type="title"/>
          </p:nvPr>
        </p:nvSpPr>
        <p:spPr>
          <a:xfrm>
            <a:off x="311700" y="227570"/>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3000">
                <a:solidFill>
                  <a:srgbClr val="005047"/>
                </a:solidFill>
              </a:rPr>
              <a:t>Learning Activity - </a:t>
            </a:r>
            <a:r>
              <a:rPr lang="en"/>
              <a:t>Analyzing</a:t>
            </a:r>
            <a:r>
              <a:rPr lang="en"/>
              <a:t> a Problem</a:t>
            </a:r>
            <a:endParaRPr sz="3000">
              <a:solidFill>
                <a:srgbClr val="005047"/>
              </a:solidFill>
            </a:endParaRPr>
          </a:p>
        </p:txBody>
      </p:sp>
      <p:sp>
        <p:nvSpPr>
          <p:cNvPr id="222" name="Google Shape;222;p2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10000"/>
          </a:bodyPr>
          <a:lstStyle/>
          <a:p>
            <a:pPr indent="0" lvl="0" marL="0" rtl="0" algn="l">
              <a:lnSpc>
                <a:spcPct val="90000"/>
              </a:lnSpc>
              <a:spcBef>
                <a:spcPts val="0"/>
              </a:spcBef>
              <a:spcAft>
                <a:spcPts val="0"/>
              </a:spcAft>
              <a:buNone/>
            </a:pPr>
            <a:r>
              <a:rPr lang="en"/>
              <a:t>To solve the equation 𝑛</a:t>
            </a:r>
            <a:r>
              <a:rPr baseline="30000" lang="en"/>
              <a:t>2</a:t>
            </a:r>
            <a:r>
              <a:rPr lang="en"/>
              <a:t> − 2𝑛 = 99, Tyler wrote out the following steps. </a:t>
            </a:r>
            <a:endParaRPr/>
          </a:p>
          <a:p>
            <a:pPr indent="0" lvl="0" marL="0" rtl="0" algn="l">
              <a:lnSpc>
                <a:spcPct val="90000"/>
              </a:lnSpc>
              <a:spcBef>
                <a:spcPts val="1200"/>
              </a:spcBef>
              <a:spcAft>
                <a:spcPts val="0"/>
              </a:spcAft>
              <a:buNone/>
            </a:pPr>
            <a:r>
              <a:t/>
            </a:r>
            <a:endParaRPr/>
          </a:p>
          <a:p>
            <a:pPr indent="-342900" lvl="0" marL="457200" rtl="0" algn="l">
              <a:lnSpc>
                <a:spcPct val="90000"/>
              </a:lnSpc>
              <a:spcBef>
                <a:spcPts val="1200"/>
              </a:spcBef>
              <a:spcAft>
                <a:spcPts val="0"/>
              </a:spcAft>
              <a:buSzPts val="1800"/>
              <a:buChar char="●"/>
            </a:pPr>
            <a:r>
              <a:rPr lang="en"/>
              <a:t>What do you notice about Tyler’s work? What do you wonder?</a:t>
            </a:r>
            <a:endParaRPr/>
          </a:p>
          <a:p>
            <a:pPr indent="0" lvl="0" marL="0" rtl="0" algn="l">
              <a:lnSpc>
                <a:spcPct val="90000"/>
              </a:lnSpc>
              <a:spcBef>
                <a:spcPts val="1200"/>
              </a:spcBef>
              <a:spcAft>
                <a:spcPts val="0"/>
              </a:spcAft>
              <a:buNone/>
            </a:pPr>
            <a:r>
              <a:t/>
            </a:r>
            <a:endParaRPr/>
          </a:p>
          <a:p>
            <a:pPr indent="-342900" lvl="0" marL="457200" rtl="0" algn="l">
              <a:lnSpc>
                <a:spcPct val="90000"/>
              </a:lnSpc>
              <a:spcBef>
                <a:spcPts val="1200"/>
              </a:spcBef>
              <a:spcAft>
                <a:spcPts val="0"/>
              </a:spcAft>
              <a:buSzPts val="1800"/>
              <a:buChar char="●"/>
            </a:pPr>
            <a:r>
              <a:rPr lang="en"/>
              <a:t>Analyze Tyler's work by explaining what Tyler did in each step.</a:t>
            </a:r>
            <a:endParaRPr/>
          </a:p>
          <a:p>
            <a:pPr indent="0" lvl="0" marL="0" rtl="0" algn="l">
              <a:lnSpc>
                <a:spcPct val="90000"/>
              </a:lnSpc>
              <a:spcBef>
                <a:spcPts val="1200"/>
              </a:spcBef>
              <a:spcAft>
                <a:spcPts val="1200"/>
              </a:spcAft>
              <a:buNone/>
            </a:pPr>
            <a:r>
              <a:t/>
            </a:r>
            <a:endParaRPr/>
          </a:p>
        </p:txBody>
      </p:sp>
      <p:sp>
        <p:nvSpPr>
          <p:cNvPr id="223" name="Google Shape;223;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4" name="Google Shape;224;p24"/>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8.9.2 Using the Factored Form and the Zero Product Property to Solve Quadratic Equations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8" name="Shape 228"/>
        <p:cNvGrpSpPr/>
        <p:nvPr/>
      </p:nvGrpSpPr>
      <p:grpSpPr>
        <a:xfrm>
          <a:off x="0" y="0"/>
          <a:ext cx="0" cy="0"/>
          <a:chOff x="0" y="0"/>
          <a:chExt cx="0" cy="0"/>
        </a:xfrm>
      </p:grpSpPr>
      <p:sp>
        <p:nvSpPr>
          <p:cNvPr id="229" name="Google Shape;229;p25"/>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Learning Activity </a:t>
            </a:r>
            <a:r>
              <a:rPr lang="en"/>
              <a:t>- Analyzing a Problem</a:t>
            </a:r>
            <a:endParaRPr sz="3000">
              <a:solidFill>
                <a:srgbClr val="005047"/>
              </a:solidFill>
            </a:endParaRPr>
          </a:p>
        </p:txBody>
      </p:sp>
      <p:sp>
        <p:nvSpPr>
          <p:cNvPr id="230" name="Google Shape;230;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1" name="Google Shape;231;p2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8.9.2 Using the Factored Form and the Zero Product Property to Solve Quadratic Equations</a:t>
            </a:r>
            <a:endParaRPr/>
          </a:p>
        </p:txBody>
      </p:sp>
      <p:sp>
        <p:nvSpPr>
          <p:cNvPr id="232" name="Google Shape;232;p25">
            <a:hlinkClick action="ppaction://hlinksldjump" r:id="rId4"/>
          </p:cNvPr>
          <p:cNvSpPr/>
          <p:nvPr/>
        </p:nvSpPr>
        <p:spPr>
          <a:xfrm rot="-862899">
            <a:off x="7713065" y="802845"/>
            <a:ext cx="1689752" cy="1072803"/>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Noto Sans"/>
                <a:ea typeface="Noto Sans"/>
                <a:cs typeface="Noto Sans"/>
                <a:sym typeface="Noto Sans"/>
              </a:rPr>
              <a:t>Are you ready for more?</a:t>
            </a:r>
            <a:endParaRPr b="1">
              <a:latin typeface="Noto Sans"/>
              <a:ea typeface="Noto Sans"/>
              <a:cs typeface="Noto Sans"/>
              <a:sym typeface="Noto Sans"/>
            </a:endParaRPr>
          </a:p>
        </p:txBody>
      </p:sp>
      <p:sp>
        <p:nvSpPr>
          <p:cNvPr id="233" name="Google Shape;233;p2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sz="2000"/>
              <a:t>S</a:t>
            </a:r>
            <a:r>
              <a:rPr lang="en" sz="2000"/>
              <a:t>olve each equation by rewriting it in factored form and using the zero product property.</a:t>
            </a:r>
            <a:endParaRPr sz="2000"/>
          </a:p>
          <a:p>
            <a:pPr indent="-355600" lvl="0" marL="457200" rtl="0" algn="l">
              <a:lnSpc>
                <a:spcPct val="90000"/>
              </a:lnSpc>
              <a:spcBef>
                <a:spcPts val="1200"/>
              </a:spcBef>
              <a:spcAft>
                <a:spcPts val="0"/>
              </a:spcAft>
              <a:buSzPts val="2000"/>
              <a:buAutoNum type="arabicPeriod" startAt="5"/>
            </a:pPr>
            <a:r>
              <a:rPr lang="en" sz="2000"/>
              <a:t>𝑥</a:t>
            </a:r>
            <a:r>
              <a:rPr baseline="30000" lang="en" sz="2000"/>
              <a:t>2</a:t>
            </a:r>
            <a:r>
              <a:rPr lang="en" sz="2000"/>
              <a:t> + 8𝑥 + 15 = 0</a:t>
            </a:r>
            <a:endParaRPr sz="2000"/>
          </a:p>
          <a:p>
            <a:pPr indent="-355600" lvl="0" marL="457200" rtl="0" algn="l">
              <a:lnSpc>
                <a:spcPct val="90000"/>
              </a:lnSpc>
              <a:spcBef>
                <a:spcPts val="1000"/>
              </a:spcBef>
              <a:spcAft>
                <a:spcPts val="0"/>
              </a:spcAft>
              <a:buSzPts val="2000"/>
              <a:buAutoNum type="arabicPeriod" startAt="5"/>
            </a:pPr>
            <a:r>
              <a:rPr lang="en" sz="2000"/>
              <a:t>𝑥</a:t>
            </a:r>
            <a:r>
              <a:rPr baseline="30000" lang="en" sz="2000"/>
              <a:t>2</a:t>
            </a:r>
            <a:r>
              <a:rPr lang="en" sz="2000"/>
              <a:t> − 8𝑥 + 12 = 5</a:t>
            </a:r>
            <a:endParaRPr sz="2000"/>
          </a:p>
          <a:p>
            <a:pPr indent="-355600" lvl="0" marL="457200" rtl="0" algn="l">
              <a:lnSpc>
                <a:spcPct val="90000"/>
              </a:lnSpc>
              <a:spcBef>
                <a:spcPts val="1000"/>
              </a:spcBef>
              <a:spcAft>
                <a:spcPts val="0"/>
              </a:spcAft>
              <a:buSzPts val="2000"/>
              <a:buAutoNum type="arabicPeriod" startAt="5"/>
            </a:pPr>
            <a:r>
              <a:rPr lang="en" sz="2000"/>
              <a:t>𝑥</a:t>
            </a:r>
            <a:r>
              <a:rPr baseline="30000" lang="en" sz="2000"/>
              <a:t>2</a:t>
            </a:r>
            <a:r>
              <a:rPr lang="en" sz="2000"/>
              <a:t> − 10𝑥 − 11 = 0</a:t>
            </a:r>
            <a:endParaRPr sz="2000"/>
          </a:p>
          <a:p>
            <a:pPr indent="-355600" lvl="0" marL="457200" rtl="0" algn="l">
              <a:lnSpc>
                <a:spcPct val="90000"/>
              </a:lnSpc>
              <a:spcBef>
                <a:spcPts val="1000"/>
              </a:spcBef>
              <a:spcAft>
                <a:spcPts val="0"/>
              </a:spcAft>
              <a:buSzPts val="2000"/>
              <a:buAutoNum type="arabicPeriod" startAt="5"/>
            </a:pPr>
            <a:r>
              <a:rPr lang="en" sz="2000"/>
              <a:t>49 − 𝑥</a:t>
            </a:r>
            <a:r>
              <a:rPr baseline="30000" lang="en" sz="2000"/>
              <a:t>2</a:t>
            </a:r>
            <a:r>
              <a:rPr lang="en" sz="2000"/>
              <a:t> = 0</a:t>
            </a:r>
            <a:endParaRPr sz="2000"/>
          </a:p>
          <a:p>
            <a:pPr indent="-355600" lvl="0" marL="457200" rtl="0" algn="l">
              <a:lnSpc>
                <a:spcPct val="90000"/>
              </a:lnSpc>
              <a:spcBef>
                <a:spcPts val="1000"/>
              </a:spcBef>
              <a:spcAft>
                <a:spcPts val="1000"/>
              </a:spcAft>
              <a:buSzPts val="2000"/>
              <a:buAutoNum type="arabicPeriod" startAt="5"/>
            </a:pPr>
            <a:r>
              <a:rPr lang="en" sz="2000"/>
              <a:t>(𝑥 + 4)(𝑥 + 5) − 30 = 0</a:t>
            </a:r>
            <a:endParaRPr sz="2000"/>
          </a:p>
        </p:txBody>
      </p:sp>
      <p:sp>
        <p:nvSpPr>
          <p:cNvPr id="234" name="Google Shape;234;p25"/>
          <p:cNvSpPr txBox="1"/>
          <p:nvPr>
            <p:ph idx="2" type="body"/>
          </p:nvPr>
        </p:nvSpPr>
        <p:spPr>
          <a:xfrm>
            <a:off x="3729575" y="1935250"/>
            <a:ext cx="4949400" cy="27618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en" sz="1700"/>
              <a:t>Answers</a:t>
            </a:r>
            <a:endParaRPr b="1" sz="1700"/>
          </a:p>
          <a:p>
            <a:pPr indent="0" lvl="0" marL="0" rtl="0" algn="l">
              <a:lnSpc>
                <a:spcPct val="100000"/>
              </a:lnSpc>
              <a:spcBef>
                <a:spcPts val="900"/>
              </a:spcBef>
              <a:spcAft>
                <a:spcPts val="0"/>
              </a:spcAft>
              <a:buNone/>
            </a:pPr>
            <a:r>
              <a:rPr lang="en" sz="2000"/>
              <a:t>𝑥 = −3 and 𝑥 = −5 since (𝑥 + 3)(𝑥 + 5) = 0</a:t>
            </a:r>
            <a:endParaRPr sz="2000"/>
          </a:p>
          <a:p>
            <a:pPr indent="0" lvl="0" marL="0" rtl="0" algn="l">
              <a:lnSpc>
                <a:spcPct val="100000"/>
              </a:lnSpc>
              <a:spcBef>
                <a:spcPts val="900"/>
              </a:spcBef>
              <a:spcAft>
                <a:spcPts val="0"/>
              </a:spcAft>
              <a:buNone/>
            </a:pPr>
            <a:r>
              <a:rPr lang="en" sz="2000"/>
              <a:t>𝑥 = 7 and 𝑥 = 1 since (𝑥 − 7)(𝑥 − 1) = 0</a:t>
            </a:r>
            <a:endParaRPr sz="2000"/>
          </a:p>
          <a:p>
            <a:pPr indent="0" lvl="0" marL="0" rtl="0" algn="l">
              <a:lnSpc>
                <a:spcPct val="100000"/>
              </a:lnSpc>
              <a:spcBef>
                <a:spcPts val="900"/>
              </a:spcBef>
              <a:spcAft>
                <a:spcPts val="0"/>
              </a:spcAft>
              <a:buNone/>
            </a:pPr>
            <a:r>
              <a:rPr lang="en" sz="2000"/>
              <a:t>𝑥 = 11 and 𝑥 = −1 since (𝑥 − 11)(𝑥 + 1) = 0</a:t>
            </a:r>
            <a:endParaRPr sz="2000"/>
          </a:p>
          <a:p>
            <a:pPr indent="0" lvl="0" marL="0" rtl="0" algn="l">
              <a:lnSpc>
                <a:spcPct val="100000"/>
              </a:lnSpc>
              <a:spcBef>
                <a:spcPts val="900"/>
              </a:spcBef>
              <a:spcAft>
                <a:spcPts val="0"/>
              </a:spcAft>
              <a:buNone/>
            </a:pPr>
            <a:r>
              <a:rPr lang="en" sz="2000"/>
              <a:t>𝑥 = 7 and 𝑥 = −7 since (7 − 𝑥)(7 + 𝑥) = 0</a:t>
            </a:r>
            <a:endParaRPr sz="2000"/>
          </a:p>
          <a:p>
            <a:pPr indent="0" lvl="0" marL="0" rtl="0" algn="l">
              <a:lnSpc>
                <a:spcPct val="100000"/>
              </a:lnSpc>
              <a:spcBef>
                <a:spcPts val="900"/>
              </a:spcBef>
              <a:spcAft>
                <a:spcPts val="900"/>
              </a:spcAft>
              <a:buNone/>
            </a:pPr>
            <a:r>
              <a:rPr lang="en" sz="2000"/>
              <a:t>𝑥 = −10 and 𝑥 = 1 since (𝑥 + 10)(𝑥 − 1) = 0</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8" name="Shape 238"/>
        <p:cNvGrpSpPr/>
        <p:nvPr/>
      </p:nvGrpSpPr>
      <p:grpSpPr>
        <a:xfrm>
          <a:off x="0" y="0"/>
          <a:ext cx="0" cy="0"/>
          <a:chOff x="0" y="0"/>
          <a:chExt cx="0" cy="0"/>
        </a:xfrm>
      </p:grpSpPr>
      <p:sp>
        <p:nvSpPr>
          <p:cNvPr id="239" name="Google Shape;239;p26"/>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40" name="Google Shape;240;p26"/>
          <p:cNvSpPr txBox="1"/>
          <p:nvPr>
            <p:ph idx="1" type="body"/>
          </p:nvPr>
        </p:nvSpPr>
        <p:spPr>
          <a:xfrm>
            <a:off x="311700" y="1152475"/>
            <a:ext cx="8375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Solve this equation and explain or show your reasoning.</a:t>
            </a:r>
            <a:endParaRPr sz="2200"/>
          </a:p>
          <a:p>
            <a:pPr indent="0" lvl="0" marL="0" rtl="0" algn="l">
              <a:lnSpc>
                <a:spcPct val="100000"/>
              </a:lnSpc>
              <a:spcBef>
                <a:spcPts val="1200"/>
              </a:spcBef>
              <a:spcAft>
                <a:spcPts val="0"/>
              </a:spcAft>
              <a:buNone/>
            </a:pPr>
            <a:r>
              <a:t/>
            </a:r>
            <a:endParaRPr sz="2200"/>
          </a:p>
          <a:p>
            <a:pPr indent="0" lvl="0" marL="0" rtl="0" algn="ctr">
              <a:lnSpc>
                <a:spcPct val="100000"/>
              </a:lnSpc>
              <a:spcBef>
                <a:spcPts val="1200"/>
              </a:spcBef>
              <a:spcAft>
                <a:spcPts val="1200"/>
              </a:spcAft>
              <a:buNone/>
            </a:pPr>
            <a:r>
              <a:rPr lang="en" sz="2200"/>
              <a:t>(𝑥</a:t>
            </a:r>
            <a:r>
              <a:rPr baseline="30000" lang="en" sz="2200"/>
              <a:t>2</a:t>
            </a:r>
            <a:r>
              <a:rPr lang="en" sz="2200"/>
              <a:t> − 𝑥 − 20)(𝑥</a:t>
            </a:r>
            <a:r>
              <a:rPr baseline="30000" lang="en" sz="2200"/>
              <a:t>2</a:t>
            </a:r>
            <a:r>
              <a:rPr lang="en" sz="2200"/>
              <a:t> + 2𝑥 − 3) = (𝑥</a:t>
            </a:r>
            <a:r>
              <a:rPr baseline="30000" lang="en" sz="2200"/>
              <a:t>2</a:t>
            </a:r>
            <a:r>
              <a:rPr lang="en" sz="2200"/>
              <a:t> + 2𝑥 − 8)(𝑥</a:t>
            </a:r>
            <a:r>
              <a:rPr baseline="30000" lang="en" sz="2200"/>
              <a:t>2</a:t>
            </a:r>
            <a:r>
              <a:rPr lang="en" sz="2200"/>
              <a:t> − 8𝑥 + 15)</a:t>
            </a:r>
            <a:endParaRPr sz="2200"/>
          </a:p>
        </p:txBody>
      </p:sp>
      <p:sp>
        <p:nvSpPr>
          <p:cNvPr id="241" name="Google Shape;241;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2" name="Google Shape;242;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8.9.2 Using the Factored Form and the Zero Product Property to Solve Quadratic Equations</a:t>
            </a:r>
            <a:endParaRPr sz="1000"/>
          </a:p>
        </p:txBody>
      </p:sp>
      <p:pic>
        <p:nvPicPr>
          <p:cNvPr id="243" name="Google Shape;243;p26"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 name="Shape 247"/>
        <p:cNvGrpSpPr/>
        <p:nvPr/>
      </p:nvGrpSpPr>
      <p:grpSpPr>
        <a:xfrm>
          <a:off x="0" y="0"/>
          <a:ext cx="0" cy="0"/>
          <a:chOff x="0" y="0"/>
          <a:chExt cx="0" cy="0"/>
        </a:xfrm>
      </p:grpSpPr>
      <p:sp>
        <p:nvSpPr>
          <p:cNvPr id="248" name="Google Shape;248;p27"/>
          <p:cNvSpPr txBox="1"/>
          <p:nvPr>
            <p:ph type="title"/>
          </p:nvPr>
        </p:nvSpPr>
        <p:spPr>
          <a:xfrm>
            <a:off x="311700" y="263062"/>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49" name="Google Shape;249;p27"/>
          <p:cNvSpPr txBox="1"/>
          <p:nvPr>
            <p:ph idx="1" type="body"/>
          </p:nvPr>
        </p:nvSpPr>
        <p:spPr>
          <a:xfrm>
            <a:off x="311700" y="970512"/>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Solve the equation by rewriting it in factored form and then using the zero product property.</a:t>
            </a:r>
            <a:endParaRPr sz="2200"/>
          </a:p>
          <a:p>
            <a:pPr indent="0" lvl="0" marL="0" rtl="0" algn="ctr">
              <a:lnSpc>
                <a:spcPct val="100000"/>
              </a:lnSpc>
              <a:spcBef>
                <a:spcPts val="1200"/>
              </a:spcBef>
              <a:spcAft>
                <a:spcPts val="0"/>
              </a:spcAft>
              <a:buNone/>
            </a:pPr>
            <a:r>
              <a:rPr lang="en" sz="2200"/>
              <a:t>𝑥</a:t>
            </a:r>
            <a:r>
              <a:rPr baseline="30000" lang="en" sz="2200"/>
              <a:t>2</a:t>
            </a:r>
            <a:r>
              <a:rPr lang="en" sz="2200"/>
              <a:t> + 3𝑥 − 59 = − 5</a:t>
            </a:r>
            <a:endParaRPr sz="2200"/>
          </a:p>
          <a:p>
            <a:pPr indent="-368300" lvl="0" marL="914400" rtl="0" algn="l">
              <a:lnSpc>
                <a:spcPct val="100000"/>
              </a:lnSpc>
              <a:spcBef>
                <a:spcPts val="1200"/>
              </a:spcBef>
              <a:spcAft>
                <a:spcPts val="0"/>
              </a:spcAft>
              <a:buClr>
                <a:srgbClr val="424242"/>
              </a:buClr>
              <a:buSzPts val="2200"/>
              <a:buFont typeface="Noto Sans"/>
              <a:buAutoNum type="alphaLcPeriod"/>
            </a:pPr>
            <a:r>
              <a:rPr lang="en" sz="2200"/>
              <a:t>𝑥 = 9 and 𝑥 = − 6</a:t>
            </a:r>
            <a:endParaRPr sz="2200"/>
          </a:p>
          <a:p>
            <a:pPr indent="-368300" lvl="0" marL="914400" rtl="0" algn="l">
              <a:lnSpc>
                <a:spcPct val="100000"/>
              </a:lnSpc>
              <a:spcBef>
                <a:spcPts val="1000"/>
              </a:spcBef>
              <a:spcAft>
                <a:spcPts val="0"/>
              </a:spcAft>
              <a:buSzPts val="2200"/>
              <a:buFont typeface="Noto Sans"/>
              <a:buAutoNum type="alphaLcPeriod"/>
            </a:pPr>
            <a:r>
              <a:rPr lang="en" sz="2200"/>
              <a:t>𝑥 = 9 and 𝑥 = 6</a:t>
            </a:r>
            <a:endParaRPr sz="2200"/>
          </a:p>
          <a:p>
            <a:pPr indent="-368300" lvl="0" marL="914400" rtl="0" algn="l">
              <a:lnSpc>
                <a:spcPct val="100000"/>
              </a:lnSpc>
              <a:spcBef>
                <a:spcPts val="1000"/>
              </a:spcBef>
              <a:spcAft>
                <a:spcPts val="0"/>
              </a:spcAft>
              <a:buSzPts val="2200"/>
              <a:buFont typeface="Noto Sans"/>
              <a:buAutoNum type="alphaLcPeriod"/>
            </a:pPr>
            <a:r>
              <a:rPr lang="en" sz="2200"/>
              <a:t>𝑥 = − 9 and 𝑥 = 6</a:t>
            </a:r>
            <a:endParaRPr sz="2200"/>
          </a:p>
          <a:p>
            <a:pPr indent="-368300" lvl="0" marL="914400" rtl="0" algn="l">
              <a:lnSpc>
                <a:spcPct val="100000"/>
              </a:lnSpc>
              <a:spcBef>
                <a:spcPts val="1000"/>
              </a:spcBef>
              <a:spcAft>
                <a:spcPts val="1000"/>
              </a:spcAft>
              <a:buSzPts val="2200"/>
              <a:buFont typeface="Noto Sans"/>
              <a:buAutoNum type="alphaLcPeriod"/>
            </a:pPr>
            <a:r>
              <a:rPr lang="en" sz="2200"/>
              <a:t>𝑥 = − 9 and 𝑥 = − 6</a:t>
            </a:r>
            <a:endParaRPr sz="2200"/>
          </a:p>
        </p:txBody>
      </p:sp>
      <p:sp>
        <p:nvSpPr>
          <p:cNvPr id="250" name="Google Shape;250;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1" name="Google Shape;251;p2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8.9.2 Using the Factored Form and the Zero Product Property to Solve Quadratic Equations</a:t>
            </a:r>
            <a:endParaRPr sz="1000"/>
          </a:p>
        </p:txBody>
      </p:sp>
      <p:pic>
        <p:nvPicPr>
          <p:cNvPr id="252" name="Google Shape;252;p27"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53" name="Google Shape;253;p27">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57" name="Shape 257"/>
        <p:cNvGrpSpPr/>
        <p:nvPr/>
      </p:nvGrpSpPr>
      <p:grpSpPr>
        <a:xfrm>
          <a:off x="0" y="0"/>
          <a:ext cx="0" cy="0"/>
          <a:chOff x="0" y="0"/>
          <a:chExt cx="0" cy="0"/>
        </a:xfrm>
      </p:grpSpPr>
      <p:sp>
        <p:nvSpPr>
          <p:cNvPr id="258" name="Google Shape;258;p28"/>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Self Check - Review</a:t>
            </a:r>
            <a:endParaRPr/>
          </a:p>
        </p:txBody>
      </p:sp>
      <p:sp>
        <p:nvSpPr>
          <p:cNvPr id="259" name="Google Shape;259;p28"/>
          <p:cNvSpPr txBox="1"/>
          <p:nvPr>
            <p:ph idx="1" type="body"/>
          </p:nvPr>
        </p:nvSpPr>
        <p:spPr>
          <a:xfrm>
            <a:off x="311700" y="1152475"/>
            <a:ext cx="3309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Let's look at an example in which we find the factored form, and then use the zero product property to solve.</a:t>
            </a:r>
            <a:endParaRPr sz="2200"/>
          </a:p>
          <a:p>
            <a:pPr indent="0" lvl="0" marL="0" rtl="0" algn="l">
              <a:spcBef>
                <a:spcPts val="1200"/>
              </a:spcBef>
              <a:spcAft>
                <a:spcPts val="0"/>
              </a:spcAft>
              <a:buNone/>
            </a:pPr>
            <a:r>
              <a:t/>
            </a:r>
            <a:endParaRPr sz="2200"/>
          </a:p>
          <a:p>
            <a:pPr indent="0" lvl="0" marL="0" rtl="0" algn="l">
              <a:spcBef>
                <a:spcPts val="0"/>
              </a:spcBef>
              <a:spcAft>
                <a:spcPts val="0"/>
              </a:spcAft>
              <a:buNone/>
            </a:pPr>
            <a:r>
              <a:rPr lang="en" sz="2200"/>
              <a:t>Solve 𝑥</a:t>
            </a:r>
            <a:r>
              <a:rPr baseline="30000" lang="en" sz="2200"/>
              <a:t>2</a:t>
            </a:r>
            <a:r>
              <a:rPr lang="en" sz="2200"/>
              <a:t> + 3𝑥 − 50 = −10</a:t>
            </a:r>
            <a:endParaRPr sz="2200"/>
          </a:p>
          <a:p>
            <a:pPr indent="0" lvl="0" marL="0" rtl="0" algn="l">
              <a:spcBef>
                <a:spcPts val="1200"/>
              </a:spcBef>
              <a:spcAft>
                <a:spcPts val="0"/>
              </a:spcAft>
              <a:buNone/>
            </a:pPr>
            <a:r>
              <a:t/>
            </a:r>
            <a:endParaRPr sz="1800"/>
          </a:p>
          <a:p>
            <a:pPr indent="0" lvl="0" marL="457200" rtl="0" algn="l">
              <a:spcBef>
                <a:spcPts val="1200"/>
              </a:spcBef>
              <a:spcAft>
                <a:spcPts val="0"/>
              </a:spcAft>
              <a:buNone/>
            </a:pPr>
            <a:r>
              <a:t/>
            </a:r>
            <a:endParaRPr sz="1800"/>
          </a:p>
          <a:p>
            <a:pPr indent="0" lvl="0" marL="457200" rtl="0" algn="l">
              <a:spcBef>
                <a:spcPts val="1200"/>
              </a:spcBef>
              <a:spcAft>
                <a:spcPts val="1200"/>
              </a:spcAft>
              <a:buNone/>
            </a:pPr>
            <a:r>
              <a:t/>
            </a:r>
            <a:endParaRPr sz="1800"/>
          </a:p>
        </p:txBody>
      </p:sp>
      <p:sp>
        <p:nvSpPr>
          <p:cNvPr id="260" name="Google Shape;260;p2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8.9.2 Using the Factored Form and the Zero Product Property to Solve Quadratic Equations - Additional Resources</a:t>
            </a:r>
            <a:endParaRPr/>
          </a:p>
        </p:txBody>
      </p:sp>
      <p:pic>
        <p:nvPicPr>
          <p:cNvPr id="261" name="Google Shape;261;p2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62" name="Google Shape;262;p28"/>
          <p:cNvSpPr txBox="1"/>
          <p:nvPr>
            <p:ph idx="2" type="body"/>
          </p:nvPr>
        </p:nvSpPr>
        <p:spPr>
          <a:xfrm>
            <a:off x="3879125" y="1152475"/>
            <a:ext cx="4953300" cy="377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500"/>
              <a:t>Step 1 -</a:t>
            </a:r>
            <a:r>
              <a:rPr lang="en" sz="1500"/>
              <a:t> Set the equation equal to 0 by adding 10 to both sides.</a:t>
            </a:r>
            <a:endParaRPr sz="1500"/>
          </a:p>
          <a:p>
            <a:pPr indent="0" lvl="0" marL="0" rtl="0" algn="ctr">
              <a:spcBef>
                <a:spcPts val="1200"/>
              </a:spcBef>
              <a:spcAft>
                <a:spcPts val="0"/>
              </a:spcAft>
              <a:buClr>
                <a:schemeClr val="dk1"/>
              </a:buClr>
              <a:buSzPts val="1100"/>
              <a:buFont typeface="Arial"/>
              <a:buNone/>
            </a:pPr>
            <a:r>
              <a:rPr lang="en" sz="1500"/>
              <a:t>𝑥</a:t>
            </a:r>
            <a:r>
              <a:rPr baseline="30000" lang="en" sz="1500"/>
              <a:t>2</a:t>
            </a:r>
            <a:r>
              <a:rPr lang="en" sz="1500"/>
              <a:t> + 3𝑥 − 40 = 0</a:t>
            </a:r>
            <a:endParaRPr sz="1500"/>
          </a:p>
          <a:p>
            <a:pPr indent="0" lvl="0" marL="0" rtl="0" algn="l">
              <a:spcBef>
                <a:spcPts val="1200"/>
              </a:spcBef>
              <a:spcAft>
                <a:spcPts val="0"/>
              </a:spcAft>
              <a:buClr>
                <a:schemeClr val="dk1"/>
              </a:buClr>
              <a:buSzPts val="1100"/>
              <a:buFont typeface="Arial"/>
              <a:buNone/>
            </a:pPr>
            <a:r>
              <a:rPr b="1" lang="en" sz="1500"/>
              <a:t>Step 2 -</a:t>
            </a:r>
            <a:r>
              <a:rPr lang="en" sz="1500"/>
              <a:t> Find the factored form. Which numbers have a product of –40 and a sum of +3?</a:t>
            </a:r>
            <a:endParaRPr sz="1500"/>
          </a:p>
          <a:p>
            <a:pPr indent="0" lvl="0" marL="0" rtl="0" algn="ctr">
              <a:spcBef>
                <a:spcPts val="1200"/>
              </a:spcBef>
              <a:spcAft>
                <a:spcPts val="0"/>
              </a:spcAft>
              <a:buClr>
                <a:schemeClr val="dk1"/>
              </a:buClr>
              <a:buSzPts val="1100"/>
              <a:buFont typeface="Arial"/>
              <a:buNone/>
            </a:pPr>
            <a:r>
              <a:rPr lang="en" sz="1500"/>
              <a:t>(𝑥 + 8)(𝑥 − 5) = 0</a:t>
            </a:r>
            <a:endParaRPr sz="1500"/>
          </a:p>
          <a:p>
            <a:pPr indent="0" lvl="0" marL="0" rtl="0" algn="l">
              <a:spcBef>
                <a:spcPts val="1200"/>
              </a:spcBef>
              <a:spcAft>
                <a:spcPts val="0"/>
              </a:spcAft>
              <a:buClr>
                <a:schemeClr val="dk1"/>
              </a:buClr>
              <a:buSzPts val="1100"/>
              <a:buFont typeface="Arial"/>
              <a:buNone/>
            </a:pPr>
            <a:r>
              <a:rPr b="1" lang="en" sz="1500"/>
              <a:t>Step 3 -</a:t>
            </a:r>
            <a:r>
              <a:rPr lang="en" sz="1500"/>
              <a:t> Use the zero product property to solve. Set each factor equal to 0 and solve.</a:t>
            </a:r>
            <a:endParaRPr sz="1500"/>
          </a:p>
          <a:p>
            <a:pPr indent="0" lvl="0" marL="0" rtl="0" algn="ctr">
              <a:spcBef>
                <a:spcPts val="1200"/>
              </a:spcBef>
              <a:spcAft>
                <a:spcPts val="0"/>
              </a:spcAft>
              <a:buNone/>
            </a:pPr>
            <a:r>
              <a:rPr lang="en" sz="1500"/>
              <a:t>(𝑥 + 8) = 0   and   (𝑥 − 5) = 0</a:t>
            </a:r>
            <a:endParaRPr sz="1500"/>
          </a:p>
          <a:p>
            <a:pPr indent="0" lvl="0" marL="0" rtl="0" algn="ctr">
              <a:spcBef>
                <a:spcPts val="0"/>
              </a:spcBef>
              <a:spcAft>
                <a:spcPts val="0"/>
              </a:spcAft>
              <a:buClr>
                <a:schemeClr val="dk1"/>
              </a:buClr>
              <a:buSzPts val="1100"/>
              <a:buFont typeface="Arial"/>
              <a:buNone/>
            </a:pPr>
            <a:r>
              <a:rPr lang="en" sz="1500"/>
              <a:t>𝑥 = −8   and      𝑥 = 5        </a:t>
            </a:r>
            <a:endParaRPr sz="1500"/>
          </a:p>
        </p:txBody>
      </p:sp>
      <p:sp>
        <p:nvSpPr>
          <p:cNvPr id="263" name="Google Shape;263;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7" name="Shape 267"/>
        <p:cNvGrpSpPr/>
        <p:nvPr/>
      </p:nvGrpSpPr>
      <p:grpSpPr>
        <a:xfrm>
          <a:off x="0" y="0"/>
          <a:ext cx="0" cy="0"/>
          <a:chOff x="0" y="0"/>
          <a:chExt cx="0" cy="0"/>
        </a:xfrm>
      </p:grpSpPr>
      <p:sp>
        <p:nvSpPr>
          <p:cNvPr id="268" name="Google Shape;268;p29"/>
          <p:cNvSpPr txBox="1"/>
          <p:nvPr>
            <p:ph idx="4294967295" type="title"/>
          </p:nvPr>
        </p:nvSpPr>
        <p:spPr>
          <a:xfrm>
            <a:off x="311700" y="2926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69" name="Google Shape;269;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0" name="Google Shape;270;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1" name="Google Shape;271;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2" name="Google Shape;272;p29"/>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3" name="Google Shape;273;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4" name="Google Shape;274;p2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75" name="Google Shape;275;p29"/>
          <p:cNvCxnSpPr>
            <a:stCxn id="269" idx="2"/>
            <a:endCxn id="27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76" name="Google Shape;276;p29"/>
          <p:cNvCxnSpPr>
            <a:stCxn id="271" idx="3"/>
            <a:endCxn id="27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77" name="Google Shape;277;p29"/>
          <p:cNvCxnSpPr>
            <a:stCxn id="270" idx="3"/>
            <a:endCxn id="27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78" name="Google Shape;278;p29"/>
          <p:cNvCxnSpPr>
            <a:stCxn id="272" idx="3"/>
            <a:endCxn id="27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79" name="Google Shape;279;p29"/>
          <p:cNvCxnSpPr>
            <a:stCxn id="274" idx="3"/>
            <a:endCxn id="27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80" name="Google Shape;280;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1" name="Google Shape;281;p29"/>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282" name="Google Shape;282;p29"/>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283" name="Google Shape;283;p29" title="hugeicons_chart-down.png"/>
          <p:cNvPicPr preferRelativeResize="0"/>
          <p:nvPr/>
        </p:nvPicPr>
        <p:blipFill>
          <a:blip r:embed="rId4">
            <a:alphaModFix/>
          </a:blip>
          <a:stretch>
            <a:fillRect/>
          </a:stretch>
        </p:blipFill>
        <p:spPr>
          <a:xfrm>
            <a:off x="4902145" y="3393680"/>
            <a:ext cx="228600" cy="228600"/>
          </a:xfrm>
          <a:prstGeom prst="rect">
            <a:avLst/>
          </a:prstGeom>
          <a:noFill/>
          <a:ln>
            <a:noFill/>
          </a:ln>
        </p:spPr>
      </p:pic>
      <p:sp>
        <p:nvSpPr>
          <p:cNvPr id="284" name="Google Shape;284;p29"/>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285" name="Google Shape;285;p29"/>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286" name="Google Shape;286;p29"/>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287" name="Google Shape;287;p29" title="hugeicons_start-up-02.png"/>
          <p:cNvPicPr preferRelativeResize="0"/>
          <p:nvPr/>
        </p:nvPicPr>
        <p:blipFill>
          <a:blip r:embed="rId5">
            <a:alphaModFix/>
          </a:blip>
          <a:stretch>
            <a:fillRect/>
          </a:stretch>
        </p:blipFill>
        <p:spPr>
          <a:xfrm>
            <a:off x="1084454" y="1748217"/>
            <a:ext cx="228600" cy="228600"/>
          </a:xfrm>
          <a:prstGeom prst="rect">
            <a:avLst/>
          </a:prstGeom>
          <a:noFill/>
          <a:ln>
            <a:noFill/>
          </a:ln>
        </p:spPr>
      </p:pic>
      <p:sp>
        <p:nvSpPr>
          <p:cNvPr id="288" name="Google Shape;288;p29"/>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289" name="Google Shape;289;p29" title="hugeicons_task-done-01.png"/>
          <p:cNvPicPr preferRelativeResize="0"/>
          <p:nvPr/>
        </p:nvPicPr>
        <p:blipFill>
          <a:blip r:embed="rId6">
            <a:alphaModFix/>
          </a:blip>
          <a:stretch>
            <a:fillRect/>
          </a:stretch>
        </p:blipFill>
        <p:spPr>
          <a:xfrm>
            <a:off x="1837944" y="3413760"/>
            <a:ext cx="228600" cy="228600"/>
          </a:xfrm>
          <a:prstGeom prst="rect">
            <a:avLst/>
          </a:prstGeom>
          <a:noFill/>
          <a:ln>
            <a:noFill/>
          </a:ln>
        </p:spPr>
      </p:pic>
      <p:pic>
        <p:nvPicPr>
          <p:cNvPr id="290" name="Google Shape;290;p29" title="hugeicons_task-done-01.png"/>
          <p:cNvPicPr preferRelativeResize="0"/>
          <p:nvPr/>
        </p:nvPicPr>
        <p:blipFill>
          <a:blip r:embed="rId6">
            <a:alphaModFix/>
          </a:blip>
          <a:stretch>
            <a:fillRect/>
          </a:stretch>
        </p:blipFill>
        <p:spPr>
          <a:xfrm>
            <a:off x="3630168" y="1731264"/>
            <a:ext cx="228600" cy="228600"/>
          </a:xfrm>
          <a:prstGeom prst="rect">
            <a:avLst/>
          </a:prstGeom>
          <a:noFill/>
          <a:ln>
            <a:noFill/>
          </a:ln>
        </p:spPr>
      </p:pic>
      <p:pic>
        <p:nvPicPr>
          <p:cNvPr id="291" name="Google Shape;291;p29" title="hugeicons_centralized.png"/>
          <p:cNvPicPr preferRelativeResize="0"/>
          <p:nvPr/>
        </p:nvPicPr>
        <p:blipFill>
          <a:blip r:embed="rId7">
            <a:alphaModFix/>
          </a:blip>
          <a:stretch>
            <a:fillRect/>
          </a:stretch>
        </p:blipFill>
        <p:spPr>
          <a:xfrm>
            <a:off x="7799832" y="3413760"/>
            <a:ext cx="228600" cy="228600"/>
          </a:xfrm>
          <a:prstGeom prst="rect">
            <a:avLst/>
          </a:prstGeom>
          <a:noFill/>
          <a:ln>
            <a:noFill/>
          </a:ln>
        </p:spPr>
      </p:pic>
      <p:pic>
        <p:nvPicPr>
          <p:cNvPr id="292" name="Google Shape;292;p29" title="hugeicons_pencil.png"/>
          <p:cNvPicPr preferRelativeResize="0"/>
          <p:nvPr/>
        </p:nvPicPr>
        <p:blipFill>
          <a:blip r:embed="rId8">
            <a:alphaModFix/>
          </a:blip>
          <a:stretch>
            <a:fillRect/>
          </a:stretch>
        </p:blipFill>
        <p:spPr>
          <a:xfrm>
            <a:off x="6519672" y="1749552"/>
            <a:ext cx="228600" cy="228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96" name="Shape 296"/>
        <p:cNvGrpSpPr/>
        <p:nvPr/>
      </p:nvGrpSpPr>
      <p:grpSpPr>
        <a:xfrm>
          <a:off x="0" y="0"/>
          <a:ext cx="0" cy="0"/>
          <a:chOff x="0" y="0"/>
          <a:chExt cx="0" cy="0"/>
        </a:xfrm>
      </p:grpSpPr>
      <p:sp>
        <p:nvSpPr>
          <p:cNvPr id="297" name="Google Shape;297;p30"/>
          <p:cNvSpPr txBox="1"/>
          <p:nvPr>
            <p:ph type="title"/>
          </p:nvPr>
        </p:nvSpPr>
        <p:spPr>
          <a:xfrm>
            <a:off x="311700" y="239916"/>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800"/>
              <a:t>Learning Strategies</a:t>
            </a:r>
            <a:r>
              <a:rPr lang="en" sz="2800"/>
              <a:t> - Search for One Solution</a:t>
            </a:r>
            <a:r>
              <a:rPr lang="en"/>
              <a:t> 🔮</a:t>
            </a:r>
            <a:endParaRPr sz="3000">
              <a:solidFill>
                <a:srgbClr val="005047"/>
              </a:solidFill>
            </a:endParaRPr>
          </a:p>
        </p:txBody>
      </p:sp>
      <p:sp>
        <p:nvSpPr>
          <p:cNvPr id="298" name="Google Shape;298;p30"/>
          <p:cNvSpPr txBox="1"/>
          <p:nvPr>
            <p:ph idx="12" type="sldNum"/>
          </p:nvPr>
        </p:nvSpPr>
        <p:spPr>
          <a:xfrm>
            <a:off x="8283608" y="474560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9" name="Google Shape;299;p30"/>
          <p:cNvSpPr txBox="1"/>
          <p:nvPr>
            <p:ph idx="3" type="sldNum"/>
          </p:nvPr>
        </p:nvSpPr>
        <p:spPr>
          <a:xfrm>
            <a:off x="311700" y="474561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8.9.3 Writing an Equation to Represent a Quadratic Function with Only One Solution</a:t>
            </a:r>
            <a:endParaRPr/>
          </a:p>
        </p:txBody>
      </p:sp>
      <p:pic>
        <p:nvPicPr>
          <p:cNvPr id="300" name="Google Shape;300;p30"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301" name="Google Shape;301;p30"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302" name="Google Shape;302;p30"/>
          <p:cNvSpPr/>
          <p:nvPr/>
        </p:nvSpPr>
        <p:spPr>
          <a:xfrm>
            <a:off x="4779300" y="748138"/>
            <a:ext cx="4181700" cy="1878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11150" lvl="0" marL="457200" rtl="0" algn="l">
              <a:spcBef>
                <a:spcPts val="0"/>
              </a:spcBef>
              <a:spcAft>
                <a:spcPts val="0"/>
              </a:spcAft>
              <a:buClr>
                <a:schemeClr val="dk1"/>
              </a:buClr>
              <a:buSzPts val="1300"/>
              <a:buFont typeface="Noto Sans Medium"/>
              <a:buAutoNum type="arabicPeriod"/>
            </a:pPr>
            <a:r>
              <a:rPr lang="en" sz="1300">
                <a:solidFill>
                  <a:schemeClr val="dk1"/>
                </a:solidFill>
                <a:latin typeface="Noto Sans Medium"/>
                <a:ea typeface="Noto Sans Medium"/>
                <a:cs typeface="Noto Sans Medium"/>
                <a:sym typeface="Noto Sans Medium"/>
              </a:rPr>
              <a:t>Walk around and find two other equations and graphs in the room.</a:t>
            </a:r>
            <a:endParaRPr sz="1300">
              <a:solidFill>
                <a:schemeClr val="dk1"/>
              </a:solidFill>
              <a:latin typeface="Noto Sans Medium"/>
              <a:ea typeface="Noto Sans Medium"/>
              <a:cs typeface="Noto Sans Medium"/>
              <a:sym typeface="Noto Sans Medium"/>
            </a:endParaRPr>
          </a:p>
          <a:p>
            <a:pPr indent="-311150" lvl="0" marL="457200" rtl="0" algn="l">
              <a:spcBef>
                <a:spcPts val="500"/>
              </a:spcBef>
              <a:spcAft>
                <a:spcPts val="0"/>
              </a:spcAft>
              <a:buClr>
                <a:schemeClr val="dk1"/>
              </a:buClr>
              <a:buSzPts val="1300"/>
              <a:buFont typeface="Noto Sans Medium"/>
              <a:buAutoNum type="arabicPeriod"/>
            </a:pPr>
            <a:r>
              <a:rPr lang="en" sz="1300">
                <a:solidFill>
                  <a:schemeClr val="dk1"/>
                </a:solidFill>
                <a:latin typeface="Noto Sans Medium"/>
                <a:ea typeface="Noto Sans Medium"/>
                <a:cs typeface="Noto Sans Medium"/>
                <a:sym typeface="Noto Sans Medium"/>
              </a:rPr>
              <a:t>Think about what’s the same and different about the representations - specifically in terms of the zero or solution.</a:t>
            </a:r>
            <a:endParaRPr sz="1300">
              <a:solidFill>
                <a:schemeClr val="dk1"/>
              </a:solidFill>
              <a:latin typeface="Noto Sans Medium"/>
              <a:ea typeface="Noto Sans Medium"/>
              <a:cs typeface="Noto Sans Medium"/>
              <a:sym typeface="Noto Sans Medium"/>
            </a:endParaRPr>
          </a:p>
          <a:p>
            <a:pPr indent="-311150" lvl="0" marL="457200" rtl="0" algn="l">
              <a:spcBef>
                <a:spcPts val="500"/>
              </a:spcBef>
              <a:spcAft>
                <a:spcPts val="0"/>
              </a:spcAft>
              <a:buClr>
                <a:schemeClr val="dk1"/>
              </a:buClr>
              <a:buSzPts val="1300"/>
              <a:buFont typeface="Noto Sans Medium"/>
              <a:buAutoNum type="arabicPeriod"/>
            </a:pPr>
            <a:r>
              <a:rPr lang="en" sz="1300">
                <a:solidFill>
                  <a:schemeClr val="dk1"/>
                </a:solidFill>
                <a:latin typeface="Noto Sans Medium"/>
                <a:ea typeface="Noto Sans Medium"/>
                <a:cs typeface="Noto Sans Medium"/>
                <a:sym typeface="Noto Sans Medium"/>
              </a:rPr>
              <a:t>Talk with your partner about what you noticed.</a:t>
            </a:r>
            <a:endParaRPr sz="1300">
              <a:latin typeface="Noto Sans Medium"/>
              <a:ea typeface="Noto Sans Medium"/>
              <a:cs typeface="Noto Sans Medium"/>
              <a:sym typeface="Noto Sans Medium"/>
            </a:endParaRPr>
          </a:p>
          <a:p>
            <a:pPr indent="0" lvl="0" marL="0" rtl="0" algn="r">
              <a:spcBef>
                <a:spcPts val="0"/>
              </a:spcBef>
              <a:spcAft>
                <a:spcPts val="0"/>
              </a:spcAft>
              <a:buNone/>
            </a:pPr>
            <a:r>
              <a:rPr lang="en" sz="1000">
                <a:solidFill>
                  <a:schemeClr val="dk1"/>
                </a:solidFill>
                <a:latin typeface="Noto Sans Light"/>
                <a:ea typeface="Noto Sans Light"/>
                <a:cs typeface="Noto Sans Light"/>
                <a:sym typeface="Noto Sans Light"/>
              </a:rPr>
              <a:t>Compare and Connect</a:t>
            </a:r>
            <a:endParaRPr sz="1000">
              <a:latin typeface="Noto Sans Light"/>
              <a:ea typeface="Noto Sans Light"/>
              <a:cs typeface="Noto Sans Light"/>
              <a:sym typeface="Noto Sans Light"/>
            </a:endParaRPr>
          </a:p>
        </p:txBody>
      </p:sp>
      <p:sp>
        <p:nvSpPr>
          <p:cNvPr id="303" name="Google Shape;303;p30"/>
          <p:cNvSpPr/>
          <p:nvPr/>
        </p:nvSpPr>
        <p:spPr>
          <a:xfrm>
            <a:off x="4779300" y="2727825"/>
            <a:ext cx="4181700" cy="19884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219709" lvl="0" marL="274320" rtl="0" algn="l">
              <a:spcBef>
                <a:spcPts val="1000"/>
              </a:spcBef>
              <a:spcAft>
                <a:spcPts val="0"/>
              </a:spcAft>
              <a:buSzPts val="1300"/>
              <a:buFont typeface="Noto Sans Medium"/>
              <a:buAutoNum type="arabicPeriod"/>
            </a:pPr>
            <a:r>
              <a:rPr lang="en" sz="1300">
                <a:latin typeface="Noto Sans Medium"/>
                <a:ea typeface="Noto Sans Medium"/>
                <a:cs typeface="Noto Sans Medium"/>
                <a:sym typeface="Noto Sans Medium"/>
              </a:rPr>
              <a:t>Access </a:t>
            </a:r>
            <a:r>
              <a:rPr lang="en" sz="1300" u="sng">
                <a:solidFill>
                  <a:schemeClr val="hlink"/>
                </a:solidFill>
                <a:latin typeface="Noto Sans Medium"/>
                <a:ea typeface="Noto Sans Medium"/>
                <a:cs typeface="Noto Sans Medium"/>
                <a:sym typeface="Noto Sans Medium"/>
                <a:hlinkClick r:id="rId6"/>
              </a:rPr>
              <a:t>Desmos.com</a:t>
            </a:r>
            <a:r>
              <a:rPr lang="en" sz="1300">
                <a:latin typeface="Noto Sans Medium"/>
                <a:ea typeface="Noto Sans Medium"/>
                <a:cs typeface="Noto Sans Medium"/>
                <a:sym typeface="Noto Sans Medium"/>
              </a:rPr>
              <a:t> , then “Show Keypad ▲”</a:t>
            </a:r>
            <a:endParaRPr sz="1300">
              <a:latin typeface="Noto Sans Medium"/>
              <a:ea typeface="Noto Sans Medium"/>
              <a:cs typeface="Noto Sans Medium"/>
              <a:sym typeface="Noto Sans Medium"/>
            </a:endParaRPr>
          </a:p>
          <a:p>
            <a:pPr indent="-219709" lvl="0" marL="274320" rtl="0" algn="l">
              <a:spcBef>
                <a:spcPts val="500"/>
              </a:spcBef>
              <a:spcAft>
                <a:spcPts val="0"/>
              </a:spcAft>
              <a:buSzPts val="1300"/>
              <a:buFont typeface="Noto Sans Medium"/>
              <a:buAutoNum type="arabicPeriod"/>
            </a:pPr>
            <a:r>
              <a:rPr lang="en" sz="1300">
                <a:latin typeface="Noto Sans Medium"/>
                <a:ea typeface="Noto Sans Medium"/>
                <a:cs typeface="Noto Sans Medium"/>
                <a:sym typeface="Noto Sans Medium"/>
              </a:rPr>
              <a:t>Enter “f” from the computer keyboard and “(“ from the math keyboard</a:t>
            </a:r>
            <a:endParaRPr sz="1300">
              <a:latin typeface="Noto Sans Medium"/>
              <a:ea typeface="Noto Sans Medium"/>
              <a:cs typeface="Noto Sans Medium"/>
              <a:sym typeface="Noto Sans Medium"/>
            </a:endParaRPr>
          </a:p>
          <a:p>
            <a:pPr indent="-219709" lvl="0" marL="274320" rtl="0" algn="l">
              <a:spcBef>
                <a:spcPts val="500"/>
              </a:spcBef>
              <a:spcAft>
                <a:spcPts val="0"/>
              </a:spcAft>
              <a:buSzPts val="1300"/>
              <a:buFont typeface="Noto Sans Medium"/>
              <a:buAutoNum type="arabicPeriod"/>
            </a:pPr>
            <a:r>
              <a:rPr lang="en" sz="1300">
                <a:latin typeface="Noto Sans Medium"/>
                <a:ea typeface="Noto Sans Medium"/>
                <a:cs typeface="Noto Sans Medium"/>
                <a:sym typeface="Noto Sans Medium"/>
              </a:rPr>
              <a:t>Enter “x” from the computer keyboard and “)” from the math keyboard.</a:t>
            </a:r>
            <a:endParaRPr sz="1300">
              <a:latin typeface="Noto Sans Medium"/>
              <a:ea typeface="Noto Sans Medium"/>
              <a:cs typeface="Noto Sans Medium"/>
              <a:sym typeface="Noto Sans Medium"/>
            </a:endParaRPr>
          </a:p>
          <a:p>
            <a:pPr indent="-219709" lvl="0" marL="274320" rtl="0" algn="l">
              <a:spcBef>
                <a:spcPts val="500"/>
              </a:spcBef>
              <a:spcAft>
                <a:spcPts val="0"/>
              </a:spcAft>
              <a:buSzPts val="1300"/>
              <a:buFont typeface="Noto Sans Medium"/>
              <a:buAutoNum type="arabicPeriod"/>
            </a:pPr>
            <a:r>
              <a:rPr lang="en" sz="1300">
                <a:latin typeface="Noto Sans Medium"/>
                <a:ea typeface="Noto Sans Medium"/>
                <a:cs typeface="Noto Sans Medium"/>
                <a:sym typeface="Noto Sans Medium"/>
              </a:rPr>
              <a:t>Use the math keyboard for “=” and the expression.</a:t>
            </a:r>
            <a:endParaRPr sz="1300">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Action and Expression</a:t>
            </a:r>
            <a:endParaRPr>
              <a:latin typeface="Noto Sans Light"/>
              <a:ea typeface="Noto Sans Light"/>
              <a:cs typeface="Noto Sans Light"/>
              <a:sym typeface="Noto Sans Light"/>
            </a:endParaRPr>
          </a:p>
        </p:txBody>
      </p:sp>
      <p:sp>
        <p:nvSpPr>
          <p:cNvPr id="304" name="Google Shape;304;p3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8" name="Shape 308"/>
        <p:cNvGrpSpPr/>
        <p:nvPr/>
      </p:nvGrpSpPr>
      <p:grpSpPr>
        <a:xfrm>
          <a:off x="0" y="0"/>
          <a:ext cx="0" cy="0"/>
          <a:chOff x="0" y="0"/>
          <a:chExt cx="0" cy="0"/>
        </a:xfrm>
      </p:grpSpPr>
      <p:sp>
        <p:nvSpPr>
          <p:cNvPr id="309" name="Google Shape;309;p31"/>
          <p:cNvSpPr txBox="1"/>
          <p:nvPr>
            <p:ph type="title"/>
          </p:nvPr>
        </p:nvSpPr>
        <p:spPr>
          <a:xfrm>
            <a:off x="311700" y="238800"/>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t>
            </a:r>
            <a:r>
              <a:rPr lang="en" sz="3000">
                <a:solidFill>
                  <a:srgbClr val="005047"/>
                </a:solidFill>
              </a:rPr>
              <a:t>arning Activity - </a:t>
            </a:r>
            <a:r>
              <a:rPr lang="en"/>
              <a:t>Search for One Solution 🔮 </a:t>
            </a:r>
            <a:endParaRPr sz="3000">
              <a:solidFill>
                <a:srgbClr val="005047"/>
              </a:solidFill>
            </a:endParaRPr>
          </a:p>
        </p:txBody>
      </p:sp>
      <p:sp>
        <p:nvSpPr>
          <p:cNvPr id="310" name="Google Shape;310;p31"/>
          <p:cNvSpPr txBox="1"/>
          <p:nvPr>
            <p:ph idx="1" type="body"/>
          </p:nvPr>
        </p:nvSpPr>
        <p:spPr>
          <a:xfrm>
            <a:off x="311700" y="1152475"/>
            <a:ext cx="8409900" cy="34200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AutoNum type="arabicPeriod"/>
            </a:pPr>
            <a:r>
              <a:rPr lang="en" sz="2200"/>
              <a:t>Sketch </a:t>
            </a:r>
            <a:r>
              <a:rPr lang="en" sz="2200" u="sng">
                <a:solidFill>
                  <a:schemeClr val="hlink"/>
                </a:solidFill>
                <a:hlinkClick r:id="rId4"/>
              </a:rPr>
              <a:t>graphs</a:t>
            </a:r>
            <a:r>
              <a:rPr lang="en" sz="2200"/>
              <a:t> that represent </a:t>
            </a:r>
            <a:r>
              <a:rPr b="1" lang="en" sz="2200"/>
              <a:t>three quadratic functions</a:t>
            </a:r>
            <a:r>
              <a:rPr lang="en" sz="2200"/>
              <a:t>: </a:t>
            </a:r>
            <a:endParaRPr sz="2200"/>
          </a:p>
          <a:p>
            <a:pPr indent="-368300" lvl="0" marL="914400" rtl="0" algn="l">
              <a:lnSpc>
                <a:spcPct val="100000"/>
              </a:lnSpc>
              <a:spcBef>
                <a:spcPts val="0"/>
              </a:spcBef>
              <a:spcAft>
                <a:spcPts val="0"/>
              </a:spcAft>
              <a:buSzPts val="2200"/>
              <a:buChar char="●"/>
            </a:pPr>
            <a:r>
              <a:rPr lang="en" sz="2200"/>
              <a:t>one that has </a:t>
            </a:r>
            <a:r>
              <a:rPr b="1" lang="en" sz="2200"/>
              <a:t>no zeros</a:t>
            </a:r>
            <a:r>
              <a:rPr lang="en" sz="2200"/>
              <a:t>, </a:t>
            </a:r>
            <a:endParaRPr sz="2200"/>
          </a:p>
          <a:p>
            <a:pPr indent="-368300" lvl="0" marL="914400" rtl="0" algn="l">
              <a:lnSpc>
                <a:spcPct val="100000"/>
              </a:lnSpc>
              <a:spcBef>
                <a:spcPts val="0"/>
              </a:spcBef>
              <a:spcAft>
                <a:spcPts val="0"/>
              </a:spcAft>
              <a:buSzPts val="2200"/>
              <a:buChar char="●"/>
            </a:pPr>
            <a:r>
              <a:rPr lang="en" sz="2200"/>
              <a:t>one with </a:t>
            </a:r>
            <a:r>
              <a:rPr b="1" lang="en" sz="2200"/>
              <a:t>one zero</a:t>
            </a:r>
            <a:r>
              <a:rPr lang="en" sz="2200"/>
              <a:t>, and </a:t>
            </a:r>
            <a:endParaRPr sz="2200"/>
          </a:p>
          <a:p>
            <a:pPr indent="-368300" lvl="0" marL="914400" rtl="0" algn="l">
              <a:lnSpc>
                <a:spcPct val="100000"/>
              </a:lnSpc>
              <a:spcBef>
                <a:spcPts val="0"/>
              </a:spcBef>
              <a:spcAft>
                <a:spcPts val="0"/>
              </a:spcAft>
              <a:buSzPts val="2200"/>
              <a:buChar char="●"/>
            </a:pPr>
            <a:r>
              <a:rPr lang="en" sz="2200"/>
              <a:t>one with </a:t>
            </a:r>
            <a:r>
              <a:rPr b="1" lang="en" sz="2200"/>
              <a:t>two zeros								</a:t>
            </a:r>
            <a:endParaRPr b="1" sz="1300"/>
          </a:p>
          <a:p>
            <a:pPr indent="-368300" lvl="0" marL="457200" rtl="0" algn="l">
              <a:lnSpc>
                <a:spcPct val="100000"/>
              </a:lnSpc>
              <a:spcBef>
                <a:spcPts val="1000"/>
              </a:spcBef>
              <a:spcAft>
                <a:spcPts val="0"/>
              </a:spcAft>
              <a:buSzPts val="2200"/>
              <a:buAutoNum type="arabicPeriod"/>
            </a:pPr>
            <a:r>
              <a:rPr lang="en" sz="2200"/>
              <a:t>Graph the function defined by 𝑓(𝑥) = 𝑥</a:t>
            </a:r>
            <a:r>
              <a:rPr baseline="30000" lang="en" sz="2200"/>
              <a:t>2</a:t>
            </a:r>
            <a:r>
              <a:rPr lang="en" sz="2200"/>
              <a:t> − 2𝑥 + 1. </a:t>
            </a:r>
            <a:endParaRPr sz="2200"/>
          </a:p>
          <a:p>
            <a:pPr indent="-368300" lvl="0" marL="914400" rtl="0" algn="l">
              <a:lnSpc>
                <a:spcPct val="100000"/>
              </a:lnSpc>
              <a:spcBef>
                <a:spcPts val="0"/>
              </a:spcBef>
              <a:spcAft>
                <a:spcPts val="0"/>
              </a:spcAft>
              <a:buSzPts val="2200"/>
              <a:buChar char="●"/>
            </a:pPr>
            <a:r>
              <a:rPr lang="en" sz="2200"/>
              <a:t>Examine the </a:t>
            </a:r>
            <a:r>
              <a:rPr b="1" lang="en" sz="2200"/>
              <a:t>𝑥-intercepts</a:t>
            </a:r>
            <a:r>
              <a:rPr lang="en" sz="2200"/>
              <a:t> of the </a:t>
            </a:r>
            <a:r>
              <a:rPr lang="en" sz="2200" u="sng">
                <a:solidFill>
                  <a:schemeClr val="hlink"/>
                </a:solidFill>
                <a:hlinkClick r:id="rId5"/>
              </a:rPr>
              <a:t>graph</a:t>
            </a:r>
            <a:r>
              <a:rPr lang="en" sz="2200"/>
              <a:t>.</a:t>
            </a:r>
            <a:endParaRPr sz="2200"/>
          </a:p>
          <a:p>
            <a:pPr indent="-368300" lvl="0" marL="914400" rtl="0" algn="l">
              <a:lnSpc>
                <a:spcPct val="100000"/>
              </a:lnSpc>
              <a:spcBef>
                <a:spcPts val="0"/>
              </a:spcBef>
              <a:spcAft>
                <a:spcPts val="0"/>
              </a:spcAft>
              <a:buSzPts val="2200"/>
              <a:buChar char="●"/>
            </a:pPr>
            <a:r>
              <a:rPr lang="en" sz="2200"/>
              <a:t>Explain what the 𝑥-intercepts reveal about the function.</a:t>
            </a:r>
            <a:endParaRPr sz="2200"/>
          </a:p>
          <a:p>
            <a:pPr indent="-368300" lvl="0" marL="457200" rtl="0" algn="l">
              <a:lnSpc>
                <a:spcPct val="100000"/>
              </a:lnSpc>
              <a:spcBef>
                <a:spcPts val="1000"/>
              </a:spcBef>
              <a:spcAft>
                <a:spcPts val="0"/>
              </a:spcAft>
              <a:buSzPts val="2200"/>
              <a:buAutoNum type="arabicPeriod"/>
            </a:pPr>
            <a:r>
              <a:rPr lang="en" sz="2200"/>
              <a:t>Solve 𝑥</a:t>
            </a:r>
            <a:r>
              <a:rPr baseline="30000" lang="en" sz="2200"/>
              <a:t>2</a:t>
            </a:r>
            <a:r>
              <a:rPr lang="en" sz="2200"/>
              <a:t> − 2𝑥 + 1 = 0 by using the factored form and </a:t>
            </a:r>
            <a:r>
              <a:rPr b="1" lang="en" sz="2200"/>
              <a:t>zero product property</a:t>
            </a:r>
            <a:r>
              <a:rPr lang="en" sz="2200"/>
              <a:t>. What solutions do you get?</a:t>
            </a:r>
            <a:endParaRPr sz="2200"/>
          </a:p>
        </p:txBody>
      </p:sp>
      <p:sp>
        <p:nvSpPr>
          <p:cNvPr id="311" name="Google Shape;311;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2" name="Google Shape;312;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8.9.3 </a:t>
            </a:r>
            <a:r>
              <a:rPr lang="en"/>
              <a:t>Writing an Equation to Represent a Quadratic Function with Only One Solution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6" name="Shape 316"/>
        <p:cNvGrpSpPr/>
        <p:nvPr/>
      </p:nvGrpSpPr>
      <p:grpSpPr>
        <a:xfrm>
          <a:off x="0" y="0"/>
          <a:ext cx="0" cy="0"/>
          <a:chOff x="0" y="0"/>
          <a:chExt cx="0" cy="0"/>
        </a:xfrm>
      </p:grpSpPr>
      <p:sp>
        <p:nvSpPr>
          <p:cNvPr id="317" name="Google Shape;317;p32"/>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t>
            </a:r>
            <a:r>
              <a:rPr lang="en" sz="3000">
                <a:solidFill>
                  <a:srgbClr val="005047"/>
                </a:solidFill>
              </a:rPr>
              <a:t>arning Activity - </a:t>
            </a:r>
            <a:r>
              <a:rPr lang="en"/>
              <a:t>Search for One Solution </a:t>
            </a:r>
            <a:r>
              <a:rPr lang="en"/>
              <a:t>🔮</a:t>
            </a:r>
            <a:r>
              <a:rPr lang="en"/>
              <a:t> </a:t>
            </a:r>
            <a:endParaRPr sz="3000">
              <a:solidFill>
                <a:srgbClr val="005047"/>
              </a:solidFill>
            </a:endParaRPr>
          </a:p>
        </p:txBody>
      </p:sp>
      <p:sp>
        <p:nvSpPr>
          <p:cNvPr id="318" name="Google Shape;318;p32"/>
          <p:cNvSpPr txBox="1"/>
          <p:nvPr>
            <p:ph idx="1" type="body"/>
          </p:nvPr>
        </p:nvSpPr>
        <p:spPr>
          <a:xfrm>
            <a:off x="311700" y="1152475"/>
            <a:ext cx="8409900" cy="3420000"/>
          </a:xfrm>
          <a:prstGeom prst="rect">
            <a:avLst/>
          </a:prstGeom>
        </p:spPr>
        <p:txBody>
          <a:bodyPr anchorCtr="0" anchor="t" bIns="91425" lIns="91425" spcFirstLastPara="1" rIns="91425" wrap="square" tIns="91425">
            <a:normAutofit lnSpcReduction="10000"/>
          </a:bodyPr>
          <a:lstStyle/>
          <a:p>
            <a:pPr indent="-368300" lvl="0" marL="457200" rtl="0" algn="l">
              <a:lnSpc>
                <a:spcPct val="100000"/>
              </a:lnSpc>
              <a:spcBef>
                <a:spcPts val="0"/>
              </a:spcBef>
              <a:spcAft>
                <a:spcPts val="0"/>
              </a:spcAft>
              <a:buSzPts val="2200"/>
              <a:buAutoNum type="arabicPeriod" startAt="4"/>
            </a:pPr>
            <a:r>
              <a:rPr lang="en" sz="2200"/>
              <a:t>Use Desmos to find another quadratic function that you think will only have one zero.</a:t>
            </a:r>
            <a:endParaRPr sz="2200"/>
          </a:p>
          <a:p>
            <a:pPr indent="0" lvl="0" marL="0" rtl="0" algn="l">
              <a:lnSpc>
                <a:spcPct val="100000"/>
              </a:lnSpc>
              <a:spcBef>
                <a:spcPts val="1200"/>
              </a:spcBef>
              <a:spcAft>
                <a:spcPts val="0"/>
              </a:spcAft>
              <a:buNone/>
            </a:pPr>
            <a:r>
              <a:t/>
            </a:r>
            <a:endParaRPr sz="2200"/>
          </a:p>
          <a:p>
            <a:pPr indent="-368300" lvl="0" marL="457200" rtl="0" algn="l">
              <a:lnSpc>
                <a:spcPct val="100000"/>
              </a:lnSpc>
              <a:spcBef>
                <a:spcPts val="1200"/>
              </a:spcBef>
              <a:spcAft>
                <a:spcPts val="0"/>
              </a:spcAft>
              <a:buSzPts val="2200"/>
              <a:buChar char="●"/>
            </a:pPr>
            <a:r>
              <a:rPr lang="en" sz="2200"/>
              <a:t>What equations did you generate?</a:t>
            </a:r>
            <a:endParaRPr sz="2200"/>
          </a:p>
          <a:p>
            <a:pPr indent="-368300" lvl="0" marL="457200" rtl="0" algn="l">
              <a:lnSpc>
                <a:spcPct val="100000"/>
              </a:lnSpc>
              <a:spcBef>
                <a:spcPts val="0"/>
              </a:spcBef>
              <a:spcAft>
                <a:spcPts val="0"/>
              </a:spcAft>
              <a:buSzPts val="2200"/>
              <a:buChar char="●"/>
            </a:pPr>
            <a:r>
              <a:rPr lang="en" sz="2200"/>
              <a:t>How do you algebraically verify the equation has one solution?</a:t>
            </a:r>
            <a:endParaRPr sz="2200"/>
          </a:p>
          <a:p>
            <a:pPr indent="-368300" lvl="0" marL="457200" rtl="0" algn="l">
              <a:lnSpc>
                <a:spcPct val="100000"/>
              </a:lnSpc>
              <a:spcBef>
                <a:spcPts val="0"/>
              </a:spcBef>
              <a:spcAft>
                <a:spcPts val="0"/>
              </a:spcAft>
              <a:buSzPts val="2200"/>
              <a:buChar char="●"/>
            </a:pPr>
            <a:r>
              <a:rPr lang="en" sz="2200"/>
              <a:t>Which form is easier to use - the factored form or standard form? Why?</a:t>
            </a:r>
            <a:endParaRPr sz="2200"/>
          </a:p>
          <a:p>
            <a:pPr indent="-368300" lvl="0" marL="457200" rtl="0" algn="l">
              <a:lnSpc>
                <a:spcPct val="100000"/>
              </a:lnSpc>
              <a:spcBef>
                <a:spcPts val="0"/>
              </a:spcBef>
              <a:spcAft>
                <a:spcPts val="0"/>
              </a:spcAft>
              <a:buSzPts val="2200"/>
              <a:buChar char="●"/>
            </a:pPr>
            <a:r>
              <a:rPr lang="en" sz="2200"/>
              <a:t>Describe the graph of these special equations. </a:t>
            </a:r>
            <a:endParaRPr/>
          </a:p>
        </p:txBody>
      </p:sp>
      <p:sp>
        <p:nvSpPr>
          <p:cNvPr id="319" name="Google Shape;319;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0" name="Google Shape;320;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8.9.3 Writing an Equation to Represent a Quadratic Function with Only One Solution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4" name="Shape 324"/>
        <p:cNvGrpSpPr/>
        <p:nvPr/>
      </p:nvGrpSpPr>
      <p:grpSpPr>
        <a:xfrm>
          <a:off x="0" y="0"/>
          <a:ext cx="0" cy="0"/>
          <a:chOff x="0" y="0"/>
          <a:chExt cx="0" cy="0"/>
        </a:xfrm>
      </p:grpSpPr>
      <p:sp>
        <p:nvSpPr>
          <p:cNvPr id="325" name="Google Shape;325;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26" name="Google Shape;326;p33"/>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latin typeface="Noto Sans"/>
                <a:ea typeface="Noto Sans"/>
                <a:cs typeface="Noto Sans"/>
                <a:sym typeface="Noto Sans"/>
                <a:hlinkClick r:id="rId4"/>
              </a:rPr>
              <a:t>Video: </a:t>
            </a:r>
            <a:r>
              <a:rPr b="1" lang="en" u="sng">
                <a:solidFill>
                  <a:schemeClr val="hlink"/>
                </a:solidFill>
                <a:hlinkClick r:id="rId5"/>
              </a:rPr>
              <a:t>Quadratic Equations with Only One Solution</a:t>
            </a:r>
            <a:endParaRPr b="1">
              <a:latin typeface="Noto Sans"/>
              <a:ea typeface="Noto Sans"/>
              <a:cs typeface="Noto Sans"/>
              <a:sym typeface="Noto Sans"/>
            </a:endParaRPr>
          </a:p>
        </p:txBody>
      </p:sp>
      <p:pic>
        <p:nvPicPr>
          <p:cNvPr id="327" name="Google Shape;327;p33" title="8.9.3">
            <a:hlinkClick r:id="rId6"/>
          </p:cNvPr>
          <p:cNvPicPr preferRelativeResize="0"/>
          <p:nvPr/>
        </p:nvPicPr>
        <p:blipFill>
          <a:blip r:embed="rId7">
            <a:alphaModFix/>
          </a:blip>
          <a:stretch>
            <a:fillRect/>
          </a:stretch>
        </p:blipFill>
        <p:spPr>
          <a:xfrm>
            <a:off x="1637338" y="467950"/>
            <a:ext cx="5869325" cy="3301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1000"/>
                                        <p:tgtEl>
                                          <p:spTgt spid="3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1" name="Shape 331"/>
        <p:cNvGrpSpPr/>
        <p:nvPr/>
      </p:nvGrpSpPr>
      <p:grpSpPr>
        <a:xfrm>
          <a:off x="0" y="0"/>
          <a:ext cx="0" cy="0"/>
          <a:chOff x="0" y="0"/>
          <a:chExt cx="0" cy="0"/>
        </a:xfrm>
      </p:grpSpPr>
      <p:sp>
        <p:nvSpPr>
          <p:cNvPr id="332" name="Google Shape;332;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33" name="Google Shape;333;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Without graphing, identify the function whose graph has only one zero.</a:t>
            </a:r>
            <a:endParaRPr/>
          </a:p>
          <a:p>
            <a:pPr indent="-342900" lvl="0" marL="914400" rtl="0" algn="l">
              <a:lnSpc>
                <a:spcPct val="100000"/>
              </a:lnSpc>
              <a:spcBef>
                <a:spcPts val="1200"/>
              </a:spcBef>
              <a:spcAft>
                <a:spcPts val="0"/>
              </a:spcAft>
              <a:buSzPts val="1800"/>
              <a:buFont typeface="Noto Sans"/>
              <a:buAutoNum type="alphaLcPeriod"/>
            </a:pPr>
            <a:r>
              <a:rPr lang="en"/>
              <a:t>𝑓(𝑥) = 𝑥</a:t>
            </a:r>
            <a:r>
              <a:rPr baseline="30000" lang="en"/>
              <a:t>2</a:t>
            </a:r>
            <a:r>
              <a:rPr lang="en"/>
              <a:t> − 7𝑥 − 18</a:t>
            </a:r>
            <a:endParaRPr baseline="30000" sz="18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lang="en"/>
              <a:t>𝑓(𝑥) = 𝑥</a:t>
            </a:r>
            <a:r>
              <a:rPr baseline="30000" lang="en"/>
              <a:t>2</a:t>
            </a:r>
            <a:r>
              <a:rPr lang="en"/>
              <a:t> − 1</a:t>
            </a:r>
            <a:endParaRPr sz="18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lang="en"/>
              <a:t>𝑓(𝑥) = 𝑥</a:t>
            </a:r>
            <a:r>
              <a:rPr baseline="30000" lang="en"/>
              <a:t>2</a:t>
            </a:r>
            <a:r>
              <a:rPr lang="en"/>
              <a:t> − 14𝑥 + 49</a:t>
            </a:r>
            <a:endParaRPr sz="1800">
              <a:latin typeface="Noto Sans"/>
              <a:ea typeface="Noto Sans"/>
              <a:cs typeface="Noto Sans"/>
              <a:sym typeface="Noto Sans"/>
            </a:endParaRPr>
          </a:p>
          <a:p>
            <a:pPr indent="-342900" lvl="0" marL="914400" rtl="0" algn="l">
              <a:lnSpc>
                <a:spcPct val="100000"/>
              </a:lnSpc>
              <a:spcBef>
                <a:spcPts val="1000"/>
              </a:spcBef>
              <a:spcAft>
                <a:spcPts val="1000"/>
              </a:spcAft>
              <a:buSzPts val="1800"/>
              <a:buFont typeface="Noto Sans"/>
              <a:buAutoNum type="alphaLcPeriod"/>
            </a:pPr>
            <a:r>
              <a:rPr lang="en"/>
              <a:t>𝑓(𝑥) = 𝑥</a:t>
            </a:r>
            <a:r>
              <a:rPr baseline="30000" lang="en"/>
              <a:t>2</a:t>
            </a:r>
            <a:r>
              <a:rPr lang="en"/>
              <a:t> + 2𝑥 − 15</a:t>
            </a:r>
            <a:endParaRPr sz="1800">
              <a:latin typeface="Noto Sans"/>
              <a:ea typeface="Noto Sans"/>
              <a:cs typeface="Noto Sans"/>
              <a:sym typeface="Noto Sans"/>
            </a:endParaRPr>
          </a:p>
        </p:txBody>
      </p:sp>
      <p:sp>
        <p:nvSpPr>
          <p:cNvPr id="334" name="Google Shape;334;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5" name="Google Shape;335;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8.9.3 Writing an Equation to Represent a Quadratic Function with Only One Solution</a:t>
            </a:r>
            <a:endParaRPr/>
          </a:p>
        </p:txBody>
      </p:sp>
      <p:pic>
        <p:nvPicPr>
          <p:cNvPr id="336" name="Google Shape;336;p3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37" name="Google Shape;337;p34">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41" name="Shape 341"/>
        <p:cNvGrpSpPr/>
        <p:nvPr/>
      </p:nvGrpSpPr>
      <p:grpSpPr>
        <a:xfrm>
          <a:off x="0" y="0"/>
          <a:ext cx="0" cy="0"/>
          <a:chOff x="0" y="0"/>
          <a:chExt cx="0" cy="0"/>
        </a:xfrm>
      </p:grpSpPr>
      <p:sp>
        <p:nvSpPr>
          <p:cNvPr id="342" name="Google Shape;342;p35"/>
          <p:cNvSpPr txBox="1"/>
          <p:nvPr>
            <p:ph type="title"/>
          </p:nvPr>
        </p:nvSpPr>
        <p:spPr>
          <a:xfrm>
            <a:off x="311700" y="68967"/>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43" name="Google Shape;343;p35"/>
          <p:cNvSpPr txBox="1"/>
          <p:nvPr>
            <p:ph idx="1" type="body"/>
          </p:nvPr>
        </p:nvSpPr>
        <p:spPr>
          <a:xfrm>
            <a:off x="198225" y="690375"/>
            <a:ext cx="8634000" cy="4081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900">
                <a:solidFill>
                  <a:srgbClr val="1D2125"/>
                </a:solidFill>
              </a:rPr>
              <a:t>How many </a:t>
            </a:r>
            <a:r>
              <a:rPr b="1" lang="en" sz="1900">
                <a:solidFill>
                  <a:srgbClr val="1D2125"/>
                </a:solidFill>
              </a:rPr>
              <a:t>zeros</a:t>
            </a:r>
            <a:r>
              <a:rPr lang="en" sz="1900">
                <a:solidFill>
                  <a:srgbClr val="1D2125"/>
                </a:solidFill>
              </a:rPr>
              <a:t> does the graph of the function 𝑓(𝑥) = 𝑥</a:t>
            </a:r>
            <a:r>
              <a:rPr baseline="30000" lang="en" sz="1900">
                <a:solidFill>
                  <a:srgbClr val="1D2125"/>
                </a:solidFill>
              </a:rPr>
              <a:t>2</a:t>
            </a:r>
            <a:r>
              <a:rPr lang="en" sz="1900">
                <a:solidFill>
                  <a:srgbClr val="1D2125"/>
                </a:solidFill>
              </a:rPr>
              <a:t> + 5𝑥 − 14 have? </a:t>
            </a:r>
            <a:endParaRPr sz="1900">
              <a:solidFill>
                <a:srgbClr val="1D2125"/>
              </a:solidFill>
            </a:endParaRPr>
          </a:p>
          <a:p>
            <a:pPr indent="0" lvl="0" marL="457200" rtl="0" algn="l">
              <a:lnSpc>
                <a:spcPct val="100000"/>
              </a:lnSpc>
              <a:spcBef>
                <a:spcPts val="0"/>
              </a:spcBef>
              <a:spcAft>
                <a:spcPts val="0"/>
              </a:spcAft>
              <a:buNone/>
            </a:pPr>
            <a:r>
              <a:rPr lang="en" sz="1900">
                <a:solidFill>
                  <a:srgbClr val="1D2125"/>
                </a:solidFill>
              </a:rPr>
              <a:t>How can you find out without graphing the function? Find the </a:t>
            </a:r>
            <a:r>
              <a:rPr b="1" lang="en" sz="1900">
                <a:solidFill>
                  <a:srgbClr val="1D2125"/>
                </a:solidFill>
              </a:rPr>
              <a:t>factored form</a:t>
            </a:r>
            <a:r>
              <a:rPr lang="en" sz="1900">
                <a:solidFill>
                  <a:srgbClr val="1D2125"/>
                </a:solidFill>
              </a:rPr>
              <a:t> of the function = 0 and </a:t>
            </a:r>
            <a:r>
              <a:rPr b="1" lang="en" sz="1900">
                <a:solidFill>
                  <a:srgbClr val="1D2125"/>
                </a:solidFill>
              </a:rPr>
              <a:t>solve it</a:t>
            </a:r>
            <a:r>
              <a:rPr lang="en" sz="1900">
                <a:solidFill>
                  <a:srgbClr val="1D2125"/>
                </a:solidFill>
              </a:rPr>
              <a:t>.</a:t>
            </a:r>
            <a:endParaRPr sz="1900">
              <a:solidFill>
                <a:srgbClr val="1D2125"/>
              </a:solidFill>
            </a:endParaRPr>
          </a:p>
          <a:p>
            <a:pPr indent="0" lvl="0" marL="0" rtl="0" algn="l">
              <a:lnSpc>
                <a:spcPct val="100000"/>
              </a:lnSpc>
              <a:spcBef>
                <a:spcPts val="0"/>
              </a:spcBef>
              <a:spcAft>
                <a:spcPts val="0"/>
              </a:spcAft>
              <a:buNone/>
            </a:pPr>
            <a:r>
              <a:t/>
            </a:r>
            <a:endParaRPr sz="1900">
              <a:solidFill>
                <a:srgbClr val="1D2125"/>
              </a:solidFill>
            </a:endParaRPr>
          </a:p>
          <a:p>
            <a:pPr indent="0" lvl="0" marL="0" rtl="0" algn="l">
              <a:lnSpc>
                <a:spcPct val="100000"/>
              </a:lnSpc>
              <a:spcBef>
                <a:spcPts val="0"/>
              </a:spcBef>
              <a:spcAft>
                <a:spcPts val="0"/>
              </a:spcAft>
              <a:buNone/>
            </a:pPr>
            <a:r>
              <a:rPr b="1" lang="en" sz="1900">
                <a:solidFill>
                  <a:srgbClr val="1D2125"/>
                </a:solidFill>
              </a:rPr>
              <a:t>Step 1 -</a:t>
            </a:r>
            <a:r>
              <a:rPr lang="en" sz="1900">
                <a:solidFill>
                  <a:srgbClr val="1D2125"/>
                </a:solidFill>
              </a:rPr>
              <a:t> Set the function equal to 0.				𝑥</a:t>
            </a:r>
            <a:r>
              <a:rPr baseline="30000" lang="en" sz="1900">
                <a:solidFill>
                  <a:srgbClr val="1D2125"/>
                </a:solidFill>
              </a:rPr>
              <a:t>2</a:t>
            </a:r>
            <a:r>
              <a:rPr lang="en" sz="1900">
                <a:solidFill>
                  <a:srgbClr val="1D2125"/>
                </a:solidFill>
              </a:rPr>
              <a:t> + 5𝑥 − 14 = 0</a:t>
            </a:r>
            <a:endParaRPr sz="1900">
              <a:solidFill>
                <a:srgbClr val="1D2125"/>
              </a:solidFill>
            </a:endParaRPr>
          </a:p>
          <a:p>
            <a:pPr indent="0" lvl="0" marL="0" rtl="0" algn="l">
              <a:lnSpc>
                <a:spcPct val="100000"/>
              </a:lnSpc>
              <a:spcBef>
                <a:spcPts val="0"/>
              </a:spcBef>
              <a:spcAft>
                <a:spcPts val="0"/>
              </a:spcAft>
              <a:buNone/>
            </a:pPr>
            <a:r>
              <a:t/>
            </a:r>
            <a:endParaRPr sz="1900">
              <a:solidFill>
                <a:srgbClr val="1D2125"/>
              </a:solidFill>
            </a:endParaRPr>
          </a:p>
          <a:p>
            <a:pPr indent="0" lvl="0" marL="0" rtl="0" algn="l">
              <a:lnSpc>
                <a:spcPct val="100000"/>
              </a:lnSpc>
              <a:spcBef>
                <a:spcPts val="0"/>
              </a:spcBef>
              <a:spcAft>
                <a:spcPts val="0"/>
              </a:spcAft>
              <a:buNone/>
            </a:pPr>
            <a:r>
              <a:rPr b="1" lang="en" sz="1900">
                <a:solidFill>
                  <a:srgbClr val="1D2125"/>
                </a:solidFill>
              </a:rPr>
              <a:t>Step 2 - </a:t>
            </a:r>
            <a:r>
              <a:rPr lang="en" sz="1900">
                <a:solidFill>
                  <a:srgbClr val="1D2125"/>
                </a:solidFill>
              </a:rPr>
              <a:t>Find the factored form.					(𝑥 + 7)(𝑥 − 2) = 0</a:t>
            </a:r>
            <a:endParaRPr sz="1900">
              <a:solidFill>
                <a:srgbClr val="1D2125"/>
              </a:solidFill>
            </a:endParaRPr>
          </a:p>
          <a:p>
            <a:pPr indent="0" lvl="0" marL="0" rtl="0" algn="l">
              <a:lnSpc>
                <a:spcPct val="100000"/>
              </a:lnSpc>
              <a:spcBef>
                <a:spcPts val="0"/>
              </a:spcBef>
              <a:spcAft>
                <a:spcPts val="0"/>
              </a:spcAft>
              <a:buNone/>
            </a:pPr>
            <a:r>
              <a:t/>
            </a:r>
            <a:endParaRPr sz="1900">
              <a:solidFill>
                <a:srgbClr val="1D2125"/>
              </a:solidFill>
            </a:endParaRPr>
          </a:p>
          <a:p>
            <a:pPr indent="0" lvl="0" marL="0" rtl="0" algn="l">
              <a:lnSpc>
                <a:spcPct val="100000"/>
              </a:lnSpc>
              <a:spcBef>
                <a:spcPts val="0"/>
              </a:spcBef>
              <a:spcAft>
                <a:spcPts val="0"/>
              </a:spcAft>
              <a:buNone/>
            </a:pPr>
            <a:r>
              <a:rPr b="1" lang="en" sz="1900">
                <a:solidFill>
                  <a:srgbClr val="1D2125"/>
                </a:solidFill>
              </a:rPr>
              <a:t>Step 3 -</a:t>
            </a:r>
            <a:r>
              <a:rPr lang="en" sz="1900">
                <a:solidFill>
                  <a:srgbClr val="1D2125"/>
                </a:solidFill>
              </a:rPr>
              <a:t> Set each factor equal to 0 and solve.		</a:t>
            </a:r>
            <a:r>
              <a:rPr lang="en" sz="1900">
                <a:solidFill>
                  <a:srgbClr val="1D2125"/>
                </a:solidFill>
              </a:rPr>
              <a:t>𝑥 + 7 = 0   and   𝑥 − 2 = 0</a:t>
            </a:r>
            <a:endParaRPr sz="1900">
              <a:solidFill>
                <a:srgbClr val="1D2125"/>
              </a:solidFill>
            </a:endParaRPr>
          </a:p>
          <a:p>
            <a:pPr indent="457200" lvl="0" marL="5029200" rtl="0" algn="l">
              <a:lnSpc>
                <a:spcPct val="100000"/>
              </a:lnSpc>
              <a:spcBef>
                <a:spcPts val="0"/>
              </a:spcBef>
              <a:spcAft>
                <a:spcPts val="0"/>
              </a:spcAft>
              <a:buNone/>
            </a:pPr>
            <a:r>
              <a:rPr lang="en" sz="1900">
                <a:solidFill>
                  <a:srgbClr val="1D2125"/>
                </a:solidFill>
              </a:rPr>
              <a:t>𝑥 = −7  and    𝑥 = 2</a:t>
            </a:r>
            <a:endParaRPr sz="1900">
              <a:solidFill>
                <a:srgbClr val="1D2125"/>
              </a:solidFill>
            </a:endParaRPr>
          </a:p>
          <a:p>
            <a:pPr indent="0" lvl="0" marL="0" rtl="0" algn="l">
              <a:lnSpc>
                <a:spcPct val="100000"/>
              </a:lnSpc>
              <a:spcBef>
                <a:spcPts val="0"/>
              </a:spcBef>
              <a:spcAft>
                <a:spcPts val="0"/>
              </a:spcAft>
              <a:buNone/>
            </a:pPr>
            <a:r>
              <a:t/>
            </a:r>
            <a:endParaRPr sz="1900">
              <a:solidFill>
                <a:srgbClr val="1D2125"/>
              </a:solidFill>
            </a:endParaRPr>
          </a:p>
          <a:p>
            <a:pPr indent="0" lvl="0" marL="0" rtl="0" algn="l">
              <a:lnSpc>
                <a:spcPct val="100000"/>
              </a:lnSpc>
              <a:spcBef>
                <a:spcPts val="0"/>
              </a:spcBef>
              <a:spcAft>
                <a:spcPts val="0"/>
              </a:spcAft>
              <a:buNone/>
            </a:pPr>
            <a:r>
              <a:rPr lang="en" sz="1900">
                <a:solidFill>
                  <a:srgbClr val="1D2125"/>
                </a:solidFill>
              </a:rPr>
              <a:t>Since there are two solutions, we know that the function 𝑓(𝑥) = 𝑥</a:t>
            </a:r>
            <a:r>
              <a:rPr baseline="30000" lang="en" sz="1900">
                <a:solidFill>
                  <a:srgbClr val="1D2125"/>
                </a:solidFill>
              </a:rPr>
              <a:t>2</a:t>
            </a:r>
            <a:r>
              <a:rPr lang="en" sz="1900">
                <a:solidFill>
                  <a:srgbClr val="1D2125"/>
                </a:solidFill>
              </a:rPr>
              <a:t> + 5𝑥 − 14 will have zeros at 𝑥 = −7 and 𝑥 = 2.</a:t>
            </a:r>
            <a:endParaRPr sz="1900">
              <a:solidFill>
                <a:srgbClr val="1D2125"/>
              </a:solidFill>
            </a:endParaRPr>
          </a:p>
        </p:txBody>
      </p:sp>
      <p:pic>
        <p:nvPicPr>
          <p:cNvPr id="344" name="Google Shape;344;p3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45" name="Google Shape;345;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6" name="Google Shape;346;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8.9.3 Writing an Equation to Represent a Quadratic Function with Only One Solution - Additional Resources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0" name="Shape 350"/>
        <p:cNvGrpSpPr/>
        <p:nvPr/>
      </p:nvGrpSpPr>
      <p:grpSpPr>
        <a:xfrm>
          <a:off x="0" y="0"/>
          <a:ext cx="0" cy="0"/>
          <a:chOff x="0" y="0"/>
          <a:chExt cx="0" cy="0"/>
        </a:xfrm>
      </p:grpSpPr>
      <p:sp>
        <p:nvSpPr>
          <p:cNvPr id="351" name="Google Shape;351;p36"/>
          <p:cNvSpPr txBox="1"/>
          <p:nvPr>
            <p:ph idx="4294967295" type="title"/>
          </p:nvPr>
        </p:nvSpPr>
        <p:spPr>
          <a:xfrm>
            <a:off x="311700" y="2926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52" name="Google Shape;352;p3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3" name="Google Shape;353;p3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4" name="Google Shape;354;p3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5" name="Google Shape;355;p3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6" name="Google Shape;356;p3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7" name="Google Shape;357;p36"/>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58" name="Google Shape;358;p36"/>
          <p:cNvCxnSpPr>
            <a:stCxn id="352" idx="2"/>
            <a:endCxn id="35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59" name="Google Shape;359;p36"/>
          <p:cNvCxnSpPr>
            <a:stCxn id="354" idx="3"/>
            <a:endCxn id="35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60" name="Google Shape;360;p36"/>
          <p:cNvCxnSpPr>
            <a:stCxn id="353" idx="3"/>
            <a:endCxn id="355"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61" name="Google Shape;361;p36"/>
          <p:cNvCxnSpPr>
            <a:stCxn id="355" idx="3"/>
            <a:endCxn id="35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62" name="Google Shape;362;p36"/>
          <p:cNvCxnSpPr>
            <a:stCxn id="357" idx="3"/>
            <a:endCxn id="35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63" name="Google Shape;363;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4" name="Google Shape;364;p36"/>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65" name="Google Shape;365;p36"/>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66" name="Google Shape;366;p36"/>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67" name="Google Shape;367;p36"/>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368" name="Google Shape;368;p36"/>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69" name="Google Shape;369;p36" title="hugeicons_start-up-02.png"/>
          <p:cNvPicPr preferRelativeResize="0"/>
          <p:nvPr/>
        </p:nvPicPr>
        <p:blipFill>
          <a:blip r:embed="rId4">
            <a:alphaModFix/>
          </a:blip>
          <a:stretch>
            <a:fillRect/>
          </a:stretch>
        </p:blipFill>
        <p:spPr>
          <a:xfrm>
            <a:off x="1084454" y="1748217"/>
            <a:ext cx="228600" cy="228600"/>
          </a:xfrm>
          <a:prstGeom prst="rect">
            <a:avLst/>
          </a:prstGeom>
          <a:noFill/>
          <a:ln>
            <a:noFill/>
          </a:ln>
        </p:spPr>
      </p:pic>
      <p:sp>
        <p:nvSpPr>
          <p:cNvPr id="370" name="Google Shape;370;p36"/>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71" name="Google Shape;371;p36" title="hugeicons_task-done-01.png"/>
          <p:cNvPicPr preferRelativeResize="0"/>
          <p:nvPr/>
        </p:nvPicPr>
        <p:blipFill>
          <a:blip r:embed="rId5">
            <a:alphaModFix/>
          </a:blip>
          <a:stretch>
            <a:fillRect/>
          </a:stretch>
        </p:blipFill>
        <p:spPr>
          <a:xfrm>
            <a:off x="1837944" y="3413760"/>
            <a:ext cx="228600" cy="228600"/>
          </a:xfrm>
          <a:prstGeom prst="rect">
            <a:avLst/>
          </a:prstGeom>
          <a:noFill/>
          <a:ln>
            <a:noFill/>
          </a:ln>
        </p:spPr>
      </p:pic>
      <p:pic>
        <p:nvPicPr>
          <p:cNvPr id="372" name="Google Shape;372;p36" title="hugeicons_task-done-01.png"/>
          <p:cNvPicPr preferRelativeResize="0"/>
          <p:nvPr/>
        </p:nvPicPr>
        <p:blipFill>
          <a:blip r:embed="rId5">
            <a:alphaModFix/>
          </a:blip>
          <a:stretch>
            <a:fillRect/>
          </a:stretch>
        </p:blipFill>
        <p:spPr>
          <a:xfrm>
            <a:off x="3630168" y="1731264"/>
            <a:ext cx="228600" cy="228600"/>
          </a:xfrm>
          <a:prstGeom prst="rect">
            <a:avLst/>
          </a:prstGeom>
          <a:noFill/>
          <a:ln>
            <a:noFill/>
          </a:ln>
        </p:spPr>
      </p:pic>
      <p:pic>
        <p:nvPicPr>
          <p:cNvPr id="373" name="Google Shape;373;p36" title="hugeicons_chart-down.png"/>
          <p:cNvPicPr preferRelativeResize="0"/>
          <p:nvPr/>
        </p:nvPicPr>
        <p:blipFill>
          <a:blip r:embed="rId6">
            <a:alphaModFix/>
          </a:blip>
          <a:stretch>
            <a:fillRect/>
          </a:stretch>
        </p:blipFill>
        <p:spPr>
          <a:xfrm>
            <a:off x="4901184" y="3395472"/>
            <a:ext cx="228600" cy="228600"/>
          </a:xfrm>
          <a:prstGeom prst="rect">
            <a:avLst/>
          </a:prstGeom>
          <a:noFill/>
          <a:ln>
            <a:noFill/>
          </a:ln>
        </p:spPr>
      </p:pic>
      <p:pic>
        <p:nvPicPr>
          <p:cNvPr id="374" name="Google Shape;374;p36" title="hugeicons_centralized.png"/>
          <p:cNvPicPr preferRelativeResize="0"/>
          <p:nvPr/>
        </p:nvPicPr>
        <p:blipFill>
          <a:blip r:embed="rId7">
            <a:alphaModFix/>
          </a:blip>
          <a:stretch>
            <a:fillRect/>
          </a:stretch>
        </p:blipFill>
        <p:spPr>
          <a:xfrm>
            <a:off x="7799832" y="3413760"/>
            <a:ext cx="228600" cy="228600"/>
          </a:xfrm>
          <a:prstGeom prst="rect">
            <a:avLst/>
          </a:prstGeom>
          <a:noFill/>
          <a:ln>
            <a:noFill/>
          </a:ln>
        </p:spPr>
      </p:pic>
      <p:pic>
        <p:nvPicPr>
          <p:cNvPr id="375" name="Google Shape;375;p36" title="hugeicons_pencil.png"/>
          <p:cNvPicPr preferRelativeResize="0"/>
          <p:nvPr/>
        </p:nvPicPr>
        <p:blipFill>
          <a:blip r:embed="rId8">
            <a:alphaModFix/>
          </a:blip>
          <a:stretch>
            <a:fillRect/>
          </a:stretch>
        </p:blipFill>
        <p:spPr>
          <a:xfrm>
            <a:off x="6519672" y="1749552"/>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9" name="Shape 379"/>
        <p:cNvGrpSpPr/>
        <p:nvPr/>
      </p:nvGrpSpPr>
      <p:grpSpPr>
        <a:xfrm>
          <a:off x="0" y="0"/>
          <a:ext cx="0" cy="0"/>
          <a:chOff x="0" y="0"/>
          <a:chExt cx="0" cy="0"/>
        </a:xfrm>
      </p:grpSpPr>
      <p:sp>
        <p:nvSpPr>
          <p:cNvPr id="380" name="Google Shape;380;p3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81" name="Google Shape;381;p37"/>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Solve each equation by rewriting it in factored form and using the zero product property. Be prepared to explain your reasoning.</a:t>
            </a:r>
            <a:endParaRPr sz="2200"/>
          </a:p>
          <a:p>
            <a:pPr indent="-368300" lvl="0" marL="457200" rtl="0" algn="l">
              <a:lnSpc>
                <a:spcPct val="100000"/>
              </a:lnSpc>
              <a:spcBef>
                <a:spcPts val="1200"/>
              </a:spcBef>
              <a:spcAft>
                <a:spcPts val="0"/>
              </a:spcAft>
              <a:buClr>
                <a:srgbClr val="424242"/>
              </a:buClr>
              <a:buSzPts val="2200"/>
              <a:buFont typeface="Noto Sans"/>
              <a:buAutoNum type="arabicPeriod"/>
            </a:pPr>
            <a:r>
              <a:rPr lang="en" sz="2200"/>
              <a:t>𝑥</a:t>
            </a:r>
            <a:r>
              <a:rPr baseline="30000" lang="en" sz="2200"/>
              <a:t>2</a:t>
            </a:r>
            <a:r>
              <a:rPr lang="en" sz="2200"/>
              <a:t> + 12𝑥 + 11 = 0</a:t>
            </a:r>
            <a:endParaRPr sz="2200"/>
          </a:p>
          <a:p>
            <a:pPr indent="-368300" lvl="0" marL="457200" rtl="0" algn="l">
              <a:lnSpc>
                <a:spcPct val="100000"/>
              </a:lnSpc>
              <a:spcBef>
                <a:spcPts val="1000"/>
              </a:spcBef>
              <a:spcAft>
                <a:spcPts val="0"/>
              </a:spcAft>
              <a:buSzPts val="2200"/>
              <a:buAutoNum type="arabicPeriod"/>
            </a:pPr>
            <a:r>
              <a:rPr lang="en" sz="2200"/>
              <a:t>𝑥</a:t>
            </a:r>
            <a:r>
              <a:rPr baseline="30000" lang="en" sz="2200"/>
              <a:t>2</a:t>
            </a:r>
            <a:r>
              <a:rPr lang="en" sz="2200"/>
              <a:t> − 3 = 1</a:t>
            </a:r>
            <a:endParaRPr sz="2200"/>
          </a:p>
          <a:p>
            <a:pPr indent="-368300" lvl="0" marL="457200" rtl="0" algn="l">
              <a:lnSpc>
                <a:spcPct val="100000"/>
              </a:lnSpc>
              <a:spcBef>
                <a:spcPts val="1000"/>
              </a:spcBef>
              <a:spcAft>
                <a:spcPts val="1000"/>
              </a:spcAft>
              <a:buSzPts val="2200"/>
              <a:buAutoNum type="arabicPeriod"/>
            </a:pPr>
            <a:r>
              <a:rPr lang="en" sz="2200"/>
              <a:t>𝑥</a:t>
            </a:r>
            <a:r>
              <a:rPr baseline="30000" lang="en" sz="2200"/>
              <a:t>2</a:t>
            </a:r>
            <a:r>
              <a:rPr lang="en" sz="2200"/>
              <a:t> − 6𝑥 + 7 = −2</a:t>
            </a:r>
            <a:endParaRPr sz="2200"/>
          </a:p>
        </p:txBody>
      </p:sp>
      <p:sp>
        <p:nvSpPr>
          <p:cNvPr id="382" name="Google Shape;382;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3" name="Google Shape;383;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8.9.4 Solving More Quadratic Equations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7" name="Shape 387"/>
        <p:cNvGrpSpPr/>
        <p:nvPr/>
      </p:nvGrpSpPr>
      <p:grpSpPr>
        <a:xfrm>
          <a:off x="0" y="0"/>
          <a:ext cx="0" cy="0"/>
          <a:chOff x="0" y="0"/>
          <a:chExt cx="0" cy="0"/>
        </a:xfrm>
      </p:grpSpPr>
      <p:sp>
        <p:nvSpPr>
          <p:cNvPr id="388" name="Google Shape;388;p38"/>
          <p:cNvSpPr txBox="1"/>
          <p:nvPr>
            <p:ph idx="4294967295" type="title"/>
          </p:nvPr>
        </p:nvSpPr>
        <p:spPr>
          <a:xfrm>
            <a:off x="311700" y="2926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89" name="Google Shape;389;p3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0" name="Google Shape;390;p3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1" name="Google Shape;391;p3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2" name="Google Shape;392;p3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3" name="Google Shape;393;p3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4" name="Google Shape;394;p38"/>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5" name="Google Shape;395;p38"/>
          <p:cNvCxnSpPr>
            <a:stCxn id="389" idx="2"/>
            <a:endCxn id="39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96" name="Google Shape;396;p38"/>
          <p:cNvCxnSpPr>
            <a:stCxn id="391" idx="3"/>
            <a:endCxn id="39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97" name="Google Shape;397;p38"/>
          <p:cNvCxnSpPr>
            <a:stCxn id="390" idx="3"/>
            <a:endCxn id="39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98" name="Google Shape;398;p38"/>
          <p:cNvCxnSpPr>
            <a:stCxn id="392" idx="3"/>
            <a:endCxn id="39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99" name="Google Shape;399;p38"/>
          <p:cNvCxnSpPr>
            <a:stCxn id="394" idx="3"/>
            <a:endCxn id="39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00" name="Google Shape;400;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1" name="Google Shape;401;p38"/>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02" name="Google Shape;402;p38"/>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03" name="Google Shape;403;p38"/>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04" name="Google Shape;404;p38"/>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405" name="Google Shape;405;p38"/>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406" name="Google Shape;406;p38" title="hugeicons_start-up-02.png"/>
          <p:cNvPicPr preferRelativeResize="0"/>
          <p:nvPr/>
        </p:nvPicPr>
        <p:blipFill>
          <a:blip r:embed="rId4">
            <a:alphaModFix/>
          </a:blip>
          <a:stretch>
            <a:fillRect/>
          </a:stretch>
        </p:blipFill>
        <p:spPr>
          <a:xfrm>
            <a:off x="1084454" y="1748217"/>
            <a:ext cx="228600" cy="228600"/>
          </a:xfrm>
          <a:prstGeom prst="rect">
            <a:avLst/>
          </a:prstGeom>
          <a:noFill/>
          <a:ln>
            <a:noFill/>
          </a:ln>
        </p:spPr>
      </p:pic>
      <p:sp>
        <p:nvSpPr>
          <p:cNvPr id="407" name="Google Shape;407;p38"/>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08" name="Google Shape;408;p38" title="hugeicons_task-done-01.png"/>
          <p:cNvPicPr preferRelativeResize="0"/>
          <p:nvPr/>
        </p:nvPicPr>
        <p:blipFill>
          <a:blip r:embed="rId5">
            <a:alphaModFix/>
          </a:blip>
          <a:stretch>
            <a:fillRect/>
          </a:stretch>
        </p:blipFill>
        <p:spPr>
          <a:xfrm>
            <a:off x="1837944" y="3413760"/>
            <a:ext cx="228600" cy="228600"/>
          </a:xfrm>
          <a:prstGeom prst="rect">
            <a:avLst/>
          </a:prstGeom>
          <a:noFill/>
          <a:ln>
            <a:noFill/>
          </a:ln>
        </p:spPr>
      </p:pic>
      <p:pic>
        <p:nvPicPr>
          <p:cNvPr id="409" name="Google Shape;409;p38" title="hugeicons_pencil.png"/>
          <p:cNvPicPr preferRelativeResize="0"/>
          <p:nvPr/>
        </p:nvPicPr>
        <p:blipFill>
          <a:blip r:embed="rId6">
            <a:alphaModFix/>
          </a:blip>
          <a:stretch>
            <a:fillRect/>
          </a:stretch>
        </p:blipFill>
        <p:spPr>
          <a:xfrm>
            <a:off x="6519672" y="1749552"/>
            <a:ext cx="228600" cy="228600"/>
          </a:xfrm>
          <a:prstGeom prst="rect">
            <a:avLst/>
          </a:prstGeom>
          <a:noFill/>
          <a:ln>
            <a:noFill/>
          </a:ln>
        </p:spPr>
      </p:pic>
      <p:pic>
        <p:nvPicPr>
          <p:cNvPr id="410" name="Google Shape;410;p38" title="hugeicons_centralized.png"/>
          <p:cNvPicPr preferRelativeResize="0"/>
          <p:nvPr/>
        </p:nvPicPr>
        <p:blipFill>
          <a:blip r:embed="rId7">
            <a:alphaModFix/>
          </a:blip>
          <a:stretch>
            <a:fillRect/>
          </a:stretch>
        </p:blipFill>
        <p:spPr>
          <a:xfrm>
            <a:off x="7799832" y="3413760"/>
            <a:ext cx="228600" cy="228600"/>
          </a:xfrm>
          <a:prstGeom prst="rect">
            <a:avLst/>
          </a:prstGeom>
          <a:noFill/>
          <a:ln>
            <a:noFill/>
          </a:ln>
        </p:spPr>
      </p:pic>
      <p:pic>
        <p:nvPicPr>
          <p:cNvPr id="411" name="Google Shape;411;p38" title="hugeicons_task-done-01.png"/>
          <p:cNvPicPr preferRelativeResize="0"/>
          <p:nvPr/>
        </p:nvPicPr>
        <p:blipFill>
          <a:blip r:embed="rId5">
            <a:alphaModFix/>
          </a:blip>
          <a:stretch>
            <a:fillRect/>
          </a:stretch>
        </p:blipFill>
        <p:spPr>
          <a:xfrm>
            <a:off x="3630168" y="1731264"/>
            <a:ext cx="228600" cy="228600"/>
          </a:xfrm>
          <a:prstGeom prst="rect">
            <a:avLst/>
          </a:prstGeom>
          <a:noFill/>
          <a:ln>
            <a:noFill/>
          </a:ln>
        </p:spPr>
      </p:pic>
      <p:pic>
        <p:nvPicPr>
          <p:cNvPr id="412" name="Google Shape;412;p38" title="hugeicons_chart-down.png"/>
          <p:cNvPicPr preferRelativeResize="0"/>
          <p:nvPr/>
        </p:nvPicPr>
        <p:blipFill>
          <a:blip r:embed="rId8">
            <a:alphaModFix/>
          </a:blip>
          <a:stretch>
            <a:fillRect/>
          </a:stretch>
        </p:blipFill>
        <p:spPr>
          <a:xfrm>
            <a:off x="4901184" y="3395472"/>
            <a:ext cx="228600" cy="2286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6" name="Shape 416"/>
        <p:cNvGrpSpPr/>
        <p:nvPr/>
      </p:nvGrpSpPr>
      <p:grpSpPr>
        <a:xfrm>
          <a:off x="0" y="0"/>
          <a:ext cx="0" cy="0"/>
          <a:chOff x="0" y="0"/>
          <a:chExt cx="0" cy="0"/>
        </a:xfrm>
      </p:grpSpPr>
      <p:sp>
        <p:nvSpPr>
          <p:cNvPr id="417" name="Google Shape;417;p3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18" name="Google Shape;418;p39"/>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19" name="Google Shape;419;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0" name="Google Shape;420;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8.9.5 Practice</a:t>
            </a:r>
            <a:endParaRPr/>
          </a:p>
        </p:txBody>
      </p:sp>
      <p:pic>
        <p:nvPicPr>
          <p:cNvPr id="421" name="Google Shape;421;p39" title="Learning-pana 3.png"/>
          <p:cNvPicPr preferRelativeResize="0"/>
          <p:nvPr/>
        </p:nvPicPr>
        <p:blipFill>
          <a:blip r:embed="rId4">
            <a:alphaModFix/>
          </a:blip>
          <a:stretch>
            <a:fillRect/>
          </a:stretch>
        </p:blipFill>
        <p:spPr>
          <a:xfrm>
            <a:off x="5577675" y="1152475"/>
            <a:ext cx="3254625" cy="32546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5" name="Shape 425"/>
        <p:cNvGrpSpPr/>
        <p:nvPr/>
      </p:nvGrpSpPr>
      <p:grpSpPr>
        <a:xfrm>
          <a:off x="0" y="0"/>
          <a:ext cx="0" cy="0"/>
          <a:chOff x="0" y="0"/>
          <a:chExt cx="0" cy="0"/>
        </a:xfrm>
      </p:grpSpPr>
      <p:sp>
        <p:nvSpPr>
          <p:cNvPr id="426" name="Google Shape;426;p40"/>
          <p:cNvSpPr txBox="1"/>
          <p:nvPr>
            <p:ph idx="4294967295" type="title"/>
          </p:nvPr>
        </p:nvSpPr>
        <p:spPr>
          <a:xfrm>
            <a:off x="311700" y="2926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27" name="Google Shape;427;p4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8" name="Google Shape;428;p4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9" name="Google Shape;429;p4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0" name="Google Shape;430;p4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1" name="Google Shape;431;p40"/>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2" name="Google Shape;432;p4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33" name="Google Shape;433;p40"/>
          <p:cNvCxnSpPr>
            <a:stCxn id="427" idx="2"/>
            <a:endCxn id="42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34" name="Google Shape;434;p40"/>
          <p:cNvCxnSpPr>
            <a:stCxn id="429" idx="3"/>
            <a:endCxn id="42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35" name="Google Shape;435;p40"/>
          <p:cNvCxnSpPr>
            <a:stCxn id="428" idx="3"/>
            <a:endCxn id="43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36" name="Google Shape;436;p40"/>
          <p:cNvCxnSpPr>
            <a:stCxn id="430" idx="3"/>
            <a:endCxn id="432"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37" name="Google Shape;437;p40"/>
          <p:cNvCxnSpPr>
            <a:stCxn id="432" idx="3"/>
            <a:endCxn id="431"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38" name="Google Shape;438;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39" name="Google Shape;439;p40"/>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40" name="Google Shape;440;p40"/>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41" name="Google Shape;441;p40"/>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42" name="Google Shape;442;p40"/>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443" name="Google Shape;443;p40"/>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Lesson Synthesis</a:t>
            </a:r>
            <a:endParaRPr sz="1000">
              <a:solidFill>
                <a:srgbClr val="FDBD3E"/>
              </a:solidFill>
              <a:latin typeface="Noto Sans"/>
              <a:ea typeface="Noto Sans"/>
              <a:cs typeface="Noto Sans"/>
              <a:sym typeface="Noto Sans"/>
            </a:endParaRPr>
          </a:p>
        </p:txBody>
      </p:sp>
      <p:pic>
        <p:nvPicPr>
          <p:cNvPr id="444" name="Google Shape;444;p40" title="hugeicons_start-up-02.png"/>
          <p:cNvPicPr preferRelativeResize="0"/>
          <p:nvPr/>
        </p:nvPicPr>
        <p:blipFill>
          <a:blip r:embed="rId4">
            <a:alphaModFix/>
          </a:blip>
          <a:stretch>
            <a:fillRect/>
          </a:stretch>
        </p:blipFill>
        <p:spPr>
          <a:xfrm>
            <a:off x="1084454" y="1748217"/>
            <a:ext cx="228600" cy="228600"/>
          </a:xfrm>
          <a:prstGeom prst="rect">
            <a:avLst/>
          </a:prstGeom>
          <a:noFill/>
          <a:ln>
            <a:noFill/>
          </a:ln>
        </p:spPr>
      </p:pic>
      <p:sp>
        <p:nvSpPr>
          <p:cNvPr id="445" name="Google Shape;445;p40"/>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46" name="Google Shape;446;p40" title="hugeicons_task-done-01.png"/>
          <p:cNvPicPr preferRelativeResize="0"/>
          <p:nvPr/>
        </p:nvPicPr>
        <p:blipFill>
          <a:blip r:embed="rId5">
            <a:alphaModFix/>
          </a:blip>
          <a:stretch>
            <a:fillRect/>
          </a:stretch>
        </p:blipFill>
        <p:spPr>
          <a:xfrm>
            <a:off x="3630168" y="1731264"/>
            <a:ext cx="228600" cy="228600"/>
          </a:xfrm>
          <a:prstGeom prst="rect">
            <a:avLst/>
          </a:prstGeom>
          <a:noFill/>
          <a:ln>
            <a:noFill/>
          </a:ln>
        </p:spPr>
      </p:pic>
      <p:pic>
        <p:nvPicPr>
          <p:cNvPr id="447" name="Google Shape;447;p40" title="hugeicons_chart-down.png"/>
          <p:cNvPicPr preferRelativeResize="0"/>
          <p:nvPr/>
        </p:nvPicPr>
        <p:blipFill>
          <a:blip r:embed="rId6">
            <a:alphaModFix/>
          </a:blip>
          <a:stretch>
            <a:fillRect/>
          </a:stretch>
        </p:blipFill>
        <p:spPr>
          <a:xfrm>
            <a:off x="4901184" y="3395472"/>
            <a:ext cx="228600" cy="228600"/>
          </a:xfrm>
          <a:prstGeom prst="rect">
            <a:avLst/>
          </a:prstGeom>
          <a:noFill/>
          <a:ln>
            <a:noFill/>
          </a:ln>
        </p:spPr>
      </p:pic>
      <p:pic>
        <p:nvPicPr>
          <p:cNvPr id="448" name="Google Shape;448;p40" title="hugeicons_task-done-01.png"/>
          <p:cNvPicPr preferRelativeResize="0"/>
          <p:nvPr/>
        </p:nvPicPr>
        <p:blipFill>
          <a:blip r:embed="rId5">
            <a:alphaModFix/>
          </a:blip>
          <a:stretch>
            <a:fillRect/>
          </a:stretch>
        </p:blipFill>
        <p:spPr>
          <a:xfrm>
            <a:off x="1837944" y="3413760"/>
            <a:ext cx="228600" cy="228600"/>
          </a:xfrm>
          <a:prstGeom prst="rect">
            <a:avLst/>
          </a:prstGeom>
          <a:noFill/>
          <a:ln>
            <a:noFill/>
          </a:ln>
        </p:spPr>
      </p:pic>
      <p:pic>
        <p:nvPicPr>
          <p:cNvPr id="449" name="Google Shape;449;p40" title="hugeicons_pencil.png"/>
          <p:cNvPicPr preferRelativeResize="0"/>
          <p:nvPr/>
        </p:nvPicPr>
        <p:blipFill>
          <a:blip r:embed="rId7">
            <a:alphaModFix/>
          </a:blip>
          <a:stretch>
            <a:fillRect/>
          </a:stretch>
        </p:blipFill>
        <p:spPr>
          <a:xfrm>
            <a:off x="6519672" y="1749552"/>
            <a:ext cx="228600" cy="228600"/>
          </a:xfrm>
          <a:prstGeom prst="rect">
            <a:avLst/>
          </a:prstGeom>
          <a:noFill/>
          <a:ln>
            <a:noFill/>
          </a:ln>
        </p:spPr>
      </p:pic>
      <p:pic>
        <p:nvPicPr>
          <p:cNvPr id="450" name="Google Shape;450;p40" title="hugeicons_centralized.png"/>
          <p:cNvPicPr preferRelativeResize="0"/>
          <p:nvPr/>
        </p:nvPicPr>
        <p:blipFill>
          <a:blip r:embed="rId8">
            <a:alphaModFix/>
          </a:blip>
          <a:stretch>
            <a:fillRect/>
          </a:stretch>
        </p:blipFill>
        <p:spPr>
          <a:xfrm>
            <a:off x="7799832" y="3413760"/>
            <a:ext cx="228600" cy="228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4" name="Shape 454"/>
        <p:cNvGrpSpPr/>
        <p:nvPr/>
      </p:nvGrpSpPr>
      <p:grpSpPr>
        <a:xfrm>
          <a:off x="0" y="0"/>
          <a:ext cx="0" cy="0"/>
          <a:chOff x="0" y="0"/>
          <a:chExt cx="0" cy="0"/>
        </a:xfrm>
      </p:grpSpPr>
      <p:sp>
        <p:nvSpPr>
          <p:cNvPr id="455" name="Google Shape;455;p41"/>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a:t>
            </a:r>
            <a:r>
              <a:rPr lang="en"/>
              <a:t>Synthesis</a:t>
            </a:r>
            <a:endParaRPr sz="3000">
              <a:solidFill>
                <a:srgbClr val="005047"/>
              </a:solidFill>
            </a:endParaRPr>
          </a:p>
        </p:txBody>
      </p:sp>
      <p:sp>
        <p:nvSpPr>
          <p:cNvPr id="456" name="Google Shape;456;p41"/>
          <p:cNvSpPr txBox="1"/>
          <p:nvPr>
            <p:ph idx="1" type="body"/>
          </p:nvPr>
        </p:nvSpPr>
        <p:spPr>
          <a:xfrm>
            <a:off x="4596525" y="1357650"/>
            <a:ext cx="4190400" cy="3095700"/>
          </a:xfrm>
          <a:prstGeom prst="rect">
            <a:avLst/>
          </a:prstGeom>
        </p:spPr>
        <p:txBody>
          <a:bodyPr anchorCtr="0" anchor="ctr" bIns="91425" lIns="91425" spcFirstLastPara="1" rIns="91425" wrap="square" tIns="91425">
            <a:normAutofit/>
          </a:bodyPr>
          <a:lstStyle/>
          <a:p>
            <a:pPr indent="-355600" lvl="0" marL="457200" rtl="0" algn="l">
              <a:lnSpc>
                <a:spcPct val="100000"/>
              </a:lnSpc>
              <a:spcBef>
                <a:spcPts val="0"/>
              </a:spcBef>
              <a:spcAft>
                <a:spcPts val="0"/>
              </a:spcAft>
              <a:buSzPts val="2000"/>
              <a:buChar char="●"/>
            </a:pPr>
            <a:r>
              <a:rPr lang="en" sz="2000"/>
              <a:t>Examine the given equations.</a:t>
            </a:r>
            <a:endParaRPr sz="2000"/>
          </a:p>
          <a:p>
            <a:pPr indent="-355600" lvl="0" marL="457200" rtl="0" algn="l">
              <a:lnSpc>
                <a:spcPct val="100000"/>
              </a:lnSpc>
              <a:spcBef>
                <a:spcPts val="0"/>
              </a:spcBef>
              <a:spcAft>
                <a:spcPts val="0"/>
              </a:spcAft>
              <a:buSzPts val="2000"/>
              <a:buChar char="●"/>
            </a:pPr>
            <a:r>
              <a:rPr lang="en" sz="2000"/>
              <a:t>Choose an equation you think you could solve without graphing.</a:t>
            </a:r>
            <a:endParaRPr sz="2000"/>
          </a:p>
          <a:p>
            <a:pPr indent="-355600" lvl="0" marL="457200" rtl="0" algn="l">
              <a:lnSpc>
                <a:spcPct val="100000"/>
              </a:lnSpc>
              <a:spcBef>
                <a:spcPts val="1000"/>
              </a:spcBef>
              <a:spcAft>
                <a:spcPts val="1000"/>
              </a:spcAft>
              <a:buSzPts val="2000"/>
              <a:buChar char="●"/>
            </a:pPr>
            <a:r>
              <a:rPr lang="en" sz="2000"/>
              <a:t>Explain to a partner why you believe you could solve the equation.</a:t>
            </a:r>
            <a:endParaRPr sz="2000"/>
          </a:p>
        </p:txBody>
      </p:sp>
      <p:sp>
        <p:nvSpPr>
          <p:cNvPr id="457" name="Google Shape;457;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58" name="Google Shape;458;p4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8.9 Solving Quadratic Equations Using Factored Form</a:t>
            </a:r>
            <a:endParaRPr/>
          </a:p>
        </p:txBody>
      </p:sp>
      <p:sp>
        <p:nvSpPr>
          <p:cNvPr id="459" name="Google Shape;459;p41"/>
          <p:cNvSpPr/>
          <p:nvPr/>
        </p:nvSpPr>
        <p:spPr>
          <a:xfrm>
            <a:off x="658275" y="1357800"/>
            <a:ext cx="3150300" cy="3095700"/>
          </a:xfrm>
          <a:prstGeom prst="roundRect">
            <a:avLst>
              <a:gd fmla="val 16667" name="adj"/>
            </a:avLst>
          </a:prstGeom>
          <a:solidFill>
            <a:srgbClr val="F5F5F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300">
                <a:solidFill>
                  <a:srgbClr val="424242"/>
                </a:solidFill>
                <a:latin typeface="Noto Sans"/>
                <a:ea typeface="Noto Sans"/>
                <a:cs typeface="Noto Sans"/>
                <a:sym typeface="Noto Sans"/>
              </a:rPr>
              <a:t>𝑥</a:t>
            </a:r>
            <a:r>
              <a:rPr baseline="30000" lang="en" sz="2300">
                <a:solidFill>
                  <a:srgbClr val="424242"/>
                </a:solidFill>
                <a:latin typeface="Noto Sans"/>
                <a:ea typeface="Noto Sans"/>
                <a:cs typeface="Noto Sans"/>
                <a:sym typeface="Noto Sans"/>
              </a:rPr>
              <a:t>2</a:t>
            </a:r>
            <a:r>
              <a:rPr lang="en" sz="2300">
                <a:solidFill>
                  <a:srgbClr val="424242"/>
                </a:solidFill>
                <a:latin typeface="Noto Sans"/>
                <a:ea typeface="Noto Sans"/>
                <a:cs typeface="Noto Sans"/>
                <a:sym typeface="Noto Sans"/>
              </a:rPr>
              <a:t> + 3𝑥 − 18 = 0</a:t>
            </a:r>
            <a:endParaRPr sz="2300">
              <a:solidFill>
                <a:srgbClr val="424242"/>
              </a:solidFill>
              <a:latin typeface="Noto Sans"/>
              <a:ea typeface="Noto Sans"/>
              <a:cs typeface="Noto Sans"/>
              <a:sym typeface="Noto Sans"/>
            </a:endParaRPr>
          </a:p>
          <a:p>
            <a:pPr indent="0" lvl="0" marL="0" rtl="0" algn="ctr">
              <a:spcBef>
                <a:spcPts val="1000"/>
              </a:spcBef>
              <a:spcAft>
                <a:spcPts val="0"/>
              </a:spcAft>
              <a:buClr>
                <a:schemeClr val="dk1"/>
              </a:buClr>
              <a:buSzPts val="1100"/>
              <a:buFont typeface="Arial"/>
              <a:buNone/>
            </a:pPr>
            <a:r>
              <a:rPr lang="en" sz="2300">
                <a:solidFill>
                  <a:srgbClr val="424242"/>
                </a:solidFill>
                <a:latin typeface="Noto Sans"/>
                <a:ea typeface="Noto Sans"/>
                <a:cs typeface="Noto Sans"/>
                <a:sym typeface="Noto Sans"/>
              </a:rPr>
              <a:t>𝑥</a:t>
            </a:r>
            <a:r>
              <a:rPr baseline="30000" lang="en" sz="2300">
                <a:solidFill>
                  <a:srgbClr val="424242"/>
                </a:solidFill>
                <a:latin typeface="Noto Sans"/>
                <a:ea typeface="Noto Sans"/>
                <a:cs typeface="Noto Sans"/>
                <a:sym typeface="Noto Sans"/>
              </a:rPr>
              <a:t>2</a:t>
            </a:r>
            <a:r>
              <a:rPr lang="en" sz="2300">
                <a:solidFill>
                  <a:srgbClr val="424242"/>
                </a:solidFill>
                <a:latin typeface="Noto Sans"/>
                <a:ea typeface="Noto Sans"/>
                <a:cs typeface="Noto Sans"/>
                <a:sym typeface="Noto Sans"/>
              </a:rPr>
              <a:t> − 4 = 5𝑥</a:t>
            </a:r>
            <a:endParaRPr sz="2300">
              <a:solidFill>
                <a:srgbClr val="424242"/>
              </a:solidFill>
              <a:latin typeface="Noto Sans"/>
              <a:ea typeface="Noto Sans"/>
              <a:cs typeface="Noto Sans"/>
              <a:sym typeface="Noto Sans"/>
            </a:endParaRPr>
          </a:p>
          <a:p>
            <a:pPr indent="0" lvl="0" marL="0" rtl="0" algn="ctr">
              <a:spcBef>
                <a:spcPts val="1000"/>
              </a:spcBef>
              <a:spcAft>
                <a:spcPts val="0"/>
              </a:spcAft>
              <a:buClr>
                <a:schemeClr val="dk1"/>
              </a:buClr>
              <a:buSzPts val="1100"/>
              <a:buFont typeface="Arial"/>
              <a:buNone/>
            </a:pPr>
            <a:r>
              <a:rPr lang="en" sz="2300">
                <a:solidFill>
                  <a:srgbClr val="424242"/>
                </a:solidFill>
                <a:latin typeface="Noto Sans"/>
                <a:ea typeface="Noto Sans"/>
                <a:cs typeface="Noto Sans"/>
                <a:sym typeface="Noto Sans"/>
              </a:rPr>
              <a:t>𝑥(𝑥 − 7) = −6</a:t>
            </a:r>
            <a:endParaRPr sz="2300">
              <a:solidFill>
                <a:srgbClr val="424242"/>
              </a:solidFill>
              <a:latin typeface="Noto Sans"/>
              <a:ea typeface="Noto Sans"/>
              <a:cs typeface="Noto Sans"/>
              <a:sym typeface="Noto Sans"/>
            </a:endParaRPr>
          </a:p>
          <a:p>
            <a:pPr indent="0" lvl="0" marL="0" rtl="0" algn="ctr">
              <a:spcBef>
                <a:spcPts val="1000"/>
              </a:spcBef>
              <a:spcAft>
                <a:spcPts val="0"/>
              </a:spcAft>
              <a:buClr>
                <a:schemeClr val="dk1"/>
              </a:buClr>
              <a:buSzPts val="1100"/>
              <a:buFont typeface="Arial"/>
              <a:buNone/>
            </a:pPr>
            <a:r>
              <a:rPr lang="en" sz="2300">
                <a:solidFill>
                  <a:srgbClr val="424242"/>
                </a:solidFill>
                <a:latin typeface="Noto Sans"/>
                <a:ea typeface="Noto Sans"/>
                <a:cs typeface="Noto Sans"/>
                <a:sym typeface="Noto Sans"/>
              </a:rPr>
              <a:t>2𝑥</a:t>
            </a:r>
            <a:r>
              <a:rPr baseline="30000" lang="en" sz="2300">
                <a:solidFill>
                  <a:srgbClr val="424242"/>
                </a:solidFill>
                <a:latin typeface="Noto Sans"/>
                <a:ea typeface="Noto Sans"/>
                <a:cs typeface="Noto Sans"/>
                <a:sym typeface="Noto Sans"/>
              </a:rPr>
              <a:t>2</a:t>
            </a:r>
            <a:r>
              <a:rPr lang="en" sz="2300">
                <a:solidFill>
                  <a:srgbClr val="424242"/>
                </a:solidFill>
                <a:latin typeface="Noto Sans"/>
                <a:ea typeface="Noto Sans"/>
                <a:cs typeface="Noto Sans"/>
                <a:sym typeface="Noto Sans"/>
              </a:rPr>
              <a:t> − 9𝑥 + 10 = 0</a:t>
            </a:r>
            <a:endParaRPr sz="2300">
              <a:solidFill>
                <a:srgbClr val="424242"/>
              </a:solidFill>
              <a:latin typeface="Noto Sans"/>
              <a:ea typeface="Noto Sans"/>
              <a:cs typeface="Noto Sans"/>
              <a:sym typeface="Noto Sans"/>
            </a:endParaRPr>
          </a:p>
          <a:p>
            <a:pPr indent="0" lvl="0" marL="0" rtl="0" algn="ctr">
              <a:spcBef>
                <a:spcPts val="1000"/>
              </a:spcBef>
              <a:spcAft>
                <a:spcPts val="0"/>
              </a:spcAft>
              <a:buClr>
                <a:schemeClr val="dk1"/>
              </a:buClr>
              <a:buSzPts val="1100"/>
              <a:buFont typeface="Arial"/>
              <a:buNone/>
            </a:pPr>
            <a:r>
              <a:rPr lang="en" sz="2300">
                <a:solidFill>
                  <a:srgbClr val="424242"/>
                </a:solidFill>
                <a:latin typeface="Noto Sans"/>
                <a:ea typeface="Noto Sans"/>
                <a:cs typeface="Noto Sans"/>
                <a:sym typeface="Noto Sans"/>
              </a:rPr>
              <a:t>(𝑥 + 6)(𝑥 − 6) = 11</a:t>
            </a:r>
            <a:endParaRPr sz="2300">
              <a:solidFill>
                <a:srgbClr val="424242"/>
              </a:solidFill>
              <a:latin typeface="Noto Sans"/>
              <a:ea typeface="Noto Sans"/>
              <a:cs typeface="Noto Sans"/>
              <a:sym typeface="Noto Sans"/>
            </a:endParaRPr>
          </a:p>
          <a:p>
            <a:pPr indent="0" lvl="0" marL="0" rtl="0" algn="ctr">
              <a:spcBef>
                <a:spcPts val="1000"/>
              </a:spcBef>
              <a:spcAft>
                <a:spcPts val="1000"/>
              </a:spcAft>
              <a:buClr>
                <a:schemeClr val="dk1"/>
              </a:buClr>
              <a:buSzPts val="1100"/>
              <a:buFont typeface="Arial"/>
              <a:buNone/>
            </a:pPr>
            <a:r>
              <a:rPr lang="en" sz="2300">
                <a:solidFill>
                  <a:srgbClr val="424242"/>
                </a:solidFill>
                <a:latin typeface="Noto Sans"/>
                <a:ea typeface="Noto Sans"/>
                <a:cs typeface="Noto Sans"/>
                <a:sym typeface="Noto Sans"/>
              </a:rPr>
              <a:t>(𝑥 + 9)(𝑥 − 9) = 19</a:t>
            </a:r>
            <a:endParaRPr sz="1900">
              <a:latin typeface="Noto Sans"/>
              <a:ea typeface="Noto Sans"/>
              <a:cs typeface="Noto Sans"/>
              <a:sym typeface="Noto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65" name="Google Shape;465;p42"/>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66" name="Google Shape;466;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67" name="Google Shape;467;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8.9 Solving Quadratic Equations Using Factored Form</a:t>
            </a:r>
            <a:endParaRPr/>
          </a:p>
        </p:txBody>
      </p:sp>
      <p:graphicFrame>
        <p:nvGraphicFramePr>
          <p:cNvPr id="468" name="Google Shape;468;p42"/>
          <p:cNvGraphicFramePr/>
          <p:nvPr/>
        </p:nvGraphicFramePr>
        <p:xfrm>
          <a:off x="408725" y="1764100"/>
          <a:ext cx="3000000" cy="3000000"/>
        </p:xfrm>
        <a:graphic>
          <a:graphicData uri="http://schemas.openxmlformats.org/drawingml/2006/table">
            <a:tbl>
              <a:tblPr>
                <a:noFill/>
                <a:tableStyleId>{805E5222-6565-400C-81D7-44A21B7A90DD}</a:tableStyleId>
              </a:tblPr>
              <a:tblGrid>
                <a:gridCol w="5049525"/>
                <a:gridCol w="1124675"/>
                <a:gridCol w="1124675"/>
                <a:gridCol w="1124675"/>
              </a:tblGrid>
              <a:tr h="381000">
                <a:tc>
                  <a:txBody>
                    <a:bodyPr/>
                    <a:lstStyle/>
                    <a:p>
                      <a:pPr indent="0" lvl="0" marL="0" rtl="0" algn="l">
                        <a:spcBef>
                          <a:spcPts val="0"/>
                        </a:spcBef>
                        <a:spcAft>
                          <a:spcPts val="0"/>
                        </a:spcAft>
                        <a:buClr>
                          <a:schemeClr val="dk1"/>
                        </a:buClr>
                        <a:buSzPts val="1100"/>
                        <a:buFont typeface="Arial"/>
                        <a:buNone/>
                      </a:pPr>
                      <a:r>
                        <a:rPr b="1" lang="en" sz="1800">
                          <a:solidFill>
                            <a:schemeClr val="lt1"/>
                          </a:solidFill>
                          <a:latin typeface="Noto Sans"/>
                          <a:ea typeface="Noto Sans"/>
                          <a:cs typeface="Noto Sans"/>
                          <a:sym typeface="Noto Sans"/>
                        </a:rPr>
                        <a:t>I can…</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I can</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Almost</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Not yet</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Rearrange a quadratic equation to be written as an expression in factored form = 0  and find the solutions.</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Recognize quadratic equations that have zero, one, or two solutions when they are written in factored form. </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