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9F66785-6C9C-4B00-9DA3-E51F3210DD3F}">
  <a:tblStyle styleId="{B9F66785-6C9C-4B00-9DA3-E51F3210DD3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885/raise-unit-4-spn-vocabulary-part-1-functions-graph-characteristics-flash-cards/?i=5eauv9&amp;x=1jq" TargetMode="External"/><Relationship Id="rId4" Type="http://schemas.openxmlformats.org/officeDocument/2006/relationships/hyperlink" Target="https://quizlet.com/881215410/raise-unit-4-vocabulary-part-1-functions-graph-characteristics-flash-cards/?i=5eauv9&amp;x=1jqt" TargetMode="External"/><Relationship Id="rId5" Type="http://schemas.openxmlformats.org/officeDocument/2006/relationships/hyperlink" Target="https://quizlet.com/881786064/raise-unit-4-spn-vocabulary-part-2-transformations-of-graphs-sequences-flash-cards/?i=5eauv9&amp;x=1jqt" TargetMode="External"/><Relationship Id="rId6" Type="http://schemas.openxmlformats.org/officeDocument/2006/relationships/hyperlink" Target="https://quizlet.com/881222764/raise-unit-4-vocabulary-part-2-transformations-of-graphs-sequences-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9b9a567ed04eb181e85653e9ab876f80591726d"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hyperlink" Target="https://www.geogebra.org/m/gv3hdvgf"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 Id="rId3" Type="http://schemas.openxmlformats.org/officeDocument/2006/relationships/hyperlink" Target="https://www.geogebra.org/m/rzbzad2q"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purpose of this lesson is for students to work with sequences and describe them recursively in an informal way. A sequence is defined here as a list of numbers, while a term (of a sequence) is one of the numbers in the list.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Using the Tower of Hanoi puzzle, students explore the rules and try different numbers of discs to find the minimum moves needed. This leads to recognizing a recursive pattern and encourages them to explain their reasoning and critique others'. Though the unit focuses on arithmetic and geometric sequences, this puzzle’s sequence is neither—chosen to spark deeper discussion and reasoning.</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Students should manipulate either physical or digital objects to experiment with the Tower of Hanoi puzzle. For physical, each group could use a quarter, nickel, penny, and dime, and a piece of paper with 3 circles drawn on it. For students using the digital version of the materials, acquire devices that can run the digital applet. It is ideal if each student has their own device.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If you are doing the checker jumping puzzle, each group needs at least 3 tokens each of 2 different colors. These could be actual checkers, counting chips, pennies and nickels, or any other appropriate tokens.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Internet-enabled device for applet activity</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If not using the digital applet, each student could use a quarter, nickel, penny, and dime, and a piece of paper with 3 circles drawn on it.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A1(B) use a problem-solving model that incorporates analyzing given information, formulating a plan or strategy, determining a solution, justifying the solution, and evaluating the problem-solving process and the reasonableness of the solution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A12(C) identify terms of arithmetic and geometric sequences when the sequences are given in function form using recursive processes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4 Spanish Vocabulary,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4 Vocabulary (English),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5"/>
              </a:rPr>
              <a:t>Unit 4 Spanish Vocabulary, part 2</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6"/>
              </a:rPr>
              <a:t>Unit 4 Vocabulary (English), part 2 </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The goal of this task is for students to create a list of numbers based on a rule, building the habit of generating and making sense of mathematical objects without needing formal vocabulary yet. In the next activity, they'll identify patterns in a list created from a puzzle.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While students work, look for successful examples to highlight during the discussion.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150">
                <a:solidFill>
                  <a:schemeClr val="dk1"/>
                </a:solidFill>
                <a:highlight>
                  <a:srgbClr val="EDF2FA"/>
                </a:highlight>
                <a:latin typeface="Roboto"/>
                <a:ea typeface="Roboto"/>
                <a:cs typeface="Roboto"/>
                <a:sym typeface="Roboto"/>
              </a:rPr>
              <a:t>Arrange students in groups of 2. Tell students there are many possible answers. After brief quiet work time, ask students to compare their responses to their partner’s and decide whether they are both correct, even if they are different. Follow with a whole-class discussion.</a:t>
            </a:r>
            <a:endParaRPr sz="115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t/>
            </a:r>
            <a:endParaRPr sz="115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rPr lang="en" sz="1150">
                <a:solidFill>
                  <a:schemeClr val="dk1"/>
                </a:solidFill>
                <a:highlight>
                  <a:srgbClr val="EDF2FA"/>
                </a:highlight>
                <a:latin typeface="Roboto"/>
                <a:ea typeface="Roboto"/>
                <a:cs typeface="Roboto"/>
                <a:sym typeface="Roboto"/>
              </a:rPr>
              <a:t>Avoid demonstrating a possible sequence of 5 numbers for the whole class first to set up the expectation that students are responsible for making sense of the activities.</a:t>
            </a:r>
            <a:endParaRPr sz="115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2, 3, 5, 9, 17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5, 9, 17, 33, 65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1, 1, 1, 1, 1</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If a student has trouble getting started, ask them to first pick a number. Once they’ve picked a number, ask what the next number would be, according to the rule. Then invite them to continue.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interpret “1 less than twice a number” as 1 − 2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(where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is the number). Ask these students questions like: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“What’s 1 less than 5?”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“What’s 1 less than 5 times 2?” (9)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“What’s 1 less than 100?” (99)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“What’s 1 less than 100 times 2?” (199)</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Write some of these statements on the board along with their translation into mathematical expressions. For example, write “1 less than 5 times 2” next to 5 ⋅ 2 − 1.</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previously identified students to present their lists. Ask the other students to verify their calculations.</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71429d5b6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71429d5b6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1 Stronger and Clearer Each Time: Writing, Speaking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give students a structured opportunity to revise and refine their explanations for how Jada used the solution for 3 discs to help her solve the puzzle for 4 discs. As students share their responses with their partner, listeners should press for details and clarity as appropriate based on what each speaker produces. Provide students with prompts for feedback that will help individuals strengthen their ideas and clarify their language. For example, “What pattern did Jada notice?” or “How do you know your answer is the smallest number of moves?” Students can borrow ideas and language from each partner to strengthen their final product.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Optimize output (for explanation)</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a:t>
            </a:r>
            <a:r>
              <a:rPr b="1" lang="en">
                <a:solidFill>
                  <a:schemeClr val="dk1"/>
                </a:solidFill>
                <a:latin typeface="Noto Sans"/>
                <a:ea typeface="Noto Sans"/>
                <a:cs typeface="Noto Sans"/>
                <a:sym typeface="Noto Sans"/>
              </a:rPr>
              <a:t>Representation: Develop Language and Symbols</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If the applet is not available, provide physical manipulatives to represent the discs and each tower.</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Conceptual processing</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(30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introduces the term “sequence” as students solve the Tower of Hanoi puzzle with different numbers of discs. They identify a pattern in the number of moves and describe it informally. It also encourages experimentation, pattern recognition, explanation, justification, and respectful listening.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activity is most effective when students use manipulatives or the GeoGebra applet to explore the puzzle dynamically. If devices aren’t available for everyone, project the applet during the launch.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Watch for students who write clear explanations of Jada’s reasoning and the moves needed for solving with 5 discs to share during the discussion.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should use physical or digital tools to explore the puzzle. Physical tools can include coins and a paper with three circles; for digital, provide devices that support the applet, ideally one per student.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possible, allow students to use the GeoGebra Applet : </a:t>
            </a:r>
            <a:r>
              <a:rPr lang="en" sz="1300" u="sng">
                <a:solidFill>
                  <a:schemeClr val="hlink"/>
                </a:solidFill>
                <a:latin typeface="Calibri"/>
                <a:ea typeface="Calibri"/>
                <a:cs typeface="Calibri"/>
                <a:sym typeface="Calibri"/>
                <a:hlinkClick r:id="rId3"/>
              </a:rPr>
              <a:t>https://www.geogebra.org/m/gv3hdvgf</a:t>
            </a:r>
            <a:r>
              <a:rPr lang="en" sz="1300">
                <a:solidFill>
                  <a:schemeClr val="dk1"/>
                </a:solidFill>
                <a:latin typeface="Calibri"/>
                <a:ea typeface="Calibri"/>
                <a:cs typeface="Calibri"/>
                <a:sym typeface="Calibri"/>
              </a:rPr>
              <a:t> or project the </a:t>
            </a:r>
            <a:r>
              <a:rPr lang="en" sz="1300">
                <a:solidFill>
                  <a:schemeClr val="dk1"/>
                </a:solidFill>
                <a:latin typeface="Calibri"/>
                <a:ea typeface="Calibri"/>
                <a:cs typeface="Calibri"/>
                <a:sym typeface="Calibri"/>
              </a:rPr>
              <a:t>applet for the class.  If that is not possible, distribute the physical tools to each group.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Arrange students in groups of 2. Set up either a physical puzzle with 2 discs or the digital version with 2 discs and display a table for all to see that looks like this throughout the discussion: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 Number of discs     |  1 |  2 |  3 |  4 |  5 |  6 |  7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 Number of moves  |     |      |     |     |     |     |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Have students read the two rules, then discuss allowed moves (e.g., moving the top disc) and forbidden ones (e.g., moving both discs together). Work as a class to solve the puzzle with 2 discs in the fewest moves (3), and record the result. Then, have students explore solutions for more discs using physical or digital tools.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Give students time to solve the puzzle with 2 discs after reviewing the rules. Remind them to track their moves and aim for the minimum. Encourage peer collaboration to compare solutions. If needed, have a student demonstrate the 3-move solution before moving on.</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7 moves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15 moves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example: Jada moved the tower of discs 1 – 3, then moved disc 4, and then moved the remaining discs 1 – 3 onto it.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31 moves. For example: Double the previous answer, and then add 1. The number of moves is 31 because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2⋅15 + 1 = 31.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127 moves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incorrectly interpret the rules or presume there is no better solution once they find one solution that works. Encourage groups to regularly switch who is in charge of moving the discs and to check with other groups around them once they think they have found a solution with the smallest number of moves.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Use this discussion to define “sequence” and “term,” while reinforcing norms like transitioning from work time to whole-class synthesis and naming key math ideas after exploration.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how many moves it takes for 1 disc (answer: 1). Have students share their minimum moves for 3 and 4 discs, and check if anyone found a more efficient solution. Share or demonstrate the minimum if needed.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Have selected students explain Jada’s method and how many moves are needed for 5 discs, completing the table with 1, 3, 7, 15, and 31.</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Urge groups to compare strategies. If needed, have a student show why 2 discs require 3 moves to ensure everyone understands the rules.</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is the number of possible moves for 5 chips. The answer is 15.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twice the number of chips. The rule is twice the number of chips plus 1. The answer is 15.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As the number of chips increases by 1, the number of moves increases by 2. When the table reaches 5 chips, there will be 15 possible moves.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is the number of possible moves for 6 chips. The answer is 15.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71429d5b6a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71429d5b6a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Develop Language and Symbols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virtual or concrete manipulatives to connect symbols to concrete objects. Provide black and red checkers if the applet is not available.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Conceptual processing</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726a8ea19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726a8ea19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(30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Use this activity to reinforce the lesson or as an alternative if students are familiar with Tower of Hanoi, following a similar launch and discussion structure.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activity is most effective with individual access to 4 red and 4 black checkers or the GeoGebra applet; if not, project the applet during the launch.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During the activity, look for students who clearly explain Noah’s reasoning and determine the number of moves for 7 checkers per side to share in the discussion.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possible, allow students to use the GeoGebra Applet : </a:t>
            </a:r>
            <a:r>
              <a:rPr lang="en" sz="1300" u="sng">
                <a:solidFill>
                  <a:schemeClr val="hlink"/>
                </a:solidFill>
                <a:latin typeface="Calibri"/>
                <a:ea typeface="Calibri"/>
                <a:cs typeface="Calibri"/>
                <a:sym typeface="Calibri"/>
                <a:hlinkClick r:id="rId3"/>
              </a:rPr>
              <a:t>https://www.geogebra.org/m/rzbzad2q</a:t>
            </a:r>
            <a:r>
              <a:rPr lang="en" sz="1300">
                <a:solidFill>
                  <a:schemeClr val="dk1"/>
                </a:solidFill>
                <a:latin typeface="Calibri"/>
                <a:ea typeface="Calibri"/>
                <a:cs typeface="Calibri"/>
                <a:sym typeface="Calibri"/>
              </a:rPr>
              <a:t> or project the applet for the class.  If that is not possible, distribute 4 red and 4 black checkers to each group.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Have students read the puzzle rules and solve it with 3 spaces and 1 checker per side (one red, one black), tracking their moves to find the minimum. Encourage them to compare solutions with peers. Before continuing, select a student to demonstrate on the applet or with manipulatives why 3 moves are needed to ensure everyone understands the rules.</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726a8ea193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726a8ea19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 moves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15 moves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8 moves and 24 moves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example: The moves that don’t involve the fourth checker on each side are the same as before, so it is possible to decide the number of moves by running the first half of the three-checker game, then moving the fourth checkers, and then running the second half.</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63 moves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incorrectly interpret the rules or presume that there is no better solution once they find one solution that works. Encourage groups to regularly switch who is in charge of moving the checkers and to check with other groups around them once they think they have found a solution with the smallest number of moves.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Have students share the smallest number of moves they found for 2, 3, and 4 checkers. Ask if anyone found a more efficient solution. If not, give more time, share the minimum, or demonstrate it.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selected students to explain Noah’s strategy and the number of moves for 3 checkers. By now, the table should include 3, 8, 15, and 24.</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this replaced the Tower of Hanoi, define “sequence” and “term,” then have students describe a rule for the next term after quiet thinking. Select a few to share informal recursive rules like “add the next odd number.” Formal notation isn’t required but can be explored if suggested.</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his is the number of skips needed with 5 checkers. The answer is 72.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In every column, the number of checkers is multiplied by 2 more than the number in the previous column. 6 will be multiplied by 12, which results in 72 moves.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assumes the number of skips needed started to double, which is not the case. The answer is 72.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did not change the number being multiplied by each time and kept multiplying the number of checkers by 8. The answer is 72.</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Discuss the answers with the students</a:t>
            </a:r>
            <a:endParaRPr b="1" sz="1300">
              <a:solidFill>
                <a:srgbClr val="1D2125"/>
              </a:solidFill>
              <a:latin typeface="Calibri"/>
              <a:ea typeface="Calibri"/>
              <a:cs typeface="Calibri"/>
              <a:sym typeface="Calibri"/>
            </a:endParaRPr>
          </a:p>
          <a:p>
            <a:pPr indent="-311150" lvl="0" marL="457200" rtl="0" algn="l">
              <a:lnSpc>
                <a:spcPct val="115000"/>
              </a:lnSpc>
              <a:spcBef>
                <a:spcPts val="120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5 ⋅ 7 = 35 moves</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6 ⋅ 8 = 48 moves</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1200"/>
              </a:spcAft>
              <a:buNone/>
            </a:pPr>
            <a:r>
              <a:t/>
            </a:r>
            <a:endParaRPr b="1" sz="1300">
              <a:solidFill>
                <a:srgbClr val="1D2125"/>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Sample Responses: Each term adds 3 from the previous term. The next three terms are 9, 12, 15.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Sample Responses: Each term doubles the previous term. The next three terms are 12, 24, 48.</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Arrange students in groups of 2. Ask students to come up with a sequence of 5 numbers that follows some rule and write it down on a piece of paper. After a brief quiet time to think individually, tell students to exchange papers with their partners and then try to find the next term in their partner’s sequence along with the rule they used.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Conclude the lesson by inviting students to share a sequence and rule their partner wrote that they found interesting. Display these for all to see while students share.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Closing the Lesson</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After completing the Lesson Synthesis, wrap up the class by directing students to the Lesson Summary in their student textbook. In this section, students review the day’s learning targets, read summaries about the key takeaways from each activity, and then respond to a reflection question regarding their confidence with the material.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more on the benefits of using this type of metacognitive reflection, see the Research in Practice section of the course.</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1.png"/><Relationship Id="rId6" Type="http://schemas.openxmlformats.org/officeDocument/2006/relationships/image" Target="../media/image5.png"/><Relationship Id="rId7" Type="http://schemas.openxmlformats.org/officeDocument/2006/relationships/image" Target="../media/image8.png"/><Relationship Id="rId8"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10.png"/><Relationship Id="rId5" Type="http://schemas.openxmlformats.org/officeDocument/2006/relationships/image" Target="../media/image16.png"/><Relationship Id="rId6" Type="http://schemas.openxmlformats.org/officeDocument/2006/relationships/image" Target="../media/image3.png"/><Relationship Id="rId7"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10.png"/><Relationship Id="rId5" Type="http://schemas.openxmlformats.org/officeDocument/2006/relationships/image" Target="../media/image16.png"/><Relationship Id="rId6" Type="http://schemas.openxmlformats.org/officeDocument/2006/relationships/image" Target="../media/image3.png"/><Relationship Id="rId7" Type="http://schemas.openxmlformats.org/officeDocument/2006/relationships/image" Target="../media/image2.png"/><Relationship Id="rId8"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1.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16.png"/><Relationship Id="rId5" Type="http://schemas.openxmlformats.org/officeDocument/2006/relationships/image" Target="../media/image3.png"/><Relationship Id="rId6" Type="http://schemas.openxmlformats.org/officeDocument/2006/relationships/image" Target="../media/image2.png"/><Relationship Id="rId7"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16.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hyperlink" Target="https://www.youtube.com/watch?v=vzoAeLYQXoQ" TargetMode="External"/><Relationship Id="rId4" Type="http://schemas.openxmlformats.org/officeDocument/2006/relationships/hyperlink" Target="https://www.youtube.com/watch?v=vzoAeLYQXoQ" TargetMode="External"/><Relationship Id="rId5"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6.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30.png"/><Relationship Id="rId7"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6.png"/><Relationship Id="rId4" Type="http://schemas.openxmlformats.org/officeDocument/2006/relationships/image" Target="../media/image24.png"/><Relationship Id="rId5" Type="http://schemas.openxmlformats.org/officeDocument/2006/relationships/image" Target="../media/image30.png"/><Relationship Id="rId6" Type="http://schemas.openxmlformats.org/officeDocument/2006/relationships/image" Target="../media/image19.png"/><Relationship Id="rId7"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Verdana"/>
              <a:ea typeface="Verdana"/>
              <a:cs typeface="Verdana"/>
              <a:sym typeface="Verdana"/>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4</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4.14: Sequences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accent5"/>
                </a:solidFill>
                <a:hlinkClick r:id="rId3">
                  <a:extLst>
                    <a:ext uri="{A12FA001-AC4F-418D-AE19-62706E023703}">
                      <ahyp:hlinkClr val="tx"/>
                    </a:ext>
                  </a:extLst>
                </a:hlinkClick>
              </a:rPr>
              <a:t>Check out the digital quick start guide</a:t>
            </a:r>
            <a:r>
              <a:rPr lang="en"/>
              <a:t>!</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4.14: Sequences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{B9F66785-6C9C-4B00-9DA3-E51F3210DD3F}</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descr="Three students helping each other up a staircase toward a flag, symbolizing teamwork and building math skills step by step.&#10;&#10;&#10;" id="66" name="Google Shape;66;p10" title="Goals -1.png"/>
          <p:cNvPicPr preferRelativeResize="0"/>
          <p:nvPr/>
        </p:nvPicPr>
        <p:blipFill rotWithShape="1">
          <a:blip r:embed="rId3">
            <a:alphaModFix/>
          </a:blip>
          <a:srcRect b="0" l="2963" r="2954" t="0"/>
          <a:stretch/>
        </p:blipFill>
        <p:spPr>
          <a:xfrm>
            <a:off x="4850500" y="766375"/>
            <a:ext cx="4094575" cy="289892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Give examples of a sequence</a:t>
            </a:r>
            <a:endParaRPr b="1">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Explain </a:t>
            </a:r>
            <a:r>
              <a:rPr lang="en">
                <a:solidFill>
                  <a:srgbClr val="F3F3F3"/>
                </a:solidFill>
              </a:rPr>
              <a:t>the meaning of </a:t>
            </a:r>
            <a:r>
              <a:rPr b="1" lang="en">
                <a:solidFill>
                  <a:srgbClr val="F3F3F3"/>
                </a:solidFill>
              </a:rPr>
              <a:t>the term “sequence.”</a:t>
            </a:r>
            <a:endParaRPr b="1">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Explain the meaning of </a:t>
            </a:r>
            <a:r>
              <a:rPr lang="en">
                <a:solidFill>
                  <a:srgbClr val="F3F3F3"/>
                </a:solidFill>
              </a:rPr>
              <a:t>the term </a:t>
            </a:r>
            <a:r>
              <a:rPr b="1" lang="en">
                <a:solidFill>
                  <a:srgbClr val="F3F3F3"/>
                </a:solidFill>
              </a:rPr>
              <a:t>“term,” </a:t>
            </a:r>
            <a:r>
              <a:rPr lang="en">
                <a:solidFill>
                  <a:srgbClr val="F3F3F3"/>
                </a:solidFill>
              </a:rPr>
              <a:t>as it is used</a:t>
            </a:r>
            <a:r>
              <a:rPr b="1" lang="en">
                <a:solidFill>
                  <a:srgbClr val="F3F3F3"/>
                </a:solidFill>
              </a:rPr>
              <a:t> i</a:t>
            </a:r>
            <a:r>
              <a:rPr lang="en">
                <a:solidFill>
                  <a:srgbClr val="F3F3F3"/>
                </a:solidFill>
              </a:rPr>
              <a:t>n a mathematical sequence.</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4.14: Sequences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None</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4.14: Sequences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Sequence</a:t>
            </a:r>
            <a:endParaRPr/>
          </a:p>
          <a:p>
            <a:pPr indent="-330200" lvl="1" marL="914400" rtl="0" algn="l">
              <a:spcBef>
                <a:spcPts val="0"/>
              </a:spcBef>
              <a:spcAft>
                <a:spcPts val="0"/>
              </a:spcAft>
              <a:buSzPts val="1600"/>
              <a:buChar char="○"/>
            </a:pPr>
            <a:r>
              <a:rPr lang="en"/>
              <a:t>A list of numbers in which the order matters.</a:t>
            </a:r>
            <a:endParaRPr/>
          </a:p>
          <a:p>
            <a:pPr indent="-342900" lvl="0" marL="457200" rtl="0" algn="l">
              <a:spcBef>
                <a:spcPts val="0"/>
              </a:spcBef>
              <a:spcAft>
                <a:spcPts val="0"/>
              </a:spcAft>
              <a:buSzPts val="1800"/>
              <a:buChar char="●"/>
            </a:pPr>
            <a:r>
              <a:rPr lang="en"/>
              <a:t>Term (of a sequence)</a:t>
            </a:r>
            <a:endParaRPr/>
          </a:p>
          <a:p>
            <a:pPr indent="-330200" lvl="1" marL="914400" rtl="0" algn="l">
              <a:spcBef>
                <a:spcPts val="0"/>
              </a:spcBef>
              <a:spcAft>
                <a:spcPts val="0"/>
              </a:spcAft>
              <a:buSzPts val="1600"/>
              <a:buChar char="○"/>
            </a:pPr>
            <a:r>
              <a:rPr lang="en"/>
              <a:t>Each number in a sequence.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Warm Up - </a:t>
            </a:r>
            <a:r>
              <a:rPr lang="en"/>
              <a:t>Build the Rule</a:t>
            </a:r>
            <a:r>
              <a:rPr lang="en"/>
              <a:t> </a:t>
            </a:r>
            <a:r>
              <a:rPr lang="en" sz="2600"/>
              <a:t>🧱</a:t>
            </a:r>
            <a:endParaRPr sz="2600">
              <a:solidFill>
                <a:srgbClr val="005047"/>
              </a:solidFill>
            </a:endParaRPr>
          </a:p>
        </p:txBody>
      </p:sp>
      <p:sp>
        <p:nvSpPr>
          <p:cNvPr id="114" name="Google Shape;114;p13"/>
          <p:cNvSpPr txBox="1"/>
          <p:nvPr>
            <p:ph idx="1" type="body"/>
          </p:nvPr>
        </p:nvSpPr>
        <p:spPr>
          <a:xfrm>
            <a:off x="311700" y="1304875"/>
            <a:ext cx="4881600" cy="715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Here is a rule for making a list of numbers: </a:t>
            </a:r>
            <a:endParaRPr sz="1600"/>
          </a:p>
          <a:p>
            <a:pPr indent="0" lvl="0" marL="0" rtl="0" algn="l">
              <a:lnSpc>
                <a:spcPct val="100000"/>
              </a:lnSpc>
              <a:spcBef>
                <a:spcPts val="500"/>
              </a:spcBef>
              <a:spcAft>
                <a:spcPts val="0"/>
              </a:spcAft>
              <a:buNone/>
            </a:pPr>
            <a:r>
              <a:rPr b="1" i="1" lang="en" sz="1600"/>
              <a:t>Each number is 1 less than twice the previous number.</a:t>
            </a:r>
            <a:endParaRPr b="1" i="1" sz="1600"/>
          </a:p>
          <a:p>
            <a:pPr indent="0" lvl="0" marL="0" rtl="0" algn="l">
              <a:lnSpc>
                <a:spcPct val="100000"/>
              </a:lnSpc>
              <a:spcBef>
                <a:spcPts val="500"/>
              </a:spcBef>
              <a:spcAft>
                <a:spcPts val="0"/>
              </a:spcAft>
              <a:buNone/>
            </a:pPr>
            <a:r>
              <a:t/>
            </a:r>
            <a:endParaRPr sz="1000"/>
          </a:p>
          <a:p>
            <a:pPr indent="0" lvl="0" marL="0" rtl="0" algn="l">
              <a:lnSpc>
                <a:spcPct val="100000"/>
              </a:lnSpc>
              <a:spcBef>
                <a:spcPts val="500"/>
              </a:spcBef>
              <a:spcAft>
                <a:spcPts val="500"/>
              </a:spcAft>
              <a:buNone/>
            </a:pPr>
            <a:r>
              <a:rPr lang="en" sz="1600"/>
              <a:t>Pick a number to start with. Then follow the rule to build a list of 5 numbers.</a:t>
            </a:r>
            <a:endParaRPr sz="1600"/>
          </a:p>
        </p:txBody>
      </p:sp>
      <p:sp>
        <p:nvSpPr>
          <p:cNvPr id="115" name="Google Shape;115;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6" name="Google Shape;116;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4.14.1: Describe the Pattern</a:t>
            </a:r>
            <a:endParaRPr/>
          </a:p>
        </p:txBody>
      </p:sp>
      <p:pic>
        <p:nvPicPr>
          <p:cNvPr descr="Two students stand at a desk in front of a board displaying the word RULE: followed by the numbers 2, 5, 8, 11, and 4. One student points at the board while the other holds a marker and clipboard." id="117" name="Google Shape;117;p13" title="2ChatGPT Image Aug 5, 2025, 11_56_25 PM.png"/>
          <p:cNvPicPr preferRelativeResize="0"/>
          <p:nvPr/>
        </p:nvPicPr>
        <p:blipFill>
          <a:blip r:embed="rId3">
            <a:alphaModFix/>
          </a:blip>
          <a:stretch>
            <a:fillRect/>
          </a:stretch>
        </p:blipFill>
        <p:spPr>
          <a:xfrm>
            <a:off x="5193300" y="1060625"/>
            <a:ext cx="3285517" cy="328551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3" name="Google Shape;123;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8" name="Google Shape;128;p14"/>
          <p:cNvCxnSpPr>
            <a:stCxn id="122" idx="2"/>
            <a:endCxn id="12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29" name="Google Shape;129;p14"/>
          <p:cNvCxnSpPr>
            <a:stCxn id="124" idx="3"/>
            <a:endCxn id="123"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0" name="Google Shape;130;p14"/>
          <p:cNvCxnSpPr>
            <a:stCxn id="123" idx="3"/>
            <a:endCxn id="12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5" idx="3"/>
            <a:endCxn id="12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7" idx="3"/>
            <a:endCxn id="12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3" name="Google Shape;13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4" name="Google Shape;134;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5" name="Google Shape;135;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6" name="Google Shape;136;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7" name="Google Shape;137;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8" name="Google Shape;138;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39" name="Google Shape;139;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0" name="Google Shape;140;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1" name="Google Shape;141;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2" name="Google Shape;142;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3" name="Google Shape;143;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4" name="Google Shape;144;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5" name="Google Shape;145;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6" name="Google Shape;146;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0" name="Shape 150"/>
        <p:cNvGrpSpPr/>
        <p:nvPr/>
      </p:nvGrpSpPr>
      <p:grpSpPr>
        <a:xfrm>
          <a:off x="0" y="0"/>
          <a:ext cx="0" cy="0"/>
          <a:chOff x="0" y="0"/>
          <a:chExt cx="0" cy="0"/>
        </a:xfrm>
      </p:grpSpPr>
      <p:sp>
        <p:nvSpPr>
          <p:cNvPr id="151" name="Google Shape;151;p15"/>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t>Learning Strategies - </a:t>
            </a:r>
            <a:r>
              <a:rPr lang="en" sz="1800"/>
              <a:t>Tower of Hanoi🗼</a:t>
            </a:r>
            <a:endParaRPr sz="1900">
              <a:solidFill>
                <a:srgbClr val="005047"/>
              </a:solidFill>
            </a:endParaRPr>
          </a:p>
        </p:txBody>
      </p:sp>
      <p:sp>
        <p:nvSpPr>
          <p:cNvPr id="152" name="Google Shape;152;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3" name="Google Shape;153;p1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Page </a:t>
            </a:r>
            <a:r>
              <a:rPr lang="en" sz="1000"/>
              <a:t>4.14.2: What Is a Sequence?</a:t>
            </a:r>
            <a:endParaRPr/>
          </a:p>
        </p:txBody>
      </p:sp>
      <p:pic>
        <p:nvPicPr>
          <p:cNvPr id="154" name="Google Shape;154;p1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55" name="Google Shape;155;p15"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156" name="Google Shape;156;p15"/>
          <p:cNvSpPr/>
          <p:nvPr/>
        </p:nvSpPr>
        <p:spPr>
          <a:xfrm>
            <a:off x="5034250" y="978546"/>
            <a:ext cx="3652500" cy="16770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“What pattern did Jada notice?”</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“How do you know your answer is the smallest number of moves?”</a:t>
            </a:r>
            <a:endParaRPr>
              <a:latin typeface="Noto Sans Medium"/>
              <a:ea typeface="Noto Sans Medium"/>
              <a:cs typeface="Noto Sans Medium"/>
              <a:sym typeface="Noto Sans Medium"/>
            </a:endParaRPr>
          </a:p>
          <a:p>
            <a:pPr indent="0" lvl="0" marL="0" rtl="0" algn="l">
              <a:spcBef>
                <a:spcPts val="500"/>
              </a:spcBef>
              <a:spcAft>
                <a:spcPts val="0"/>
              </a:spcAft>
              <a:buNone/>
            </a:pPr>
            <a:r>
              <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Stronger and Clearer Each Time</a:t>
            </a:r>
            <a:endParaRPr sz="1000">
              <a:latin typeface="Noto Sans Light"/>
              <a:ea typeface="Noto Sans Light"/>
              <a:cs typeface="Noto Sans Light"/>
              <a:sym typeface="Noto Sans Light"/>
            </a:endParaRPr>
          </a:p>
        </p:txBody>
      </p:sp>
      <p:sp>
        <p:nvSpPr>
          <p:cNvPr id="157" name="Google Shape;157;p15"/>
          <p:cNvSpPr/>
          <p:nvPr/>
        </p:nvSpPr>
        <p:spPr>
          <a:xfrm>
            <a:off x="5034300" y="3362800"/>
            <a:ext cx="3652500" cy="12438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oto Sans Medium"/>
                <a:ea typeface="Noto Sans Medium"/>
                <a:cs typeface="Noto Sans Medium"/>
                <a:sym typeface="Noto Sans Medium"/>
              </a:rPr>
              <a:t>We are </a:t>
            </a:r>
            <a:r>
              <a:rPr lang="en">
                <a:latin typeface="Noto Sans Medium"/>
                <a:ea typeface="Noto Sans Medium"/>
                <a:cs typeface="Noto Sans Medium"/>
                <a:sym typeface="Noto Sans Medium"/>
              </a:rPr>
              <a:t>going</a:t>
            </a:r>
            <a:r>
              <a:rPr lang="en">
                <a:latin typeface="Noto Sans Medium"/>
                <a:ea typeface="Noto Sans Medium"/>
                <a:cs typeface="Noto Sans Medium"/>
                <a:sym typeface="Noto Sans Medium"/>
              </a:rPr>
              <a:t> to use _____ and _____ to represent the discs and each tower</a:t>
            </a:r>
            <a:endParaRPr>
              <a:latin typeface="Noto Sans Medium"/>
              <a:ea typeface="Noto Sans Medium"/>
              <a:cs typeface="Noto Sans Medium"/>
              <a:sym typeface="Noto Sans Medium"/>
            </a:endParaRPr>
          </a:p>
          <a:p>
            <a:pPr indent="0" lvl="0" marL="0" rtl="0" algn="l">
              <a:spcBef>
                <a:spcPts val="500"/>
              </a:spcBef>
              <a:spcAft>
                <a:spcPts val="0"/>
              </a:spcAft>
              <a:buNone/>
            </a:pPr>
            <a:r>
              <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Representation</a:t>
            </a:r>
            <a:endParaRPr>
              <a:latin typeface="Noto Sans Light"/>
              <a:ea typeface="Noto Sans Light"/>
              <a:cs typeface="Noto Sans Light"/>
              <a:sym typeface="Noto Sans Light"/>
            </a:endParaRPr>
          </a:p>
        </p:txBody>
      </p:sp>
      <p:sp>
        <p:nvSpPr>
          <p:cNvPr id="158" name="Google Shape;158;p15"/>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6"/>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Tower of Hanoi🗼</a:t>
            </a:r>
            <a:endParaRPr sz="1800">
              <a:solidFill>
                <a:srgbClr val="005047"/>
              </a:solidFill>
            </a:endParaRPr>
          </a:p>
        </p:txBody>
      </p:sp>
      <p:sp>
        <p:nvSpPr>
          <p:cNvPr id="164" name="Google Shape;164;p16"/>
          <p:cNvSpPr txBox="1"/>
          <p:nvPr>
            <p:ph idx="1" type="body"/>
          </p:nvPr>
        </p:nvSpPr>
        <p:spPr>
          <a:xfrm>
            <a:off x="4119950" y="1723148"/>
            <a:ext cx="4777500" cy="1857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Rules:</a:t>
            </a:r>
            <a:r>
              <a:rPr lang="en"/>
              <a:t> </a:t>
            </a:r>
            <a:r>
              <a:rPr lang="en"/>
              <a:t>A move in the Tower of Hanoi puzzle involves taking a disc and moving it to another peg. There are two rules:</a:t>
            </a:r>
            <a:endParaRPr/>
          </a:p>
          <a:p>
            <a:pPr indent="0" lvl="0" marL="0" rtl="0" algn="l">
              <a:lnSpc>
                <a:spcPct val="100000"/>
              </a:lnSpc>
              <a:spcBef>
                <a:spcPts val="0"/>
              </a:spcBef>
              <a:spcAft>
                <a:spcPts val="0"/>
              </a:spcAft>
              <a:buNone/>
            </a:pPr>
            <a:r>
              <a:t/>
            </a:r>
            <a:endParaRPr/>
          </a:p>
          <a:p>
            <a:pPr indent="-342900" lvl="0" marL="457200" rtl="0" algn="l">
              <a:lnSpc>
                <a:spcPct val="100000"/>
              </a:lnSpc>
              <a:spcBef>
                <a:spcPts val="0"/>
              </a:spcBef>
              <a:spcAft>
                <a:spcPts val="0"/>
              </a:spcAft>
              <a:buSzPts val="1800"/>
              <a:buChar char="●"/>
            </a:pPr>
            <a:r>
              <a:rPr lang="en"/>
              <a:t>Only move 1 disc at a time.</a:t>
            </a:r>
            <a:endParaRPr/>
          </a:p>
          <a:p>
            <a:pPr indent="-342900" lvl="0" marL="457200" rtl="0" algn="l">
              <a:lnSpc>
                <a:spcPct val="100000"/>
              </a:lnSpc>
              <a:spcBef>
                <a:spcPts val="0"/>
              </a:spcBef>
              <a:spcAft>
                <a:spcPts val="0"/>
              </a:spcAft>
              <a:buSzPts val="1800"/>
              <a:buChar char="●"/>
            </a:pPr>
            <a:r>
              <a:rPr lang="en"/>
              <a:t>Never put a larger disc on top of a smaller one.</a:t>
            </a:r>
            <a:endParaRPr/>
          </a:p>
        </p:txBody>
      </p:sp>
      <p:sp>
        <p:nvSpPr>
          <p:cNvPr id="165" name="Google Shape;165;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6" name="Google Shape;166;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4.14.2: What Is a Sequence?</a:t>
            </a:r>
            <a:endParaRPr/>
          </a:p>
        </p:txBody>
      </p:sp>
      <p:sp>
        <p:nvSpPr>
          <p:cNvPr id="167" name="Google Shape;167;p16"/>
          <p:cNvSpPr txBox="1"/>
          <p:nvPr/>
        </p:nvSpPr>
        <p:spPr>
          <a:xfrm>
            <a:off x="310896" y="4174975"/>
            <a:ext cx="8235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168" name="Google Shape;168;p16"/>
          <p:cNvSpPr txBox="1"/>
          <p:nvPr/>
        </p:nvSpPr>
        <p:spPr>
          <a:xfrm>
            <a:off x="311700" y="1028500"/>
            <a:ext cx="8520600" cy="69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In the Tower of Hanoi puzzle, a set of discs sits on a peg, while there are 2 other empty pegs.</a:t>
            </a:r>
            <a:endParaRPr sz="1800">
              <a:solidFill>
                <a:srgbClr val="424242"/>
              </a:solidFill>
              <a:latin typeface="Calibri"/>
              <a:ea typeface="Calibri"/>
              <a:cs typeface="Calibri"/>
              <a:sym typeface="Calibri"/>
            </a:endParaRPr>
          </a:p>
        </p:txBody>
      </p:sp>
      <p:pic>
        <p:nvPicPr>
          <p:cNvPr descr="A digital Tower of Hanoi puzzle with three pegs. Two blue discs are stacked on the left peg, while the middle and right pegs are empty. A slider below shows “2” for the number of discs. Buttons labeled Show count and Reset are visible." id="169" name="Google Shape;169;p16"/>
          <p:cNvPicPr preferRelativeResize="0"/>
          <p:nvPr/>
        </p:nvPicPr>
        <p:blipFill>
          <a:blip r:embed="rId3">
            <a:alphaModFix/>
          </a:blip>
          <a:stretch>
            <a:fillRect/>
          </a:stretch>
        </p:blipFill>
        <p:spPr>
          <a:xfrm>
            <a:off x="971908" y="1726235"/>
            <a:ext cx="2962326" cy="2141775"/>
          </a:xfrm>
          <a:prstGeom prst="rect">
            <a:avLst/>
          </a:prstGeom>
          <a:noFill/>
          <a:ln>
            <a:noFill/>
          </a:ln>
        </p:spPr>
      </p:pic>
      <p:sp>
        <p:nvSpPr>
          <p:cNvPr id="170" name="Google Shape;170;p16"/>
          <p:cNvSpPr txBox="1"/>
          <p:nvPr/>
        </p:nvSpPr>
        <p:spPr>
          <a:xfrm>
            <a:off x="310896" y="3919662"/>
            <a:ext cx="8520600" cy="69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You complete the puzzle by building the complete tower on a different peg from the starting peg.</a:t>
            </a:r>
            <a:endParaRPr sz="1800">
              <a:solidFill>
                <a:srgbClr val="424242"/>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7"/>
          <p:cNvSpPr txBox="1"/>
          <p:nvPr/>
        </p:nvSpPr>
        <p:spPr>
          <a:xfrm>
            <a:off x="310900" y="1099400"/>
            <a:ext cx="8680500" cy="316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424242"/>
                </a:solidFill>
                <a:latin typeface="Calibri"/>
                <a:ea typeface="Calibri"/>
                <a:cs typeface="Calibri"/>
                <a:sym typeface="Calibri"/>
              </a:rPr>
              <a:t>For questions 1-2, complete the puzzle. Then, record</a:t>
            </a:r>
            <a:endParaRPr sz="1500">
              <a:solidFill>
                <a:srgbClr val="424242"/>
              </a:solidFill>
              <a:latin typeface="Calibri"/>
              <a:ea typeface="Calibri"/>
              <a:cs typeface="Calibri"/>
              <a:sym typeface="Calibri"/>
            </a:endParaRPr>
          </a:p>
          <a:p>
            <a:pPr indent="0" lvl="0" marL="0" rtl="0" algn="l">
              <a:spcBef>
                <a:spcPts val="0"/>
              </a:spcBef>
              <a:spcAft>
                <a:spcPts val="0"/>
              </a:spcAft>
              <a:buNone/>
            </a:pPr>
            <a:r>
              <a:rPr lang="en" sz="1500">
                <a:solidFill>
                  <a:srgbClr val="424242"/>
                </a:solidFill>
                <a:latin typeface="Calibri"/>
                <a:ea typeface="Calibri"/>
                <a:cs typeface="Calibri"/>
                <a:sym typeface="Calibri"/>
              </a:rPr>
              <a:t>the smallest number of moves needed to solve it.</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a:p>
            <a:pPr indent="-323850" lvl="0" marL="457200" rtl="0" algn="l">
              <a:spcBef>
                <a:spcPts val="0"/>
              </a:spcBef>
              <a:spcAft>
                <a:spcPts val="0"/>
              </a:spcAft>
              <a:buClr>
                <a:srgbClr val="424242"/>
              </a:buClr>
              <a:buSzPts val="1500"/>
              <a:buFont typeface="Calibri"/>
              <a:buAutoNum type="arabicPeriod"/>
            </a:pPr>
            <a:r>
              <a:rPr lang="en" sz="1500">
                <a:solidFill>
                  <a:srgbClr val="424242"/>
                </a:solidFill>
                <a:latin typeface="Calibri"/>
                <a:ea typeface="Calibri"/>
                <a:cs typeface="Calibri"/>
                <a:sym typeface="Calibri"/>
              </a:rPr>
              <a:t>Moving 3 discs.</a:t>
            </a:r>
            <a:endParaRPr sz="1500">
              <a:solidFill>
                <a:srgbClr val="424242"/>
              </a:solidFill>
              <a:latin typeface="Calibri"/>
              <a:ea typeface="Calibri"/>
              <a:cs typeface="Calibri"/>
              <a:sym typeface="Calibri"/>
            </a:endParaRPr>
          </a:p>
          <a:p>
            <a:pPr indent="-323850" lvl="0" marL="457200" rtl="0" algn="l">
              <a:spcBef>
                <a:spcPts val="1000"/>
              </a:spcBef>
              <a:spcAft>
                <a:spcPts val="0"/>
              </a:spcAft>
              <a:buClr>
                <a:srgbClr val="424242"/>
              </a:buClr>
              <a:buSzPts val="1500"/>
              <a:buFont typeface="Calibri"/>
              <a:buAutoNum type="arabicPeriod"/>
            </a:pPr>
            <a:r>
              <a:rPr lang="en" sz="1500">
                <a:solidFill>
                  <a:srgbClr val="424242"/>
                </a:solidFill>
                <a:latin typeface="Calibri"/>
                <a:ea typeface="Calibri"/>
                <a:cs typeface="Calibri"/>
                <a:sym typeface="Calibri"/>
              </a:rPr>
              <a:t>Moving 4 discs.</a:t>
            </a:r>
            <a:endParaRPr sz="1500">
              <a:solidFill>
                <a:srgbClr val="424242"/>
              </a:solidFill>
              <a:latin typeface="Calibri"/>
              <a:ea typeface="Calibri"/>
              <a:cs typeface="Calibri"/>
              <a:sym typeface="Calibri"/>
            </a:endParaRPr>
          </a:p>
          <a:p>
            <a:pPr indent="0" lvl="0" marL="0" rtl="0" algn="l">
              <a:spcBef>
                <a:spcPts val="1000"/>
              </a:spcBef>
              <a:spcAft>
                <a:spcPts val="0"/>
              </a:spcAft>
              <a:buNone/>
            </a:pPr>
            <a:r>
              <a:t/>
            </a:r>
            <a:endParaRPr sz="1800">
              <a:solidFill>
                <a:srgbClr val="424242"/>
              </a:solidFill>
              <a:latin typeface="Calibri"/>
              <a:ea typeface="Calibri"/>
              <a:cs typeface="Calibri"/>
              <a:sym typeface="Calibri"/>
            </a:endParaRPr>
          </a:p>
          <a:p>
            <a:pPr indent="-323850" lvl="0" marL="457200" rtl="0" algn="l">
              <a:spcBef>
                <a:spcPts val="1000"/>
              </a:spcBef>
              <a:spcAft>
                <a:spcPts val="0"/>
              </a:spcAft>
              <a:buClr>
                <a:srgbClr val="424242"/>
              </a:buClr>
              <a:buSzPts val="1500"/>
              <a:buFont typeface="Calibri"/>
              <a:buAutoNum type="arabicPeriod"/>
            </a:pPr>
            <a:r>
              <a:rPr lang="en" sz="1500">
                <a:solidFill>
                  <a:srgbClr val="424242"/>
                </a:solidFill>
                <a:latin typeface="Calibri"/>
                <a:ea typeface="Calibri"/>
                <a:cs typeface="Calibri"/>
                <a:sym typeface="Calibri"/>
              </a:rPr>
              <a:t>Jada says she used the solution for 3 discs to help her solve the puzzle for 4 discs. Describe how this might happen.</a:t>
            </a:r>
            <a:endParaRPr sz="1500">
              <a:solidFill>
                <a:srgbClr val="424242"/>
              </a:solidFill>
              <a:latin typeface="Calibri"/>
              <a:ea typeface="Calibri"/>
              <a:cs typeface="Calibri"/>
              <a:sym typeface="Calibri"/>
            </a:endParaRPr>
          </a:p>
          <a:p>
            <a:pPr indent="0" lvl="0" marL="0" rtl="0" algn="l">
              <a:spcBef>
                <a:spcPts val="1000"/>
              </a:spcBef>
              <a:spcAft>
                <a:spcPts val="0"/>
              </a:spcAft>
              <a:buNone/>
            </a:pPr>
            <a:r>
              <a:rPr lang="en" sz="1500">
                <a:solidFill>
                  <a:srgbClr val="424242"/>
                </a:solidFill>
                <a:latin typeface="Calibri"/>
                <a:ea typeface="Calibri"/>
                <a:cs typeface="Calibri"/>
                <a:sym typeface="Calibri"/>
              </a:rPr>
              <a:t>For questions 4-5, estimate how many moves you think it will take to complete a puzzle. Explain your answer.</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a:p>
            <a:pPr indent="-323850" lvl="0" marL="457200" rtl="0" algn="l">
              <a:spcBef>
                <a:spcPts val="0"/>
              </a:spcBef>
              <a:spcAft>
                <a:spcPts val="0"/>
              </a:spcAft>
              <a:buClr>
                <a:srgbClr val="424242"/>
              </a:buClr>
              <a:buSzPts val="1500"/>
              <a:buFont typeface="Calibri"/>
              <a:buAutoNum type="arabicPeriod"/>
            </a:pPr>
            <a:r>
              <a:rPr lang="en" sz="1500">
                <a:solidFill>
                  <a:srgbClr val="424242"/>
                </a:solidFill>
                <a:latin typeface="Calibri"/>
                <a:ea typeface="Calibri"/>
                <a:cs typeface="Calibri"/>
                <a:sym typeface="Calibri"/>
              </a:rPr>
              <a:t>Moving 5 discs.</a:t>
            </a:r>
            <a:endParaRPr sz="1500">
              <a:solidFill>
                <a:srgbClr val="424242"/>
              </a:solidFill>
              <a:latin typeface="Calibri"/>
              <a:ea typeface="Calibri"/>
              <a:cs typeface="Calibri"/>
              <a:sym typeface="Calibri"/>
            </a:endParaRPr>
          </a:p>
          <a:p>
            <a:pPr indent="-323850" lvl="0" marL="457200" rtl="0" algn="l">
              <a:spcBef>
                <a:spcPts val="1000"/>
              </a:spcBef>
              <a:spcAft>
                <a:spcPts val="0"/>
              </a:spcAft>
              <a:buClr>
                <a:srgbClr val="424242"/>
              </a:buClr>
              <a:buSzPts val="1500"/>
              <a:buFont typeface="Calibri"/>
              <a:buAutoNum type="arabicPeriod"/>
            </a:pPr>
            <a:r>
              <a:rPr lang="en" sz="1500">
                <a:solidFill>
                  <a:srgbClr val="424242"/>
                </a:solidFill>
                <a:latin typeface="Calibri"/>
                <a:ea typeface="Calibri"/>
                <a:cs typeface="Calibri"/>
                <a:sym typeface="Calibri"/>
              </a:rPr>
              <a:t>Moving 7 discs.</a:t>
            </a:r>
            <a:endParaRPr sz="1500">
              <a:solidFill>
                <a:srgbClr val="424242"/>
              </a:solidFill>
              <a:latin typeface="Calibri"/>
              <a:ea typeface="Calibri"/>
              <a:cs typeface="Calibri"/>
              <a:sym typeface="Calibri"/>
            </a:endParaRPr>
          </a:p>
          <a:p>
            <a:pPr indent="0" lvl="0" marL="457200" rtl="0" algn="l">
              <a:spcBef>
                <a:spcPts val="1000"/>
              </a:spcBef>
              <a:spcAft>
                <a:spcPts val="0"/>
              </a:spcAft>
              <a:buNone/>
            </a:pPr>
            <a:r>
              <a:t/>
            </a:r>
            <a:endParaRPr sz="1500">
              <a:solidFill>
                <a:srgbClr val="424242"/>
              </a:solidFill>
              <a:latin typeface="Calibri"/>
              <a:ea typeface="Calibri"/>
              <a:cs typeface="Calibri"/>
              <a:sym typeface="Calibri"/>
            </a:endParaRPr>
          </a:p>
          <a:p>
            <a:pPr indent="0" lvl="0" marL="0" rtl="0" algn="l">
              <a:spcBef>
                <a:spcPts val="1000"/>
              </a:spcBef>
              <a:spcAft>
                <a:spcPts val="0"/>
              </a:spcAft>
              <a:buNone/>
            </a:pPr>
            <a:r>
              <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p:txBody>
      </p:sp>
      <p:sp>
        <p:nvSpPr>
          <p:cNvPr id="176" name="Google Shape;176;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7" name="Google Shape;177;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4.14.2: What Is a Sequence?</a:t>
            </a:r>
            <a:endParaRPr sz="1000"/>
          </a:p>
        </p:txBody>
      </p:sp>
      <p:sp>
        <p:nvSpPr>
          <p:cNvPr id="178" name="Google Shape;178;p17"/>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t>Learning Activity - Tower of Hanoi🗼</a:t>
            </a:r>
            <a:endParaRPr sz="2600"/>
          </a:p>
        </p:txBody>
      </p:sp>
      <p:pic>
        <p:nvPicPr>
          <p:cNvPr descr="Illustration of two stacks of gold coins on a light surface; the taller stack on the left suggests increased productivity, while the shorter stack on the right has fewer coins. The background is simple and beige. Free to use.&#10;" id="179" name="Google Shape;179;p17" title="ChatGPT Image Aug 1, 2025, 08_40_12 AM.png"/>
          <p:cNvPicPr preferRelativeResize="0"/>
          <p:nvPr/>
        </p:nvPicPr>
        <p:blipFill rotWithShape="1">
          <a:blip r:embed="rId3">
            <a:alphaModFix/>
          </a:blip>
          <a:srcRect b="0" l="0" r="0" t="44456"/>
          <a:stretch/>
        </p:blipFill>
        <p:spPr>
          <a:xfrm>
            <a:off x="4829129" y="986981"/>
            <a:ext cx="3454474" cy="1918674"/>
          </a:xfrm>
          <a:prstGeom prst="rect">
            <a:avLst/>
          </a:prstGeom>
          <a:noFill/>
          <a:ln>
            <a:noFill/>
          </a:ln>
        </p:spPr>
      </p:pic>
      <p:sp>
        <p:nvSpPr>
          <p:cNvPr id="180" name="Google Shape;180;p17"/>
          <p:cNvSpPr txBox="1"/>
          <p:nvPr/>
        </p:nvSpPr>
        <p:spPr>
          <a:xfrm>
            <a:off x="384075" y="1049425"/>
            <a:ext cx="8448300" cy="3540900"/>
          </a:xfrm>
          <a:prstGeom prst="rect">
            <a:avLst/>
          </a:prstGeom>
          <a:solidFill>
            <a:srgbClr val="0097A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FFFFFF"/>
                </a:solidFill>
                <a:latin typeface="Calibri"/>
                <a:ea typeface="Calibri"/>
                <a:cs typeface="Calibri"/>
                <a:sym typeface="Calibri"/>
              </a:rPr>
              <a:t>In this activity, you have started to find a sequence of terms.</a:t>
            </a:r>
            <a:endParaRPr b="1" sz="2000">
              <a:solidFill>
                <a:srgbClr val="FFFFFF"/>
              </a:solidFill>
              <a:latin typeface="Calibri"/>
              <a:ea typeface="Calibri"/>
              <a:cs typeface="Calibri"/>
              <a:sym typeface="Calibri"/>
            </a:endParaRPr>
          </a:p>
          <a:p>
            <a:pPr indent="0" lvl="0" marL="0" rtl="0" algn="l">
              <a:spcBef>
                <a:spcPts val="0"/>
              </a:spcBef>
              <a:spcAft>
                <a:spcPts val="0"/>
              </a:spcAft>
              <a:buNone/>
            </a:pPr>
            <a:r>
              <a:t/>
            </a:r>
            <a:endParaRPr sz="1800">
              <a:solidFill>
                <a:srgbClr val="FFFFFF"/>
              </a:solidFill>
              <a:latin typeface="Calibri"/>
              <a:ea typeface="Calibri"/>
              <a:cs typeface="Calibri"/>
              <a:sym typeface="Calibri"/>
            </a:endParaRPr>
          </a:p>
          <a:p>
            <a:pPr indent="0" lvl="0" marL="0" rtl="0" algn="l">
              <a:spcBef>
                <a:spcPts val="0"/>
              </a:spcBef>
              <a:spcAft>
                <a:spcPts val="0"/>
              </a:spcAft>
              <a:buNone/>
            </a:pPr>
            <a:r>
              <a:rPr b="1" lang="en" sz="2000">
                <a:solidFill>
                  <a:srgbClr val="FFFFFF"/>
                </a:solidFill>
                <a:latin typeface="Calibri"/>
                <a:ea typeface="Calibri"/>
                <a:cs typeface="Calibri"/>
                <a:sym typeface="Calibri"/>
              </a:rPr>
              <a:t>Write these definitions.</a:t>
            </a:r>
            <a:endParaRPr b="1" sz="2000">
              <a:solidFill>
                <a:srgbClr val="FFFFFF"/>
              </a:solidFill>
              <a:latin typeface="Calibri"/>
              <a:ea typeface="Calibri"/>
              <a:cs typeface="Calibri"/>
              <a:sym typeface="Calibri"/>
            </a:endParaRPr>
          </a:p>
          <a:p>
            <a:pPr indent="0" lvl="0" marL="0" rtl="0" algn="l">
              <a:spcBef>
                <a:spcPts val="0"/>
              </a:spcBef>
              <a:spcAft>
                <a:spcPts val="0"/>
              </a:spcAft>
              <a:buNone/>
            </a:pPr>
            <a:r>
              <a:t/>
            </a:r>
            <a:endParaRPr sz="1800">
              <a:solidFill>
                <a:srgbClr val="FFFFFF"/>
              </a:solidFill>
              <a:latin typeface="Calibri"/>
              <a:ea typeface="Calibri"/>
              <a:cs typeface="Calibri"/>
              <a:sym typeface="Calibri"/>
            </a:endParaRPr>
          </a:p>
          <a:p>
            <a:pPr indent="-355600" lvl="0" marL="457200" rtl="0" algn="l">
              <a:spcBef>
                <a:spcPts val="0"/>
              </a:spcBef>
              <a:spcAft>
                <a:spcPts val="0"/>
              </a:spcAft>
              <a:buClr>
                <a:srgbClr val="FFFFFF"/>
              </a:buClr>
              <a:buSzPts val="2000"/>
              <a:buFont typeface="Calibri"/>
              <a:buChar char="●"/>
            </a:pPr>
            <a:r>
              <a:rPr lang="en" sz="2000">
                <a:solidFill>
                  <a:srgbClr val="FFFFFF"/>
                </a:solidFill>
                <a:latin typeface="Calibri"/>
                <a:ea typeface="Calibri"/>
                <a:cs typeface="Calibri"/>
                <a:sym typeface="Calibri"/>
              </a:rPr>
              <a:t>A sequence is a list of numbers, possibly going on forever, such as all the odd positive integers arranged in order: 1, 3, 5, 7, . . . .</a:t>
            </a:r>
            <a:endParaRPr sz="2000">
              <a:solidFill>
                <a:srgbClr val="FFFFFF"/>
              </a:solidFill>
              <a:latin typeface="Calibri"/>
              <a:ea typeface="Calibri"/>
              <a:cs typeface="Calibri"/>
              <a:sym typeface="Calibri"/>
            </a:endParaRPr>
          </a:p>
          <a:p>
            <a:pPr indent="-355600" lvl="0" marL="457200" rtl="0" algn="l">
              <a:spcBef>
                <a:spcPts val="0"/>
              </a:spcBef>
              <a:spcAft>
                <a:spcPts val="0"/>
              </a:spcAft>
              <a:buClr>
                <a:srgbClr val="FFFFFF"/>
              </a:buClr>
              <a:buSzPts val="2000"/>
              <a:buFont typeface="Calibri"/>
              <a:buChar char="●"/>
            </a:pPr>
            <a:r>
              <a:rPr lang="en" sz="2000">
                <a:solidFill>
                  <a:srgbClr val="FFFFFF"/>
                </a:solidFill>
                <a:latin typeface="Calibri"/>
                <a:ea typeface="Calibri"/>
                <a:cs typeface="Calibri"/>
                <a:sym typeface="Calibri"/>
              </a:rPr>
              <a:t>The term (of a sequence) is one of the numbers in a sequence.</a:t>
            </a:r>
            <a:endParaRPr sz="2000">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descr="A table showing the number of chips (1 to 4) and their corresponding number of possible moves: 3, 5, 7, and 9." id="185" name="Google Shape;185;p18"/>
          <p:cNvPicPr preferRelativeResize="0"/>
          <p:nvPr/>
        </p:nvPicPr>
        <p:blipFill>
          <a:blip r:embed="rId3">
            <a:alphaModFix/>
          </a:blip>
          <a:stretch>
            <a:fillRect/>
          </a:stretch>
        </p:blipFill>
        <p:spPr>
          <a:xfrm>
            <a:off x="152400" y="2602566"/>
            <a:ext cx="8839200" cy="1597756"/>
          </a:xfrm>
          <a:prstGeom prst="rect">
            <a:avLst/>
          </a:prstGeom>
          <a:noFill/>
          <a:ln>
            <a:noFill/>
          </a:ln>
        </p:spPr>
      </p:pic>
      <p:sp>
        <p:nvSpPr>
          <p:cNvPr id="186" name="Google Shape;186;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87" name="Google Shape;187;p18"/>
          <p:cNvSpPr txBox="1"/>
          <p:nvPr>
            <p:ph idx="1" type="body"/>
          </p:nvPr>
        </p:nvSpPr>
        <p:spPr>
          <a:xfrm>
            <a:off x="237275" y="1097275"/>
            <a:ext cx="8520600" cy="1420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The table shows the number of chips in a game and the number of moves that can be made.</a:t>
            </a:r>
            <a:endParaRPr sz="1700"/>
          </a:p>
          <a:p>
            <a:pPr indent="0" lvl="0" marL="0" rtl="0" algn="l">
              <a:lnSpc>
                <a:spcPct val="100000"/>
              </a:lnSpc>
              <a:spcBef>
                <a:spcPts val="0"/>
              </a:spcBef>
              <a:spcAft>
                <a:spcPts val="0"/>
              </a:spcAft>
              <a:buNone/>
            </a:pPr>
            <a:r>
              <a:t/>
            </a:r>
            <a:endParaRPr sz="1700"/>
          </a:p>
          <a:p>
            <a:pPr indent="0" lvl="0" marL="0" rtl="0" algn="l">
              <a:lnSpc>
                <a:spcPct val="100000"/>
              </a:lnSpc>
              <a:spcBef>
                <a:spcPts val="0"/>
              </a:spcBef>
              <a:spcAft>
                <a:spcPts val="0"/>
              </a:spcAft>
              <a:buNone/>
            </a:pPr>
            <a:r>
              <a:t/>
            </a:r>
            <a:endParaRPr sz="1700"/>
          </a:p>
          <a:p>
            <a:pPr indent="457200" lvl="0" marL="457200" rtl="0" algn="l">
              <a:lnSpc>
                <a:spcPct val="100000"/>
              </a:lnSpc>
              <a:spcBef>
                <a:spcPts val="0"/>
              </a:spcBef>
              <a:spcAft>
                <a:spcPts val="0"/>
              </a:spcAft>
              <a:buNone/>
            </a:pPr>
            <a:r>
              <a:rPr lang="en" sz="1700"/>
              <a:t>How many moves would be possible with 7 chips?</a:t>
            </a:r>
            <a:endParaRPr sz="1700"/>
          </a:p>
        </p:txBody>
      </p:sp>
      <p:sp>
        <p:nvSpPr>
          <p:cNvPr id="188" name="Google Shape;188;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9" name="Google Shape;189;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4.14.2: What Is a Sequence?</a:t>
            </a:r>
            <a:endParaRPr sz="1000"/>
          </a:p>
        </p:txBody>
      </p:sp>
      <p:pic>
        <p:nvPicPr>
          <p:cNvPr id="190" name="Google Shape;190;p18"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191" name="Google Shape;191;p18">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192" name="Google Shape;192;p18"/>
          <p:cNvSpPr txBox="1"/>
          <p:nvPr>
            <p:ph idx="1" type="body"/>
          </p:nvPr>
        </p:nvSpPr>
        <p:spPr>
          <a:xfrm>
            <a:off x="5940292" y="1457868"/>
            <a:ext cx="1364100" cy="12066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lphaLcPeriod"/>
            </a:pPr>
            <a:r>
              <a:rPr lang="en" sz="1700"/>
              <a:t>11</a:t>
            </a:r>
            <a:endParaRPr sz="1700"/>
          </a:p>
          <a:p>
            <a:pPr indent="-336550" lvl="0" marL="457200" rtl="0" algn="l">
              <a:lnSpc>
                <a:spcPct val="100000"/>
              </a:lnSpc>
              <a:spcBef>
                <a:spcPts val="0"/>
              </a:spcBef>
              <a:spcAft>
                <a:spcPts val="0"/>
              </a:spcAft>
              <a:buSzPts val="1700"/>
              <a:buAutoNum type="alphaLcPeriod"/>
            </a:pPr>
            <a:r>
              <a:rPr lang="en" sz="1700"/>
              <a:t>14</a:t>
            </a:r>
            <a:endParaRPr sz="1700"/>
          </a:p>
          <a:p>
            <a:pPr indent="-336550" lvl="0" marL="457200" rtl="0" algn="l">
              <a:lnSpc>
                <a:spcPct val="100000"/>
              </a:lnSpc>
              <a:spcBef>
                <a:spcPts val="0"/>
              </a:spcBef>
              <a:spcAft>
                <a:spcPts val="0"/>
              </a:spcAft>
              <a:buSzPts val="1700"/>
              <a:buAutoNum type="alphaLcPeriod"/>
            </a:pPr>
            <a:r>
              <a:rPr lang="en" sz="1700"/>
              <a:t>15</a:t>
            </a:r>
            <a:endParaRPr sz="1700"/>
          </a:p>
          <a:p>
            <a:pPr indent="-336550" lvl="0" marL="457200" rtl="0" algn="l">
              <a:lnSpc>
                <a:spcPct val="100000"/>
              </a:lnSpc>
              <a:spcBef>
                <a:spcPts val="0"/>
              </a:spcBef>
              <a:spcAft>
                <a:spcPts val="0"/>
              </a:spcAft>
              <a:buSzPts val="1700"/>
              <a:buAutoNum type="alphaLcPeriod"/>
            </a:pPr>
            <a:r>
              <a:rPr lang="en" sz="1700"/>
              <a:t>13</a:t>
            </a:r>
            <a:endParaRPr sz="17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6" name="Shape 196"/>
        <p:cNvGrpSpPr/>
        <p:nvPr/>
      </p:nvGrpSpPr>
      <p:grpSpPr>
        <a:xfrm>
          <a:off x="0" y="0"/>
          <a:ext cx="0" cy="0"/>
          <a:chOff x="0" y="0"/>
          <a:chExt cx="0" cy="0"/>
        </a:xfrm>
      </p:grpSpPr>
      <p:sp>
        <p:nvSpPr>
          <p:cNvPr id="197" name="Google Shape;197;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198" name="Google Shape;198;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9" name="Google Shape;199;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4.14.2: What Is a Sequence? - Additional Resources</a:t>
            </a:r>
            <a:endParaRPr sz="1000"/>
          </a:p>
        </p:txBody>
      </p:sp>
      <p:pic>
        <p:nvPicPr>
          <p:cNvPr id="200" name="Google Shape;200;p1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01" name="Google Shape;201;p19"/>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202" name="Google Shape;202;p19"/>
          <p:cNvSpPr txBox="1"/>
          <p:nvPr/>
        </p:nvSpPr>
        <p:spPr>
          <a:xfrm>
            <a:off x="310900" y="2969350"/>
            <a:ext cx="8650200" cy="1736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rgbClr val="1D2125"/>
                </a:solidFill>
                <a:highlight>
                  <a:srgbClr val="FFFFFF"/>
                </a:highlight>
                <a:latin typeface="Calibri"/>
                <a:ea typeface="Calibri"/>
                <a:cs typeface="Calibri"/>
                <a:sym typeface="Calibri"/>
              </a:rPr>
              <a:t>The pattern was to double the previous answer and then add 1.</a:t>
            </a:r>
            <a:endParaRPr sz="1800">
              <a:solidFill>
                <a:srgbClr val="1D2125"/>
              </a:solidFill>
              <a:highlight>
                <a:srgbClr val="FFFFFF"/>
              </a:highlight>
              <a:latin typeface="Calibri"/>
              <a:ea typeface="Calibri"/>
              <a:cs typeface="Calibri"/>
              <a:sym typeface="Calibri"/>
            </a:endParaRPr>
          </a:p>
          <a:p>
            <a:pPr indent="0" lvl="0" marL="0" rtl="0" algn="l">
              <a:lnSpc>
                <a:spcPct val="115000"/>
              </a:lnSpc>
              <a:spcBef>
                <a:spcPts val="0"/>
              </a:spcBef>
              <a:spcAft>
                <a:spcPts val="0"/>
              </a:spcAft>
              <a:buNone/>
            </a:pPr>
            <a:r>
              <a:rPr lang="en" sz="1800">
                <a:solidFill>
                  <a:srgbClr val="1D2125"/>
                </a:solidFill>
                <a:highlight>
                  <a:srgbClr val="FFFFFF"/>
                </a:highlight>
                <a:latin typeface="Calibri"/>
                <a:ea typeface="Calibri"/>
                <a:cs typeface="Calibri"/>
                <a:sym typeface="Calibri"/>
              </a:rPr>
              <a:t>Using this pattern, complete the table for 6 discs. 2(31) + 1= 63</a:t>
            </a:r>
            <a:endParaRPr sz="1800">
              <a:solidFill>
                <a:srgbClr val="1D2125"/>
              </a:solidFill>
              <a:highlight>
                <a:srgbClr val="FFFFFF"/>
              </a:highlight>
              <a:latin typeface="Calibri"/>
              <a:ea typeface="Calibri"/>
              <a:cs typeface="Calibri"/>
              <a:sym typeface="Calibri"/>
            </a:endParaRPr>
          </a:p>
          <a:p>
            <a:pPr indent="0" lvl="0" marL="0" rtl="0" algn="l">
              <a:lnSpc>
                <a:spcPct val="115000"/>
              </a:lnSpc>
              <a:spcBef>
                <a:spcPts val="0"/>
              </a:spcBef>
              <a:spcAft>
                <a:spcPts val="0"/>
              </a:spcAft>
              <a:buNone/>
            </a:pPr>
            <a:r>
              <a:rPr lang="en" sz="1800">
                <a:solidFill>
                  <a:srgbClr val="1D2125"/>
                </a:solidFill>
                <a:highlight>
                  <a:srgbClr val="FFFFFF"/>
                </a:highlight>
                <a:latin typeface="Calibri"/>
                <a:ea typeface="Calibri"/>
                <a:cs typeface="Calibri"/>
                <a:sym typeface="Calibri"/>
              </a:rPr>
              <a:t>Then use this rule to find how many moves are needed to complete the puzzle with 8 discs.</a:t>
            </a:r>
            <a:endParaRPr sz="1800">
              <a:solidFill>
                <a:srgbClr val="1D2125"/>
              </a:solidFill>
              <a:highlight>
                <a:srgbClr val="FFFFFF"/>
              </a:highlight>
              <a:latin typeface="Calibri"/>
              <a:ea typeface="Calibri"/>
              <a:cs typeface="Calibri"/>
              <a:sym typeface="Calibri"/>
            </a:endParaRPr>
          </a:p>
          <a:p>
            <a:pPr indent="0" lvl="0" marL="0" rtl="0" algn="l">
              <a:lnSpc>
                <a:spcPct val="115000"/>
              </a:lnSpc>
              <a:spcBef>
                <a:spcPts val="0"/>
              </a:spcBef>
              <a:spcAft>
                <a:spcPts val="0"/>
              </a:spcAft>
              <a:buNone/>
            </a:pPr>
            <a:r>
              <a:rPr lang="en" sz="1800">
                <a:solidFill>
                  <a:srgbClr val="1D2125"/>
                </a:solidFill>
                <a:highlight>
                  <a:srgbClr val="FFFFFF"/>
                </a:highlight>
                <a:latin typeface="Calibri"/>
                <a:ea typeface="Calibri"/>
                <a:cs typeface="Calibri"/>
                <a:sym typeface="Calibri"/>
              </a:rPr>
              <a:t>There were 127 moves for 7 discs.</a:t>
            </a:r>
            <a:endParaRPr sz="1800">
              <a:solidFill>
                <a:srgbClr val="1D2125"/>
              </a:solidFill>
              <a:highlight>
                <a:srgbClr val="FFFFFF"/>
              </a:highlight>
              <a:latin typeface="Calibri"/>
              <a:ea typeface="Calibri"/>
              <a:cs typeface="Calibri"/>
              <a:sym typeface="Calibri"/>
            </a:endParaRPr>
          </a:p>
          <a:p>
            <a:pPr indent="0" lvl="0" marL="0" rtl="0" algn="l">
              <a:lnSpc>
                <a:spcPct val="115000"/>
              </a:lnSpc>
              <a:spcBef>
                <a:spcPts val="0"/>
              </a:spcBef>
              <a:spcAft>
                <a:spcPts val="0"/>
              </a:spcAft>
              <a:buNone/>
            </a:pPr>
            <a:r>
              <a:rPr lang="en" sz="1800">
                <a:solidFill>
                  <a:srgbClr val="1D2125"/>
                </a:solidFill>
                <a:highlight>
                  <a:srgbClr val="FFFFFF"/>
                </a:highlight>
                <a:latin typeface="Calibri"/>
                <a:ea typeface="Calibri"/>
                <a:cs typeface="Calibri"/>
                <a:sym typeface="Calibri"/>
              </a:rPr>
              <a:t>So, double 127 and add 1: 2(127) + 1 = 255</a:t>
            </a:r>
            <a:r>
              <a:rPr lang="en" sz="1150">
                <a:solidFill>
                  <a:srgbClr val="1D2125"/>
                </a:solidFill>
                <a:highlight>
                  <a:srgbClr val="FFFFFF"/>
                </a:highlight>
                <a:latin typeface="Roboto"/>
                <a:ea typeface="Roboto"/>
                <a:cs typeface="Roboto"/>
                <a:sym typeface="Roboto"/>
              </a:rPr>
              <a:t>.</a:t>
            </a:r>
            <a:endParaRPr sz="1150">
              <a:solidFill>
                <a:srgbClr val="1D2125"/>
              </a:solidFill>
              <a:highlight>
                <a:srgbClr val="FFFFFF"/>
              </a:highlight>
              <a:latin typeface="Roboto"/>
              <a:ea typeface="Roboto"/>
              <a:cs typeface="Roboto"/>
              <a:sym typeface="Roboto"/>
            </a:endParaRPr>
          </a:p>
        </p:txBody>
      </p:sp>
      <p:pic>
        <p:nvPicPr>
          <p:cNvPr descr="A table showing the number of moves required to solve a disc puzzle for 3 to 8 discs. Moves: 7 for 3 discs, 15 for 4, 31 for 5, and 127 for 7. The moves for 6 and 8 discs are missing." id="203" name="Google Shape;203;p19"/>
          <p:cNvPicPr preferRelativeResize="0"/>
          <p:nvPr/>
        </p:nvPicPr>
        <p:blipFill>
          <a:blip r:embed="rId4">
            <a:alphaModFix/>
          </a:blip>
          <a:stretch>
            <a:fillRect/>
          </a:stretch>
        </p:blipFill>
        <p:spPr>
          <a:xfrm>
            <a:off x="1255336" y="1819950"/>
            <a:ext cx="6633325" cy="1099383"/>
          </a:xfrm>
          <a:prstGeom prst="rect">
            <a:avLst/>
          </a:prstGeom>
          <a:noFill/>
          <a:ln>
            <a:noFill/>
          </a:ln>
        </p:spPr>
      </p:pic>
      <p:sp>
        <p:nvSpPr>
          <p:cNvPr id="204" name="Google Shape;204;p19"/>
          <p:cNvSpPr txBox="1"/>
          <p:nvPr/>
        </p:nvSpPr>
        <p:spPr>
          <a:xfrm>
            <a:off x="311700" y="1031025"/>
            <a:ext cx="8467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 table can help identify patterns to solve problems. For the Tower of Hanoi, record the number of discs and the fewest moves needed, using data from the activity.</a:t>
            </a:r>
            <a:endParaRPr sz="1800">
              <a:solidFill>
                <a:srgbClr val="424242"/>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0" name="Google Shape;210;p2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1" name="Google Shape;211;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2" name="Google Shape;212;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3" name="Google Shape;213;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4" name="Google Shape;214;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15" name="Google Shape;215;p20"/>
          <p:cNvCxnSpPr>
            <a:stCxn id="209" idx="2"/>
            <a:endCxn id="21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16" name="Google Shape;216;p20"/>
          <p:cNvCxnSpPr>
            <a:stCxn id="211" idx="3"/>
            <a:endCxn id="21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17" name="Google Shape;217;p20"/>
          <p:cNvCxnSpPr>
            <a:stCxn id="210" idx="3"/>
            <a:endCxn id="212"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18" name="Google Shape;218;p20"/>
          <p:cNvCxnSpPr>
            <a:stCxn id="212" idx="3"/>
            <a:endCxn id="214"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19" name="Google Shape;219;p20"/>
          <p:cNvCxnSpPr>
            <a:stCxn id="214" idx="3"/>
            <a:endCxn id="21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20" name="Google Shape;220;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21" name="Google Shape;221;p2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22" name="Google Shape;222;p20"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23" name="Google Shape;223;p20"/>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24" name="Google Shape;224;p20"/>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25" name="Google Shape;225;p2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26" name="Google Shape;226;p20"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27" name="Google Shape;227;p2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28" name="Google Shape;228;p20"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29" name="Google Shape;229;p20"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30" name="Google Shape;230;p2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31" name="Google Shape;231;p2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32" name="Google Shape;232;p20"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33" name="Google Shape;233;p20"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7" name="Shape 237"/>
        <p:cNvGrpSpPr/>
        <p:nvPr/>
      </p:nvGrpSpPr>
      <p:grpSpPr>
        <a:xfrm>
          <a:off x="0" y="0"/>
          <a:ext cx="0" cy="0"/>
          <a:chOff x="0" y="0"/>
          <a:chExt cx="0" cy="0"/>
        </a:xfrm>
      </p:grpSpPr>
      <p:sp>
        <p:nvSpPr>
          <p:cNvPr id="238" name="Google Shape;238;p21"/>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t>Learning Strategies - </a:t>
            </a:r>
            <a:r>
              <a:rPr lang="en" sz="1800"/>
              <a:t>Checker Game🏁</a:t>
            </a:r>
            <a:endParaRPr sz="1700">
              <a:solidFill>
                <a:srgbClr val="005047"/>
              </a:solidFill>
            </a:endParaRPr>
          </a:p>
        </p:txBody>
      </p:sp>
      <p:sp>
        <p:nvSpPr>
          <p:cNvPr id="239" name="Google Shape;239;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0" name="Google Shape;240;p2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4.14.3: The Connection between Sequences and Terms</a:t>
            </a:r>
            <a:endParaRPr/>
          </a:p>
        </p:txBody>
      </p:sp>
      <p:pic>
        <p:nvPicPr>
          <p:cNvPr id="241" name="Google Shape;241;p21"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242" name="Google Shape;242;p21"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243" name="Google Shape;243;p21"/>
          <p:cNvSpPr/>
          <p:nvPr/>
        </p:nvSpPr>
        <p:spPr>
          <a:xfrm>
            <a:off x="4779300" y="1442950"/>
            <a:ext cx="3907500" cy="11202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oto Sans"/>
                <a:ea typeface="Noto Sans"/>
                <a:cs typeface="Noto Sans"/>
                <a:sym typeface="Noto Sans"/>
              </a:rPr>
              <a:t>We are </a:t>
            </a:r>
            <a:r>
              <a:rPr lang="en">
                <a:latin typeface="Noto Sans"/>
                <a:ea typeface="Noto Sans"/>
                <a:cs typeface="Noto Sans"/>
                <a:sym typeface="Noto Sans"/>
              </a:rPr>
              <a:t>going</a:t>
            </a:r>
            <a:r>
              <a:rPr lang="en">
                <a:latin typeface="Noto Sans"/>
                <a:ea typeface="Noto Sans"/>
                <a:cs typeface="Noto Sans"/>
                <a:sym typeface="Noto Sans"/>
              </a:rPr>
              <a:t> to use black and red checkers for this activity.</a:t>
            </a:r>
            <a:endParaRPr>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Representation</a:t>
            </a:r>
            <a:endParaRPr>
              <a:latin typeface="Calibri"/>
              <a:ea typeface="Calibri"/>
              <a:cs typeface="Calibri"/>
              <a:sym typeface="Calibri"/>
            </a:endParaRPr>
          </a:p>
        </p:txBody>
      </p:sp>
      <p:sp>
        <p:nvSpPr>
          <p:cNvPr id="244" name="Google Shape;244;p21"/>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2"/>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Checker Game🏁</a:t>
            </a:r>
            <a:endParaRPr sz="1800">
              <a:solidFill>
                <a:srgbClr val="005047"/>
              </a:solidFill>
            </a:endParaRPr>
          </a:p>
        </p:txBody>
      </p:sp>
      <p:sp>
        <p:nvSpPr>
          <p:cNvPr id="250" name="Google Shape;250;p22"/>
          <p:cNvSpPr txBox="1"/>
          <p:nvPr>
            <p:ph idx="1" type="body"/>
          </p:nvPr>
        </p:nvSpPr>
        <p:spPr>
          <a:xfrm>
            <a:off x="3966221" y="2697480"/>
            <a:ext cx="4777500" cy="1857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Rules:</a:t>
            </a:r>
            <a:r>
              <a:rPr lang="en"/>
              <a:t> </a:t>
            </a:r>
            <a:endParaRPr/>
          </a:p>
          <a:p>
            <a:pPr indent="-342900" lvl="0" marL="457200" rtl="0" algn="l">
              <a:lnSpc>
                <a:spcPct val="100000"/>
              </a:lnSpc>
              <a:spcBef>
                <a:spcPts val="0"/>
              </a:spcBef>
              <a:spcAft>
                <a:spcPts val="0"/>
              </a:spcAft>
              <a:buSzPts val="1800"/>
              <a:buChar char="●"/>
            </a:pPr>
            <a:r>
              <a:rPr lang="en"/>
              <a:t>A move is either sliding forward one space or jumping over one opposing checker. </a:t>
            </a:r>
            <a:endParaRPr/>
          </a:p>
          <a:p>
            <a:pPr indent="-342900" lvl="0" marL="457200" rtl="0" algn="l">
              <a:lnSpc>
                <a:spcPct val="100000"/>
              </a:lnSpc>
              <a:spcBef>
                <a:spcPts val="0"/>
              </a:spcBef>
              <a:spcAft>
                <a:spcPts val="0"/>
              </a:spcAft>
              <a:buSzPts val="1800"/>
              <a:buChar char="●"/>
            </a:pPr>
            <a:r>
              <a:rPr lang="en"/>
              <a:t>Jumping same-color checkers, moving backward, or sharing spaces is not allowed.</a:t>
            </a:r>
            <a:endParaRPr/>
          </a:p>
        </p:txBody>
      </p:sp>
      <p:sp>
        <p:nvSpPr>
          <p:cNvPr id="251" name="Google Shape;251;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2" name="Google Shape;252;p22"/>
          <p:cNvSpPr txBox="1"/>
          <p:nvPr>
            <p:ph idx="3" type="sldNum"/>
          </p:nvPr>
        </p:nvSpPr>
        <p:spPr>
          <a:xfrm>
            <a:off x="311700" y="465860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4.14.3: The Connection between Sequences and Terms</a:t>
            </a:r>
            <a:endParaRPr sz="1000"/>
          </a:p>
        </p:txBody>
      </p:sp>
      <p:sp>
        <p:nvSpPr>
          <p:cNvPr id="253" name="Google Shape;253;p22"/>
          <p:cNvSpPr txBox="1"/>
          <p:nvPr/>
        </p:nvSpPr>
        <p:spPr>
          <a:xfrm>
            <a:off x="310896" y="4174975"/>
            <a:ext cx="8235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descr="A slider labeled number of checkers on each side is set to 1. Below, two adjacent squares contain a blue checker on the left and a red checker on the right." id="254" name="Google Shape;254;p22" title="Screenshot 2025-08-01 064351.png"/>
          <p:cNvPicPr preferRelativeResize="0"/>
          <p:nvPr/>
        </p:nvPicPr>
        <p:blipFill rotWithShape="1">
          <a:blip r:embed="rId3">
            <a:alphaModFix/>
          </a:blip>
          <a:srcRect b="0" l="3514" r="3505" t="0"/>
          <a:stretch/>
        </p:blipFill>
        <p:spPr>
          <a:xfrm>
            <a:off x="311696" y="2697865"/>
            <a:ext cx="3443311" cy="1856232"/>
          </a:xfrm>
          <a:prstGeom prst="rect">
            <a:avLst/>
          </a:prstGeom>
          <a:noFill/>
          <a:ln>
            <a:noFill/>
          </a:ln>
        </p:spPr>
      </p:pic>
      <p:sp>
        <p:nvSpPr>
          <p:cNvPr id="255" name="Google Shape;255;p22"/>
          <p:cNvSpPr txBox="1"/>
          <p:nvPr/>
        </p:nvSpPr>
        <p:spPr>
          <a:xfrm>
            <a:off x="311700" y="1028500"/>
            <a:ext cx="8520600" cy="69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You complete the puzzle by switching the colors completely: ending up with blue (or black) on the right, red on the left, and 1 empty space between them.</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Checkers are lined up with blue (or black)  on one side, red on the other, and one empty space in between.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descr="A row of eight boxes: the first four contain blue circles, and the last four contain red circles. Above, a slider labeled number of checkers on each side is set to 4." id="260" name="Google Shape;260;p23" title="Screenshot 2025-08-01 070006.png"/>
          <p:cNvPicPr preferRelativeResize="0"/>
          <p:nvPr/>
        </p:nvPicPr>
        <p:blipFill rotWithShape="1">
          <a:blip r:embed="rId3">
            <a:alphaModFix/>
          </a:blip>
          <a:srcRect b="8869" l="3771" r="3781" t="7769"/>
          <a:stretch/>
        </p:blipFill>
        <p:spPr>
          <a:xfrm>
            <a:off x="4723675" y="1254217"/>
            <a:ext cx="3386175" cy="1610000"/>
          </a:xfrm>
          <a:prstGeom prst="rect">
            <a:avLst/>
          </a:prstGeom>
          <a:noFill/>
          <a:ln>
            <a:noFill/>
          </a:ln>
        </p:spPr>
      </p:pic>
      <p:sp>
        <p:nvSpPr>
          <p:cNvPr id="261" name="Google Shape;261;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2" name="Google Shape;262;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4.14.3: The Connection between Sequences and Terms</a:t>
            </a:r>
            <a:endParaRPr sz="1000"/>
          </a:p>
        </p:txBody>
      </p:sp>
      <p:sp>
        <p:nvSpPr>
          <p:cNvPr id="263" name="Google Shape;263;p23"/>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t>Learning Activity - Checker Game🏁</a:t>
            </a:r>
            <a:endParaRPr sz="2600"/>
          </a:p>
        </p:txBody>
      </p:sp>
      <p:sp>
        <p:nvSpPr>
          <p:cNvPr id="264" name="Google Shape;264;p23"/>
          <p:cNvSpPr txBox="1"/>
          <p:nvPr/>
        </p:nvSpPr>
        <p:spPr>
          <a:xfrm>
            <a:off x="310900" y="1099400"/>
            <a:ext cx="8680500" cy="316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424242"/>
                </a:solidFill>
                <a:latin typeface="Calibri"/>
                <a:ea typeface="Calibri"/>
                <a:cs typeface="Calibri"/>
                <a:sym typeface="Calibri"/>
              </a:rPr>
              <a:t>For questions 1-2, complete the puzzle. Then, </a:t>
            </a:r>
            <a:endParaRPr sz="1700">
              <a:solidFill>
                <a:srgbClr val="424242"/>
              </a:solidFill>
              <a:latin typeface="Calibri"/>
              <a:ea typeface="Calibri"/>
              <a:cs typeface="Calibri"/>
              <a:sym typeface="Calibri"/>
            </a:endParaRPr>
          </a:p>
          <a:p>
            <a:pPr indent="0" lvl="0" marL="0" rtl="0" algn="l">
              <a:spcBef>
                <a:spcPts val="0"/>
              </a:spcBef>
              <a:spcAft>
                <a:spcPts val="0"/>
              </a:spcAft>
              <a:buNone/>
            </a:pPr>
            <a:r>
              <a:rPr lang="en" sz="1700">
                <a:solidFill>
                  <a:srgbClr val="424242"/>
                </a:solidFill>
                <a:latin typeface="Calibri"/>
                <a:ea typeface="Calibri"/>
                <a:cs typeface="Calibri"/>
                <a:sym typeface="Calibri"/>
              </a:rPr>
              <a:t>record the smallest number of moves needed </a:t>
            </a:r>
            <a:endParaRPr sz="1700">
              <a:solidFill>
                <a:srgbClr val="424242"/>
              </a:solidFill>
              <a:latin typeface="Calibri"/>
              <a:ea typeface="Calibri"/>
              <a:cs typeface="Calibri"/>
              <a:sym typeface="Calibri"/>
            </a:endParaRPr>
          </a:p>
          <a:p>
            <a:pPr indent="0" lvl="0" marL="0" rtl="0" algn="l">
              <a:spcBef>
                <a:spcPts val="0"/>
              </a:spcBef>
              <a:spcAft>
                <a:spcPts val="0"/>
              </a:spcAft>
              <a:buNone/>
            </a:pPr>
            <a:r>
              <a:rPr lang="en" sz="1700">
                <a:solidFill>
                  <a:srgbClr val="424242"/>
                </a:solidFill>
                <a:latin typeface="Calibri"/>
                <a:ea typeface="Calibri"/>
                <a:cs typeface="Calibri"/>
                <a:sym typeface="Calibri"/>
              </a:rPr>
              <a:t>to solve it.</a:t>
            </a:r>
            <a:endParaRPr sz="1700">
              <a:solidFill>
                <a:srgbClr val="424242"/>
              </a:solidFill>
              <a:latin typeface="Calibri"/>
              <a:ea typeface="Calibri"/>
              <a:cs typeface="Calibri"/>
              <a:sym typeface="Calibri"/>
            </a:endParaRPr>
          </a:p>
          <a:p>
            <a:pPr indent="-336550" lvl="0" marL="457200" rtl="0" algn="l">
              <a:spcBef>
                <a:spcPts val="0"/>
              </a:spcBef>
              <a:spcAft>
                <a:spcPts val="0"/>
              </a:spcAft>
              <a:buClr>
                <a:srgbClr val="424242"/>
              </a:buClr>
              <a:buSzPts val="1700"/>
              <a:buFont typeface="Calibri"/>
              <a:buAutoNum type="arabicPeriod"/>
            </a:pPr>
            <a:r>
              <a:rPr lang="en" sz="1700">
                <a:solidFill>
                  <a:srgbClr val="424242"/>
                </a:solidFill>
                <a:latin typeface="Calibri"/>
                <a:ea typeface="Calibri"/>
                <a:cs typeface="Calibri"/>
                <a:sym typeface="Calibri"/>
              </a:rPr>
              <a:t>Using 1 checker on each side.</a:t>
            </a:r>
            <a:endParaRPr sz="1700">
              <a:solidFill>
                <a:srgbClr val="424242"/>
              </a:solidFill>
              <a:latin typeface="Calibri"/>
              <a:ea typeface="Calibri"/>
              <a:cs typeface="Calibri"/>
              <a:sym typeface="Calibri"/>
            </a:endParaRPr>
          </a:p>
          <a:p>
            <a:pPr indent="-336550" lvl="0" marL="457200" rtl="0" algn="l">
              <a:spcBef>
                <a:spcPts val="1000"/>
              </a:spcBef>
              <a:spcAft>
                <a:spcPts val="0"/>
              </a:spcAft>
              <a:buClr>
                <a:srgbClr val="424242"/>
              </a:buClr>
              <a:buSzPts val="1700"/>
              <a:buFont typeface="Calibri"/>
              <a:buAutoNum type="arabicPeriod"/>
            </a:pPr>
            <a:r>
              <a:rPr lang="en" sz="1700">
                <a:solidFill>
                  <a:srgbClr val="424242"/>
                </a:solidFill>
                <a:latin typeface="Calibri"/>
                <a:ea typeface="Calibri"/>
                <a:cs typeface="Calibri"/>
                <a:sym typeface="Calibri"/>
              </a:rPr>
              <a:t>Using 3 checkers on each side.</a:t>
            </a:r>
            <a:endParaRPr sz="1700">
              <a:solidFill>
                <a:srgbClr val="424242"/>
              </a:solidFill>
              <a:latin typeface="Calibri"/>
              <a:ea typeface="Calibri"/>
              <a:cs typeface="Calibri"/>
              <a:sym typeface="Calibri"/>
            </a:endParaRPr>
          </a:p>
          <a:p>
            <a:pPr indent="-336550" lvl="0" marL="457200" rtl="0" algn="l">
              <a:spcBef>
                <a:spcPts val="1000"/>
              </a:spcBef>
              <a:spcAft>
                <a:spcPts val="0"/>
              </a:spcAft>
              <a:buClr>
                <a:srgbClr val="424242"/>
              </a:buClr>
              <a:buSzPts val="1700"/>
              <a:buFont typeface="Calibri"/>
              <a:buAutoNum type="arabicPeriod"/>
            </a:pPr>
            <a:r>
              <a:rPr lang="en" sz="1700">
                <a:solidFill>
                  <a:srgbClr val="424242"/>
                </a:solidFill>
                <a:latin typeface="Calibri"/>
                <a:ea typeface="Calibri"/>
                <a:cs typeface="Calibri"/>
                <a:sym typeface="Calibri"/>
              </a:rPr>
              <a:t>Estimate the number of moves needed if there are 2 or 4 checkers on each side. Then test your guesses.</a:t>
            </a:r>
            <a:endParaRPr sz="1700">
              <a:solidFill>
                <a:srgbClr val="424242"/>
              </a:solidFill>
              <a:latin typeface="Calibri"/>
              <a:ea typeface="Calibri"/>
              <a:cs typeface="Calibri"/>
              <a:sym typeface="Calibri"/>
            </a:endParaRPr>
          </a:p>
          <a:p>
            <a:pPr indent="-336550" lvl="0" marL="457200" rtl="0" algn="l">
              <a:spcBef>
                <a:spcPts val="1000"/>
              </a:spcBef>
              <a:spcAft>
                <a:spcPts val="0"/>
              </a:spcAft>
              <a:buClr>
                <a:srgbClr val="424242"/>
              </a:buClr>
              <a:buSzPts val="1700"/>
              <a:buFont typeface="Calibri"/>
              <a:buAutoNum type="arabicPeriod"/>
            </a:pPr>
            <a:r>
              <a:rPr lang="en" sz="1700">
                <a:solidFill>
                  <a:srgbClr val="424242"/>
                </a:solidFill>
                <a:latin typeface="Calibri"/>
                <a:ea typeface="Calibri"/>
                <a:cs typeface="Calibri"/>
                <a:sym typeface="Calibri"/>
              </a:rPr>
              <a:t>Noah says he used the solution for 3 checkers on each side to help him solve the puzzle for 4 checkers. Describe how this might happen.</a:t>
            </a:r>
            <a:endParaRPr sz="1700">
              <a:solidFill>
                <a:srgbClr val="424242"/>
              </a:solidFill>
              <a:latin typeface="Calibri"/>
              <a:ea typeface="Calibri"/>
              <a:cs typeface="Calibri"/>
              <a:sym typeface="Calibri"/>
            </a:endParaRPr>
          </a:p>
          <a:p>
            <a:pPr indent="-336550" lvl="0" marL="457200" rtl="0" algn="l">
              <a:spcBef>
                <a:spcPts val="1000"/>
              </a:spcBef>
              <a:spcAft>
                <a:spcPts val="0"/>
              </a:spcAft>
              <a:buClr>
                <a:srgbClr val="424242"/>
              </a:buClr>
              <a:buSzPts val="1700"/>
              <a:buFont typeface="Calibri"/>
              <a:buAutoNum type="arabicPeriod"/>
            </a:pPr>
            <a:r>
              <a:rPr lang="en" sz="1700">
                <a:solidFill>
                  <a:srgbClr val="424242"/>
                </a:solidFill>
                <a:latin typeface="Calibri"/>
                <a:ea typeface="Calibri"/>
                <a:cs typeface="Calibri"/>
                <a:sym typeface="Calibri"/>
              </a:rPr>
              <a:t>How many moves do you think it will take to complete a puzzle with 7 checkers on each side?</a:t>
            </a:r>
            <a:endParaRPr sz="1700">
              <a:solidFill>
                <a:srgbClr val="424242"/>
              </a:solidFill>
              <a:latin typeface="Calibri"/>
              <a:ea typeface="Calibri"/>
              <a:cs typeface="Calibri"/>
              <a:sym typeface="Calibri"/>
            </a:endParaRPr>
          </a:p>
          <a:p>
            <a:pPr indent="0" lvl="0" marL="0" rtl="0" algn="l">
              <a:spcBef>
                <a:spcPts val="1000"/>
              </a:spcBef>
              <a:spcAft>
                <a:spcPts val="0"/>
              </a:spcAft>
              <a:buNone/>
            </a:pPr>
            <a:r>
              <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70" name="Google Shape;270;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1" name="Google Shape;271;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4.14.3: The Connection between Sequences and Terms</a:t>
            </a:r>
            <a:endParaRPr sz="1000"/>
          </a:p>
        </p:txBody>
      </p:sp>
      <p:pic>
        <p:nvPicPr>
          <p:cNvPr id="272" name="Google Shape;272;p24"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73" name="Google Shape;273;p24">
            <a:hlinkClick action="ppaction://hlinkshowjump?jump=nextslide"/>
          </p:cNvPr>
          <p:cNvSpPr/>
          <p:nvPr/>
        </p:nvSpPr>
        <p:spPr>
          <a:xfrm>
            <a:off x="7240475" y="41433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74" name="Google Shape;274;p24"/>
          <p:cNvSpPr txBox="1"/>
          <p:nvPr>
            <p:ph idx="1" type="body"/>
          </p:nvPr>
        </p:nvSpPr>
        <p:spPr>
          <a:xfrm>
            <a:off x="237275" y="1097275"/>
            <a:ext cx="8520600" cy="1420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The table </a:t>
            </a:r>
            <a:r>
              <a:rPr lang="en" sz="1600"/>
              <a:t>shows the number of checkers and the number of moves needed to win a skipping game.</a:t>
            </a:r>
            <a:endParaRPr sz="1600"/>
          </a:p>
          <a:p>
            <a:pPr indent="0" lvl="0" marL="0" rtl="0" algn="l">
              <a:lnSpc>
                <a:spcPct val="100000"/>
              </a:lnSpc>
              <a:spcBef>
                <a:spcPts val="0"/>
              </a:spcBef>
              <a:spcAft>
                <a:spcPts val="0"/>
              </a:spcAft>
              <a:buNone/>
            </a:pPr>
            <a:r>
              <a:rPr lang="en" sz="1700"/>
              <a:t>How many skips are needed with 6 checkers on each side?</a:t>
            </a:r>
            <a:endParaRPr sz="1700"/>
          </a:p>
        </p:txBody>
      </p:sp>
      <p:sp>
        <p:nvSpPr>
          <p:cNvPr id="275" name="Google Shape;275;p24"/>
          <p:cNvSpPr txBox="1"/>
          <p:nvPr>
            <p:ph idx="1" type="body"/>
          </p:nvPr>
        </p:nvSpPr>
        <p:spPr>
          <a:xfrm>
            <a:off x="471842" y="2354343"/>
            <a:ext cx="1364100" cy="12066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lphaLcPeriod"/>
            </a:pPr>
            <a:r>
              <a:rPr lang="en" sz="1700"/>
              <a:t>50</a:t>
            </a:r>
            <a:endParaRPr sz="1700"/>
          </a:p>
          <a:p>
            <a:pPr indent="-336550" lvl="0" marL="457200" rtl="0" algn="l">
              <a:lnSpc>
                <a:spcPct val="100000"/>
              </a:lnSpc>
              <a:spcBef>
                <a:spcPts val="0"/>
              </a:spcBef>
              <a:spcAft>
                <a:spcPts val="0"/>
              </a:spcAft>
              <a:buSzPts val="1700"/>
              <a:buAutoNum type="alphaLcPeriod"/>
            </a:pPr>
            <a:r>
              <a:rPr lang="en" sz="1700"/>
              <a:t>72</a:t>
            </a:r>
            <a:endParaRPr sz="1700"/>
          </a:p>
          <a:p>
            <a:pPr indent="-336550" lvl="0" marL="457200" rtl="0" algn="l">
              <a:lnSpc>
                <a:spcPct val="100000"/>
              </a:lnSpc>
              <a:spcBef>
                <a:spcPts val="0"/>
              </a:spcBef>
              <a:spcAft>
                <a:spcPts val="0"/>
              </a:spcAft>
              <a:buSzPts val="1700"/>
              <a:buAutoNum type="alphaLcPeriod"/>
            </a:pPr>
            <a:r>
              <a:rPr lang="en" sz="1700"/>
              <a:t>128</a:t>
            </a:r>
            <a:endParaRPr sz="1700"/>
          </a:p>
          <a:p>
            <a:pPr indent="-336550" lvl="0" marL="457200" rtl="0" algn="l">
              <a:lnSpc>
                <a:spcPct val="100000"/>
              </a:lnSpc>
              <a:spcBef>
                <a:spcPts val="0"/>
              </a:spcBef>
              <a:spcAft>
                <a:spcPts val="0"/>
              </a:spcAft>
              <a:buSzPts val="1700"/>
              <a:buAutoNum type="alphaLcPeriod"/>
            </a:pPr>
            <a:r>
              <a:rPr lang="en" sz="1700"/>
              <a:t>48</a:t>
            </a:r>
            <a:endParaRPr sz="1700"/>
          </a:p>
        </p:txBody>
      </p:sp>
      <p:graphicFrame>
        <p:nvGraphicFramePr>
          <p:cNvPr id="276" name="Google Shape;276;p24"/>
          <p:cNvGraphicFramePr/>
          <p:nvPr/>
        </p:nvGraphicFramePr>
        <p:xfrm>
          <a:off x="2377125" y="1993850"/>
          <a:ext cx="3000000" cy="3000000"/>
        </p:xfrm>
        <a:graphic>
          <a:graphicData uri="http://schemas.openxmlformats.org/drawingml/2006/table">
            <a:tbl>
              <a:tblPr>
                <a:noFill/>
                <a:tableStyleId>{B9F66785-6C9C-4B00-9DA3-E51F3210DD3F}</a:tableStyleId>
              </a:tblPr>
              <a:tblGrid>
                <a:gridCol w="1367125"/>
                <a:gridCol w="1367125"/>
              </a:tblGrid>
              <a:tr h="381000">
                <a:tc>
                  <a:txBody>
                    <a:bodyPr/>
                    <a:lstStyle/>
                    <a:p>
                      <a:pPr indent="0" lvl="0" marL="0" rtl="0" algn="l">
                        <a:spcBef>
                          <a:spcPts val="0"/>
                        </a:spcBef>
                        <a:spcAft>
                          <a:spcPts val="0"/>
                        </a:spcAft>
                        <a:buNone/>
                      </a:pPr>
                      <a:r>
                        <a:rPr b="1" lang="en">
                          <a:solidFill>
                            <a:schemeClr val="lt1"/>
                          </a:solidFill>
                        </a:rPr>
                        <a:t>Number of Checkers</a:t>
                      </a:r>
                      <a:endParaRPr b="1">
                        <a:solidFill>
                          <a:schemeClr val="lt1"/>
                        </a:solidFill>
                      </a:endParaRPr>
                    </a:p>
                  </a:txBody>
                  <a:tcPr marT="91425" marB="91425" marR="91425" marL="91425">
                    <a:solidFill>
                      <a:srgbClr val="005047"/>
                    </a:solidFill>
                  </a:tcPr>
                </a:tc>
                <a:tc>
                  <a:txBody>
                    <a:bodyPr/>
                    <a:lstStyle/>
                    <a:p>
                      <a:pPr indent="0" lvl="0" marL="0" rtl="0" algn="l">
                        <a:spcBef>
                          <a:spcPts val="0"/>
                        </a:spcBef>
                        <a:spcAft>
                          <a:spcPts val="0"/>
                        </a:spcAft>
                        <a:buNone/>
                      </a:pPr>
                      <a:r>
                        <a:rPr b="1" lang="en">
                          <a:solidFill>
                            <a:schemeClr val="lt1"/>
                          </a:solidFill>
                        </a:rPr>
                        <a:t>Number of Skips Needed</a:t>
                      </a:r>
                      <a:endParaRPr b="1">
                        <a:solidFill>
                          <a:schemeClr val="lt1"/>
                        </a:solidFill>
                      </a:endParaRPr>
                    </a:p>
                  </a:txBody>
                  <a:tcPr marT="91425" marB="91425" marR="91425" marL="91425">
                    <a:solidFill>
                      <a:srgbClr val="005047"/>
                    </a:solidFill>
                  </a:tcPr>
                </a:tc>
              </a:tr>
              <a:tr h="381000">
                <a:tc>
                  <a:txBody>
                    <a:bodyPr/>
                    <a:lstStyle/>
                    <a:p>
                      <a:pPr indent="0" lvl="0" marL="0" rtl="0" algn="ctr">
                        <a:spcBef>
                          <a:spcPts val="0"/>
                        </a:spcBef>
                        <a:spcAft>
                          <a:spcPts val="0"/>
                        </a:spcAft>
                        <a:buNone/>
                      </a:pPr>
                      <a:r>
                        <a:rPr lang="en"/>
                        <a:t>1</a:t>
                      </a:r>
                      <a:endParaRPr/>
                    </a:p>
                  </a:txBody>
                  <a:tcPr marT="91425" marB="91425" marR="91425" marL="91425"/>
                </a:tc>
                <a:tc>
                  <a:txBody>
                    <a:bodyPr/>
                    <a:lstStyle/>
                    <a:p>
                      <a:pPr indent="0" lvl="0" marL="0" rtl="0" algn="ctr">
                        <a:spcBef>
                          <a:spcPts val="0"/>
                        </a:spcBef>
                        <a:spcAft>
                          <a:spcPts val="0"/>
                        </a:spcAft>
                        <a:buNone/>
                      </a:pPr>
                      <a:r>
                        <a:rPr lang="en"/>
                        <a:t>2</a:t>
                      </a:r>
                      <a:endParaRPr/>
                    </a:p>
                  </a:txBody>
                  <a:tcPr marT="91425" marB="91425" marR="91425" marL="91425"/>
                </a:tc>
              </a:tr>
              <a:tr h="381000">
                <a:tc>
                  <a:txBody>
                    <a:bodyPr/>
                    <a:lstStyle/>
                    <a:p>
                      <a:pPr indent="0" lvl="0" marL="0" rtl="0" algn="ctr">
                        <a:spcBef>
                          <a:spcPts val="0"/>
                        </a:spcBef>
                        <a:spcAft>
                          <a:spcPts val="0"/>
                        </a:spcAft>
                        <a:buNone/>
                      </a:pPr>
                      <a:r>
                        <a:rPr lang="en"/>
                        <a:t>2</a:t>
                      </a:r>
                      <a:endParaRPr/>
                    </a:p>
                  </a:txBody>
                  <a:tcPr marT="91425" marB="91425" marR="91425" marL="91425"/>
                </a:tc>
                <a:tc>
                  <a:txBody>
                    <a:bodyPr/>
                    <a:lstStyle/>
                    <a:p>
                      <a:pPr indent="0" lvl="0" marL="0" rtl="0" algn="ctr">
                        <a:spcBef>
                          <a:spcPts val="0"/>
                        </a:spcBef>
                        <a:spcAft>
                          <a:spcPts val="0"/>
                        </a:spcAft>
                        <a:buNone/>
                      </a:pPr>
                      <a:r>
                        <a:rPr lang="en"/>
                        <a:t>8</a:t>
                      </a:r>
                      <a:endParaRPr/>
                    </a:p>
                  </a:txBody>
                  <a:tcPr marT="91425" marB="91425" marR="91425" marL="91425"/>
                </a:tc>
              </a:tr>
              <a:tr h="381000">
                <a:tc>
                  <a:txBody>
                    <a:bodyPr/>
                    <a:lstStyle/>
                    <a:p>
                      <a:pPr indent="0" lvl="0" marL="0" rtl="0" algn="ctr">
                        <a:spcBef>
                          <a:spcPts val="0"/>
                        </a:spcBef>
                        <a:spcAft>
                          <a:spcPts val="0"/>
                        </a:spcAft>
                        <a:buNone/>
                      </a:pPr>
                      <a:r>
                        <a:rPr lang="en"/>
                        <a:t>3</a:t>
                      </a:r>
                      <a:endParaRPr/>
                    </a:p>
                  </a:txBody>
                  <a:tcPr marT="91425" marB="91425" marR="91425" marL="91425"/>
                </a:tc>
                <a:tc>
                  <a:txBody>
                    <a:bodyPr/>
                    <a:lstStyle/>
                    <a:p>
                      <a:pPr indent="0" lvl="0" marL="0" rtl="0" algn="ctr">
                        <a:spcBef>
                          <a:spcPts val="0"/>
                        </a:spcBef>
                        <a:spcAft>
                          <a:spcPts val="0"/>
                        </a:spcAft>
                        <a:buNone/>
                      </a:pPr>
                      <a:r>
                        <a:rPr lang="en"/>
                        <a:t>18</a:t>
                      </a:r>
                      <a:endParaRPr/>
                    </a:p>
                  </a:txBody>
                  <a:tcPr marT="91425" marB="91425" marR="91425" marL="91425"/>
                </a:tc>
              </a:tr>
              <a:tr h="381000">
                <a:tc>
                  <a:txBody>
                    <a:bodyPr/>
                    <a:lstStyle/>
                    <a:p>
                      <a:pPr indent="0" lvl="0" marL="0" rtl="0" algn="ctr">
                        <a:spcBef>
                          <a:spcPts val="0"/>
                        </a:spcBef>
                        <a:spcAft>
                          <a:spcPts val="0"/>
                        </a:spcAft>
                        <a:buNone/>
                      </a:pPr>
                      <a:r>
                        <a:rPr lang="en"/>
                        <a:t>4</a:t>
                      </a:r>
                      <a:endParaRPr/>
                    </a:p>
                  </a:txBody>
                  <a:tcPr marT="91425" marB="91425" marR="91425" marL="91425"/>
                </a:tc>
                <a:tc>
                  <a:txBody>
                    <a:bodyPr/>
                    <a:lstStyle/>
                    <a:p>
                      <a:pPr indent="0" lvl="0" marL="0" rtl="0" algn="ctr">
                        <a:spcBef>
                          <a:spcPts val="0"/>
                        </a:spcBef>
                        <a:spcAft>
                          <a:spcPts val="0"/>
                        </a:spcAft>
                        <a:buNone/>
                      </a:pPr>
                      <a:r>
                        <a:rPr lang="en"/>
                        <a:t>32</a:t>
                      </a:r>
                      <a:endParaRPr/>
                    </a:p>
                  </a:txBody>
                  <a:tcPr marT="91425" marB="91425" marR="91425" marL="91425"/>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0" name="Shape 280"/>
        <p:cNvGrpSpPr/>
        <p:nvPr/>
      </p:nvGrpSpPr>
      <p:grpSpPr>
        <a:xfrm>
          <a:off x="0" y="0"/>
          <a:ext cx="0" cy="0"/>
          <a:chOff x="0" y="0"/>
          <a:chExt cx="0" cy="0"/>
        </a:xfrm>
      </p:grpSpPr>
      <p:sp>
        <p:nvSpPr>
          <p:cNvPr id="281" name="Google Shape;281;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pic>
        <p:nvPicPr>
          <p:cNvPr id="282" name="Google Shape;282;p25"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83" name="Google Shape;283;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4" name="Google Shape;284;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4.14.3: The Connection between Sequences and Terms</a:t>
            </a:r>
            <a:r>
              <a:rPr lang="en" sz="1000"/>
              <a:t> - Additional Resources</a:t>
            </a:r>
            <a:endParaRPr sz="1000"/>
          </a:p>
        </p:txBody>
      </p:sp>
      <p:sp>
        <p:nvSpPr>
          <p:cNvPr id="285" name="Google Shape;285;p25"/>
          <p:cNvSpPr txBox="1"/>
          <p:nvPr/>
        </p:nvSpPr>
        <p:spPr>
          <a:xfrm>
            <a:off x="310900" y="2969350"/>
            <a:ext cx="3634500" cy="1736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rgbClr val="1D2125"/>
                </a:solidFill>
                <a:highlight>
                  <a:srgbClr val="FFFFFF"/>
                </a:highlight>
                <a:latin typeface="Calibri"/>
                <a:ea typeface="Calibri"/>
                <a:cs typeface="Calibri"/>
                <a:sym typeface="Calibri"/>
              </a:rPr>
              <a:t>Each row is multiplied by 1 more, so:</a:t>
            </a:r>
            <a:endParaRPr sz="1800">
              <a:solidFill>
                <a:srgbClr val="1D2125"/>
              </a:solidFill>
              <a:highlight>
                <a:srgbClr val="FFFFFF"/>
              </a:highlight>
              <a:latin typeface="Calibri"/>
              <a:ea typeface="Calibri"/>
              <a:cs typeface="Calibri"/>
              <a:sym typeface="Calibri"/>
            </a:endParaRPr>
          </a:p>
          <a:p>
            <a:pPr indent="0" lvl="0" marL="0" rtl="0" algn="l">
              <a:lnSpc>
                <a:spcPct val="115000"/>
              </a:lnSpc>
              <a:spcBef>
                <a:spcPts val="0"/>
              </a:spcBef>
              <a:spcAft>
                <a:spcPts val="0"/>
              </a:spcAft>
              <a:buNone/>
            </a:pPr>
            <a:r>
              <a:rPr lang="en" sz="1800">
                <a:solidFill>
                  <a:srgbClr val="1D2125"/>
                </a:solidFill>
                <a:highlight>
                  <a:srgbClr val="FFFFFF"/>
                </a:highlight>
                <a:latin typeface="Calibri"/>
                <a:ea typeface="Calibri"/>
                <a:cs typeface="Calibri"/>
                <a:sym typeface="Calibri"/>
              </a:rPr>
              <a:t>1 ⋅ 3 = 3</a:t>
            </a:r>
            <a:endParaRPr sz="1800">
              <a:solidFill>
                <a:srgbClr val="1D2125"/>
              </a:solidFill>
              <a:highlight>
                <a:srgbClr val="FFFFFF"/>
              </a:highlight>
              <a:latin typeface="Calibri"/>
              <a:ea typeface="Calibri"/>
              <a:cs typeface="Calibri"/>
              <a:sym typeface="Calibri"/>
            </a:endParaRPr>
          </a:p>
          <a:p>
            <a:pPr indent="0" lvl="0" marL="0" rtl="0" algn="l">
              <a:lnSpc>
                <a:spcPct val="115000"/>
              </a:lnSpc>
              <a:spcBef>
                <a:spcPts val="0"/>
              </a:spcBef>
              <a:spcAft>
                <a:spcPts val="0"/>
              </a:spcAft>
              <a:buNone/>
            </a:pPr>
            <a:r>
              <a:rPr lang="en" sz="1800">
                <a:solidFill>
                  <a:srgbClr val="1D2125"/>
                </a:solidFill>
                <a:highlight>
                  <a:srgbClr val="FFFFFF"/>
                </a:highlight>
                <a:latin typeface="Calibri"/>
                <a:ea typeface="Calibri"/>
                <a:cs typeface="Calibri"/>
                <a:sym typeface="Calibri"/>
              </a:rPr>
              <a:t>2 ⋅ 4 = 8</a:t>
            </a:r>
            <a:endParaRPr sz="1800">
              <a:solidFill>
                <a:srgbClr val="1D2125"/>
              </a:solidFill>
              <a:highlight>
                <a:srgbClr val="FFFFFF"/>
              </a:highlight>
              <a:latin typeface="Calibri"/>
              <a:ea typeface="Calibri"/>
              <a:cs typeface="Calibri"/>
              <a:sym typeface="Calibri"/>
            </a:endParaRPr>
          </a:p>
          <a:p>
            <a:pPr indent="0" lvl="0" marL="0" rtl="0" algn="l">
              <a:lnSpc>
                <a:spcPct val="115000"/>
              </a:lnSpc>
              <a:spcBef>
                <a:spcPts val="0"/>
              </a:spcBef>
              <a:spcAft>
                <a:spcPts val="0"/>
              </a:spcAft>
              <a:buNone/>
            </a:pPr>
            <a:r>
              <a:rPr lang="en" sz="1800">
                <a:solidFill>
                  <a:srgbClr val="1D2125"/>
                </a:solidFill>
                <a:highlight>
                  <a:srgbClr val="FFFFFF"/>
                </a:highlight>
                <a:latin typeface="Calibri"/>
                <a:ea typeface="Calibri"/>
                <a:cs typeface="Calibri"/>
                <a:sym typeface="Calibri"/>
              </a:rPr>
              <a:t>3 ⋅ 5 = 15</a:t>
            </a:r>
            <a:endParaRPr sz="1800">
              <a:solidFill>
                <a:srgbClr val="1D2125"/>
              </a:solidFill>
              <a:highlight>
                <a:srgbClr val="FFFFFF"/>
              </a:highlight>
              <a:latin typeface="Calibri"/>
              <a:ea typeface="Calibri"/>
              <a:cs typeface="Calibri"/>
              <a:sym typeface="Calibri"/>
            </a:endParaRPr>
          </a:p>
          <a:p>
            <a:pPr indent="0" lvl="0" marL="0" rtl="0" algn="l">
              <a:lnSpc>
                <a:spcPct val="115000"/>
              </a:lnSpc>
              <a:spcBef>
                <a:spcPts val="0"/>
              </a:spcBef>
              <a:spcAft>
                <a:spcPts val="0"/>
              </a:spcAft>
              <a:buNone/>
            </a:pPr>
            <a:r>
              <a:rPr lang="en" sz="1800">
                <a:solidFill>
                  <a:srgbClr val="1D2125"/>
                </a:solidFill>
                <a:highlight>
                  <a:srgbClr val="FFFFFF"/>
                </a:highlight>
                <a:latin typeface="Calibri"/>
                <a:ea typeface="Calibri"/>
                <a:cs typeface="Calibri"/>
                <a:sym typeface="Calibri"/>
              </a:rPr>
              <a:t>4 ⋅ 6 = 24</a:t>
            </a:r>
            <a:endParaRPr sz="1800">
              <a:solidFill>
                <a:srgbClr val="1D2125"/>
              </a:solidFill>
              <a:highlight>
                <a:srgbClr val="FFFFFF"/>
              </a:highlight>
              <a:latin typeface="Calibri"/>
              <a:ea typeface="Calibri"/>
              <a:cs typeface="Calibri"/>
              <a:sym typeface="Calibri"/>
            </a:endParaRPr>
          </a:p>
        </p:txBody>
      </p:sp>
      <p:pic>
        <p:nvPicPr>
          <p:cNvPr descr="A table showing the number of moves needed to solve a puzzle with a varying number of checkers. For 1 to 7 checkers, moves needed are 1, 3, 8, 15, 24, 63; the value for 8 checkers is unknown." id="286" name="Google Shape;286;p25" title="Screenshot 2025-07-28 174317.png"/>
          <p:cNvPicPr preferRelativeResize="0"/>
          <p:nvPr/>
        </p:nvPicPr>
        <p:blipFill rotWithShape="1">
          <a:blip r:embed="rId4">
            <a:alphaModFix/>
          </a:blip>
          <a:srcRect b="2588" l="0" r="0" t="2597"/>
          <a:stretch/>
        </p:blipFill>
        <p:spPr>
          <a:xfrm>
            <a:off x="1255336" y="1066668"/>
            <a:ext cx="6633324" cy="1099383"/>
          </a:xfrm>
          <a:prstGeom prst="rect">
            <a:avLst/>
          </a:prstGeom>
          <a:noFill/>
          <a:ln>
            <a:noFill/>
          </a:ln>
        </p:spPr>
      </p:pic>
      <p:sp>
        <p:nvSpPr>
          <p:cNvPr id="287" name="Google Shape;287;p25"/>
          <p:cNvSpPr txBox="1"/>
          <p:nvPr/>
        </p:nvSpPr>
        <p:spPr>
          <a:xfrm>
            <a:off x="311700" y="2219797"/>
            <a:ext cx="8467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What is the pattern that you used in the previous activity to find the number of moves depending on the number of checkers?</a:t>
            </a:r>
            <a:endParaRPr sz="1800">
              <a:solidFill>
                <a:srgbClr val="424242"/>
              </a:solidFill>
              <a:latin typeface="Calibri"/>
              <a:ea typeface="Calibri"/>
              <a:cs typeface="Calibri"/>
              <a:sym typeface="Calibri"/>
            </a:endParaRPr>
          </a:p>
        </p:txBody>
      </p:sp>
      <p:sp>
        <p:nvSpPr>
          <p:cNvPr id="288" name="Google Shape;288;p25"/>
          <p:cNvSpPr txBox="1"/>
          <p:nvPr/>
        </p:nvSpPr>
        <p:spPr>
          <a:xfrm>
            <a:off x="4594575" y="2971800"/>
            <a:ext cx="4237800" cy="17361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1D2125"/>
              </a:buClr>
              <a:buSzPts val="1800"/>
              <a:buFont typeface="Calibri"/>
              <a:buAutoNum type="arabicPeriod"/>
            </a:pPr>
            <a:r>
              <a:rPr lang="en" sz="1800">
                <a:solidFill>
                  <a:srgbClr val="1D2125"/>
                </a:solidFill>
                <a:highlight>
                  <a:srgbClr val="FFFFFF"/>
                </a:highlight>
                <a:latin typeface="Calibri"/>
                <a:ea typeface="Calibri"/>
                <a:cs typeface="Calibri"/>
                <a:sym typeface="Calibri"/>
              </a:rPr>
              <a:t>How many moves are needed with 5 checkers?</a:t>
            </a:r>
            <a:endParaRPr sz="1800">
              <a:solidFill>
                <a:srgbClr val="1D2125"/>
              </a:solidFill>
              <a:highlight>
                <a:srgbClr val="FFFFFF"/>
              </a:highlight>
              <a:latin typeface="Calibri"/>
              <a:ea typeface="Calibri"/>
              <a:cs typeface="Calibri"/>
              <a:sym typeface="Calibri"/>
            </a:endParaRPr>
          </a:p>
          <a:p>
            <a:pPr indent="-342900" lvl="0" marL="457200" rtl="0" algn="l">
              <a:lnSpc>
                <a:spcPct val="115000"/>
              </a:lnSpc>
              <a:spcBef>
                <a:spcPts val="0"/>
              </a:spcBef>
              <a:spcAft>
                <a:spcPts val="0"/>
              </a:spcAft>
              <a:buClr>
                <a:srgbClr val="1D2125"/>
              </a:buClr>
              <a:buSzPts val="1800"/>
              <a:buFont typeface="Calibri"/>
              <a:buAutoNum type="arabicPeriod"/>
            </a:pPr>
            <a:r>
              <a:rPr lang="en" sz="1800">
                <a:solidFill>
                  <a:srgbClr val="1D2125"/>
                </a:solidFill>
                <a:highlight>
                  <a:schemeClr val="lt1"/>
                </a:highlight>
                <a:latin typeface="Calibri"/>
                <a:ea typeface="Calibri"/>
                <a:cs typeface="Calibri"/>
                <a:sym typeface="Calibri"/>
              </a:rPr>
              <a:t>How many moves are needed with 6 checkers?</a:t>
            </a:r>
            <a:endParaRPr sz="1800">
              <a:solidFill>
                <a:srgbClr val="1D2125"/>
              </a:solidFill>
              <a:highlight>
                <a:srgbClr val="FFFFFF"/>
              </a:highlight>
              <a:latin typeface="Calibri"/>
              <a:ea typeface="Calibri"/>
              <a:cs typeface="Calibri"/>
              <a:sym typeface="Calibri"/>
            </a:endParaRPr>
          </a:p>
          <a:p>
            <a:pPr indent="0" lvl="0" marL="0" rtl="0" algn="l">
              <a:lnSpc>
                <a:spcPct val="115000"/>
              </a:lnSpc>
              <a:spcBef>
                <a:spcPts val="0"/>
              </a:spcBef>
              <a:spcAft>
                <a:spcPts val="0"/>
              </a:spcAft>
              <a:buNone/>
            </a:pPr>
            <a:r>
              <a:t/>
            </a:r>
            <a:endParaRPr sz="1800">
              <a:solidFill>
                <a:srgbClr val="1D2125"/>
              </a:solidFill>
              <a:highlight>
                <a:srgbClr val="FFFFFF"/>
              </a:highlight>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2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4" name="Google Shape;294;p26"/>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5" name="Google Shape;295;p2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6" name="Google Shape;296;p26"/>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7" name="Google Shape;297;p26"/>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8" name="Google Shape;298;p26"/>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99" name="Google Shape;299;p26"/>
          <p:cNvCxnSpPr>
            <a:stCxn id="293" idx="2"/>
            <a:endCxn id="29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00" name="Google Shape;300;p26"/>
          <p:cNvCxnSpPr>
            <a:stCxn id="295" idx="3"/>
            <a:endCxn id="29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01" name="Google Shape;301;p26"/>
          <p:cNvCxnSpPr>
            <a:stCxn id="294" idx="3"/>
            <a:endCxn id="29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02" name="Google Shape;302;p26"/>
          <p:cNvCxnSpPr>
            <a:stCxn id="296" idx="3"/>
            <a:endCxn id="29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03" name="Google Shape;303;p26"/>
          <p:cNvCxnSpPr>
            <a:stCxn id="298" idx="3"/>
            <a:endCxn id="29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04" name="Google Shape;304;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05" name="Google Shape;305;p2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06" name="Google Shape;306;p26"/>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07" name="Google Shape;307;p26"/>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08" name="Google Shape;308;p26"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09" name="Google Shape;309;p26"/>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10" name="Google Shape;310;p26"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11" name="Google Shape;311;p26"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12" name="Google Shape;312;p26"/>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13" name="Google Shape;313;p26"/>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14" name="Google Shape;314;p26"/>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15" name="Google Shape;315;p26"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16" name="Google Shape;316;p26"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17" name="Google Shape;317;p26"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2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23" name="Google Shape;323;p27"/>
          <p:cNvSpPr txBox="1"/>
          <p:nvPr>
            <p:ph idx="1" type="body"/>
          </p:nvPr>
        </p:nvSpPr>
        <p:spPr>
          <a:xfrm>
            <a:off x="393850" y="1589400"/>
            <a:ext cx="4881900" cy="21933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a:pPr>
            <a:r>
              <a:rPr lang="en" sz="1700"/>
              <a:t>Give a rule the sequence could follow, and list the next 3 terms.</a:t>
            </a:r>
            <a:endParaRPr sz="100"/>
          </a:p>
          <a:p>
            <a:pPr indent="-336550" lvl="0" marL="457200" rtl="0" algn="l">
              <a:lnSpc>
                <a:spcPct val="100000"/>
              </a:lnSpc>
              <a:spcBef>
                <a:spcPts val="1000"/>
              </a:spcBef>
              <a:spcAft>
                <a:spcPts val="1000"/>
              </a:spcAft>
              <a:buSzPts val="1700"/>
              <a:buAutoNum type="arabicPeriod"/>
            </a:pPr>
            <a:r>
              <a:rPr lang="en" sz="1700"/>
              <a:t>Give a different rule the sequence could follow, and list the next 3 terms.</a:t>
            </a:r>
            <a:endParaRPr sz="1700"/>
          </a:p>
        </p:txBody>
      </p:sp>
      <p:sp>
        <p:nvSpPr>
          <p:cNvPr id="324" name="Google Shape;324;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5" name="Google Shape;325;p2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4.14.4: Rules for a Sequence</a:t>
            </a:r>
            <a:endParaRPr/>
          </a:p>
        </p:txBody>
      </p:sp>
      <p:sp>
        <p:nvSpPr>
          <p:cNvPr id="326" name="Google Shape;326;p27"/>
          <p:cNvSpPr txBox="1"/>
          <p:nvPr/>
        </p:nvSpPr>
        <p:spPr>
          <a:xfrm>
            <a:off x="310900" y="1143000"/>
            <a:ext cx="58731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700">
                <a:solidFill>
                  <a:srgbClr val="424242"/>
                </a:solidFill>
                <a:latin typeface="Calibri"/>
                <a:ea typeface="Calibri"/>
                <a:cs typeface="Calibri"/>
                <a:sym typeface="Calibri"/>
              </a:rPr>
              <a:t>A sequence starts 3, 6, . . .</a:t>
            </a:r>
            <a:endParaRPr sz="1700">
              <a:solidFill>
                <a:srgbClr val="424242"/>
              </a:solidFill>
              <a:latin typeface="Calibri"/>
              <a:ea typeface="Calibri"/>
              <a:cs typeface="Calibri"/>
              <a:sym typeface="Calibri"/>
            </a:endParaRPr>
          </a:p>
        </p:txBody>
      </p:sp>
      <p:pic>
        <p:nvPicPr>
          <p:cNvPr descr="A yellow background with a large cream rectangle displaying the words “A SEQUENCE STARTS 3, 6, …” in orange and black,.&#10;" id="327" name="Google Shape;327;p27" title="ChatGPT Image Aug 6, 2025, 06_51_35 AM.png"/>
          <p:cNvPicPr preferRelativeResize="0"/>
          <p:nvPr/>
        </p:nvPicPr>
        <p:blipFill>
          <a:blip r:embed="rId3">
            <a:alphaModFix/>
          </a:blip>
          <a:stretch>
            <a:fillRect/>
          </a:stretch>
        </p:blipFill>
        <p:spPr>
          <a:xfrm>
            <a:off x="5120950" y="957450"/>
            <a:ext cx="2697800" cy="26978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3" name="Google Shape;333;p28"/>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Finding Rules of Sequences</a:t>
            </a:r>
            <a:endParaRPr b="1"/>
          </a:p>
        </p:txBody>
      </p:sp>
      <p:pic>
        <p:nvPicPr>
          <p:cNvPr descr="A chalkboard shows the sequence 3, 6, 9, 12, with arrows indicating each step. Text explains: A sequence starts 3, 6, ... One rule: Add 3 to the previous term to get the next term.&#10;" id="334" name="Google Shape;334;p28" title="Screenshot 2025-07-21 123252.png">
            <a:hlinkClick r:id="rId4"/>
          </p:cNvPr>
          <p:cNvPicPr preferRelativeResize="0"/>
          <p:nvPr/>
        </p:nvPicPr>
        <p:blipFill rotWithShape="1">
          <a:blip r:embed="rId5">
            <a:alphaModFix/>
          </a:blip>
          <a:srcRect b="0" l="1114" r="1114" t="0"/>
          <a:stretch/>
        </p:blipFill>
        <p:spPr>
          <a:xfrm>
            <a:off x="1695488" y="482875"/>
            <a:ext cx="5753024" cy="321894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0" name="Google Shape;340;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1" name="Google Shape;341;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2" name="Google Shape;342;p2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3" name="Google Shape;343;p2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4" name="Google Shape;344;p29"/>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45" name="Google Shape;345;p29"/>
          <p:cNvCxnSpPr>
            <a:stCxn id="339" idx="2"/>
            <a:endCxn id="34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46" name="Google Shape;346;p29"/>
          <p:cNvCxnSpPr>
            <a:stCxn id="341" idx="3"/>
            <a:endCxn id="34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47" name="Google Shape;347;p29"/>
          <p:cNvCxnSpPr>
            <a:stCxn id="340" idx="3"/>
            <a:endCxn id="34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48" name="Google Shape;348;p29"/>
          <p:cNvCxnSpPr>
            <a:stCxn id="342" idx="3"/>
            <a:endCxn id="344"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49" name="Google Shape;349;p29"/>
          <p:cNvCxnSpPr>
            <a:stCxn id="344" idx="3"/>
            <a:endCxn id="34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50" name="Google Shape;350;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51" name="Google Shape;351;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52" name="Google Shape;352;p2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53" name="Google Shape;353;p29"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54" name="Google Shape;354;p2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55" name="Google Shape;355;p29"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56" name="Google Shape;356;p2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7" name="Google Shape;357;p2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8" name="Google Shape;358;p29"/>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59" name="Google Shape;359;p29"/>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60" name="Google Shape;360;p29"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61" name="Google Shape;361;p29"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62" name="Google Shape;362;p29"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63" name="Google Shape;363;p29"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69" name="Google Shape;369;p30"/>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70" name="Google Shape;370;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1" name="Google Shape;371;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4.14</a:t>
            </a:r>
            <a:r>
              <a:rPr lang="en"/>
              <a:t>.5 Practice</a:t>
            </a:r>
            <a:endParaRPr/>
          </a:p>
        </p:txBody>
      </p:sp>
      <p:pic>
        <p:nvPicPr>
          <p:cNvPr descr=" Student studying with a laptop and open book, showing focus and independent learning during math practice." id="372" name="Google Shape;372;p30" title="Practice-1.png"/>
          <p:cNvPicPr preferRelativeResize="0"/>
          <p:nvPr/>
        </p:nvPicPr>
        <p:blipFill rotWithShape="1">
          <a:blip r:embed="rId3">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3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8" name="Google Shape;378;p3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9" name="Google Shape;379;p3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0" name="Google Shape;380;p31"/>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1" name="Google Shape;381;p31"/>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2" name="Google Shape;382;p31"/>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83" name="Google Shape;383;p31"/>
          <p:cNvCxnSpPr>
            <a:stCxn id="377" idx="2"/>
            <a:endCxn id="37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84" name="Google Shape;384;p31"/>
          <p:cNvCxnSpPr>
            <a:stCxn id="379" idx="3"/>
            <a:endCxn id="37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85" name="Google Shape;385;p31"/>
          <p:cNvCxnSpPr>
            <a:stCxn id="378" idx="3"/>
            <a:endCxn id="380"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86" name="Google Shape;386;p31"/>
          <p:cNvCxnSpPr>
            <a:stCxn id="380" idx="3"/>
            <a:endCxn id="382"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87" name="Google Shape;387;p31"/>
          <p:cNvCxnSpPr>
            <a:stCxn id="382" idx="3"/>
            <a:endCxn id="381"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88" name="Google Shape;388;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89" name="Google Shape;389;p3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0" name="Google Shape;390;p3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1" name="Google Shape;391;p31"/>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92" name="Google Shape;392;p31"/>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393" name="Google Shape;393;p31"/>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394" name="Google Shape;394;p31"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395" name="Google Shape;395;p31"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396" name="Google Shape;396;p31"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397" name="Google Shape;397;p31"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398" name="Google Shape;398;p31"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399" name="Google Shape;399;p3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00" name="Google Shape;400;p31"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01" name="Google Shape;401;p31"/>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07" name="Google Shape;407;p32"/>
          <p:cNvSpPr txBox="1"/>
          <p:nvPr>
            <p:ph idx="1" type="body"/>
          </p:nvPr>
        </p:nvSpPr>
        <p:spPr>
          <a:xfrm>
            <a:off x="311700" y="1152475"/>
            <a:ext cx="8520600" cy="737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C</a:t>
            </a:r>
            <a:r>
              <a:rPr lang="en"/>
              <a:t>ome up with a sequence of 5 numbers that follows some rule and write it down on a piece of paper.</a:t>
            </a:r>
            <a:endParaRPr i="1"/>
          </a:p>
        </p:txBody>
      </p:sp>
      <p:sp>
        <p:nvSpPr>
          <p:cNvPr id="408" name="Google Shape;408;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9" name="Google Shape;409;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4.14: Sequences</a:t>
            </a:r>
            <a:endParaRPr/>
          </a:p>
        </p:txBody>
      </p:sp>
      <p:pic>
        <p:nvPicPr>
          <p:cNvPr descr="A hand holding a pen is about to write the next number in the sequence 9, 11, 13, 15, 17 on a piece of paper with the heading COME UP WITH A SEQUENCE." id="410" name="Google Shape;410;p32" title="ChatGPT Image Aug 6, 2025, 12_10_32 AM.png"/>
          <p:cNvPicPr preferRelativeResize="0"/>
          <p:nvPr/>
        </p:nvPicPr>
        <p:blipFill>
          <a:blip r:embed="rId3">
            <a:alphaModFix/>
          </a:blip>
          <a:stretch>
            <a:fillRect/>
          </a:stretch>
        </p:blipFill>
        <p:spPr>
          <a:xfrm>
            <a:off x="3069663" y="1890175"/>
            <a:ext cx="2455974" cy="245597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16" name="Google Shape;416;p33"/>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17" name="Google Shape;417;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8" name="Google Shape;418;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4.14: Sequences</a:t>
            </a:r>
            <a:endParaRPr/>
          </a:p>
        </p:txBody>
      </p:sp>
      <p:graphicFrame>
        <p:nvGraphicFramePr>
          <p:cNvPr id="419" name="Google Shape;419;p33"/>
          <p:cNvGraphicFramePr/>
          <p:nvPr/>
        </p:nvGraphicFramePr>
        <p:xfrm>
          <a:off x="311700" y="1764100"/>
          <a:ext cx="3000000" cy="3000000"/>
        </p:xfrm>
        <a:graphic>
          <a:graphicData uri="http://schemas.openxmlformats.org/drawingml/2006/table">
            <a:tbl>
              <a:tblPr>
                <a:noFill/>
                <a:tableStyleId>{B9F66785-6C9C-4B00-9DA3-E51F3210DD3F}</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Give examples of a sequence.</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the meaning of the term “sequence.”</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the meaning of the term “term,” as it is used in a mathematical sequence.</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