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guide id="7" orient="horz" pos="162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DC2C03E-5CE8-4124-830F-D0A4128006BA}">
  <a:tblStyle styleId="{9DC2C03E-5CE8-4124-830F-D0A4128006B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 pos="162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xml"/><Relationship Id="rId3" Type="http://schemas.openxmlformats.org/officeDocument/2006/relationships/hyperlink" Target="https://teachers.raiselearning.org/2e/getting-started/quick-start" TargetMode="External"/><Relationship Id="rId4" Type="http://schemas.openxmlformats.org/officeDocument/2006/relationships/slide" Target="/pp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4766/openstax-alg1-unit-9-spn-vocabulary-flash-cards/?funnelUUID=1fd7afff-d3f0-45d5-b4b9-3915c20c22f0" TargetMode="External"/><Relationship Id="rId4" Type="http://schemas.openxmlformats.org/officeDocument/2006/relationships/hyperlink" Target="https://quizlet.com/881567564/openstax-alg1-unit-9-vocabulary-flash-cards/?funnelUUID=762f8869-1556-44ff-8fed-e4aa5812d356"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7l0wpbgffx"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slide" Target="/ppt/slides/slide11.xml"/><Relationship Id="rId4" Type="http://schemas.openxmlformats.org/officeDocument/2006/relationships/hyperlink" Target="https://k12.openstax.org/contents/raise/resources/c3c8bc2a5c56edc25d081718253537afc465a052"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8.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How to Get Started</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2"/>
              </a:rPr>
              <a:t>Slide 2: How to use these slides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Check out the </a:t>
            </a:r>
            <a:r>
              <a:rPr lang="en" u="sng">
                <a:solidFill>
                  <a:schemeClr val="hlink"/>
                </a:solidFill>
                <a:hlinkClick r:id="rId3"/>
              </a:rPr>
              <a:t>Check out the digital quick start guide!</a:t>
            </a:r>
            <a:r>
              <a:rPr lang="en">
                <a:solidFill>
                  <a:schemeClr val="dk1"/>
                </a:solidFill>
              </a:rPr>
              <a:t>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4"/>
              </a:rPr>
              <a:t>Slide 3: Reference Key of Icons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This lesson begins with reviewing how to identify the vertex of a quadratic from the vertex form. The lesson also provides students with the opportunity to practice writing quadratic functions in vertex form, standard form, and factored form. When working to rewrite the equations through the different forms, students will strengthen their skills in the distributive property, completing the square, and using inverse operations.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In the cool down of the lesson, students will connect transformations of the quadratic parent function with the vertex and standard forms.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use this reasoning to justify why the vertex gives the maximum or minimum value and to communicate their thinking precisely.</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A1(A) apply mathematics to problems arising in everyday life, society, and the workplace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A1(D) communicate mathematical ideas, reasoning, and their implications using multiple representations, including symbols, diagrams, graphs, and language as appropriate</a:t>
            </a:r>
            <a:endParaRPr sz="1300">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A7(A) graph quadratic functions on the coordinate plane and use the graph to identify key attributes, if possible, including </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-intercept, </a:t>
            </a:r>
            <a:r>
              <a:rPr i="1" lang="en">
                <a:solidFill>
                  <a:schemeClr val="dk1"/>
                </a:solidFill>
                <a:latin typeface="Times New Roman"/>
                <a:ea typeface="Times New Roman"/>
                <a:cs typeface="Times New Roman"/>
                <a:sym typeface="Times New Roman"/>
              </a:rPr>
              <a:t>y</a:t>
            </a:r>
            <a:r>
              <a:rPr lang="en">
                <a:solidFill>
                  <a:schemeClr val="dk1"/>
                </a:solidFill>
                <a:latin typeface="Noto Sans"/>
                <a:ea typeface="Noto Sans"/>
                <a:cs typeface="Noto Sans"/>
                <a:sym typeface="Noto Sans"/>
              </a:rPr>
              <a:t>-intercept, zeros, maximum value, minimum values, vertex, and the equation of the axis of symmetry</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A8(A) solve quadratic equations having real solutions by factoring, taking square roots, completing the square, and applying the quadratic formula.</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9e507288b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9e507288b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9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9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1(B) monitor oral and written language production and employ self-corrective techniques or other resources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2(A) distinguish sounds and intonation patterns of English with increasing ease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2(B) recognize elements of the English sound system in newly acquired vocabulary such as long and short vowels, silent letters, and consonant clusters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3(A) practice producing sounds of newly acquired vocabulary such as long and short vowels, silent letters, and consonant clusters to pronounce English words in a manner that is increasingly comprehensible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4(A) learn relationships between sounds and letters of the English language and decode (sound out) words using a combination of skills such as recognizing sound-letter relationships and identifying cognates, affixes, roots, and base words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5(A) learn relationships between sounds and letters of the English language to represent sounds when writing in English</a:t>
            </a:r>
            <a:endParaRPr sz="13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warm up revisits the idea that the vertex of a quadratic can be found from vertex form. Students begin by changing a quadratic function from standard to vertex form using completing the square. They will then identify the vertex. To confirm their work, they will then graph the function in both standard and vertex form using graphing technology to identify the vertex as a maximum or minimum value. This helps connect skills from unit 7 to unit 9.</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two.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Allow students to answer question 1 on their own, then check their steps for completing the square with their partner before moving on to question 2.</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a:t>
            </a:r>
            <a:r>
              <a:rPr b="1" lang="en" sz="1300">
                <a:solidFill>
                  <a:schemeClr val="dk1"/>
                </a:solidFill>
                <a:latin typeface="Calibri"/>
                <a:ea typeface="Calibri"/>
                <a:cs typeface="Calibri"/>
                <a:sym typeface="Calibri"/>
              </a:rPr>
              <a:t>y</a:t>
            </a:r>
            <a:r>
              <a:rPr b="1" lang="en" sz="1300">
                <a:solidFill>
                  <a:schemeClr val="dk1"/>
                </a:solidFill>
                <a:latin typeface="Calibri"/>
                <a:ea typeface="Calibri"/>
                <a:cs typeface="Calibri"/>
                <a:sym typeface="Calibri"/>
              </a:rPr>
              <a:t> Answers</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a:t>
            </a:r>
            <a:r>
              <a:rPr i="1" lang="en" sz="115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15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15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0" lvl="0" marL="457200" rtl="0" algn="l">
              <a:spcBef>
                <a:spcPts val="80"/>
              </a:spcBef>
              <a:spcAft>
                <a:spcPts val="0"/>
              </a:spcAft>
              <a:buNone/>
            </a:pPr>
            <a:r>
              <a:rPr lang="en" sz="1300">
                <a:solidFill>
                  <a:schemeClr val="dk1"/>
                </a:solidFill>
                <a:latin typeface="Calibri"/>
                <a:ea typeface="Calibri"/>
                <a:cs typeface="Calibri"/>
                <a:sym typeface="Calibri"/>
              </a:rPr>
              <a:t>(</a:t>
            </a:r>
            <a:r>
              <a:rPr i="1" lang="en" sz="115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/2)</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(6/2)</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36/4 = 9</a:t>
            </a:r>
            <a:endParaRPr sz="1300">
              <a:solidFill>
                <a:schemeClr val="dk1"/>
              </a:solidFill>
              <a:latin typeface="Calibri"/>
              <a:ea typeface="Calibri"/>
              <a:cs typeface="Calibri"/>
              <a:sym typeface="Calibri"/>
            </a:endParaRPr>
          </a:p>
          <a:p>
            <a:pPr indent="0" lvl="0" marL="457200" rtl="0" algn="l">
              <a:spcBef>
                <a:spcPts val="80"/>
              </a:spcBef>
              <a:spcAft>
                <a:spcPts val="0"/>
              </a:spcAft>
              <a:buNone/>
            </a:pPr>
            <a:r>
              <a:rPr i="1" lang="en" sz="115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15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a:t>
            </a:r>
            <a:r>
              <a:rPr i="1" lang="en" sz="115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a:t>
            </a:r>
            <a:r>
              <a:rPr i="1" lang="en" sz="115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+ 9 + 13 − 9</a:t>
            </a:r>
            <a:endParaRPr sz="1300">
              <a:solidFill>
                <a:schemeClr val="dk1"/>
              </a:solidFill>
              <a:latin typeface="Calibri"/>
              <a:ea typeface="Calibri"/>
              <a:cs typeface="Calibri"/>
              <a:sym typeface="Calibri"/>
            </a:endParaRPr>
          </a:p>
          <a:p>
            <a:pPr indent="0" lvl="0" marL="457200" rtl="0" algn="l">
              <a:spcBef>
                <a:spcPts val="80"/>
              </a:spcBef>
              <a:spcAft>
                <a:spcPts val="0"/>
              </a:spcAft>
              <a:buNone/>
            </a:pPr>
            <a:r>
              <a:rPr i="1" lang="en" sz="115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15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15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a:t>
            </a:r>
            <a:r>
              <a:rPr i="1" lang="en" sz="115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+ 9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457200" lvl="0" marL="0" rtl="0" algn="l">
              <a:spcBef>
                <a:spcPts val="80"/>
              </a:spcBef>
              <a:spcAft>
                <a:spcPts val="0"/>
              </a:spcAft>
              <a:buNone/>
            </a:pPr>
            <a:r>
              <a:rPr i="1" lang="en" sz="115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15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15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(−3,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2"/>
              </a:rPr>
              <a:t>https://www.desmos.com/calculator/7l0wpbgffx</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150">
                <a:solidFill>
                  <a:schemeClr val="dk1"/>
                </a:solidFill>
                <a:latin typeface="Roboto"/>
                <a:ea typeface="Roboto"/>
                <a:cs typeface="Roboto"/>
                <a:sym typeface="Roboto"/>
              </a:rPr>
              <a:t>minimum</a:t>
            </a:r>
            <a:endParaRPr sz="1150">
              <a:solidFill>
                <a:schemeClr val="dk1"/>
              </a:solidFill>
              <a:latin typeface="Roboto"/>
              <a:ea typeface="Roboto"/>
              <a:cs typeface="Roboto"/>
              <a:sym typeface="Roboto"/>
            </a:endParaRPr>
          </a:p>
          <a:p>
            <a:pPr indent="-301625" lvl="0" marL="457200" rtl="0" algn="l">
              <a:spcBef>
                <a:spcPts val="0"/>
              </a:spcBef>
              <a:spcAft>
                <a:spcPts val="0"/>
              </a:spcAft>
              <a:buClr>
                <a:schemeClr val="dk1"/>
              </a:buClr>
              <a:buSzPts val="1150"/>
              <a:buFont typeface="Roboto"/>
              <a:buAutoNum type="arabicPeriod"/>
            </a:pPr>
            <a:r>
              <a:rPr i="1" lang="en" sz="1150">
                <a:solidFill>
                  <a:schemeClr val="dk1"/>
                </a:solidFill>
                <a:latin typeface="Times New Roman"/>
                <a:ea typeface="Times New Roman"/>
                <a:cs typeface="Times New Roman"/>
                <a:sym typeface="Times New Roman"/>
              </a:rPr>
              <a:t>x </a:t>
            </a:r>
            <a:r>
              <a:rPr lang="en" sz="1150">
                <a:solidFill>
                  <a:schemeClr val="dk1"/>
                </a:solidFill>
                <a:latin typeface="Roboto"/>
                <a:ea typeface="Roboto"/>
                <a:cs typeface="Roboto"/>
                <a:sym typeface="Roboto"/>
              </a:rPr>
              <a:t>= −3</a:t>
            </a:r>
            <a:endParaRPr sz="1150">
              <a:solidFill>
                <a:schemeClr val="dk1"/>
              </a:solidFill>
              <a:latin typeface="Roboto"/>
              <a:ea typeface="Roboto"/>
              <a:cs typeface="Roboto"/>
              <a:sym typeface="Roboto"/>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a:solidFill>
                  <a:schemeClr val="dk1"/>
                </a:solidFill>
                <a:latin typeface="Noto Sans"/>
                <a:ea typeface="Noto Sans"/>
                <a:cs typeface="Noto Sans"/>
                <a:sym typeface="Noto Sans"/>
              </a:rPr>
              <a:t>Ask students to describe what completing the square does in their own words. For example, it creates a perfect square.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Some students may think the vertex is (3, 4). Remind them that that formula is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a:t>
            </a:r>
            <a:r>
              <a:rPr i="1" lang="en">
                <a:solidFill>
                  <a:schemeClr val="dk1"/>
                </a:solidFill>
                <a:latin typeface="Times New Roman"/>
                <a:ea typeface="Times New Roman"/>
                <a:cs typeface="Times New Roman"/>
                <a:sym typeface="Times New Roman"/>
              </a:rPr>
              <a:t>x </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h</a:t>
            </a:r>
            <a:r>
              <a:rPr lang="en">
                <a:solidFill>
                  <a:schemeClr val="dk1"/>
                </a:solidFill>
                <a:latin typeface="Noto Sans"/>
                <a:ea typeface="Noto Sans"/>
                <a:cs typeface="Noto Sans"/>
                <a:sym typeface="Noto Sans"/>
              </a:rPr>
              <a:t>)</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k</a:t>
            </a:r>
            <a:r>
              <a:rPr lang="en">
                <a:solidFill>
                  <a:schemeClr val="dk1"/>
                </a:solidFill>
                <a:latin typeface="Noto Sans"/>
                <a:ea typeface="Noto Sans"/>
                <a:cs typeface="Noto Sans"/>
                <a:sym typeface="Noto Sans"/>
              </a:rPr>
              <a:t> where (</a:t>
            </a:r>
            <a:r>
              <a:rPr i="1" lang="en">
                <a:solidFill>
                  <a:schemeClr val="dk1"/>
                </a:solidFill>
                <a:latin typeface="Times New Roman"/>
                <a:ea typeface="Times New Roman"/>
                <a:cs typeface="Times New Roman"/>
                <a:sym typeface="Times New Roman"/>
              </a:rPr>
              <a:t>h</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k</a:t>
            </a:r>
            <a:r>
              <a:rPr lang="en">
                <a:solidFill>
                  <a:schemeClr val="dk1"/>
                </a:solidFill>
                <a:latin typeface="Noto Sans"/>
                <a:ea typeface="Noto Sans"/>
                <a:cs typeface="Noto Sans"/>
                <a:sym typeface="Noto Sans"/>
              </a:rPr>
              <a:t>) is the vertex.</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is also a great place to revisit parent functions.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Ask students to determine what the parent function is,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a:t>
            </a: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and the transformations needed to get to the function for questions 1–5. Facilitate the connection to the vertex and the transformation.</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Finally, ask students to define the axis of symmetry in their own words.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Ask: What are some ways knowing the axis of symmetry can help you? One possible answer—if they know the axis of symmetry and a point on the quadratic, they know there will be another point equidistant from the axis of symmetry on the other side of the quadratic.</a:t>
            </a:r>
            <a:endParaRPr>
              <a:solidFill>
                <a:schemeClr val="dk1"/>
              </a:solidFill>
              <a:latin typeface="Noto Sans"/>
              <a:ea typeface="Noto Sans"/>
              <a:cs typeface="Noto Sans"/>
              <a:sym typeface="Noto Sans"/>
            </a:endParaRPr>
          </a:p>
          <a:p>
            <a:pPr indent="0" lvl="0" marL="0" rtl="0" algn="l">
              <a:spcBef>
                <a:spcPts val="0"/>
              </a:spcBef>
              <a:spcAft>
                <a:spcPts val="80"/>
              </a:spcAft>
              <a:buClr>
                <a:schemeClr val="dk1"/>
              </a:buClr>
              <a:buSzPts val="1100"/>
              <a:buFont typeface="Arial"/>
              <a:buNone/>
            </a:pPr>
            <a:r>
              <a:t/>
            </a:r>
            <a:endParaRPr b="1"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acb7313361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acb7313361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8 Discussion Supports: Speaking, Writing</a:t>
            </a:r>
            <a:endParaRPr sz="1300">
              <a:solidFill>
                <a:srgbClr val="9900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For the Sage or Scribe activity, allow the ELL student to choose the role where they are most comfortable, first.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When speaking as the sage, students should focus on practicing to</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distinguish sounds and intonation patterns of English with increasing ease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practice producing sounds of newly acquired vocabulary such as long and short vowels, silent letters, and consonant clusters to pronounce English words in a manner that is increasingly comprehensible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relationships between sounds and letters of the English language and decode (sound out) words using a combination of skills such as recognizing sound-letter relationships and identifying cognates, affixes, roots, and base words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When writing the steps as the scribe and describing the steps on paper during their feedback reflection students will work to:</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relationships between sounds and letters of the English language to represent sounds when writing in English</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recognize elements of the English sound system in newly acquired vocabulary such as long and short vowels, silent letters, and consonant clusters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Monitor English language learners for progress on the above as they listen, write, and speak.</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Optimize output</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convert functions in factored or standard form to vertex form then convert vertex form to standard form. Previously, in the warm up, students used the vertex form to find the maximum or minimum of the quadratic function. This activity supports students by focusing on the mechanics of changing forms and finding the coordinates of the vertex.</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Begin with a class discussion asking students to name the different forms of quadratic functions (vertex, standard, and factored forms) and their formulas.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vertex and standard forms are given on the </a:t>
            </a:r>
            <a:r>
              <a:rPr lang="en" sz="1300" u="sng">
                <a:solidFill>
                  <a:schemeClr val="hlink"/>
                </a:solidFill>
                <a:latin typeface="Calibri"/>
                <a:ea typeface="Calibri"/>
                <a:cs typeface="Calibri"/>
                <a:sym typeface="Calibri"/>
                <a:hlinkClick r:id="rId4"/>
              </a:rPr>
              <a:t>STAAR Algebra I Reference Materials</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Ask students what useful information they can get easily from each form. (For example: Standard form helps to find intercepts, factored form helps to find roots, vertex form is helpful for the vertex and axis of symmetry).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Divide the class into pairs.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Practice the sage and scribe technique.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For question 1, one person is the sage and describes how to do the problem, and the other partner is the scribe and writes the mathematical work.</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They then enter their answer and reflect on the feedback.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They then describe the steps in words on their paper for each step. For example, complete the square by dividing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by 2 and squaring the result. For question 2,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they switch roles and continue to switch roles throughout the activity.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When writing from standard or factored form to vertex form, students may not remember to subtract the new constant they add in when they complete the square to balance the equation. Encourage students who struggle with this concept to use a different color to write the number that completes the square and then the same number when it is subtracted from the original constant.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When writing from factored to vertex form, students may forget to distribute the two factors first and distribute the factors thoroughly. Reminding them of the acronym, FOIL, can be helpful.</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Have students reflect on the Sage or Scribe activity.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Ask them if they changed how they explained their work to the Scribe.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Did they need to be more specific?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 more mathematical terms?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Which role was easier?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Did they learn anything from their partner when they were a Scribe and listening to the steps?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acb7313361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acb7313361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lang="en" sz="1300">
                <a:solidFill>
                  <a:schemeClr val="dk1"/>
                </a:solidFill>
                <a:latin typeface="Calibri"/>
                <a:ea typeface="Calibri"/>
                <a:cs typeface="Calibri"/>
                <a:sym typeface="Calibri"/>
              </a:rPr>
              <a:t>If needed, a hint has been provided to help students to rewrite the function in vertex form. In order for students to complete the square, they will need to factor the coefficient from the squared term - hence, step 1. </a:t>
            </a:r>
            <a:r>
              <a:rPr b="1" lang="en" sz="1300">
                <a:solidFill>
                  <a:schemeClr val="dk1"/>
                </a:solidFill>
                <a:highlight>
                  <a:srgbClr val="FFFF00"/>
                </a:highlight>
                <a:latin typeface="Calibri"/>
                <a:ea typeface="Calibri"/>
                <a:cs typeface="Calibri"/>
                <a:sym typeface="Calibri"/>
              </a:rPr>
              <a:t>THE HINT HAS BEEN ANIMATED TO ONLY DISPLAY WITH A CLICK</a:t>
            </a:r>
            <a:r>
              <a:rPr lang="en" sz="1300">
                <a:solidFill>
                  <a:schemeClr val="dk1"/>
                </a:solidFill>
                <a:latin typeface="Calibri"/>
                <a:ea typeface="Calibri"/>
                <a:cs typeface="Calibri"/>
                <a:sym typeface="Calibri"/>
              </a:rPr>
              <a:t> so that it will not be seen by students unless you determine it is needed.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To find the maximum height, find the vertex. Write the function in vertex form.</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+ 80</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+ 40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Step 1</a:t>
            </a:r>
            <a:r>
              <a:rPr lang="en" sz="1300">
                <a:solidFill>
                  <a:schemeClr val="dk1"/>
                </a:solidFill>
                <a:latin typeface="Calibri"/>
                <a:ea typeface="Calibri"/>
                <a:cs typeface="Calibri"/>
                <a:sym typeface="Calibri"/>
              </a:rPr>
              <a:t> - Factor -16 out of the first two terms.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+ 40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Step 2 </a:t>
            </a:r>
            <a:r>
              <a:rPr lang="en" sz="1300">
                <a:solidFill>
                  <a:schemeClr val="dk1"/>
                </a:solidFill>
                <a:latin typeface="Calibri"/>
                <a:ea typeface="Calibri"/>
                <a:cs typeface="Calibri"/>
                <a:sym typeface="Calibri"/>
              </a:rPr>
              <a:t>- Complete the square.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(−5/2)</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25/4</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Step 3 </a:t>
            </a:r>
            <a:r>
              <a:rPr lang="en" sz="1300">
                <a:solidFill>
                  <a:schemeClr val="dk1"/>
                </a:solidFill>
                <a:latin typeface="Calibri"/>
                <a:ea typeface="Calibri"/>
                <a:cs typeface="Calibri"/>
                <a:sym typeface="Calibri"/>
              </a:rPr>
              <a:t>- Add the constant to complete the square and subtract from the 40 to balance the equation. Note that because there is a (−16) outside of the parentheses. This makes the constant equation to be (−16 × (25/4) = −100. Because a (−100) was really added in, then a positive 100 will balance the equation.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(25/4)) + 40 −(−100)</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(25/4)) + 40 + 100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Step 4 </a:t>
            </a:r>
            <a:r>
              <a:rPr lang="en" sz="1300">
                <a:solidFill>
                  <a:schemeClr val="dk1"/>
                </a:solidFill>
                <a:latin typeface="Calibri"/>
                <a:ea typeface="Calibri"/>
                <a:cs typeface="Calibri"/>
                <a:sym typeface="Calibri"/>
              </a:rPr>
              <a:t>- Factor and simplify.</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(5/2))</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+ 140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Step 5</a:t>
            </a:r>
            <a:r>
              <a:rPr lang="en" sz="1300">
                <a:solidFill>
                  <a:schemeClr val="dk1"/>
                </a:solidFill>
                <a:latin typeface="Calibri"/>
                <a:ea typeface="Calibri"/>
                <a:cs typeface="Calibri"/>
                <a:sym typeface="Calibri"/>
              </a:rPr>
              <a:t> - Find the vertex.</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((5/2), 140)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Therefore, the maximum height is 140 feet. (It reaches this high point after 2.5 seconds.)le is 10 − 4 or 6 units.</a:t>
            </a:r>
            <a:endParaRPr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Recall that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which then needs to be distributed.</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When distributing,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−2 = +4 which is added to the constant, 15.</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a:t>
            </a:r>
            <a:r>
              <a:rPr b="1" lang="en" sz="1300">
                <a:solidFill>
                  <a:schemeClr val="dk1"/>
                </a:solidFill>
                <a:latin typeface="Calibri"/>
                <a:ea typeface="Calibri"/>
                <a:cs typeface="Calibri"/>
                <a:sym typeface="Calibri"/>
              </a:rPr>
              <a:t>hat’s correct!</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After distributing with FOIL, the function becomes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+ 19.</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When distributing, the terms become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+ 15.</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Review</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three common quadratic forms.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i="1" lang="en" sz="1300">
                <a:solidFill>
                  <a:schemeClr val="dk1"/>
                </a:solidFill>
                <a:latin typeface="Calibri"/>
                <a:ea typeface="Calibri"/>
                <a:cs typeface="Calibri"/>
                <a:sym typeface="Calibri"/>
              </a:rPr>
              <a:t>More review on the next slide.</a:t>
            </a:r>
            <a:endParaRPr i="1"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adb703802b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adb703802b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Step 1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+ 8)</a:t>
            </a:r>
            <a:endParaRPr sz="1300">
              <a:solidFill>
                <a:schemeClr val="dk1"/>
              </a:solidFill>
              <a:latin typeface="Calibri"/>
              <a:ea typeface="Calibri"/>
              <a:cs typeface="Calibri"/>
              <a:sym typeface="Calibri"/>
            </a:endParaRPr>
          </a:p>
          <a:p>
            <a:pPr indent="457200" lvl="0" marL="45720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+ 8</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− 16</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Step 2 - Simplify.</a:t>
            </a:r>
            <a:endParaRPr sz="1300">
              <a:solidFill>
                <a:schemeClr val="dk1"/>
              </a:solidFill>
              <a:latin typeface="Calibri"/>
              <a:ea typeface="Calibri"/>
              <a:cs typeface="Calibri"/>
              <a:sym typeface="Calibri"/>
            </a:endParaRPr>
          </a:p>
          <a:p>
            <a:pPr indent="457200" lvl="0" marL="45720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− 16</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i="1" lang="en" sz="1300">
                <a:solidFill>
                  <a:schemeClr val="dk1"/>
                </a:solidFill>
                <a:latin typeface="Calibri"/>
                <a:ea typeface="Calibri"/>
                <a:cs typeface="Calibri"/>
                <a:sym typeface="Calibri"/>
              </a:rPr>
              <a:t>More review on the next slide.</a:t>
            </a:r>
            <a:endParaRPr i="1"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adb703802b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adb703802b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Remind students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Steps 1 and 2 were the steps from the previous example (for how to change the factored form to standard form).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Steps 1 &amp; 2 are from Example 1.</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Step 3: (</a:t>
            </a:r>
            <a:r>
              <a:rPr baseline="30000" i="1" lang="en" sz="1300">
                <a:solidFill>
                  <a:schemeClr val="dk1"/>
                </a:solidFill>
                <a:latin typeface="Times New Roman"/>
                <a:ea typeface="Times New Roman"/>
                <a:cs typeface="Times New Roman"/>
                <a:sym typeface="Times New Roman"/>
              </a:rPr>
              <a:t>b</a:t>
            </a:r>
            <a:r>
              <a:rPr i="1" lang="en" sz="1300">
                <a:solidFill>
                  <a:schemeClr val="dk1"/>
                </a:solidFill>
                <a:latin typeface="Times New Roman"/>
                <a:ea typeface="Times New Roman"/>
                <a:cs typeface="Times New Roman"/>
                <a:sym typeface="Times New Roman"/>
              </a:rPr>
              <a:t>/</a:t>
            </a:r>
            <a:r>
              <a:rPr baseline="-25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baseline="30000" lang="en" sz="1300">
                <a:solidFill>
                  <a:schemeClr val="dk1"/>
                </a:solidFill>
                <a:latin typeface="Calibri"/>
                <a:ea typeface="Calibri"/>
                <a:cs typeface="Calibri"/>
                <a:sym typeface="Calibri"/>
              </a:rPr>
              <a:t>6</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9</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Step 4: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+ 9 − 16 − 9</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5: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− 25</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i="1" lang="en" sz="1300">
                <a:solidFill>
                  <a:schemeClr val="dk1"/>
                </a:solidFill>
                <a:latin typeface="Calibri"/>
                <a:ea typeface="Calibri"/>
                <a:cs typeface="Calibri"/>
                <a:sym typeface="Calibri"/>
              </a:rPr>
              <a:t>More review on the next slide.</a:t>
            </a:r>
            <a:endParaRPr i="1"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adb703802b_1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adb703802b_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Step 1: 6(</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6(</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+ 4</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Step 2: 6</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− 24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+ 24 + 4</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Step 3: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6</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− 24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+ 28</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If an additional example is needed, consider using Example 4: Rewrite the function in standard form: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 for question </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Step 1: 5(</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+ 9) + 2</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2: 5</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− 30</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+ 45 + 2</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Step 3: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− 30</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+ 47</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8 Discussion Supports: Speaking, Writing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For the Sage or Scribe activity, allow the ELL student to choose the role where they are most comfortable, first.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When speaking as the sage, students should focus on practicing to</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distinguish sounds and intonation patterns of English with increasing ease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practice producing sounds of newly acquired vocabulary such as long and short vowels, silent letters, and consonant clusters to pronounce English words in a manner that is increasingly comprehensible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relationships between sounds and letters of the English language and decode (sound out) words using a combination of skills such as recognizing sound-letter relationships and identifying cognates, affixes, roots, and base words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When writing the steps as the scribe and describing the steps on paper during their feedback reflection students will work to:</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relationships between sounds and letters of the English language to represent sounds when writing in English</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recognize elements of the English sound system in newly acquired vocabulary such as long and short vowels, silent letters, and consonant clusters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Monitor English language learners for progress on the above as they listen, write, and speak.</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Optimize output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previous activities and lessons, students have worked on manipulating the different quadratic forms to find equivalent equations. In this activity, students will write the equation of a quadratic function in vertex form given a point and a vertex. Ask the class for the vertex form of a quadratic and display it on the board for reference throughout the activity.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Switch pairs from activity 9.9.2 and repeat the sage and scribe strategy.</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k</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6 =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(−3 − 5)</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+ 8</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6 =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(−8)</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+ 8</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−2 = 64</a:t>
            </a:r>
            <a:r>
              <a:rPr i="1" lang="en" sz="1300">
                <a:solidFill>
                  <a:schemeClr val="dk1"/>
                </a:solidFill>
                <a:latin typeface="Times New Roman"/>
                <a:ea typeface="Times New Roman"/>
                <a:cs typeface="Times New Roman"/>
                <a:sym typeface="Times New Roman"/>
              </a:rPr>
              <a:t>a</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(−2/64) = (−1/32)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(-1/32)(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+ 8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k</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5 =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(2 − (− 4))</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5 =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(6)</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2 = 36</a:t>
            </a:r>
            <a:r>
              <a:rPr i="1" lang="en" sz="1300">
                <a:solidFill>
                  <a:schemeClr val="dk1"/>
                </a:solidFill>
                <a:latin typeface="Times New Roman"/>
                <a:ea typeface="Times New Roman"/>
                <a:cs typeface="Times New Roman"/>
                <a:sym typeface="Times New Roman"/>
              </a:rPr>
              <a:t>a</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(2/36) = (1/18)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(1/18)(</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k</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1 =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(3 − 6)</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1 =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3 = 9</a:t>
            </a:r>
            <a:r>
              <a:rPr i="1" lang="en" sz="1300">
                <a:solidFill>
                  <a:schemeClr val="dk1"/>
                </a:solidFill>
                <a:latin typeface="Times New Roman"/>
                <a:ea typeface="Times New Roman"/>
                <a:cs typeface="Times New Roman"/>
                <a:sym typeface="Times New Roman"/>
              </a:rPr>
              <a:t>a</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(3/9) = (⅓)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(1/3)(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- 6)</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may not substitute the points in the correct places in the formula. It can be helpful for students to write the vertex in one color and point in another and also color code the vertex formula to match so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 are the color of the vertex point and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are the color of the additional point.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time allows, have students create their own problems where they choose a vertex and a point and have their partners write the equation in vertex form. Partners can also try to “stump” other partners. As an extension, have students use graphing technology to graph the point and vertex of each quadratic and graph the quadratic to see how the graph connects to the equation and the points also lie on the parabola. This can also provide time to quickly discuss any key characteristics in the graphs that were discussed in unit 7 and earlier in unit 9.</a:t>
            </a:r>
            <a:endParaRPr b="1" i="1" sz="1300">
              <a:solidFill>
                <a:schemeClr val="dk1"/>
              </a:solidFill>
              <a:latin typeface="Calibri"/>
              <a:ea typeface="Calibri"/>
              <a:cs typeface="Calibri"/>
              <a:sym typeface="Calibri"/>
            </a:endParaRPr>
          </a:p>
          <a:p>
            <a:pPr indent="0" lvl="0" marL="0" rtl="0" algn="l">
              <a:spcBef>
                <a:spcPts val="0"/>
              </a:spcBef>
              <a:spcAft>
                <a:spcPts val="80"/>
              </a:spcAft>
              <a:buNone/>
            </a:pPr>
            <a:r>
              <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questions 5 and 6 of activity </a:t>
            </a:r>
            <a:r>
              <a:rPr b="1" lang="en">
                <a:solidFill>
                  <a:schemeClr val="dk1"/>
                </a:solidFill>
                <a:latin typeface="Noto Sans"/>
                <a:ea typeface="Noto Sans"/>
                <a:cs typeface="Noto Sans"/>
                <a:sym typeface="Noto Sans"/>
              </a:rPr>
              <a:t>9.9</a:t>
            </a:r>
            <a:r>
              <a:rPr b="1" lang="en">
                <a:solidFill>
                  <a:schemeClr val="dk1"/>
                </a:solidFill>
                <a:latin typeface="Noto Sans"/>
                <a:ea typeface="Noto Sans"/>
                <a:cs typeface="Noto Sans"/>
                <a:sym typeface="Noto Sans"/>
              </a:rPr>
              <a:t>.3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When solving for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be sure to divide correctly.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Substitute the vertex and point into the vertex form to solve for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5 =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(6 − 4)</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 so </a:t>
            </a: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7/4. Then write the equation,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7/4(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Substitute the vertex (4, −2) in for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 not the point.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Substitute the vertex (4, −2) in for </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not the point and be sure to divide correctly when finding the slope.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Step 1: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Step 2: 2 =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(1 − 3)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Step 3: 2 =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(1 − 3)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2 =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(−2)</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2 =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(4) + 4</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2 − 4 =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(4) + 4 − 4</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−2 =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(4)</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−(2/4) =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(4)/4)</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−½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Step 4: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−½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The vertex form of a quadratic is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Since there is not a vertical stretch or compression or reflection mentioned, the vertex values are substituted for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 -2 becomes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Compare your answer: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− 6x +7</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 − 2</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+ 9 − 2</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+ 7</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 down in 9.10, so there is no need to slow down or add additional work to the next lessons. Instead, use the results of this cool down to provide guidance for what to look for and emphasize over the next lesson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Discussion</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Discuss as a class what information each form can easily provide.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Review</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to write a quadratic equation in vertex form from a vertex and a point.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Ask students to reflect on steps that could cause mistakes, such as:</a:t>
            </a:r>
            <a:endParaRPr sz="1300">
              <a:solidFill>
                <a:schemeClr val="dk1"/>
              </a:solidFill>
              <a:latin typeface="Calibri"/>
              <a:ea typeface="Calibri"/>
              <a:cs typeface="Calibri"/>
              <a:sym typeface="Calibri"/>
            </a:endParaRPr>
          </a:p>
          <a:p>
            <a:pPr indent="-311150" lvl="2" marL="13716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Substituting a point in for the wrong values</a:t>
            </a:r>
            <a:endParaRPr sz="1300">
              <a:solidFill>
                <a:schemeClr val="dk1"/>
              </a:solidFill>
              <a:latin typeface="Calibri"/>
              <a:ea typeface="Calibri"/>
              <a:cs typeface="Calibri"/>
              <a:sym typeface="Calibri"/>
            </a:endParaRPr>
          </a:p>
          <a:p>
            <a:pPr indent="-311150" lvl="2" marL="13716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Not balancing the equation when completing the square.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Remind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That expressions, equations, and inequalities are mathematical models.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model is a mathematical representation of a real-life situation.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people create models, they rely on the information they have, but they also make assumptions and decisions that affect the models. If the information or assumptions change, the model would also change</a:t>
            </a:r>
            <a:endParaRPr sz="13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34" name="Shape 34"/>
        <p:cNvGrpSpPr/>
        <p:nvPr/>
      </p:nvGrpSpPr>
      <p:grpSpPr>
        <a:xfrm>
          <a:off x="0" y="0"/>
          <a:ext cx="0" cy="0"/>
          <a:chOff x="0" y="0"/>
          <a:chExt cx="0" cy="0"/>
        </a:xfrm>
      </p:grpSpPr>
      <p:sp>
        <p:nvSpPr>
          <p:cNvPr id="35" name="Google Shape;35;p6"/>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 name="Google Shape;36;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8" name="Google Shape;38;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0" name="Shape 40"/>
        <p:cNvGrpSpPr/>
        <p:nvPr/>
      </p:nvGrpSpPr>
      <p:grpSpPr>
        <a:xfrm>
          <a:off x="0" y="0"/>
          <a:ext cx="0" cy="0"/>
          <a:chOff x="0" y="0"/>
          <a:chExt cx="0" cy="0"/>
        </a:xfrm>
      </p:grpSpPr>
      <p:sp>
        <p:nvSpPr>
          <p:cNvPr id="41" name="Google Shape;41;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 name="Google Shape;42;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3" name="Google Shape;43;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45" name="Shape 45"/>
        <p:cNvGrpSpPr/>
        <p:nvPr/>
      </p:nvGrpSpPr>
      <p:grpSpPr>
        <a:xfrm>
          <a:off x="0" y="0"/>
          <a:ext cx="0" cy="0"/>
          <a:chOff x="0" y="0"/>
          <a:chExt cx="0" cy="0"/>
        </a:xfrm>
      </p:grpSpPr>
      <p:sp>
        <p:nvSpPr>
          <p:cNvPr id="46" name="Google Shape;46;p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49" name="Google Shape;49;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0" name="Google Shape;50;p8"/>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1" name="Shape 51"/>
        <p:cNvGrpSpPr/>
        <p:nvPr/>
      </p:nvGrpSpPr>
      <p:grpSpPr>
        <a:xfrm>
          <a:off x="0" y="0"/>
          <a:ext cx="0" cy="0"/>
          <a:chOff x="0" y="0"/>
          <a:chExt cx="0" cy="0"/>
        </a:xfrm>
      </p:grpSpPr>
      <p:sp>
        <p:nvSpPr>
          <p:cNvPr id="52" name="Google Shape;52;p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 name="Google Shape;53;p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54" name="Google Shape;54;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56" name="Google Shape;56;p9"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57" name="Google Shape;57;p9"/>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58" name="Shape 58"/>
        <p:cNvGrpSpPr/>
        <p:nvPr/>
      </p:nvGrpSpPr>
      <p:grpSpPr>
        <a:xfrm>
          <a:off x="0" y="0"/>
          <a:ext cx="0" cy="0"/>
          <a:chOff x="0" y="0"/>
          <a:chExt cx="0" cy="0"/>
        </a:xfrm>
      </p:grpSpPr>
      <p:sp>
        <p:nvSpPr>
          <p:cNvPr id="59" name="Google Shape;59;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62" name="Google Shape;62;p10"/>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63" name="Shape 63"/>
        <p:cNvGrpSpPr/>
        <p:nvPr/>
      </p:nvGrpSpPr>
      <p:grpSpPr>
        <a:xfrm>
          <a:off x="0" y="0"/>
          <a:ext cx="0" cy="0"/>
          <a:chOff x="0" y="0"/>
          <a:chExt cx="0" cy="0"/>
        </a:xfrm>
      </p:grpSpPr>
      <p:sp>
        <p:nvSpPr>
          <p:cNvPr id="64" name="Google Shape;64;p11"/>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 name="Google Shape;65;p1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6" name="Google Shape;66;p11"/>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7" name="Google Shape;67;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69" name="Shape 69"/>
        <p:cNvGrpSpPr/>
        <p:nvPr/>
      </p:nvGrpSpPr>
      <p:grpSpPr>
        <a:xfrm>
          <a:off x="0" y="0"/>
          <a:ext cx="0" cy="0"/>
          <a:chOff x="0" y="0"/>
          <a:chExt cx="0" cy="0"/>
        </a:xfrm>
      </p:grpSpPr>
      <p:sp>
        <p:nvSpPr>
          <p:cNvPr id="70" name="Google Shape;70;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1" name="Google Shape;71;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72" name="Google Shape;72;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73" name="Google Shape;73;p1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74" name="Shape 74"/>
        <p:cNvGrpSpPr/>
        <p:nvPr/>
      </p:nvGrpSpPr>
      <p:grpSpPr>
        <a:xfrm>
          <a:off x="0" y="0"/>
          <a:ext cx="0" cy="0"/>
          <a:chOff x="0" y="0"/>
          <a:chExt cx="0" cy="0"/>
        </a:xfrm>
      </p:grpSpPr>
      <p:sp>
        <p:nvSpPr>
          <p:cNvPr id="75" name="Google Shape;75;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3"/>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4.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3.jp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jpg"/><Relationship Id="rId4" Type="http://schemas.openxmlformats.org/officeDocument/2006/relationships/slide" Target="/ppt/slides/slide11.xml"/><Relationship Id="rId5"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11.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3.jpg"/><Relationship Id="rId4" Type="http://schemas.openxmlformats.org/officeDocument/2006/relationships/hyperlink" Target="https://www.youtube.com/watch?v=1IUEVwIjywc" TargetMode="External"/><Relationship Id="rId5" Type="http://schemas.openxmlformats.org/officeDocument/2006/relationships/hyperlink" Target="http://www.youtube.com/watch?v=1IUEVwIjywc" TargetMode="External"/><Relationship Id="rId6" Type="http://schemas.openxmlformats.org/officeDocument/2006/relationships/image" Target="../media/image3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1.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3.jpg"/><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3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3.jpg"/><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4"/>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82" name="Google Shape;82;p14"/>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Unit 9 More Quadratic Equations</a:t>
            </a:r>
            <a:endParaRPr b="1" sz="2200"/>
          </a:p>
        </p:txBody>
      </p:sp>
      <p:sp>
        <p:nvSpPr>
          <p:cNvPr id="83" name="Google Shape;83;p14"/>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9.9 Writing Quadratics in Different Forms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 name="Shape 87"/>
        <p:cNvGrpSpPr/>
        <p:nvPr/>
      </p:nvGrpSpPr>
      <p:grpSpPr>
        <a:xfrm>
          <a:off x="0" y="0"/>
          <a:ext cx="0" cy="0"/>
          <a:chOff x="0" y="0"/>
          <a:chExt cx="0" cy="0"/>
        </a:xfrm>
      </p:grpSpPr>
      <p:pic>
        <p:nvPicPr>
          <p:cNvPr descr="Icon indicating this slide is hidden from student view" id="88" name="Google Shape;88;p15"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89" name="Google Shape;89;p1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0" name="Google Shape;90;p15"/>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1" name="Google Shape;91;p15"/>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92" name="Google Shape;92;p15"/>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 name="Shape 96"/>
        <p:cNvGrpSpPr/>
        <p:nvPr/>
      </p:nvGrpSpPr>
      <p:grpSpPr>
        <a:xfrm>
          <a:off x="0" y="0"/>
          <a:ext cx="0" cy="0"/>
          <a:chOff x="0" y="0"/>
          <a:chExt cx="0" cy="0"/>
        </a:xfrm>
      </p:grpSpPr>
      <p:sp>
        <p:nvSpPr>
          <p:cNvPr id="97" name="Google Shape;97;p16"/>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98" name="Google Shape;98;p16"/>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pic>
        <p:nvPicPr>
          <p:cNvPr descr="Icon indicating this slide is hidden from student view" id="99" name="Google Shape;99;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0" name="Google Shape;100;p16" title="Reference Key Icon table"/>
          <p:cNvGraphicFramePr/>
          <p:nvPr/>
        </p:nvGraphicFramePr>
        <p:xfrm>
          <a:off x="242200" y="1160330"/>
          <a:ext cx="3000000" cy="3000000"/>
        </p:xfrm>
        <a:graphic>
          <a:graphicData uri="http://schemas.openxmlformats.org/drawingml/2006/table">
            <a:tbl>
              <a:tblPr>
                <a:noFill/>
                <a:tableStyleId>{9DC2C03E-5CE8-4124-830F-D0A4128006BA}</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1" name="Google Shape;101;p16"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02" name="Google Shape;102;p16"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03" name="Google Shape;103;p16"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04" name="Google Shape;104;p16"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05" name="Google Shape;105;p16"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06" name="Google Shape;106;p16"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07" name="Google Shape;107;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1" name="Shape 111"/>
        <p:cNvGrpSpPr/>
        <p:nvPr/>
      </p:nvGrpSpPr>
      <p:grpSpPr>
        <a:xfrm>
          <a:off x="0" y="0"/>
          <a:ext cx="0" cy="0"/>
          <a:chOff x="0" y="0"/>
          <a:chExt cx="0" cy="0"/>
        </a:xfrm>
      </p:grpSpPr>
      <p:sp>
        <p:nvSpPr>
          <p:cNvPr id="112" name="Google Shape;112;p1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13" name="Google Shape;113;p17"/>
          <p:cNvSpPr txBox="1"/>
          <p:nvPr>
            <p:ph idx="1" type="body"/>
          </p:nvPr>
        </p:nvSpPr>
        <p:spPr>
          <a:xfrm>
            <a:off x="311700" y="960125"/>
            <a:ext cx="52530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17500" lvl="0" marL="457200" rtl="0" algn="l">
              <a:lnSpc>
                <a:spcPct val="100000"/>
              </a:lnSpc>
              <a:spcBef>
                <a:spcPts val="1000"/>
              </a:spcBef>
              <a:spcAft>
                <a:spcPts val="0"/>
              </a:spcAft>
              <a:buClr>
                <a:srgbClr val="F3F3F3"/>
              </a:buClr>
              <a:buSzPts val="1400"/>
              <a:buChar char="●"/>
            </a:pPr>
            <a:r>
              <a:rPr b="1" lang="en">
                <a:solidFill>
                  <a:srgbClr val="F3F3F3"/>
                </a:solidFill>
              </a:rPr>
              <a:t>Identify </a:t>
            </a:r>
            <a:r>
              <a:rPr lang="en">
                <a:solidFill>
                  <a:srgbClr val="F3F3F3"/>
                </a:solidFill>
              </a:rPr>
              <a:t>the </a:t>
            </a:r>
            <a:r>
              <a:rPr b="1" lang="en">
                <a:solidFill>
                  <a:srgbClr val="F3F3F3"/>
                </a:solidFill>
              </a:rPr>
              <a:t>vertex</a:t>
            </a:r>
            <a:r>
              <a:rPr lang="en">
                <a:solidFill>
                  <a:srgbClr val="F3F3F3"/>
                </a:solidFill>
              </a:rPr>
              <a:t> of a quadratic function </a:t>
            </a:r>
            <a:r>
              <a:rPr b="1" lang="en">
                <a:solidFill>
                  <a:srgbClr val="F3F3F3"/>
                </a:solidFill>
              </a:rPr>
              <a:t>from an equation</a:t>
            </a:r>
            <a:r>
              <a:rPr lang="en">
                <a:solidFill>
                  <a:srgbClr val="F3F3F3"/>
                </a:solidFill>
              </a:rPr>
              <a:t>.</a:t>
            </a:r>
            <a:endParaRPr>
              <a:solidFill>
                <a:srgbClr val="F3F3F3"/>
              </a:solidFill>
            </a:endParaRPr>
          </a:p>
          <a:p>
            <a:pPr indent="-317500" lvl="0" marL="457200" rtl="0" algn="l">
              <a:lnSpc>
                <a:spcPct val="100000"/>
              </a:lnSpc>
              <a:spcBef>
                <a:spcPts val="0"/>
              </a:spcBef>
              <a:spcAft>
                <a:spcPts val="0"/>
              </a:spcAft>
              <a:buClr>
                <a:srgbClr val="F3F3F3"/>
              </a:buClr>
              <a:buSzPts val="1400"/>
              <a:buChar char="●"/>
            </a:pPr>
            <a:r>
              <a:rPr b="1" lang="en">
                <a:solidFill>
                  <a:srgbClr val="F3F3F3"/>
                </a:solidFill>
              </a:rPr>
              <a:t>Write</a:t>
            </a:r>
            <a:r>
              <a:rPr lang="en">
                <a:solidFill>
                  <a:srgbClr val="F3F3F3"/>
                </a:solidFill>
              </a:rPr>
              <a:t> quadratics in </a:t>
            </a:r>
            <a:r>
              <a:rPr b="1" lang="en">
                <a:solidFill>
                  <a:srgbClr val="F3F3F3"/>
                </a:solidFill>
              </a:rPr>
              <a:t>vertex</a:t>
            </a:r>
            <a:r>
              <a:rPr lang="en">
                <a:solidFill>
                  <a:srgbClr val="F3F3F3"/>
                </a:solidFill>
              </a:rPr>
              <a:t>, </a:t>
            </a:r>
            <a:r>
              <a:rPr b="1" lang="en">
                <a:solidFill>
                  <a:srgbClr val="F3F3F3"/>
                </a:solidFill>
              </a:rPr>
              <a:t>factored,</a:t>
            </a:r>
            <a:r>
              <a:rPr lang="en">
                <a:solidFill>
                  <a:srgbClr val="F3F3F3"/>
                </a:solidFill>
              </a:rPr>
              <a:t> and </a:t>
            </a:r>
            <a:r>
              <a:rPr b="1" lang="en">
                <a:solidFill>
                  <a:srgbClr val="F3F3F3"/>
                </a:solidFill>
              </a:rPr>
              <a:t>standard</a:t>
            </a:r>
            <a:r>
              <a:rPr lang="en">
                <a:solidFill>
                  <a:srgbClr val="F3F3F3"/>
                </a:solidFill>
              </a:rPr>
              <a:t> forms.</a:t>
            </a:r>
            <a:endParaRPr>
              <a:solidFill>
                <a:srgbClr val="F3F3F3"/>
              </a:solidFill>
            </a:endParaRPr>
          </a:p>
          <a:p>
            <a:pPr indent="-317500" lvl="0" marL="457200" rtl="0" algn="l">
              <a:lnSpc>
                <a:spcPct val="100000"/>
              </a:lnSpc>
              <a:spcBef>
                <a:spcPts val="0"/>
              </a:spcBef>
              <a:spcAft>
                <a:spcPts val="0"/>
              </a:spcAft>
              <a:buClr>
                <a:srgbClr val="F3F3F3"/>
              </a:buClr>
              <a:buSzPts val="1400"/>
              <a:buChar char="●"/>
            </a:pPr>
            <a:r>
              <a:rPr b="1" lang="en">
                <a:solidFill>
                  <a:srgbClr val="F3F3F3"/>
                </a:solidFill>
              </a:rPr>
              <a:t>Write </a:t>
            </a:r>
            <a:r>
              <a:rPr lang="en">
                <a:solidFill>
                  <a:srgbClr val="F3F3F3"/>
                </a:solidFill>
              </a:rPr>
              <a:t>quadratic </a:t>
            </a:r>
            <a:r>
              <a:rPr b="1" lang="en">
                <a:solidFill>
                  <a:srgbClr val="F3F3F3"/>
                </a:solidFill>
              </a:rPr>
              <a:t>functions</a:t>
            </a:r>
            <a:r>
              <a:rPr lang="en">
                <a:solidFill>
                  <a:srgbClr val="F3F3F3"/>
                </a:solidFill>
              </a:rPr>
              <a:t> in </a:t>
            </a:r>
            <a:r>
              <a:rPr b="1" lang="en">
                <a:solidFill>
                  <a:srgbClr val="F3F3F3"/>
                </a:solidFill>
              </a:rPr>
              <a:t>vertex form</a:t>
            </a:r>
            <a:r>
              <a:rPr lang="en">
                <a:solidFill>
                  <a:srgbClr val="F3F3F3"/>
                </a:solidFill>
              </a:rPr>
              <a:t> </a:t>
            </a:r>
            <a:r>
              <a:rPr b="1" lang="en">
                <a:solidFill>
                  <a:srgbClr val="F3F3F3"/>
                </a:solidFill>
              </a:rPr>
              <a:t>given</a:t>
            </a:r>
            <a:r>
              <a:rPr lang="en">
                <a:solidFill>
                  <a:srgbClr val="F3F3F3"/>
                </a:solidFill>
              </a:rPr>
              <a:t> a </a:t>
            </a:r>
            <a:r>
              <a:rPr b="1" lang="en">
                <a:solidFill>
                  <a:srgbClr val="F3F3F3"/>
                </a:solidFill>
              </a:rPr>
              <a:t>vertex</a:t>
            </a:r>
            <a:r>
              <a:rPr lang="en">
                <a:solidFill>
                  <a:srgbClr val="F3F3F3"/>
                </a:solidFill>
              </a:rPr>
              <a:t> and another </a:t>
            </a:r>
            <a:r>
              <a:rPr b="1" lang="en">
                <a:solidFill>
                  <a:srgbClr val="F3F3F3"/>
                </a:solidFill>
              </a:rPr>
              <a:t>point.</a:t>
            </a:r>
            <a:endParaRPr b="1">
              <a:solidFill>
                <a:srgbClr val="F3F3F3"/>
              </a:solidFill>
            </a:endParaRPr>
          </a:p>
        </p:txBody>
      </p:sp>
      <p:pic>
        <p:nvPicPr>
          <p:cNvPr descr=" A group of students raising a flag together near a target, representing collaboration and working toward shared learning goals.&#10;" id="114" name="Google Shape;114;p17" title="Goals-2.png"/>
          <p:cNvPicPr preferRelativeResize="0"/>
          <p:nvPr/>
        </p:nvPicPr>
        <p:blipFill rotWithShape="1">
          <a:blip r:embed="rId3">
            <a:alphaModFix/>
          </a:blip>
          <a:srcRect b="0" l="0" r="0" t="0"/>
          <a:stretch/>
        </p:blipFill>
        <p:spPr>
          <a:xfrm>
            <a:off x="5385050" y="577924"/>
            <a:ext cx="3447250" cy="3447275"/>
          </a:xfrm>
          <a:prstGeom prst="rect">
            <a:avLst/>
          </a:prstGeom>
          <a:noFill/>
          <a:ln>
            <a:noFill/>
          </a:ln>
        </p:spPr>
      </p:pic>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16" name="Google Shape;116;p17"/>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9.9 Writing Quadratics in Different Forms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8"/>
          <p:cNvSpPr txBox="1"/>
          <p:nvPr>
            <p:ph type="title"/>
          </p:nvPr>
        </p:nvSpPr>
        <p:spPr>
          <a:xfrm>
            <a:off x="311700" y="85499"/>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22" name="Google Shape;122;p18"/>
          <p:cNvSpPr txBox="1"/>
          <p:nvPr>
            <p:ph idx="1" type="body"/>
          </p:nvPr>
        </p:nvSpPr>
        <p:spPr>
          <a:xfrm>
            <a:off x="311700" y="574050"/>
            <a:ext cx="4296300" cy="407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30200" lvl="0" marL="457200" rtl="0" algn="l">
              <a:lnSpc>
                <a:spcPct val="100000"/>
              </a:lnSpc>
              <a:spcBef>
                <a:spcPts val="0"/>
              </a:spcBef>
              <a:spcAft>
                <a:spcPts val="0"/>
              </a:spcAft>
              <a:buSzPts val="1600"/>
              <a:buChar char="●"/>
            </a:pPr>
            <a:r>
              <a:rPr b="1" lang="en" sz="1600"/>
              <a:t>Axis of Symmetry</a:t>
            </a:r>
            <a:endParaRPr b="1" sz="1600"/>
          </a:p>
          <a:p>
            <a:pPr indent="-317500" lvl="1" marL="914400" rtl="0" algn="l">
              <a:lnSpc>
                <a:spcPct val="100000"/>
              </a:lnSpc>
              <a:spcBef>
                <a:spcPts val="0"/>
              </a:spcBef>
              <a:spcAft>
                <a:spcPts val="0"/>
              </a:spcAft>
              <a:buSzPts val="1400"/>
              <a:buChar char="○"/>
            </a:pPr>
            <a:r>
              <a:rPr lang="en" sz="1400"/>
              <a:t>A line that divides a figure into equivalent halves. In a quadratic function of the form </a:t>
            </a:r>
            <a:r>
              <a:rPr i="1" lang="en" sz="1400">
                <a:latin typeface="Times New Roman"/>
                <a:ea typeface="Times New Roman"/>
                <a:cs typeface="Times New Roman"/>
                <a:sym typeface="Times New Roman"/>
              </a:rPr>
              <a:t>𝑦</a:t>
            </a:r>
            <a:r>
              <a:rPr lang="en" sz="1400"/>
              <a:t> = </a:t>
            </a:r>
            <a:r>
              <a:rPr i="1" lang="en" sz="1400">
                <a:latin typeface="Times New Roman"/>
                <a:ea typeface="Times New Roman"/>
                <a:cs typeface="Times New Roman"/>
                <a:sym typeface="Times New Roman"/>
              </a:rPr>
              <a:t>a</a:t>
            </a:r>
            <a:r>
              <a:rPr lang="en" sz="1400"/>
              <a:t>(</a:t>
            </a:r>
            <a:r>
              <a:rPr i="1" lang="en" sz="1400">
                <a:latin typeface="Times New Roman"/>
                <a:ea typeface="Times New Roman"/>
                <a:cs typeface="Times New Roman"/>
                <a:sym typeface="Times New Roman"/>
              </a:rPr>
              <a:t>x</a:t>
            </a:r>
            <a:r>
              <a:rPr lang="en" sz="1400"/>
              <a:t> − </a:t>
            </a:r>
            <a:r>
              <a:rPr i="1" lang="en" sz="1400">
                <a:latin typeface="Times New Roman"/>
                <a:ea typeface="Times New Roman"/>
                <a:cs typeface="Times New Roman"/>
                <a:sym typeface="Times New Roman"/>
              </a:rPr>
              <a:t>h</a:t>
            </a:r>
            <a:r>
              <a:rPr lang="en" sz="1400"/>
              <a:t>)² + </a:t>
            </a:r>
            <a:r>
              <a:rPr i="1" lang="en" sz="1400">
                <a:latin typeface="Times New Roman"/>
                <a:ea typeface="Times New Roman"/>
                <a:cs typeface="Times New Roman"/>
                <a:sym typeface="Times New Roman"/>
              </a:rPr>
              <a:t>k</a:t>
            </a:r>
            <a:r>
              <a:rPr lang="en" sz="1400"/>
              <a:t>, where (</a:t>
            </a:r>
            <a:r>
              <a:rPr i="1" lang="en" sz="1400">
                <a:latin typeface="Times New Roman"/>
                <a:ea typeface="Times New Roman"/>
                <a:cs typeface="Times New Roman"/>
                <a:sym typeface="Times New Roman"/>
              </a:rPr>
              <a:t>h</a:t>
            </a:r>
            <a:r>
              <a:rPr lang="en" sz="1400"/>
              <a:t>, </a:t>
            </a:r>
            <a:r>
              <a:rPr i="1" lang="en" sz="1400">
                <a:latin typeface="Times New Roman"/>
                <a:ea typeface="Times New Roman"/>
                <a:cs typeface="Times New Roman"/>
                <a:sym typeface="Times New Roman"/>
              </a:rPr>
              <a:t>k</a:t>
            </a:r>
            <a:r>
              <a:rPr lang="en" sz="1400"/>
              <a:t>) is the vertex of the parabola, it is </a:t>
            </a:r>
            <a:r>
              <a:rPr i="1" lang="en" sz="1400">
                <a:latin typeface="Times New Roman"/>
                <a:ea typeface="Times New Roman"/>
                <a:cs typeface="Times New Roman"/>
                <a:sym typeface="Times New Roman"/>
              </a:rPr>
              <a:t>x</a:t>
            </a:r>
            <a:r>
              <a:rPr lang="en" sz="1400"/>
              <a:t> = </a:t>
            </a:r>
            <a:r>
              <a:rPr i="1" lang="en" sz="1400">
                <a:latin typeface="Times New Roman"/>
                <a:ea typeface="Times New Roman"/>
                <a:cs typeface="Times New Roman"/>
                <a:sym typeface="Times New Roman"/>
              </a:rPr>
              <a:t>h</a:t>
            </a:r>
            <a:r>
              <a:rPr lang="en" sz="1400"/>
              <a:t>.</a:t>
            </a:r>
            <a:endParaRPr sz="1400"/>
          </a:p>
          <a:p>
            <a:pPr indent="-330200" lvl="0" marL="457200" rtl="0" algn="l">
              <a:lnSpc>
                <a:spcPct val="100000"/>
              </a:lnSpc>
              <a:spcBef>
                <a:spcPts val="0"/>
              </a:spcBef>
              <a:spcAft>
                <a:spcPts val="0"/>
              </a:spcAft>
              <a:buSzPts val="1600"/>
              <a:buChar char="●"/>
            </a:pPr>
            <a:r>
              <a:rPr b="1" lang="en" sz="1600"/>
              <a:t>Vertex (of a graph)</a:t>
            </a:r>
            <a:endParaRPr b="1" sz="1600"/>
          </a:p>
          <a:p>
            <a:pPr indent="-317500" lvl="1" marL="914400" rtl="0" algn="l">
              <a:lnSpc>
                <a:spcPct val="100000"/>
              </a:lnSpc>
              <a:spcBef>
                <a:spcPts val="0"/>
              </a:spcBef>
              <a:spcAft>
                <a:spcPts val="0"/>
              </a:spcAft>
              <a:buSzPts val="1400"/>
              <a:buChar char="○"/>
            </a:pPr>
            <a:r>
              <a:rPr lang="en" sz="1400"/>
              <a:t>On a parabola, it is the point where the graph changes from increasing to decreasing or vice versa. It is the highest or lowest point on the graph.</a:t>
            </a:r>
            <a:endParaRPr sz="1400"/>
          </a:p>
          <a:p>
            <a:pPr indent="-330200" lvl="0" marL="457200" rtl="0" algn="l">
              <a:lnSpc>
                <a:spcPct val="100000"/>
              </a:lnSpc>
              <a:spcBef>
                <a:spcPts val="0"/>
              </a:spcBef>
              <a:spcAft>
                <a:spcPts val="0"/>
              </a:spcAft>
              <a:buSzPts val="1600"/>
              <a:buChar char="●"/>
            </a:pPr>
            <a:r>
              <a:rPr b="1" lang="en" sz="1600"/>
              <a:t>Completing the Square</a:t>
            </a:r>
            <a:endParaRPr b="1" sz="1600"/>
          </a:p>
          <a:p>
            <a:pPr indent="-317500" lvl="1" marL="914400" rtl="0" algn="l">
              <a:lnSpc>
                <a:spcPct val="100000"/>
              </a:lnSpc>
              <a:spcBef>
                <a:spcPts val="0"/>
              </a:spcBef>
              <a:spcAft>
                <a:spcPts val="0"/>
              </a:spcAft>
              <a:buSzPts val="1400"/>
              <a:buChar char="○"/>
            </a:pPr>
            <a:r>
              <a:rPr lang="en" sz="1400"/>
              <a:t>A method used with quadratic expressions to transform them into perfect square trinomials.</a:t>
            </a:r>
            <a:endParaRPr sz="1400"/>
          </a:p>
        </p:txBody>
      </p:sp>
      <p:sp>
        <p:nvSpPr>
          <p:cNvPr id="123" name="Google Shape;123;p18"/>
          <p:cNvSpPr txBox="1"/>
          <p:nvPr>
            <p:ph idx="2" type="body"/>
          </p:nvPr>
        </p:nvSpPr>
        <p:spPr>
          <a:xfrm>
            <a:off x="4661100" y="976238"/>
            <a:ext cx="4482900" cy="3471900"/>
          </a:xfrm>
          <a:prstGeom prst="rect">
            <a:avLst/>
          </a:prstGeom>
        </p:spPr>
        <p:txBody>
          <a:bodyPr anchorCtr="0" anchor="t" bIns="91425" lIns="91425" spcFirstLastPara="1" rIns="91425" wrap="square" tIns="91425">
            <a:noAutofit/>
          </a:bodyPr>
          <a:lstStyle/>
          <a:p>
            <a:pPr indent="-330200" lvl="0" marL="457200" rtl="0" algn="l">
              <a:lnSpc>
                <a:spcPct val="100000"/>
              </a:lnSpc>
              <a:spcBef>
                <a:spcPts val="0"/>
              </a:spcBef>
              <a:spcAft>
                <a:spcPts val="0"/>
              </a:spcAft>
              <a:buSzPts val="1600"/>
              <a:buChar char="●"/>
            </a:pPr>
            <a:r>
              <a:rPr b="1" lang="en" sz="1600"/>
              <a:t>Forms (of a quadratic)</a:t>
            </a:r>
            <a:endParaRPr b="1" sz="1600"/>
          </a:p>
          <a:p>
            <a:pPr indent="-317500" lvl="1" marL="914400" rtl="0" algn="l">
              <a:lnSpc>
                <a:spcPct val="100000"/>
              </a:lnSpc>
              <a:spcBef>
                <a:spcPts val="0"/>
              </a:spcBef>
              <a:spcAft>
                <a:spcPts val="0"/>
              </a:spcAft>
              <a:buSzPts val="1400"/>
              <a:buChar char="○"/>
            </a:pPr>
            <a:r>
              <a:rPr lang="en" sz="1400"/>
              <a:t>Vertex: </a:t>
            </a:r>
            <a:r>
              <a:rPr i="1" lang="en" sz="1400">
                <a:latin typeface="Times New Roman"/>
                <a:ea typeface="Times New Roman"/>
                <a:cs typeface="Times New Roman"/>
                <a:sym typeface="Times New Roman"/>
              </a:rPr>
              <a:t>a</a:t>
            </a:r>
            <a:r>
              <a:rPr lang="en" sz="1400"/>
              <a:t>(</a:t>
            </a:r>
            <a:r>
              <a:rPr i="1" lang="en" sz="1400">
                <a:latin typeface="Times New Roman"/>
                <a:ea typeface="Times New Roman"/>
                <a:cs typeface="Times New Roman"/>
                <a:sym typeface="Times New Roman"/>
              </a:rPr>
              <a:t>x</a:t>
            </a:r>
            <a:r>
              <a:rPr lang="en" sz="1400"/>
              <a:t> − </a:t>
            </a:r>
            <a:r>
              <a:rPr i="1" lang="en" sz="1400">
                <a:latin typeface="Times New Roman"/>
                <a:ea typeface="Times New Roman"/>
                <a:cs typeface="Times New Roman"/>
                <a:sym typeface="Times New Roman"/>
              </a:rPr>
              <a:t>h</a:t>
            </a:r>
            <a:r>
              <a:rPr lang="en" sz="1400"/>
              <a:t>)² + </a:t>
            </a:r>
            <a:r>
              <a:rPr i="1" lang="en" sz="1400">
                <a:latin typeface="Times New Roman"/>
                <a:ea typeface="Times New Roman"/>
                <a:cs typeface="Times New Roman"/>
                <a:sym typeface="Times New Roman"/>
              </a:rPr>
              <a:t>k</a:t>
            </a:r>
            <a:r>
              <a:rPr lang="en" sz="1400"/>
              <a:t> where </a:t>
            </a:r>
            <a:r>
              <a:rPr i="1" lang="en" sz="1400">
                <a:latin typeface="Times New Roman"/>
                <a:ea typeface="Times New Roman"/>
                <a:cs typeface="Times New Roman"/>
                <a:sym typeface="Times New Roman"/>
              </a:rPr>
              <a:t>a</a:t>
            </a:r>
            <a:r>
              <a:rPr lang="en" sz="1400"/>
              <a:t>, </a:t>
            </a:r>
            <a:r>
              <a:rPr i="1" lang="en" sz="1400">
                <a:latin typeface="Times New Roman"/>
                <a:ea typeface="Times New Roman"/>
                <a:cs typeface="Times New Roman"/>
                <a:sym typeface="Times New Roman"/>
              </a:rPr>
              <a:t>h</a:t>
            </a:r>
            <a:r>
              <a:rPr lang="en" sz="1400"/>
              <a:t>, and </a:t>
            </a:r>
            <a:r>
              <a:rPr i="1" lang="en" sz="1400">
                <a:latin typeface="Times New Roman"/>
                <a:ea typeface="Times New Roman"/>
                <a:cs typeface="Times New Roman"/>
                <a:sym typeface="Times New Roman"/>
              </a:rPr>
              <a:t>k</a:t>
            </a:r>
            <a:r>
              <a:rPr lang="en" sz="1400"/>
              <a:t> are constants, and </a:t>
            </a:r>
            <a:r>
              <a:rPr i="1" lang="en" sz="1400">
                <a:latin typeface="Times New Roman"/>
                <a:ea typeface="Times New Roman"/>
                <a:cs typeface="Times New Roman"/>
                <a:sym typeface="Times New Roman"/>
              </a:rPr>
              <a:t>a</a:t>
            </a:r>
            <a:r>
              <a:rPr lang="en" sz="1400"/>
              <a:t> ≠ 0.</a:t>
            </a:r>
            <a:endParaRPr sz="1400"/>
          </a:p>
          <a:p>
            <a:pPr indent="-317500" lvl="1" marL="914400" rtl="0" algn="l">
              <a:lnSpc>
                <a:spcPct val="100000"/>
              </a:lnSpc>
              <a:spcBef>
                <a:spcPts val="0"/>
              </a:spcBef>
              <a:spcAft>
                <a:spcPts val="0"/>
              </a:spcAft>
              <a:buSzPts val="1400"/>
              <a:buChar char="○"/>
            </a:pPr>
            <a:r>
              <a:rPr lang="en" sz="1400"/>
              <a:t>Standard: </a:t>
            </a:r>
            <a:r>
              <a:rPr i="1" lang="en" sz="1400">
                <a:latin typeface="Times New Roman"/>
                <a:ea typeface="Times New Roman"/>
                <a:cs typeface="Times New Roman"/>
                <a:sym typeface="Times New Roman"/>
              </a:rPr>
              <a:t>f</a:t>
            </a:r>
            <a:r>
              <a:rPr lang="en" sz="1400"/>
              <a:t>(</a:t>
            </a:r>
            <a:r>
              <a:rPr i="1" lang="en" sz="1400">
                <a:latin typeface="Times New Roman"/>
                <a:ea typeface="Times New Roman"/>
                <a:cs typeface="Times New Roman"/>
                <a:sym typeface="Times New Roman"/>
              </a:rPr>
              <a:t>x</a:t>
            </a:r>
            <a:r>
              <a:rPr lang="en" sz="1400"/>
              <a:t>) = </a:t>
            </a:r>
            <a:r>
              <a:rPr i="1" lang="en" sz="1400">
                <a:latin typeface="Times New Roman"/>
                <a:ea typeface="Times New Roman"/>
                <a:cs typeface="Times New Roman"/>
                <a:sym typeface="Times New Roman"/>
              </a:rPr>
              <a:t>a</a:t>
            </a:r>
            <a:r>
              <a:rPr i="1" lang="en" sz="1400">
                <a:latin typeface="Times New Roman"/>
                <a:ea typeface="Times New Roman"/>
                <a:cs typeface="Times New Roman"/>
                <a:sym typeface="Times New Roman"/>
              </a:rPr>
              <a:t>𝑥</a:t>
            </a:r>
            <a:r>
              <a:rPr lang="en" sz="1400"/>
              <a:t>² + </a:t>
            </a:r>
            <a:r>
              <a:rPr i="1" lang="en" sz="1400">
                <a:latin typeface="Times New Roman"/>
                <a:ea typeface="Times New Roman"/>
                <a:cs typeface="Times New Roman"/>
                <a:sym typeface="Times New Roman"/>
              </a:rPr>
              <a:t>b</a:t>
            </a:r>
            <a:r>
              <a:rPr i="1" lang="en" sz="1400">
                <a:latin typeface="Times New Roman"/>
                <a:ea typeface="Times New Roman"/>
                <a:cs typeface="Times New Roman"/>
                <a:sym typeface="Times New Roman"/>
              </a:rPr>
              <a:t>𝑥</a:t>
            </a:r>
            <a:r>
              <a:rPr lang="en" sz="1400"/>
              <a:t> + </a:t>
            </a:r>
            <a:r>
              <a:rPr i="1" lang="en" sz="1400">
                <a:latin typeface="Times New Roman"/>
                <a:ea typeface="Times New Roman"/>
                <a:cs typeface="Times New Roman"/>
                <a:sym typeface="Times New Roman"/>
              </a:rPr>
              <a:t>c</a:t>
            </a:r>
            <a:r>
              <a:rPr lang="en" sz="1400"/>
              <a:t>.</a:t>
            </a:r>
            <a:endParaRPr sz="1400"/>
          </a:p>
          <a:p>
            <a:pPr indent="-317500" lvl="1" marL="914400" rtl="0" algn="l">
              <a:lnSpc>
                <a:spcPct val="100000"/>
              </a:lnSpc>
              <a:spcBef>
                <a:spcPts val="0"/>
              </a:spcBef>
              <a:spcAft>
                <a:spcPts val="0"/>
              </a:spcAft>
              <a:buSzPts val="1400"/>
              <a:buChar char="○"/>
            </a:pPr>
            <a:r>
              <a:rPr lang="en" sz="1400"/>
              <a:t>Factored: 𝑓(𝑥) = 𝑎(𝑥 − 𝑟₁)(𝑥 − 𝑟₂).</a:t>
            </a:r>
            <a:endParaRPr sz="1400"/>
          </a:p>
          <a:p>
            <a:pPr indent="-330200" lvl="0" marL="457200" rtl="0" algn="l">
              <a:lnSpc>
                <a:spcPct val="100000"/>
              </a:lnSpc>
              <a:spcBef>
                <a:spcPts val="0"/>
              </a:spcBef>
              <a:spcAft>
                <a:spcPts val="0"/>
              </a:spcAft>
              <a:buSzPts val="1600"/>
              <a:buChar char="●"/>
            </a:pPr>
            <a:r>
              <a:rPr b="1" lang="en" sz="1600"/>
              <a:t>Maximum</a:t>
            </a:r>
            <a:endParaRPr b="1" sz="1600"/>
          </a:p>
          <a:p>
            <a:pPr indent="-317500" lvl="1" marL="914400" rtl="0" algn="l">
              <a:lnSpc>
                <a:spcPct val="100000"/>
              </a:lnSpc>
              <a:spcBef>
                <a:spcPts val="0"/>
              </a:spcBef>
              <a:spcAft>
                <a:spcPts val="0"/>
              </a:spcAft>
              <a:buSzPts val="1400"/>
              <a:buChar char="○"/>
            </a:pPr>
            <a:r>
              <a:rPr lang="en" sz="1400"/>
              <a:t>The function value greater than or equal to all the other values. The highest point on the graph.</a:t>
            </a:r>
            <a:endParaRPr sz="1400"/>
          </a:p>
          <a:p>
            <a:pPr indent="-330200" lvl="0" marL="457200" rtl="0" algn="l">
              <a:lnSpc>
                <a:spcPct val="100000"/>
              </a:lnSpc>
              <a:spcBef>
                <a:spcPts val="0"/>
              </a:spcBef>
              <a:spcAft>
                <a:spcPts val="0"/>
              </a:spcAft>
              <a:buSzPts val="1600"/>
              <a:buChar char="●"/>
            </a:pPr>
            <a:r>
              <a:rPr b="1" lang="en" sz="1600"/>
              <a:t>Minimum</a:t>
            </a:r>
            <a:endParaRPr b="1" sz="1600"/>
          </a:p>
          <a:p>
            <a:pPr indent="-317500" lvl="1" marL="914400" rtl="0" algn="l">
              <a:lnSpc>
                <a:spcPct val="100000"/>
              </a:lnSpc>
              <a:spcBef>
                <a:spcPts val="0"/>
              </a:spcBef>
              <a:spcAft>
                <a:spcPts val="0"/>
              </a:spcAft>
              <a:buSzPts val="1400"/>
              <a:buChar char="○"/>
            </a:pPr>
            <a:r>
              <a:rPr lang="en" sz="1400"/>
              <a:t>The function value less than or equal to all the other values. The lowest point on the graph.</a:t>
            </a:r>
            <a:endParaRPr sz="1800"/>
          </a:p>
        </p:txBody>
      </p:sp>
      <p:sp>
        <p:nvSpPr>
          <p:cNvPr id="124" name="Google Shape;124;p18"/>
          <p:cNvSpPr txBox="1"/>
          <p:nvPr>
            <p:ph idx="12" type="sldNum"/>
          </p:nvPr>
        </p:nvSpPr>
        <p:spPr>
          <a:xfrm>
            <a:off x="8283608" y="472326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5" name="Google Shape;125;p18"/>
          <p:cNvSpPr txBox="1"/>
          <p:nvPr>
            <p:ph idx="3" type="sldNum"/>
          </p:nvPr>
        </p:nvSpPr>
        <p:spPr>
          <a:xfrm>
            <a:off x="311700" y="472327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9.9 Writing Quadratics in Different Forms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31" name="Google Shape;131;p19" title="2 learning activity stop 1.png"/>
          <p:cNvPicPr preferRelativeResize="0"/>
          <p:nvPr/>
        </p:nvPicPr>
        <p:blipFill>
          <a:blip r:embed="rId3">
            <a:alphaModFix/>
          </a:blip>
          <a:stretch>
            <a:fillRect/>
          </a:stretch>
        </p:blipFill>
        <p:spPr>
          <a:xfrm>
            <a:off x="148850" y="1428745"/>
            <a:ext cx="8839204" cy="3163641"/>
          </a:xfrm>
          <a:prstGeom prst="rect">
            <a:avLst/>
          </a:prstGeom>
          <a:noFill/>
          <a:ln>
            <a:noFill/>
          </a:ln>
        </p:spPr>
      </p:pic>
      <p:sp>
        <p:nvSpPr>
          <p:cNvPr id="132" name="Google Shape;132;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6" name="Shape 136"/>
        <p:cNvGrpSpPr/>
        <p:nvPr/>
      </p:nvGrpSpPr>
      <p:grpSpPr>
        <a:xfrm>
          <a:off x="0" y="0"/>
          <a:ext cx="0" cy="0"/>
          <a:chOff x="0" y="0"/>
          <a:chExt cx="0" cy="0"/>
        </a:xfrm>
      </p:grpSpPr>
      <p:sp>
        <p:nvSpPr>
          <p:cNvPr id="137" name="Google Shape;137;p20"/>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r>
              <a:rPr b="0" lang="en" sz="1400">
                <a:solidFill>
                  <a:srgbClr val="666666"/>
                </a:solidFill>
              </a:rPr>
              <a:t>| Part 1</a:t>
            </a:r>
            <a:endParaRPr b="0" sz="1400">
              <a:solidFill>
                <a:srgbClr val="666666"/>
              </a:solidFill>
            </a:endParaRPr>
          </a:p>
          <a:p>
            <a:pPr indent="0" lvl="0" marL="0" rtl="0" algn="l">
              <a:spcBef>
                <a:spcPts val="0"/>
              </a:spcBef>
              <a:spcAft>
                <a:spcPts val="0"/>
              </a:spcAft>
              <a:buNone/>
            </a:pPr>
            <a:r>
              <a:rPr lang="en" sz="3000"/>
              <a:t>Finding the Vertex 🔎</a:t>
            </a:r>
            <a:endParaRPr>
              <a:solidFill>
                <a:srgbClr val="005047"/>
              </a:solidFill>
            </a:endParaRPr>
          </a:p>
        </p:txBody>
      </p:sp>
      <p:sp>
        <p:nvSpPr>
          <p:cNvPr id="138" name="Google Shape;138;p20"/>
          <p:cNvSpPr txBox="1"/>
          <p:nvPr>
            <p:ph idx="12" type="sldNum"/>
          </p:nvPr>
        </p:nvSpPr>
        <p:spPr>
          <a:xfrm>
            <a:off x="8283608" y="472326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9" name="Google Shape;139;p20"/>
          <p:cNvSpPr txBox="1"/>
          <p:nvPr>
            <p:ph idx="3" type="sldNum"/>
          </p:nvPr>
        </p:nvSpPr>
        <p:spPr>
          <a:xfrm>
            <a:off x="311700" y="472327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9.9.1 Finding the Vertex in Vertex Form </a:t>
            </a:r>
            <a:endParaRPr/>
          </a:p>
        </p:txBody>
      </p:sp>
      <p:sp>
        <p:nvSpPr>
          <p:cNvPr id="140" name="Google Shape;140;p20"/>
          <p:cNvSpPr txBox="1"/>
          <p:nvPr/>
        </p:nvSpPr>
        <p:spPr>
          <a:xfrm>
            <a:off x="211225" y="971625"/>
            <a:ext cx="8370900" cy="37518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Font typeface="Noto Sans"/>
              <a:buAutoNum type="arabicPeriod"/>
            </a:pPr>
            <a:r>
              <a:rPr lang="en" sz="2000">
                <a:solidFill>
                  <a:schemeClr val="dk1"/>
                </a:solidFill>
                <a:latin typeface="Noto Sans"/>
                <a:ea typeface="Noto Sans"/>
                <a:cs typeface="Noto Sans"/>
                <a:sym typeface="Noto Sans"/>
              </a:rPr>
              <a:t>Write the quadratic function</a:t>
            </a:r>
            <a:br>
              <a:rPr lang="en" sz="2000">
                <a:solidFill>
                  <a:schemeClr val="dk1"/>
                </a:solidFill>
                <a:latin typeface="Noto Sans"/>
                <a:ea typeface="Noto Sans"/>
                <a:cs typeface="Noto Sans"/>
                <a:sym typeface="Noto Sans"/>
              </a:rPr>
            </a:br>
            <a:r>
              <a:rPr lang="en" sz="2000">
                <a:solidFill>
                  <a:schemeClr val="dk1"/>
                </a:solidFill>
                <a:latin typeface="Noto Sans"/>
                <a:ea typeface="Noto Sans"/>
                <a:cs typeface="Noto Sans"/>
                <a:sym typeface="Noto Sans"/>
              </a:rPr>
              <a:t> </a:t>
            </a:r>
            <a:r>
              <a:rPr i="1" lang="en" sz="2000">
                <a:solidFill>
                  <a:schemeClr val="dk1"/>
                </a:solidFill>
                <a:latin typeface="Times New Roman"/>
                <a:ea typeface="Times New Roman"/>
                <a:cs typeface="Times New Roman"/>
                <a:sym typeface="Times New Roman"/>
              </a:rPr>
              <a:t>f</a:t>
            </a: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 = </a:t>
            </a:r>
            <a:r>
              <a:rPr i="1" lang="en" sz="2000">
                <a:solidFill>
                  <a:schemeClr val="dk1"/>
                </a:solidFill>
                <a:latin typeface="Times New Roman"/>
                <a:ea typeface="Times New Roman"/>
                <a:cs typeface="Times New Roman"/>
                <a:sym typeface="Times New Roman"/>
              </a:rPr>
              <a:t>x</a:t>
            </a:r>
            <a:r>
              <a:rPr baseline="30000" lang="en" sz="2000">
                <a:solidFill>
                  <a:schemeClr val="dk1"/>
                </a:solidFill>
                <a:latin typeface="Noto Sans"/>
                <a:ea typeface="Noto Sans"/>
                <a:cs typeface="Noto Sans"/>
                <a:sym typeface="Noto Sans"/>
              </a:rPr>
              <a:t>2 </a:t>
            </a:r>
            <a:r>
              <a:rPr lang="en" sz="2000">
                <a:solidFill>
                  <a:schemeClr val="dk1"/>
                </a:solidFill>
                <a:latin typeface="Noto Sans"/>
                <a:ea typeface="Noto Sans"/>
                <a:cs typeface="Noto Sans"/>
                <a:sym typeface="Noto Sans"/>
              </a:rPr>
              <a:t>+ 6</a:t>
            </a:r>
            <a:r>
              <a:rPr i="1" lang="en" sz="2000">
                <a:solidFill>
                  <a:schemeClr val="dk1"/>
                </a:solidFill>
                <a:latin typeface="Times New Roman"/>
                <a:ea typeface="Times New Roman"/>
                <a:cs typeface="Times New Roman"/>
                <a:sym typeface="Times New Roman"/>
              </a:rPr>
              <a:t>x </a:t>
            </a:r>
            <a:r>
              <a:rPr lang="en" sz="2000">
                <a:solidFill>
                  <a:schemeClr val="dk1"/>
                </a:solidFill>
                <a:latin typeface="Noto Sans"/>
                <a:ea typeface="Noto Sans"/>
                <a:cs typeface="Noto Sans"/>
                <a:sym typeface="Noto Sans"/>
              </a:rPr>
              <a:t>+ 13 in vertex form.</a:t>
            </a:r>
            <a:endParaRPr sz="2000">
              <a:solidFill>
                <a:schemeClr val="dk1"/>
              </a:solidFill>
              <a:latin typeface="Noto Sans"/>
              <a:ea typeface="Noto Sans"/>
              <a:cs typeface="Noto Sans"/>
              <a:sym typeface="Noto Sans"/>
            </a:endParaRPr>
          </a:p>
          <a:p>
            <a:pPr indent="-355600" lvl="0" marL="457200" rtl="0" algn="l">
              <a:spcBef>
                <a:spcPts val="1000"/>
              </a:spcBef>
              <a:spcAft>
                <a:spcPts val="0"/>
              </a:spcAft>
              <a:buClr>
                <a:schemeClr val="dk1"/>
              </a:buClr>
              <a:buSzPts val="2000"/>
              <a:buFont typeface="Noto Sans"/>
              <a:buAutoNum type="arabicPeriod"/>
            </a:pPr>
            <a:r>
              <a:rPr lang="en" sz="2000">
                <a:solidFill>
                  <a:schemeClr val="dk1"/>
                </a:solidFill>
                <a:latin typeface="Noto Sans"/>
                <a:ea typeface="Noto Sans"/>
                <a:cs typeface="Noto Sans"/>
                <a:sym typeface="Noto Sans"/>
              </a:rPr>
              <a:t>Using the vertex form of the quadratic found in question 1, what is the vertex?</a:t>
            </a:r>
            <a:endParaRPr sz="2000">
              <a:solidFill>
                <a:schemeClr val="dk1"/>
              </a:solidFill>
              <a:latin typeface="Noto Sans"/>
              <a:ea typeface="Noto Sans"/>
              <a:cs typeface="Noto Sans"/>
              <a:sym typeface="Noto Sans"/>
            </a:endParaRPr>
          </a:p>
          <a:p>
            <a:pPr indent="-355600" lvl="0" marL="457200" rtl="0" algn="l">
              <a:spcBef>
                <a:spcPts val="1000"/>
              </a:spcBef>
              <a:spcAft>
                <a:spcPts val="0"/>
              </a:spcAft>
              <a:buClr>
                <a:schemeClr val="dk1"/>
              </a:buClr>
              <a:buSzPts val="2000"/>
              <a:buFont typeface="Noto Sans"/>
              <a:buAutoNum type="arabicPeriod"/>
            </a:pPr>
            <a:r>
              <a:rPr lang="en" sz="2000">
                <a:solidFill>
                  <a:schemeClr val="dk1"/>
                </a:solidFill>
                <a:latin typeface="Noto Sans"/>
                <a:ea typeface="Noto Sans"/>
                <a:cs typeface="Noto Sans"/>
                <a:sym typeface="Noto Sans"/>
              </a:rPr>
              <a:t>Graph both equations from question 1 (in standard form and vertex form).</a:t>
            </a:r>
            <a:endParaRPr sz="2000">
              <a:solidFill>
                <a:schemeClr val="dk1"/>
              </a:solidFill>
              <a:latin typeface="Noto Sans"/>
              <a:ea typeface="Noto Sans"/>
              <a:cs typeface="Noto Sans"/>
              <a:sym typeface="Noto Sans"/>
            </a:endParaRPr>
          </a:p>
          <a:p>
            <a:pPr indent="-355600" lvl="0" marL="457200" rtl="0" algn="l">
              <a:spcBef>
                <a:spcPts val="1000"/>
              </a:spcBef>
              <a:spcAft>
                <a:spcPts val="0"/>
              </a:spcAft>
              <a:buClr>
                <a:schemeClr val="dk1"/>
              </a:buClr>
              <a:buSzPts val="2000"/>
              <a:buFont typeface="Noto Sans"/>
              <a:buAutoNum type="arabicPeriod"/>
            </a:pPr>
            <a:r>
              <a:rPr lang="en" sz="2000">
                <a:solidFill>
                  <a:schemeClr val="dk1"/>
                </a:solidFill>
                <a:latin typeface="Noto Sans"/>
                <a:ea typeface="Noto Sans"/>
                <a:cs typeface="Noto Sans"/>
                <a:sym typeface="Noto Sans"/>
              </a:rPr>
              <a:t>Determine if the vertex for the quadratic function is a maximum or minimum.</a:t>
            </a:r>
            <a:endParaRPr sz="2000">
              <a:solidFill>
                <a:schemeClr val="dk1"/>
              </a:solidFill>
              <a:latin typeface="Noto Sans"/>
              <a:ea typeface="Noto Sans"/>
              <a:cs typeface="Noto Sans"/>
              <a:sym typeface="Noto Sans"/>
            </a:endParaRPr>
          </a:p>
          <a:p>
            <a:pPr indent="-355600" lvl="0" marL="457200" rtl="0" algn="l">
              <a:spcBef>
                <a:spcPts val="1000"/>
              </a:spcBef>
              <a:spcAft>
                <a:spcPts val="0"/>
              </a:spcAft>
              <a:buClr>
                <a:schemeClr val="dk1"/>
              </a:buClr>
              <a:buSzPts val="2000"/>
              <a:buFont typeface="Noto Sans"/>
              <a:buAutoNum type="arabicPeriod"/>
            </a:pPr>
            <a:r>
              <a:rPr lang="en" sz="2000">
                <a:solidFill>
                  <a:schemeClr val="dk1"/>
                </a:solidFill>
                <a:latin typeface="Noto Sans"/>
                <a:ea typeface="Noto Sans"/>
                <a:cs typeface="Noto Sans"/>
                <a:sym typeface="Noto Sans"/>
              </a:rPr>
              <a:t>What is the axis of symmetry?</a:t>
            </a:r>
            <a:endParaRPr sz="2000">
              <a:solidFill>
                <a:schemeClr val="dk1"/>
              </a:solidFill>
              <a:latin typeface="Noto Sans"/>
              <a:ea typeface="Noto Sans"/>
              <a:cs typeface="Noto Sans"/>
              <a:sym typeface="Noto Sans"/>
            </a:endParaRPr>
          </a:p>
        </p:txBody>
      </p:sp>
      <p:pic>
        <p:nvPicPr>
          <p:cNvPr descr="A simple graphic showing a teal box labeled “Standard Form” with a dashed arrow pointing to a yellow box labeled “Vertex Form,” representing the transformation from standard form to vertex form.&#10;" id="141" name="Google Shape;141;p20" title="ChatGPT Image Dec 4, 2025, 05_07_00 PM.png"/>
          <p:cNvPicPr preferRelativeResize="0"/>
          <p:nvPr/>
        </p:nvPicPr>
        <p:blipFill>
          <a:blip r:embed="rId4">
            <a:alphaModFix/>
          </a:blip>
          <a:stretch>
            <a:fillRect/>
          </a:stretch>
        </p:blipFill>
        <p:spPr>
          <a:xfrm>
            <a:off x="5657851" y="0"/>
            <a:ext cx="1876426" cy="187642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47" name="Google Shape;147;p2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48" name="Google Shape;148;p21"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2" name="Shape 152"/>
        <p:cNvGrpSpPr/>
        <p:nvPr/>
      </p:nvGrpSpPr>
      <p:grpSpPr>
        <a:xfrm>
          <a:off x="0" y="0"/>
          <a:ext cx="0" cy="0"/>
          <a:chOff x="0" y="0"/>
          <a:chExt cx="0" cy="0"/>
        </a:xfrm>
      </p:grpSpPr>
      <p:sp>
        <p:nvSpPr>
          <p:cNvPr id="153" name="Google Shape;153;p22"/>
          <p:cNvSpPr txBox="1"/>
          <p:nvPr>
            <p:ph type="title"/>
          </p:nvPr>
        </p:nvSpPr>
        <p:spPr>
          <a:xfrm>
            <a:off x="311700" y="137160"/>
            <a:ext cx="8520600" cy="832800"/>
          </a:xfrm>
          <a:prstGeom prst="rect">
            <a:avLst/>
          </a:prstGeom>
          <a:noFill/>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Form Switch</a:t>
            </a:r>
            <a:r>
              <a:rPr lang="en" sz="2600"/>
              <a:t> ⬆️⬇️</a:t>
            </a:r>
            <a:endParaRPr sz="2600">
              <a:solidFill>
                <a:srgbClr val="005047"/>
              </a:solidFill>
            </a:endParaRPr>
          </a:p>
        </p:txBody>
      </p:sp>
      <p:sp>
        <p:nvSpPr>
          <p:cNvPr id="154" name="Google Shape;154;p2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box providing steps in a math language routine to support English Language Learners." id="155" name="Google Shape;155;p22" title="ELL callout box"/>
          <p:cNvSpPr/>
          <p:nvPr/>
        </p:nvSpPr>
        <p:spPr>
          <a:xfrm>
            <a:off x="4262375" y="933361"/>
            <a:ext cx="4326000" cy="40305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Noto Sans"/>
                <a:ea typeface="Noto Sans"/>
                <a:cs typeface="Noto Sans"/>
                <a:sym typeface="Noto Sans"/>
              </a:rPr>
              <a:t>If you are the Sage (speaking):</a:t>
            </a:r>
            <a:endParaRPr b="1">
              <a:latin typeface="Noto Sans"/>
              <a:ea typeface="Noto Sans"/>
              <a:cs typeface="Noto Sans"/>
              <a:sym typeface="Noto Sans"/>
            </a:endParaRPr>
          </a:p>
          <a:p>
            <a:pPr indent="-317500" lvl="0" marL="457200" rtl="0" algn="l">
              <a:spcBef>
                <a:spcPts val="500"/>
              </a:spcBef>
              <a:spcAft>
                <a:spcPts val="0"/>
              </a:spcAft>
              <a:buSzPts val="1400"/>
              <a:buFont typeface="Noto Sans"/>
              <a:buChar char="●"/>
            </a:pPr>
            <a:r>
              <a:rPr lang="en">
                <a:latin typeface="Noto Sans"/>
                <a:ea typeface="Noto Sans"/>
                <a:cs typeface="Noto Sans"/>
                <a:sym typeface="Noto Sans"/>
              </a:rPr>
              <a:t>Practice saying new words</a:t>
            </a:r>
            <a:endParaRPr>
              <a:latin typeface="Noto Sans"/>
              <a:ea typeface="Noto Sans"/>
              <a:cs typeface="Noto Sans"/>
              <a:sym typeface="Noto Sans"/>
            </a:endParaRPr>
          </a:p>
          <a:p>
            <a:pPr indent="-317500" lvl="0" marL="457200" rtl="0" algn="l">
              <a:spcBef>
                <a:spcPts val="0"/>
              </a:spcBef>
              <a:spcAft>
                <a:spcPts val="0"/>
              </a:spcAft>
              <a:buSzPts val="1400"/>
              <a:buFont typeface="Noto Sans"/>
              <a:buChar char="●"/>
            </a:pPr>
            <a:r>
              <a:rPr lang="en">
                <a:latin typeface="Noto Sans"/>
                <a:ea typeface="Noto Sans"/>
                <a:cs typeface="Noto Sans"/>
                <a:sym typeface="Noto Sans"/>
              </a:rPr>
              <a:t>Work on English sounds (vowels, blends, silent letters)</a:t>
            </a:r>
            <a:endParaRPr>
              <a:latin typeface="Noto Sans"/>
              <a:ea typeface="Noto Sans"/>
              <a:cs typeface="Noto Sans"/>
              <a:sym typeface="Noto Sans"/>
            </a:endParaRPr>
          </a:p>
          <a:p>
            <a:pPr indent="-317500" lvl="0" marL="457200" rtl="0" algn="l">
              <a:spcBef>
                <a:spcPts val="0"/>
              </a:spcBef>
              <a:spcAft>
                <a:spcPts val="0"/>
              </a:spcAft>
              <a:buSzPts val="1400"/>
              <a:buFont typeface="Noto Sans"/>
              <a:buChar char="●"/>
            </a:pPr>
            <a:r>
              <a:rPr lang="en">
                <a:latin typeface="Noto Sans"/>
                <a:ea typeface="Noto Sans"/>
                <a:cs typeface="Noto Sans"/>
                <a:sym typeface="Noto Sans"/>
              </a:rPr>
              <a:t>Use clues like roots or prefixes to sound out words</a:t>
            </a:r>
            <a:endParaRPr>
              <a:latin typeface="Noto Sans"/>
              <a:ea typeface="Noto Sans"/>
              <a:cs typeface="Noto Sans"/>
              <a:sym typeface="Noto Sans"/>
            </a:endParaRPr>
          </a:p>
          <a:p>
            <a:pPr indent="0" lvl="0" marL="0" rtl="0" algn="l">
              <a:spcBef>
                <a:spcPts val="500"/>
              </a:spcBef>
              <a:spcAft>
                <a:spcPts val="0"/>
              </a:spcAft>
              <a:buNone/>
            </a:pPr>
            <a:r>
              <a:rPr b="1" lang="en">
                <a:latin typeface="Noto Sans"/>
                <a:ea typeface="Noto Sans"/>
                <a:cs typeface="Noto Sans"/>
                <a:sym typeface="Noto Sans"/>
              </a:rPr>
              <a:t>If you are the Scribe (writing):</a:t>
            </a:r>
            <a:endParaRPr b="1">
              <a:latin typeface="Noto Sans"/>
              <a:ea typeface="Noto Sans"/>
              <a:cs typeface="Noto Sans"/>
              <a:sym typeface="Noto Sans"/>
            </a:endParaRPr>
          </a:p>
          <a:p>
            <a:pPr indent="-317500" lvl="0" marL="457200" rtl="0" algn="l">
              <a:spcBef>
                <a:spcPts val="500"/>
              </a:spcBef>
              <a:spcAft>
                <a:spcPts val="0"/>
              </a:spcAft>
              <a:buSzPts val="1400"/>
              <a:buFont typeface="Noto Sans"/>
              <a:buChar char="●"/>
            </a:pPr>
            <a:r>
              <a:rPr lang="en">
                <a:latin typeface="Noto Sans"/>
                <a:ea typeface="Noto Sans"/>
                <a:cs typeface="Noto Sans"/>
                <a:sym typeface="Noto Sans"/>
              </a:rPr>
              <a:t>Write steps using sound–letter patterns</a:t>
            </a:r>
            <a:endParaRPr>
              <a:latin typeface="Noto Sans"/>
              <a:ea typeface="Noto Sans"/>
              <a:cs typeface="Noto Sans"/>
              <a:sym typeface="Noto Sans"/>
            </a:endParaRPr>
          </a:p>
          <a:p>
            <a:pPr indent="-317500" lvl="0" marL="457200" rtl="0" algn="l">
              <a:spcBef>
                <a:spcPts val="0"/>
              </a:spcBef>
              <a:spcAft>
                <a:spcPts val="0"/>
              </a:spcAft>
              <a:buSzPts val="1400"/>
              <a:buFont typeface="Noto Sans"/>
              <a:buChar char="●"/>
            </a:pPr>
            <a:r>
              <a:rPr lang="en">
                <a:latin typeface="Noto Sans"/>
                <a:ea typeface="Noto Sans"/>
                <a:cs typeface="Noto Sans"/>
                <a:sym typeface="Noto Sans"/>
              </a:rPr>
              <a:t>Practice spelling new vocabulary</a:t>
            </a:r>
            <a:endParaRPr>
              <a:latin typeface="Noto Sans"/>
              <a:ea typeface="Noto Sans"/>
              <a:cs typeface="Noto Sans"/>
              <a:sym typeface="Noto Sans"/>
            </a:endParaRPr>
          </a:p>
          <a:p>
            <a:pPr indent="-317500" lvl="0" marL="457200" rtl="0" algn="l">
              <a:spcBef>
                <a:spcPts val="0"/>
              </a:spcBef>
              <a:spcAft>
                <a:spcPts val="0"/>
              </a:spcAft>
              <a:buSzPts val="1400"/>
              <a:buFont typeface="Noto Sans"/>
              <a:buChar char="●"/>
            </a:pPr>
            <a:r>
              <a:rPr lang="en">
                <a:latin typeface="Noto Sans"/>
                <a:ea typeface="Noto Sans"/>
                <a:cs typeface="Noto Sans"/>
                <a:sym typeface="Noto Sans"/>
              </a:rPr>
              <a:t>Use what you know about English sounds</a:t>
            </a:r>
            <a:endParaRPr>
              <a:latin typeface="Noto Sans"/>
              <a:ea typeface="Noto Sans"/>
              <a:cs typeface="Noto Sans"/>
              <a:sym typeface="Noto Sans"/>
            </a:endParaRPr>
          </a:p>
          <a:p>
            <a:pPr indent="0" lvl="0" marL="0" rtl="0" algn="l">
              <a:spcBef>
                <a:spcPts val="500"/>
              </a:spcBef>
              <a:spcAft>
                <a:spcPts val="0"/>
              </a:spcAft>
              <a:buNone/>
            </a:pPr>
            <a:r>
              <a:rPr b="1" lang="en">
                <a:latin typeface="Noto Sans"/>
                <a:ea typeface="Noto Sans"/>
                <a:cs typeface="Noto Sans"/>
                <a:sym typeface="Noto Sans"/>
              </a:rPr>
              <a:t>Everyone:</a:t>
            </a:r>
            <a:endParaRPr b="1">
              <a:latin typeface="Noto Sans"/>
              <a:ea typeface="Noto Sans"/>
              <a:cs typeface="Noto Sans"/>
              <a:sym typeface="Noto Sans"/>
            </a:endParaRPr>
          </a:p>
          <a:p>
            <a:pPr indent="0" lvl="0" marL="0" rtl="0" algn="l">
              <a:spcBef>
                <a:spcPts val="500"/>
              </a:spcBef>
              <a:spcAft>
                <a:spcPts val="0"/>
              </a:spcAft>
              <a:buNone/>
            </a:pPr>
            <a:r>
              <a:rPr lang="en">
                <a:latin typeface="Noto Sans"/>
                <a:ea typeface="Noto Sans"/>
                <a:cs typeface="Noto Sans"/>
                <a:sym typeface="Noto Sans"/>
              </a:rPr>
              <a:t>Listen, speak, and write to build English skills</a:t>
            </a:r>
            <a:endParaRPr>
              <a:latin typeface="Noto Sans"/>
              <a:ea typeface="Noto Sans"/>
              <a:cs typeface="Noto Sans"/>
              <a:sym typeface="Noto Sans"/>
            </a:endParaRPr>
          </a:p>
          <a:p>
            <a:pPr indent="0" lvl="0" marL="0" rtl="0" algn="ctr">
              <a:spcBef>
                <a:spcPts val="500"/>
              </a:spcBef>
              <a:spcAft>
                <a:spcPts val="0"/>
              </a:spcAft>
              <a:buNone/>
            </a:pPr>
            <a:r>
              <a:rPr lang="en" sz="900">
                <a:solidFill>
                  <a:schemeClr val="dk1"/>
                </a:solidFill>
                <a:latin typeface="Noto Sans"/>
                <a:ea typeface="Noto Sans"/>
                <a:cs typeface="Noto Sans"/>
                <a:sym typeface="Noto Sans"/>
              </a:rPr>
              <a:t>                                                                         Discussion Supports</a:t>
            </a:r>
            <a:endParaRPr sz="900">
              <a:latin typeface="Noto Sans"/>
              <a:ea typeface="Noto Sans"/>
              <a:cs typeface="Noto Sans"/>
              <a:sym typeface="Noto Sans"/>
            </a:endParaRPr>
          </a:p>
        </p:txBody>
      </p:sp>
      <p:sp>
        <p:nvSpPr>
          <p:cNvPr id="156" name="Google Shape;156;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7" name="Google Shape;157;p2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9.9.2 Different Forms of Quadratics</a:t>
            </a:r>
            <a:endParaRPr/>
          </a:p>
        </p:txBody>
      </p:sp>
      <p:pic>
        <p:nvPicPr>
          <p:cNvPr descr="Icon indicating the slide contains a support for emerging bilingual students " id="158" name="Google Shape;158;p22" title="emojione_input-latin-letters (4).png"/>
          <p:cNvPicPr preferRelativeResize="0"/>
          <p:nvPr/>
        </p:nvPicPr>
        <p:blipFill>
          <a:blip r:embed="rId4">
            <a:alphaModFix/>
          </a:blip>
          <a:stretch>
            <a:fillRect/>
          </a:stretch>
        </p:blipFill>
        <p:spPr>
          <a:xfrm>
            <a:off x="8639257" y="117371"/>
            <a:ext cx="320040" cy="32004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2" name="Shape 162"/>
        <p:cNvGrpSpPr/>
        <p:nvPr/>
      </p:nvGrpSpPr>
      <p:grpSpPr>
        <a:xfrm>
          <a:off x="0" y="0"/>
          <a:ext cx="0" cy="0"/>
          <a:chOff x="0" y="0"/>
          <a:chExt cx="0" cy="0"/>
        </a:xfrm>
      </p:grpSpPr>
      <p:sp>
        <p:nvSpPr>
          <p:cNvPr id="163" name="Google Shape;163;p23"/>
          <p:cNvSpPr txBox="1"/>
          <p:nvPr>
            <p:ph type="title"/>
          </p:nvPr>
        </p:nvSpPr>
        <p:spPr>
          <a:xfrm>
            <a:off x="311700" y="54502"/>
            <a:ext cx="8520600" cy="822900"/>
          </a:xfrm>
          <a:prstGeom prst="rect">
            <a:avLst/>
          </a:prstGeom>
          <a:noFill/>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Form Switch ⬆️⬇️</a:t>
            </a:r>
            <a:endParaRPr>
              <a:solidFill>
                <a:srgbClr val="005047"/>
              </a:solidFill>
            </a:endParaRPr>
          </a:p>
        </p:txBody>
      </p:sp>
      <p:sp>
        <p:nvSpPr>
          <p:cNvPr id="164" name="Google Shape;164;p23"/>
          <p:cNvSpPr txBox="1"/>
          <p:nvPr>
            <p:ph idx="12" type="sldNum"/>
          </p:nvPr>
        </p:nvSpPr>
        <p:spPr>
          <a:xfrm>
            <a:off x="8283608" y="475426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65" name="Google Shape;165;p23"/>
          <p:cNvSpPr txBox="1"/>
          <p:nvPr>
            <p:ph idx="2" type="sldNum"/>
          </p:nvPr>
        </p:nvSpPr>
        <p:spPr>
          <a:xfrm>
            <a:off x="311700" y="475427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9.9.2 Different Forms of Quadratics</a:t>
            </a:r>
            <a:endParaRPr/>
          </a:p>
        </p:txBody>
      </p:sp>
      <p:sp>
        <p:nvSpPr>
          <p:cNvPr id="166" name="Google Shape;166;p23"/>
          <p:cNvSpPr txBox="1"/>
          <p:nvPr/>
        </p:nvSpPr>
        <p:spPr>
          <a:xfrm>
            <a:off x="311700" y="773702"/>
            <a:ext cx="8378100" cy="400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900">
                <a:solidFill>
                  <a:schemeClr val="dk1"/>
                </a:solidFill>
                <a:latin typeface="Noto Sans"/>
                <a:ea typeface="Noto Sans"/>
                <a:cs typeface="Noto Sans"/>
                <a:sym typeface="Noto Sans"/>
              </a:rPr>
              <a:t>Write each function in vertex form.</a:t>
            </a:r>
            <a:endParaRPr sz="1900">
              <a:solidFill>
                <a:schemeClr val="dk1"/>
              </a:solidFill>
              <a:latin typeface="Noto Sans"/>
              <a:ea typeface="Noto Sans"/>
              <a:cs typeface="Noto Sans"/>
              <a:sym typeface="Noto Sans"/>
            </a:endParaRPr>
          </a:p>
          <a:p>
            <a:pPr indent="-349250" lvl="0" marL="457200" rtl="0" algn="l">
              <a:spcBef>
                <a:spcPts val="1000"/>
              </a:spcBef>
              <a:spcAft>
                <a:spcPts val="0"/>
              </a:spcAft>
              <a:buClr>
                <a:schemeClr val="dk1"/>
              </a:buClr>
              <a:buSzPts val="1900"/>
              <a:buAutoNum type="arabicPeriod"/>
            </a:pPr>
            <a:r>
              <a:rPr i="1" lang="en" sz="1900">
                <a:solidFill>
                  <a:schemeClr val="dk1"/>
                </a:solidFill>
                <a:latin typeface="Times New Roman"/>
                <a:ea typeface="Times New Roman"/>
                <a:cs typeface="Times New Roman"/>
                <a:sym typeface="Times New Roman"/>
              </a:rPr>
              <a:t>y </a:t>
            </a:r>
            <a:r>
              <a:rPr lang="en" sz="1900">
                <a:solidFill>
                  <a:schemeClr val="dk1"/>
                </a:solidFill>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− 4</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+ 7</a:t>
            </a:r>
            <a:endParaRPr sz="1900">
              <a:solidFill>
                <a:schemeClr val="dk1"/>
              </a:solidFill>
              <a:latin typeface="Noto Sans"/>
              <a:ea typeface="Noto Sans"/>
              <a:cs typeface="Noto Sans"/>
              <a:sym typeface="Noto Sans"/>
            </a:endParaRPr>
          </a:p>
          <a:p>
            <a:pPr indent="-349250" lvl="0" marL="457200" rtl="0" algn="l">
              <a:spcBef>
                <a:spcPts val="1300"/>
              </a:spcBef>
              <a:spcAft>
                <a:spcPts val="0"/>
              </a:spcAft>
              <a:buClr>
                <a:schemeClr val="dk1"/>
              </a:buClr>
              <a:buSzPts val="1900"/>
              <a:buAutoNum type="arabicPeriod"/>
            </a:pPr>
            <a:r>
              <a:rPr i="1" lang="en" sz="1900">
                <a:solidFill>
                  <a:schemeClr val="dk1"/>
                </a:solidFill>
                <a:latin typeface="Times New Roman"/>
                <a:ea typeface="Times New Roman"/>
                <a:cs typeface="Times New Roman"/>
                <a:sym typeface="Times New Roman"/>
              </a:rPr>
              <a:t>y </a:t>
            </a:r>
            <a:r>
              <a:rPr lang="en" sz="1900">
                <a:solidFill>
                  <a:schemeClr val="dk1"/>
                </a:solidFill>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− 1)(</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+ 3)</a:t>
            </a:r>
            <a:endParaRPr sz="1900">
              <a:solidFill>
                <a:schemeClr val="dk1"/>
              </a:solidFill>
              <a:latin typeface="Noto Sans"/>
              <a:ea typeface="Noto Sans"/>
              <a:cs typeface="Noto Sans"/>
              <a:sym typeface="Noto Sans"/>
            </a:endParaRPr>
          </a:p>
          <a:p>
            <a:pPr indent="-349250" lvl="0" marL="457200" rtl="0" algn="l">
              <a:spcBef>
                <a:spcPts val="1300"/>
              </a:spcBef>
              <a:spcAft>
                <a:spcPts val="0"/>
              </a:spcAft>
              <a:buClr>
                <a:schemeClr val="dk1"/>
              </a:buClr>
              <a:buSzPts val="1900"/>
              <a:buAutoNum type="arabicPeriod"/>
            </a:pPr>
            <a:r>
              <a:rPr i="1" lang="en" sz="1900">
                <a:solidFill>
                  <a:schemeClr val="dk1"/>
                </a:solidFill>
                <a:latin typeface="Times New Roman"/>
                <a:ea typeface="Times New Roman"/>
                <a:cs typeface="Times New Roman"/>
                <a:sym typeface="Times New Roman"/>
              </a:rPr>
              <a:t>y </a:t>
            </a:r>
            <a:r>
              <a:rPr lang="en" sz="1900">
                <a:solidFill>
                  <a:schemeClr val="dk1"/>
                </a:solidFill>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− 2)(</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+ 2)</a:t>
            </a:r>
            <a:endParaRPr sz="1900">
              <a:solidFill>
                <a:schemeClr val="dk1"/>
              </a:solidFill>
              <a:latin typeface="Noto Sans"/>
              <a:ea typeface="Noto Sans"/>
              <a:cs typeface="Noto Sans"/>
              <a:sym typeface="Noto Sans"/>
            </a:endParaRPr>
          </a:p>
          <a:p>
            <a:pPr indent="-349250" lvl="0" marL="457200" rtl="0" algn="l">
              <a:spcBef>
                <a:spcPts val="1300"/>
              </a:spcBef>
              <a:spcAft>
                <a:spcPts val="0"/>
              </a:spcAft>
              <a:buClr>
                <a:schemeClr val="dk1"/>
              </a:buClr>
              <a:buSzPts val="1900"/>
              <a:buAutoNum type="arabicPeriod"/>
            </a:pPr>
            <a:r>
              <a:rPr i="1" lang="en" sz="1900">
                <a:solidFill>
                  <a:schemeClr val="dk1"/>
                </a:solidFill>
                <a:latin typeface="Times New Roman"/>
                <a:ea typeface="Times New Roman"/>
                <a:cs typeface="Times New Roman"/>
                <a:sym typeface="Times New Roman"/>
              </a:rPr>
              <a:t>y </a:t>
            </a:r>
            <a:r>
              <a:rPr lang="en" sz="1900">
                <a:solidFill>
                  <a:schemeClr val="dk1"/>
                </a:solidFill>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− 2</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− 6</a:t>
            </a:r>
            <a:endParaRPr sz="1900">
              <a:solidFill>
                <a:schemeClr val="dk1"/>
              </a:solidFill>
              <a:latin typeface="Noto Sans"/>
              <a:ea typeface="Noto Sans"/>
              <a:cs typeface="Noto Sans"/>
              <a:sym typeface="Noto Sans"/>
            </a:endParaRPr>
          </a:p>
          <a:p>
            <a:pPr indent="-349250" lvl="0" marL="457200" rtl="0" algn="l">
              <a:spcBef>
                <a:spcPts val="1300"/>
              </a:spcBef>
              <a:spcAft>
                <a:spcPts val="0"/>
              </a:spcAft>
              <a:buClr>
                <a:schemeClr val="dk1"/>
              </a:buClr>
              <a:buSzPts val="1900"/>
              <a:buAutoNum type="arabicPeriod"/>
            </a:pPr>
            <a:r>
              <a:rPr i="1" lang="en" sz="1900">
                <a:solidFill>
                  <a:schemeClr val="dk1"/>
                </a:solidFill>
                <a:latin typeface="Times New Roman"/>
                <a:ea typeface="Times New Roman"/>
                <a:cs typeface="Times New Roman"/>
                <a:sym typeface="Times New Roman"/>
              </a:rPr>
              <a:t>y </a:t>
            </a:r>
            <a:r>
              <a:rPr lang="en" sz="1900">
                <a:solidFill>
                  <a:schemeClr val="dk1"/>
                </a:solidFill>
                <a:latin typeface="Noto Sans"/>
                <a:ea typeface="Noto Sans"/>
                <a:cs typeface="Noto Sans"/>
                <a:sym typeface="Noto Sans"/>
              </a:rPr>
              <a:t>= 2</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− 12</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 </a:t>
            </a:r>
            <a:r>
              <a:rPr lang="en" sz="1900">
                <a:solidFill>
                  <a:schemeClr val="dk1"/>
                </a:solidFill>
                <a:latin typeface="Noto Sans"/>
                <a:ea typeface="Noto Sans"/>
                <a:cs typeface="Noto Sans"/>
                <a:sym typeface="Noto Sans"/>
              </a:rPr>
              <a:t>+ 22</a:t>
            </a:r>
            <a:endParaRPr sz="1900">
              <a:solidFill>
                <a:schemeClr val="dk1"/>
              </a:solidFill>
              <a:latin typeface="Noto Sans"/>
              <a:ea typeface="Noto Sans"/>
              <a:cs typeface="Noto Sans"/>
              <a:sym typeface="Noto Sans"/>
            </a:endParaRPr>
          </a:p>
          <a:p>
            <a:pPr indent="0" lvl="0" marL="0" rtl="0" algn="l">
              <a:spcBef>
                <a:spcPts val="1300"/>
              </a:spcBef>
              <a:spcAft>
                <a:spcPts val="0"/>
              </a:spcAft>
              <a:buNone/>
            </a:pPr>
            <a:r>
              <a:rPr lang="en" sz="1900">
                <a:solidFill>
                  <a:schemeClr val="dk1"/>
                </a:solidFill>
                <a:latin typeface="Noto Sans"/>
                <a:ea typeface="Noto Sans"/>
                <a:cs typeface="Noto Sans"/>
                <a:sym typeface="Noto Sans"/>
              </a:rPr>
              <a:t>Write each function in standard form.</a:t>
            </a:r>
            <a:endParaRPr sz="1900">
              <a:solidFill>
                <a:schemeClr val="dk1"/>
              </a:solidFill>
              <a:latin typeface="Noto Sans"/>
              <a:ea typeface="Noto Sans"/>
              <a:cs typeface="Noto Sans"/>
              <a:sym typeface="Noto Sans"/>
            </a:endParaRPr>
          </a:p>
          <a:p>
            <a:pPr indent="-349250" lvl="0" marL="457200" rtl="0" algn="l">
              <a:spcBef>
                <a:spcPts val="1000"/>
              </a:spcBef>
              <a:spcAft>
                <a:spcPts val="0"/>
              </a:spcAft>
              <a:buClr>
                <a:schemeClr val="dk1"/>
              </a:buClr>
              <a:buSzPts val="1900"/>
              <a:buAutoNum type="arabicPeriod" startAt="6"/>
            </a:pPr>
            <a:r>
              <a:rPr i="1" lang="en" sz="1900">
                <a:solidFill>
                  <a:schemeClr val="dk1"/>
                </a:solidFill>
                <a:latin typeface="Times New Roman"/>
                <a:ea typeface="Times New Roman"/>
                <a:cs typeface="Times New Roman"/>
                <a:sym typeface="Times New Roman"/>
              </a:rPr>
              <a:t>y </a:t>
            </a:r>
            <a:r>
              <a:rPr lang="en" sz="1900">
                <a:solidFill>
                  <a:schemeClr val="dk1"/>
                </a:solidFill>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− 2)</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+ 7</a:t>
            </a:r>
            <a:endParaRPr sz="1900">
              <a:solidFill>
                <a:schemeClr val="dk1"/>
              </a:solidFill>
              <a:latin typeface="Noto Sans"/>
              <a:ea typeface="Noto Sans"/>
              <a:cs typeface="Noto Sans"/>
              <a:sym typeface="Noto Sans"/>
            </a:endParaRPr>
          </a:p>
          <a:p>
            <a:pPr indent="-349250" lvl="0" marL="457200" rtl="0" algn="l">
              <a:spcBef>
                <a:spcPts val="1000"/>
              </a:spcBef>
              <a:spcAft>
                <a:spcPts val="0"/>
              </a:spcAft>
              <a:buClr>
                <a:schemeClr val="dk1"/>
              </a:buClr>
              <a:buSzPts val="1900"/>
              <a:buAutoNum type="arabicPeriod" startAt="6"/>
            </a:pPr>
            <a:r>
              <a:rPr i="1" lang="en" sz="1900">
                <a:solidFill>
                  <a:schemeClr val="dk1"/>
                </a:solidFill>
                <a:latin typeface="Times New Roman"/>
                <a:ea typeface="Times New Roman"/>
                <a:cs typeface="Times New Roman"/>
                <a:sym typeface="Times New Roman"/>
              </a:rPr>
              <a:t>y </a:t>
            </a:r>
            <a:r>
              <a:rPr lang="en" sz="1900">
                <a:solidFill>
                  <a:schemeClr val="dk1"/>
                </a:solidFill>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+ 6</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+ 7</a:t>
            </a:r>
            <a:endParaRPr sz="1900">
              <a:solidFill>
                <a:schemeClr val="dk1"/>
              </a:solidFill>
              <a:latin typeface="Noto Sans"/>
              <a:ea typeface="Noto Sans"/>
              <a:cs typeface="Noto Sans"/>
              <a:sym typeface="Noto Sans"/>
            </a:endParaRPr>
          </a:p>
        </p:txBody>
      </p:sp>
      <p:sp>
        <p:nvSpPr>
          <p:cNvPr descr="An icon on the side reads &quot;Are you ready for more?&quot; and links to a slide that provides more challenging content " id="167" name="Google Shape;167;p23" title="Are you ready for more? icon">
            <a:hlinkClick action="ppaction://hlinksldjump" r:id="rId4"/>
          </p:cNvPr>
          <p:cNvSpPr/>
          <p:nvPr/>
        </p:nvSpPr>
        <p:spPr>
          <a:xfrm>
            <a:off x="6999900" y="3631825"/>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pic>
        <p:nvPicPr>
          <p:cNvPr descr="Two boxes labeled “Standard Form” and “Vertex Form” are connected by two dotted arrows: one pointing downward from Standard Form to Vertex Form, and one pointing upward from Vertex Form back to Standard Form, showing conversion in both directions." id="168" name="Google Shape;168;p23" title="ChatGPT Image Dec 4, 2025, 09_04_46 PM.png"/>
          <p:cNvPicPr preferRelativeResize="0"/>
          <p:nvPr/>
        </p:nvPicPr>
        <p:blipFill>
          <a:blip r:embed="rId5">
            <a:alphaModFix/>
          </a:blip>
          <a:stretch>
            <a:fillRect/>
          </a:stretch>
        </p:blipFill>
        <p:spPr>
          <a:xfrm>
            <a:off x="5540675" y="436210"/>
            <a:ext cx="2957924" cy="29578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2" name="Shape 172"/>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173" name="Google Shape;173;p24"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174" name="Google Shape;174;p24"/>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175" name="Google Shape;175;p24"/>
          <p:cNvSpPr txBox="1"/>
          <p:nvPr>
            <p:ph idx="1" type="body"/>
          </p:nvPr>
        </p:nvSpPr>
        <p:spPr>
          <a:xfrm>
            <a:off x="311700" y="960125"/>
            <a:ext cx="4079400" cy="38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ball is thrown upward from the top of a 40 foot high building at a speed of 80 feet per second. The ball’s height above ground can be modeled by the equation</a:t>
            </a:r>
            <a:endParaRPr/>
          </a:p>
          <a:p>
            <a:pPr indent="0" lvl="0" marL="0" rtl="0" algn="l">
              <a:spcBef>
                <a:spcPts val="0"/>
              </a:spcBef>
              <a:spcAft>
                <a:spcPts val="0"/>
              </a:spcAft>
              <a:buNone/>
            </a:pPr>
            <a:r>
              <a:rPr i="1" lang="en">
                <a:latin typeface="Times New Roman"/>
                <a:ea typeface="Times New Roman"/>
                <a:cs typeface="Times New Roman"/>
                <a:sym typeface="Times New Roman"/>
              </a:rPr>
              <a:t>H</a:t>
            </a:r>
            <a:r>
              <a:rPr lang="en"/>
              <a:t>(</a:t>
            </a:r>
            <a:r>
              <a:rPr i="1" lang="en">
                <a:latin typeface="Times New Roman"/>
                <a:ea typeface="Times New Roman"/>
                <a:cs typeface="Times New Roman"/>
                <a:sym typeface="Times New Roman"/>
              </a:rPr>
              <a:t>t</a:t>
            </a:r>
            <a:r>
              <a:rPr lang="en"/>
              <a:t>) = −16</a:t>
            </a:r>
            <a:r>
              <a:rPr i="1" lang="en">
                <a:latin typeface="Times New Roman"/>
                <a:ea typeface="Times New Roman"/>
                <a:cs typeface="Times New Roman"/>
                <a:sym typeface="Times New Roman"/>
              </a:rPr>
              <a:t>t</a:t>
            </a:r>
            <a:r>
              <a:rPr baseline="30000" lang="en"/>
              <a:t>2 </a:t>
            </a:r>
            <a:r>
              <a:rPr lang="en"/>
              <a:t>+ 80</a:t>
            </a:r>
            <a:r>
              <a:rPr i="1" lang="en">
                <a:latin typeface="Times New Roman"/>
                <a:ea typeface="Times New Roman"/>
                <a:cs typeface="Times New Roman"/>
                <a:sym typeface="Times New Roman"/>
              </a:rPr>
              <a:t>t </a:t>
            </a:r>
            <a:r>
              <a:rPr lang="en"/>
              <a:t>+ 40. </a:t>
            </a:r>
            <a:endParaRPr/>
          </a:p>
          <a:p>
            <a:pPr indent="0" lvl="0" marL="0" rtl="0" algn="l">
              <a:spcBef>
                <a:spcPts val="1800"/>
              </a:spcBef>
              <a:spcAft>
                <a:spcPts val="0"/>
              </a:spcAft>
              <a:buNone/>
            </a:pPr>
            <a:r>
              <a:rPr b="1" lang="en"/>
              <a:t>What is the maximum height?</a:t>
            </a:r>
            <a:endParaRPr/>
          </a:p>
        </p:txBody>
      </p:sp>
      <p:sp>
        <p:nvSpPr>
          <p:cNvPr id="176" name="Google Shape;176;p24"/>
          <p:cNvSpPr txBox="1"/>
          <p:nvPr>
            <p:ph idx="12" type="sldNum"/>
          </p:nvPr>
        </p:nvSpPr>
        <p:spPr>
          <a:xfrm>
            <a:off x="8283608" y="4744121"/>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7" name="Google Shape;177;p24"/>
          <p:cNvSpPr txBox="1"/>
          <p:nvPr>
            <p:ph idx="2" type="sldNum"/>
          </p:nvPr>
        </p:nvSpPr>
        <p:spPr>
          <a:xfrm>
            <a:off x="311700" y="474412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9.9.2 Different Forms of Quadratics</a:t>
            </a:r>
            <a:endParaRPr/>
          </a:p>
        </p:txBody>
      </p:sp>
      <p:sp>
        <p:nvSpPr>
          <p:cNvPr id="178" name="Google Shape;178;p24"/>
          <p:cNvSpPr txBox="1"/>
          <p:nvPr>
            <p:ph idx="1" type="body"/>
          </p:nvPr>
        </p:nvSpPr>
        <p:spPr>
          <a:xfrm>
            <a:off x="4479150" y="2444025"/>
            <a:ext cx="4581600" cy="2300100"/>
          </a:xfrm>
          <a:prstGeom prst="rect">
            <a:avLst/>
          </a:prstGeom>
          <a:solidFill>
            <a:schemeClr val="lt2"/>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600"/>
              <a:t>HINT: Rewrite the function in vertex form.</a:t>
            </a:r>
            <a:endParaRPr b="1" sz="1600"/>
          </a:p>
          <a:p>
            <a:pPr indent="0" lvl="0" marL="0" rtl="0" algn="l">
              <a:spcBef>
                <a:spcPts val="1200"/>
              </a:spcBef>
              <a:spcAft>
                <a:spcPts val="0"/>
              </a:spcAft>
              <a:buNone/>
            </a:pPr>
            <a:r>
              <a:rPr b="1" lang="en" sz="1600"/>
              <a:t>Step 1</a:t>
            </a:r>
            <a:r>
              <a:rPr lang="en" sz="1600"/>
              <a:t> - Factor the (– 16).</a:t>
            </a:r>
            <a:endParaRPr sz="1600"/>
          </a:p>
          <a:p>
            <a:pPr indent="0" lvl="0" marL="0" rtl="0" algn="l">
              <a:spcBef>
                <a:spcPts val="0"/>
              </a:spcBef>
              <a:spcAft>
                <a:spcPts val="0"/>
              </a:spcAft>
              <a:buNone/>
            </a:pPr>
            <a:r>
              <a:rPr b="1" lang="en" sz="1600"/>
              <a:t>Step 2</a:t>
            </a:r>
            <a:r>
              <a:rPr lang="en" sz="1600"/>
              <a:t> - Complete the square.</a:t>
            </a:r>
            <a:endParaRPr sz="1600"/>
          </a:p>
          <a:p>
            <a:pPr indent="0" lvl="0" marL="0" rtl="0" algn="l">
              <a:spcBef>
                <a:spcPts val="0"/>
              </a:spcBef>
              <a:spcAft>
                <a:spcPts val="0"/>
              </a:spcAft>
              <a:buNone/>
            </a:pPr>
            <a:r>
              <a:rPr b="1" lang="en" sz="1600"/>
              <a:t>Step 3</a:t>
            </a:r>
            <a:r>
              <a:rPr lang="en" sz="1600"/>
              <a:t> - Add the constant to complete the square and subtract to balance the equation.</a:t>
            </a:r>
            <a:endParaRPr sz="1600"/>
          </a:p>
          <a:p>
            <a:pPr indent="0" lvl="0" marL="0" rtl="0" algn="l">
              <a:spcBef>
                <a:spcPts val="0"/>
              </a:spcBef>
              <a:spcAft>
                <a:spcPts val="0"/>
              </a:spcAft>
              <a:buNone/>
            </a:pPr>
            <a:r>
              <a:rPr b="1" lang="en" sz="1600"/>
              <a:t>Step 4</a:t>
            </a:r>
            <a:r>
              <a:rPr lang="en" sz="1600"/>
              <a:t> - Factor and simplify.</a:t>
            </a:r>
            <a:endParaRPr sz="1600"/>
          </a:p>
          <a:p>
            <a:pPr indent="0" lvl="0" marL="0" rtl="0" algn="l">
              <a:spcBef>
                <a:spcPts val="0"/>
              </a:spcBef>
              <a:spcAft>
                <a:spcPts val="0"/>
              </a:spcAft>
              <a:buNone/>
            </a:pPr>
            <a:r>
              <a:rPr b="1" lang="en" sz="1600"/>
              <a:t>Step 5</a:t>
            </a:r>
            <a:r>
              <a:rPr lang="en" sz="1600"/>
              <a:t> - Find the vertex.</a:t>
            </a:r>
            <a:endParaRPr sz="1600"/>
          </a:p>
        </p:txBody>
      </p:sp>
      <p:pic>
        <p:nvPicPr>
          <p:cNvPr descr="A ball is shown being thrown upward from the top of a 40-foot building with an initial speed of 80 feet per second, following a dotted upward path into the air." id="179" name="Google Shape;179;p24" title="ChatGPT Image Dec 4, 2025, 05_01_17 PM.png"/>
          <p:cNvPicPr preferRelativeResize="0"/>
          <p:nvPr/>
        </p:nvPicPr>
        <p:blipFill>
          <a:blip r:embed="rId4">
            <a:alphaModFix/>
          </a:blip>
          <a:stretch>
            <a:fillRect/>
          </a:stretch>
        </p:blipFill>
        <p:spPr>
          <a:xfrm>
            <a:off x="6167925" y="142913"/>
            <a:ext cx="2219325" cy="22193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3" name="Shape 183"/>
        <p:cNvGrpSpPr/>
        <p:nvPr/>
      </p:nvGrpSpPr>
      <p:grpSpPr>
        <a:xfrm>
          <a:off x="0" y="0"/>
          <a:ext cx="0" cy="0"/>
          <a:chOff x="0" y="0"/>
          <a:chExt cx="0" cy="0"/>
        </a:xfrm>
      </p:grpSpPr>
      <p:sp>
        <p:nvSpPr>
          <p:cNvPr descr="Icon indicating the slide contains a check for understanding question for students " id="184" name="Google Shape;184;p2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85" name="Google Shape;185;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6" name="Google Shape;186;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9.9.2 Different Forms of Quadratics</a:t>
            </a:r>
            <a:endParaRPr/>
          </a:p>
        </p:txBody>
      </p:sp>
      <p:sp>
        <p:nvSpPr>
          <p:cNvPr descr="An arrow icon reads &quot;Let's review!&quot; and links to a slide that reviews the content that was assessed in the self check question. " id="187" name="Google Shape;187;p25"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188" name="Google Shape;188;p25"/>
          <p:cNvSpPr txBox="1"/>
          <p:nvPr/>
        </p:nvSpPr>
        <p:spPr>
          <a:xfrm>
            <a:off x="310900" y="989075"/>
            <a:ext cx="8579700" cy="277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Noto Sans"/>
                <a:ea typeface="Noto Sans"/>
                <a:cs typeface="Noto Sans"/>
                <a:sym typeface="Noto Sans"/>
              </a:rPr>
              <a:t>Which of the following is </a:t>
            </a:r>
            <a:r>
              <a:rPr i="1" lang="en" sz="2200">
                <a:solidFill>
                  <a:schemeClr val="dk1"/>
                </a:solidFill>
                <a:latin typeface="Times New Roman"/>
                <a:ea typeface="Times New Roman"/>
                <a:cs typeface="Times New Roman"/>
                <a:sym typeface="Times New Roman"/>
              </a:rPr>
              <a:t>f</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 = (</a:t>
            </a: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− 2)</a:t>
            </a:r>
            <a:r>
              <a:rPr baseline="30000" lang="en" sz="2200">
                <a:solidFill>
                  <a:schemeClr val="dk1"/>
                </a:solidFill>
                <a:latin typeface="Noto Sans"/>
                <a:ea typeface="Noto Sans"/>
                <a:cs typeface="Noto Sans"/>
                <a:sym typeface="Noto Sans"/>
              </a:rPr>
              <a:t>2 </a:t>
            </a:r>
            <a:r>
              <a:rPr lang="en" sz="2200">
                <a:solidFill>
                  <a:schemeClr val="dk1"/>
                </a:solidFill>
                <a:latin typeface="Noto Sans"/>
                <a:ea typeface="Noto Sans"/>
                <a:cs typeface="Noto Sans"/>
                <a:sym typeface="Noto Sans"/>
              </a:rPr>
              <a:t>+ 15 written in standard form?</a:t>
            </a:r>
            <a:endParaRPr sz="2200">
              <a:solidFill>
                <a:schemeClr val="dk1"/>
              </a:solidFill>
              <a:latin typeface="Noto Sans"/>
              <a:ea typeface="Noto Sans"/>
              <a:cs typeface="Noto Sans"/>
              <a:sym typeface="Noto Sans"/>
            </a:endParaRPr>
          </a:p>
          <a:p>
            <a:pPr indent="-368300" lvl="0" marL="914400" rtl="0" algn="l">
              <a:spcBef>
                <a:spcPts val="1000"/>
              </a:spcBef>
              <a:spcAft>
                <a:spcPts val="0"/>
              </a:spcAft>
              <a:buClr>
                <a:schemeClr val="dk1"/>
              </a:buClr>
              <a:buSzPts val="2200"/>
              <a:buFont typeface="Noto Sans"/>
              <a:buAutoNum type="alphaLcPeriod"/>
            </a:pPr>
            <a:r>
              <a:rPr i="1" lang="en" sz="2200">
                <a:solidFill>
                  <a:schemeClr val="dk1"/>
                </a:solidFill>
                <a:latin typeface="Times New Roman"/>
                <a:ea typeface="Times New Roman"/>
                <a:cs typeface="Times New Roman"/>
                <a:sym typeface="Times New Roman"/>
              </a:rPr>
              <a:t>f</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 = </a:t>
            </a:r>
            <a:r>
              <a:rPr i="1" lang="en" sz="2200">
                <a:solidFill>
                  <a:schemeClr val="dk1"/>
                </a:solidFill>
                <a:latin typeface="Times New Roman"/>
                <a:ea typeface="Times New Roman"/>
                <a:cs typeface="Times New Roman"/>
                <a:sym typeface="Times New Roman"/>
              </a:rPr>
              <a:t>x</a:t>
            </a:r>
            <a:r>
              <a:rPr baseline="30000" lang="en" sz="2200">
                <a:solidFill>
                  <a:schemeClr val="dk1"/>
                </a:solidFill>
                <a:latin typeface="Noto Sans"/>
                <a:ea typeface="Noto Sans"/>
                <a:cs typeface="Noto Sans"/>
                <a:sym typeface="Noto Sans"/>
              </a:rPr>
              <a:t>2 </a:t>
            </a:r>
            <a:r>
              <a:rPr lang="en" sz="2200">
                <a:solidFill>
                  <a:schemeClr val="dk1"/>
                </a:solidFill>
                <a:latin typeface="Noto Sans"/>
                <a:ea typeface="Noto Sans"/>
                <a:cs typeface="Noto Sans"/>
                <a:sym typeface="Noto Sans"/>
              </a:rPr>
              <a:t>+ 19</a:t>
            </a:r>
            <a:endParaRPr sz="2200">
              <a:solidFill>
                <a:schemeClr val="dk1"/>
              </a:solidFill>
              <a:latin typeface="Noto Sans"/>
              <a:ea typeface="Noto Sans"/>
              <a:cs typeface="Noto Sans"/>
              <a:sym typeface="Noto Sans"/>
            </a:endParaRPr>
          </a:p>
          <a:p>
            <a:pPr indent="-368300" lvl="0" marL="914400" rtl="0" algn="l">
              <a:spcBef>
                <a:spcPts val="1000"/>
              </a:spcBef>
              <a:spcAft>
                <a:spcPts val="0"/>
              </a:spcAft>
              <a:buClr>
                <a:schemeClr val="dk1"/>
              </a:buClr>
              <a:buSzPts val="2200"/>
              <a:buFont typeface="Noto Sans"/>
              <a:buAutoNum type="alphaLcPeriod"/>
            </a:pPr>
            <a:r>
              <a:rPr i="1" lang="en" sz="2200">
                <a:solidFill>
                  <a:schemeClr val="dk1"/>
                </a:solidFill>
                <a:latin typeface="Times New Roman"/>
                <a:ea typeface="Times New Roman"/>
                <a:cs typeface="Times New Roman"/>
                <a:sym typeface="Times New Roman"/>
              </a:rPr>
              <a:t>f</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 = </a:t>
            </a:r>
            <a:r>
              <a:rPr i="1" lang="en" sz="2200">
                <a:solidFill>
                  <a:schemeClr val="dk1"/>
                </a:solidFill>
                <a:latin typeface="Times New Roman"/>
                <a:ea typeface="Times New Roman"/>
                <a:cs typeface="Times New Roman"/>
                <a:sym typeface="Times New Roman"/>
              </a:rPr>
              <a:t>x</a:t>
            </a:r>
            <a:r>
              <a:rPr baseline="30000" lang="en" sz="2200">
                <a:solidFill>
                  <a:schemeClr val="dk1"/>
                </a:solidFill>
                <a:latin typeface="Noto Sans"/>
                <a:ea typeface="Noto Sans"/>
                <a:cs typeface="Noto Sans"/>
                <a:sym typeface="Noto Sans"/>
              </a:rPr>
              <a:t>2 </a:t>
            </a:r>
            <a:r>
              <a:rPr lang="en" sz="2200">
                <a:solidFill>
                  <a:schemeClr val="dk1"/>
                </a:solidFill>
                <a:latin typeface="Noto Sans"/>
                <a:ea typeface="Noto Sans"/>
                <a:cs typeface="Noto Sans"/>
                <a:sym typeface="Noto Sans"/>
              </a:rPr>
              <a:t>- 4</a:t>
            </a: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+11</a:t>
            </a:r>
            <a:endParaRPr sz="2200">
              <a:solidFill>
                <a:schemeClr val="dk1"/>
              </a:solidFill>
              <a:latin typeface="Noto Sans"/>
              <a:ea typeface="Noto Sans"/>
              <a:cs typeface="Noto Sans"/>
              <a:sym typeface="Noto Sans"/>
            </a:endParaRPr>
          </a:p>
          <a:p>
            <a:pPr indent="-368300" lvl="0" marL="914400" rtl="0" algn="l">
              <a:spcBef>
                <a:spcPts val="1000"/>
              </a:spcBef>
              <a:spcAft>
                <a:spcPts val="0"/>
              </a:spcAft>
              <a:buClr>
                <a:schemeClr val="dk1"/>
              </a:buClr>
              <a:buSzPts val="2200"/>
              <a:buFont typeface="Noto Sans"/>
              <a:buAutoNum type="alphaLcPeriod"/>
            </a:pPr>
            <a:r>
              <a:rPr i="1" lang="en" sz="2200">
                <a:solidFill>
                  <a:schemeClr val="dk1"/>
                </a:solidFill>
                <a:latin typeface="Times New Roman"/>
                <a:ea typeface="Times New Roman"/>
                <a:cs typeface="Times New Roman"/>
                <a:sym typeface="Times New Roman"/>
              </a:rPr>
              <a:t>f</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 = </a:t>
            </a:r>
            <a:r>
              <a:rPr i="1" lang="en" sz="2200">
                <a:solidFill>
                  <a:schemeClr val="dk1"/>
                </a:solidFill>
                <a:latin typeface="Times New Roman"/>
                <a:ea typeface="Times New Roman"/>
                <a:cs typeface="Times New Roman"/>
                <a:sym typeface="Times New Roman"/>
              </a:rPr>
              <a:t>x</a:t>
            </a:r>
            <a:r>
              <a:rPr baseline="30000" lang="en" sz="2200">
                <a:solidFill>
                  <a:schemeClr val="dk1"/>
                </a:solidFill>
                <a:latin typeface="Noto Sans"/>
                <a:ea typeface="Noto Sans"/>
                <a:cs typeface="Noto Sans"/>
                <a:sym typeface="Noto Sans"/>
              </a:rPr>
              <a:t>2 </a:t>
            </a:r>
            <a:r>
              <a:rPr lang="en" sz="2200">
                <a:solidFill>
                  <a:schemeClr val="dk1"/>
                </a:solidFill>
                <a:latin typeface="Noto Sans"/>
                <a:ea typeface="Noto Sans"/>
                <a:cs typeface="Noto Sans"/>
                <a:sym typeface="Noto Sans"/>
              </a:rPr>
              <a:t>- 4</a:t>
            </a: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+19</a:t>
            </a:r>
            <a:endParaRPr sz="2200">
              <a:solidFill>
                <a:schemeClr val="dk1"/>
              </a:solidFill>
              <a:latin typeface="Noto Sans"/>
              <a:ea typeface="Noto Sans"/>
              <a:cs typeface="Noto Sans"/>
              <a:sym typeface="Noto Sans"/>
            </a:endParaRPr>
          </a:p>
          <a:p>
            <a:pPr indent="-368300" lvl="0" marL="914400" rtl="0" algn="l">
              <a:spcBef>
                <a:spcPts val="1000"/>
              </a:spcBef>
              <a:spcAft>
                <a:spcPts val="1000"/>
              </a:spcAft>
              <a:buClr>
                <a:schemeClr val="dk1"/>
              </a:buClr>
              <a:buSzPts val="2200"/>
              <a:buFont typeface="Noto Sans"/>
              <a:buAutoNum type="alphaLcPeriod"/>
            </a:pPr>
            <a:r>
              <a:rPr i="1" lang="en" sz="2200">
                <a:solidFill>
                  <a:schemeClr val="dk1"/>
                </a:solidFill>
                <a:latin typeface="Times New Roman"/>
                <a:ea typeface="Times New Roman"/>
                <a:cs typeface="Times New Roman"/>
                <a:sym typeface="Times New Roman"/>
              </a:rPr>
              <a:t>f</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 = </a:t>
            </a:r>
            <a:r>
              <a:rPr i="1" lang="en" sz="2200">
                <a:solidFill>
                  <a:schemeClr val="dk1"/>
                </a:solidFill>
                <a:latin typeface="Times New Roman"/>
                <a:ea typeface="Times New Roman"/>
                <a:cs typeface="Times New Roman"/>
                <a:sym typeface="Times New Roman"/>
              </a:rPr>
              <a:t>x</a:t>
            </a:r>
            <a:r>
              <a:rPr baseline="30000" lang="en" sz="2200">
                <a:solidFill>
                  <a:schemeClr val="dk1"/>
                </a:solidFill>
                <a:latin typeface="Noto Sans"/>
                <a:ea typeface="Noto Sans"/>
                <a:cs typeface="Noto Sans"/>
                <a:sym typeface="Noto Sans"/>
              </a:rPr>
              <a:t>2 </a:t>
            </a:r>
            <a:r>
              <a:rPr lang="en" sz="2200">
                <a:solidFill>
                  <a:schemeClr val="dk1"/>
                </a:solidFill>
                <a:latin typeface="Noto Sans"/>
                <a:ea typeface="Noto Sans"/>
                <a:cs typeface="Noto Sans"/>
                <a:sym typeface="Noto Sans"/>
              </a:rPr>
              <a:t>+ 4</a:t>
            </a: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+19</a:t>
            </a:r>
            <a:endParaRPr sz="2200">
              <a:solidFill>
                <a:schemeClr val="dk1"/>
              </a:solidFill>
              <a:latin typeface="Noto Sans"/>
              <a:ea typeface="Noto Sans"/>
              <a:cs typeface="Noto Sans"/>
              <a:sym typeface="Noto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192" name="Shape 192"/>
        <p:cNvGrpSpPr/>
        <p:nvPr/>
      </p:nvGrpSpPr>
      <p:grpSpPr>
        <a:xfrm>
          <a:off x="0" y="0"/>
          <a:ext cx="0" cy="0"/>
          <a:chOff x="0" y="0"/>
          <a:chExt cx="0" cy="0"/>
        </a:xfrm>
      </p:grpSpPr>
      <p:pic>
        <p:nvPicPr>
          <p:cNvPr descr="Icon indicating the slide contains a additional resources for students who struggled with the check for understanding (self check) question" id="193" name="Google Shape;193;p26"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194" name="Google Shape;194;p2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195" name="Google Shape;195;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96" name="Google Shape;196;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9.9.2 Different Forms of Quadratics - Additional Resources</a:t>
            </a:r>
            <a:endParaRPr/>
          </a:p>
        </p:txBody>
      </p:sp>
      <p:sp>
        <p:nvSpPr>
          <p:cNvPr id="197" name="Google Shape;197;p26"/>
          <p:cNvSpPr txBox="1"/>
          <p:nvPr/>
        </p:nvSpPr>
        <p:spPr>
          <a:xfrm>
            <a:off x="320050" y="1001375"/>
            <a:ext cx="8616000" cy="3027300"/>
          </a:xfrm>
          <a:prstGeom prst="rect">
            <a:avLst/>
          </a:prstGeom>
          <a:solidFill>
            <a:schemeClr val="lt2"/>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900">
                <a:solidFill>
                  <a:schemeClr val="dk1"/>
                </a:solidFill>
                <a:latin typeface="Noto Sans"/>
                <a:ea typeface="Noto Sans"/>
                <a:cs typeface="Noto Sans"/>
                <a:sym typeface="Noto Sans"/>
              </a:rPr>
              <a:t>Three Common Quadratic Forms:</a:t>
            </a:r>
            <a:endParaRPr b="1" sz="1900">
              <a:solidFill>
                <a:schemeClr val="dk1"/>
              </a:solidFill>
              <a:latin typeface="Noto Sans"/>
              <a:ea typeface="Noto Sans"/>
              <a:cs typeface="Noto Sans"/>
              <a:sym typeface="Noto Sans"/>
            </a:endParaRPr>
          </a:p>
          <a:p>
            <a:pPr indent="-349250" lvl="0" marL="457200" rtl="0" algn="l">
              <a:spcBef>
                <a:spcPts val="1000"/>
              </a:spcBef>
              <a:spcAft>
                <a:spcPts val="0"/>
              </a:spcAft>
              <a:buClr>
                <a:schemeClr val="dk1"/>
              </a:buClr>
              <a:buSzPts val="1900"/>
              <a:buChar char="●"/>
            </a:pPr>
            <a:r>
              <a:rPr lang="en" sz="1900">
                <a:solidFill>
                  <a:schemeClr val="dk1"/>
                </a:solidFill>
                <a:latin typeface="Noto Sans"/>
                <a:ea typeface="Noto Sans"/>
                <a:cs typeface="Noto Sans"/>
                <a:sym typeface="Noto Sans"/>
              </a:rPr>
              <a:t>The </a:t>
            </a:r>
            <a:r>
              <a:rPr b="1" lang="en" sz="1900">
                <a:solidFill>
                  <a:schemeClr val="dk1"/>
                </a:solidFill>
                <a:latin typeface="Noto Sans"/>
                <a:ea typeface="Noto Sans"/>
                <a:cs typeface="Noto Sans"/>
                <a:sym typeface="Noto Sans"/>
              </a:rPr>
              <a:t>STANDARD FORM</a:t>
            </a:r>
            <a:r>
              <a:rPr lang="en" sz="1900">
                <a:solidFill>
                  <a:schemeClr val="dk1"/>
                </a:solidFill>
                <a:latin typeface="Noto Sans"/>
                <a:ea typeface="Noto Sans"/>
                <a:cs typeface="Noto Sans"/>
                <a:sym typeface="Noto Sans"/>
              </a:rPr>
              <a:t> of a quadratic function is </a:t>
            </a:r>
            <a:r>
              <a:rPr i="1" lang="en" sz="1900">
                <a:solidFill>
                  <a:schemeClr val="dk1"/>
                </a:solidFill>
                <a:latin typeface="Times New Roman"/>
                <a:ea typeface="Times New Roman"/>
                <a:cs typeface="Times New Roman"/>
                <a:sym typeface="Times New Roman"/>
              </a:rPr>
              <a:t>f</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ax</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bx </a:t>
            </a:r>
            <a:r>
              <a:rPr lang="en" sz="1900">
                <a:solidFill>
                  <a:schemeClr val="dk1"/>
                </a:solidFill>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c</a:t>
            </a:r>
            <a:r>
              <a:rPr lang="en" sz="1900">
                <a:solidFill>
                  <a:schemeClr val="dk1"/>
                </a:solidFill>
                <a:latin typeface="Noto Sans"/>
                <a:ea typeface="Noto Sans"/>
                <a:cs typeface="Noto Sans"/>
                <a:sym typeface="Noto Sans"/>
              </a:rPr>
              <a:t> where </a:t>
            </a:r>
            <a:r>
              <a:rPr i="1" lang="en" sz="1900">
                <a:solidFill>
                  <a:schemeClr val="dk1"/>
                </a:solidFill>
                <a:latin typeface="Times New Roman"/>
                <a:ea typeface="Times New Roman"/>
                <a:cs typeface="Times New Roman"/>
                <a:sym typeface="Times New Roman"/>
              </a:rPr>
              <a:t>a</a:t>
            </a:r>
            <a:r>
              <a:rPr lang="en" sz="1900">
                <a:solidFill>
                  <a:schemeClr val="dk1"/>
                </a:solidFill>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b</a:t>
            </a:r>
            <a:r>
              <a:rPr lang="en" sz="1900">
                <a:solidFill>
                  <a:schemeClr val="dk1"/>
                </a:solidFill>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c</a:t>
            </a:r>
            <a:r>
              <a:rPr lang="en" sz="1900">
                <a:solidFill>
                  <a:schemeClr val="dk1"/>
                </a:solidFill>
                <a:latin typeface="Noto Sans"/>
                <a:ea typeface="Noto Sans"/>
                <a:cs typeface="Noto Sans"/>
                <a:sym typeface="Noto Sans"/>
              </a:rPr>
              <a:t>, are real numbers and </a:t>
            </a:r>
            <a:r>
              <a:rPr i="1" lang="en" sz="1900">
                <a:solidFill>
                  <a:schemeClr val="dk1"/>
                </a:solidFill>
                <a:latin typeface="Times New Roman"/>
                <a:ea typeface="Times New Roman"/>
                <a:cs typeface="Times New Roman"/>
                <a:sym typeface="Times New Roman"/>
              </a:rPr>
              <a:t>a </a:t>
            </a:r>
            <a:r>
              <a:rPr lang="en" sz="1900">
                <a:solidFill>
                  <a:schemeClr val="dk1"/>
                </a:solidFill>
                <a:latin typeface="Noto Sans"/>
                <a:ea typeface="Noto Sans"/>
                <a:cs typeface="Noto Sans"/>
                <a:sym typeface="Noto Sans"/>
              </a:rPr>
              <a:t>≠ 0.</a:t>
            </a:r>
            <a:endParaRPr sz="1900">
              <a:solidFill>
                <a:schemeClr val="dk1"/>
              </a:solidFill>
              <a:latin typeface="Noto Sans"/>
              <a:ea typeface="Noto Sans"/>
              <a:cs typeface="Noto Sans"/>
              <a:sym typeface="Noto Sans"/>
            </a:endParaRPr>
          </a:p>
          <a:p>
            <a:pPr indent="-349250" lvl="0" marL="457200" rtl="0" algn="l">
              <a:spcBef>
                <a:spcPts val="1000"/>
              </a:spcBef>
              <a:spcAft>
                <a:spcPts val="0"/>
              </a:spcAft>
              <a:buClr>
                <a:schemeClr val="dk1"/>
              </a:buClr>
              <a:buSzPts val="1900"/>
              <a:buChar char="●"/>
            </a:pPr>
            <a:r>
              <a:rPr lang="en" sz="1900">
                <a:solidFill>
                  <a:schemeClr val="dk1"/>
                </a:solidFill>
                <a:latin typeface="Noto Sans"/>
                <a:ea typeface="Noto Sans"/>
                <a:cs typeface="Noto Sans"/>
                <a:sym typeface="Noto Sans"/>
              </a:rPr>
              <a:t>The </a:t>
            </a:r>
            <a:r>
              <a:rPr b="1" lang="en" sz="1900">
                <a:solidFill>
                  <a:schemeClr val="dk1"/>
                </a:solidFill>
                <a:latin typeface="Noto Sans"/>
                <a:ea typeface="Noto Sans"/>
                <a:cs typeface="Noto Sans"/>
                <a:sym typeface="Noto Sans"/>
              </a:rPr>
              <a:t>VERTEX FORM</a:t>
            </a:r>
            <a:r>
              <a:rPr lang="en" sz="1900">
                <a:solidFill>
                  <a:schemeClr val="dk1"/>
                </a:solidFill>
                <a:latin typeface="Noto Sans"/>
                <a:ea typeface="Noto Sans"/>
                <a:cs typeface="Noto Sans"/>
                <a:sym typeface="Noto Sans"/>
              </a:rPr>
              <a:t> of a quadratic function is </a:t>
            </a:r>
            <a:r>
              <a:rPr i="1" lang="en" sz="1900">
                <a:solidFill>
                  <a:schemeClr val="dk1"/>
                </a:solidFill>
                <a:latin typeface="Times New Roman"/>
                <a:ea typeface="Times New Roman"/>
                <a:cs typeface="Times New Roman"/>
                <a:sym typeface="Times New Roman"/>
              </a:rPr>
              <a:t>f</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a</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h</a:t>
            </a:r>
            <a:r>
              <a:rPr lang="en" sz="1900">
                <a:solidFill>
                  <a:schemeClr val="dk1"/>
                </a:solidFill>
                <a:latin typeface="Noto Sans"/>
                <a:ea typeface="Noto Sans"/>
                <a:cs typeface="Noto Sans"/>
                <a:sym typeface="Noto Sans"/>
              </a:rPr>
              <a:t>)</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k</a:t>
            </a:r>
            <a:r>
              <a:rPr lang="en" sz="1900">
                <a:solidFill>
                  <a:schemeClr val="dk1"/>
                </a:solidFill>
                <a:latin typeface="Noto Sans"/>
                <a:ea typeface="Noto Sans"/>
                <a:cs typeface="Noto Sans"/>
                <a:sym typeface="Noto Sans"/>
              </a:rPr>
              <a:t> </a:t>
            </a:r>
            <a:br>
              <a:rPr lang="en" sz="1900">
                <a:solidFill>
                  <a:schemeClr val="dk1"/>
                </a:solidFill>
                <a:latin typeface="Noto Sans"/>
                <a:ea typeface="Noto Sans"/>
                <a:cs typeface="Noto Sans"/>
                <a:sym typeface="Noto Sans"/>
              </a:rPr>
            </a:br>
            <a:r>
              <a:rPr lang="en" sz="1900">
                <a:solidFill>
                  <a:schemeClr val="dk1"/>
                </a:solidFill>
                <a:latin typeface="Noto Sans"/>
                <a:ea typeface="Noto Sans"/>
                <a:cs typeface="Noto Sans"/>
                <a:sym typeface="Noto Sans"/>
              </a:rPr>
              <a:t>where (</a:t>
            </a:r>
            <a:r>
              <a:rPr i="1" lang="en" sz="1900">
                <a:solidFill>
                  <a:schemeClr val="dk1"/>
                </a:solidFill>
                <a:latin typeface="Times New Roman"/>
                <a:ea typeface="Times New Roman"/>
                <a:cs typeface="Times New Roman"/>
                <a:sym typeface="Times New Roman"/>
              </a:rPr>
              <a:t>h</a:t>
            </a:r>
            <a:r>
              <a:rPr lang="en" sz="1900">
                <a:solidFill>
                  <a:schemeClr val="dk1"/>
                </a:solidFill>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k</a:t>
            </a:r>
            <a:r>
              <a:rPr lang="en" sz="1900">
                <a:solidFill>
                  <a:schemeClr val="dk1"/>
                </a:solidFill>
                <a:latin typeface="Noto Sans"/>
                <a:ea typeface="Noto Sans"/>
                <a:cs typeface="Noto Sans"/>
                <a:sym typeface="Noto Sans"/>
              </a:rPr>
              <a:t>) is the vertex.</a:t>
            </a:r>
            <a:endParaRPr sz="1900">
              <a:solidFill>
                <a:schemeClr val="dk1"/>
              </a:solidFill>
              <a:latin typeface="Noto Sans"/>
              <a:ea typeface="Noto Sans"/>
              <a:cs typeface="Noto Sans"/>
              <a:sym typeface="Noto Sans"/>
            </a:endParaRPr>
          </a:p>
          <a:p>
            <a:pPr indent="-349250" lvl="0" marL="457200" rtl="0" algn="l">
              <a:spcBef>
                <a:spcPts val="1000"/>
              </a:spcBef>
              <a:spcAft>
                <a:spcPts val="1000"/>
              </a:spcAft>
              <a:buClr>
                <a:schemeClr val="dk1"/>
              </a:buClr>
              <a:buSzPts val="1900"/>
              <a:buChar char="●"/>
            </a:pPr>
            <a:r>
              <a:rPr lang="en" sz="1900">
                <a:solidFill>
                  <a:schemeClr val="dk1"/>
                </a:solidFill>
                <a:latin typeface="Noto Sans"/>
                <a:ea typeface="Noto Sans"/>
                <a:cs typeface="Noto Sans"/>
                <a:sym typeface="Noto Sans"/>
              </a:rPr>
              <a:t>The </a:t>
            </a:r>
            <a:r>
              <a:rPr b="1" lang="en" sz="1900">
                <a:solidFill>
                  <a:schemeClr val="dk1"/>
                </a:solidFill>
                <a:latin typeface="Noto Sans"/>
                <a:ea typeface="Noto Sans"/>
                <a:cs typeface="Noto Sans"/>
                <a:sym typeface="Noto Sans"/>
              </a:rPr>
              <a:t>FACTORED FORM</a:t>
            </a:r>
            <a:r>
              <a:rPr lang="en" sz="1900">
                <a:solidFill>
                  <a:schemeClr val="dk1"/>
                </a:solidFill>
                <a:latin typeface="Noto Sans"/>
                <a:ea typeface="Noto Sans"/>
                <a:cs typeface="Noto Sans"/>
                <a:sym typeface="Noto Sans"/>
              </a:rPr>
              <a:t> of the quadratic function is </a:t>
            </a:r>
            <a:r>
              <a:rPr i="1" lang="en" sz="1900">
                <a:solidFill>
                  <a:schemeClr val="dk1"/>
                </a:solidFill>
                <a:latin typeface="Times New Roman"/>
                <a:ea typeface="Times New Roman"/>
                <a:cs typeface="Times New Roman"/>
                <a:sym typeface="Times New Roman"/>
              </a:rPr>
              <a:t>f</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a</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b</a:t>
            </a:r>
            <a:r>
              <a:rPr lang="en" sz="1900">
                <a:solidFill>
                  <a:schemeClr val="dk1"/>
                </a:solidFill>
                <a:latin typeface="Noto Sans"/>
                <a:ea typeface="Noto Sans"/>
                <a:cs typeface="Noto Sans"/>
                <a:sym typeface="Noto Sans"/>
              </a:rPr>
              <a:t>) where </a:t>
            </a:r>
            <a:r>
              <a:rPr i="1" lang="en" sz="1900">
                <a:solidFill>
                  <a:schemeClr val="dk1"/>
                </a:solidFill>
                <a:latin typeface="Times New Roman"/>
                <a:ea typeface="Times New Roman"/>
                <a:cs typeface="Times New Roman"/>
                <a:sym typeface="Times New Roman"/>
              </a:rPr>
              <a:t>a</a:t>
            </a:r>
            <a:r>
              <a:rPr lang="en" sz="1900">
                <a:solidFill>
                  <a:schemeClr val="dk1"/>
                </a:solidFill>
                <a:latin typeface="Noto Sans"/>
                <a:ea typeface="Noto Sans"/>
                <a:cs typeface="Noto Sans"/>
                <a:sym typeface="Noto Sans"/>
              </a:rPr>
              <a:t> and </a:t>
            </a:r>
            <a:r>
              <a:rPr i="1" lang="en" sz="1900">
                <a:solidFill>
                  <a:schemeClr val="dk1"/>
                </a:solidFill>
                <a:latin typeface="Times New Roman"/>
                <a:ea typeface="Times New Roman"/>
                <a:cs typeface="Times New Roman"/>
                <a:sym typeface="Times New Roman"/>
              </a:rPr>
              <a:t>b</a:t>
            </a:r>
            <a:r>
              <a:rPr lang="en" sz="1900">
                <a:solidFill>
                  <a:schemeClr val="dk1"/>
                </a:solidFill>
                <a:latin typeface="Noto Sans"/>
                <a:ea typeface="Noto Sans"/>
                <a:cs typeface="Noto Sans"/>
                <a:sym typeface="Noto Sans"/>
              </a:rPr>
              <a:t> are roots of </a:t>
            </a:r>
            <a:r>
              <a:rPr i="1" lang="en" sz="1900">
                <a:solidFill>
                  <a:schemeClr val="dk1"/>
                </a:solidFill>
                <a:latin typeface="Times New Roman"/>
                <a:ea typeface="Times New Roman"/>
                <a:cs typeface="Times New Roman"/>
                <a:sym typeface="Times New Roman"/>
              </a:rPr>
              <a:t>f</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a:t>
            </a:r>
            <a:endParaRPr sz="1900">
              <a:solidFill>
                <a:schemeClr val="dk1"/>
              </a:solidFill>
              <a:latin typeface="Noto Sans"/>
              <a:ea typeface="Noto Sans"/>
              <a:cs typeface="Noto Sans"/>
              <a:sym typeface="Noto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01" name="Shape 201"/>
        <p:cNvGrpSpPr/>
        <p:nvPr/>
      </p:nvGrpSpPr>
      <p:grpSpPr>
        <a:xfrm>
          <a:off x="0" y="0"/>
          <a:ext cx="0" cy="0"/>
          <a:chOff x="0" y="0"/>
          <a:chExt cx="0" cy="0"/>
        </a:xfrm>
      </p:grpSpPr>
      <p:pic>
        <p:nvPicPr>
          <p:cNvPr descr="Icon indicating the slide contains a additional resources for students who struggled with the check for understanding (self check) question" id="202" name="Google Shape;202;p27"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03" name="Google Shape;203;p2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 </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04" name="Google Shape;204;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5" name="Google Shape;205;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9.9.2 Different Forms of Quadratics - Additional Resources</a:t>
            </a:r>
            <a:endParaRPr/>
          </a:p>
        </p:txBody>
      </p:sp>
      <p:sp>
        <p:nvSpPr>
          <p:cNvPr id="206" name="Google Shape;206;p27"/>
          <p:cNvSpPr txBox="1"/>
          <p:nvPr/>
        </p:nvSpPr>
        <p:spPr>
          <a:xfrm>
            <a:off x="310900" y="1124425"/>
            <a:ext cx="4835100" cy="312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solidFill>
                  <a:schemeClr val="dk1"/>
                </a:solidFill>
                <a:latin typeface="Noto Sans"/>
                <a:ea typeface="Noto Sans"/>
                <a:cs typeface="Noto Sans"/>
                <a:sym typeface="Noto Sans"/>
              </a:rPr>
              <a:t>Example 1 - </a:t>
            </a:r>
            <a:endParaRPr b="1" sz="1900">
              <a:solidFill>
                <a:schemeClr val="dk1"/>
              </a:solidFill>
              <a:latin typeface="Noto Sans"/>
              <a:ea typeface="Noto Sans"/>
              <a:cs typeface="Noto Sans"/>
              <a:sym typeface="Noto Sans"/>
            </a:endParaRPr>
          </a:p>
          <a:p>
            <a:pPr indent="0" lvl="0" marL="0" rtl="0" algn="l">
              <a:spcBef>
                <a:spcPts val="0"/>
              </a:spcBef>
              <a:spcAft>
                <a:spcPts val="0"/>
              </a:spcAft>
              <a:buNone/>
            </a:pPr>
            <a:r>
              <a:rPr lang="en" sz="1900">
                <a:solidFill>
                  <a:schemeClr val="dk1"/>
                </a:solidFill>
                <a:latin typeface="Noto Sans"/>
                <a:ea typeface="Noto Sans"/>
                <a:cs typeface="Noto Sans"/>
                <a:sym typeface="Noto Sans"/>
              </a:rPr>
              <a:t>Write the function  </a:t>
            </a:r>
            <a:r>
              <a:rPr i="1" lang="en" sz="1900">
                <a:solidFill>
                  <a:schemeClr val="dk1"/>
                </a:solidFill>
                <a:latin typeface="Times New Roman"/>
                <a:ea typeface="Times New Roman"/>
                <a:cs typeface="Times New Roman"/>
                <a:sym typeface="Times New Roman"/>
              </a:rPr>
              <a:t>f</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− 2)(</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+ 8) in standard form.</a:t>
            </a:r>
            <a:endParaRPr sz="1900">
              <a:solidFill>
                <a:schemeClr val="dk1"/>
              </a:solidFill>
              <a:latin typeface="Noto Sans"/>
              <a:ea typeface="Noto Sans"/>
              <a:cs typeface="Noto Sans"/>
              <a:sym typeface="Noto Sans"/>
            </a:endParaRPr>
          </a:p>
        </p:txBody>
      </p:sp>
      <p:sp>
        <p:nvSpPr>
          <p:cNvPr id="207" name="Google Shape;207;p27"/>
          <p:cNvSpPr txBox="1"/>
          <p:nvPr/>
        </p:nvSpPr>
        <p:spPr>
          <a:xfrm>
            <a:off x="6044350" y="1396975"/>
            <a:ext cx="2730600" cy="2684100"/>
          </a:xfrm>
          <a:prstGeom prst="rect">
            <a:avLst/>
          </a:prstGeom>
          <a:solidFill>
            <a:srgbClr val="F5F5F5"/>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chemeClr val="dk1"/>
                </a:solidFill>
                <a:latin typeface="Noto Sans"/>
                <a:ea typeface="Noto Sans"/>
                <a:cs typeface="Noto Sans"/>
                <a:sym typeface="Noto Sans"/>
              </a:rPr>
              <a:t>CHANGING </a:t>
            </a:r>
            <a:br>
              <a:rPr b="1" lang="en" sz="1900">
                <a:solidFill>
                  <a:schemeClr val="dk1"/>
                </a:solidFill>
                <a:latin typeface="Noto Sans"/>
                <a:ea typeface="Noto Sans"/>
                <a:cs typeface="Noto Sans"/>
                <a:sym typeface="Noto Sans"/>
              </a:rPr>
            </a:br>
            <a:r>
              <a:rPr b="1" lang="en" sz="1900">
                <a:solidFill>
                  <a:schemeClr val="dk1"/>
                </a:solidFill>
                <a:latin typeface="Noto Sans"/>
                <a:ea typeface="Noto Sans"/>
                <a:cs typeface="Noto Sans"/>
                <a:sym typeface="Noto Sans"/>
              </a:rPr>
              <a:t>FACTORED FORM</a:t>
            </a:r>
            <a:br>
              <a:rPr b="1" lang="en" sz="1900">
                <a:solidFill>
                  <a:schemeClr val="dk1"/>
                </a:solidFill>
                <a:latin typeface="Noto Sans"/>
                <a:ea typeface="Noto Sans"/>
                <a:cs typeface="Noto Sans"/>
                <a:sym typeface="Noto Sans"/>
              </a:rPr>
            </a:br>
            <a:r>
              <a:rPr b="1" lang="en" sz="1900">
                <a:solidFill>
                  <a:schemeClr val="dk1"/>
                </a:solidFill>
                <a:latin typeface="Noto Sans"/>
                <a:ea typeface="Noto Sans"/>
                <a:cs typeface="Noto Sans"/>
                <a:sym typeface="Noto Sans"/>
              </a:rPr>
              <a:t>TO STANDARD FORM</a:t>
            </a:r>
            <a:endParaRPr b="1" sz="1900">
              <a:solidFill>
                <a:schemeClr val="dk1"/>
              </a:solidFill>
              <a:latin typeface="Noto Sans"/>
              <a:ea typeface="Noto Sans"/>
              <a:cs typeface="Noto Sans"/>
              <a:sym typeface="Noto Sans"/>
            </a:endParaRPr>
          </a:p>
          <a:p>
            <a:pPr indent="0" lvl="0" marL="0" rtl="0" algn="l">
              <a:spcBef>
                <a:spcPts val="2200"/>
              </a:spcBef>
              <a:spcAft>
                <a:spcPts val="0"/>
              </a:spcAft>
              <a:buNone/>
            </a:pPr>
            <a:r>
              <a:rPr b="1" lang="en" sz="1900">
                <a:solidFill>
                  <a:schemeClr val="dk1"/>
                </a:solidFill>
                <a:latin typeface="Noto Sans"/>
                <a:ea typeface="Noto Sans"/>
                <a:cs typeface="Noto Sans"/>
                <a:sym typeface="Noto Sans"/>
              </a:rPr>
              <a:t>Step 1 -</a:t>
            </a:r>
            <a:r>
              <a:rPr lang="en" sz="1900">
                <a:solidFill>
                  <a:schemeClr val="dk1"/>
                </a:solidFill>
                <a:latin typeface="Noto Sans"/>
                <a:ea typeface="Noto Sans"/>
                <a:cs typeface="Noto Sans"/>
                <a:sym typeface="Noto Sans"/>
              </a:rPr>
              <a:t> Multiply the binomials using distribution (FOIL).</a:t>
            </a:r>
            <a:endParaRPr sz="1900">
              <a:solidFill>
                <a:schemeClr val="dk1"/>
              </a:solidFill>
              <a:latin typeface="Noto Sans"/>
              <a:ea typeface="Noto Sans"/>
              <a:cs typeface="Noto Sans"/>
              <a:sym typeface="Noto Sans"/>
            </a:endParaRPr>
          </a:p>
          <a:p>
            <a:pPr indent="0" lvl="0" marL="0" rtl="0" algn="l">
              <a:spcBef>
                <a:spcPts val="1000"/>
              </a:spcBef>
              <a:spcAft>
                <a:spcPts val="1000"/>
              </a:spcAft>
              <a:buClr>
                <a:schemeClr val="dk1"/>
              </a:buClr>
              <a:buSzPts val="1100"/>
              <a:buFont typeface="Arial"/>
              <a:buNone/>
            </a:pPr>
            <a:r>
              <a:rPr b="1" lang="en" sz="1900">
                <a:solidFill>
                  <a:schemeClr val="dk1"/>
                </a:solidFill>
                <a:latin typeface="Noto Sans"/>
                <a:ea typeface="Noto Sans"/>
                <a:cs typeface="Noto Sans"/>
                <a:sym typeface="Noto Sans"/>
              </a:rPr>
              <a:t>Step 2 -</a:t>
            </a:r>
            <a:r>
              <a:rPr lang="en" sz="1900">
                <a:solidFill>
                  <a:schemeClr val="dk1"/>
                </a:solidFill>
                <a:latin typeface="Noto Sans"/>
                <a:ea typeface="Noto Sans"/>
                <a:cs typeface="Noto Sans"/>
                <a:sym typeface="Noto Sans"/>
              </a:rPr>
              <a:t> Simplify.</a:t>
            </a:r>
            <a:endParaRPr sz="1900">
              <a:solidFill>
                <a:schemeClr val="dk1"/>
              </a:solidFill>
              <a:latin typeface="Noto Sans"/>
              <a:ea typeface="Noto Sans"/>
              <a:cs typeface="Noto Sans"/>
              <a:sym typeface="Noto Sans"/>
            </a:endParaRPr>
          </a:p>
        </p:txBody>
      </p:sp>
      <p:cxnSp>
        <p:nvCxnSpPr>
          <p:cNvPr descr="a gray line segment used to visually separate the title from the &quot;how to&quot; steps" id="208" name="Google Shape;208;p27"/>
          <p:cNvCxnSpPr/>
          <p:nvPr/>
        </p:nvCxnSpPr>
        <p:spPr>
          <a:xfrm>
            <a:off x="6572200" y="2464050"/>
            <a:ext cx="1674900" cy="11700"/>
          </a:xfrm>
          <a:prstGeom prst="straightConnector1">
            <a:avLst/>
          </a:prstGeom>
          <a:noFill/>
          <a:ln cap="flat" cmpd="sng" w="28575">
            <a:solidFill>
              <a:srgbClr val="D9D9D9"/>
            </a:solidFill>
            <a:prstDash val="solid"/>
            <a:round/>
            <a:headEnd len="med" w="med" type="none"/>
            <a:tailEnd len="med" w="med" type="non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12" name="Shape 212"/>
        <p:cNvGrpSpPr/>
        <p:nvPr/>
      </p:nvGrpSpPr>
      <p:grpSpPr>
        <a:xfrm>
          <a:off x="0" y="0"/>
          <a:ext cx="0" cy="0"/>
          <a:chOff x="0" y="0"/>
          <a:chExt cx="0" cy="0"/>
        </a:xfrm>
      </p:grpSpPr>
      <p:pic>
        <p:nvPicPr>
          <p:cNvPr descr="Icon indicating the slide contains a additional resources for students who struggled with the check for understanding (self check) question" id="213" name="Google Shape;213;p28"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14" name="Google Shape;214;p28"/>
          <p:cNvSpPr txBox="1"/>
          <p:nvPr>
            <p:ph type="title"/>
          </p:nvPr>
        </p:nvSpPr>
        <p:spPr>
          <a:xfrm>
            <a:off x="311700" y="137150"/>
            <a:ext cx="43938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3</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15" name="Google Shape;215;p28"/>
          <p:cNvSpPr txBox="1"/>
          <p:nvPr>
            <p:ph idx="12" type="sldNum"/>
          </p:nvPr>
        </p:nvSpPr>
        <p:spPr>
          <a:xfrm>
            <a:off x="8283608" y="471616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16" name="Google Shape;216;p28"/>
          <p:cNvSpPr txBox="1"/>
          <p:nvPr>
            <p:ph idx="2" type="sldNum"/>
          </p:nvPr>
        </p:nvSpPr>
        <p:spPr>
          <a:xfrm>
            <a:off x="311700" y="471617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9.9.2 Different Forms of Quadratics - Additional Resources</a:t>
            </a:r>
            <a:endParaRPr/>
          </a:p>
        </p:txBody>
      </p:sp>
      <p:sp>
        <p:nvSpPr>
          <p:cNvPr id="217" name="Google Shape;217;p28"/>
          <p:cNvSpPr txBox="1"/>
          <p:nvPr/>
        </p:nvSpPr>
        <p:spPr>
          <a:xfrm>
            <a:off x="310900" y="1124425"/>
            <a:ext cx="4254900" cy="312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solidFill>
                  <a:schemeClr val="dk1"/>
                </a:solidFill>
                <a:latin typeface="Noto Sans"/>
                <a:ea typeface="Noto Sans"/>
                <a:cs typeface="Noto Sans"/>
                <a:sym typeface="Noto Sans"/>
              </a:rPr>
              <a:t>Example 2 - </a:t>
            </a:r>
            <a:endParaRPr sz="1900">
              <a:solidFill>
                <a:schemeClr val="dk1"/>
              </a:solidFill>
              <a:latin typeface="Noto Sans"/>
              <a:ea typeface="Noto Sans"/>
              <a:cs typeface="Noto Sans"/>
              <a:sym typeface="Noto Sans"/>
            </a:endParaRPr>
          </a:p>
          <a:p>
            <a:pPr indent="0" lvl="0" marL="0" rtl="0" algn="l">
              <a:spcBef>
                <a:spcPts val="0"/>
              </a:spcBef>
              <a:spcAft>
                <a:spcPts val="0"/>
              </a:spcAft>
              <a:buNone/>
            </a:pPr>
            <a:r>
              <a:rPr lang="en" sz="1900">
                <a:solidFill>
                  <a:schemeClr val="dk1"/>
                </a:solidFill>
                <a:latin typeface="Noto Sans"/>
                <a:ea typeface="Noto Sans"/>
                <a:cs typeface="Noto Sans"/>
                <a:sym typeface="Noto Sans"/>
              </a:rPr>
              <a:t>Write the function </a:t>
            </a:r>
            <a:r>
              <a:rPr i="1" lang="en" sz="1900">
                <a:solidFill>
                  <a:schemeClr val="dk1"/>
                </a:solidFill>
                <a:latin typeface="Times New Roman"/>
                <a:ea typeface="Times New Roman"/>
                <a:cs typeface="Times New Roman"/>
                <a:sym typeface="Times New Roman"/>
              </a:rPr>
              <a:t>f</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− 2)(</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+ 8) in vertex form.</a:t>
            </a:r>
            <a:endParaRPr sz="1900">
              <a:solidFill>
                <a:schemeClr val="dk1"/>
              </a:solidFill>
              <a:latin typeface="Noto Sans"/>
              <a:ea typeface="Noto Sans"/>
              <a:cs typeface="Noto Sans"/>
              <a:sym typeface="Noto Sans"/>
            </a:endParaRPr>
          </a:p>
        </p:txBody>
      </p:sp>
      <p:sp>
        <p:nvSpPr>
          <p:cNvPr id="218" name="Google Shape;218;p28"/>
          <p:cNvSpPr txBox="1"/>
          <p:nvPr/>
        </p:nvSpPr>
        <p:spPr>
          <a:xfrm>
            <a:off x="5190100" y="548475"/>
            <a:ext cx="3783000" cy="4167600"/>
          </a:xfrm>
          <a:prstGeom prst="rect">
            <a:avLst/>
          </a:prstGeom>
          <a:solidFill>
            <a:srgbClr val="F5F5F5"/>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solidFill>
                  <a:schemeClr val="dk1"/>
                </a:solidFill>
                <a:latin typeface="Noto Sans"/>
                <a:ea typeface="Noto Sans"/>
                <a:cs typeface="Noto Sans"/>
                <a:sym typeface="Noto Sans"/>
              </a:rPr>
              <a:t>CHANGING </a:t>
            </a:r>
            <a:br>
              <a:rPr b="1" lang="en" sz="1700">
                <a:solidFill>
                  <a:schemeClr val="dk1"/>
                </a:solidFill>
                <a:latin typeface="Noto Sans"/>
                <a:ea typeface="Noto Sans"/>
                <a:cs typeface="Noto Sans"/>
                <a:sym typeface="Noto Sans"/>
              </a:rPr>
            </a:br>
            <a:r>
              <a:rPr b="1" lang="en" sz="1700">
                <a:solidFill>
                  <a:schemeClr val="dk1"/>
                </a:solidFill>
                <a:latin typeface="Noto Sans"/>
                <a:ea typeface="Noto Sans"/>
                <a:cs typeface="Noto Sans"/>
                <a:sym typeface="Noto Sans"/>
              </a:rPr>
              <a:t>FACTORED FORM</a:t>
            </a:r>
            <a:br>
              <a:rPr b="1" lang="en" sz="1700">
                <a:solidFill>
                  <a:schemeClr val="dk1"/>
                </a:solidFill>
                <a:latin typeface="Noto Sans"/>
                <a:ea typeface="Noto Sans"/>
                <a:cs typeface="Noto Sans"/>
                <a:sym typeface="Noto Sans"/>
              </a:rPr>
            </a:br>
            <a:r>
              <a:rPr b="1" lang="en" sz="1700">
                <a:solidFill>
                  <a:schemeClr val="dk1"/>
                </a:solidFill>
                <a:latin typeface="Noto Sans"/>
                <a:ea typeface="Noto Sans"/>
                <a:cs typeface="Noto Sans"/>
                <a:sym typeface="Noto Sans"/>
              </a:rPr>
              <a:t>TO VERTEX FORM</a:t>
            </a:r>
            <a:endParaRPr b="1" sz="1700">
              <a:solidFill>
                <a:schemeClr val="dk1"/>
              </a:solidFill>
              <a:latin typeface="Noto Sans"/>
              <a:ea typeface="Noto Sans"/>
              <a:cs typeface="Noto Sans"/>
              <a:sym typeface="Noto Sans"/>
            </a:endParaRPr>
          </a:p>
          <a:p>
            <a:pPr indent="0" lvl="0" marL="0" rtl="0" algn="l">
              <a:spcBef>
                <a:spcPts val="2200"/>
              </a:spcBef>
              <a:spcAft>
                <a:spcPts val="0"/>
              </a:spcAft>
              <a:buNone/>
            </a:pPr>
            <a:r>
              <a:rPr b="1" lang="en" sz="1600">
                <a:solidFill>
                  <a:schemeClr val="dk1"/>
                </a:solidFill>
                <a:latin typeface="Noto Sans"/>
                <a:ea typeface="Noto Sans"/>
                <a:cs typeface="Noto Sans"/>
                <a:sym typeface="Noto Sans"/>
              </a:rPr>
              <a:t>Step 1 -</a:t>
            </a:r>
            <a:r>
              <a:rPr lang="en" sz="1600">
                <a:solidFill>
                  <a:schemeClr val="dk1"/>
                </a:solidFill>
                <a:latin typeface="Noto Sans"/>
                <a:ea typeface="Noto Sans"/>
                <a:cs typeface="Noto Sans"/>
                <a:sym typeface="Noto Sans"/>
              </a:rPr>
              <a:t> Multiply the binomials using distribution (FOIL).</a:t>
            </a:r>
            <a:endParaRPr sz="1600">
              <a:solidFill>
                <a:schemeClr val="dk1"/>
              </a:solidFill>
              <a:latin typeface="Noto Sans"/>
              <a:ea typeface="Noto Sans"/>
              <a:cs typeface="Noto Sans"/>
              <a:sym typeface="Noto Sans"/>
            </a:endParaRPr>
          </a:p>
          <a:p>
            <a:pPr indent="0" lvl="0" marL="0" rtl="0" algn="l">
              <a:spcBef>
                <a:spcPts val="1000"/>
              </a:spcBef>
              <a:spcAft>
                <a:spcPts val="0"/>
              </a:spcAft>
              <a:buClr>
                <a:schemeClr val="dk1"/>
              </a:buClr>
              <a:buSzPts val="1100"/>
              <a:buFont typeface="Arial"/>
              <a:buNone/>
            </a:pPr>
            <a:r>
              <a:rPr b="1" lang="en" sz="1600">
                <a:solidFill>
                  <a:schemeClr val="dk1"/>
                </a:solidFill>
                <a:latin typeface="Noto Sans"/>
                <a:ea typeface="Noto Sans"/>
                <a:cs typeface="Noto Sans"/>
                <a:sym typeface="Noto Sans"/>
              </a:rPr>
              <a:t>Step 2 -</a:t>
            </a:r>
            <a:r>
              <a:rPr lang="en" sz="1600">
                <a:solidFill>
                  <a:schemeClr val="dk1"/>
                </a:solidFill>
                <a:latin typeface="Noto Sans"/>
                <a:ea typeface="Noto Sans"/>
                <a:cs typeface="Noto Sans"/>
                <a:sym typeface="Noto Sans"/>
              </a:rPr>
              <a:t> Simplify.</a:t>
            </a:r>
            <a:endParaRPr sz="1600">
              <a:solidFill>
                <a:schemeClr val="dk1"/>
              </a:solidFill>
              <a:latin typeface="Noto Sans"/>
              <a:ea typeface="Noto Sans"/>
              <a:cs typeface="Noto Sans"/>
              <a:sym typeface="Noto Sans"/>
            </a:endParaRPr>
          </a:p>
          <a:p>
            <a:pPr indent="0" lvl="0" marL="0" rtl="0" algn="l">
              <a:spcBef>
                <a:spcPts val="1000"/>
              </a:spcBef>
              <a:spcAft>
                <a:spcPts val="0"/>
              </a:spcAft>
              <a:buClr>
                <a:schemeClr val="dk1"/>
              </a:buClr>
              <a:buSzPts val="1100"/>
              <a:buFont typeface="Arial"/>
              <a:buNone/>
            </a:pPr>
            <a:r>
              <a:rPr b="1" lang="en" sz="1600">
                <a:solidFill>
                  <a:schemeClr val="dk1"/>
                </a:solidFill>
                <a:latin typeface="Noto Sans"/>
                <a:ea typeface="Noto Sans"/>
                <a:cs typeface="Noto Sans"/>
                <a:sym typeface="Noto Sans"/>
              </a:rPr>
              <a:t>Step 3 -</a:t>
            </a:r>
            <a:r>
              <a:rPr lang="en" sz="1600">
                <a:solidFill>
                  <a:schemeClr val="dk1"/>
                </a:solidFill>
                <a:latin typeface="Noto Sans"/>
                <a:ea typeface="Noto Sans"/>
                <a:cs typeface="Noto Sans"/>
                <a:sym typeface="Noto Sans"/>
              </a:rPr>
              <a:t> Complete the square.</a:t>
            </a:r>
            <a:endParaRPr sz="1600">
              <a:solidFill>
                <a:schemeClr val="dk1"/>
              </a:solidFill>
              <a:latin typeface="Noto Sans"/>
              <a:ea typeface="Noto Sans"/>
              <a:cs typeface="Noto Sans"/>
              <a:sym typeface="Noto Sans"/>
            </a:endParaRPr>
          </a:p>
          <a:p>
            <a:pPr indent="0" lvl="0" marL="0" rtl="0" algn="l">
              <a:spcBef>
                <a:spcPts val="1000"/>
              </a:spcBef>
              <a:spcAft>
                <a:spcPts val="0"/>
              </a:spcAft>
              <a:buClr>
                <a:schemeClr val="dk1"/>
              </a:buClr>
              <a:buSzPts val="1100"/>
              <a:buFont typeface="Arial"/>
              <a:buNone/>
            </a:pPr>
            <a:r>
              <a:rPr b="1" lang="en" sz="1600">
                <a:solidFill>
                  <a:schemeClr val="dk1"/>
                </a:solidFill>
                <a:latin typeface="Noto Sans"/>
                <a:ea typeface="Noto Sans"/>
                <a:cs typeface="Noto Sans"/>
                <a:sym typeface="Noto Sans"/>
              </a:rPr>
              <a:t>Step 4 -</a:t>
            </a:r>
            <a:r>
              <a:rPr lang="en" sz="1600">
                <a:solidFill>
                  <a:schemeClr val="dk1"/>
                </a:solidFill>
                <a:latin typeface="Noto Sans"/>
                <a:ea typeface="Noto Sans"/>
                <a:cs typeface="Noto Sans"/>
                <a:sym typeface="Noto Sans"/>
              </a:rPr>
              <a:t> Balance the equation by adding the constant to the quadratic to complete the </a:t>
            </a:r>
            <a:r>
              <a:rPr lang="en" sz="1600">
                <a:solidFill>
                  <a:schemeClr val="dk1"/>
                </a:solidFill>
                <a:latin typeface="Noto Sans"/>
                <a:ea typeface="Noto Sans"/>
                <a:cs typeface="Noto Sans"/>
                <a:sym typeface="Noto Sans"/>
              </a:rPr>
              <a:t>square</a:t>
            </a:r>
            <a:r>
              <a:rPr lang="en" sz="1600">
                <a:solidFill>
                  <a:schemeClr val="dk1"/>
                </a:solidFill>
                <a:latin typeface="Noto Sans"/>
                <a:ea typeface="Noto Sans"/>
                <a:cs typeface="Noto Sans"/>
                <a:sym typeface="Noto Sans"/>
              </a:rPr>
              <a:t> and subtract it from the original constant.</a:t>
            </a:r>
            <a:endParaRPr sz="1600">
              <a:solidFill>
                <a:schemeClr val="dk1"/>
              </a:solidFill>
              <a:latin typeface="Noto Sans"/>
              <a:ea typeface="Noto Sans"/>
              <a:cs typeface="Noto Sans"/>
              <a:sym typeface="Noto Sans"/>
            </a:endParaRPr>
          </a:p>
          <a:p>
            <a:pPr indent="0" lvl="0" marL="0" rtl="0" algn="l">
              <a:spcBef>
                <a:spcPts val="1000"/>
              </a:spcBef>
              <a:spcAft>
                <a:spcPts val="1000"/>
              </a:spcAft>
              <a:buClr>
                <a:schemeClr val="dk1"/>
              </a:buClr>
              <a:buSzPts val="1100"/>
              <a:buFont typeface="Arial"/>
              <a:buNone/>
            </a:pPr>
            <a:r>
              <a:rPr b="1" lang="en" sz="1600">
                <a:solidFill>
                  <a:schemeClr val="dk1"/>
                </a:solidFill>
                <a:latin typeface="Noto Sans"/>
                <a:ea typeface="Noto Sans"/>
                <a:cs typeface="Noto Sans"/>
                <a:sym typeface="Noto Sans"/>
              </a:rPr>
              <a:t>Step 5 -</a:t>
            </a:r>
            <a:r>
              <a:rPr lang="en" sz="1600">
                <a:solidFill>
                  <a:schemeClr val="dk1"/>
                </a:solidFill>
                <a:latin typeface="Noto Sans"/>
                <a:ea typeface="Noto Sans"/>
                <a:cs typeface="Noto Sans"/>
                <a:sym typeface="Noto Sans"/>
              </a:rPr>
              <a:t> Factor the trinomial and simplify.</a:t>
            </a:r>
            <a:endParaRPr sz="1600">
              <a:solidFill>
                <a:schemeClr val="dk1"/>
              </a:solidFill>
              <a:latin typeface="Noto Sans"/>
              <a:ea typeface="Noto Sans"/>
              <a:cs typeface="Noto Sans"/>
              <a:sym typeface="Noto Sans"/>
            </a:endParaRPr>
          </a:p>
        </p:txBody>
      </p:sp>
      <p:cxnSp>
        <p:nvCxnSpPr>
          <p:cNvPr descr="a gray line segment used to visually separate the title from the &quot;how to&quot; steps" id="219" name="Google Shape;219;p28"/>
          <p:cNvCxnSpPr/>
          <p:nvPr/>
        </p:nvCxnSpPr>
        <p:spPr>
          <a:xfrm>
            <a:off x="6116500" y="1560200"/>
            <a:ext cx="1930200" cy="11700"/>
          </a:xfrm>
          <a:prstGeom prst="straightConnector1">
            <a:avLst/>
          </a:prstGeom>
          <a:noFill/>
          <a:ln cap="flat" cmpd="sng" w="28575">
            <a:solidFill>
              <a:srgbClr val="D9D9D9"/>
            </a:solidFill>
            <a:prstDash val="solid"/>
            <a:round/>
            <a:headEnd len="med" w="med" type="none"/>
            <a:tailEnd len="med" w="med"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23" name="Shape 223"/>
        <p:cNvGrpSpPr/>
        <p:nvPr/>
      </p:nvGrpSpPr>
      <p:grpSpPr>
        <a:xfrm>
          <a:off x="0" y="0"/>
          <a:ext cx="0" cy="0"/>
          <a:chOff x="0" y="0"/>
          <a:chExt cx="0" cy="0"/>
        </a:xfrm>
      </p:grpSpPr>
      <p:pic>
        <p:nvPicPr>
          <p:cNvPr descr="Icon indicating the slide contains a additional resources for students who struggled with the check for understanding (self check) question" id="224" name="Google Shape;224;p29" title="additional resource-1.png"/>
          <p:cNvPicPr preferRelativeResize="0"/>
          <p:nvPr/>
        </p:nvPicPr>
        <p:blipFill>
          <a:blip r:embed="rId3">
            <a:alphaModFix/>
          </a:blip>
          <a:stretch>
            <a:fillRect/>
          </a:stretch>
        </p:blipFill>
        <p:spPr>
          <a:xfrm>
            <a:off x="8644453" y="137148"/>
            <a:ext cx="353968" cy="354000"/>
          </a:xfrm>
          <a:prstGeom prst="rect">
            <a:avLst/>
          </a:prstGeom>
          <a:noFill/>
          <a:ln>
            <a:noFill/>
          </a:ln>
        </p:spPr>
      </p:pic>
      <p:sp>
        <p:nvSpPr>
          <p:cNvPr id="225" name="Google Shape;225;p29"/>
          <p:cNvSpPr txBox="1"/>
          <p:nvPr>
            <p:ph type="title"/>
          </p:nvPr>
        </p:nvSpPr>
        <p:spPr>
          <a:xfrm>
            <a:off x="311700" y="137150"/>
            <a:ext cx="44499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4</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26" name="Google Shape;226;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27" name="Google Shape;227;p2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9.9.2 Different Forms of Quadratics - Additional Resources</a:t>
            </a:r>
            <a:endParaRPr/>
          </a:p>
        </p:txBody>
      </p:sp>
      <p:sp>
        <p:nvSpPr>
          <p:cNvPr id="228" name="Google Shape;228;p29"/>
          <p:cNvSpPr txBox="1"/>
          <p:nvPr/>
        </p:nvSpPr>
        <p:spPr>
          <a:xfrm>
            <a:off x="310900" y="1124425"/>
            <a:ext cx="4208400" cy="312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solidFill>
                  <a:schemeClr val="dk1"/>
                </a:solidFill>
                <a:latin typeface="Noto Sans"/>
                <a:ea typeface="Noto Sans"/>
                <a:cs typeface="Noto Sans"/>
                <a:sym typeface="Noto Sans"/>
              </a:rPr>
              <a:t>Example 3 -</a:t>
            </a:r>
            <a:endParaRPr b="1" sz="1900">
              <a:solidFill>
                <a:schemeClr val="dk1"/>
              </a:solidFill>
              <a:latin typeface="Noto Sans"/>
              <a:ea typeface="Noto Sans"/>
              <a:cs typeface="Noto Sans"/>
              <a:sym typeface="Noto Sans"/>
            </a:endParaRPr>
          </a:p>
          <a:p>
            <a:pPr indent="0" lvl="0" marL="0" rtl="0" algn="l">
              <a:spcBef>
                <a:spcPts val="0"/>
              </a:spcBef>
              <a:spcAft>
                <a:spcPts val="0"/>
              </a:spcAft>
              <a:buNone/>
            </a:pPr>
            <a:r>
              <a:rPr lang="en" sz="1900">
                <a:solidFill>
                  <a:schemeClr val="dk1"/>
                </a:solidFill>
                <a:latin typeface="Noto Sans"/>
                <a:ea typeface="Noto Sans"/>
                <a:cs typeface="Noto Sans"/>
                <a:sym typeface="Noto Sans"/>
              </a:rPr>
              <a:t>Write the function </a:t>
            </a:r>
            <a:r>
              <a:rPr lang="en" sz="1900">
                <a:solidFill>
                  <a:schemeClr val="dk1"/>
                </a:solidFill>
                <a:latin typeface="Noto Sans"/>
                <a:ea typeface="Noto Sans"/>
                <a:cs typeface="Noto Sans"/>
                <a:sym typeface="Noto Sans"/>
              </a:rPr>
              <a:t>in standard form </a:t>
            </a:r>
            <a:r>
              <a:rPr i="1" lang="en" sz="1900">
                <a:solidFill>
                  <a:schemeClr val="dk1"/>
                </a:solidFill>
                <a:latin typeface="Times New Roman"/>
                <a:ea typeface="Times New Roman"/>
                <a:cs typeface="Times New Roman"/>
                <a:sym typeface="Times New Roman"/>
              </a:rPr>
              <a:t>f</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6(</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− 2)</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+ 4</a:t>
            </a:r>
            <a:r>
              <a:rPr lang="en" sz="1900">
                <a:solidFill>
                  <a:schemeClr val="dk1"/>
                </a:solidFill>
                <a:latin typeface="Noto Sans"/>
                <a:ea typeface="Noto Sans"/>
                <a:cs typeface="Noto Sans"/>
                <a:sym typeface="Noto Sans"/>
              </a:rPr>
              <a:t>.</a:t>
            </a:r>
            <a:endParaRPr sz="1900">
              <a:solidFill>
                <a:schemeClr val="dk1"/>
              </a:solidFill>
              <a:latin typeface="Noto Sans"/>
              <a:ea typeface="Noto Sans"/>
              <a:cs typeface="Noto Sans"/>
              <a:sym typeface="Noto Sans"/>
            </a:endParaRPr>
          </a:p>
        </p:txBody>
      </p:sp>
      <p:sp>
        <p:nvSpPr>
          <p:cNvPr id="229" name="Google Shape;229;p29"/>
          <p:cNvSpPr txBox="1"/>
          <p:nvPr/>
        </p:nvSpPr>
        <p:spPr>
          <a:xfrm>
            <a:off x="6146850" y="1003300"/>
            <a:ext cx="2730600" cy="3526500"/>
          </a:xfrm>
          <a:prstGeom prst="rect">
            <a:avLst/>
          </a:prstGeom>
          <a:solidFill>
            <a:srgbClr val="F5F5F5"/>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chemeClr val="dk1"/>
                </a:solidFill>
                <a:latin typeface="Noto Sans"/>
                <a:ea typeface="Noto Sans"/>
                <a:cs typeface="Noto Sans"/>
                <a:sym typeface="Noto Sans"/>
              </a:rPr>
              <a:t>CHANGING </a:t>
            </a:r>
            <a:br>
              <a:rPr b="1" lang="en" sz="1900">
                <a:solidFill>
                  <a:schemeClr val="dk1"/>
                </a:solidFill>
                <a:latin typeface="Noto Sans"/>
                <a:ea typeface="Noto Sans"/>
                <a:cs typeface="Noto Sans"/>
                <a:sym typeface="Noto Sans"/>
              </a:rPr>
            </a:br>
            <a:r>
              <a:rPr b="1" lang="en" sz="1900">
                <a:solidFill>
                  <a:schemeClr val="dk1"/>
                </a:solidFill>
                <a:latin typeface="Noto Sans"/>
                <a:ea typeface="Noto Sans"/>
                <a:cs typeface="Noto Sans"/>
                <a:sym typeface="Noto Sans"/>
              </a:rPr>
              <a:t>VERTEX FORM</a:t>
            </a:r>
            <a:br>
              <a:rPr b="1" lang="en" sz="1900">
                <a:solidFill>
                  <a:schemeClr val="dk1"/>
                </a:solidFill>
                <a:latin typeface="Noto Sans"/>
                <a:ea typeface="Noto Sans"/>
                <a:cs typeface="Noto Sans"/>
                <a:sym typeface="Noto Sans"/>
              </a:rPr>
            </a:br>
            <a:r>
              <a:rPr b="1" lang="en" sz="1900">
                <a:solidFill>
                  <a:schemeClr val="dk1"/>
                </a:solidFill>
                <a:latin typeface="Noto Sans"/>
                <a:ea typeface="Noto Sans"/>
                <a:cs typeface="Noto Sans"/>
                <a:sym typeface="Noto Sans"/>
              </a:rPr>
              <a:t>TO STANDARD FORM</a:t>
            </a:r>
            <a:endParaRPr b="1" sz="1900">
              <a:solidFill>
                <a:schemeClr val="dk1"/>
              </a:solidFill>
              <a:latin typeface="Noto Sans"/>
              <a:ea typeface="Noto Sans"/>
              <a:cs typeface="Noto Sans"/>
              <a:sym typeface="Noto Sans"/>
            </a:endParaRPr>
          </a:p>
          <a:p>
            <a:pPr indent="0" lvl="0" marL="0" rtl="0" algn="l">
              <a:spcBef>
                <a:spcPts val="2200"/>
              </a:spcBef>
              <a:spcAft>
                <a:spcPts val="0"/>
              </a:spcAft>
              <a:buNone/>
            </a:pPr>
            <a:r>
              <a:rPr b="1" lang="en" sz="1900">
                <a:solidFill>
                  <a:schemeClr val="dk1"/>
                </a:solidFill>
                <a:latin typeface="Noto Sans"/>
                <a:ea typeface="Noto Sans"/>
                <a:cs typeface="Noto Sans"/>
                <a:sym typeface="Noto Sans"/>
              </a:rPr>
              <a:t>Step 1 -</a:t>
            </a:r>
            <a:r>
              <a:rPr lang="en" sz="1900">
                <a:solidFill>
                  <a:schemeClr val="dk1"/>
                </a:solidFill>
                <a:latin typeface="Noto Sans"/>
                <a:ea typeface="Noto Sans"/>
                <a:cs typeface="Noto Sans"/>
                <a:sym typeface="Noto Sans"/>
              </a:rPr>
              <a:t> Multiply to expand the squared binomial.</a:t>
            </a:r>
            <a:endParaRPr sz="1900">
              <a:solidFill>
                <a:schemeClr val="dk1"/>
              </a:solidFill>
              <a:latin typeface="Noto Sans"/>
              <a:ea typeface="Noto Sans"/>
              <a:cs typeface="Noto Sans"/>
              <a:sym typeface="Noto Sans"/>
            </a:endParaRPr>
          </a:p>
          <a:p>
            <a:pPr indent="0" lvl="0" marL="0" rtl="0" algn="l">
              <a:spcBef>
                <a:spcPts val="1000"/>
              </a:spcBef>
              <a:spcAft>
                <a:spcPts val="0"/>
              </a:spcAft>
              <a:buClr>
                <a:schemeClr val="dk1"/>
              </a:buClr>
              <a:buSzPts val="1100"/>
              <a:buFont typeface="Arial"/>
              <a:buNone/>
            </a:pPr>
            <a:r>
              <a:rPr b="1" lang="en" sz="1900">
                <a:solidFill>
                  <a:schemeClr val="dk1"/>
                </a:solidFill>
                <a:latin typeface="Noto Sans"/>
                <a:ea typeface="Noto Sans"/>
                <a:cs typeface="Noto Sans"/>
                <a:sym typeface="Noto Sans"/>
              </a:rPr>
              <a:t>Step 2 -</a:t>
            </a:r>
            <a:r>
              <a:rPr lang="en" sz="1900">
                <a:solidFill>
                  <a:schemeClr val="dk1"/>
                </a:solidFill>
                <a:latin typeface="Noto Sans"/>
                <a:ea typeface="Noto Sans"/>
                <a:cs typeface="Noto Sans"/>
                <a:sym typeface="Noto Sans"/>
              </a:rPr>
              <a:t> Distribute the coefficient.</a:t>
            </a:r>
            <a:endParaRPr sz="1900">
              <a:solidFill>
                <a:schemeClr val="dk1"/>
              </a:solidFill>
              <a:latin typeface="Noto Sans"/>
              <a:ea typeface="Noto Sans"/>
              <a:cs typeface="Noto Sans"/>
              <a:sym typeface="Noto Sans"/>
            </a:endParaRPr>
          </a:p>
          <a:p>
            <a:pPr indent="0" lvl="0" marL="0" rtl="0" algn="l">
              <a:spcBef>
                <a:spcPts val="1000"/>
              </a:spcBef>
              <a:spcAft>
                <a:spcPts val="1000"/>
              </a:spcAft>
              <a:buClr>
                <a:schemeClr val="dk1"/>
              </a:buClr>
              <a:buSzPts val="1100"/>
              <a:buFont typeface="Arial"/>
              <a:buNone/>
            </a:pPr>
            <a:r>
              <a:rPr b="1" lang="en" sz="1900">
                <a:solidFill>
                  <a:schemeClr val="dk1"/>
                </a:solidFill>
                <a:latin typeface="Noto Sans"/>
                <a:ea typeface="Noto Sans"/>
                <a:cs typeface="Noto Sans"/>
                <a:sym typeface="Noto Sans"/>
              </a:rPr>
              <a:t>Step 3 -</a:t>
            </a:r>
            <a:r>
              <a:rPr lang="en" sz="1900">
                <a:solidFill>
                  <a:schemeClr val="dk1"/>
                </a:solidFill>
                <a:latin typeface="Noto Sans"/>
                <a:ea typeface="Noto Sans"/>
                <a:cs typeface="Noto Sans"/>
                <a:sym typeface="Noto Sans"/>
              </a:rPr>
              <a:t> Simplify like terms.</a:t>
            </a:r>
            <a:endParaRPr sz="1900">
              <a:solidFill>
                <a:schemeClr val="dk1"/>
              </a:solidFill>
              <a:latin typeface="Noto Sans"/>
              <a:ea typeface="Noto Sans"/>
              <a:cs typeface="Noto Sans"/>
              <a:sym typeface="Noto Sans"/>
            </a:endParaRPr>
          </a:p>
        </p:txBody>
      </p:sp>
      <p:cxnSp>
        <p:nvCxnSpPr>
          <p:cNvPr descr="a gray line segment used to visually separate the title from the &quot;how to&quot; steps" id="230" name="Google Shape;230;p29"/>
          <p:cNvCxnSpPr/>
          <p:nvPr/>
        </p:nvCxnSpPr>
        <p:spPr>
          <a:xfrm>
            <a:off x="6674700" y="2072705"/>
            <a:ext cx="1674900" cy="11700"/>
          </a:xfrm>
          <a:prstGeom prst="straightConnector1">
            <a:avLst/>
          </a:prstGeom>
          <a:noFill/>
          <a:ln cap="flat" cmpd="sng" w="28575">
            <a:solidFill>
              <a:srgbClr val="D9D9D9"/>
            </a:solidFill>
            <a:prstDash val="solid"/>
            <a:round/>
            <a:headEnd len="med" w="med" type="none"/>
            <a:tailEnd len="med" w="med" type="non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3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36" name="Google Shape;236;p30"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37" name="Google Shape;237;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41" name="Shape 241"/>
        <p:cNvGrpSpPr/>
        <p:nvPr/>
      </p:nvGrpSpPr>
      <p:grpSpPr>
        <a:xfrm>
          <a:off x="0" y="0"/>
          <a:ext cx="0" cy="0"/>
          <a:chOff x="0" y="0"/>
          <a:chExt cx="0" cy="0"/>
        </a:xfrm>
      </p:grpSpPr>
      <p:sp>
        <p:nvSpPr>
          <p:cNvPr id="242" name="Google Shape;242;p31"/>
          <p:cNvSpPr txBox="1"/>
          <p:nvPr>
            <p:ph type="title"/>
          </p:nvPr>
        </p:nvSpPr>
        <p:spPr>
          <a:xfrm>
            <a:off x="311700" y="137160"/>
            <a:ext cx="8520600" cy="863400"/>
          </a:xfrm>
          <a:prstGeom prst="rect">
            <a:avLst/>
          </a:prstGeom>
          <a:noFill/>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5E5E5E"/>
                </a:solidFill>
              </a:rPr>
              <a:t>Learning Activity A | Learning Strategies</a:t>
            </a:r>
            <a:endParaRPr b="0" sz="1400">
              <a:solidFill>
                <a:srgbClr val="5E5E5E"/>
              </a:solidFill>
            </a:endParaRPr>
          </a:p>
          <a:p>
            <a:pPr indent="0" lvl="0" marL="0" rtl="0" algn="l">
              <a:spcBef>
                <a:spcPts val="0"/>
              </a:spcBef>
              <a:spcAft>
                <a:spcPts val="0"/>
              </a:spcAft>
              <a:buClr>
                <a:schemeClr val="dk1"/>
              </a:buClr>
              <a:buSzPts val="1100"/>
              <a:buFont typeface="Arial"/>
              <a:buNone/>
            </a:pPr>
            <a:r>
              <a:rPr lang="en" sz="2500"/>
              <a:t>What Can I do with a Point and a Vertex?</a:t>
            </a:r>
            <a:r>
              <a:rPr lang="en"/>
              <a:t> 🤔</a:t>
            </a:r>
            <a:endParaRPr sz="2600">
              <a:solidFill>
                <a:srgbClr val="FF0000"/>
              </a:solidFill>
            </a:endParaRPr>
          </a:p>
        </p:txBody>
      </p:sp>
      <p:sp>
        <p:nvSpPr>
          <p:cNvPr id="243" name="Google Shape;243;p31"/>
          <p:cNvSpPr txBox="1"/>
          <p:nvPr>
            <p:ph idx="1" type="body"/>
          </p:nvPr>
        </p:nvSpPr>
        <p:spPr>
          <a:xfrm>
            <a:off x="261100" y="960125"/>
            <a:ext cx="3768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id="244" name="Google Shape;244;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5" name="Google Shape;245;p3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9.9.3 Vertex Form Given a Vertex and Point</a:t>
            </a:r>
            <a:endParaRPr/>
          </a:p>
        </p:txBody>
      </p:sp>
      <p:pic>
        <p:nvPicPr>
          <p:cNvPr descr="Icon indicating the slide contains a support for emerging bilingual students " id="246" name="Google Shape;246;p31" title="emojione_input-latin-letters (4).png"/>
          <p:cNvPicPr preferRelativeResize="0"/>
          <p:nvPr/>
        </p:nvPicPr>
        <p:blipFill>
          <a:blip r:embed="rId4">
            <a:alphaModFix/>
          </a:blip>
          <a:stretch>
            <a:fillRect/>
          </a:stretch>
        </p:blipFill>
        <p:spPr>
          <a:xfrm>
            <a:off x="8639257" y="117371"/>
            <a:ext cx="320040" cy="320040"/>
          </a:xfrm>
          <a:prstGeom prst="rect">
            <a:avLst/>
          </a:prstGeom>
          <a:noFill/>
          <a:ln>
            <a:noFill/>
          </a:ln>
        </p:spPr>
      </p:pic>
      <p:sp>
        <p:nvSpPr>
          <p:cNvPr descr="A callout box providing steps in a math language routine to support English Language Learners." id="247" name="Google Shape;247;p31" title="ELL callout box"/>
          <p:cNvSpPr/>
          <p:nvPr/>
        </p:nvSpPr>
        <p:spPr>
          <a:xfrm>
            <a:off x="4262375" y="933361"/>
            <a:ext cx="4326000" cy="40305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Noto Sans"/>
                <a:ea typeface="Noto Sans"/>
                <a:cs typeface="Noto Sans"/>
                <a:sym typeface="Noto Sans"/>
              </a:rPr>
              <a:t>If you are the Sage (speaking):</a:t>
            </a:r>
            <a:endParaRPr b="1">
              <a:latin typeface="Noto Sans"/>
              <a:ea typeface="Noto Sans"/>
              <a:cs typeface="Noto Sans"/>
              <a:sym typeface="Noto Sans"/>
            </a:endParaRPr>
          </a:p>
          <a:p>
            <a:pPr indent="-317500" lvl="0" marL="457200" rtl="0" algn="l">
              <a:spcBef>
                <a:spcPts val="500"/>
              </a:spcBef>
              <a:spcAft>
                <a:spcPts val="0"/>
              </a:spcAft>
              <a:buSzPts val="1400"/>
              <a:buFont typeface="Noto Sans"/>
              <a:buChar char="●"/>
            </a:pPr>
            <a:r>
              <a:rPr lang="en">
                <a:latin typeface="Noto Sans"/>
                <a:ea typeface="Noto Sans"/>
                <a:cs typeface="Noto Sans"/>
                <a:sym typeface="Noto Sans"/>
              </a:rPr>
              <a:t>Practice saying new words</a:t>
            </a:r>
            <a:endParaRPr>
              <a:latin typeface="Noto Sans"/>
              <a:ea typeface="Noto Sans"/>
              <a:cs typeface="Noto Sans"/>
              <a:sym typeface="Noto Sans"/>
            </a:endParaRPr>
          </a:p>
          <a:p>
            <a:pPr indent="-317500" lvl="0" marL="457200" rtl="0" algn="l">
              <a:spcBef>
                <a:spcPts val="0"/>
              </a:spcBef>
              <a:spcAft>
                <a:spcPts val="0"/>
              </a:spcAft>
              <a:buSzPts val="1400"/>
              <a:buFont typeface="Noto Sans"/>
              <a:buChar char="●"/>
            </a:pPr>
            <a:r>
              <a:rPr lang="en">
                <a:latin typeface="Noto Sans"/>
                <a:ea typeface="Noto Sans"/>
                <a:cs typeface="Noto Sans"/>
                <a:sym typeface="Noto Sans"/>
              </a:rPr>
              <a:t>Work on English sounds (vowels, blends, silent letters)</a:t>
            </a:r>
            <a:endParaRPr>
              <a:latin typeface="Noto Sans"/>
              <a:ea typeface="Noto Sans"/>
              <a:cs typeface="Noto Sans"/>
              <a:sym typeface="Noto Sans"/>
            </a:endParaRPr>
          </a:p>
          <a:p>
            <a:pPr indent="-317500" lvl="0" marL="457200" rtl="0" algn="l">
              <a:spcBef>
                <a:spcPts val="0"/>
              </a:spcBef>
              <a:spcAft>
                <a:spcPts val="0"/>
              </a:spcAft>
              <a:buSzPts val="1400"/>
              <a:buFont typeface="Noto Sans"/>
              <a:buChar char="●"/>
            </a:pPr>
            <a:r>
              <a:rPr lang="en">
                <a:latin typeface="Noto Sans"/>
                <a:ea typeface="Noto Sans"/>
                <a:cs typeface="Noto Sans"/>
                <a:sym typeface="Noto Sans"/>
              </a:rPr>
              <a:t>Use clues like roots or prefixes to sound out words</a:t>
            </a:r>
            <a:endParaRPr>
              <a:latin typeface="Noto Sans"/>
              <a:ea typeface="Noto Sans"/>
              <a:cs typeface="Noto Sans"/>
              <a:sym typeface="Noto Sans"/>
            </a:endParaRPr>
          </a:p>
          <a:p>
            <a:pPr indent="0" lvl="0" marL="0" rtl="0" algn="l">
              <a:spcBef>
                <a:spcPts val="500"/>
              </a:spcBef>
              <a:spcAft>
                <a:spcPts val="0"/>
              </a:spcAft>
              <a:buNone/>
            </a:pPr>
            <a:r>
              <a:rPr b="1" lang="en">
                <a:latin typeface="Noto Sans"/>
                <a:ea typeface="Noto Sans"/>
                <a:cs typeface="Noto Sans"/>
                <a:sym typeface="Noto Sans"/>
              </a:rPr>
              <a:t>If you are the Scribe (writing):</a:t>
            </a:r>
            <a:endParaRPr b="1">
              <a:latin typeface="Noto Sans"/>
              <a:ea typeface="Noto Sans"/>
              <a:cs typeface="Noto Sans"/>
              <a:sym typeface="Noto Sans"/>
            </a:endParaRPr>
          </a:p>
          <a:p>
            <a:pPr indent="-317500" lvl="0" marL="457200" rtl="0" algn="l">
              <a:spcBef>
                <a:spcPts val="500"/>
              </a:spcBef>
              <a:spcAft>
                <a:spcPts val="0"/>
              </a:spcAft>
              <a:buSzPts val="1400"/>
              <a:buFont typeface="Noto Sans"/>
              <a:buChar char="●"/>
            </a:pPr>
            <a:r>
              <a:rPr lang="en">
                <a:latin typeface="Noto Sans"/>
                <a:ea typeface="Noto Sans"/>
                <a:cs typeface="Noto Sans"/>
                <a:sym typeface="Noto Sans"/>
              </a:rPr>
              <a:t>Write steps using sound–letter patterns</a:t>
            </a:r>
            <a:endParaRPr>
              <a:latin typeface="Noto Sans"/>
              <a:ea typeface="Noto Sans"/>
              <a:cs typeface="Noto Sans"/>
              <a:sym typeface="Noto Sans"/>
            </a:endParaRPr>
          </a:p>
          <a:p>
            <a:pPr indent="-317500" lvl="0" marL="457200" rtl="0" algn="l">
              <a:spcBef>
                <a:spcPts val="0"/>
              </a:spcBef>
              <a:spcAft>
                <a:spcPts val="0"/>
              </a:spcAft>
              <a:buSzPts val="1400"/>
              <a:buFont typeface="Noto Sans"/>
              <a:buChar char="●"/>
            </a:pPr>
            <a:r>
              <a:rPr lang="en">
                <a:latin typeface="Noto Sans"/>
                <a:ea typeface="Noto Sans"/>
                <a:cs typeface="Noto Sans"/>
                <a:sym typeface="Noto Sans"/>
              </a:rPr>
              <a:t>Practice spelling new vocabulary</a:t>
            </a:r>
            <a:endParaRPr>
              <a:latin typeface="Noto Sans"/>
              <a:ea typeface="Noto Sans"/>
              <a:cs typeface="Noto Sans"/>
              <a:sym typeface="Noto Sans"/>
            </a:endParaRPr>
          </a:p>
          <a:p>
            <a:pPr indent="-317500" lvl="0" marL="457200" rtl="0" algn="l">
              <a:spcBef>
                <a:spcPts val="0"/>
              </a:spcBef>
              <a:spcAft>
                <a:spcPts val="0"/>
              </a:spcAft>
              <a:buSzPts val="1400"/>
              <a:buFont typeface="Noto Sans"/>
              <a:buChar char="●"/>
            </a:pPr>
            <a:r>
              <a:rPr lang="en">
                <a:latin typeface="Noto Sans"/>
                <a:ea typeface="Noto Sans"/>
                <a:cs typeface="Noto Sans"/>
                <a:sym typeface="Noto Sans"/>
              </a:rPr>
              <a:t>Use what you know about English sounds</a:t>
            </a:r>
            <a:endParaRPr>
              <a:latin typeface="Noto Sans"/>
              <a:ea typeface="Noto Sans"/>
              <a:cs typeface="Noto Sans"/>
              <a:sym typeface="Noto Sans"/>
            </a:endParaRPr>
          </a:p>
          <a:p>
            <a:pPr indent="0" lvl="0" marL="0" rtl="0" algn="l">
              <a:spcBef>
                <a:spcPts val="500"/>
              </a:spcBef>
              <a:spcAft>
                <a:spcPts val="0"/>
              </a:spcAft>
              <a:buNone/>
            </a:pPr>
            <a:r>
              <a:rPr b="1" lang="en">
                <a:latin typeface="Noto Sans"/>
                <a:ea typeface="Noto Sans"/>
                <a:cs typeface="Noto Sans"/>
                <a:sym typeface="Noto Sans"/>
              </a:rPr>
              <a:t>Everyone:</a:t>
            </a:r>
            <a:endParaRPr b="1">
              <a:latin typeface="Noto Sans"/>
              <a:ea typeface="Noto Sans"/>
              <a:cs typeface="Noto Sans"/>
              <a:sym typeface="Noto Sans"/>
            </a:endParaRPr>
          </a:p>
          <a:p>
            <a:pPr indent="0" lvl="0" marL="0" rtl="0" algn="l">
              <a:spcBef>
                <a:spcPts val="500"/>
              </a:spcBef>
              <a:spcAft>
                <a:spcPts val="0"/>
              </a:spcAft>
              <a:buNone/>
            </a:pPr>
            <a:r>
              <a:rPr lang="en">
                <a:latin typeface="Noto Sans"/>
                <a:ea typeface="Noto Sans"/>
                <a:cs typeface="Noto Sans"/>
                <a:sym typeface="Noto Sans"/>
              </a:rPr>
              <a:t>Listen, speak, and write to build English skills</a:t>
            </a:r>
            <a:endParaRPr>
              <a:latin typeface="Noto Sans"/>
              <a:ea typeface="Noto Sans"/>
              <a:cs typeface="Noto Sans"/>
              <a:sym typeface="Noto Sans"/>
            </a:endParaRPr>
          </a:p>
          <a:p>
            <a:pPr indent="0" lvl="0" marL="0" rtl="0" algn="ctr">
              <a:spcBef>
                <a:spcPts val="500"/>
              </a:spcBef>
              <a:spcAft>
                <a:spcPts val="0"/>
              </a:spcAft>
              <a:buNone/>
            </a:pPr>
            <a:r>
              <a:rPr lang="en" sz="900">
                <a:solidFill>
                  <a:schemeClr val="dk1"/>
                </a:solidFill>
                <a:latin typeface="Noto Sans"/>
                <a:ea typeface="Noto Sans"/>
                <a:cs typeface="Noto Sans"/>
                <a:sym typeface="Noto Sans"/>
              </a:rPr>
              <a:t>                                                                         Discussion Supports</a:t>
            </a:r>
            <a:endParaRPr sz="900">
              <a:latin typeface="Noto Sans"/>
              <a:ea typeface="Noto Sans"/>
              <a:cs typeface="Noto Sans"/>
              <a:sym typeface="Noto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1" name="Shape 251"/>
        <p:cNvGrpSpPr/>
        <p:nvPr/>
      </p:nvGrpSpPr>
      <p:grpSpPr>
        <a:xfrm>
          <a:off x="0" y="0"/>
          <a:ext cx="0" cy="0"/>
          <a:chOff x="0" y="0"/>
          <a:chExt cx="0" cy="0"/>
        </a:xfrm>
      </p:grpSpPr>
      <p:sp>
        <p:nvSpPr>
          <p:cNvPr id="252" name="Google Shape;252;p32"/>
          <p:cNvSpPr txBox="1"/>
          <p:nvPr>
            <p:ph type="title"/>
          </p:nvPr>
        </p:nvSpPr>
        <p:spPr>
          <a:xfrm>
            <a:off x="311700" y="137160"/>
            <a:ext cx="8520600" cy="863400"/>
          </a:xfrm>
          <a:prstGeom prst="rect">
            <a:avLst/>
          </a:prstGeom>
          <a:noFill/>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500"/>
              <a:t>What Can I do with a Point and a Vertex?</a:t>
            </a:r>
            <a:r>
              <a:rPr lang="en"/>
              <a:t> 🤔</a:t>
            </a:r>
            <a:endParaRPr>
              <a:solidFill>
                <a:srgbClr val="005047"/>
              </a:solidFill>
            </a:endParaRPr>
          </a:p>
        </p:txBody>
      </p:sp>
      <p:sp>
        <p:nvSpPr>
          <p:cNvPr id="253" name="Google Shape;253;p32"/>
          <p:cNvSpPr txBox="1"/>
          <p:nvPr>
            <p:ph idx="1" type="body"/>
          </p:nvPr>
        </p:nvSpPr>
        <p:spPr>
          <a:xfrm>
            <a:off x="310900" y="1083686"/>
            <a:ext cx="8479200" cy="3567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t>You are given the vertex and and point f</a:t>
            </a:r>
            <a:r>
              <a:rPr lang="en" sz="2000"/>
              <a:t>or e</a:t>
            </a:r>
            <a:r>
              <a:rPr lang="en" sz="2000"/>
              <a:t>ach quadratic function:</a:t>
            </a:r>
            <a:endParaRPr sz="2000"/>
          </a:p>
          <a:p>
            <a:pPr indent="-355600" lvl="0" marL="914400" rtl="0" algn="l">
              <a:lnSpc>
                <a:spcPct val="100000"/>
              </a:lnSpc>
              <a:spcBef>
                <a:spcPts val="1000"/>
              </a:spcBef>
              <a:spcAft>
                <a:spcPts val="0"/>
              </a:spcAft>
              <a:buSzPts val="2000"/>
              <a:buAutoNum type="alphaLcPeriod"/>
            </a:pPr>
            <a:r>
              <a:rPr lang="en" sz="2000"/>
              <a:t>Find the value of </a:t>
            </a:r>
            <a:r>
              <a:rPr i="1" lang="en" sz="2000">
                <a:latin typeface="Times New Roman"/>
                <a:ea typeface="Times New Roman"/>
                <a:cs typeface="Times New Roman"/>
                <a:sym typeface="Times New Roman"/>
              </a:rPr>
              <a:t>a.</a:t>
            </a:r>
            <a:endParaRPr i="1" sz="2000">
              <a:latin typeface="Times New Roman"/>
              <a:ea typeface="Times New Roman"/>
              <a:cs typeface="Times New Roman"/>
              <a:sym typeface="Times New Roman"/>
            </a:endParaRPr>
          </a:p>
          <a:p>
            <a:pPr indent="-355600" lvl="0" marL="914400" rtl="0" algn="l">
              <a:lnSpc>
                <a:spcPct val="100000"/>
              </a:lnSpc>
              <a:spcBef>
                <a:spcPts val="0"/>
              </a:spcBef>
              <a:spcAft>
                <a:spcPts val="0"/>
              </a:spcAft>
              <a:buSzPts val="2000"/>
              <a:buAutoNum type="alphaLcPeriod"/>
            </a:pPr>
            <a:r>
              <a:rPr lang="en" sz="2000"/>
              <a:t>Write the equation in vertex form.</a:t>
            </a:r>
            <a:endParaRPr sz="2000"/>
          </a:p>
          <a:p>
            <a:pPr indent="-355600" lvl="0" marL="457200" rtl="0" algn="l">
              <a:lnSpc>
                <a:spcPct val="100000"/>
              </a:lnSpc>
              <a:spcBef>
                <a:spcPts val="2500"/>
              </a:spcBef>
              <a:spcAft>
                <a:spcPts val="0"/>
              </a:spcAft>
              <a:buSzPts val="2000"/>
              <a:buAutoNum type="arabicPeriod"/>
            </a:pPr>
            <a:r>
              <a:rPr lang="en" sz="2000"/>
              <a:t>A vertex at (5, 8) and also goes </a:t>
            </a:r>
            <a:r>
              <a:rPr lang="en" sz="2000"/>
              <a:t>through</a:t>
            </a:r>
            <a:r>
              <a:rPr lang="en" sz="2000"/>
              <a:t> point (−3, 6).</a:t>
            </a:r>
            <a:endParaRPr sz="2000"/>
          </a:p>
          <a:p>
            <a:pPr indent="-355600" lvl="0" marL="457200" rtl="0" algn="l">
              <a:lnSpc>
                <a:spcPct val="100000"/>
              </a:lnSpc>
              <a:spcBef>
                <a:spcPts val="1000"/>
              </a:spcBef>
              <a:spcAft>
                <a:spcPts val="0"/>
              </a:spcAft>
              <a:buSzPts val="2000"/>
              <a:buAutoNum type="arabicPeriod"/>
            </a:pPr>
            <a:r>
              <a:rPr lang="en" sz="2000"/>
              <a:t>A vertex at (−4, 3) and also goes through the point (2, 5).</a:t>
            </a:r>
            <a:endParaRPr sz="2000"/>
          </a:p>
          <a:p>
            <a:pPr indent="-355600" lvl="0" marL="457200" rtl="0" algn="l">
              <a:lnSpc>
                <a:spcPct val="100000"/>
              </a:lnSpc>
              <a:spcBef>
                <a:spcPts val="1000"/>
              </a:spcBef>
              <a:spcAft>
                <a:spcPts val="1000"/>
              </a:spcAft>
              <a:buSzPts val="2000"/>
              <a:buAutoNum type="arabicPeriod"/>
            </a:pPr>
            <a:r>
              <a:rPr lang="en" sz="2000"/>
              <a:t>A vertex at (6, 2) and also goes through the point (3, 1).</a:t>
            </a:r>
            <a:endParaRPr sz="2000"/>
          </a:p>
        </p:txBody>
      </p:sp>
      <p:sp>
        <p:nvSpPr>
          <p:cNvPr id="254" name="Google Shape;254;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5" name="Google Shape;255;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9.9.3 Vertex Form Given a Vertex and Point</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9" name="Shape 259"/>
        <p:cNvGrpSpPr/>
        <p:nvPr/>
      </p:nvGrpSpPr>
      <p:grpSpPr>
        <a:xfrm>
          <a:off x="0" y="0"/>
          <a:ext cx="0" cy="0"/>
          <a:chOff x="0" y="0"/>
          <a:chExt cx="0" cy="0"/>
        </a:xfrm>
      </p:grpSpPr>
      <p:sp>
        <p:nvSpPr>
          <p:cNvPr id="260" name="Google Shape;260;p33"/>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261" name="Google Shape;261;p33"/>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Writing an Quadratic Equation from a Vertex and a Point</a:t>
            </a:r>
            <a:endParaRPr/>
          </a:p>
        </p:txBody>
      </p:sp>
      <p:sp>
        <p:nvSpPr>
          <p:cNvPr id="262" name="Google Shape;262;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63" name="Google Shape;263;p33"/>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9.9.3 Vertex Form Given a Vertex and Point</a:t>
            </a:r>
            <a:endParaRPr/>
          </a:p>
        </p:txBody>
      </p:sp>
      <p:pic>
        <p:nvPicPr>
          <p:cNvPr descr="To learn more about solving algebraic equations, check out RAISE, the Rice Algebra Initiative for Success + Equity. Learn more: raise.rice.edu" id="264" name="Google Shape;264;p33" title="9 9 3 Worked Solution FINAL">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4"/>
                                        </p:tgtEl>
                                        <p:attrNameLst>
                                          <p:attrName>style.visibility</p:attrName>
                                        </p:attrNameLst>
                                      </p:cBhvr>
                                      <p:to>
                                        <p:strVal val="visible"/>
                                      </p:to>
                                    </p:set>
                                    <p:animEffect filter="fade" transition="in">
                                      <p:cBhvr>
                                        <p:cTn dur="1000"/>
                                        <p:tgtEl>
                                          <p:spTgt spid="2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8" name="Shape 268"/>
        <p:cNvGrpSpPr/>
        <p:nvPr/>
      </p:nvGrpSpPr>
      <p:grpSpPr>
        <a:xfrm>
          <a:off x="0" y="0"/>
          <a:ext cx="0" cy="0"/>
          <a:chOff x="0" y="0"/>
          <a:chExt cx="0" cy="0"/>
        </a:xfrm>
      </p:grpSpPr>
      <p:pic>
        <p:nvPicPr>
          <p:cNvPr descr="Icon indicating the slide contains a check for understanding question for students " id="269" name="Google Shape;269;p34"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70" name="Google Shape;270;p3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71" name="Google Shape;271;p34"/>
          <p:cNvSpPr txBox="1"/>
          <p:nvPr>
            <p:ph idx="1" type="body"/>
          </p:nvPr>
        </p:nvSpPr>
        <p:spPr>
          <a:xfrm>
            <a:off x="311700" y="959075"/>
            <a:ext cx="8590200" cy="3123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Which of the following is the quadratic equation of the quadratic with a vertex of (4, −2) that also goes through the point (6, 5)?</a:t>
            </a:r>
            <a:endParaRPr sz="2200"/>
          </a:p>
          <a:p>
            <a:pPr indent="-368300" lvl="0" marL="914400" rtl="0" algn="l">
              <a:lnSpc>
                <a:spcPct val="100000"/>
              </a:lnSpc>
              <a:spcBef>
                <a:spcPts val="1000"/>
              </a:spcBef>
              <a:spcAft>
                <a:spcPts val="0"/>
              </a:spcAft>
              <a:buSzPts val="2200"/>
              <a:buFont typeface="Noto Sans"/>
              <a:buAutoNum type="alphaLcPeriod"/>
            </a:pPr>
            <a:r>
              <a:rPr i="1" lang="en" sz="2200">
                <a:latin typeface="Times New Roman"/>
                <a:ea typeface="Times New Roman"/>
                <a:cs typeface="Times New Roman"/>
                <a:sym typeface="Times New Roman"/>
              </a:rPr>
              <a:t>y </a:t>
            </a:r>
            <a:r>
              <a:rPr lang="en" sz="2200"/>
              <a:t>= ⁴/₇(</a:t>
            </a:r>
            <a:r>
              <a:rPr i="1" lang="en" sz="2200">
                <a:latin typeface="Times New Roman"/>
                <a:ea typeface="Times New Roman"/>
                <a:cs typeface="Times New Roman"/>
                <a:sym typeface="Times New Roman"/>
              </a:rPr>
              <a:t>x </a:t>
            </a:r>
            <a:r>
              <a:rPr lang="en" sz="2200"/>
              <a:t>− 4)</a:t>
            </a:r>
            <a:r>
              <a:rPr baseline="30000" lang="en" sz="2200"/>
              <a:t>2 </a:t>
            </a:r>
            <a:r>
              <a:rPr lang="en" sz="2200"/>
              <a:t>− 2</a:t>
            </a:r>
            <a:endParaRPr sz="2200"/>
          </a:p>
          <a:p>
            <a:pPr indent="-368300" lvl="0" marL="914400" rtl="0" algn="l">
              <a:lnSpc>
                <a:spcPct val="100000"/>
              </a:lnSpc>
              <a:spcBef>
                <a:spcPts val="1000"/>
              </a:spcBef>
              <a:spcAft>
                <a:spcPts val="0"/>
              </a:spcAft>
              <a:buSzPts val="2200"/>
              <a:buFont typeface="Noto Sans"/>
              <a:buAutoNum type="alphaLcPeriod"/>
            </a:pPr>
            <a:r>
              <a:rPr i="1" lang="en" sz="2200">
                <a:latin typeface="Times New Roman"/>
                <a:ea typeface="Times New Roman"/>
                <a:cs typeface="Times New Roman"/>
                <a:sym typeface="Times New Roman"/>
              </a:rPr>
              <a:t>y </a:t>
            </a:r>
            <a:r>
              <a:rPr lang="en" sz="2200"/>
              <a:t>= ⁷/₄(</a:t>
            </a:r>
            <a:r>
              <a:rPr i="1" lang="en" sz="2200">
                <a:latin typeface="Times New Roman"/>
                <a:ea typeface="Times New Roman"/>
                <a:cs typeface="Times New Roman"/>
                <a:sym typeface="Times New Roman"/>
              </a:rPr>
              <a:t>x </a:t>
            </a:r>
            <a:r>
              <a:rPr lang="en" sz="2200"/>
              <a:t>− 4)</a:t>
            </a:r>
            <a:r>
              <a:rPr baseline="30000" lang="en" sz="2200"/>
              <a:t>2 </a:t>
            </a:r>
            <a:r>
              <a:rPr lang="en" sz="2200"/>
              <a:t>− 2</a:t>
            </a:r>
            <a:endParaRPr sz="2200"/>
          </a:p>
          <a:p>
            <a:pPr indent="-368300" lvl="0" marL="914400" rtl="0" algn="l">
              <a:lnSpc>
                <a:spcPct val="100000"/>
              </a:lnSpc>
              <a:spcBef>
                <a:spcPts val="1000"/>
              </a:spcBef>
              <a:spcAft>
                <a:spcPts val="0"/>
              </a:spcAft>
              <a:buSzPts val="2200"/>
              <a:buFont typeface="Noto Sans"/>
              <a:buAutoNum type="alphaLcPeriod"/>
            </a:pPr>
            <a:r>
              <a:rPr i="1" lang="en" sz="2200">
                <a:latin typeface="Times New Roman"/>
                <a:ea typeface="Times New Roman"/>
                <a:cs typeface="Times New Roman"/>
                <a:sym typeface="Times New Roman"/>
              </a:rPr>
              <a:t>y </a:t>
            </a:r>
            <a:r>
              <a:rPr lang="en" sz="2200"/>
              <a:t>= ⁷/₄(</a:t>
            </a:r>
            <a:r>
              <a:rPr i="1" lang="en" sz="2200">
                <a:latin typeface="Times New Roman"/>
                <a:ea typeface="Times New Roman"/>
                <a:cs typeface="Times New Roman"/>
                <a:sym typeface="Times New Roman"/>
              </a:rPr>
              <a:t>x </a:t>
            </a:r>
            <a:r>
              <a:rPr lang="en" sz="2200"/>
              <a:t>− 6)</a:t>
            </a:r>
            <a:r>
              <a:rPr baseline="30000" lang="en" sz="2200"/>
              <a:t>2 </a:t>
            </a:r>
            <a:r>
              <a:rPr lang="en" sz="2200"/>
              <a:t>− 5</a:t>
            </a:r>
            <a:endParaRPr sz="2200"/>
          </a:p>
          <a:p>
            <a:pPr indent="-368300" lvl="0" marL="914400" rtl="0" algn="l">
              <a:lnSpc>
                <a:spcPct val="100000"/>
              </a:lnSpc>
              <a:spcBef>
                <a:spcPts val="1000"/>
              </a:spcBef>
              <a:spcAft>
                <a:spcPts val="1000"/>
              </a:spcAft>
              <a:buSzPts val="2200"/>
              <a:buFont typeface="Noto Sans"/>
              <a:buAutoNum type="alphaLcPeriod"/>
            </a:pPr>
            <a:r>
              <a:rPr i="1" lang="en" sz="2200">
                <a:latin typeface="Times New Roman"/>
                <a:ea typeface="Times New Roman"/>
                <a:cs typeface="Times New Roman"/>
                <a:sym typeface="Times New Roman"/>
              </a:rPr>
              <a:t>y </a:t>
            </a:r>
            <a:r>
              <a:rPr lang="en" sz="2200"/>
              <a:t>= ⁴/₇(</a:t>
            </a:r>
            <a:r>
              <a:rPr i="1" lang="en" sz="2200">
                <a:latin typeface="Times New Roman"/>
                <a:ea typeface="Times New Roman"/>
                <a:cs typeface="Times New Roman"/>
                <a:sym typeface="Times New Roman"/>
              </a:rPr>
              <a:t>x </a:t>
            </a:r>
            <a:r>
              <a:rPr lang="en" sz="2200"/>
              <a:t>− 6)</a:t>
            </a:r>
            <a:r>
              <a:rPr baseline="30000" lang="en" sz="2200"/>
              <a:t>2 </a:t>
            </a:r>
            <a:r>
              <a:rPr lang="en" sz="2200"/>
              <a:t>− 5</a:t>
            </a:r>
            <a:endParaRPr sz="2200"/>
          </a:p>
        </p:txBody>
      </p:sp>
      <p:sp>
        <p:nvSpPr>
          <p:cNvPr id="272" name="Google Shape;272;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73" name="Google Shape;273;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9.9.3 Vertex Form Given a Vertex and Point</a:t>
            </a:r>
            <a:endParaRPr/>
          </a:p>
        </p:txBody>
      </p:sp>
      <p:sp>
        <p:nvSpPr>
          <p:cNvPr descr="An arrow icon reads &quot;Let's review!&quot; and links to a slide that reviews the content that was assessed in the self check question. " id="274" name="Google Shape;274;p34"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8" name="Shape 278"/>
        <p:cNvGrpSpPr/>
        <p:nvPr/>
      </p:nvGrpSpPr>
      <p:grpSpPr>
        <a:xfrm>
          <a:off x="0" y="0"/>
          <a:ext cx="0" cy="0"/>
          <a:chOff x="0" y="0"/>
          <a:chExt cx="0" cy="0"/>
        </a:xfrm>
      </p:grpSpPr>
      <p:pic>
        <p:nvPicPr>
          <p:cNvPr descr="Icon indicating the slide contains a additional resources for students who struggled with the check for understanding (self check) question" id="279" name="Google Shape;279;p35" title="additional resource-1.png"/>
          <p:cNvPicPr preferRelativeResize="0"/>
          <p:nvPr/>
        </p:nvPicPr>
        <p:blipFill>
          <a:blip r:embed="rId3">
            <a:alphaModFix/>
          </a:blip>
          <a:stretch>
            <a:fillRect/>
          </a:stretch>
        </p:blipFill>
        <p:spPr>
          <a:xfrm>
            <a:off x="8706778" y="43948"/>
            <a:ext cx="353968" cy="354000"/>
          </a:xfrm>
          <a:prstGeom prst="rect">
            <a:avLst/>
          </a:prstGeom>
          <a:noFill/>
          <a:ln>
            <a:noFill/>
          </a:ln>
        </p:spPr>
      </p:pic>
      <p:sp>
        <p:nvSpPr>
          <p:cNvPr id="280" name="Google Shape;280;p35"/>
          <p:cNvSpPr txBox="1"/>
          <p:nvPr>
            <p:ph type="title"/>
          </p:nvPr>
        </p:nvSpPr>
        <p:spPr>
          <a:xfrm>
            <a:off x="311700" y="137150"/>
            <a:ext cx="4482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81" name="Google Shape;281;p35"/>
          <p:cNvSpPr txBox="1"/>
          <p:nvPr>
            <p:ph idx="12" type="sldNum"/>
          </p:nvPr>
        </p:nvSpPr>
        <p:spPr>
          <a:xfrm>
            <a:off x="8283608" y="472326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82" name="Google Shape;282;p35"/>
          <p:cNvSpPr txBox="1"/>
          <p:nvPr>
            <p:ph idx="2" type="sldNum"/>
          </p:nvPr>
        </p:nvSpPr>
        <p:spPr>
          <a:xfrm>
            <a:off x="311700" y="472327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9.9.3 Vertex Form Given a Vertex and Point - Additional Resources</a:t>
            </a:r>
            <a:endParaRPr/>
          </a:p>
        </p:txBody>
      </p:sp>
      <p:sp>
        <p:nvSpPr>
          <p:cNvPr id="283" name="Google Shape;283;p35"/>
          <p:cNvSpPr txBox="1"/>
          <p:nvPr>
            <p:ph idx="1" type="body"/>
          </p:nvPr>
        </p:nvSpPr>
        <p:spPr>
          <a:xfrm>
            <a:off x="311700" y="1029775"/>
            <a:ext cx="4422300" cy="1594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000"/>
              </a:spcAft>
              <a:buNone/>
            </a:pPr>
            <a:r>
              <a:rPr lang="en" sz="2100"/>
              <a:t>Write the quadratic function in vertex form that has a vertex at (3, 4) and goes through the point (1, 2). </a:t>
            </a:r>
            <a:endParaRPr sz="2100"/>
          </a:p>
        </p:txBody>
      </p:sp>
      <p:sp>
        <p:nvSpPr>
          <p:cNvPr id="284" name="Google Shape;284;p35"/>
          <p:cNvSpPr txBox="1"/>
          <p:nvPr/>
        </p:nvSpPr>
        <p:spPr>
          <a:xfrm>
            <a:off x="5021450" y="480600"/>
            <a:ext cx="3933600" cy="4251600"/>
          </a:xfrm>
          <a:prstGeom prst="rect">
            <a:avLst/>
          </a:prstGeom>
          <a:solidFill>
            <a:srgbClr val="F5F5F5"/>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500">
                <a:latin typeface="Noto Sans"/>
                <a:ea typeface="Noto Sans"/>
                <a:cs typeface="Noto Sans"/>
                <a:sym typeface="Noto Sans"/>
              </a:rPr>
              <a:t>WRITING A QUADRATIC FUNCTION GIVEN THE VERTEX AND ANOTHER POINT ON THE PARABOLA</a:t>
            </a:r>
            <a:endParaRPr>
              <a:solidFill>
                <a:schemeClr val="dk1"/>
              </a:solidFill>
              <a:latin typeface="Noto Sans"/>
              <a:ea typeface="Noto Sans"/>
              <a:cs typeface="Noto Sans"/>
              <a:sym typeface="Noto Sans"/>
            </a:endParaRPr>
          </a:p>
          <a:p>
            <a:pPr indent="0" lvl="0" marL="0" rtl="0" algn="ctr">
              <a:spcBef>
                <a:spcPts val="2300"/>
              </a:spcBef>
              <a:spcAft>
                <a:spcPts val="0"/>
              </a:spcAft>
              <a:buClr>
                <a:schemeClr val="dk1"/>
              </a:buClr>
              <a:buSzPts val="1100"/>
              <a:buFont typeface="Arial"/>
              <a:buNone/>
            </a:pPr>
            <a:r>
              <a:rPr b="1" i="1" lang="en" sz="1700">
                <a:solidFill>
                  <a:schemeClr val="dk1"/>
                </a:solidFill>
                <a:latin typeface="Times New Roman"/>
                <a:ea typeface="Times New Roman"/>
                <a:cs typeface="Times New Roman"/>
                <a:sym typeface="Times New Roman"/>
              </a:rPr>
              <a:t>y </a:t>
            </a:r>
            <a:r>
              <a:rPr b="1" lang="en" sz="1600">
                <a:solidFill>
                  <a:schemeClr val="dk1"/>
                </a:solidFill>
                <a:latin typeface="Noto Sans"/>
                <a:ea typeface="Noto Sans"/>
                <a:cs typeface="Noto Sans"/>
                <a:sym typeface="Noto Sans"/>
              </a:rPr>
              <a:t>= </a:t>
            </a:r>
            <a:r>
              <a:rPr b="1" i="1" lang="en" sz="1700">
                <a:solidFill>
                  <a:schemeClr val="dk1"/>
                </a:solidFill>
                <a:latin typeface="Times New Roman"/>
                <a:ea typeface="Times New Roman"/>
                <a:cs typeface="Times New Roman"/>
                <a:sym typeface="Times New Roman"/>
              </a:rPr>
              <a:t>a</a:t>
            </a:r>
            <a:r>
              <a:rPr b="1" lang="en" sz="1600">
                <a:solidFill>
                  <a:schemeClr val="dk1"/>
                </a:solidFill>
                <a:latin typeface="Noto Sans"/>
                <a:ea typeface="Noto Sans"/>
                <a:cs typeface="Noto Sans"/>
                <a:sym typeface="Noto Sans"/>
              </a:rPr>
              <a:t>(</a:t>
            </a:r>
            <a:r>
              <a:rPr b="1" i="1" lang="en" sz="1700">
                <a:solidFill>
                  <a:schemeClr val="dk1"/>
                </a:solidFill>
                <a:latin typeface="Times New Roman"/>
                <a:ea typeface="Times New Roman"/>
                <a:cs typeface="Times New Roman"/>
                <a:sym typeface="Times New Roman"/>
              </a:rPr>
              <a:t>x </a:t>
            </a:r>
            <a:r>
              <a:rPr b="1" lang="en" sz="1600">
                <a:solidFill>
                  <a:schemeClr val="dk1"/>
                </a:solidFill>
                <a:latin typeface="Noto Sans"/>
                <a:ea typeface="Noto Sans"/>
                <a:cs typeface="Noto Sans"/>
                <a:sym typeface="Noto Sans"/>
              </a:rPr>
              <a:t>− </a:t>
            </a:r>
            <a:r>
              <a:rPr b="1" i="1" lang="en" sz="1700">
                <a:solidFill>
                  <a:schemeClr val="dk1"/>
                </a:solidFill>
                <a:latin typeface="Times New Roman"/>
                <a:ea typeface="Times New Roman"/>
                <a:cs typeface="Times New Roman"/>
                <a:sym typeface="Times New Roman"/>
              </a:rPr>
              <a:t>h</a:t>
            </a:r>
            <a:r>
              <a:rPr b="1" lang="en" sz="1600">
                <a:solidFill>
                  <a:schemeClr val="dk1"/>
                </a:solidFill>
                <a:latin typeface="Noto Sans"/>
                <a:ea typeface="Noto Sans"/>
                <a:cs typeface="Noto Sans"/>
                <a:sym typeface="Noto Sans"/>
              </a:rPr>
              <a:t>)</a:t>
            </a:r>
            <a:r>
              <a:rPr b="1" baseline="30000" lang="en" sz="1600">
                <a:solidFill>
                  <a:schemeClr val="dk1"/>
                </a:solidFill>
                <a:latin typeface="Noto Sans"/>
                <a:ea typeface="Noto Sans"/>
                <a:cs typeface="Noto Sans"/>
                <a:sym typeface="Noto Sans"/>
              </a:rPr>
              <a:t>2 </a:t>
            </a:r>
            <a:r>
              <a:rPr b="1" lang="en" sz="1600">
                <a:solidFill>
                  <a:schemeClr val="dk1"/>
                </a:solidFill>
                <a:latin typeface="Noto Sans"/>
                <a:ea typeface="Noto Sans"/>
                <a:cs typeface="Noto Sans"/>
                <a:sym typeface="Noto Sans"/>
              </a:rPr>
              <a:t>+ </a:t>
            </a:r>
            <a:r>
              <a:rPr b="1" i="1" lang="en" sz="1700">
                <a:solidFill>
                  <a:schemeClr val="dk1"/>
                </a:solidFill>
                <a:latin typeface="Times New Roman"/>
                <a:ea typeface="Times New Roman"/>
                <a:cs typeface="Times New Roman"/>
                <a:sym typeface="Times New Roman"/>
              </a:rPr>
              <a:t>k</a:t>
            </a:r>
            <a:endParaRPr b="1" sz="1200">
              <a:latin typeface="Noto Sans"/>
              <a:ea typeface="Noto Sans"/>
              <a:cs typeface="Noto Sans"/>
              <a:sym typeface="Noto Sans"/>
            </a:endParaRPr>
          </a:p>
          <a:p>
            <a:pPr indent="0" lvl="0" marL="0" rtl="0" algn="l">
              <a:lnSpc>
                <a:spcPct val="115000"/>
              </a:lnSpc>
              <a:spcBef>
                <a:spcPts val="1000"/>
              </a:spcBef>
              <a:spcAft>
                <a:spcPts val="0"/>
              </a:spcAft>
              <a:buNone/>
            </a:pPr>
            <a:r>
              <a:rPr b="1" lang="en" sz="1600">
                <a:latin typeface="Noto Sans"/>
                <a:ea typeface="Noto Sans"/>
                <a:cs typeface="Noto Sans"/>
                <a:sym typeface="Noto Sans"/>
              </a:rPr>
              <a:t>Step 1 -</a:t>
            </a:r>
            <a:r>
              <a:rPr lang="en" sz="1600">
                <a:latin typeface="Noto Sans"/>
                <a:ea typeface="Noto Sans"/>
                <a:cs typeface="Noto Sans"/>
                <a:sym typeface="Noto Sans"/>
              </a:rPr>
              <a:t> Substitute the vertex into (</a:t>
            </a:r>
            <a:r>
              <a:rPr i="1" lang="en" sz="1600">
                <a:latin typeface="Times New Roman"/>
                <a:ea typeface="Times New Roman"/>
                <a:cs typeface="Times New Roman"/>
                <a:sym typeface="Times New Roman"/>
              </a:rPr>
              <a:t>h</a:t>
            </a:r>
            <a:r>
              <a:rPr lang="en" sz="1600">
                <a:latin typeface="Noto Sans"/>
                <a:ea typeface="Noto Sans"/>
                <a:cs typeface="Noto Sans"/>
                <a:sym typeface="Noto Sans"/>
              </a:rPr>
              <a:t>, </a:t>
            </a:r>
            <a:r>
              <a:rPr i="1" lang="en" sz="1600">
                <a:solidFill>
                  <a:schemeClr val="dk1"/>
                </a:solidFill>
                <a:latin typeface="Times New Roman"/>
                <a:ea typeface="Times New Roman"/>
                <a:cs typeface="Times New Roman"/>
                <a:sym typeface="Times New Roman"/>
              </a:rPr>
              <a:t>k</a:t>
            </a:r>
            <a:r>
              <a:rPr lang="en" sz="1600">
                <a:latin typeface="Noto Sans"/>
                <a:ea typeface="Noto Sans"/>
                <a:cs typeface="Noto Sans"/>
                <a:sym typeface="Noto Sans"/>
              </a:rPr>
              <a:t>).</a:t>
            </a:r>
            <a:endParaRPr sz="1600">
              <a:latin typeface="Noto Sans"/>
              <a:ea typeface="Noto Sans"/>
              <a:cs typeface="Noto Sans"/>
              <a:sym typeface="Noto Sans"/>
            </a:endParaRPr>
          </a:p>
          <a:p>
            <a:pPr indent="0" lvl="0" marL="0" rtl="0" algn="l">
              <a:lnSpc>
                <a:spcPct val="115000"/>
              </a:lnSpc>
              <a:spcBef>
                <a:spcPts val="1200"/>
              </a:spcBef>
              <a:spcAft>
                <a:spcPts val="0"/>
              </a:spcAft>
              <a:buNone/>
            </a:pPr>
            <a:r>
              <a:rPr b="1" lang="en" sz="1600">
                <a:latin typeface="Noto Sans"/>
                <a:ea typeface="Noto Sans"/>
                <a:cs typeface="Noto Sans"/>
                <a:sym typeface="Noto Sans"/>
              </a:rPr>
              <a:t>Step 2 -</a:t>
            </a:r>
            <a:r>
              <a:rPr lang="en" sz="1600">
                <a:latin typeface="Noto Sans"/>
                <a:ea typeface="Noto Sans"/>
                <a:cs typeface="Noto Sans"/>
                <a:sym typeface="Noto Sans"/>
              </a:rPr>
              <a:t> Substitute the other point into (</a:t>
            </a:r>
            <a:r>
              <a:rPr i="1" lang="en" sz="1600">
                <a:solidFill>
                  <a:schemeClr val="dk1"/>
                </a:solidFill>
                <a:latin typeface="Times New Roman"/>
                <a:ea typeface="Times New Roman"/>
                <a:cs typeface="Times New Roman"/>
                <a:sym typeface="Times New Roman"/>
              </a:rPr>
              <a:t>x</a:t>
            </a:r>
            <a:r>
              <a:rPr lang="en" sz="1600">
                <a:latin typeface="Noto Sans"/>
                <a:ea typeface="Noto Sans"/>
                <a:cs typeface="Noto Sans"/>
                <a:sym typeface="Noto Sans"/>
              </a:rPr>
              <a:t>, </a:t>
            </a:r>
            <a:r>
              <a:rPr i="1" lang="en" sz="1600">
                <a:solidFill>
                  <a:schemeClr val="dk1"/>
                </a:solidFill>
                <a:latin typeface="Times New Roman"/>
                <a:ea typeface="Times New Roman"/>
                <a:cs typeface="Times New Roman"/>
                <a:sym typeface="Times New Roman"/>
              </a:rPr>
              <a:t>y</a:t>
            </a:r>
            <a:r>
              <a:rPr lang="en" sz="1600">
                <a:latin typeface="Noto Sans"/>
                <a:ea typeface="Noto Sans"/>
                <a:cs typeface="Noto Sans"/>
                <a:sym typeface="Noto Sans"/>
              </a:rPr>
              <a:t>).</a:t>
            </a:r>
            <a:endParaRPr sz="1600">
              <a:latin typeface="Noto Sans"/>
              <a:ea typeface="Noto Sans"/>
              <a:cs typeface="Noto Sans"/>
              <a:sym typeface="Noto Sans"/>
            </a:endParaRPr>
          </a:p>
          <a:p>
            <a:pPr indent="0" lvl="0" marL="0" rtl="0" algn="l">
              <a:lnSpc>
                <a:spcPct val="115000"/>
              </a:lnSpc>
              <a:spcBef>
                <a:spcPts val="1200"/>
              </a:spcBef>
              <a:spcAft>
                <a:spcPts val="0"/>
              </a:spcAft>
              <a:buNone/>
            </a:pPr>
            <a:r>
              <a:rPr b="1" lang="en" sz="1600">
                <a:latin typeface="Noto Sans"/>
                <a:ea typeface="Noto Sans"/>
                <a:cs typeface="Noto Sans"/>
                <a:sym typeface="Noto Sans"/>
              </a:rPr>
              <a:t>Step 3 -</a:t>
            </a:r>
            <a:r>
              <a:rPr lang="en" sz="1600">
                <a:latin typeface="Noto Sans"/>
                <a:ea typeface="Noto Sans"/>
                <a:cs typeface="Noto Sans"/>
                <a:sym typeface="Noto Sans"/>
              </a:rPr>
              <a:t> Solve for </a:t>
            </a:r>
            <a:r>
              <a:rPr i="1" lang="en" sz="1600">
                <a:latin typeface="Times New Roman"/>
                <a:ea typeface="Times New Roman"/>
                <a:cs typeface="Times New Roman"/>
                <a:sym typeface="Times New Roman"/>
              </a:rPr>
              <a:t>a</a:t>
            </a:r>
            <a:r>
              <a:rPr lang="en" sz="1600">
                <a:latin typeface="Noto Sans"/>
                <a:ea typeface="Noto Sans"/>
                <a:cs typeface="Noto Sans"/>
                <a:sym typeface="Noto Sans"/>
              </a:rPr>
              <a:t>.</a:t>
            </a:r>
            <a:endParaRPr sz="1600">
              <a:latin typeface="Noto Sans"/>
              <a:ea typeface="Noto Sans"/>
              <a:cs typeface="Noto Sans"/>
              <a:sym typeface="Noto Sans"/>
            </a:endParaRPr>
          </a:p>
          <a:p>
            <a:pPr indent="0" lvl="0" marL="0" rtl="0" algn="l">
              <a:lnSpc>
                <a:spcPct val="115000"/>
              </a:lnSpc>
              <a:spcBef>
                <a:spcPts val="1200"/>
              </a:spcBef>
              <a:spcAft>
                <a:spcPts val="1200"/>
              </a:spcAft>
              <a:buClr>
                <a:schemeClr val="dk1"/>
              </a:buClr>
              <a:buSzPts val="1100"/>
              <a:buFont typeface="Arial"/>
              <a:buNone/>
            </a:pPr>
            <a:r>
              <a:rPr b="1" lang="en" sz="1600">
                <a:solidFill>
                  <a:schemeClr val="dk1"/>
                </a:solidFill>
                <a:latin typeface="Noto Sans"/>
                <a:ea typeface="Noto Sans"/>
                <a:cs typeface="Noto Sans"/>
                <a:sym typeface="Noto Sans"/>
              </a:rPr>
              <a:t>Step 4 -</a:t>
            </a:r>
            <a:r>
              <a:rPr lang="en" sz="1600">
                <a:solidFill>
                  <a:schemeClr val="dk1"/>
                </a:solidFill>
                <a:latin typeface="Noto Sans"/>
                <a:ea typeface="Noto Sans"/>
                <a:cs typeface="Noto Sans"/>
                <a:sym typeface="Noto Sans"/>
              </a:rPr>
              <a:t> Substitute the value of </a:t>
            </a:r>
            <a:r>
              <a:rPr i="1" lang="en" sz="1600">
                <a:solidFill>
                  <a:schemeClr val="dk1"/>
                </a:solidFill>
                <a:latin typeface="Times New Roman"/>
                <a:ea typeface="Times New Roman"/>
                <a:cs typeface="Times New Roman"/>
                <a:sym typeface="Times New Roman"/>
              </a:rPr>
              <a:t>a</a:t>
            </a:r>
            <a:r>
              <a:rPr lang="en" sz="1600">
                <a:solidFill>
                  <a:schemeClr val="dk1"/>
                </a:solidFill>
                <a:latin typeface="Noto Sans"/>
                <a:ea typeface="Noto Sans"/>
                <a:cs typeface="Noto Sans"/>
                <a:sym typeface="Noto Sans"/>
              </a:rPr>
              <a:t> value and the vertex (</a:t>
            </a:r>
            <a:r>
              <a:rPr i="1" lang="en" sz="1600">
                <a:solidFill>
                  <a:schemeClr val="dk1"/>
                </a:solidFill>
                <a:latin typeface="Times New Roman"/>
                <a:ea typeface="Times New Roman"/>
                <a:cs typeface="Times New Roman"/>
                <a:sym typeface="Times New Roman"/>
              </a:rPr>
              <a:t>h</a:t>
            </a:r>
            <a:r>
              <a:rPr lang="en" sz="1600">
                <a:solidFill>
                  <a:schemeClr val="dk1"/>
                </a:solidFill>
                <a:latin typeface="Noto Sans"/>
                <a:ea typeface="Noto Sans"/>
                <a:cs typeface="Noto Sans"/>
                <a:sym typeface="Noto Sans"/>
              </a:rPr>
              <a:t>, </a:t>
            </a:r>
            <a:r>
              <a:rPr i="1" lang="en" sz="1600">
                <a:solidFill>
                  <a:schemeClr val="dk1"/>
                </a:solidFill>
                <a:latin typeface="Times New Roman"/>
                <a:ea typeface="Times New Roman"/>
                <a:cs typeface="Times New Roman"/>
                <a:sym typeface="Times New Roman"/>
              </a:rPr>
              <a:t>k</a:t>
            </a:r>
            <a:r>
              <a:rPr lang="en" sz="1600">
                <a:solidFill>
                  <a:schemeClr val="dk1"/>
                </a:solidFill>
                <a:latin typeface="Noto Sans"/>
                <a:ea typeface="Noto Sans"/>
                <a:cs typeface="Noto Sans"/>
                <a:sym typeface="Noto Sans"/>
              </a:rPr>
              <a:t>) into the vertex form.</a:t>
            </a:r>
            <a:endParaRPr sz="1600">
              <a:solidFill>
                <a:schemeClr val="dk1"/>
              </a:solidFill>
              <a:latin typeface="Noto Sans"/>
              <a:ea typeface="Noto Sans"/>
              <a:cs typeface="Noto Sans"/>
              <a:sym typeface="Noto Sans"/>
            </a:endParaRPr>
          </a:p>
        </p:txBody>
      </p:sp>
      <p:cxnSp>
        <p:nvCxnSpPr>
          <p:cNvPr descr="a gray line segment used to visually separate the title from the &quot;how to&quot; steps" id="285" name="Google Shape;285;p35"/>
          <p:cNvCxnSpPr/>
          <p:nvPr/>
        </p:nvCxnSpPr>
        <p:spPr>
          <a:xfrm>
            <a:off x="5603000" y="1476021"/>
            <a:ext cx="2770500" cy="0"/>
          </a:xfrm>
          <a:prstGeom prst="straightConnector1">
            <a:avLst/>
          </a:prstGeom>
          <a:noFill/>
          <a:ln cap="flat" cmpd="sng" w="28575">
            <a:solidFill>
              <a:srgbClr val="D9D9D9"/>
            </a:solidFill>
            <a:prstDash val="solid"/>
            <a:round/>
            <a:headEnd len="med" w="med" type="none"/>
            <a:tailEnd len="med" w="med" type="non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36"/>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291" name="Google Shape;291;p36"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92" name="Google Shape;292;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6" name="Shape 296"/>
        <p:cNvGrpSpPr/>
        <p:nvPr/>
      </p:nvGrpSpPr>
      <p:grpSpPr>
        <a:xfrm>
          <a:off x="0" y="0"/>
          <a:ext cx="0" cy="0"/>
          <a:chOff x="0" y="0"/>
          <a:chExt cx="0" cy="0"/>
        </a:xfrm>
      </p:grpSpPr>
      <p:sp>
        <p:nvSpPr>
          <p:cNvPr id="297" name="Google Shape;297;p3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298" name="Google Shape;298;p37"/>
          <p:cNvSpPr txBox="1"/>
          <p:nvPr>
            <p:ph idx="1" type="body"/>
          </p:nvPr>
        </p:nvSpPr>
        <p:spPr>
          <a:xfrm>
            <a:off x="359746" y="719100"/>
            <a:ext cx="7458300" cy="3449700"/>
          </a:xfrm>
          <a:prstGeom prst="rect">
            <a:avLst/>
          </a:prstGeom>
          <a:noFill/>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t>For questions 1 – 2, use the function </a:t>
            </a:r>
            <a:r>
              <a:rPr i="1" lang="en" sz="2000">
                <a:latin typeface="Times New Roman"/>
                <a:ea typeface="Times New Roman"/>
                <a:cs typeface="Times New Roman"/>
                <a:sym typeface="Times New Roman"/>
              </a:rPr>
              <a:t>f</a:t>
            </a:r>
            <a:r>
              <a:rPr lang="en" sz="2000"/>
              <a:t>(</a:t>
            </a:r>
            <a:r>
              <a:rPr i="1" lang="en" sz="2000">
                <a:latin typeface="Times New Roman"/>
                <a:ea typeface="Times New Roman"/>
                <a:cs typeface="Times New Roman"/>
                <a:sym typeface="Times New Roman"/>
              </a:rPr>
              <a:t>x</a:t>
            </a:r>
            <a:r>
              <a:rPr lang="en" sz="2000"/>
              <a:t>) = </a:t>
            </a:r>
            <a:r>
              <a:rPr i="1" lang="en" sz="2000">
                <a:latin typeface="Times New Roman"/>
                <a:ea typeface="Times New Roman"/>
                <a:cs typeface="Times New Roman"/>
                <a:sym typeface="Times New Roman"/>
              </a:rPr>
              <a:t>x</a:t>
            </a:r>
            <a:r>
              <a:rPr baseline="30000" lang="en" sz="2000"/>
              <a:t>2</a:t>
            </a:r>
            <a:r>
              <a:rPr lang="en" sz="2000"/>
              <a:t> that is shifted to create the function </a:t>
            </a:r>
            <a:r>
              <a:rPr i="1" lang="en" sz="2000">
                <a:latin typeface="Times New Roman"/>
                <a:ea typeface="Times New Roman"/>
                <a:cs typeface="Times New Roman"/>
                <a:sym typeface="Times New Roman"/>
              </a:rPr>
              <a:t>g</a:t>
            </a:r>
            <a:r>
              <a:rPr lang="en" sz="2000"/>
              <a:t>(</a:t>
            </a:r>
            <a:r>
              <a:rPr i="1" lang="en" sz="2000">
                <a:latin typeface="Times New Roman"/>
                <a:ea typeface="Times New Roman"/>
                <a:cs typeface="Times New Roman"/>
                <a:sym typeface="Times New Roman"/>
              </a:rPr>
              <a:t>x</a:t>
            </a:r>
            <a:r>
              <a:rPr lang="en" sz="2000"/>
              <a:t>) that has a vertex at (3, −2).</a:t>
            </a:r>
            <a:endParaRPr sz="2000"/>
          </a:p>
          <a:p>
            <a:pPr indent="-355600" lvl="0" marL="457200" rtl="0" algn="l">
              <a:lnSpc>
                <a:spcPct val="100000"/>
              </a:lnSpc>
              <a:spcBef>
                <a:spcPts val="3000"/>
              </a:spcBef>
              <a:spcAft>
                <a:spcPts val="0"/>
              </a:spcAft>
              <a:buSzPts val="2000"/>
              <a:buAutoNum type="arabicPeriod"/>
            </a:pPr>
            <a:r>
              <a:rPr lang="en" sz="2000"/>
              <a:t>Write </a:t>
            </a:r>
            <a:r>
              <a:rPr i="1" lang="en" sz="2000">
                <a:latin typeface="Times New Roman"/>
                <a:ea typeface="Times New Roman"/>
                <a:cs typeface="Times New Roman"/>
                <a:sym typeface="Times New Roman"/>
              </a:rPr>
              <a:t>g</a:t>
            </a:r>
            <a:r>
              <a:rPr lang="en" sz="2000"/>
              <a:t>(</a:t>
            </a:r>
            <a:r>
              <a:rPr i="1" lang="en" sz="2000">
                <a:latin typeface="Times New Roman"/>
                <a:ea typeface="Times New Roman"/>
                <a:cs typeface="Times New Roman"/>
                <a:sym typeface="Times New Roman"/>
              </a:rPr>
              <a:t>x</a:t>
            </a:r>
            <a:r>
              <a:rPr lang="en" sz="2000"/>
              <a:t>)</a:t>
            </a:r>
            <a:r>
              <a:rPr lang="en" sz="2000"/>
              <a:t> in vertex form.</a:t>
            </a:r>
            <a:endParaRPr sz="2000"/>
          </a:p>
          <a:p>
            <a:pPr indent="-355600" lvl="0" marL="457200" rtl="0" algn="l">
              <a:lnSpc>
                <a:spcPct val="100000"/>
              </a:lnSpc>
              <a:spcBef>
                <a:spcPts val="1000"/>
              </a:spcBef>
              <a:spcAft>
                <a:spcPts val="0"/>
              </a:spcAft>
              <a:buSzPts val="2000"/>
              <a:buAutoNum type="arabicPeriod"/>
            </a:pPr>
            <a:r>
              <a:rPr lang="en" sz="2000"/>
              <a:t>Write </a:t>
            </a:r>
            <a:r>
              <a:rPr i="1" lang="en" sz="2000">
                <a:latin typeface="Times New Roman"/>
                <a:ea typeface="Times New Roman"/>
                <a:cs typeface="Times New Roman"/>
                <a:sym typeface="Times New Roman"/>
              </a:rPr>
              <a:t>g</a:t>
            </a:r>
            <a:r>
              <a:rPr lang="en" sz="2000"/>
              <a:t>(</a:t>
            </a:r>
            <a:r>
              <a:rPr i="1" lang="en" sz="2000">
                <a:latin typeface="Times New Roman"/>
                <a:ea typeface="Times New Roman"/>
                <a:cs typeface="Times New Roman"/>
                <a:sym typeface="Times New Roman"/>
              </a:rPr>
              <a:t>x</a:t>
            </a:r>
            <a:r>
              <a:rPr lang="en" sz="2000"/>
              <a:t>)</a:t>
            </a:r>
            <a:r>
              <a:rPr lang="en" sz="2000"/>
              <a:t> in standard form.</a:t>
            </a:r>
            <a:endParaRPr sz="2000"/>
          </a:p>
        </p:txBody>
      </p:sp>
      <p:sp>
        <p:nvSpPr>
          <p:cNvPr id="299" name="Google Shape;299;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00" name="Google Shape;300;p3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9.9.4 Rewriting Quadratics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06" name="Google Shape;306;p3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307" name="Google Shape;307;p38"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1" name="Shape 311"/>
        <p:cNvGrpSpPr/>
        <p:nvPr/>
      </p:nvGrpSpPr>
      <p:grpSpPr>
        <a:xfrm>
          <a:off x="0" y="0"/>
          <a:ext cx="0" cy="0"/>
          <a:chOff x="0" y="0"/>
          <a:chExt cx="0" cy="0"/>
        </a:xfrm>
      </p:grpSpPr>
      <p:sp>
        <p:nvSpPr>
          <p:cNvPr id="312" name="Google Shape;312;p39"/>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13" name="Google Shape;313;p39"/>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 One student helping another with a laptop, with question marks above, representing collaboration and asking for help with challenging problems." id="314" name="Google Shape;314;p39" title="Practice-2.png"/>
          <p:cNvPicPr preferRelativeResize="0"/>
          <p:nvPr/>
        </p:nvPicPr>
        <p:blipFill rotWithShape="1">
          <a:blip r:embed="rId4">
            <a:alphaModFix/>
          </a:blip>
          <a:srcRect b="0" l="0" r="0" t="0"/>
          <a:stretch/>
        </p:blipFill>
        <p:spPr>
          <a:xfrm>
            <a:off x="5577675" y="1152475"/>
            <a:ext cx="3254627" cy="3254625"/>
          </a:xfrm>
          <a:prstGeom prst="rect">
            <a:avLst/>
          </a:prstGeom>
          <a:noFill/>
          <a:ln>
            <a:noFill/>
          </a:ln>
        </p:spPr>
      </p:pic>
      <p:sp>
        <p:nvSpPr>
          <p:cNvPr id="315" name="Google Shape;315;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6" name="Google Shape;316;p3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a:t>
            </a:r>
            <a:r>
              <a:rPr lang="en"/>
              <a:t>.9.5 Practice</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4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22" name="Google Shape;322;p40"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23" name="Google Shape;323;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7" name="Shape 327"/>
        <p:cNvGrpSpPr/>
        <p:nvPr/>
      </p:nvGrpSpPr>
      <p:grpSpPr>
        <a:xfrm>
          <a:off x="0" y="0"/>
          <a:ext cx="0" cy="0"/>
          <a:chOff x="0" y="0"/>
          <a:chExt cx="0" cy="0"/>
        </a:xfrm>
      </p:grpSpPr>
      <p:sp>
        <p:nvSpPr>
          <p:cNvPr id="328" name="Google Shape;328;p4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29" name="Google Shape;329;p41"/>
          <p:cNvSpPr txBox="1"/>
          <p:nvPr>
            <p:ph idx="1" type="body"/>
          </p:nvPr>
        </p:nvSpPr>
        <p:spPr>
          <a:xfrm>
            <a:off x="311700" y="793379"/>
            <a:ext cx="8566500" cy="3384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t>Our key takeaway from this lesson is the idea that quadratic functions can be written in a variety of equivalent forms.</a:t>
            </a:r>
            <a:endParaRPr sz="1700"/>
          </a:p>
          <a:p>
            <a:pPr indent="0" lvl="0" marL="0" rtl="0" algn="l">
              <a:lnSpc>
                <a:spcPct val="100000"/>
              </a:lnSpc>
              <a:spcBef>
                <a:spcPts val="1200"/>
              </a:spcBef>
              <a:spcAft>
                <a:spcPts val="0"/>
              </a:spcAft>
              <a:buClr>
                <a:schemeClr val="dk1"/>
              </a:buClr>
              <a:buSzPts val="1100"/>
              <a:buFont typeface="Arial"/>
              <a:buNone/>
            </a:pPr>
            <a:r>
              <a:rPr lang="en" sz="1700"/>
              <a:t>Summarize how you would go from:</a:t>
            </a:r>
            <a:endParaRPr sz="1700"/>
          </a:p>
          <a:p>
            <a:pPr indent="-336550" lvl="0" marL="457200" rtl="0" algn="l">
              <a:lnSpc>
                <a:spcPct val="100000"/>
              </a:lnSpc>
              <a:spcBef>
                <a:spcPts val="600"/>
              </a:spcBef>
              <a:spcAft>
                <a:spcPts val="0"/>
              </a:spcAft>
              <a:buSzPts val="1700"/>
              <a:buFont typeface="Noto Sans"/>
              <a:buChar char="●"/>
            </a:pPr>
            <a:r>
              <a:rPr lang="en" sz="1700"/>
              <a:t>Vertex to standard form.</a:t>
            </a:r>
            <a:endParaRPr sz="1700"/>
          </a:p>
          <a:p>
            <a:pPr indent="-336550" lvl="0" marL="457200" rtl="0" algn="l">
              <a:lnSpc>
                <a:spcPct val="100000"/>
              </a:lnSpc>
              <a:spcBef>
                <a:spcPts val="600"/>
              </a:spcBef>
              <a:spcAft>
                <a:spcPts val="0"/>
              </a:spcAft>
              <a:buSzPts val="1700"/>
              <a:buFont typeface="Noto Sans"/>
              <a:buChar char="●"/>
            </a:pPr>
            <a:r>
              <a:rPr lang="en" sz="1700"/>
              <a:t>Factored to standard form.</a:t>
            </a:r>
            <a:endParaRPr sz="1700"/>
          </a:p>
          <a:p>
            <a:pPr indent="-336550" lvl="0" marL="457200" rtl="0" algn="l">
              <a:lnSpc>
                <a:spcPct val="100000"/>
              </a:lnSpc>
              <a:spcBef>
                <a:spcPts val="600"/>
              </a:spcBef>
              <a:spcAft>
                <a:spcPts val="600"/>
              </a:spcAft>
              <a:buSzPts val="1700"/>
              <a:buFont typeface="Noto Sans"/>
              <a:buChar char="●"/>
            </a:pPr>
            <a:r>
              <a:rPr lang="en" sz="1700"/>
              <a:t>Standard to vertex form.</a:t>
            </a:r>
            <a:endParaRPr sz="1700"/>
          </a:p>
        </p:txBody>
      </p:sp>
      <p:sp>
        <p:nvSpPr>
          <p:cNvPr id="330" name="Google Shape;330;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31" name="Google Shape;331;p4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9.9 Writing Quadratics in Different Forms</a:t>
            </a:r>
            <a:endParaRPr/>
          </a:p>
        </p:txBody>
      </p:sp>
      <p:pic>
        <p:nvPicPr>
          <p:cNvPr descr="A student sits at a desk with a notebook, resting his chin on his hand and thinking. A large empty thought bubble appears above his head." id="332" name="Google Shape;332;p41" title="ChatGPT_Image_Oct_13__2025__03_10_54_PM-removebg-preview.png"/>
          <p:cNvPicPr preferRelativeResize="0"/>
          <p:nvPr/>
        </p:nvPicPr>
        <p:blipFill rotWithShape="1">
          <a:blip r:embed="rId4">
            <a:alphaModFix/>
          </a:blip>
          <a:srcRect b="0" l="0" r="0" t="0"/>
          <a:stretch/>
        </p:blipFill>
        <p:spPr>
          <a:xfrm>
            <a:off x="4804972" y="1113450"/>
            <a:ext cx="3384075" cy="33840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4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38" name="Google Shape;338;p42"/>
          <p:cNvSpPr txBox="1"/>
          <p:nvPr>
            <p:ph idx="1" type="body"/>
          </p:nvPr>
        </p:nvSpPr>
        <p:spPr>
          <a:xfrm>
            <a:off x="311700" y="959071"/>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39" name="Google Shape;339;p42" title="Student Self Assessment table"/>
          <p:cNvGraphicFramePr/>
          <p:nvPr/>
        </p:nvGraphicFramePr>
        <p:xfrm>
          <a:off x="403153" y="1541594"/>
          <a:ext cx="3000000" cy="3000000"/>
        </p:xfrm>
        <a:graphic>
          <a:graphicData uri="http://schemas.openxmlformats.org/drawingml/2006/table">
            <a:tbl>
              <a:tblPr>
                <a:noFill/>
                <a:tableStyleId>{9DC2C03E-5CE8-4124-830F-D0A4128006BA}</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Identify the vertex of a quadratic function from an equation.</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Write quadratics in vertex, factored, and standard forms.</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Write quadratic functions in vertex form given a vertex and another point.</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40" name="Google Shape;340;p4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41" name="Google Shape;341;p4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9.9 Writing Quadratics in Different Forms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