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guide id="7" orient="horz" pos="173">
          <p15:clr>
            <a:srgbClr val="747775"/>
          </p15:clr>
        </p15:guide>
        <p15:guide id="8" orient="horz" pos="14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2688CA6-15E4-4140-8FA1-9785E8CD4E53}">
  <a:tblStyle styleId="{C2688CA6-15E4-4140-8FA1-9785E8CD4E5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 pos="173" orient="horz"/>
        <p:guide pos="144"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9b9a567ed04eb181e85653e9ab876f80591726d"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learn to calculate slope from two points using the slope formula, from a table, or from a graph using rise over run. They apply this knowledge to write linear equations in slope-intercept, point-slope, and standard form—given two points or one point and a slope. While students practiced finding slope from graphs in Lesson 1.10 and converting from standard to slope-intercept form in 1.11.3, they have not yet formally calculated slope from coordinates or tables. Continued practice is needed in converting between the three equivalent forms.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A3(B) calculate the rate of change of a linear function represented tabularly, graphically, or algebraically in context of mathematical and real-world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A2(B) write linear equations in two variables in various forms, including </a:t>
            </a:r>
            <a:r>
              <a:rPr i="1" lang="en">
                <a:solidFill>
                  <a:schemeClr val="dk1"/>
                </a:solidFill>
                <a:latin typeface="Noto Sans"/>
                <a:ea typeface="Noto Sans"/>
                <a:cs typeface="Noto Sans"/>
                <a:sym typeface="Noto Sans"/>
              </a:rPr>
              <a:t>y = mx + b</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Ax + By = C</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y−y</a:t>
            </a:r>
            <a:r>
              <a:rPr baseline="30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m(x−x</a:t>
            </a:r>
            <a:r>
              <a:rPr baseline="30000" i="1" lang="en">
                <a:solidFill>
                  <a:schemeClr val="dk1"/>
                </a:solidFill>
                <a:latin typeface="Noto Sans"/>
                <a:ea typeface="Noto Sans"/>
                <a:cs typeface="Noto Sans"/>
                <a:sym typeface="Noto Sans"/>
              </a:rPr>
              <a:t>1</a:t>
            </a:r>
            <a:r>
              <a:rPr i="1" lang="en">
                <a:solidFill>
                  <a:schemeClr val="dk1"/>
                </a:solidFill>
                <a:latin typeface="Noto Sans"/>
                <a:ea typeface="Noto Sans"/>
                <a:cs typeface="Noto Sans"/>
                <a:sym typeface="Noto Sans"/>
              </a:rPr>
              <a:t>)</a:t>
            </a:r>
            <a:r>
              <a:rPr lang="en">
                <a:solidFill>
                  <a:schemeClr val="dk1"/>
                </a:solidFill>
                <a:latin typeface="Noto Sans"/>
                <a:ea typeface="Noto Sans"/>
                <a:cs typeface="Noto Sans"/>
                <a:sym typeface="Noto Sans"/>
              </a:rPr>
              <a:t>, given one point and the slope and given two points.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1(G) demonstrate an increasing ability to distinguish between formal and informal English and an increasing knowledge of when to use each one commensurate with grade-level learning expectations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4(C) develop basic sight vocabulary, derive meaning of environmental print, and comprehend English vocabulary and language structures used routinely in written classroom materials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this Math Talk is to elicit strategies and understandings students have for subtracting and dividing. These understandings help students develop fluency and will be helpful later in this lesson when students will need to be able to find the slope of the line through two given points.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150">
                <a:solidFill>
                  <a:schemeClr val="dk1"/>
                </a:solidFill>
                <a:highlight>
                  <a:srgbClr val="EDF2FA"/>
                </a:highlight>
                <a:latin typeface="Roboto"/>
                <a:ea typeface="Roboto"/>
                <a:cs typeface="Roboto"/>
                <a:sym typeface="Roboto"/>
              </a:rPr>
              <a:t>Display one problem at a time. Give students quiet think time for each problem, and ask them to give a signal when they have an answer and a strategy. Keep all problems displayed throughout the talk. Follow with a whole-class discussion.</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⁻¹³⁄₅</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⅚</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Ask students to share their strategies for each problem. Record and display their responses for all to see. To involve more students in the conversation, consider asking:</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“Who can restate _____’s reasoning in a different 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have the same strategy but would explain it differently?”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solve the problem in a different 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anyone want to add on to _____’s strategy?”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you agree or disagree? Why?”</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practice finding the slope from two points given as coordinates, on a graph, or in a table. This builds their skill with the slope formula, allowing them to focus more on context and meaning when finding average rate of change in Lesson 4.8.</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Ask students to share what the slope of a line means. Facilitate the discussion to the types of slope, positive, negative, zero, or no slope and what those lines look like on a graph. Recall that, to find slope, students must find the change in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values over the change in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values; this is also represented in the slope formula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       y₂ − y₁</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m =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       x₂ − x₁</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Compare your work: Your answer may vary, but here is a sample for each day.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⅔</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⁻³⁄₃ = -1</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When finding slope, students often write the change in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over the change in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Continue to reinforce the correct order and relate it back to the graph problems with rise over run.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the discussion is to clarify the meaning of slopes. Select students to share their solutions, including how they arrived at the value. Ask students:</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“If line A has a slope of 2 and line B has a slope of 5, describe how the graphs of these two lines would look different.” (Line B would be more steep. That is, for every increase of 1 in the horizontal direction, the line rises 5 units in the vertical direction for line B, while line A only rises 2 units.</a:t>
            </a:r>
            <a:endParaRPr sz="1300">
              <a:solidFill>
                <a:schemeClr val="dk1"/>
              </a:solidFill>
              <a:latin typeface="Calibri"/>
              <a:ea typeface="Calibri"/>
              <a:cs typeface="Calibri"/>
              <a:sym typeface="Calibri"/>
            </a:endParaRPr>
          </a:p>
          <a:p>
            <a:pPr indent="-298450" lvl="1" marL="9144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Utilizing the TPR used in the “Support for English Language Learners,” students could be asked to use their arms to compare a slope of 2 versus the slope of 5.</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“What does it mean for the graph of a line when it has a negative slope?” (It means the graph is decreasing. In other words, for every increase of 1 in the horizontal direction, the line falls some amount in the vertical direction.)</a:t>
            </a:r>
            <a:endParaRPr sz="1300">
              <a:solidFill>
                <a:schemeClr val="dk1"/>
              </a:solidFill>
              <a:latin typeface="Calibri"/>
              <a:ea typeface="Calibri"/>
              <a:cs typeface="Calibri"/>
              <a:sym typeface="Calibri"/>
            </a:endParaRPr>
          </a:p>
          <a:p>
            <a:pPr indent="-298450" lvl="1" marL="9144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Again, using TPR, ask students how they would change their arms to represent a negative slope to help make the connection.</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“Can you think of a situation that connects two variables with a negative slope?” (The distance to home as a function of time when someone is walking home.)</a:t>
            </a:r>
            <a:endParaRPr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Support for English Language Learners: MLR 8 Discussion Supports: Speaking, Representing</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As students discuss finding slope, encourage students to use the words slope and change in</a:t>
            </a:r>
            <a:r>
              <a:rPr i="1" lang="en" sz="1300">
                <a:solidFill>
                  <a:schemeClr val="dk1"/>
                </a:solidFill>
                <a:latin typeface="Calibri"/>
                <a:ea typeface="Calibri"/>
                <a:cs typeface="Calibri"/>
                <a:sym typeface="Calibri"/>
              </a:rPr>
              <a:t> y</a:t>
            </a:r>
            <a:r>
              <a:rPr lang="en" sz="1300">
                <a:solidFill>
                  <a:schemeClr val="dk1"/>
                </a:solidFill>
                <a:latin typeface="Calibri"/>
                <a:ea typeface="Calibri"/>
                <a:cs typeface="Calibri"/>
                <a:sym typeface="Calibri"/>
              </a:rPr>
              <a:t> over change in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also numerator and denominator, as more formal mathematical language. Students may be more comfortable with informal language such as up and down, top and bottom, and rise over run. Students can create an icon or environmental print to remember that the difference in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is in the numerator and difference in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is in the denominator.</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When discussing slope, have students use Total Physical Response (TPR) to associated the directions of lines with the types of slope. Have students all face the same direction and make their arms create a positive slope, negative slope, no slope and zero slope.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Next, have students create a “ski hill” or “sled hill” with a story. This could be with an illustration and verbal story or an illustration with a written story to practice goals appropriate to the student. This could also be done as a whole class or small group.Example story: As student ride up the ski lift (positive slope), then cross country to the start of the slope (zero slope), then go down the hill (negative slope). Then as they gain confidence, they will try harder mountains. They go to a double black diamond that looks like it is straight up and down. They say “oh NO,” I’m not going down that mountain. It has NO slope.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Using TPR and creating stories like this will help students reinforce what slope is when they see the word “slope” and different types of slope in print that are regularly used in this lesson and the lessons that follow. This will help them as they explain their graphs and later their equations of lines.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30200" lvl="1" marL="457200" rtl="0" algn="l">
              <a:spcBef>
                <a:spcPts val="0"/>
              </a:spcBef>
              <a:spcAft>
                <a:spcPts val="0"/>
              </a:spcAft>
              <a:buClr>
                <a:schemeClr val="dk1"/>
              </a:buClr>
              <a:buSzPts val="1600"/>
              <a:buFont typeface="Noto Sans"/>
              <a:buAutoNum type="alphaLcPeriod"/>
            </a:pPr>
            <a:r>
              <a:rPr b="1" lang="en" sz="1600">
                <a:solidFill>
                  <a:schemeClr val="dk1"/>
                </a:solidFill>
                <a:latin typeface="Calibri"/>
                <a:ea typeface="Calibri"/>
                <a:cs typeface="Calibri"/>
                <a:sym typeface="Calibri"/>
              </a:rPr>
              <a:t>Incorrect.</a:t>
            </a:r>
            <a:r>
              <a:rPr b="1" lang="en" sz="1600">
                <a:solidFill>
                  <a:schemeClr val="dk1"/>
                </a:solidFill>
                <a:latin typeface="Calibri"/>
                <a:ea typeface="Calibri"/>
                <a:cs typeface="Calibri"/>
                <a:sym typeface="Calibri"/>
              </a:rPr>
              <a:t> </a:t>
            </a:r>
            <a:r>
              <a:rPr lang="en" sz="1600">
                <a:solidFill>
                  <a:schemeClr val="dk1"/>
                </a:solidFill>
                <a:latin typeface="Calibri"/>
                <a:ea typeface="Calibri"/>
                <a:cs typeface="Calibri"/>
                <a:sym typeface="Calibri"/>
              </a:rPr>
              <a:t>When finding the denominator, 6−(−1) becomes 6 + 1, or 7. The answer is </a:t>
            </a:r>
            <a:r>
              <a:rPr lang="en" sz="1600">
                <a:solidFill>
                  <a:schemeClr val="dk1"/>
                </a:solidFill>
                <a:latin typeface="Calibri"/>
                <a:ea typeface="Calibri"/>
                <a:cs typeface="Calibri"/>
                <a:sym typeface="Calibri"/>
              </a:rPr>
              <a:t>-³⁄₇</a:t>
            </a:r>
            <a:r>
              <a:rPr lang="en" sz="1600">
                <a:solidFill>
                  <a:schemeClr val="dk1"/>
                </a:solidFill>
                <a:latin typeface="Calibri"/>
                <a:ea typeface="Calibri"/>
                <a:cs typeface="Calibri"/>
                <a:sym typeface="Calibri"/>
              </a:rPr>
              <a:t>.</a:t>
            </a:r>
            <a:endParaRPr sz="1600">
              <a:solidFill>
                <a:schemeClr val="dk1"/>
              </a:solidFill>
              <a:latin typeface="Calibri"/>
              <a:ea typeface="Calibri"/>
              <a:cs typeface="Calibri"/>
              <a:sym typeface="Calibri"/>
            </a:endParaRPr>
          </a:p>
          <a:p>
            <a:pPr indent="-330200" lvl="1" marL="457200" rtl="0" algn="l">
              <a:spcBef>
                <a:spcPts val="0"/>
              </a:spcBef>
              <a:spcAft>
                <a:spcPts val="0"/>
              </a:spcAft>
              <a:buClr>
                <a:schemeClr val="dk1"/>
              </a:buClr>
              <a:buSzPts val="1600"/>
              <a:buFont typeface="Noto Sans"/>
              <a:buAutoNum type="alphaLcPeriod"/>
            </a:pPr>
            <a:r>
              <a:rPr b="1" lang="en" sz="1600">
                <a:solidFill>
                  <a:schemeClr val="dk1"/>
                </a:solidFill>
                <a:latin typeface="Calibri"/>
                <a:ea typeface="Calibri"/>
                <a:cs typeface="Calibri"/>
                <a:sym typeface="Calibri"/>
              </a:rPr>
              <a:t>Incorrect. </a:t>
            </a:r>
            <a:r>
              <a:rPr lang="en" sz="1600">
                <a:solidFill>
                  <a:schemeClr val="dk1"/>
                </a:solidFill>
                <a:latin typeface="Calibri"/>
                <a:ea typeface="Calibri"/>
                <a:cs typeface="Calibri"/>
                <a:sym typeface="Calibri"/>
              </a:rPr>
              <a:t>To find slope, the change in </a:t>
            </a:r>
            <a:r>
              <a:rPr i="1" lang="en" sz="1600">
                <a:solidFill>
                  <a:schemeClr val="dk1"/>
                </a:solidFill>
                <a:latin typeface="Calibri"/>
                <a:ea typeface="Calibri"/>
                <a:cs typeface="Calibri"/>
                <a:sym typeface="Calibri"/>
              </a:rPr>
              <a:t>y</a:t>
            </a:r>
            <a:r>
              <a:rPr lang="en" sz="1600">
                <a:solidFill>
                  <a:schemeClr val="dk1"/>
                </a:solidFill>
                <a:latin typeface="Calibri"/>
                <a:ea typeface="Calibri"/>
                <a:cs typeface="Calibri"/>
                <a:sym typeface="Calibri"/>
              </a:rPr>
              <a:t> is in the numerator and the change in </a:t>
            </a:r>
            <a:r>
              <a:rPr i="1" lang="en" sz="1600">
                <a:solidFill>
                  <a:schemeClr val="dk1"/>
                </a:solidFill>
                <a:latin typeface="Calibri"/>
                <a:ea typeface="Calibri"/>
                <a:cs typeface="Calibri"/>
                <a:sym typeface="Calibri"/>
              </a:rPr>
              <a:t>x</a:t>
            </a:r>
            <a:r>
              <a:rPr lang="en" sz="1600">
                <a:solidFill>
                  <a:schemeClr val="dk1"/>
                </a:solidFill>
                <a:latin typeface="Calibri"/>
                <a:ea typeface="Calibri"/>
                <a:cs typeface="Calibri"/>
                <a:sym typeface="Calibri"/>
              </a:rPr>
              <a:t> is in the denominator. </a:t>
            </a:r>
            <a:r>
              <a:rPr lang="en" sz="1600">
                <a:solidFill>
                  <a:schemeClr val="dk1"/>
                </a:solidFill>
                <a:latin typeface="Calibri"/>
                <a:ea typeface="Calibri"/>
                <a:cs typeface="Calibri"/>
                <a:sym typeface="Calibri"/>
              </a:rPr>
              <a:t>The answer is -³⁄₇.</a:t>
            </a:r>
            <a:endParaRPr sz="1600">
              <a:solidFill>
                <a:schemeClr val="dk1"/>
              </a:solidFill>
              <a:latin typeface="Calibri"/>
              <a:ea typeface="Calibri"/>
              <a:cs typeface="Calibri"/>
              <a:sym typeface="Calibri"/>
            </a:endParaRPr>
          </a:p>
          <a:p>
            <a:pPr indent="-330200" lvl="1" marL="457200" rtl="0" algn="l">
              <a:spcBef>
                <a:spcPts val="0"/>
              </a:spcBef>
              <a:spcAft>
                <a:spcPts val="0"/>
              </a:spcAft>
              <a:buClr>
                <a:schemeClr val="dk1"/>
              </a:buClr>
              <a:buSzPts val="1600"/>
              <a:buFont typeface="Noto Sans"/>
              <a:buAutoNum type="alphaLcPeriod"/>
            </a:pPr>
            <a:r>
              <a:rPr b="1" lang="en" sz="1600">
                <a:solidFill>
                  <a:schemeClr val="dk1"/>
                </a:solidFill>
                <a:latin typeface="Calibri"/>
                <a:ea typeface="Calibri"/>
                <a:cs typeface="Calibri"/>
                <a:sym typeface="Calibri"/>
              </a:rPr>
              <a:t>That’s correct!</a:t>
            </a:r>
            <a:r>
              <a:rPr lang="en" sz="1600">
                <a:solidFill>
                  <a:schemeClr val="dk1"/>
                </a:solidFill>
                <a:latin typeface="Calibri"/>
                <a:ea typeface="Calibri"/>
                <a:cs typeface="Calibri"/>
                <a:sym typeface="Calibri"/>
              </a:rPr>
              <a:t>:  Use the slope formula,  </a:t>
            </a:r>
            <a:r>
              <a:rPr i="1" lang="en" sz="2000">
                <a:solidFill>
                  <a:schemeClr val="dk1"/>
                </a:solidFill>
                <a:latin typeface="Calibri"/>
                <a:ea typeface="Calibri"/>
                <a:cs typeface="Calibri"/>
                <a:sym typeface="Calibri"/>
              </a:rPr>
              <a:t>m </a:t>
            </a:r>
            <a:r>
              <a:rPr lang="en" sz="2000">
                <a:solidFill>
                  <a:schemeClr val="dk1"/>
                </a:solidFill>
                <a:latin typeface="Calibri"/>
                <a:ea typeface="Calibri"/>
                <a:cs typeface="Calibri"/>
                <a:sym typeface="Calibri"/>
              </a:rPr>
              <a:t>= ²⁻⁵⁄₆₋₍₋₁₎ = -³⁄₇.</a:t>
            </a:r>
            <a:endParaRPr sz="2000">
              <a:solidFill>
                <a:schemeClr val="dk1"/>
              </a:solidFill>
              <a:latin typeface="Calibri"/>
              <a:ea typeface="Calibri"/>
              <a:cs typeface="Calibri"/>
              <a:sym typeface="Calibri"/>
            </a:endParaRPr>
          </a:p>
          <a:p>
            <a:pPr indent="-330200" lvl="1" marL="457200" rtl="0" algn="l">
              <a:spcBef>
                <a:spcPts val="0"/>
              </a:spcBef>
              <a:spcAft>
                <a:spcPts val="0"/>
              </a:spcAft>
              <a:buClr>
                <a:schemeClr val="dk1"/>
              </a:buClr>
              <a:buSzPts val="1600"/>
              <a:buFont typeface="Noto Sans"/>
              <a:buAutoNum type="alphaLcPeriod"/>
            </a:pPr>
            <a:r>
              <a:rPr b="1" lang="en" sz="1600">
                <a:solidFill>
                  <a:schemeClr val="dk1"/>
                </a:solidFill>
                <a:latin typeface="Calibri"/>
                <a:ea typeface="Calibri"/>
                <a:cs typeface="Calibri"/>
                <a:sym typeface="Calibri"/>
              </a:rPr>
              <a:t>In</a:t>
            </a:r>
            <a:r>
              <a:rPr b="1" lang="en" sz="1600">
                <a:solidFill>
                  <a:schemeClr val="dk1"/>
                </a:solidFill>
                <a:latin typeface="Calibri"/>
                <a:ea typeface="Calibri"/>
                <a:cs typeface="Calibri"/>
                <a:sym typeface="Calibri"/>
              </a:rPr>
              <a:t>correct.</a:t>
            </a:r>
            <a:r>
              <a:rPr lang="en" sz="1600">
                <a:solidFill>
                  <a:schemeClr val="dk1"/>
                </a:solidFill>
                <a:latin typeface="Calibri"/>
                <a:ea typeface="Calibri"/>
                <a:cs typeface="Calibri"/>
                <a:sym typeface="Calibri"/>
              </a:rPr>
              <a:t> </a:t>
            </a:r>
            <a:r>
              <a:rPr lang="en" sz="1600">
                <a:solidFill>
                  <a:schemeClr val="dk1"/>
                </a:solidFill>
                <a:latin typeface="Calibri"/>
                <a:ea typeface="Calibri"/>
                <a:cs typeface="Calibri"/>
                <a:sym typeface="Calibri"/>
              </a:rPr>
              <a:t>Be careful with the positive and negative signs when subtracting. </a:t>
            </a:r>
            <a:r>
              <a:rPr lang="en" sz="1600">
                <a:solidFill>
                  <a:schemeClr val="dk1"/>
                </a:solidFill>
                <a:latin typeface="Calibri"/>
                <a:ea typeface="Calibri"/>
                <a:cs typeface="Calibri"/>
                <a:sym typeface="Calibri"/>
              </a:rPr>
              <a:t>The answer is -³⁄₇.</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n" sz="1300">
                <a:solidFill>
                  <a:schemeClr val="dk1"/>
                </a:solidFill>
                <a:latin typeface="Calibri"/>
                <a:ea typeface="Calibri"/>
                <a:cs typeface="Calibri"/>
                <a:sym typeface="Calibri"/>
              </a:rPr>
              <a:t>Click </a:t>
            </a:r>
            <a:r>
              <a:rPr b="1" lang="en" sz="1300" u="sng">
                <a:solidFill>
                  <a:schemeClr val="hlink"/>
                </a:solidFill>
                <a:latin typeface="Calibri"/>
                <a:ea typeface="Calibri"/>
                <a:cs typeface="Calibri"/>
                <a:sym typeface="Calibri"/>
                <a:hlinkClick action="ppaction://hlinkshowjump?jump=nextslide"/>
              </a:rPr>
              <a:t>here</a:t>
            </a:r>
            <a:r>
              <a:rPr b="1" lang="en" sz="1300">
                <a:solidFill>
                  <a:schemeClr val="dk1"/>
                </a:solidFill>
                <a:latin typeface="Calibri"/>
                <a:ea typeface="Calibri"/>
                <a:cs typeface="Calibri"/>
                <a:sym typeface="Calibri"/>
              </a:rPr>
              <a:t> to review Finding Slope from Two Points</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4494ca6a75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4494ca6a7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has students write linear equations in slope-intercept, standard, and point-slope form, and convert between them. Facilitate discussion on when each form is useful and ensure students place values correctly. Remind them to use inverse operations when changing forms.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if they’ve seen these forms before and what they remember, especially what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stands for from activity 4.7.2. Have students work in pairs; independent students may work alone, but some may need support with substitution.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temperature when the stove was turned on was 72 degrees Fahrenheit.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temperature after 5 minutes was warmer than the temperature after 2 minutes.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temperature of the water after 10 minutes was 212 degrees Fahrenheit.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temperature of the water was the same after 10 minutes and after 12 minutes.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temperature after 15 minutes was higher than the temperature after 30 minutes.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temperature when the stove was turned on was lower than the temperature 30 minutes lat</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+ 5 = ½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Substitute in </a:t>
            </a:r>
            <a:r>
              <a:rPr i="1" lang="en" sz="1300">
                <a:solidFill>
                  <a:schemeClr val="dk1"/>
                </a:solidFill>
                <a:latin typeface="Calibri"/>
                <a:ea typeface="Calibri"/>
                <a:cs typeface="Calibri"/>
                <a:sym typeface="Calibri"/>
              </a:rPr>
              <a:t>the </a:t>
            </a:r>
            <a:r>
              <a:rPr lang="en" sz="1300">
                <a:solidFill>
                  <a:schemeClr val="dk1"/>
                </a:solidFill>
                <a:latin typeface="Calibri"/>
                <a:ea typeface="Calibri"/>
                <a:cs typeface="Calibri"/>
                <a:sym typeface="Calibri"/>
              </a:rPr>
              <a:t>formula for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and slope.</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(-5)</a:t>
            </a:r>
            <a:r>
              <a:rPr baseline="-25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½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+ 5</a:t>
            </a:r>
            <a:r>
              <a:rPr baseline="-25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½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slope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is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Write the equation in the form </a:t>
            </a:r>
            <a:r>
              <a:rPr i="1" lang="en" sz="1300">
                <a:solidFill>
                  <a:schemeClr val="dk1"/>
                </a:solidFill>
                <a:latin typeface="Calibri"/>
                <a:ea typeface="Calibri"/>
                <a:cs typeface="Calibri"/>
                <a:sym typeface="Calibri"/>
              </a:rPr>
              <a:t>Ax + </a:t>
            </a:r>
            <a:r>
              <a:rPr lang="en" sz="1300">
                <a:solidFill>
                  <a:schemeClr val="dk1"/>
                </a:solidFill>
                <a:latin typeface="Calibri"/>
                <a:ea typeface="Calibri"/>
                <a:cs typeface="Calibri"/>
                <a:sym typeface="Calibri"/>
              </a:rPr>
              <a:t>B</a:t>
            </a:r>
            <a:r>
              <a:rPr i="1" lang="en" sz="1300">
                <a:solidFill>
                  <a:schemeClr val="dk1"/>
                </a:solidFill>
                <a:latin typeface="Calibri"/>
                <a:ea typeface="Calibri"/>
                <a:cs typeface="Calibri"/>
                <a:sym typeface="Calibri"/>
              </a:rPr>
              <a:t>y = </a:t>
            </a:r>
            <a:r>
              <a:rPr lang="en" sz="1300">
                <a:solidFill>
                  <a:schemeClr val="dk1"/>
                </a:solidFill>
                <a:latin typeface="Calibri"/>
                <a:ea typeface="Calibri"/>
                <a:cs typeface="Calibri"/>
                <a:sym typeface="Calibri"/>
              </a:rPr>
              <a:t>C</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Step 1</a:t>
            </a:r>
            <a:r>
              <a:rPr lang="en" sz="1300">
                <a:solidFill>
                  <a:schemeClr val="dk1"/>
                </a:solidFill>
                <a:latin typeface="Calibri"/>
                <a:ea typeface="Calibri"/>
                <a:cs typeface="Calibri"/>
                <a:sym typeface="Calibri"/>
              </a:rPr>
              <a:t> - Rearrange terms so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term and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term are both on the left side of the equation.</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Subtract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from both sides:</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Step 2</a:t>
            </a:r>
            <a:r>
              <a:rPr lang="en" sz="1300">
                <a:solidFill>
                  <a:schemeClr val="dk1"/>
                </a:solidFill>
                <a:latin typeface="Calibri"/>
                <a:ea typeface="Calibri"/>
                <a:cs typeface="Calibri"/>
                <a:sym typeface="Calibri"/>
              </a:rPr>
              <a:t> - Write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term first and simplify.</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Step 3</a:t>
            </a:r>
            <a:r>
              <a:rPr lang="en" sz="1300">
                <a:solidFill>
                  <a:schemeClr val="dk1"/>
                </a:solidFill>
                <a:latin typeface="Calibri"/>
                <a:ea typeface="Calibri"/>
                <a:cs typeface="Calibri"/>
                <a:sym typeface="Calibri"/>
              </a:rPr>
              <a:t> - Multiply both sides by -1, so as not to lead with a negative.</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−1(−2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have trouble with where to substitute values into the formulas, it can be helpful to have them highlight variables and the matching value, or use colored pencils to color code the value that will substitute into the formula. For example, in </a:t>
            </a:r>
            <a:r>
              <a:rPr i="1" lang="en" sz="1300">
                <a:solidFill>
                  <a:schemeClr val="dk1"/>
                </a:solidFill>
                <a:latin typeface="Calibri"/>
                <a:ea typeface="Calibri"/>
                <a:cs typeface="Calibri"/>
                <a:sym typeface="Calibri"/>
              </a:rPr>
              <a:t>y = mx + b</a:t>
            </a:r>
            <a:r>
              <a:rPr lang="en" sz="1300">
                <a:solidFill>
                  <a:schemeClr val="dk1"/>
                </a:solidFill>
                <a:latin typeface="Calibri"/>
                <a:ea typeface="Calibri"/>
                <a:cs typeface="Calibri"/>
                <a:sym typeface="Calibri"/>
              </a:rPr>
              <a:t>, if </a:t>
            </a:r>
            <a:r>
              <a:rPr i="1" lang="en" sz="1300">
                <a:solidFill>
                  <a:schemeClr val="dk1"/>
                </a:solidFill>
                <a:latin typeface="Calibri"/>
                <a:ea typeface="Calibri"/>
                <a:cs typeface="Calibri"/>
                <a:sym typeface="Calibri"/>
              </a:rPr>
              <a:t>m </a:t>
            </a:r>
            <a:r>
              <a:rPr lang="en" sz="1300">
                <a:solidFill>
                  <a:schemeClr val="dk1"/>
                </a:solidFill>
                <a:latin typeface="Calibri"/>
                <a:ea typeface="Calibri"/>
                <a:cs typeface="Calibri"/>
                <a:sym typeface="Calibri"/>
              </a:rPr>
              <a:t>= 3 and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is -2, highlight the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and the 3 in pink in the formula and the given value, then highlight the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and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value in yellow.</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pairs to explain their steps and compare them to the feedback—did they use the same order?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form is easiest? Hardest?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should you watch out for in each?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Sample tips: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Slope-intercept: substitute slope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correctly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Point-slope: plug into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₁,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₁), not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Standard: eliminate decimals/fractions, start with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-term, avoid leading negatives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time allows, have students write equations in one form and challenge a partner to rewrite it in another.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1 Stronger and Clearer Each Time: Writing, Listening,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prepare students for the whole-class discussion by providing them with multiple opportunities to clarify their explanations through conversation. Before the whole-class discussion begins, give students time to meet with 1-2 other groups to share their steps for rewriting equations from one form to the other. Invite listeners to press for accurate mathematical language to help speakers move away from informal language such as plus, minus, take away, times, etc. Encourage the use of more formal language such as add, subtract, multiply, etc.</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(for explanation); Maximize meta-awareness</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b="1">
              <a:solidFill>
                <a:schemeClr val="dk1"/>
              </a:solidFill>
              <a:latin typeface="Noto Sans"/>
              <a:ea typeface="Noto Sans"/>
              <a:cs typeface="Noto Sans"/>
              <a:sym typeface="Noto Sans"/>
            </a:endParaRPr>
          </a:p>
          <a:p>
            <a:pPr indent="0" lvl="0" marL="0" rtl="0" algn="l">
              <a:lnSpc>
                <a:spcPct val="115000"/>
              </a:lnSpc>
              <a:spcBef>
                <a:spcPts val="30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300"/>
              </a:spcBef>
              <a:spcAft>
                <a:spcPts val="0"/>
              </a:spcAft>
              <a:buNone/>
            </a:pPr>
            <a:r>
              <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7</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+ 9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slope-intercept form. The correct answer is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− 2 = 7(</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− 2 = 7(</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a:t>
            </a:r>
            <a:r>
              <a:rPr lang="en">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Substitute into point-slope form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where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is 7 and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 </a:t>
            </a:r>
            <a:r>
              <a:rPr lang="en" sz="1300">
                <a:solidFill>
                  <a:schemeClr val="dk1"/>
                </a:solidFill>
                <a:latin typeface="Calibri"/>
                <a:ea typeface="Calibri"/>
                <a:cs typeface="Calibri"/>
                <a:sym typeface="Calibri"/>
              </a:rPr>
              <a:t>= 1 and </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23850" lvl="0" marL="457200" rtl="0" algn="l">
              <a:spcBef>
                <a:spcPts val="0"/>
              </a:spcBef>
              <a:spcAft>
                <a:spcPts val="0"/>
              </a:spcAft>
              <a:buClr>
                <a:schemeClr val="dk1"/>
              </a:buClr>
              <a:buSzPts val="1500"/>
              <a:buFont typeface="Calibri"/>
              <a:buAutoNum type="alphaLcPeriod" startAt="3"/>
            </a:pPr>
            <a:r>
              <a:rPr i="1" lang="en" sz="1500">
                <a:solidFill>
                  <a:schemeClr val="dk1"/>
                </a:solidFill>
                <a:latin typeface="Calibri"/>
                <a:ea typeface="Calibri"/>
                <a:cs typeface="Calibri"/>
                <a:sym typeface="Calibri"/>
              </a:rPr>
              <a:t>y </a:t>
            </a:r>
            <a:r>
              <a:rPr lang="en" sz="1500">
                <a:solidFill>
                  <a:schemeClr val="dk1"/>
                </a:solidFill>
                <a:latin typeface="Calibri"/>
                <a:ea typeface="Calibri"/>
                <a:cs typeface="Calibri"/>
                <a:sym typeface="Calibri"/>
              </a:rPr>
              <a:t>− 2 = 7(</a:t>
            </a:r>
            <a:r>
              <a:rPr i="1" lang="en" sz="1500">
                <a:solidFill>
                  <a:schemeClr val="dk1"/>
                </a:solidFill>
                <a:latin typeface="Calibri"/>
                <a:ea typeface="Calibri"/>
                <a:cs typeface="Calibri"/>
                <a:sym typeface="Calibri"/>
              </a:rPr>
              <a:t>x</a:t>
            </a:r>
            <a:r>
              <a:rPr lang="en" sz="15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Recall that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−(−1) becomes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 The correct answer is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− 2 = 7(</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startAt="4"/>
            </a:pPr>
            <a:r>
              <a:rPr lang="en" sz="1300">
                <a:solidFill>
                  <a:schemeClr val="dk1"/>
                </a:solidFill>
                <a:latin typeface="Calibri"/>
                <a:ea typeface="Calibri"/>
                <a:cs typeface="Calibri"/>
                <a:sym typeface="Calibri"/>
              </a:rPr>
              <a:t>2 −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7(−1 −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t>
            </a: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457200" lvl="0" marL="0" rtl="0" algn="l">
              <a:spcBef>
                <a:spcPts val="0"/>
              </a:spcBef>
              <a:spcAft>
                <a:spcPts val="0"/>
              </a:spcAft>
              <a:buNone/>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Be sure to substitute the point into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 </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rgbClr val="1D2125"/>
                </a:solidFill>
                <a:latin typeface="Roboto"/>
                <a:ea typeface="Roboto"/>
                <a:cs typeface="Roboto"/>
                <a:sym typeface="Roboto"/>
              </a:rPr>
              <a:t>Click </a:t>
            </a:r>
            <a:r>
              <a:rPr b="1" lang="en" sz="1150" u="sng">
                <a:solidFill>
                  <a:schemeClr val="hlink"/>
                </a:solidFill>
                <a:latin typeface="Roboto"/>
                <a:ea typeface="Roboto"/>
                <a:cs typeface="Roboto"/>
                <a:sym typeface="Roboto"/>
                <a:hlinkClick action="ppaction://hlinkshowjump?jump=nextslide"/>
              </a:rPr>
              <a:t>here</a:t>
            </a:r>
            <a:r>
              <a:rPr b="1" lang="en" sz="1150">
                <a:solidFill>
                  <a:srgbClr val="1D2125"/>
                </a:solidFill>
                <a:latin typeface="Roboto"/>
                <a:ea typeface="Roboto"/>
                <a:cs typeface="Roboto"/>
                <a:sym typeface="Roboto"/>
              </a:rPr>
              <a:t> for additional review on the next slide.</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4494ca6a7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4494ca6a7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Roboto"/>
                <a:ea typeface="Roboto"/>
                <a:cs typeface="Roboto"/>
                <a:sym typeface="Roboto"/>
              </a:rPr>
              <a:t>Click </a:t>
            </a:r>
            <a:r>
              <a:rPr b="1" lang="en" sz="1300" u="sng">
                <a:solidFill>
                  <a:schemeClr val="hlink"/>
                </a:solidFill>
                <a:latin typeface="Roboto"/>
                <a:ea typeface="Roboto"/>
                <a:cs typeface="Roboto"/>
                <a:sym typeface="Roboto"/>
                <a:hlinkClick action="ppaction://hlinkshowjump?jump=nextslide"/>
              </a:rPr>
              <a:t>here</a:t>
            </a:r>
            <a:r>
              <a:rPr b="1" lang="en" sz="1300">
                <a:solidFill>
                  <a:srgbClr val="1D2125"/>
                </a:solidFill>
                <a:latin typeface="Roboto"/>
                <a:ea typeface="Roboto"/>
                <a:cs typeface="Roboto"/>
                <a:sym typeface="Roboto"/>
              </a:rPr>
              <a:t> for a</a:t>
            </a:r>
            <a:r>
              <a:rPr b="1" lang="en" sz="1300">
                <a:solidFill>
                  <a:srgbClr val="1D2125"/>
                </a:solidFill>
                <a:latin typeface="Roboto"/>
                <a:ea typeface="Roboto"/>
                <a:cs typeface="Roboto"/>
                <a:sym typeface="Roboto"/>
              </a:rPr>
              <a:t>dditional review on the next slide.</a:t>
            </a:r>
            <a:endParaRPr sz="1300">
              <a:solidFill>
                <a:srgbClr val="1D2125"/>
              </a:solidFill>
              <a:latin typeface="Roboto"/>
              <a:ea typeface="Roboto"/>
              <a:cs typeface="Roboto"/>
              <a:sym typeface="Roboto"/>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Example 2: </a:t>
            </a:r>
            <a:r>
              <a:rPr lang="en" sz="1300">
                <a:solidFill>
                  <a:schemeClr val="dk1"/>
                </a:solidFill>
                <a:latin typeface="Calibri"/>
                <a:ea typeface="Calibri"/>
                <a:cs typeface="Calibri"/>
                <a:sym typeface="Calibri"/>
              </a:rPr>
              <a:t>Find the equation of a line with slope −9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(0,−4) in slope-intercept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1</a:t>
            </a:r>
            <a:r>
              <a:rPr lang="en" sz="1300">
                <a:solidFill>
                  <a:schemeClr val="dk1"/>
                </a:solidFill>
                <a:latin typeface="Calibri"/>
                <a:ea typeface="Calibri"/>
                <a:cs typeface="Calibri"/>
                <a:sym typeface="Calibri"/>
              </a:rPr>
              <a:t> - Identify the </a:t>
            </a:r>
            <a:r>
              <a:rPr i="1" lang="en" sz="1300">
                <a:solidFill>
                  <a:srgbClr val="424242"/>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and </a:t>
            </a:r>
            <a:r>
              <a:rPr i="1" lang="en" sz="1300">
                <a:solidFill>
                  <a:srgbClr val="424242"/>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    </a:t>
            </a:r>
            <a:r>
              <a:rPr i="1" lang="en" sz="1300">
                <a:solidFill>
                  <a:srgbClr val="424242"/>
                </a:solidFill>
                <a:latin typeface="Times New Roman"/>
                <a:ea typeface="Times New Roman"/>
                <a:cs typeface="Times New Roman"/>
                <a:sym typeface="Times New Roman"/>
              </a:rPr>
              <a:t>m</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−9, </a:t>
            </a:r>
            <a:r>
              <a:rPr i="1" lang="en" sz="1300">
                <a:solidFill>
                  <a:srgbClr val="424242"/>
                </a:solidFill>
                <a:latin typeface="Times New Roman"/>
                <a:ea typeface="Times New Roman"/>
                <a:cs typeface="Times New Roman"/>
                <a:sym typeface="Times New Roman"/>
              </a:rPr>
              <a:t>b</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2</a:t>
            </a:r>
            <a:r>
              <a:rPr lang="en" sz="1300">
                <a:solidFill>
                  <a:schemeClr val="dk1"/>
                </a:solidFill>
                <a:latin typeface="Calibri"/>
                <a:ea typeface="Calibri"/>
                <a:cs typeface="Calibri"/>
                <a:sym typeface="Calibri"/>
              </a:rPr>
              <a:t> - Substitute into the formula.</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i="1" lang="en" sz="1300">
                <a:solidFill>
                  <a:srgbClr val="424242"/>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−9</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Example 3: </a:t>
            </a:r>
            <a:r>
              <a:rPr lang="en" sz="1300">
                <a:solidFill>
                  <a:schemeClr val="dk1"/>
                </a:solidFill>
                <a:latin typeface="Calibri"/>
                <a:ea typeface="Calibri"/>
                <a:cs typeface="Calibri"/>
                <a:sym typeface="Calibri"/>
              </a:rPr>
              <a:t>Find the equation of a line in point-slope form given a slope of −⅓ and the point (6,−4)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1</a:t>
            </a:r>
            <a:r>
              <a:rPr lang="en" sz="1300">
                <a:solidFill>
                  <a:schemeClr val="dk1"/>
                </a:solidFill>
                <a:latin typeface="Calibri"/>
                <a:ea typeface="Calibri"/>
                <a:cs typeface="Calibri"/>
                <a:sym typeface="Calibri"/>
              </a:rPr>
              <a:t> - Identify the </a:t>
            </a:r>
            <a:r>
              <a:rPr i="1" lang="en" sz="1300">
                <a:solidFill>
                  <a:srgbClr val="424242"/>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and (</a:t>
            </a:r>
            <a:r>
              <a:rPr i="1" lang="en" sz="1300">
                <a:solidFill>
                  <a:srgbClr val="424242"/>
                </a:solidFill>
                <a:latin typeface="Times New Roman"/>
                <a:ea typeface="Times New Roman"/>
                <a:cs typeface="Times New Roman"/>
                <a:sym typeface="Times New Roman"/>
              </a:rPr>
              <a:t>x</a:t>
            </a:r>
            <a:r>
              <a:rPr baseline="-25000" i="1" lang="en" sz="1300">
                <a:solidFill>
                  <a:srgbClr val="424242"/>
                </a:solidFill>
                <a:latin typeface="Times New Roman"/>
                <a:ea typeface="Times New Roman"/>
                <a:cs typeface="Times New Roman"/>
                <a:sym typeface="Times New Roman"/>
              </a:rPr>
              <a:t>1 </a:t>
            </a:r>
            <a:r>
              <a:rPr lang="en" sz="1300">
                <a:solidFill>
                  <a:schemeClr val="dk1"/>
                </a:solidFill>
                <a:latin typeface="Calibri"/>
                <a:ea typeface="Calibri"/>
                <a:cs typeface="Calibri"/>
                <a:sym typeface="Calibri"/>
              </a:rPr>
              <a:t>, </a:t>
            </a:r>
            <a:r>
              <a:rPr i="1" lang="en" sz="1300">
                <a:solidFill>
                  <a:srgbClr val="424242"/>
                </a:solidFill>
                <a:latin typeface="Times New Roman"/>
                <a:ea typeface="Times New Roman"/>
                <a:cs typeface="Times New Roman"/>
                <a:sym typeface="Times New Roman"/>
              </a:rPr>
              <a:t>y</a:t>
            </a:r>
            <a:r>
              <a:rPr baseline="-25000" i="1" lang="en" sz="1300">
                <a:solidFill>
                  <a:srgbClr val="424242"/>
                </a:solidFill>
                <a:latin typeface="Times New Roman"/>
                <a:ea typeface="Times New Roman"/>
                <a:cs typeface="Times New Roman"/>
                <a:sym typeface="Times New Roman"/>
              </a:rPr>
              <a:t>1</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    </a:t>
            </a:r>
            <a:r>
              <a:rPr i="1" lang="en" sz="1300">
                <a:solidFill>
                  <a:srgbClr val="424242"/>
                </a:solidFill>
                <a:latin typeface="Times New Roman"/>
                <a:ea typeface="Times New Roman"/>
                <a:cs typeface="Times New Roman"/>
                <a:sym typeface="Times New Roman"/>
              </a:rPr>
              <a:t>m</a:t>
            </a:r>
            <a:r>
              <a:rPr i="1" lang="en" sz="1300">
                <a:solidFill>
                  <a:schemeClr val="dk1"/>
                </a:solidFill>
                <a:latin typeface="Calibri"/>
                <a:ea typeface="Calibri"/>
                <a:cs typeface="Calibri"/>
                <a:sym typeface="Calibri"/>
              </a:rPr>
              <a:t> = −⅓,  </a:t>
            </a:r>
            <a:r>
              <a:rPr i="1" lang="en" sz="1300">
                <a:solidFill>
                  <a:srgbClr val="424242"/>
                </a:solidFill>
                <a:latin typeface="Times New Roman"/>
                <a:ea typeface="Times New Roman"/>
                <a:cs typeface="Times New Roman"/>
                <a:sym typeface="Times New Roman"/>
              </a:rPr>
              <a:t>x</a:t>
            </a:r>
            <a:r>
              <a:rPr baseline="-25000" i="1" lang="en" sz="1300">
                <a:solidFill>
                  <a:srgbClr val="424242"/>
                </a:solidFill>
                <a:latin typeface="Times New Roman"/>
                <a:ea typeface="Times New Roman"/>
                <a:cs typeface="Times New Roman"/>
                <a:sym typeface="Times New Roman"/>
              </a:rPr>
              <a:t>1</a:t>
            </a:r>
            <a:r>
              <a:rPr baseline="-25000"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 6, </a:t>
            </a:r>
            <a:r>
              <a:rPr i="1" lang="en" sz="1300">
                <a:solidFill>
                  <a:srgbClr val="424242"/>
                </a:solidFill>
                <a:latin typeface="Times New Roman"/>
                <a:ea typeface="Times New Roman"/>
                <a:cs typeface="Times New Roman"/>
                <a:sym typeface="Times New Roman"/>
              </a:rPr>
              <a:t>y</a:t>
            </a:r>
            <a:r>
              <a:rPr baseline="-25000" i="1" lang="en" sz="1300">
                <a:solidFill>
                  <a:srgbClr val="424242"/>
                </a:solidFill>
                <a:latin typeface="Times New Roman"/>
                <a:ea typeface="Times New Roman"/>
                <a:cs typeface="Times New Roman"/>
                <a:sym typeface="Times New Roman"/>
              </a:rPr>
              <a:t>1</a:t>
            </a:r>
            <a:r>
              <a:rPr baseline="-25000"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2</a:t>
            </a:r>
            <a:r>
              <a:rPr lang="en" sz="1300">
                <a:solidFill>
                  <a:schemeClr val="dk1"/>
                </a:solidFill>
                <a:latin typeface="Calibri"/>
                <a:ea typeface="Calibri"/>
                <a:cs typeface="Calibri"/>
                <a:sym typeface="Calibri"/>
              </a:rPr>
              <a:t> - Substitute into the formula.</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i="1" lang="en" sz="1300">
                <a:solidFill>
                  <a:srgbClr val="424242"/>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(−4) = −⅓(</a:t>
            </a:r>
            <a:r>
              <a:rPr i="1" lang="en" sz="1300">
                <a:solidFill>
                  <a:srgbClr val="424242"/>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3</a:t>
            </a:r>
            <a:r>
              <a:rPr lang="en" sz="1300">
                <a:solidFill>
                  <a:schemeClr val="dk1"/>
                </a:solidFill>
                <a:latin typeface="Calibri"/>
                <a:ea typeface="Calibri"/>
                <a:cs typeface="Calibri"/>
                <a:sym typeface="Calibri"/>
              </a:rPr>
              <a:t> - Simplify.</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i="1" lang="en" sz="1300">
                <a:solidFill>
                  <a:srgbClr val="424242"/>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+ 4 = −⅓(</a:t>
            </a:r>
            <a:r>
              <a:rPr i="1" lang="en" sz="1300">
                <a:solidFill>
                  <a:srgbClr val="424242"/>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a:t>
            </a:r>
            <a:endParaRPr b="1" sz="1300">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4494ca6a75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4494ca6a7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400">
                <a:solidFill>
                  <a:srgbClr val="1D2125"/>
                </a:solidFill>
                <a:latin typeface="Roboto"/>
                <a:ea typeface="Roboto"/>
                <a:cs typeface="Roboto"/>
                <a:sym typeface="Roboto"/>
              </a:rPr>
              <a:t>Click </a:t>
            </a:r>
            <a:r>
              <a:rPr b="1" lang="en" sz="1400" u="sng">
                <a:solidFill>
                  <a:schemeClr val="hlink"/>
                </a:solidFill>
                <a:latin typeface="Roboto"/>
                <a:ea typeface="Roboto"/>
                <a:cs typeface="Roboto"/>
                <a:sym typeface="Roboto"/>
                <a:hlinkClick action="ppaction://hlinkshowjump?jump=nextslide"/>
              </a:rPr>
              <a:t>here</a:t>
            </a:r>
            <a:r>
              <a:rPr b="1" lang="en" sz="1400">
                <a:solidFill>
                  <a:srgbClr val="1D2125"/>
                </a:solidFill>
                <a:latin typeface="Roboto"/>
                <a:ea typeface="Roboto"/>
                <a:cs typeface="Roboto"/>
                <a:sym typeface="Roboto"/>
              </a:rPr>
              <a:t> for additional review on the next slide.</a:t>
            </a:r>
            <a:endParaRPr sz="1400">
              <a:solidFill>
                <a:srgbClr val="1D2125"/>
              </a:solidFill>
              <a:latin typeface="Roboto"/>
              <a:ea typeface="Roboto"/>
              <a:cs typeface="Roboto"/>
              <a:sym typeface="Roboto"/>
            </a:endParaRPr>
          </a:p>
          <a:p>
            <a:pPr indent="0" lvl="0" marL="0" rtl="0" algn="l">
              <a:spcBef>
                <a:spcPts val="1200"/>
              </a:spcBef>
              <a:spcAft>
                <a:spcPts val="0"/>
              </a:spcAft>
              <a:buClr>
                <a:schemeClr val="dk1"/>
              </a:buClr>
              <a:buSzPts val="1100"/>
              <a:buFont typeface="Arial"/>
              <a:buNone/>
            </a:pPr>
            <a:r>
              <a:rPr b="1" lang="en" sz="1400">
                <a:solidFill>
                  <a:schemeClr val="dk1"/>
                </a:solidFill>
                <a:latin typeface="Calibri"/>
                <a:ea typeface="Calibri"/>
                <a:cs typeface="Calibri"/>
                <a:sym typeface="Calibri"/>
              </a:rPr>
              <a:t>Step 1</a:t>
            </a:r>
            <a:r>
              <a:rPr lang="en" sz="1400">
                <a:solidFill>
                  <a:schemeClr val="dk1"/>
                </a:solidFill>
                <a:latin typeface="Calibri"/>
                <a:ea typeface="Calibri"/>
                <a:cs typeface="Calibri"/>
                <a:sym typeface="Calibri"/>
              </a:rPr>
              <a:t> - Multiply to get rid of the fraction.</a:t>
            </a:r>
            <a:endParaRPr sz="1400">
              <a:solidFill>
                <a:schemeClr val="dk1"/>
              </a:solidFill>
              <a:latin typeface="Calibri"/>
              <a:ea typeface="Calibri"/>
              <a:cs typeface="Calibri"/>
              <a:sym typeface="Calibri"/>
            </a:endParaRPr>
          </a:p>
          <a:p>
            <a:pPr indent="0" lvl="0" marL="628650" rtl="0" algn="l">
              <a:spcBef>
                <a:spcPts val="0"/>
              </a:spcBef>
              <a:spcAft>
                <a:spcPts val="0"/>
              </a:spcAft>
              <a:buClr>
                <a:schemeClr val="dk1"/>
              </a:buClr>
              <a:buSzPts val="1100"/>
              <a:buFont typeface="Arial"/>
              <a:buNone/>
            </a:pPr>
            <a:r>
              <a:rPr lang="en" sz="1400" u="sng">
                <a:solidFill>
                  <a:schemeClr val="dk1"/>
                </a:solidFill>
                <a:latin typeface="Calibri"/>
                <a:ea typeface="Calibri"/>
                <a:cs typeface="Calibri"/>
                <a:sym typeface="Calibri"/>
              </a:rPr>
              <a:t>Remember, standard form cannot have decimals or fractions.</a:t>
            </a:r>
            <a:endParaRPr sz="1400" u="sng">
              <a:solidFill>
                <a:schemeClr val="dk1"/>
              </a:solidFill>
              <a:latin typeface="Calibri"/>
              <a:ea typeface="Calibri"/>
              <a:cs typeface="Calibri"/>
              <a:sym typeface="Calibri"/>
            </a:endParaRPr>
          </a:p>
          <a:p>
            <a:pPr indent="628650" lvl="0" marL="0" rtl="0" algn="l">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Multiply every term by 3.</a:t>
            </a:r>
            <a:endParaRPr sz="1400">
              <a:solidFill>
                <a:schemeClr val="dk1"/>
              </a:solidFill>
              <a:latin typeface="Calibri"/>
              <a:ea typeface="Calibri"/>
              <a:cs typeface="Calibri"/>
              <a:sym typeface="Calibri"/>
            </a:endParaRPr>
          </a:p>
          <a:p>
            <a:pPr indent="0" lvl="0" marL="628650" rtl="0" algn="l">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3(</a:t>
            </a:r>
            <a:r>
              <a:rPr i="1" lang="en" sz="1400">
                <a:solidFill>
                  <a:schemeClr val="dk1"/>
                </a:solidFill>
                <a:latin typeface="Calibri"/>
                <a:ea typeface="Calibri"/>
                <a:cs typeface="Calibri"/>
                <a:sym typeface="Calibri"/>
              </a:rPr>
              <a:t>y </a:t>
            </a:r>
            <a:r>
              <a:rPr lang="en" sz="1400">
                <a:solidFill>
                  <a:schemeClr val="dk1"/>
                </a:solidFill>
                <a:latin typeface="Calibri"/>
                <a:ea typeface="Calibri"/>
                <a:cs typeface="Calibri"/>
                <a:sym typeface="Calibri"/>
              </a:rPr>
              <a:t>+ 4) = 3(</a:t>
            </a:r>
            <a:r>
              <a:rPr i="1" lang="en" sz="1400">
                <a:solidFill>
                  <a:schemeClr val="dk1"/>
                </a:solidFill>
                <a:latin typeface="Calibri"/>
                <a:ea typeface="Calibri"/>
                <a:cs typeface="Calibri"/>
                <a:sym typeface="Calibri"/>
              </a:rPr>
              <a:t>−⅓</a:t>
            </a:r>
            <a:r>
              <a:rPr lang="en" sz="1400">
                <a:solidFill>
                  <a:schemeClr val="dk1"/>
                </a:solidFill>
                <a:latin typeface="Calibri"/>
                <a:ea typeface="Calibri"/>
                <a:cs typeface="Calibri"/>
                <a:sym typeface="Calibri"/>
              </a:rPr>
              <a:t>(</a:t>
            </a:r>
            <a:r>
              <a:rPr i="1" lang="en" sz="1400">
                <a:solidFill>
                  <a:schemeClr val="dk1"/>
                </a:solidFill>
                <a:latin typeface="Calibri"/>
                <a:ea typeface="Calibri"/>
                <a:cs typeface="Calibri"/>
                <a:sym typeface="Calibri"/>
              </a:rPr>
              <a:t>x </a:t>
            </a:r>
            <a:r>
              <a:rPr lang="en" sz="1400">
                <a:solidFill>
                  <a:schemeClr val="dk1"/>
                </a:solidFill>
                <a:latin typeface="Calibri"/>
                <a:ea typeface="Calibri"/>
                <a:cs typeface="Calibri"/>
                <a:sym typeface="Calibri"/>
              </a:rPr>
              <a:t>− 6))</a:t>
            </a:r>
            <a:endParaRPr sz="1400">
              <a:solidFill>
                <a:schemeClr val="dk1"/>
              </a:solidFill>
              <a:latin typeface="Calibri"/>
              <a:ea typeface="Calibri"/>
              <a:cs typeface="Calibri"/>
              <a:sym typeface="Calibri"/>
            </a:endParaRPr>
          </a:p>
          <a:p>
            <a:pPr indent="0" lvl="0" marL="628650" rtl="0" algn="l">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3</a:t>
            </a:r>
            <a:r>
              <a:rPr i="1" lang="en" sz="1400">
                <a:solidFill>
                  <a:schemeClr val="dk1"/>
                </a:solidFill>
                <a:latin typeface="Calibri"/>
                <a:ea typeface="Calibri"/>
                <a:cs typeface="Calibri"/>
                <a:sym typeface="Calibri"/>
              </a:rPr>
              <a:t>y </a:t>
            </a:r>
            <a:r>
              <a:rPr lang="en" sz="1400">
                <a:solidFill>
                  <a:schemeClr val="dk1"/>
                </a:solidFill>
                <a:latin typeface="Calibri"/>
                <a:ea typeface="Calibri"/>
                <a:cs typeface="Calibri"/>
                <a:sym typeface="Calibri"/>
              </a:rPr>
              <a:t>+ 12 = −(</a:t>
            </a:r>
            <a:r>
              <a:rPr i="1" lang="en" sz="1400">
                <a:solidFill>
                  <a:schemeClr val="dk1"/>
                </a:solidFill>
                <a:latin typeface="Calibri"/>
                <a:ea typeface="Calibri"/>
                <a:cs typeface="Calibri"/>
                <a:sym typeface="Calibri"/>
              </a:rPr>
              <a:t>x </a:t>
            </a:r>
            <a:r>
              <a:rPr lang="en" sz="1400">
                <a:solidFill>
                  <a:schemeClr val="dk1"/>
                </a:solidFill>
                <a:latin typeface="Calibri"/>
                <a:ea typeface="Calibri"/>
                <a:cs typeface="Calibri"/>
                <a:sym typeface="Calibri"/>
              </a:rPr>
              <a:t>− 6)</a:t>
            </a:r>
            <a:endParaRPr sz="14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400">
                <a:solidFill>
                  <a:schemeClr val="dk1"/>
                </a:solidFill>
                <a:latin typeface="Calibri"/>
                <a:ea typeface="Calibri"/>
                <a:cs typeface="Calibri"/>
                <a:sym typeface="Calibri"/>
              </a:rPr>
              <a:t>Step 2</a:t>
            </a:r>
            <a:r>
              <a:rPr lang="en" sz="1400">
                <a:solidFill>
                  <a:schemeClr val="dk1"/>
                </a:solidFill>
                <a:latin typeface="Calibri"/>
                <a:ea typeface="Calibri"/>
                <a:cs typeface="Calibri"/>
                <a:sym typeface="Calibri"/>
              </a:rPr>
              <a:t> - Distribute.</a:t>
            </a:r>
            <a:endParaRPr sz="1400">
              <a:solidFill>
                <a:schemeClr val="dk1"/>
              </a:solidFill>
              <a:latin typeface="Calibri"/>
              <a:ea typeface="Calibri"/>
              <a:cs typeface="Calibri"/>
              <a:sym typeface="Calibri"/>
            </a:endParaRPr>
          </a:p>
          <a:p>
            <a:pPr indent="0" lvl="0" marL="628650" rtl="0" algn="l">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3</a:t>
            </a:r>
            <a:r>
              <a:rPr i="1" lang="en" sz="1400">
                <a:solidFill>
                  <a:schemeClr val="dk1"/>
                </a:solidFill>
                <a:latin typeface="Calibri"/>
                <a:ea typeface="Calibri"/>
                <a:cs typeface="Calibri"/>
                <a:sym typeface="Calibri"/>
              </a:rPr>
              <a:t>y </a:t>
            </a:r>
            <a:r>
              <a:rPr lang="en" sz="1400">
                <a:solidFill>
                  <a:schemeClr val="dk1"/>
                </a:solidFill>
                <a:latin typeface="Calibri"/>
                <a:ea typeface="Calibri"/>
                <a:cs typeface="Calibri"/>
                <a:sym typeface="Calibri"/>
              </a:rPr>
              <a:t>+ 12 = −</a:t>
            </a:r>
            <a:r>
              <a:rPr i="1" lang="en" sz="1400">
                <a:solidFill>
                  <a:schemeClr val="dk1"/>
                </a:solidFill>
                <a:latin typeface="Calibri"/>
                <a:ea typeface="Calibri"/>
                <a:cs typeface="Calibri"/>
                <a:sym typeface="Calibri"/>
              </a:rPr>
              <a:t>x </a:t>
            </a:r>
            <a:r>
              <a:rPr lang="en" sz="1400">
                <a:solidFill>
                  <a:schemeClr val="dk1"/>
                </a:solidFill>
                <a:latin typeface="Calibri"/>
                <a:ea typeface="Calibri"/>
                <a:cs typeface="Calibri"/>
                <a:sym typeface="Calibri"/>
              </a:rPr>
              <a:t>+ 6</a:t>
            </a:r>
            <a:endParaRPr sz="14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400">
                <a:solidFill>
                  <a:schemeClr val="dk1"/>
                </a:solidFill>
                <a:latin typeface="Calibri"/>
                <a:ea typeface="Calibri"/>
                <a:cs typeface="Calibri"/>
                <a:sym typeface="Calibri"/>
              </a:rPr>
              <a:t>Step 3</a:t>
            </a:r>
            <a:r>
              <a:rPr lang="en" sz="1400">
                <a:solidFill>
                  <a:schemeClr val="dk1"/>
                </a:solidFill>
                <a:latin typeface="Calibri"/>
                <a:ea typeface="Calibri"/>
                <a:cs typeface="Calibri"/>
                <a:sym typeface="Calibri"/>
              </a:rPr>
              <a:t> - Rearrange terms so the </a:t>
            </a:r>
            <a:r>
              <a:rPr i="1" lang="en" sz="1400">
                <a:solidFill>
                  <a:schemeClr val="dk1"/>
                </a:solidFill>
                <a:latin typeface="Calibri"/>
                <a:ea typeface="Calibri"/>
                <a:cs typeface="Calibri"/>
                <a:sym typeface="Calibri"/>
              </a:rPr>
              <a:t>x</a:t>
            </a:r>
            <a:r>
              <a:rPr lang="en" sz="1400">
                <a:solidFill>
                  <a:schemeClr val="dk1"/>
                </a:solidFill>
                <a:latin typeface="Calibri"/>
                <a:ea typeface="Calibri"/>
                <a:cs typeface="Calibri"/>
                <a:sym typeface="Calibri"/>
              </a:rPr>
              <a:t> term and the </a:t>
            </a:r>
            <a:r>
              <a:rPr i="1" lang="en" sz="1400">
                <a:solidFill>
                  <a:schemeClr val="dk1"/>
                </a:solidFill>
                <a:latin typeface="Calibri"/>
                <a:ea typeface="Calibri"/>
                <a:cs typeface="Calibri"/>
                <a:sym typeface="Calibri"/>
              </a:rPr>
              <a:t>y</a:t>
            </a:r>
            <a:r>
              <a:rPr lang="en" sz="1400">
                <a:solidFill>
                  <a:schemeClr val="dk1"/>
                </a:solidFill>
                <a:latin typeface="Calibri"/>
                <a:ea typeface="Calibri"/>
                <a:cs typeface="Calibri"/>
                <a:sym typeface="Calibri"/>
              </a:rPr>
              <a:t> term are both </a:t>
            </a:r>
            <a:endParaRPr sz="1400">
              <a:solidFill>
                <a:schemeClr val="dk1"/>
              </a:solidFill>
              <a:latin typeface="Calibri"/>
              <a:ea typeface="Calibri"/>
              <a:cs typeface="Calibri"/>
              <a:sym typeface="Calibri"/>
            </a:endParaRPr>
          </a:p>
          <a:p>
            <a:pPr indent="628650" lvl="0" marL="0" rtl="0" algn="l">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on the left side of the equation. </a:t>
            </a:r>
            <a:endParaRPr sz="1400">
              <a:solidFill>
                <a:schemeClr val="dk1"/>
              </a:solidFill>
              <a:latin typeface="Calibri"/>
              <a:ea typeface="Calibri"/>
              <a:cs typeface="Calibri"/>
              <a:sym typeface="Calibri"/>
            </a:endParaRPr>
          </a:p>
          <a:p>
            <a:pPr indent="628650" lvl="0" marL="0" rtl="0" algn="l">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Add </a:t>
            </a:r>
            <a:r>
              <a:rPr i="1" lang="en" sz="1400">
                <a:solidFill>
                  <a:schemeClr val="dk1"/>
                </a:solidFill>
                <a:latin typeface="Calibri"/>
                <a:ea typeface="Calibri"/>
                <a:cs typeface="Calibri"/>
                <a:sym typeface="Calibri"/>
              </a:rPr>
              <a:t>x </a:t>
            </a:r>
            <a:r>
              <a:rPr lang="en" sz="1400">
                <a:solidFill>
                  <a:schemeClr val="dk1"/>
                </a:solidFill>
                <a:latin typeface="Calibri"/>
                <a:ea typeface="Calibri"/>
                <a:cs typeface="Calibri"/>
                <a:sym typeface="Calibri"/>
              </a:rPr>
              <a:t> to both sides.</a:t>
            </a:r>
            <a:endParaRPr sz="1400">
              <a:solidFill>
                <a:schemeClr val="dk1"/>
              </a:solidFill>
              <a:latin typeface="Calibri"/>
              <a:ea typeface="Calibri"/>
              <a:cs typeface="Calibri"/>
              <a:sym typeface="Calibri"/>
            </a:endParaRPr>
          </a:p>
          <a:p>
            <a:pPr indent="628650" lvl="0" marL="0" rtl="0" algn="l">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3</a:t>
            </a:r>
            <a:r>
              <a:rPr i="1" lang="en" sz="1400">
                <a:solidFill>
                  <a:schemeClr val="dk1"/>
                </a:solidFill>
                <a:latin typeface="Calibri"/>
                <a:ea typeface="Calibri"/>
                <a:cs typeface="Calibri"/>
                <a:sym typeface="Calibri"/>
              </a:rPr>
              <a:t>y + </a:t>
            </a:r>
            <a:r>
              <a:rPr lang="en" sz="1400">
                <a:solidFill>
                  <a:schemeClr val="dk1"/>
                </a:solidFill>
                <a:latin typeface="Calibri"/>
                <a:ea typeface="Calibri"/>
                <a:cs typeface="Calibri"/>
                <a:sym typeface="Calibri"/>
              </a:rPr>
              <a:t>12 </a:t>
            </a:r>
            <a:r>
              <a:rPr i="1" lang="en" sz="1400">
                <a:solidFill>
                  <a:schemeClr val="dk1"/>
                </a:solidFill>
                <a:latin typeface="Calibri"/>
                <a:ea typeface="Calibri"/>
                <a:cs typeface="Calibri"/>
                <a:sym typeface="Calibri"/>
              </a:rPr>
              <a:t>+ x = −x + x + </a:t>
            </a:r>
            <a:r>
              <a:rPr lang="en" sz="1400">
                <a:solidFill>
                  <a:schemeClr val="dk1"/>
                </a:solidFill>
                <a:latin typeface="Calibri"/>
                <a:ea typeface="Calibri"/>
                <a:cs typeface="Calibri"/>
                <a:sym typeface="Calibri"/>
              </a:rPr>
              <a:t>6</a:t>
            </a:r>
            <a:endParaRPr sz="14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400">
                <a:solidFill>
                  <a:schemeClr val="dk1"/>
                </a:solidFill>
                <a:latin typeface="Calibri"/>
                <a:ea typeface="Calibri"/>
                <a:cs typeface="Calibri"/>
                <a:sym typeface="Calibri"/>
              </a:rPr>
              <a:t>Step 4</a:t>
            </a:r>
            <a:r>
              <a:rPr lang="en" sz="1400">
                <a:solidFill>
                  <a:schemeClr val="dk1"/>
                </a:solidFill>
                <a:latin typeface="Calibri"/>
                <a:ea typeface="Calibri"/>
                <a:cs typeface="Calibri"/>
                <a:sym typeface="Calibri"/>
              </a:rPr>
              <a:t> - Simplify.</a:t>
            </a:r>
            <a:endParaRPr sz="1400">
              <a:solidFill>
                <a:schemeClr val="dk1"/>
              </a:solidFill>
              <a:latin typeface="Calibri"/>
              <a:ea typeface="Calibri"/>
              <a:cs typeface="Calibri"/>
              <a:sym typeface="Calibri"/>
            </a:endParaRPr>
          </a:p>
          <a:p>
            <a:pPr indent="628650" lvl="0" marL="0" rtl="0" algn="l">
              <a:spcBef>
                <a:spcPts val="0"/>
              </a:spcBef>
              <a:spcAft>
                <a:spcPts val="0"/>
              </a:spcAft>
              <a:buNone/>
            </a:pPr>
            <a:r>
              <a:rPr lang="en" sz="1400">
                <a:solidFill>
                  <a:schemeClr val="dk1"/>
                </a:solidFill>
                <a:latin typeface="Calibri"/>
                <a:ea typeface="Calibri"/>
                <a:cs typeface="Calibri"/>
                <a:sym typeface="Calibri"/>
              </a:rPr>
              <a:t>3</a:t>
            </a:r>
            <a:r>
              <a:rPr i="1" lang="en" sz="1400">
                <a:solidFill>
                  <a:schemeClr val="dk1"/>
                </a:solidFill>
                <a:latin typeface="Calibri"/>
                <a:ea typeface="Calibri"/>
                <a:cs typeface="Calibri"/>
                <a:sym typeface="Calibri"/>
              </a:rPr>
              <a:t>y + </a:t>
            </a:r>
            <a:r>
              <a:rPr lang="en" sz="1400">
                <a:solidFill>
                  <a:schemeClr val="dk1"/>
                </a:solidFill>
                <a:latin typeface="Calibri"/>
                <a:ea typeface="Calibri"/>
                <a:cs typeface="Calibri"/>
                <a:sym typeface="Calibri"/>
              </a:rPr>
              <a:t>12 </a:t>
            </a:r>
            <a:r>
              <a:rPr i="1" lang="en" sz="1400">
                <a:solidFill>
                  <a:schemeClr val="dk1"/>
                </a:solidFill>
                <a:latin typeface="Calibri"/>
                <a:ea typeface="Calibri"/>
                <a:cs typeface="Calibri"/>
                <a:sym typeface="Calibri"/>
              </a:rPr>
              <a:t>+ x = </a:t>
            </a:r>
            <a:r>
              <a:rPr lang="en" sz="1400">
                <a:solidFill>
                  <a:schemeClr val="dk1"/>
                </a:solidFill>
                <a:latin typeface="Calibri"/>
                <a:ea typeface="Calibri"/>
                <a:cs typeface="Calibri"/>
                <a:sym typeface="Calibri"/>
              </a:rPr>
              <a:t>6</a:t>
            </a:r>
            <a:endParaRPr b="1" sz="1400">
              <a:solidFill>
                <a:schemeClr val="dk1"/>
              </a:solidFill>
              <a:latin typeface="Calibri"/>
              <a:ea typeface="Calibri"/>
              <a:cs typeface="Calibri"/>
              <a:sym typeface="Calibri"/>
            </a:endParaRPr>
          </a:p>
          <a:p>
            <a:pPr indent="0" lvl="0" marL="0" rtl="0" algn="l">
              <a:spcBef>
                <a:spcPts val="0"/>
              </a:spcBef>
              <a:spcAft>
                <a:spcPts val="0"/>
              </a:spcAft>
              <a:buNone/>
            </a:pPr>
            <a:r>
              <a:rPr b="1" lang="en" sz="1400">
                <a:solidFill>
                  <a:schemeClr val="dk1"/>
                </a:solidFill>
                <a:latin typeface="Calibri"/>
                <a:ea typeface="Calibri"/>
                <a:cs typeface="Calibri"/>
                <a:sym typeface="Calibri"/>
              </a:rPr>
              <a:t>Step 5</a:t>
            </a:r>
            <a:r>
              <a:rPr lang="en" sz="1400">
                <a:solidFill>
                  <a:schemeClr val="dk1"/>
                </a:solidFill>
                <a:latin typeface="Calibri"/>
                <a:ea typeface="Calibri"/>
                <a:cs typeface="Calibri"/>
                <a:sym typeface="Calibri"/>
              </a:rPr>
              <a:t> - Bring the constants to the right</a:t>
            </a:r>
            <a:endParaRPr sz="1400">
              <a:solidFill>
                <a:schemeClr val="dk1"/>
              </a:solidFill>
              <a:latin typeface="Calibri"/>
              <a:ea typeface="Calibri"/>
              <a:cs typeface="Calibri"/>
              <a:sym typeface="Calibri"/>
            </a:endParaRPr>
          </a:p>
          <a:p>
            <a:pPr indent="628650" lvl="0" marL="0" rtl="0" algn="l">
              <a:spcBef>
                <a:spcPts val="0"/>
              </a:spcBef>
              <a:spcAft>
                <a:spcPts val="0"/>
              </a:spcAft>
              <a:buNone/>
            </a:pPr>
            <a:r>
              <a:rPr lang="en" sz="1400">
                <a:solidFill>
                  <a:schemeClr val="dk1"/>
                </a:solidFill>
                <a:latin typeface="Calibri"/>
                <a:ea typeface="Calibri"/>
                <a:cs typeface="Calibri"/>
                <a:sym typeface="Calibri"/>
              </a:rPr>
              <a:t>side. Subtract 12 from both sides.</a:t>
            </a:r>
            <a:endParaRPr sz="1400">
              <a:solidFill>
                <a:schemeClr val="dk1"/>
              </a:solidFill>
              <a:latin typeface="Calibri"/>
              <a:ea typeface="Calibri"/>
              <a:cs typeface="Calibri"/>
              <a:sym typeface="Calibri"/>
            </a:endParaRPr>
          </a:p>
          <a:p>
            <a:pPr indent="628650" lvl="0" marL="0" rtl="0" algn="l">
              <a:spcBef>
                <a:spcPts val="0"/>
              </a:spcBef>
              <a:spcAft>
                <a:spcPts val="0"/>
              </a:spcAft>
              <a:buNone/>
            </a:pPr>
            <a:r>
              <a:rPr lang="en" sz="1400">
                <a:solidFill>
                  <a:schemeClr val="dk1"/>
                </a:solidFill>
                <a:latin typeface="Calibri"/>
                <a:ea typeface="Calibri"/>
                <a:cs typeface="Calibri"/>
                <a:sym typeface="Calibri"/>
              </a:rPr>
              <a:t>3</a:t>
            </a:r>
            <a:r>
              <a:rPr i="1" lang="en" sz="1400">
                <a:solidFill>
                  <a:schemeClr val="dk1"/>
                </a:solidFill>
                <a:latin typeface="Calibri"/>
                <a:ea typeface="Calibri"/>
                <a:cs typeface="Calibri"/>
                <a:sym typeface="Calibri"/>
              </a:rPr>
              <a:t>y </a:t>
            </a:r>
            <a:r>
              <a:rPr lang="en" sz="1400">
                <a:solidFill>
                  <a:schemeClr val="dk1"/>
                </a:solidFill>
                <a:latin typeface="Calibri"/>
                <a:ea typeface="Calibri"/>
                <a:cs typeface="Calibri"/>
                <a:sym typeface="Calibri"/>
              </a:rPr>
              <a:t>+ 12 + </a:t>
            </a:r>
            <a:r>
              <a:rPr i="1" lang="en" sz="1400">
                <a:solidFill>
                  <a:schemeClr val="dk1"/>
                </a:solidFill>
                <a:latin typeface="Calibri"/>
                <a:ea typeface="Calibri"/>
                <a:cs typeface="Calibri"/>
                <a:sym typeface="Calibri"/>
              </a:rPr>
              <a:t>x </a:t>
            </a:r>
            <a:r>
              <a:rPr lang="en" sz="1400">
                <a:solidFill>
                  <a:schemeClr val="dk1"/>
                </a:solidFill>
                <a:latin typeface="Calibri"/>
                <a:ea typeface="Calibri"/>
                <a:cs typeface="Calibri"/>
                <a:sym typeface="Calibri"/>
              </a:rPr>
              <a:t>− 12 = 6 −12</a:t>
            </a:r>
            <a:endParaRPr sz="1400">
              <a:solidFill>
                <a:schemeClr val="dk1"/>
              </a:solidFill>
              <a:latin typeface="Calibri"/>
              <a:ea typeface="Calibri"/>
              <a:cs typeface="Calibri"/>
              <a:sym typeface="Calibri"/>
            </a:endParaRPr>
          </a:p>
          <a:p>
            <a:pPr indent="0" lvl="0" marL="0" rtl="0" algn="l">
              <a:spcBef>
                <a:spcPts val="0"/>
              </a:spcBef>
              <a:spcAft>
                <a:spcPts val="0"/>
              </a:spcAft>
              <a:buNone/>
            </a:pPr>
            <a:r>
              <a:rPr b="1" lang="en" sz="1400">
                <a:solidFill>
                  <a:schemeClr val="dk1"/>
                </a:solidFill>
                <a:latin typeface="Calibri"/>
                <a:ea typeface="Calibri"/>
                <a:cs typeface="Calibri"/>
                <a:sym typeface="Calibri"/>
              </a:rPr>
              <a:t>Step 6</a:t>
            </a:r>
            <a:r>
              <a:rPr lang="en" sz="1400">
                <a:solidFill>
                  <a:schemeClr val="dk1"/>
                </a:solidFill>
                <a:latin typeface="Calibri"/>
                <a:ea typeface="Calibri"/>
                <a:cs typeface="Calibri"/>
                <a:sym typeface="Calibri"/>
              </a:rPr>
              <a:t> - Simplify.</a:t>
            </a:r>
            <a:endParaRPr sz="1400">
              <a:solidFill>
                <a:schemeClr val="dk1"/>
              </a:solidFill>
              <a:latin typeface="Calibri"/>
              <a:ea typeface="Calibri"/>
              <a:cs typeface="Calibri"/>
              <a:sym typeface="Calibri"/>
            </a:endParaRPr>
          </a:p>
          <a:p>
            <a:pPr indent="628650" lvl="0" marL="0" rtl="0" algn="l">
              <a:spcBef>
                <a:spcPts val="0"/>
              </a:spcBef>
              <a:spcAft>
                <a:spcPts val="0"/>
              </a:spcAft>
              <a:buNone/>
            </a:pPr>
            <a:r>
              <a:rPr lang="en" sz="1400">
                <a:solidFill>
                  <a:schemeClr val="dk1"/>
                </a:solidFill>
                <a:latin typeface="Calibri"/>
                <a:ea typeface="Calibri"/>
                <a:cs typeface="Calibri"/>
                <a:sym typeface="Calibri"/>
              </a:rPr>
              <a:t>3</a:t>
            </a:r>
            <a:r>
              <a:rPr i="1" lang="en" sz="1400">
                <a:solidFill>
                  <a:schemeClr val="dk1"/>
                </a:solidFill>
                <a:latin typeface="Calibri"/>
                <a:ea typeface="Calibri"/>
                <a:cs typeface="Calibri"/>
                <a:sym typeface="Calibri"/>
              </a:rPr>
              <a:t>y + x = -</a:t>
            </a:r>
            <a:r>
              <a:rPr lang="en" sz="1400">
                <a:solidFill>
                  <a:schemeClr val="dk1"/>
                </a:solidFill>
                <a:latin typeface="Calibri"/>
                <a:ea typeface="Calibri"/>
                <a:cs typeface="Calibri"/>
                <a:sym typeface="Calibri"/>
              </a:rPr>
              <a:t>6</a:t>
            </a:r>
            <a:endParaRPr sz="1400">
              <a:solidFill>
                <a:schemeClr val="dk1"/>
              </a:solidFill>
              <a:latin typeface="Calibri"/>
              <a:ea typeface="Calibri"/>
              <a:cs typeface="Calibri"/>
              <a:sym typeface="Calibri"/>
            </a:endParaRPr>
          </a:p>
          <a:p>
            <a:pPr indent="0" lvl="0" marL="0" rtl="0" algn="l">
              <a:spcBef>
                <a:spcPts val="0"/>
              </a:spcBef>
              <a:spcAft>
                <a:spcPts val="0"/>
              </a:spcAft>
              <a:buNone/>
            </a:pPr>
            <a:r>
              <a:rPr b="1" lang="en" sz="1400">
                <a:solidFill>
                  <a:schemeClr val="dk1"/>
                </a:solidFill>
                <a:latin typeface="Calibri"/>
                <a:ea typeface="Calibri"/>
                <a:cs typeface="Calibri"/>
                <a:sym typeface="Calibri"/>
              </a:rPr>
              <a:t>Step 7</a:t>
            </a:r>
            <a:r>
              <a:rPr lang="en" sz="1400">
                <a:solidFill>
                  <a:schemeClr val="dk1"/>
                </a:solidFill>
                <a:latin typeface="Calibri"/>
                <a:ea typeface="Calibri"/>
                <a:cs typeface="Calibri"/>
                <a:sym typeface="Calibri"/>
              </a:rPr>
              <a:t> - Write the </a:t>
            </a:r>
            <a:r>
              <a:rPr i="1" lang="en" sz="1400">
                <a:solidFill>
                  <a:schemeClr val="dk1"/>
                </a:solidFill>
                <a:latin typeface="Calibri"/>
                <a:ea typeface="Calibri"/>
                <a:cs typeface="Calibri"/>
                <a:sym typeface="Calibri"/>
              </a:rPr>
              <a:t>x</a:t>
            </a:r>
            <a:r>
              <a:rPr lang="en" sz="1400">
                <a:solidFill>
                  <a:schemeClr val="dk1"/>
                </a:solidFill>
                <a:latin typeface="Calibri"/>
                <a:ea typeface="Calibri"/>
                <a:cs typeface="Calibri"/>
                <a:sym typeface="Calibri"/>
              </a:rPr>
              <a:t> term before the </a:t>
            </a:r>
            <a:r>
              <a:rPr i="1" lang="en" sz="1400">
                <a:solidFill>
                  <a:schemeClr val="dk1"/>
                </a:solidFill>
                <a:latin typeface="Calibri"/>
                <a:ea typeface="Calibri"/>
                <a:cs typeface="Calibri"/>
                <a:sym typeface="Calibri"/>
              </a:rPr>
              <a:t>y</a:t>
            </a:r>
            <a:r>
              <a:rPr lang="en" sz="1400">
                <a:solidFill>
                  <a:schemeClr val="dk1"/>
                </a:solidFill>
                <a:latin typeface="Calibri"/>
                <a:ea typeface="Calibri"/>
                <a:cs typeface="Calibri"/>
                <a:sym typeface="Calibri"/>
              </a:rPr>
              <a:t> term.</a:t>
            </a:r>
            <a:endParaRPr sz="1400">
              <a:solidFill>
                <a:schemeClr val="dk1"/>
              </a:solidFill>
              <a:latin typeface="Calibri"/>
              <a:ea typeface="Calibri"/>
              <a:cs typeface="Calibri"/>
              <a:sym typeface="Calibri"/>
            </a:endParaRPr>
          </a:p>
          <a:p>
            <a:pPr indent="628650" lvl="0" marL="0" rtl="0" algn="l">
              <a:spcBef>
                <a:spcPts val="0"/>
              </a:spcBef>
              <a:spcAft>
                <a:spcPts val="0"/>
              </a:spcAft>
              <a:buClr>
                <a:schemeClr val="dk1"/>
              </a:buClr>
              <a:buSzPts val="1100"/>
              <a:buFont typeface="Arial"/>
              <a:buNone/>
            </a:pPr>
            <a:r>
              <a:rPr i="1" lang="en" sz="1400">
                <a:solidFill>
                  <a:schemeClr val="dk1"/>
                </a:solidFill>
                <a:latin typeface="Calibri"/>
                <a:ea typeface="Calibri"/>
                <a:cs typeface="Calibri"/>
                <a:sym typeface="Calibri"/>
              </a:rPr>
              <a:t>x</a:t>
            </a:r>
            <a:r>
              <a:rPr lang="en" sz="1400">
                <a:solidFill>
                  <a:schemeClr val="dk1"/>
                </a:solidFill>
                <a:latin typeface="Calibri"/>
                <a:ea typeface="Calibri"/>
                <a:cs typeface="Calibri"/>
                <a:sym typeface="Calibri"/>
              </a:rPr>
              <a:t> + 3</a:t>
            </a:r>
            <a:r>
              <a:rPr i="1" lang="en" sz="1400">
                <a:solidFill>
                  <a:schemeClr val="dk1"/>
                </a:solidFill>
                <a:latin typeface="Calibri"/>
                <a:ea typeface="Calibri"/>
                <a:cs typeface="Calibri"/>
                <a:sym typeface="Calibri"/>
              </a:rPr>
              <a:t>y = -</a:t>
            </a:r>
            <a:r>
              <a:rPr lang="en" sz="1400">
                <a:solidFill>
                  <a:schemeClr val="dk1"/>
                </a:solidFill>
                <a:latin typeface="Calibri"/>
                <a:ea typeface="Calibri"/>
                <a:cs typeface="Calibri"/>
                <a:sym typeface="Calibri"/>
              </a:rPr>
              <a:t>6</a:t>
            </a:r>
            <a:endParaRPr sz="1400">
              <a:solidFill>
                <a:schemeClr val="dk1"/>
              </a:solidFill>
              <a:latin typeface="Calibri"/>
              <a:ea typeface="Calibri"/>
              <a:cs typeface="Calibri"/>
              <a:sym typeface="Calibri"/>
            </a:endParaRPr>
          </a:p>
          <a:p>
            <a:pPr indent="0" lvl="0" marL="0" rtl="0" algn="l">
              <a:lnSpc>
                <a:spcPct val="115000"/>
              </a:lnSpc>
              <a:spcBef>
                <a:spcPts val="0"/>
              </a:spcBef>
              <a:spcAft>
                <a:spcPts val="1200"/>
              </a:spcAft>
              <a:buNone/>
            </a:pPr>
            <a:r>
              <a:t/>
            </a:r>
            <a:endParaRPr b="1" sz="1400">
              <a:solidFill>
                <a:srgbClr val="1D2125"/>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(10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howjump?jump=nextslide"/>
              </a:rPr>
              <a:t>HERE(Next Slide)</a:t>
            </a:r>
            <a:r>
              <a:rPr lang="en" sz="1300">
                <a:solidFill>
                  <a:schemeClr val="dk1"/>
                </a:solidFill>
                <a:latin typeface="Calibri"/>
                <a:ea typeface="Calibri"/>
                <a:cs typeface="Calibri"/>
                <a:sym typeface="Calibri"/>
              </a:rPr>
              <a:t> for answers to questions 1 and 2</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are struggling with the concepts, pay close attention during the cool down and provide assistance where needed. Students will have more time in 4.8 to explore finding slope using the slope formula as a way to find the rate of change.</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6d50c5c4b0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6d50c5c4b0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Slide Questions 1 and 2</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howjump?jump=nextslide"/>
              </a:rPr>
              <a:t>HERE(Next Slide)</a:t>
            </a:r>
            <a:r>
              <a:rPr lang="en" sz="1300">
                <a:solidFill>
                  <a:schemeClr val="dk1"/>
                </a:solidFill>
                <a:latin typeface="Calibri"/>
                <a:ea typeface="Calibri"/>
                <a:cs typeface="Calibri"/>
                <a:sym typeface="Calibri"/>
              </a:rPr>
              <a:t> for answers to questions 3 and 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are struggling with the concepts, pay close attention during the cool down and provide assistance where needed. Students will have more time in 4.8 to explore finding slope using the slope formula as a way to find the rate of change.</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6d50c5c4b0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6d50c5c4b0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sz="1300">
                <a:solidFill>
                  <a:schemeClr val="dk1"/>
                </a:solidFill>
                <a:latin typeface="Calibri"/>
                <a:ea typeface="Calibri"/>
                <a:cs typeface="Calibri"/>
                <a:sym typeface="Calibri"/>
              </a:rPr>
              <a:t>Answer Slide Questions 3 and 4</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are struggling with the concepts, pay close attention during the cool down and provide assistance where needed. Students will have more time in 4.8 to explore finding slope using the slope formula as a way to find the rate of change.</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the next lesson, students will see how slope as rate of change occurs in real-world situations.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10.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5.png"/><Relationship Id="rId4" Type="http://schemas.openxmlformats.org/officeDocument/2006/relationships/image" Target="../media/image4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7.png"/><Relationship Id="rId8"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8.png"/><Relationship Id="rId5"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23.png"/><Relationship Id="rId5"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4.png"/><Relationship Id="rId4" Type="http://schemas.openxmlformats.org/officeDocument/2006/relationships/image" Target="../media/image15.png"/><Relationship Id="rId5" Type="http://schemas.openxmlformats.org/officeDocument/2006/relationships/image" Target="../media/image22.png"/><Relationship Id="rId6"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s://youtu.be/0KhxVDBVGRo" TargetMode="External"/><Relationship Id="rId4" Type="http://schemas.openxmlformats.org/officeDocument/2006/relationships/hyperlink" Target="https://www.youtube.com/watch?v=0KhxVDBVGRo&amp;t=20s" TargetMode="External"/><Relationship Id="rId5"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7.png"/><Relationship Id="rId6" Type="http://schemas.openxmlformats.org/officeDocument/2006/relationships/image" Target="../media/image13.png"/><Relationship Id="rId7"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9.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3.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24.png"/><Relationship Id="rId7"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13.png"/><Relationship Id="rId4" Type="http://schemas.openxmlformats.org/officeDocument/2006/relationships/image" Target="../media/image17.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4.7 Finding Slope</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4.7 Finding Slope</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{C2688CA6-15E4-4140-8FA1-9785E8CD4E53}</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Three students helping each other up a staircase toward a flag, symbolizing teamwork and building math skills step by step." id="66" name="Google Shape;66;p10" title="Goals -1.png"/>
          <p:cNvPicPr preferRelativeResize="0"/>
          <p:nvPr/>
        </p:nvPicPr>
        <p:blipFill rotWithShape="1">
          <a:blip r:embed="rId3">
            <a:alphaModFix/>
          </a:blip>
          <a:srcRect b="0" l="2963" r="2954" t="0"/>
          <a:stretch/>
        </p:blipFill>
        <p:spPr>
          <a:xfrm>
            <a:off x="4850500" y="766375"/>
            <a:ext cx="4094575" cy="289892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Write</a:t>
            </a:r>
            <a:r>
              <a:rPr lang="en">
                <a:solidFill>
                  <a:srgbClr val="F3F3F3"/>
                </a:solidFill>
              </a:rPr>
              <a:t> the </a:t>
            </a:r>
            <a:r>
              <a:rPr b="1" lang="en">
                <a:solidFill>
                  <a:srgbClr val="F3F3F3"/>
                </a:solidFill>
              </a:rPr>
              <a:t>slope of a line</a:t>
            </a:r>
            <a:r>
              <a:rPr lang="en">
                <a:solidFill>
                  <a:srgbClr val="F3F3F3"/>
                </a:solidFill>
              </a:rPr>
              <a:t>.</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Write </a:t>
            </a:r>
            <a:r>
              <a:rPr lang="en">
                <a:solidFill>
                  <a:srgbClr val="F3F3F3"/>
                </a:solidFill>
              </a:rPr>
              <a:t>the equation of a line in different forms.</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4.7 Finding Slope</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38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30200" lvl="0" marL="457200" rtl="0" algn="l">
              <a:spcBef>
                <a:spcPts val="1200"/>
              </a:spcBef>
              <a:spcAft>
                <a:spcPts val="0"/>
              </a:spcAft>
              <a:buSzPts val="1600"/>
              <a:buChar char="●"/>
            </a:pPr>
            <a:r>
              <a:rPr lang="en" sz="1600"/>
              <a:t>Slope</a:t>
            </a:r>
            <a:endParaRPr sz="1600"/>
          </a:p>
          <a:p>
            <a:pPr indent="-317500" lvl="1" marL="914400" rtl="0" algn="l">
              <a:spcBef>
                <a:spcPts val="0"/>
              </a:spcBef>
              <a:spcAft>
                <a:spcPts val="0"/>
              </a:spcAft>
              <a:buSzPts val="1400"/>
              <a:buChar char="○"/>
            </a:pPr>
            <a:r>
              <a:rPr lang="en" sz="1400"/>
              <a:t>The change in two dependent values of a linear function divided by the change in the corresponding two independent values. This can be thought of rise over run, the rate of change in </a:t>
            </a:r>
            <a:r>
              <a:rPr i="1" lang="en" sz="1400"/>
              <a:t>𝑦</a:t>
            </a:r>
            <a:r>
              <a:rPr lang="en" sz="1400"/>
              <a:t> over the change in </a:t>
            </a:r>
            <a:r>
              <a:rPr i="1" lang="en" sz="1400"/>
              <a:t>𝑥</a:t>
            </a:r>
            <a:r>
              <a:rPr lang="en" sz="1400"/>
              <a:t>, or steepness of a line.</a:t>
            </a:r>
            <a:endParaRPr sz="1400"/>
          </a:p>
          <a:p>
            <a:pPr indent="-330200" lvl="0" marL="457200" rtl="0" algn="l">
              <a:spcBef>
                <a:spcPts val="0"/>
              </a:spcBef>
              <a:spcAft>
                <a:spcPts val="0"/>
              </a:spcAft>
              <a:buSzPts val="1600"/>
              <a:buChar char="●"/>
            </a:pPr>
            <a:r>
              <a:rPr i="1" lang="en" sz="1600"/>
              <a:t>y</a:t>
            </a:r>
            <a:r>
              <a:rPr lang="en" sz="1600"/>
              <a:t>-intercept</a:t>
            </a:r>
            <a:endParaRPr sz="1600"/>
          </a:p>
          <a:p>
            <a:pPr indent="-317500" lvl="1" marL="914400" rtl="0" algn="l">
              <a:spcBef>
                <a:spcPts val="0"/>
              </a:spcBef>
              <a:spcAft>
                <a:spcPts val="0"/>
              </a:spcAft>
              <a:buSzPts val="1400"/>
              <a:buChar char="○"/>
            </a:pPr>
            <a:r>
              <a:rPr lang="en" sz="1400"/>
              <a:t>The point of the graph of a function where the </a:t>
            </a:r>
            <a:r>
              <a:rPr i="1" lang="en" sz="1400"/>
              <a:t>𝑥</a:t>
            </a:r>
            <a:r>
              <a:rPr lang="en" sz="1400"/>
              <a:t>-value is 0. This is where the graph of the function crosses the 𝑦 axis. (0, </a:t>
            </a:r>
            <a:r>
              <a:rPr i="1" lang="en" sz="1400"/>
              <a:t>𝑦</a:t>
            </a:r>
            <a:r>
              <a:rPr lang="en" sz="1400"/>
              <a:t>)</a:t>
            </a:r>
            <a:endParaRPr sz="14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4.7 Finding Slope</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405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sz="1400"/>
          </a:p>
          <a:p>
            <a:pPr indent="-317500" lvl="0" marL="457200" rtl="0" algn="l">
              <a:spcBef>
                <a:spcPts val="1200"/>
              </a:spcBef>
              <a:spcAft>
                <a:spcPts val="0"/>
              </a:spcAft>
              <a:buSzPts val="1400"/>
              <a:buChar char="●"/>
            </a:pPr>
            <a:r>
              <a:rPr lang="en" sz="1400"/>
              <a:t>slope-intercept form</a:t>
            </a:r>
            <a:endParaRPr sz="1400"/>
          </a:p>
          <a:p>
            <a:pPr indent="-317500" lvl="1" marL="914400" rtl="0" algn="l">
              <a:spcBef>
                <a:spcPts val="0"/>
              </a:spcBef>
              <a:spcAft>
                <a:spcPts val="0"/>
              </a:spcAft>
              <a:buSzPts val="1400"/>
              <a:buChar char="○"/>
            </a:pPr>
            <a:r>
              <a:rPr i="1" lang="en" sz="1400"/>
              <a:t>𝑦 = 𝑚𝑥 + 𝑏</a:t>
            </a:r>
            <a:r>
              <a:rPr lang="en" sz="1400"/>
              <a:t> where </a:t>
            </a:r>
            <a:r>
              <a:rPr i="1" lang="en" sz="1400"/>
              <a:t>𝑚</a:t>
            </a:r>
            <a:r>
              <a:rPr lang="en" sz="1400"/>
              <a:t> is the slope of the line and </a:t>
            </a:r>
            <a:r>
              <a:rPr i="1" lang="en" sz="1400"/>
              <a:t>𝑏</a:t>
            </a:r>
            <a:r>
              <a:rPr lang="en" sz="1400"/>
              <a:t> is the </a:t>
            </a:r>
            <a:r>
              <a:rPr i="1" lang="en" sz="1400"/>
              <a:t>𝑦</a:t>
            </a:r>
            <a:r>
              <a:rPr lang="en" sz="1400"/>
              <a:t>-intercept.</a:t>
            </a:r>
            <a:endParaRPr sz="1400"/>
          </a:p>
          <a:p>
            <a:pPr indent="-317500" lvl="0" marL="457200" rtl="0" algn="l">
              <a:spcBef>
                <a:spcPts val="0"/>
              </a:spcBef>
              <a:spcAft>
                <a:spcPts val="0"/>
              </a:spcAft>
              <a:buSzPts val="1400"/>
              <a:buChar char="●"/>
            </a:pPr>
            <a:r>
              <a:rPr lang="en" sz="1400"/>
              <a:t>point-slope form</a:t>
            </a:r>
            <a:endParaRPr sz="1400"/>
          </a:p>
          <a:p>
            <a:pPr indent="-317500" lvl="1" marL="914400" rtl="0" algn="l">
              <a:spcBef>
                <a:spcPts val="0"/>
              </a:spcBef>
              <a:spcAft>
                <a:spcPts val="0"/>
              </a:spcAft>
              <a:buSzPts val="1400"/>
              <a:buChar char="○"/>
            </a:pPr>
            <a:r>
              <a:rPr lang="en" sz="1400"/>
              <a:t>The equation of a line with slope </a:t>
            </a:r>
            <a:r>
              <a:rPr i="1" lang="en" sz="1400"/>
              <a:t>𝑚</a:t>
            </a:r>
            <a:r>
              <a:rPr lang="en" sz="1400"/>
              <a:t> and containing the point(</a:t>
            </a:r>
            <a:r>
              <a:rPr i="1" lang="en" sz="1400"/>
              <a:t>𝑥</a:t>
            </a:r>
            <a:r>
              <a:rPr baseline="30000" lang="en" sz="1400"/>
              <a:t>1</a:t>
            </a:r>
            <a:r>
              <a:rPr lang="en" sz="1400"/>
              <a:t>, </a:t>
            </a:r>
            <a:r>
              <a:rPr i="1" lang="en" sz="1400"/>
              <a:t>𝑦</a:t>
            </a:r>
            <a:r>
              <a:rPr baseline="30000" lang="en" sz="1400"/>
              <a:t>1</a:t>
            </a:r>
            <a:r>
              <a:rPr lang="en" sz="1400"/>
              <a:t>) when in the form: (</a:t>
            </a:r>
            <a:r>
              <a:rPr i="1" lang="en" sz="1400"/>
              <a:t>𝑦</a:t>
            </a:r>
            <a:r>
              <a:rPr lang="en" sz="1400"/>
              <a:t> − </a:t>
            </a:r>
            <a:r>
              <a:rPr i="1" lang="en" sz="1400"/>
              <a:t>𝑦</a:t>
            </a:r>
            <a:r>
              <a:rPr baseline="30000" lang="en" sz="1400"/>
              <a:t>1</a:t>
            </a:r>
            <a:r>
              <a:rPr lang="en" sz="1400"/>
              <a:t>) = </a:t>
            </a:r>
            <a:r>
              <a:rPr i="1" lang="en" sz="1400"/>
              <a:t>𝑚</a:t>
            </a:r>
            <a:r>
              <a:rPr lang="en" sz="1400"/>
              <a:t>(</a:t>
            </a:r>
            <a:r>
              <a:rPr i="1" lang="en" sz="1400"/>
              <a:t>𝑥</a:t>
            </a:r>
            <a:r>
              <a:rPr lang="en" sz="1400"/>
              <a:t> − </a:t>
            </a:r>
            <a:r>
              <a:rPr i="1" lang="en" sz="1400"/>
              <a:t>𝑥</a:t>
            </a:r>
            <a:r>
              <a:rPr baseline="30000" lang="en" sz="1400"/>
              <a:t>1</a:t>
            </a:r>
            <a:r>
              <a:rPr lang="en" sz="1400"/>
              <a:t>).*Need equation*</a:t>
            </a:r>
            <a:endParaRPr sz="1400"/>
          </a:p>
          <a:p>
            <a:pPr indent="-317500" lvl="0" marL="457200" rtl="0" algn="l">
              <a:spcBef>
                <a:spcPts val="0"/>
              </a:spcBef>
              <a:spcAft>
                <a:spcPts val="0"/>
              </a:spcAft>
              <a:buSzPts val="1400"/>
              <a:buChar char="●"/>
            </a:pPr>
            <a:r>
              <a:rPr lang="en" sz="1400"/>
              <a:t>standard form of a linear equation</a:t>
            </a:r>
            <a:endParaRPr sz="1400"/>
          </a:p>
          <a:p>
            <a:pPr indent="-317500" lvl="1" marL="914400" rtl="0" algn="l">
              <a:spcBef>
                <a:spcPts val="0"/>
              </a:spcBef>
              <a:spcAft>
                <a:spcPts val="0"/>
              </a:spcAft>
              <a:buSzPts val="1400"/>
              <a:buChar char="○"/>
            </a:pPr>
            <a:r>
              <a:rPr lang="en" sz="1400"/>
              <a:t>𝐴</a:t>
            </a:r>
            <a:r>
              <a:rPr i="1" lang="en" sz="1400"/>
              <a:t>𝑥</a:t>
            </a:r>
            <a:r>
              <a:rPr lang="en" sz="1400"/>
              <a:t> + 𝐵</a:t>
            </a:r>
            <a:r>
              <a:rPr i="1" lang="en" sz="1400"/>
              <a:t>𝑦</a:t>
            </a:r>
            <a:r>
              <a:rPr lang="en" sz="1400"/>
              <a:t> = 𝐶, where 𝐴, 𝐵, and 𝐶 are real numbers, and 𝐴 and𝐵 are not both zero.</a:t>
            </a:r>
            <a:endParaRPr sz="1400"/>
          </a:p>
          <a:p>
            <a:pPr indent="-317500" lvl="1" marL="914400" rtl="0" algn="l">
              <a:spcBef>
                <a:spcPts val="0"/>
              </a:spcBef>
              <a:spcAft>
                <a:spcPts val="0"/>
              </a:spcAft>
              <a:buSzPts val="1400"/>
              <a:buChar char="○"/>
            </a:pPr>
            <a:r>
              <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rgbClr val="005047"/>
                </a:solidFill>
              </a:rPr>
              <a:t>Warm Up - </a:t>
            </a:r>
            <a:r>
              <a:rPr lang="en" sz="2600"/>
              <a:t>Comparing Function Values</a:t>
            </a:r>
            <a:r>
              <a:rPr lang="en" sz="2600"/>
              <a:t> </a:t>
            </a:r>
            <a:r>
              <a:rPr lang="en" sz="2400"/>
              <a:t>➗➖</a:t>
            </a:r>
            <a:endParaRPr sz="2400">
              <a:solidFill>
                <a:srgbClr val="005047"/>
              </a:solidFill>
            </a:endParaRPr>
          </a:p>
        </p:txBody>
      </p:sp>
      <p:sp>
        <p:nvSpPr>
          <p:cNvPr id="114" name="Google Shape;114;p13"/>
          <p:cNvSpPr txBox="1"/>
          <p:nvPr>
            <p:ph idx="1" type="body"/>
          </p:nvPr>
        </p:nvSpPr>
        <p:spPr>
          <a:xfrm>
            <a:off x="2613775" y="1160325"/>
            <a:ext cx="3731700" cy="715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500"/>
              </a:spcAft>
              <a:buNone/>
            </a:pPr>
            <a:r>
              <a:rPr lang="en" sz="1600"/>
              <a:t>Evaluate mentally:</a:t>
            </a:r>
            <a:endParaRPr sz="1600"/>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4.7.1 Evaluating Fractions</a:t>
            </a:r>
            <a:endParaRPr/>
          </a:p>
        </p:txBody>
      </p:sp>
      <p:pic>
        <p:nvPicPr>
          <p:cNvPr id="117" name="Google Shape;117;p13"/>
          <p:cNvPicPr preferRelativeResize="0"/>
          <p:nvPr/>
        </p:nvPicPr>
        <p:blipFill>
          <a:blip r:embed="rId3">
            <a:alphaModFix/>
          </a:blip>
          <a:stretch>
            <a:fillRect/>
          </a:stretch>
        </p:blipFill>
        <p:spPr>
          <a:xfrm>
            <a:off x="2547948" y="1494192"/>
            <a:ext cx="2044200" cy="3332775"/>
          </a:xfrm>
          <a:prstGeom prst="rect">
            <a:avLst/>
          </a:prstGeom>
          <a:noFill/>
          <a:ln>
            <a:noFill/>
          </a:ln>
        </p:spPr>
      </p:pic>
      <p:pic>
        <p:nvPicPr>
          <p:cNvPr descr="Illustration of a person thinking with a hand on their cheek. A thought bubble shows the math expression “8 ÷ 4 - 5,” . The background is yellow." id="118" name="Google Shape;118;p13" title="ChatGPT Image Aug 4, 2025, 06_00_23 PM.png"/>
          <p:cNvPicPr preferRelativeResize="0"/>
          <p:nvPr/>
        </p:nvPicPr>
        <p:blipFill>
          <a:blip r:embed="rId4">
            <a:alphaModFix/>
          </a:blip>
          <a:stretch>
            <a:fillRect/>
          </a:stretch>
        </p:blipFill>
        <p:spPr>
          <a:xfrm>
            <a:off x="4736301" y="1111654"/>
            <a:ext cx="3113300" cy="3113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9" name="Google Shape;129;p14"/>
          <p:cNvCxnSpPr>
            <a:stCxn id="123" idx="2"/>
            <a:endCxn id="1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0" name="Google Shape;130;p14"/>
          <p:cNvCxnSpPr>
            <a:stCxn id="125" idx="3"/>
            <a:endCxn id="12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4" idx="3"/>
            <a:endCxn id="12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6" idx="3"/>
            <a:endCxn id="12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8" idx="3"/>
            <a:endCxn id="1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4" name="Google Shape;13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5" name="Google Shape;135;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6" name="Google Shape;136;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7" name="Google Shape;137;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8" name="Google Shape;138;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9" name="Google Shape;139;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0" name="Google Shape;140;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1" name="Google Shape;141;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2" name="Google Shape;142;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3" name="Google Shape;143;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4" name="Google Shape;144;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5" name="Google Shape;145;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6" name="Google Shape;146;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7" name="Google Shape;147;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5"/>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Slope of the Line📉</a:t>
            </a:r>
            <a:endParaRPr sz="1800">
              <a:solidFill>
                <a:srgbClr val="005047"/>
              </a:solidFill>
            </a:endParaRPr>
          </a:p>
        </p:txBody>
      </p:sp>
      <p:sp>
        <p:nvSpPr>
          <p:cNvPr id="153" name="Google Shape;153;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4" name="Google Shape;154;p15"/>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4.7.2 Finding Slope From Tables, Graphs, and Points</a:t>
            </a:r>
            <a:endParaRPr/>
          </a:p>
        </p:txBody>
      </p:sp>
      <p:sp>
        <p:nvSpPr>
          <p:cNvPr id="155" name="Google Shape;155;p15"/>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156" name="Google Shape;156;p15"/>
          <p:cNvSpPr txBox="1"/>
          <p:nvPr/>
        </p:nvSpPr>
        <p:spPr>
          <a:xfrm>
            <a:off x="310907" y="4191000"/>
            <a:ext cx="7971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this information to answer the </a:t>
            </a:r>
            <a:r>
              <a:rPr lang="en" sz="1800">
                <a:solidFill>
                  <a:srgbClr val="424242"/>
                </a:solidFill>
                <a:latin typeface="Calibri"/>
                <a:ea typeface="Calibri"/>
                <a:cs typeface="Calibri"/>
                <a:sym typeface="Calibri"/>
              </a:rPr>
              <a:t>questions on the next slide</a:t>
            </a:r>
            <a:r>
              <a:rPr lang="en" sz="1800">
                <a:solidFill>
                  <a:srgbClr val="424242"/>
                </a:solidFill>
                <a:latin typeface="Calibri"/>
                <a:ea typeface="Calibri"/>
                <a:cs typeface="Calibri"/>
                <a:sym typeface="Calibri"/>
              </a:rPr>
              <a:t>.</a:t>
            </a:r>
            <a:endParaRPr/>
          </a:p>
        </p:txBody>
      </p:sp>
      <p:pic>
        <p:nvPicPr>
          <p:cNvPr descr="Diagram showing a graph with an upward-sloping line labeled “slope” and text explaining that the slope of a line is the rate of change and represents steepness on a graph.&#10;" id="157" name="Google Shape;157;p15" title="ChatGPT Image Aug 4, 2025, 05_51_55 PM.png"/>
          <p:cNvPicPr preferRelativeResize="0"/>
          <p:nvPr/>
        </p:nvPicPr>
        <p:blipFill>
          <a:blip r:embed="rId3">
            <a:alphaModFix/>
          </a:blip>
          <a:stretch>
            <a:fillRect/>
          </a:stretch>
        </p:blipFill>
        <p:spPr>
          <a:xfrm>
            <a:off x="2815121" y="1090025"/>
            <a:ext cx="2963451" cy="29634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descr="A coordinate plane with four labeled points: A at (2, 3), B at (4, -2), C at (-2, 5), and D at (-2, -3), with standard grid lines and axes shown." id="162" name="Google Shape;162;p16"/>
          <p:cNvPicPr preferRelativeResize="0"/>
          <p:nvPr/>
        </p:nvPicPr>
        <p:blipFill>
          <a:blip r:embed="rId3">
            <a:alphaModFix/>
          </a:blip>
          <a:stretch>
            <a:fillRect/>
          </a:stretch>
        </p:blipFill>
        <p:spPr>
          <a:xfrm>
            <a:off x="5548681" y="944880"/>
            <a:ext cx="2672825" cy="2668125"/>
          </a:xfrm>
          <a:prstGeom prst="rect">
            <a:avLst/>
          </a:prstGeom>
          <a:noFill/>
          <a:ln>
            <a:noFill/>
          </a:ln>
        </p:spPr>
      </p:pic>
      <p:sp>
        <p:nvSpPr>
          <p:cNvPr id="163" name="Google Shape;16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4" name="Google Shape;164;p1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4.7.2 Finding Slope From Tables, Graphs, and Points</a:t>
            </a:r>
            <a:endParaRPr sz="1000"/>
          </a:p>
        </p:txBody>
      </p:sp>
      <p:sp>
        <p:nvSpPr>
          <p:cNvPr id="165" name="Google Shape;165;p16"/>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Activity - Slope of the Line📉</a:t>
            </a:r>
            <a:endParaRPr sz="2600"/>
          </a:p>
        </p:txBody>
      </p:sp>
      <p:sp>
        <p:nvSpPr>
          <p:cNvPr id="166" name="Google Shape;166;p16"/>
          <p:cNvSpPr txBox="1"/>
          <p:nvPr/>
        </p:nvSpPr>
        <p:spPr>
          <a:xfrm>
            <a:off x="310900" y="947000"/>
            <a:ext cx="4929600" cy="36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Find the slope of the line that connects the given points.</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(0,0) and (3,2)</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(1,−2) and (2,5)</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(−3,4) and (−5,−2)</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16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600">
                <a:solidFill>
                  <a:srgbClr val="424242"/>
                </a:solidFill>
                <a:latin typeface="Calibri"/>
                <a:ea typeface="Calibri"/>
                <a:cs typeface="Calibri"/>
                <a:sym typeface="Calibri"/>
              </a:rPr>
              <a:t>Use the graph to find the slope of the line that goes through the two points.</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A and B</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A and D</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C and D</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1D2125"/>
              </a:buClr>
              <a:buSzPts val="1600"/>
              <a:buFont typeface="Calibri"/>
              <a:buAutoNum type="arabicPeriod" startAt="7"/>
            </a:pPr>
            <a:r>
              <a:rPr lang="en" sz="1600">
                <a:solidFill>
                  <a:srgbClr val="1D2125"/>
                </a:solidFill>
                <a:highlight>
                  <a:schemeClr val="lt1"/>
                </a:highlight>
                <a:latin typeface="Calibri"/>
                <a:ea typeface="Calibri"/>
                <a:cs typeface="Calibri"/>
                <a:sym typeface="Calibri"/>
              </a:rPr>
              <a:t>Determine the slope of the equation whose values are in the given table. Simplify your answer.</a:t>
            </a:r>
            <a:endParaRPr sz="1600">
              <a:solidFill>
                <a:srgbClr val="424242"/>
              </a:solidFill>
              <a:latin typeface="Calibri"/>
              <a:ea typeface="Calibri"/>
              <a:cs typeface="Calibri"/>
              <a:sym typeface="Calibri"/>
            </a:endParaRPr>
          </a:p>
        </p:txBody>
      </p:sp>
      <p:graphicFrame>
        <p:nvGraphicFramePr>
          <p:cNvPr descr="A table with two rows: the top row labeled x has values 2, 5, 8, 11; the bottom row labeled y has values 4, 1, -3, -6.&#10;" id="167" name="Google Shape;167;p16"/>
          <p:cNvGraphicFramePr/>
          <p:nvPr/>
        </p:nvGraphicFramePr>
        <p:xfrm>
          <a:off x="5437275" y="3854375"/>
          <a:ext cx="3000000" cy="3000000"/>
        </p:xfrm>
        <a:graphic>
          <a:graphicData uri="http://schemas.openxmlformats.org/drawingml/2006/table">
            <a:tbl>
              <a:tblPr>
                <a:noFill/>
                <a:tableStyleId>{C2688CA6-15E4-4140-8FA1-9785E8CD4E53}</a:tableStyleId>
              </a:tblPr>
              <a:tblGrid>
                <a:gridCol w="579125"/>
                <a:gridCol w="579125"/>
                <a:gridCol w="579125"/>
                <a:gridCol w="579125"/>
                <a:gridCol w="579125"/>
              </a:tblGrid>
              <a:tr h="389975">
                <a:tc>
                  <a:txBody>
                    <a:bodyPr/>
                    <a:lstStyle/>
                    <a:p>
                      <a:pPr indent="0" lvl="0" marL="0" rtl="0" algn="ctr">
                        <a:spcBef>
                          <a:spcPts val="0"/>
                        </a:spcBef>
                        <a:spcAft>
                          <a:spcPts val="0"/>
                        </a:spcAft>
                        <a:buNone/>
                      </a:pPr>
                      <a:r>
                        <a:rPr b="1" i="1" lang="en">
                          <a:solidFill>
                            <a:schemeClr val="lt1"/>
                          </a:solidFill>
                        </a:rPr>
                        <a:t>x</a:t>
                      </a:r>
                      <a:endParaRPr b="1" i="1">
                        <a:solidFill>
                          <a:schemeClr val="lt1"/>
                        </a:solidFill>
                      </a:endParaRPr>
                    </a:p>
                  </a:txBody>
                  <a:tcPr marT="91425" marB="91425" marR="91425" marL="91425" anchor="ctr">
                    <a:solidFill>
                      <a:srgbClr val="005047"/>
                    </a:solidFill>
                  </a:tcPr>
                </a:tc>
                <a:tc>
                  <a:txBody>
                    <a:bodyPr/>
                    <a:lstStyle/>
                    <a:p>
                      <a:pPr indent="0" lvl="0" marL="0" rtl="0" algn="ctr">
                        <a:spcBef>
                          <a:spcPts val="0"/>
                        </a:spcBef>
                        <a:spcAft>
                          <a:spcPts val="0"/>
                        </a:spcAft>
                        <a:buNone/>
                      </a:pPr>
                      <a:r>
                        <a:rPr lang="en"/>
                        <a:t>2</a:t>
                      </a:r>
                      <a:endParaRPr/>
                    </a:p>
                  </a:txBody>
                  <a:tcPr marT="91425" marB="91425" marR="91425" marL="91425" anchor="ctr"/>
                </a:tc>
                <a:tc>
                  <a:txBody>
                    <a:bodyPr/>
                    <a:lstStyle/>
                    <a:p>
                      <a:pPr indent="0" lvl="0" marL="0" rtl="0" algn="ctr">
                        <a:spcBef>
                          <a:spcPts val="0"/>
                        </a:spcBef>
                        <a:spcAft>
                          <a:spcPts val="0"/>
                        </a:spcAft>
                        <a:buNone/>
                      </a:pPr>
                      <a:r>
                        <a:rPr lang="en"/>
                        <a:t>5</a:t>
                      </a:r>
                      <a:endParaRPr/>
                    </a:p>
                  </a:txBody>
                  <a:tcPr marT="91425" marB="91425" marR="91425" marL="91425" anchor="ctr"/>
                </a:tc>
                <a:tc>
                  <a:txBody>
                    <a:bodyPr/>
                    <a:lstStyle/>
                    <a:p>
                      <a:pPr indent="0" lvl="0" marL="0" rtl="0" algn="ctr">
                        <a:spcBef>
                          <a:spcPts val="0"/>
                        </a:spcBef>
                        <a:spcAft>
                          <a:spcPts val="0"/>
                        </a:spcAft>
                        <a:buNone/>
                      </a:pPr>
                      <a:r>
                        <a:rPr lang="en"/>
                        <a:t>8</a:t>
                      </a:r>
                      <a:endParaRPr/>
                    </a:p>
                  </a:txBody>
                  <a:tcPr marT="91425" marB="91425" marR="91425" marL="91425" anchor="ctr"/>
                </a:tc>
                <a:tc>
                  <a:txBody>
                    <a:bodyPr/>
                    <a:lstStyle/>
                    <a:p>
                      <a:pPr indent="0" lvl="0" marL="0" rtl="0" algn="ctr">
                        <a:spcBef>
                          <a:spcPts val="0"/>
                        </a:spcBef>
                        <a:spcAft>
                          <a:spcPts val="0"/>
                        </a:spcAft>
                        <a:buNone/>
                      </a:pPr>
                      <a:r>
                        <a:rPr lang="en"/>
                        <a:t>11</a:t>
                      </a:r>
                      <a:endParaRPr/>
                    </a:p>
                  </a:txBody>
                  <a:tcPr marT="91425" marB="91425" marR="91425" marL="91425" anchor="ctr"/>
                </a:tc>
              </a:tr>
              <a:tr h="389975">
                <a:tc>
                  <a:txBody>
                    <a:bodyPr/>
                    <a:lstStyle/>
                    <a:p>
                      <a:pPr indent="0" lvl="0" marL="0" rtl="0" algn="ctr">
                        <a:spcBef>
                          <a:spcPts val="0"/>
                        </a:spcBef>
                        <a:spcAft>
                          <a:spcPts val="0"/>
                        </a:spcAft>
                        <a:buNone/>
                      </a:pPr>
                      <a:r>
                        <a:rPr b="1" i="1" lang="en">
                          <a:solidFill>
                            <a:schemeClr val="lt1"/>
                          </a:solidFill>
                        </a:rPr>
                        <a:t>y</a:t>
                      </a:r>
                      <a:endParaRPr b="1" i="1">
                        <a:solidFill>
                          <a:schemeClr val="lt1"/>
                        </a:solidFill>
                      </a:endParaRPr>
                    </a:p>
                  </a:txBody>
                  <a:tcPr marT="91425" marB="91425" marR="91425" marL="91425" anchor="ctr">
                    <a:solidFill>
                      <a:srgbClr val="005047"/>
                    </a:solidFill>
                  </a:tcPr>
                </a:tc>
                <a:tc>
                  <a:txBody>
                    <a:bodyPr/>
                    <a:lstStyle/>
                    <a:p>
                      <a:pPr indent="0" lvl="0" marL="0" rtl="0" algn="ctr">
                        <a:spcBef>
                          <a:spcPts val="0"/>
                        </a:spcBef>
                        <a:spcAft>
                          <a:spcPts val="0"/>
                        </a:spcAft>
                        <a:buNone/>
                      </a:pPr>
                      <a:r>
                        <a:rPr lang="en"/>
                        <a:t>4</a:t>
                      </a:r>
                      <a:endParaRPr/>
                    </a:p>
                  </a:txBody>
                  <a:tcPr marT="91425" marB="91425" marR="91425" marL="91425" anchor="ctr"/>
                </a:tc>
                <a:tc>
                  <a:txBody>
                    <a:bodyPr/>
                    <a:lstStyle/>
                    <a:p>
                      <a:pPr indent="0" lvl="0" marL="0" rtl="0" algn="ctr">
                        <a:spcBef>
                          <a:spcPts val="0"/>
                        </a:spcBef>
                        <a:spcAft>
                          <a:spcPts val="0"/>
                        </a:spcAft>
                        <a:buNone/>
                      </a:pPr>
                      <a:r>
                        <a:rPr lang="en"/>
                        <a:t>1</a:t>
                      </a:r>
                      <a:endParaRPr/>
                    </a:p>
                  </a:txBody>
                  <a:tcPr marT="91425" marB="91425" marR="91425" marL="91425" anchor="ctr"/>
                </a:tc>
                <a:tc>
                  <a:txBody>
                    <a:bodyPr/>
                    <a:lstStyle/>
                    <a:p>
                      <a:pPr indent="0" lvl="0" marL="0" rtl="0" algn="ctr">
                        <a:spcBef>
                          <a:spcPts val="0"/>
                        </a:spcBef>
                        <a:spcAft>
                          <a:spcPts val="0"/>
                        </a:spcAft>
                        <a:buNone/>
                      </a:pPr>
                      <a:r>
                        <a:rPr lang="en"/>
                        <a:t>-3</a:t>
                      </a:r>
                      <a:endParaRPr/>
                    </a:p>
                  </a:txBody>
                  <a:tcPr marT="91425" marB="91425" marR="91425" marL="91425" anchor="ctr"/>
                </a:tc>
                <a:tc>
                  <a:txBody>
                    <a:bodyPr/>
                    <a:lstStyle/>
                    <a:p>
                      <a:pPr indent="0" lvl="0" marL="0" rtl="0" algn="ctr">
                        <a:spcBef>
                          <a:spcPts val="0"/>
                        </a:spcBef>
                        <a:spcAft>
                          <a:spcPts val="0"/>
                        </a:spcAft>
                        <a:buNone/>
                      </a:pPr>
                      <a:r>
                        <a:rPr lang="en"/>
                        <a:t>-6</a:t>
                      </a:r>
                      <a:endParaRPr/>
                    </a:p>
                  </a:txBody>
                  <a:tcPr marT="91425" marB="91425" marR="91425" marL="91425" anchor="ct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1" name="Shape 171"/>
        <p:cNvGrpSpPr/>
        <p:nvPr/>
      </p:nvGrpSpPr>
      <p:grpSpPr>
        <a:xfrm>
          <a:off x="0" y="0"/>
          <a:ext cx="0" cy="0"/>
          <a:chOff x="0" y="0"/>
          <a:chExt cx="0" cy="0"/>
        </a:xfrm>
      </p:grpSpPr>
      <p:sp>
        <p:nvSpPr>
          <p:cNvPr id="172" name="Google Shape;172;p17"/>
          <p:cNvSpPr txBox="1"/>
          <p:nvPr>
            <p:ph type="title"/>
          </p:nvPr>
        </p:nvSpPr>
        <p:spPr>
          <a:xfrm>
            <a:off x="311700" y="445025"/>
            <a:ext cx="8520600" cy="446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1700"/>
              <a:t>Slope of the Line📉</a:t>
            </a:r>
            <a:endParaRPr sz="1700">
              <a:solidFill>
                <a:srgbClr val="005047"/>
              </a:solidFill>
            </a:endParaRPr>
          </a:p>
        </p:txBody>
      </p:sp>
      <p:sp>
        <p:nvSpPr>
          <p:cNvPr id="173" name="Google Shape;173;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4" name="Google Shape;174;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4.7.2 Finding Slope From Tables, Graphs, and Points</a:t>
            </a:r>
            <a:endParaRPr/>
          </a:p>
        </p:txBody>
      </p:sp>
      <p:pic>
        <p:nvPicPr>
          <p:cNvPr id="175" name="Google Shape;175;p17"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76" name="Google Shape;176;p17"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77" name="Google Shape;177;p17"/>
          <p:cNvSpPr/>
          <p:nvPr/>
        </p:nvSpPr>
        <p:spPr>
          <a:xfrm>
            <a:off x="4779300" y="923549"/>
            <a:ext cx="3907500" cy="26712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a:buAutoNum type="arabicPeriod"/>
            </a:pPr>
            <a:r>
              <a:rPr lang="en">
                <a:latin typeface="Noto Sans"/>
                <a:ea typeface="Noto Sans"/>
                <a:cs typeface="Noto Sans"/>
                <a:sym typeface="Noto Sans"/>
              </a:rPr>
              <a:t>Create an icon or environmental print to remember that the difference in </a:t>
            </a:r>
            <a:r>
              <a:rPr i="1" lang="en">
                <a:latin typeface="Noto Sans"/>
                <a:ea typeface="Noto Sans"/>
                <a:cs typeface="Noto Sans"/>
                <a:sym typeface="Noto Sans"/>
              </a:rPr>
              <a:t>y</a:t>
            </a:r>
            <a:r>
              <a:rPr lang="en">
                <a:latin typeface="Noto Sans"/>
                <a:ea typeface="Noto Sans"/>
                <a:cs typeface="Noto Sans"/>
                <a:sym typeface="Noto Sans"/>
              </a:rPr>
              <a:t> is in the numerator and difference in </a:t>
            </a:r>
            <a:r>
              <a:rPr i="1" lang="en">
                <a:latin typeface="Noto Sans"/>
                <a:ea typeface="Noto Sans"/>
                <a:cs typeface="Noto Sans"/>
                <a:sym typeface="Noto Sans"/>
              </a:rPr>
              <a:t>x</a:t>
            </a:r>
            <a:r>
              <a:rPr lang="en">
                <a:latin typeface="Noto Sans"/>
                <a:ea typeface="Noto Sans"/>
                <a:cs typeface="Noto Sans"/>
                <a:sym typeface="Noto Sans"/>
              </a:rPr>
              <a:t> is in the denominator.</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Use your arms to show</a:t>
            </a:r>
            <a:r>
              <a:rPr lang="en">
                <a:latin typeface="Noto Sans"/>
                <a:ea typeface="Noto Sans"/>
                <a:cs typeface="Noto Sans"/>
                <a:sym typeface="Noto Sans"/>
              </a:rPr>
              <a:t> a positive slope, negative slope, no slope and zero slope.</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Create a story about a “ski hill” or “sled hill” .</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a:latin typeface="Calibri"/>
              <a:ea typeface="Calibri"/>
              <a:cs typeface="Calibri"/>
              <a:sym typeface="Calibri"/>
            </a:endParaRPr>
          </a:p>
        </p:txBody>
      </p:sp>
      <p:sp>
        <p:nvSpPr>
          <p:cNvPr id="178" name="Google Shape;178;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84" name="Google Shape;184;p18"/>
          <p:cNvSpPr txBox="1"/>
          <p:nvPr>
            <p:ph idx="1" type="body"/>
          </p:nvPr>
        </p:nvSpPr>
        <p:spPr>
          <a:xfrm>
            <a:off x="311700" y="1097275"/>
            <a:ext cx="5784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Find the slope of the line that goes through (−1,5) and (6,2).</a:t>
            </a:r>
            <a:endParaRPr sz="1700"/>
          </a:p>
          <a:p>
            <a:pPr indent="0" lvl="0" marL="0" rtl="0" algn="l">
              <a:lnSpc>
                <a:spcPct val="100000"/>
              </a:lnSpc>
              <a:spcBef>
                <a:spcPts val="1200"/>
              </a:spcBef>
              <a:spcAft>
                <a:spcPts val="1200"/>
              </a:spcAft>
              <a:buNone/>
            </a:pPr>
            <a:r>
              <a:t/>
            </a:r>
            <a:endParaRPr sz="1700">
              <a:solidFill>
                <a:srgbClr val="424242"/>
              </a:solidFill>
            </a:endParaRPr>
          </a:p>
        </p:txBody>
      </p:sp>
      <p:sp>
        <p:nvSpPr>
          <p:cNvPr id="185" name="Google Shape;185;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4.7.2 Finding Slope From Tables, Graphs, and Points</a:t>
            </a:r>
            <a:endParaRPr sz="1000"/>
          </a:p>
        </p:txBody>
      </p:sp>
      <p:pic>
        <p:nvPicPr>
          <p:cNvPr id="187" name="Google Shape;187;p18"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88" name="Google Shape;188;p18">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189" name="Google Shape;189;p18"/>
          <p:cNvPicPr preferRelativeResize="0"/>
          <p:nvPr/>
        </p:nvPicPr>
        <p:blipFill>
          <a:blip r:embed="rId4">
            <a:alphaModFix/>
          </a:blip>
          <a:stretch>
            <a:fillRect/>
          </a:stretch>
        </p:blipFill>
        <p:spPr>
          <a:xfrm>
            <a:off x="1445200" y="1620422"/>
            <a:ext cx="1178475" cy="2807525"/>
          </a:xfrm>
          <a:prstGeom prst="rect">
            <a:avLst/>
          </a:prstGeom>
          <a:noFill/>
          <a:ln>
            <a:noFill/>
          </a:ln>
        </p:spPr>
      </p:pic>
      <p:pic>
        <p:nvPicPr>
          <p:cNvPr descr="Text reads: Find the slope of the line that goes through (-1, 5) and (6, 2) on a light yellow background.&#10;" id="190" name="Google Shape;190;p18" title="ChatGPT Image Aug 4, 2025, 05_48_00 PM.png"/>
          <p:cNvPicPr preferRelativeResize="0"/>
          <p:nvPr/>
        </p:nvPicPr>
        <p:blipFill>
          <a:blip r:embed="rId5">
            <a:alphaModFix/>
          </a:blip>
          <a:stretch>
            <a:fillRect/>
          </a:stretch>
        </p:blipFill>
        <p:spPr>
          <a:xfrm>
            <a:off x="3639511" y="1652588"/>
            <a:ext cx="2743201" cy="27432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4" name="Shape 194"/>
        <p:cNvGrpSpPr/>
        <p:nvPr/>
      </p:nvGrpSpPr>
      <p:grpSpPr>
        <a:xfrm>
          <a:off x="0" y="0"/>
          <a:ext cx="0" cy="0"/>
          <a:chOff x="0" y="0"/>
          <a:chExt cx="0" cy="0"/>
        </a:xfrm>
      </p:grpSpPr>
      <p:sp>
        <p:nvSpPr>
          <p:cNvPr id="195" name="Google Shape;19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 - Slope of a Line</a:t>
            </a:r>
            <a:endParaRPr/>
          </a:p>
        </p:txBody>
      </p:sp>
      <p:sp>
        <p:nvSpPr>
          <p:cNvPr id="196" name="Google Shape;196;p19"/>
          <p:cNvSpPr txBox="1"/>
          <p:nvPr>
            <p:ph idx="1" type="body"/>
          </p:nvPr>
        </p:nvSpPr>
        <p:spPr>
          <a:xfrm>
            <a:off x="311700" y="1173475"/>
            <a:ext cx="8520600" cy="3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Slope of a Line</a:t>
            </a:r>
            <a:r>
              <a:rPr lang="en"/>
              <a:t> - Here’s how to find the slope of a line from its graph using </a:t>
            </a:r>
            <a:r>
              <a:rPr i="1" lang="en"/>
              <a:t>m </a:t>
            </a:r>
            <a:r>
              <a:rPr lang="en"/>
              <a:t>= </a:t>
            </a:r>
            <a:r>
              <a:rPr lang="en"/>
              <a:t>ʳⁱˢᵉ⁄ᵣᵤₙ</a:t>
            </a:r>
            <a:r>
              <a:rPr lang="en"/>
              <a:t>.</a:t>
            </a:r>
            <a:endParaRPr/>
          </a:p>
          <a:p>
            <a:pPr indent="0" lvl="0" marL="457200" rtl="0" algn="l">
              <a:spcBef>
                <a:spcPts val="0"/>
              </a:spcBef>
              <a:spcAft>
                <a:spcPts val="0"/>
              </a:spcAft>
              <a:buNone/>
            </a:pPr>
            <a:r>
              <a:t/>
            </a:r>
            <a:endParaRPr sz="500"/>
          </a:p>
          <a:p>
            <a:pPr indent="0" lvl="0" marL="0" rtl="0" algn="l">
              <a:spcBef>
                <a:spcPts val="0"/>
              </a:spcBef>
              <a:spcAft>
                <a:spcPts val="0"/>
              </a:spcAft>
              <a:buNone/>
            </a:pPr>
            <a:r>
              <a:t/>
            </a:r>
            <a:endParaRPr sz="1700"/>
          </a:p>
        </p:txBody>
      </p:sp>
      <p:sp>
        <p:nvSpPr>
          <p:cNvPr id="197" name="Google Shape;197;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8" name="Google Shape;198;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4.7.2 Finding Slope From Tables, Graphs, and Points - Additional Resources</a:t>
            </a:r>
            <a:endParaRPr sz="1000"/>
          </a:p>
        </p:txBody>
      </p:sp>
      <p:pic>
        <p:nvPicPr>
          <p:cNvPr id="199" name="Google Shape;199;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00" name="Google Shape;200;p19"/>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201" name="Google Shape;201;p19"/>
          <p:cNvSpPr txBox="1"/>
          <p:nvPr/>
        </p:nvSpPr>
        <p:spPr>
          <a:xfrm>
            <a:off x="340075" y="1699550"/>
            <a:ext cx="4665900" cy="2739900"/>
          </a:xfrm>
          <a:prstGeom prst="rect">
            <a:avLst/>
          </a:prstGeom>
          <a:solidFill>
            <a:schemeClr val="lt2"/>
          </a:solid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500">
                <a:solidFill>
                  <a:srgbClr val="424242"/>
                </a:solidFill>
                <a:latin typeface="Calibri"/>
                <a:ea typeface="Calibri"/>
                <a:cs typeface="Calibri"/>
                <a:sym typeface="Calibri"/>
              </a:rPr>
              <a:t>Step 1</a:t>
            </a:r>
            <a:r>
              <a:rPr lang="en" sz="1500">
                <a:solidFill>
                  <a:srgbClr val="424242"/>
                </a:solidFill>
                <a:latin typeface="Calibri"/>
                <a:ea typeface="Calibri"/>
                <a:cs typeface="Calibri"/>
                <a:sym typeface="Calibri"/>
              </a:rPr>
              <a:t> - Locate two points on the line whose coordinates are integers. </a:t>
            </a:r>
            <a:r>
              <a:rPr b="1" lang="en" sz="1500">
                <a:solidFill>
                  <a:srgbClr val="424242"/>
                </a:solidFill>
                <a:latin typeface="Calibri"/>
                <a:ea typeface="Calibri"/>
                <a:cs typeface="Calibri"/>
                <a:sym typeface="Calibri"/>
              </a:rPr>
              <a:t>(0,5) and (3,3)</a:t>
            </a:r>
            <a:endParaRPr b="1"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t/>
            </a:r>
            <a:endParaRPr b="1"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rPr b="1" lang="en" sz="1500">
                <a:solidFill>
                  <a:srgbClr val="424242"/>
                </a:solidFill>
                <a:latin typeface="Calibri"/>
                <a:ea typeface="Calibri"/>
                <a:cs typeface="Calibri"/>
                <a:sym typeface="Calibri"/>
              </a:rPr>
              <a:t>Step 2 </a:t>
            </a:r>
            <a:r>
              <a:rPr lang="en" sz="1500">
                <a:solidFill>
                  <a:srgbClr val="424242"/>
                </a:solidFill>
                <a:latin typeface="Calibri"/>
                <a:ea typeface="Calibri"/>
                <a:cs typeface="Calibri"/>
                <a:sym typeface="Calibri"/>
              </a:rPr>
              <a:t>- Starting with one point, sketch a right triangle, going from the first point to the second point.</a:t>
            </a:r>
            <a:endParaRPr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t/>
            </a:r>
            <a:endParaRPr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rPr b="1" lang="en" sz="1500">
                <a:solidFill>
                  <a:srgbClr val="424242"/>
                </a:solidFill>
                <a:latin typeface="Calibri"/>
                <a:ea typeface="Calibri"/>
                <a:cs typeface="Calibri"/>
                <a:sym typeface="Calibri"/>
              </a:rPr>
              <a:t>Step 3</a:t>
            </a:r>
            <a:r>
              <a:rPr lang="en" sz="1500">
                <a:solidFill>
                  <a:srgbClr val="424242"/>
                </a:solidFill>
                <a:latin typeface="Calibri"/>
                <a:ea typeface="Calibri"/>
                <a:cs typeface="Calibri"/>
                <a:sym typeface="Calibri"/>
              </a:rPr>
              <a:t> - Count the rise and the run on the legs of the triangle. </a:t>
            </a:r>
            <a:r>
              <a:rPr b="1" lang="en" sz="1500">
                <a:solidFill>
                  <a:srgbClr val="424242"/>
                </a:solidFill>
                <a:latin typeface="Calibri"/>
                <a:ea typeface="Calibri"/>
                <a:cs typeface="Calibri"/>
                <a:sym typeface="Calibri"/>
              </a:rPr>
              <a:t>The rise is -2. The run is 3.</a:t>
            </a:r>
            <a:endParaRPr b="1"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t/>
            </a:r>
            <a:endParaRPr b="1"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rPr b="1" lang="en" sz="1500">
                <a:solidFill>
                  <a:srgbClr val="424242"/>
                </a:solidFill>
                <a:latin typeface="Calibri"/>
                <a:ea typeface="Calibri"/>
                <a:cs typeface="Calibri"/>
                <a:sym typeface="Calibri"/>
              </a:rPr>
              <a:t>Step 4</a:t>
            </a:r>
            <a:r>
              <a:rPr lang="en" sz="1500">
                <a:solidFill>
                  <a:srgbClr val="424242"/>
                </a:solidFill>
                <a:latin typeface="Calibri"/>
                <a:ea typeface="Calibri"/>
                <a:cs typeface="Calibri"/>
                <a:sym typeface="Calibri"/>
              </a:rPr>
              <a:t> - Take the ratio of rise to run to find the </a:t>
            </a:r>
            <a:endParaRPr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rPr lang="en" sz="1500">
                <a:solidFill>
                  <a:srgbClr val="424242"/>
                </a:solidFill>
                <a:latin typeface="Calibri"/>
                <a:ea typeface="Calibri"/>
                <a:cs typeface="Calibri"/>
                <a:sym typeface="Calibri"/>
              </a:rPr>
              <a:t>slope: </a:t>
            </a:r>
            <a:r>
              <a:rPr i="1" lang="en" sz="1600">
                <a:solidFill>
                  <a:srgbClr val="424242"/>
                </a:solidFill>
                <a:latin typeface="Calibri"/>
                <a:ea typeface="Calibri"/>
                <a:cs typeface="Calibri"/>
                <a:sym typeface="Calibri"/>
              </a:rPr>
              <a:t>m </a:t>
            </a:r>
            <a:r>
              <a:rPr lang="en" sz="1600">
                <a:solidFill>
                  <a:srgbClr val="424242"/>
                </a:solidFill>
                <a:latin typeface="Calibri"/>
                <a:ea typeface="Calibri"/>
                <a:cs typeface="Calibri"/>
                <a:sym typeface="Calibri"/>
              </a:rPr>
              <a:t>= ʳ</a:t>
            </a:r>
            <a:r>
              <a:rPr lang="en" sz="1600">
                <a:solidFill>
                  <a:srgbClr val="424242"/>
                </a:solidFill>
                <a:latin typeface="Calibri"/>
                <a:ea typeface="Calibri"/>
                <a:cs typeface="Calibri"/>
                <a:sym typeface="Calibri"/>
              </a:rPr>
              <a:t>ⁱ</a:t>
            </a:r>
            <a:r>
              <a:rPr lang="en" sz="1600">
                <a:solidFill>
                  <a:srgbClr val="424242"/>
                </a:solidFill>
                <a:latin typeface="Calibri"/>
                <a:ea typeface="Calibri"/>
                <a:cs typeface="Calibri"/>
                <a:sym typeface="Calibri"/>
              </a:rPr>
              <a:t>ˢᵉ⁄ᵣᵤₙ</a:t>
            </a:r>
            <a:r>
              <a:rPr lang="en" sz="1500">
                <a:solidFill>
                  <a:srgbClr val="424242"/>
                </a:solidFill>
                <a:latin typeface="Calibri"/>
                <a:ea typeface="Calibri"/>
                <a:cs typeface="Calibri"/>
                <a:sym typeface="Calibri"/>
              </a:rPr>
              <a:t>.  </a:t>
            </a:r>
            <a:r>
              <a:rPr b="1" i="1" lang="en" sz="1500">
                <a:solidFill>
                  <a:srgbClr val="424242"/>
                </a:solidFill>
                <a:latin typeface="Calibri"/>
                <a:ea typeface="Calibri"/>
                <a:cs typeface="Calibri"/>
                <a:sym typeface="Calibri"/>
              </a:rPr>
              <a:t>m</a:t>
            </a:r>
            <a:r>
              <a:rPr b="1" i="1" lang="en" sz="1500">
                <a:solidFill>
                  <a:srgbClr val="424242"/>
                </a:solidFill>
                <a:latin typeface="Calibri"/>
                <a:ea typeface="Calibri"/>
                <a:cs typeface="Calibri"/>
                <a:sym typeface="Calibri"/>
              </a:rPr>
              <a:t> </a:t>
            </a:r>
            <a:r>
              <a:rPr b="1" lang="en" sz="1500">
                <a:solidFill>
                  <a:srgbClr val="424242"/>
                </a:solidFill>
                <a:latin typeface="Calibri"/>
                <a:ea typeface="Calibri"/>
                <a:cs typeface="Calibri"/>
                <a:sym typeface="Calibri"/>
              </a:rPr>
              <a:t>= −⅔</a:t>
            </a:r>
            <a:endParaRPr b="1" sz="1200"/>
          </a:p>
        </p:txBody>
      </p:sp>
      <p:pic>
        <p:nvPicPr>
          <p:cNvPr descr="A graph with a red downward-sloping line starting at point (0, 6) and ending at point (8, 0), plotted on a grid with x-axis from 0 to 9 and y-axis from 0 to 7.&#10;" id="202" name="Google Shape;202;p19"/>
          <p:cNvPicPr preferRelativeResize="0"/>
          <p:nvPr/>
        </p:nvPicPr>
        <p:blipFill>
          <a:blip r:embed="rId4">
            <a:alphaModFix/>
          </a:blip>
          <a:stretch>
            <a:fillRect/>
          </a:stretch>
        </p:blipFill>
        <p:spPr>
          <a:xfrm>
            <a:off x="5175850" y="2137075"/>
            <a:ext cx="1739379" cy="1764750"/>
          </a:xfrm>
          <a:prstGeom prst="rect">
            <a:avLst/>
          </a:prstGeom>
          <a:noFill/>
          <a:ln>
            <a:noFill/>
          </a:ln>
        </p:spPr>
      </p:pic>
      <p:pic>
        <p:nvPicPr>
          <p:cNvPr descr="A graph of a downward-sloping orange line with labeled points showing rise as the vertical change and run as the horizontal change between two points on the line. The x-axis ranges from 0 to 9, y-axis from 0 to 7.&#10;" id="203" name="Google Shape;203;p19"/>
          <p:cNvPicPr preferRelativeResize="0"/>
          <p:nvPr/>
        </p:nvPicPr>
        <p:blipFill>
          <a:blip r:embed="rId5">
            <a:alphaModFix/>
          </a:blip>
          <a:stretch>
            <a:fillRect/>
          </a:stretch>
        </p:blipFill>
        <p:spPr>
          <a:xfrm>
            <a:off x="7045004" y="2905650"/>
            <a:ext cx="1787303" cy="1764750"/>
          </a:xfrm>
          <a:prstGeom prst="rect">
            <a:avLst/>
          </a:prstGeom>
          <a:noFill/>
          <a:ln>
            <a:noFill/>
          </a:ln>
        </p:spPr>
      </p:pic>
      <p:sp>
        <p:nvSpPr>
          <p:cNvPr id="204" name="Google Shape;204;p19"/>
          <p:cNvSpPr txBox="1"/>
          <p:nvPr/>
        </p:nvSpPr>
        <p:spPr>
          <a:xfrm>
            <a:off x="5005975" y="1683225"/>
            <a:ext cx="30000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rgbClr val="424242"/>
                </a:solidFill>
                <a:latin typeface="Calibri"/>
                <a:ea typeface="Calibri"/>
                <a:cs typeface="Calibri"/>
                <a:sym typeface="Calibri"/>
              </a:rPr>
              <a:t>Step 2</a:t>
            </a:r>
            <a:endParaRPr/>
          </a:p>
        </p:txBody>
      </p:sp>
      <p:sp>
        <p:nvSpPr>
          <p:cNvPr id="205" name="Google Shape;205;p19"/>
          <p:cNvSpPr txBox="1"/>
          <p:nvPr/>
        </p:nvSpPr>
        <p:spPr>
          <a:xfrm>
            <a:off x="7085100" y="2354500"/>
            <a:ext cx="7911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rgbClr val="424242"/>
                </a:solidFill>
                <a:latin typeface="Calibri"/>
                <a:ea typeface="Calibri"/>
                <a:cs typeface="Calibri"/>
                <a:sym typeface="Calibri"/>
              </a:rPr>
              <a:t>Step 3</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9" name="Shape 209"/>
        <p:cNvGrpSpPr/>
        <p:nvPr/>
      </p:nvGrpSpPr>
      <p:grpSpPr>
        <a:xfrm>
          <a:off x="0" y="0"/>
          <a:ext cx="0" cy="0"/>
          <a:chOff x="0" y="0"/>
          <a:chExt cx="0" cy="0"/>
        </a:xfrm>
      </p:grpSpPr>
      <p:sp>
        <p:nvSpPr>
          <p:cNvPr id="210" name="Google Shape;210;p20"/>
          <p:cNvSpPr txBox="1"/>
          <p:nvPr>
            <p:ph idx="1" type="body"/>
          </p:nvPr>
        </p:nvSpPr>
        <p:spPr>
          <a:xfrm>
            <a:off x="311700" y="1097275"/>
            <a:ext cx="8520600" cy="67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Finding Slope from Two Points</a:t>
            </a:r>
            <a:r>
              <a:rPr lang="en" sz="1600"/>
              <a:t> - </a:t>
            </a:r>
            <a:r>
              <a:rPr lang="en" sz="1600"/>
              <a:t>Here’s how to find the slope of a line when given two points on the line.</a:t>
            </a:r>
            <a:endParaRPr sz="1600"/>
          </a:p>
          <a:p>
            <a:pPr indent="0" lvl="0" marL="0" rtl="0" algn="l">
              <a:spcBef>
                <a:spcPts val="0"/>
              </a:spcBef>
              <a:spcAft>
                <a:spcPts val="0"/>
              </a:spcAft>
              <a:buNone/>
            </a:pPr>
            <a:r>
              <a:rPr lang="en" sz="1600"/>
              <a:t>Use the slope formula to find the slope of the line through the points (−2,−3) and (−7,4).</a:t>
            </a:r>
            <a:endParaRPr/>
          </a:p>
        </p:txBody>
      </p:sp>
      <p:sp>
        <p:nvSpPr>
          <p:cNvPr id="211" name="Google Shape;211;p20"/>
          <p:cNvSpPr txBox="1"/>
          <p:nvPr/>
        </p:nvSpPr>
        <p:spPr>
          <a:xfrm>
            <a:off x="340075" y="2309150"/>
            <a:ext cx="5659200" cy="2216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500">
                <a:solidFill>
                  <a:srgbClr val="424242"/>
                </a:solidFill>
                <a:latin typeface="Calibri"/>
                <a:ea typeface="Calibri"/>
                <a:cs typeface="Calibri"/>
                <a:sym typeface="Calibri"/>
              </a:rPr>
              <a:t>Step 1</a:t>
            </a:r>
            <a:r>
              <a:rPr lang="en" sz="1500">
                <a:solidFill>
                  <a:srgbClr val="424242"/>
                </a:solidFill>
                <a:latin typeface="Calibri"/>
                <a:ea typeface="Calibri"/>
                <a:cs typeface="Calibri"/>
                <a:sym typeface="Calibri"/>
              </a:rPr>
              <a:t> - </a:t>
            </a:r>
            <a:r>
              <a:rPr lang="en" sz="1500">
                <a:solidFill>
                  <a:srgbClr val="424242"/>
                </a:solidFill>
                <a:latin typeface="Calibri"/>
                <a:ea typeface="Calibri"/>
                <a:cs typeface="Calibri"/>
                <a:sym typeface="Calibri"/>
              </a:rPr>
              <a:t>Label the points (</a:t>
            </a:r>
            <a:r>
              <a:rPr i="1" lang="en" sz="1500">
                <a:solidFill>
                  <a:srgbClr val="424242"/>
                </a:solidFill>
                <a:latin typeface="Times New Roman"/>
                <a:ea typeface="Times New Roman"/>
                <a:cs typeface="Times New Roman"/>
                <a:sym typeface="Times New Roman"/>
              </a:rPr>
              <a:t>x</a:t>
            </a:r>
            <a:r>
              <a:rPr baseline="-25000" lang="en" sz="1500">
                <a:solidFill>
                  <a:srgbClr val="424242"/>
                </a:solidFill>
                <a:latin typeface="Times New Roman"/>
                <a:ea typeface="Times New Roman"/>
                <a:cs typeface="Times New Roman"/>
                <a:sym typeface="Times New Roman"/>
              </a:rPr>
              <a:t>1</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y</a:t>
            </a:r>
            <a:r>
              <a:rPr baseline="-25000" lang="en" sz="1500">
                <a:solidFill>
                  <a:srgbClr val="424242"/>
                </a:solidFill>
                <a:latin typeface="Times New Roman"/>
                <a:ea typeface="Times New Roman"/>
                <a:cs typeface="Times New Roman"/>
                <a:sym typeface="Times New Roman"/>
              </a:rPr>
              <a:t>1</a:t>
            </a:r>
            <a:r>
              <a:rPr lang="en" sz="1500">
                <a:solidFill>
                  <a:srgbClr val="424242"/>
                </a:solidFill>
                <a:latin typeface="Calibri"/>
                <a:ea typeface="Calibri"/>
                <a:cs typeface="Calibri"/>
                <a:sym typeface="Calibri"/>
              </a:rPr>
              <a:t>) and (</a:t>
            </a:r>
            <a:r>
              <a:rPr i="1" lang="en" sz="1500">
                <a:solidFill>
                  <a:srgbClr val="424242"/>
                </a:solidFill>
                <a:latin typeface="Times New Roman"/>
                <a:ea typeface="Times New Roman"/>
                <a:cs typeface="Times New Roman"/>
                <a:sym typeface="Times New Roman"/>
              </a:rPr>
              <a:t>x</a:t>
            </a:r>
            <a:r>
              <a:rPr baseline="-25000" lang="en" sz="1500">
                <a:solidFill>
                  <a:srgbClr val="424242"/>
                </a:solidFill>
                <a:latin typeface="Times New Roman"/>
                <a:ea typeface="Times New Roman"/>
                <a:cs typeface="Times New Roman"/>
                <a:sym typeface="Times New Roman"/>
              </a:rPr>
              <a:t>2</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y</a:t>
            </a:r>
            <a:r>
              <a:rPr baseline="-25000" lang="en" sz="1500">
                <a:solidFill>
                  <a:srgbClr val="424242"/>
                </a:solidFill>
                <a:latin typeface="Times New Roman"/>
                <a:ea typeface="Times New Roman"/>
                <a:cs typeface="Times New Roman"/>
                <a:sym typeface="Times New Roman"/>
              </a:rPr>
              <a:t>2</a:t>
            </a:r>
            <a:r>
              <a:rPr lang="en" sz="1500">
                <a:solidFill>
                  <a:srgbClr val="424242"/>
                </a:solidFill>
                <a:latin typeface="Calibri"/>
                <a:ea typeface="Calibri"/>
                <a:cs typeface="Calibri"/>
                <a:sym typeface="Calibri"/>
              </a:rPr>
              <a:t>)</a:t>
            </a:r>
            <a:r>
              <a:rPr lang="en" sz="1500">
                <a:solidFill>
                  <a:srgbClr val="424242"/>
                </a:solidFill>
                <a:latin typeface="Calibri"/>
                <a:ea typeface="Calibri"/>
                <a:cs typeface="Calibri"/>
                <a:sym typeface="Calibri"/>
              </a:rPr>
              <a:t>.  </a:t>
            </a:r>
            <a:endParaRPr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t/>
            </a:r>
            <a:endParaRPr sz="1500">
              <a:solidFill>
                <a:srgbClr val="424242"/>
              </a:solidFill>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b="1"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t/>
            </a:r>
            <a:endParaRPr b="1"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rPr b="1" lang="en" sz="1500">
                <a:solidFill>
                  <a:srgbClr val="424242"/>
                </a:solidFill>
                <a:latin typeface="Calibri"/>
                <a:ea typeface="Calibri"/>
                <a:cs typeface="Calibri"/>
                <a:sym typeface="Calibri"/>
              </a:rPr>
              <a:t>Step 2 </a:t>
            </a:r>
            <a:r>
              <a:rPr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Substitute into the slope formula.</a:t>
            </a:r>
            <a:endParaRPr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t/>
            </a:r>
            <a:endParaRPr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t/>
            </a:r>
            <a:endParaRPr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rPr b="1" lang="en" sz="1500">
                <a:solidFill>
                  <a:srgbClr val="424242"/>
                </a:solidFill>
                <a:latin typeface="Calibri"/>
                <a:ea typeface="Calibri"/>
                <a:cs typeface="Calibri"/>
                <a:sym typeface="Calibri"/>
              </a:rPr>
              <a:t>Step 3</a:t>
            </a:r>
            <a:r>
              <a:rPr lang="en" sz="1500">
                <a:solidFill>
                  <a:srgbClr val="424242"/>
                </a:solidFill>
                <a:latin typeface="Calibri"/>
                <a:ea typeface="Calibri"/>
                <a:cs typeface="Calibri"/>
                <a:sym typeface="Calibri"/>
              </a:rPr>
              <a:t> - Simplify. </a:t>
            </a:r>
            <a:endParaRPr b="1" sz="1500">
              <a:solidFill>
                <a:srgbClr val="424242"/>
              </a:solidFill>
              <a:latin typeface="Calibri"/>
              <a:ea typeface="Calibri"/>
              <a:cs typeface="Calibri"/>
              <a:sym typeface="Calibri"/>
            </a:endParaRPr>
          </a:p>
          <a:p>
            <a:pPr indent="0" lvl="0" marL="0" rtl="0" algn="l">
              <a:lnSpc>
                <a:spcPct val="100000"/>
              </a:lnSpc>
              <a:spcBef>
                <a:spcPts val="0"/>
              </a:spcBef>
              <a:spcAft>
                <a:spcPts val="0"/>
              </a:spcAft>
              <a:buNone/>
            </a:pPr>
            <a:r>
              <a:t/>
            </a:r>
            <a:endParaRPr b="1" sz="1200"/>
          </a:p>
        </p:txBody>
      </p:sp>
      <p:pic>
        <p:nvPicPr>
          <p:cNvPr descr="The image shows the slope formula: m equals (y2 minus y1) divided by (x2 minus x1)." id="212" name="Google Shape;212;p20"/>
          <p:cNvPicPr preferRelativeResize="0"/>
          <p:nvPr/>
        </p:nvPicPr>
        <p:blipFill>
          <a:blip r:embed="rId3">
            <a:alphaModFix/>
          </a:blip>
          <a:stretch>
            <a:fillRect/>
          </a:stretch>
        </p:blipFill>
        <p:spPr>
          <a:xfrm>
            <a:off x="3590247" y="3158700"/>
            <a:ext cx="1262403" cy="572700"/>
          </a:xfrm>
          <a:prstGeom prst="rect">
            <a:avLst/>
          </a:prstGeom>
          <a:noFill/>
          <a:ln>
            <a:noFill/>
          </a:ln>
        </p:spPr>
      </p:pic>
      <p:sp>
        <p:nvSpPr>
          <p:cNvPr id="213" name="Google Shape;213;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Self Check </a:t>
            </a:r>
            <a:r>
              <a:rPr lang="en" sz="2200"/>
              <a:t>- Review - Finding Slope from Two Points</a:t>
            </a:r>
            <a:endParaRPr sz="2200"/>
          </a:p>
          <a:p>
            <a:pPr indent="0" lvl="0" marL="0" rtl="0" algn="l">
              <a:spcBef>
                <a:spcPts val="0"/>
              </a:spcBef>
              <a:spcAft>
                <a:spcPts val="0"/>
              </a:spcAft>
              <a:buNone/>
            </a:pPr>
            <a:r>
              <a:t/>
            </a:r>
            <a:endParaRPr/>
          </a:p>
        </p:txBody>
      </p:sp>
      <p:sp>
        <p:nvSpPr>
          <p:cNvPr id="214" name="Google Shape;214;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5" name="Google Shape;215;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4.7.2 Finding Slope From Tables, Graphs, and Points - Additional Resources</a:t>
            </a:r>
            <a:endParaRPr sz="1000"/>
          </a:p>
        </p:txBody>
      </p:sp>
      <p:pic>
        <p:nvPicPr>
          <p:cNvPr id="216" name="Google Shape;216;p20"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graphicFrame>
        <p:nvGraphicFramePr>
          <p:cNvPr descr="A table with two columns labeled \((x_1, y_1)\) and \((x_2, y_2)\). The first row has values \((-2, -3)\) and the second row has \((-7, 4)\)." id="217" name="Google Shape;217;p20"/>
          <p:cNvGraphicFramePr/>
          <p:nvPr/>
        </p:nvGraphicFramePr>
        <p:xfrm>
          <a:off x="3981650" y="2122450"/>
          <a:ext cx="3000000" cy="3000000"/>
        </p:xfrm>
        <a:graphic>
          <a:graphicData uri="http://schemas.openxmlformats.org/drawingml/2006/table">
            <a:tbl>
              <a:tblPr>
                <a:noFill/>
                <a:tableStyleId>{C2688CA6-15E4-4140-8FA1-9785E8CD4E53}</a:tableStyleId>
              </a:tblPr>
              <a:tblGrid>
                <a:gridCol w="468025"/>
                <a:gridCol w="541100"/>
                <a:gridCol w="483525"/>
                <a:gridCol w="418225"/>
              </a:tblGrid>
              <a:tr h="361625">
                <a:tc>
                  <a:txBody>
                    <a:bodyPr/>
                    <a:lstStyle/>
                    <a:p>
                      <a:pPr indent="0" lvl="0" marL="0" rtl="0" algn="l">
                        <a:spcBef>
                          <a:spcPts val="0"/>
                        </a:spcBef>
                        <a:spcAft>
                          <a:spcPts val="0"/>
                        </a:spcAft>
                        <a:buClr>
                          <a:schemeClr val="dk1"/>
                        </a:buClr>
                        <a:buSzPts val="1100"/>
                        <a:buFont typeface="Arial"/>
                        <a:buNone/>
                      </a:pPr>
                      <a:r>
                        <a:rPr lang="en" sz="1500">
                          <a:solidFill>
                            <a:srgbClr val="424242"/>
                          </a:solidFill>
                          <a:latin typeface="Times New Roman"/>
                          <a:ea typeface="Times New Roman"/>
                          <a:cs typeface="Times New Roman"/>
                          <a:sym typeface="Times New Roman"/>
                        </a:rPr>
                        <a:t>(</a:t>
                      </a:r>
                      <a:r>
                        <a:rPr i="1" lang="en" sz="1500">
                          <a:solidFill>
                            <a:srgbClr val="424242"/>
                          </a:solidFill>
                          <a:latin typeface="Times New Roman"/>
                          <a:ea typeface="Times New Roman"/>
                          <a:cs typeface="Times New Roman"/>
                          <a:sym typeface="Times New Roman"/>
                        </a:rPr>
                        <a:t>x</a:t>
                      </a:r>
                      <a:r>
                        <a:rPr baseline="-25000" lang="en" sz="1500">
                          <a:solidFill>
                            <a:srgbClr val="424242"/>
                          </a:solidFill>
                          <a:latin typeface="Times New Roman"/>
                          <a:ea typeface="Times New Roman"/>
                          <a:cs typeface="Times New Roman"/>
                          <a:sym typeface="Times New Roman"/>
                        </a:rPr>
                        <a:t>1</a:t>
                      </a:r>
                      <a:endParaRPr>
                        <a:latin typeface="Times New Roman"/>
                        <a:ea typeface="Times New Roman"/>
                        <a:cs typeface="Times New Roman"/>
                        <a:sym typeface="Times New Roman"/>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i="1" lang="en" sz="1500">
                          <a:solidFill>
                            <a:srgbClr val="424242"/>
                          </a:solidFill>
                          <a:latin typeface="Times New Roman"/>
                          <a:ea typeface="Times New Roman"/>
                          <a:cs typeface="Times New Roman"/>
                          <a:sym typeface="Times New Roman"/>
                        </a:rPr>
                        <a:t>y</a:t>
                      </a:r>
                      <a:r>
                        <a:rPr baseline="-25000" lang="en" sz="1500">
                          <a:solidFill>
                            <a:srgbClr val="424242"/>
                          </a:solidFill>
                          <a:latin typeface="Times New Roman"/>
                          <a:ea typeface="Times New Roman"/>
                          <a:cs typeface="Times New Roman"/>
                          <a:sym typeface="Times New Roman"/>
                        </a:rPr>
                        <a:t>1 </a:t>
                      </a:r>
                      <a:r>
                        <a:rPr i="1" lang="en" sz="1500">
                          <a:solidFill>
                            <a:srgbClr val="424242"/>
                          </a:solidFill>
                          <a:latin typeface="Times New Roman"/>
                          <a:ea typeface="Times New Roman"/>
                          <a:cs typeface="Times New Roman"/>
                          <a:sym typeface="Times New Roman"/>
                        </a:rPr>
                        <a:t>)</a:t>
                      </a:r>
                      <a:endParaRPr>
                        <a:latin typeface="Times New Roman"/>
                        <a:ea typeface="Times New Roman"/>
                        <a:cs typeface="Times New Roman"/>
                        <a:sym typeface="Times New Roman"/>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i="1" lang="en" sz="1500">
                          <a:solidFill>
                            <a:srgbClr val="424242"/>
                          </a:solidFill>
                          <a:latin typeface="Times New Roman"/>
                          <a:ea typeface="Times New Roman"/>
                          <a:cs typeface="Times New Roman"/>
                          <a:sym typeface="Times New Roman"/>
                        </a:rPr>
                        <a:t>(</a:t>
                      </a:r>
                      <a:r>
                        <a:rPr i="1" lang="en" sz="1500">
                          <a:solidFill>
                            <a:srgbClr val="424242"/>
                          </a:solidFill>
                          <a:latin typeface="Times New Roman"/>
                          <a:ea typeface="Times New Roman"/>
                          <a:cs typeface="Times New Roman"/>
                          <a:sym typeface="Times New Roman"/>
                        </a:rPr>
                        <a:t>x</a:t>
                      </a:r>
                      <a:r>
                        <a:rPr baseline="-25000" lang="en" sz="1500">
                          <a:solidFill>
                            <a:srgbClr val="424242"/>
                          </a:solidFill>
                          <a:latin typeface="Times New Roman"/>
                          <a:ea typeface="Times New Roman"/>
                          <a:cs typeface="Times New Roman"/>
                          <a:sym typeface="Times New Roman"/>
                        </a:rPr>
                        <a:t>2</a:t>
                      </a:r>
                      <a:endParaRPr>
                        <a:latin typeface="Times New Roman"/>
                        <a:ea typeface="Times New Roman"/>
                        <a:cs typeface="Times New Roman"/>
                        <a:sym typeface="Times New Roman"/>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i="1" lang="en" sz="1500">
                          <a:solidFill>
                            <a:srgbClr val="424242"/>
                          </a:solidFill>
                          <a:latin typeface="Times New Roman"/>
                          <a:ea typeface="Times New Roman"/>
                          <a:cs typeface="Times New Roman"/>
                          <a:sym typeface="Times New Roman"/>
                        </a:rPr>
                        <a:t>y</a:t>
                      </a:r>
                      <a:r>
                        <a:rPr baseline="-25000" lang="en" sz="1500">
                          <a:solidFill>
                            <a:srgbClr val="424242"/>
                          </a:solidFill>
                          <a:latin typeface="Times New Roman"/>
                          <a:ea typeface="Times New Roman"/>
                          <a:cs typeface="Times New Roman"/>
                          <a:sym typeface="Times New Roman"/>
                        </a:rPr>
                        <a:t>2 </a:t>
                      </a:r>
                      <a:r>
                        <a:rPr i="1" lang="en" sz="1500">
                          <a:solidFill>
                            <a:srgbClr val="424242"/>
                          </a:solidFill>
                          <a:latin typeface="Times New Roman"/>
                          <a:ea typeface="Times New Roman"/>
                          <a:cs typeface="Times New Roman"/>
                          <a:sym typeface="Times New Roman"/>
                        </a:rPr>
                        <a:t>)</a:t>
                      </a:r>
                      <a:endParaRPr>
                        <a:latin typeface="Times New Roman"/>
                        <a:ea typeface="Times New Roman"/>
                        <a:cs typeface="Times New Roman"/>
                        <a:sym typeface="Times New Roman"/>
                      </a:endParaRPr>
                    </a:p>
                  </a:txBody>
                  <a:tcPr marT="91425" marB="91425" marR="91425" marL="91425"/>
                </a:tc>
              </a:tr>
              <a:tr h="316975">
                <a:tc>
                  <a:txBody>
                    <a:bodyPr/>
                    <a:lstStyle/>
                    <a:p>
                      <a:pPr indent="0" lvl="0" marL="0" rtl="0" algn="l">
                        <a:spcBef>
                          <a:spcPts val="0"/>
                        </a:spcBef>
                        <a:spcAft>
                          <a:spcPts val="0"/>
                        </a:spcAft>
                        <a:buNone/>
                      </a:pPr>
                      <a:r>
                        <a:rPr b="1" lang="en"/>
                        <a:t>(</a:t>
                      </a:r>
                      <a:r>
                        <a:rPr b="1" lang="en"/>
                        <a:t>-2</a:t>
                      </a:r>
                      <a:endParaRPr b="1"/>
                    </a:p>
                  </a:txBody>
                  <a:tcPr marT="91425" marB="91425" marR="91425" marL="91425"/>
                </a:tc>
                <a:tc>
                  <a:txBody>
                    <a:bodyPr/>
                    <a:lstStyle/>
                    <a:p>
                      <a:pPr indent="0" lvl="0" marL="0" rtl="0" algn="l">
                        <a:spcBef>
                          <a:spcPts val="0"/>
                        </a:spcBef>
                        <a:spcAft>
                          <a:spcPts val="0"/>
                        </a:spcAft>
                        <a:buNone/>
                      </a:pPr>
                      <a:r>
                        <a:rPr b="1" lang="en"/>
                        <a:t>-3)</a:t>
                      </a:r>
                      <a:endParaRPr b="1"/>
                    </a:p>
                  </a:txBody>
                  <a:tcPr marT="91425" marB="91425" marR="91425" marL="91425"/>
                </a:tc>
                <a:tc>
                  <a:txBody>
                    <a:bodyPr/>
                    <a:lstStyle/>
                    <a:p>
                      <a:pPr indent="0" lvl="0" marL="0" rtl="0" algn="l">
                        <a:spcBef>
                          <a:spcPts val="0"/>
                        </a:spcBef>
                        <a:spcAft>
                          <a:spcPts val="0"/>
                        </a:spcAft>
                        <a:buNone/>
                      </a:pPr>
                      <a:r>
                        <a:rPr b="1" lang="en"/>
                        <a:t>(</a:t>
                      </a:r>
                      <a:r>
                        <a:rPr b="1" lang="en"/>
                        <a:t>-7</a:t>
                      </a:r>
                      <a:endParaRPr b="1"/>
                    </a:p>
                  </a:txBody>
                  <a:tcPr marT="91425" marB="91425" marR="91425" marL="91425"/>
                </a:tc>
                <a:tc>
                  <a:txBody>
                    <a:bodyPr/>
                    <a:lstStyle/>
                    <a:p>
                      <a:pPr indent="0" lvl="0" marL="0" rtl="0" algn="l">
                        <a:spcBef>
                          <a:spcPts val="0"/>
                        </a:spcBef>
                        <a:spcAft>
                          <a:spcPts val="0"/>
                        </a:spcAft>
                        <a:buNone/>
                      </a:pPr>
                      <a:r>
                        <a:rPr b="1" lang="en"/>
                        <a:t>4)</a:t>
                      </a:r>
                      <a:endParaRPr b="1"/>
                    </a:p>
                  </a:txBody>
                  <a:tcPr marT="91425" marB="91425" marR="91425" marL="91425"/>
                </a:tc>
              </a:tr>
            </a:tbl>
          </a:graphicData>
        </a:graphic>
      </p:graphicFrame>
      <p:pic>
        <p:nvPicPr>
          <p:cNvPr descr="A mathematical expression showing: (4 minus negative 3) divided by (negative 7 minus negative 2).&#10;" id="218" name="Google Shape;218;p20"/>
          <p:cNvPicPr preferRelativeResize="0"/>
          <p:nvPr/>
        </p:nvPicPr>
        <p:blipFill>
          <a:blip r:embed="rId5">
            <a:alphaModFix/>
          </a:blip>
          <a:stretch>
            <a:fillRect/>
          </a:stretch>
        </p:blipFill>
        <p:spPr>
          <a:xfrm>
            <a:off x="4812450" y="3207775"/>
            <a:ext cx="998750" cy="474550"/>
          </a:xfrm>
          <a:prstGeom prst="rect">
            <a:avLst/>
          </a:prstGeom>
          <a:noFill/>
          <a:ln>
            <a:noFill/>
          </a:ln>
        </p:spPr>
      </p:pic>
      <p:pic>
        <p:nvPicPr>
          <p:cNvPr descr="Mathematical formula showing m = (4 - (−3)) / (−7 − (−2)) = (4 + 3) / (−7 + 2) = 7 / (−5).&#10;" id="219" name="Google Shape;219;p20"/>
          <p:cNvPicPr preferRelativeResize="0"/>
          <p:nvPr/>
        </p:nvPicPr>
        <p:blipFill>
          <a:blip r:embed="rId6">
            <a:alphaModFix/>
          </a:blip>
          <a:stretch>
            <a:fillRect/>
          </a:stretch>
        </p:blipFill>
        <p:spPr>
          <a:xfrm>
            <a:off x="1839549" y="3924700"/>
            <a:ext cx="3374499" cy="437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5" name="Google Shape;225;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6" name="Google Shape;226;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7" name="Google Shape;227;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8" name="Google Shape;228;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9" name="Google Shape;229;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0" name="Google Shape;230;p21"/>
          <p:cNvCxnSpPr>
            <a:stCxn id="224" idx="2"/>
            <a:endCxn id="22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31" name="Google Shape;231;p21"/>
          <p:cNvCxnSpPr>
            <a:stCxn id="226" idx="3"/>
            <a:endCxn id="22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32" name="Google Shape;232;p21"/>
          <p:cNvCxnSpPr>
            <a:stCxn id="225" idx="3"/>
            <a:endCxn id="22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33" name="Google Shape;233;p21"/>
          <p:cNvCxnSpPr>
            <a:stCxn id="227" idx="3"/>
            <a:endCxn id="22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4" name="Google Shape;234;p21"/>
          <p:cNvCxnSpPr>
            <a:stCxn id="229" idx="3"/>
            <a:endCxn id="22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35" name="Google Shape;23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6" name="Google Shape;236;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37" name="Google Shape;237;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38" name="Google Shape;238;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9" name="Google Shape;239;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0" name="Google Shape;240;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1" name="Google Shape;241;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42" name="Google Shape;242;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3" name="Google Shape;243;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44" name="Google Shape;244;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45" name="Google Shape;245;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46" name="Google Shape;246;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7" name="Google Shape;247;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48" name="Google Shape;248;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2"/>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005047"/>
                </a:solidFill>
              </a:rPr>
              <a:t>Le</a:t>
            </a:r>
            <a:r>
              <a:rPr lang="en" sz="1900">
                <a:solidFill>
                  <a:srgbClr val="005047"/>
                </a:solidFill>
              </a:rPr>
              <a:t>arning Activity - </a:t>
            </a:r>
            <a:r>
              <a:rPr lang="en" sz="1900"/>
              <a:t>Forms of Linear Equations</a:t>
            </a:r>
            <a:r>
              <a:rPr lang="en" sz="2500"/>
              <a:t>📏</a:t>
            </a:r>
            <a:endParaRPr sz="2500">
              <a:solidFill>
                <a:srgbClr val="005047"/>
              </a:solidFill>
            </a:endParaRPr>
          </a:p>
        </p:txBody>
      </p:sp>
      <p:sp>
        <p:nvSpPr>
          <p:cNvPr id="254" name="Google Shape;254;p22"/>
          <p:cNvSpPr txBox="1"/>
          <p:nvPr>
            <p:ph idx="1" type="body"/>
          </p:nvPr>
        </p:nvSpPr>
        <p:spPr>
          <a:xfrm>
            <a:off x="311700" y="1000075"/>
            <a:ext cx="8616300" cy="106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In Algebra, equations are commonly written in three different ways: slope-intercept form, point-slope form, and standard form. They are equivalent ways to write the same equation, but each one is useful for different reasons.</a:t>
            </a:r>
            <a:endParaRPr/>
          </a:p>
          <a:p>
            <a:pPr indent="0" lvl="0" marL="0" rtl="0" algn="l">
              <a:lnSpc>
                <a:spcPct val="100000"/>
              </a:lnSpc>
              <a:spcBef>
                <a:spcPts val="0"/>
              </a:spcBef>
              <a:spcAft>
                <a:spcPts val="0"/>
              </a:spcAft>
              <a:buNone/>
            </a:pPr>
            <a:r>
              <a:t/>
            </a:r>
            <a:endParaRPr/>
          </a:p>
          <a:p>
            <a:pPr indent="0" lvl="0" marL="457200" rtl="0" algn="l">
              <a:lnSpc>
                <a:spcPct val="100000"/>
              </a:lnSpc>
              <a:spcBef>
                <a:spcPts val="0"/>
              </a:spcBef>
              <a:spcAft>
                <a:spcPts val="0"/>
              </a:spcAft>
              <a:buNone/>
            </a:pPr>
            <a:r>
              <a:t/>
            </a:r>
            <a:endParaRPr/>
          </a:p>
          <a:p>
            <a:pPr indent="0" lvl="0" marL="457200" rtl="0" algn="l">
              <a:lnSpc>
                <a:spcPct val="100000"/>
              </a:lnSpc>
              <a:spcBef>
                <a:spcPts val="0"/>
              </a:spcBef>
              <a:spcAft>
                <a:spcPts val="0"/>
              </a:spcAft>
              <a:buNone/>
            </a:pPr>
            <a:r>
              <a:t/>
            </a:r>
            <a:endParaRPr/>
          </a:p>
        </p:txBody>
      </p:sp>
      <p:sp>
        <p:nvSpPr>
          <p:cNvPr id="255" name="Google Shape;255;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6" name="Google Shape;256;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4.7.3 Writing Linear Equations</a:t>
            </a:r>
            <a:endParaRPr/>
          </a:p>
        </p:txBody>
      </p:sp>
      <p:pic>
        <p:nvPicPr>
          <p:cNvPr descr="A table compares Slope-Intercept Form (y = mx + b), Point-Slope Form (y - y₁ = m(x - x₁)), and Standard Form (Ax + By = C) of linear equations, showing variables and features for each." id="257" name="Google Shape;257;p22"/>
          <p:cNvPicPr preferRelativeResize="0"/>
          <p:nvPr/>
        </p:nvPicPr>
        <p:blipFill>
          <a:blip r:embed="rId3">
            <a:alphaModFix/>
          </a:blip>
          <a:stretch>
            <a:fillRect/>
          </a:stretch>
        </p:blipFill>
        <p:spPr>
          <a:xfrm>
            <a:off x="770063" y="2094850"/>
            <a:ext cx="7055170" cy="22858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3"/>
          <p:cNvSpPr/>
          <p:nvPr/>
        </p:nvSpPr>
        <p:spPr>
          <a:xfrm>
            <a:off x="575325" y="2700650"/>
            <a:ext cx="7903800" cy="843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3" name="Google Shape;263;p23"/>
          <p:cNvSpPr txBox="1"/>
          <p:nvPr/>
        </p:nvSpPr>
        <p:spPr>
          <a:xfrm>
            <a:off x="666074" y="2700650"/>
            <a:ext cx="7812900" cy="197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u="sng">
                <a:solidFill>
                  <a:srgbClr val="424242"/>
                </a:solidFill>
                <a:latin typeface="Calibri"/>
                <a:ea typeface="Calibri"/>
                <a:cs typeface="Calibri"/>
                <a:sym typeface="Calibri"/>
              </a:rPr>
              <a:t>Standard form</a:t>
            </a:r>
            <a:r>
              <a:rPr lang="en" sz="1500">
                <a:solidFill>
                  <a:srgbClr val="424242"/>
                </a:solidFill>
                <a:latin typeface="Calibri"/>
                <a:ea typeface="Calibri"/>
                <a:cs typeface="Calibri"/>
                <a:sym typeface="Calibri"/>
              </a:rPr>
              <a:t> of a linear equation is often used to find</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x</a:t>
            </a:r>
            <a:r>
              <a:rPr lang="en" sz="1500">
                <a:solidFill>
                  <a:srgbClr val="424242"/>
                </a:solidFill>
                <a:latin typeface="Calibri"/>
                <a:ea typeface="Calibri"/>
                <a:cs typeface="Calibri"/>
                <a:sym typeface="Calibri"/>
              </a:rPr>
              <a:t>- and </a:t>
            </a:r>
            <a:r>
              <a:rPr i="1" lang="en" sz="1500">
                <a:solidFill>
                  <a:srgbClr val="424242"/>
                </a:solidFill>
                <a:latin typeface="Times New Roman"/>
                <a:ea typeface="Times New Roman"/>
                <a:cs typeface="Times New Roman"/>
                <a:sym typeface="Times New Roman"/>
              </a:rPr>
              <a:t>y</a:t>
            </a:r>
            <a:r>
              <a:rPr lang="en" sz="1500">
                <a:solidFill>
                  <a:srgbClr val="424242"/>
                </a:solidFill>
                <a:latin typeface="Calibri"/>
                <a:ea typeface="Calibri"/>
                <a:cs typeface="Calibri"/>
                <a:sym typeface="Calibri"/>
              </a:rPr>
              <a:t>-intercepts of graphs. Often, equations start in another form and gets put into standard form. Standard form does not have fractions or decimals and cannot lead with a negative number.</a:t>
            </a:r>
            <a:endParaRPr sz="1500">
              <a:solidFill>
                <a:srgbClr val="424242"/>
              </a:solidFill>
              <a:latin typeface="Calibri"/>
              <a:ea typeface="Calibri"/>
              <a:cs typeface="Calibri"/>
              <a:sym typeface="Calibri"/>
            </a:endParaRPr>
          </a:p>
          <a:p>
            <a:pPr indent="0" lvl="0" marL="0" rtl="0" algn="l">
              <a:spcBef>
                <a:spcPts val="1200"/>
              </a:spcBef>
              <a:spcAft>
                <a:spcPts val="0"/>
              </a:spcAft>
              <a:buNone/>
            </a:pPr>
            <a:r>
              <a:rPr lang="en" sz="1700">
                <a:solidFill>
                  <a:srgbClr val="424242"/>
                </a:solidFill>
                <a:latin typeface="Calibri"/>
                <a:ea typeface="Calibri"/>
                <a:cs typeface="Calibri"/>
                <a:sym typeface="Calibri"/>
              </a:rPr>
              <a:t>Use the equation </a:t>
            </a:r>
            <a:r>
              <a:rPr i="1" lang="en" sz="1700">
                <a:solidFill>
                  <a:srgbClr val="424242"/>
                </a:solidFill>
                <a:latin typeface="Times New Roman"/>
                <a:ea typeface="Times New Roman"/>
                <a:cs typeface="Times New Roman"/>
                <a:sym typeface="Times New Roman"/>
              </a:rPr>
              <a:t>y</a:t>
            </a:r>
            <a:r>
              <a:rPr i="1"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2</a:t>
            </a:r>
            <a:r>
              <a:rPr i="1" lang="en" sz="1700">
                <a:solidFill>
                  <a:srgbClr val="424242"/>
                </a:solidFill>
                <a:latin typeface="Times New Roman"/>
                <a:ea typeface="Times New Roman"/>
                <a:cs typeface="Times New Roman"/>
                <a:sym typeface="Times New Roman"/>
              </a:rPr>
              <a:t>x</a:t>
            </a:r>
            <a:r>
              <a:rPr i="1"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+ 3 for questions 3 and 4.</a:t>
            </a:r>
            <a:endParaRPr sz="1700">
              <a:solidFill>
                <a:srgbClr val="424242"/>
              </a:solidFill>
              <a:latin typeface="Calibri"/>
              <a:ea typeface="Calibri"/>
              <a:cs typeface="Calibri"/>
              <a:sym typeface="Calibri"/>
            </a:endParaRPr>
          </a:p>
          <a:p>
            <a:pPr indent="-336550" lvl="0" marL="457200" rtl="0" algn="l">
              <a:spcBef>
                <a:spcPts val="1200"/>
              </a:spcBef>
              <a:spcAft>
                <a:spcPts val="0"/>
              </a:spcAft>
              <a:buClr>
                <a:srgbClr val="424242"/>
              </a:buClr>
              <a:buSzPts val="1700"/>
              <a:buFont typeface="Calibri"/>
              <a:buAutoNum type="arabicPeriod" startAt="3"/>
            </a:pPr>
            <a:r>
              <a:rPr lang="en" sz="1700">
                <a:solidFill>
                  <a:srgbClr val="424242"/>
                </a:solidFill>
                <a:latin typeface="Calibri"/>
                <a:ea typeface="Calibri"/>
                <a:cs typeface="Calibri"/>
                <a:sym typeface="Calibri"/>
              </a:rPr>
              <a:t>What is the slope of the equation?</a:t>
            </a:r>
            <a:endParaRPr sz="1700">
              <a:solidFill>
                <a:srgbClr val="424242"/>
              </a:solidFill>
              <a:latin typeface="Calibri"/>
              <a:ea typeface="Calibri"/>
              <a:cs typeface="Calibri"/>
              <a:sym typeface="Calibri"/>
            </a:endParaRPr>
          </a:p>
          <a:p>
            <a:pPr indent="-336550" lvl="0" marL="457200" rtl="0" algn="l">
              <a:spcBef>
                <a:spcPts val="0"/>
              </a:spcBef>
              <a:spcAft>
                <a:spcPts val="0"/>
              </a:spcAft>
              <a:buClr>
                <a:srgbClr val="424242"/>
              </a:buClr>
              <a:buSzPts val="1700"/>
              <a:buFont typeface="Calibri"/>
              <a:buAutoNum type="arabicPeriod" startAt="3"/>
            </a:pPr>
            <a:r>
              <a:rPr lang="en" sz="1700">
                <a:solidFill>
                  <a:srgbClr val="424242"/>
                </a:solidFill>
                <a:latin typeface="Calibri"/>
                <a:ea typeface="Calibri"/>
                <a:cs typeface="Calibri"/>
                <a:sym typeface="Calibri"/>
              </a:rPr>
              <a:t>Write the equation in standard form.</a:t>
            </a:r>
            <a:endParaRPr sz="1700">
              <a:solidFill>
                <a:srgbClr val="424242"/>
              </a:solidFill>
              <a:latin typeface="Calibri"/>
              <a:ea typeface="Calibri"/>
              <a:cs typeface="Calibri"/>
              <a:sym typeface="Calibri"/>
            </a:endParaRPr>
          </a:p>
        </p:txBody>
      </p:sp>
      <p:sp>
        <p:nvSpPr>
          <p:cNvPr id="264" name="Google Shape;264;p23"/>
          <p:cNvSpPr/>
          <p:nvPr/>
        </p:nvSpPr>
        <p:spPr>
          <a:xfrm>
            <a:off x="537975" y="884250"/>
            <a:ext cx="3708600" cy="750900"/>
          </a:xfrm>
          <a:prstGeom prst="flowChartAlternate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5" name="Google Shape;265;p23"/>
          <p:cNvSpPr/>
          <p:nvPr/>
        </p:nvSpPr>
        <p:spPr>
          <a:xfrm>
            <a:off x="5023075" y="884250"/>
            <a:ext cx="3476100" cy="694800"/>
          </a:xfrm>
          <a:prstGeom prst="flowChartAlternateProcess">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6" name="Google Shape;266;p23"/>
          <p:cNvSpPr txBox="1"/>
          <p:nvPr/>
        </p:nvSpPr>
        <p:spPr>
          <a:xfrm>
            <a:off x="562350" y="883375"/>
            <a:ext cx="4020900" cy="161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424242"/>
                </a:solidFill>
                <a:latin typeface="Calibri"/>
                <a:ea typeface="Calibri"/>
                <a:cs typeface="Calibri"/>
                <a:sym typeface="Calibri"/>
              </a:rPr>
              <a:t>For </a:t>
            </a:r>
            <a:r>
              <a:rPr lang="en" sz="1700" u="sng">
                <a:solidFill>
                  <a:srgbClr val="424242"/>
                </a:solidFill>
                <a:latin typeface="Calibri"/>
                <a:ea typeface="Calibri"/>
                <a:cs typeface="Calibri"/>
                <a:sym typeface="Calibri"/>
              </a:rPr>
              <a:t>slope-intercept form</a:t>
            </a:r>
            <a:r>
              <a:rPr lang="en" sz="1700">
                <a:solidFill>
                  <a:srgbClr val="424242"/>
                </a:solidFill>
                <a:latin typeface="Calibri"/>
                <a:ea typeface="Calibri"/>
                <a:cs typeface="Calibri"/>
                <a:sym typeface="Calibri"/>
              </a:rPr>
              <a:t>, the slope and </a:t>
            </a:r>
            <a:r>
              <a:rPr i="1" lang="en" sz="1700">
                <a:solidFill>
                  <a:srgbClr val="424242"/>
                </a:solidFill>
                <a:latin typeface="Times New Roman"/>
                <a:ea typeface="Times New Roman"/>
                <a:cs typeface="Times New Roman"/>
                <a:sym typeface="Times New Roman"/>
              </a:rPr>
              <a:t>y</a:t>
            </a:r>
            <a:r>
              <a:rPr lang="en" sz="1700">
                <a:solidFill>
                  <a:srgbClr val="424242"/>
                </a:solidFill>
                <a:latin typeface="Calibri"/>
                <a:ea typeface="Calibri"/>
                <a:cs typeface="Calibri"/>
                <a:sym typeface="Calibri"/>
              </a:rPr>
              <a:t>-intercept are needed:</a:t>
            </a:r>
            <a:endParaRPr sz="1700">
              <a:solidFill>
                <a:srgbClr val="424242"/>
              </a:solidFill>
              <a:latin typeface="Calibri"/>
              <a:ea typeface="Calibri"/>
              <a:cs typeface="Calibri"/>
              <a:sym typeface="Calibri"/>
            </a:endParaRPr>
          </a:p>
          <a:p>
            <a:pPr indent="-330200" lvl="0" marL="457200" rtl="0" algn="l">
              <a:spcBef>
                <a:spcPts val="12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Write an equation in slope-intercept form for a line whose slope is -2 and </a:t>
            </a:r>
            <a:r>
              <a:rPr i="1" lang="en" sz="1700">
                <a:solidFill>
                  <a:srgbClr val="424242"/>
                </a:solidFill>
                <a:latin typeface="Times New Roman"/>
                <a:ea typeface="Times New Roman"/>
                <a:cs typeface="Times New Roman"/>
                <a:sym typeface="Times New Roman"/>
              </a:rPr>
              <a:t>y</a:t>
            </a:r>
            <a:r>
              <a:rPr lang="en" sz="1600">
                <a:solidFill>
                  <a:srgbClr val="424242"/>
                </a:solidFill>
                <a:latin typeface="Calibri"/>
                <a:ea typeface="Calibri"/>
                <a:cs typeface="Calibri"/>
                <a:sym typeface="Calibri"/>
              </a:rPr>
              <a:t>-intercept is (0,4).</a:t>
            </a:r>
            <a:endParaRPr sz="1800">
              <a:solidFill>
                <a:srgbClr val="424242"/>
              </a:solidFill>
              <a:latin typeface="Calibri"/>
              <a:ea typeface="Calibri"/>
              <a:cs typeface="Calibri"/>
              <a:sym typeface="Calibri"/>
            </a:endParaRPr>
          </a:p>
        </p:txBody>
      </p:sp>
      <p:sp>
        <p:nvSpPr>
          <p:cNvPr id="267" name="Google Shape;267;p23"/>
          <p:cNvSpPr txBox="1"/>
          <p:nvPr>
            <p:ph type="title"/>
          </p:nvPr>
        </p:nvSpPr>
        <p:spPr>
          <a:xfrm>
            <a:off x="311700" y="2926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000"/>
              <a:t>Learning Activity - </a:t>
            </a:r>
            <a:r>
              <a:rPr lang="en" sz="1900"/>
              <a:t>Forms of Linear Equations</a:t>
            </a:r>
            <a:r>
              <a:rPr lang="en" sz="2500"/>
              <a:t>📏</a:t>
            </a:r>
            <a:endParaRPr sz="2000"/>
          </a:p>
        </p:txBody>
      </p:sp>
      <p:sp>
        <p:nvSpPr>
          <p:cNvPr id="268" name="Google Shape;268;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9" name="Google Shape;269;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4.7.3 Writing Linear Equations</a:t>
            </a:r>
            <a:endParaRPr/>
          </a:p>
        </p:txBody>
      </p:sp>
      <p:sp>
        <p:nvSpPr>
          <p:cNvPr id="270" name="Google Shape;270;p23"/>
          <p:cNvSpPr txBox="1"/>
          <p:nvPr/>
        </p:nvSpPr>
        <p:spPr>
          <a:xfrm>
            <a:off x="5092375" y="884250"/>
            <a:ext cx="36081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424242"/>
                </a:solidFill>
                <a:latin typeface="Calibri"/>
                <a:ea typeface="Calibri"/>
                <a:cs typeface="Calibri"/>
                <a:sym typeface="Calibri"/>
              </a:rPr>
              <a:t>For </a:t>
            </a:r>
            <a:r>
              <a:rPr lang="en" sz="1700" u="sng">
                <a:solidFill>
                  <a:srgbClr val="424242"/>
                </a:solidFill>
                <a:latin typeface="Calibri"/>
                <a:ea typeface="Calibri"/>
                <a:cs typeface="Calibri"/>
                <a:sym typeface="Calibri"/>
              </a:rPr>
              <a:t>point-slope form</a:t>
            </a:r>
            <a:r>
              <a:rPr lang="en" sz="1700">
                <a:solidFill>
                  <a:srgbClr val="424242"/>
                </a:solidFill>
                <a:latin typeface="Calibri"/>
                <a:ea typeface="Calibri"/>
                <a:cs typeface="Calibri"/>
                <a:sym typeface="Calibri"/>
              </a:rPr>
              <a:t>, the slope and one point are needed:</a:t>
            </a:r>
            <a:endParaRPr sz="1700">
              <a:solidFill>
                <a:srgbClr val="424242"/>
              </a:solidFill>
              <a:latin typeface="Calibri"/>
              <a:ea typeface="Calibri"/>
              <a:cs typeface="Calibri"/>
              <a:sym typeface="Calibri"/>
            </a:endParaRPr>
          </a:p>
          <a:p>
            <a:pPr indent="-330200" lvl="0" marL="457200" rtl="0" algn="l">
              <a:spcBef>
                <a:spcPts val="1200"/>
              </a:spcBef>
              <a:spcAft>
                <a:spcPts val="0"/>
              </a:spcAft>
              <a:buClr>
                <a:srgbClr val="424242"/>
              </a:buClr>
              <a:buSzPts val="1600"/>
              <a:buFont typeface="Calibri"/>
              <a:buAutoNum type="arabicPeriod" startAt="2"/>
            </a:pPr>
            <a:r>
              <a:rPr lang="en" sz="1600">
                <a:solidFill>
                  <a:srgbClr val="424242"/>
                </a:solidFill>
                <a:latin typeface="Calibri"/>
                <a:ea typeface="Calibri"/>
                <a:cs typeface="Calibri"/>
                <a:sym typeface="Calibri"/>
              </a:rPr>
              <a:t>Write an equation in point-slope form for a line whose slope is ½  and goes through the point (3,−5).</a:t>
            </a:r>
            <a:endParaRPr sz="1800">
              <a:solidFill>
                <a:srgbClr val="424242"/>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4" name="Shape 274"/>
        <p:cNvGrpSpPr/>
        <p:nvPr/>
      </p:nvGrpSpPr>
      <p:grpSpPr>
        <a:xfrm>
          <a:off x="0" y="0"/>
          <a:ext cx="0" cy="0"/>
          <a:chOff x="0" y="0"/>
          <a:chExt cx="0" cy="0"/>
        </a:xfrm>
      </p:grpSpPr>
      <p:sp>
        <p:nvSpPr>
          <p:cNvPr id="275" name="Google Shape;275;p24"/>
          <p:cNvSpPr txBox="1"/>
          <p:nvPr>
            <p:ph type="title"/>
          </p:nvPr>
        </p:nvSpPr>
        <p:spPr>
          <a:xfrm>
            <a:off x="311700" y="445025"/>
            <a:ext cx="8520600" cy="446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1700"/>
              <a:t>Forms of Linear Equations📏</a:t>
            </a:r>
            <a:endParaRPr sz="1900">
              <a:solidFill>
                <a:srgbClr val="005047"/>
              </a:solidFill>
            </a:endParaRPr>
          </a:p>
        </p:txBody>
      </p:sp>
      <p:sp>
        <p:nvSpPr>
          <p:cNvPr id="276" name="Google Shape;276;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7" name="Google Shape;277;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4.7.3 Writing Linear Equations</a:t>
            </a:r>
            <a:endParaRPr/>
          </a:p>
        </p:txBody>
      </p:sp>
      <p:pic>
        <p:nvPicPr>
          <p:cNvPr id="278" name="Google Shape;278;p24"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79" name="Google Shape;279;p24"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80" name="Google Shape;280;p24"/>
          <p:cNvSpPr/>
          <p:nvPr/>
        </p:nvSpPr>
        <p:spPr>
          <a:xfrm>
            <a:off x="5034250" y="921900"/>
            <a:ext cx="3652500" cy="2267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Meet </a:t>
            </a:r>
            <a:r>
              <a:rPr lang="en">
                <a:latin typeface="Noto Sans Medium"/>
                <a:ea typeface="Noto Sans Medium"/>
                <a:cs typeface="Noto Sans Medium"/>
                <a:sym typeface="Noto Sans Medium"/>
              </a:rPr>
              <a:t>with</a:t>
            </a:r>
            <a:r>
              <a:rPr lang="en">
                <a:latin typeface="Noto Sans Medium"/>
                <a:ea typeface="Noto Sans Medium"/>
                <a:cs typeface="Noto Sans Medium"/>
                <a:sym typeface="Noto Sans Medium"/>
              </a:rPr>
              <a:t> other groups and </a:t>
            </a:r>
            <a:r>
              <a:rPr lang="en">
                <a:latin typeface="Noto Sans Medium"/>
                <a:ea typeface="Noto Sans Medium"/>
                <a:cs typeface="Noto Sans Medium"/>
                <a:sym typeface="Noto Sans Medium"/>
              </a:rPr>
              <a:t>share</a:t>
            </a:r>
            <a:r>
              <a:rPr lang="en">
                <a:latin typeface="Noto Sans Medium"/>
                <a:ea typeface="Noto Sans Medium"/>
                <a:cs typeface="Noto Sans Medium"/>
                <a:sym typeface="Noto Sans Medium"/>
              </a:rPr>
              <a:t> steps for rewriting equations.</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Move away from saying plus, minus, take away, times, etc.</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Use formal math language like: add, subtract, multiply, etc.</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Stronger and Clearer Each Time</a:t>
            </a:r>
            <a:endParaRPr sz="1000">
              <a:latin typeface="Noto Sans Light"/>
              <a:ea typeface="Noto Sans Light"/>
              <a:cs typeface="Noto Sans Light"/>
              <a:sym typeface="Noto Sans Light"/>
            </a:endParaRPr>
          </a:p>
        </p:txBody>
      </p:sp>
      <p:sp>
        <p:nvSpPr>
          <p:cNvPr id="281" name="Google Shape;281;p24"/>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7" name="Google Shape;287;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Writing Equations in Different Forms</a:t>
            </a:r>
            <a:endParaRPr b="1"/>
          </a:p>
        </p:txBody>
      </p:sp>
      <p:pic>
        <p:nvPicPr>
          <p:cNvPr descr="Chalkboard with the instruction: Write the equation y = -1/3x - 4 in standard form. Below is shown: y = mx + b, an arrow, then Ax + By = C." id="288" name="Google Shape;288;p25" title="Screenshot 2025-07-05 195459.png">
            <a:hlinkClick r:id="rId4"/>
          </p:cNvPr>
          <p:cNvPicPr preferRelativeResize="0"/>
          <p:nvPr/>
        </p:nvPicPr>
        <p:blipFill rotWithShape="1">
          <a:blip r:embed="rId5">
            <a:alphaModFix/>
          </a:blip>
          <a:srcRect b="0" l="0" r="744" t="0"/>
          <a:stretch/>
        </p:blipFill>
        <p:spPr>
          <a:xfrm>
            <a:off x="1381375" y="482875"/>
            <a:ext cx="6333876" cy="32189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4" name="Google Shape;294;p26"/>
          <p:cNvSpPr txBox="1"/>
          <p:nvPr>
            <p:ph idx="1" type="body"/>
          </p:nvPr>
        </p:nvSpPr>
        <p:spPr>
          <a:xfrm>
            <a:off x="311700" y="1152475"/>
            <a:ext cx="5784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None/>
            </a:pPr>
            <a:r>
              <a:t/>
            </a:r>
            <a:endParaRPr sz="100">
              <a:solidFill>
                <a:schemeClr val="dk1"/>
              </a:solidFill>
            </a:endParaRPr>
          </a:p>
          <a:p>
            <a:pPr indent="-323850" lvl="0" marL="1828800" rtl="0" algn="l">
              <a:lnSpc>
                <a:spcPct val="100000"/>
              </a:lnSpc>
              <a:spcBef>
                <a:spcPts val="1200"/>
              </a:spcBef>
              <a:spcAft>
                <a:spcPts val="0"/>
              </a:spcAft>
              <a:buClr>
                <a:schemeClr val="dk1"/>
              </a:buClr>
              <a:buSzPts val="1500"/>
              <a:buFont typeface="Noto Sans"/>
              <a:buAutoNum type="alphaLcPeriod"/>
            </a:pPr>
            <a:r>
              <a:rPr i="1" lang="en" sz="1500">
                <a:latin typeface="Times New Roman"/>
                <a:ea typeface="Times New Roman"/>
                <a:cs typeface="Times New Roman"/>
                <a:sym typeface="Times New Roman"/>
              </a:rPr>
              <a:t>y</a:t>
            </a:r>
            <a:r>
              <a:rPr i="1" lang="en" sz="1500">
                <a:solidFill>
                  <a:schemeClr val="dk1"/>
                </a:solidFill>
              </a:rPr>
              <a:t> </a:t>
            </a:r>
            <a:r>
              <a:rPr lang="en" sz="1500">
                <a:solidFill>
                  <a:schemeClr val="dk1"/>
                </a:solidFill>
              </a:rPr>
              <a:t>= 7</a:t>
            </a:r>
            <a:r>
              <a:rPr i="1" lang="en" sz="1500">
                <a:latin typeface="Times New Roman"/>
                <a:ea typeface="Times New Roman"/>
                <a:cs typeface="Times New Roman"/>
                <a:sym typeface="Times New Roman"/>
              </a:rPr>
              <a:t>x</a:t>
            </a:r>
            <a:r>
              <a:rPr i="1" lang="en" sz="1500">
                <a:solidFill>
                  <a:schemeClr val="dk1"/>
                </a:solidFill>
              </a:rPr>
              <a:t> </a:t>
            </a:r>
            <a:r>
              <a:rPr lang="en" sz="1500">
                <a:solidFill>
                  <a:schemeClr val="dk1"/>
                </a:solidFill>
              </a:rPr>
              <a:t>+ 9</a:t>
            </a:r>
            <a:r>
              <a:rPr lang="en" sz="1500">
                <a:solidFill>
                  <a:schemeClr val="dk1"/>
                </a:solidFill>
              </a:rPr>
              <a:t>	</a:t>
            </a:r>
            <a:endParaRPr sz="1500">
              <a:solidFill>
                <a:schemeClr val="dk1"/>
              </a:solidFill>
            </a:endParaRPr>
          </a:p>
          <a:p>
            <a:pPr indent="-323850" lvl="0" marL="1828800" rtl="0" algn="l">
              <a:lnSpc>
                <a:spcPct val="100000"/>
              </a:lnSpc>
              <a:spcBef>
                <a:spcPts val="1000"/>
              </a:spcBef>
              <a:spcAft>
                <a:spcPts val="0"/>
              </a:spcAft>
              <a:buClr>
                <a:schemeClr val="dk1"/>
              </a:buClr>
              <a:buSzPts val="1500"/>
              <a:buFont typeface="Noto Sans"/>
              <a:buAutoNum type="alphaLcPeriod"/>
            </a:pPr>
            <a:r>
              <a:rPr i="1" lang="en" sz="1500">
                <a:latin typeface="Times New Roman"/>
                <a:ea typeface="Times New Roman"/>
                <a:cs typeface="Times New Roman"/>
                <a:sym typeface="Times New Roman"/>
              </a:rPr>
              <a:t>y</a:t>
            </a:r>
            <a:r>
              <a:rPr i="1" lang="en" sz="1500">
                <a:solidFill>
                  <a:schemeClr val="dk1"/>
                </a:solidFill>
              </a:rPr>
              <a:t> </a:t>
            </a:r>
            <a:r>
              <a:rPr lang="en" sz="1500">
                <a:solidFill>
                  <a:schemeClr val="dk1"/>
                </a:solidFill>
              </a:rPr>
              <a:t>− 2 = 7(</a:t>
            </a:r>
            <a:r>
              <a:rPr i="1" lang="en" sz="1500">
                <a:latin typeface="Times New Roman"/>
                <a:ea typeface="Times New Roman"/>
                <a:cs typeface="Times New Roman"/>
                <a:sym typeface="Times New Roman"/>
              </a:rPr>
              <a:t>x</a:t>
            </a:r>
            <a:r>
              <a:rPr i="1" lang="en" sz="1500">
                <a:solidFill>
                  <a:schemeClr val="dk1"/>
                </a:solidFill>
              </a:rPr>
              <a:t> </a:t>
            </a:r>
            <a:r>
              <a:rPr lang="en" sz="1500">
                <a:solidFill>
                  <a:schemeClr val="dk1"/>
                </a:solidFill>
              </a:rPr>
              <a:t>+ 1)	</a:t>
            </a:r>
            <a:endParaRPr sz="1500">
              <a:solidFill>
                <a:schemeClr val="dk1"/>
              </a:solidFill>
            </a:endParaRPr>
          </a:p>
          <a:p>
            <a:pPr indent="-323850" lvl="0" marL="1828800" rtl="0" algn="l">
              <a:lnSpc>
                <a:spcPct val="100000"/>
              </a:lnSpc>
              <a:spcBef>
                <a:spcPts val="1000"/>
              </a:spcBef>
              <a:spcAft>
                <a:spcPts val="0"/>
              </a:spcAft>
              <a:buClr>
                <a:schemeClr val="dk1"/>
              </a:buClr>
              <a:buSzPts val="1500"/>
              <a:buFont typeface="Noto Sans"/>
              <a:buAutoNum type="alphaLcPeriod"/>
            </a:pPr>
            <a:r>
              <a:rPr i="1" lang="en" sz="1500">
                <a:latin typeface="Times New Roman"/>
                <a:ea typeface="Times New Roman"/>
                <a:cs typeface="Times New Roman"/>
                <a:sym typeface="Times New Roman"/>
              </a:rPr>
              <a:t>y</a:t>
            </a:r>
            <a:r>
              <a:rPr i="1" lang="en" sz="1500">
                <a:solidFill>
                  <a:schemeClr val="dk1"/>
                </a:solidFill>
              </a:rPr>
              <a:t> </a:t>
            </a:r>
            <a:r>
              <a:rPr lang="en" sz="1500">
                <a:solidFill>
                  <a:schemeClr val="dk1"/>
                </a:solidFill>
              </a:rPr>
              <a:t>− 2 = 7(</a:t>
            </a:r>
            <a:r>
              <a:rPr i="1" lang="en" sz="1500">
                <a:latin typeface="Times New Roman"/>
                <a:ea typeface="Times New Roman"/>
                <a:cs typeface="Times New Roman"/>
                <a:sym typeface="Times New Roman"/>
              </a:rPr>
              <a:t>x</a:t>
            </a:r>
            <a:r>
              <a:rPr lang="en" sz="1500">
                <a:solidFill>
                  <a:schemeClr val="dk1"/>
                </a:solidFill>
              </a:rPr>
              <a:t> − 1)</a:t>
            </a:r>
            <a:endParaRPr sz="600">
              <a:solidFill>
                <a:schemeClr val="dk1"/>
              </a:solidFill>
            </a:endParaRPr>
          </a:p>
          <a:p>
            <a:pPr indent="-323850" lvl="0" marL="18288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2 − </a:t>
            </a:r>
            <a:r>
              <a:rPr i="1" lang="en" sz="1500">
                <a:latin typeface="Times New Roman"/>
                <a:ea typeface="Times New Roman"/>
                <a:cs typeface="Times New Roman"/>
                <a:sym typeface="Times New Roman"/>
              </a:rPr>
              <a:t>y</a:t>
            </a:r>
            <a:r>
              <a:rPr i="1" lang="en" sz="1500">
                <a:solidFill>
                  <a:schemeClr val="dk1"/>
                </a:solidFill>
              </a:rPr>
              <a:t> </a:t>
            </a:r>
            <a:r>
              <a:rPr lang="en" sz="1500">
                <a:solidFill>
                  <a:schemeClr val="dk1"/>
                </a:solidFill>
              </a:rPr>
              <a:t>= 7(−1 − </a:t>
            </a:r>
            <a:r>
              <a:rPr i="1" lang="en" sz="1500">
                <a:latin typeface="Times New Roman"/>
                <a:ea typeface="Times New Roman"/>
                <a:cs typeface="Times New Roman"/>
                <a:sym typeface="Times New Roman"/>
              </a:rPr>
              <a:t>x</a:t>
            </a:r>
            <a:r>
              <a:rPr lang="en" sz="1500">
                <a:solidFill>
                  <a:schemeClr val="dk1"/>
                </a:solidFill>
              </a:rPr>
              <a:t>)</a:t>
            </a:r>
            <a:endParaRPr sz="1500">
              <a:solidFill>
                <a:schemeClr val="dk1"/>
              </a:solidFill>
            </a:endParaRPr>
          </a:p>
          <a:p>
            <a:pPr indent="457200" lvl="0" marL="457200" rtl="0" algn="l">
              <a:lnSpc>
                <a:spcPct val="100000"/>
              </a:lnSpc>
              <a:spcBef>
                <a:spcPts val="1000"/>
              </a:spcBef>
              <a:spcAft>
                <a:spcPts val="0"/>
              </a:spcAft>
              <a:buNone/>
            </a:pPr>
            <a:r>
              <a:t/>
            </a:r>
            <a:endParaRPr sz="1500"/>
          </a:p>
        </p:txBody>
      </p:sp>
      <p:sp>
        <p:nvSpPr>
          <p:cNvPr id="295" name="Google Shape;295;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4.7.3 Writing Linear Equations</a:t>
            </a:r>
            <a:endParaRPr sz="1000"/>
          </a:p>
        </p:txBody>
      </p:sp>
      <p:pic>
        <p:nvPicPr>
          <p:cNvPr id="297" name="Google Shape;297;p26"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98" name="Google Shape;298;p26">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99" name="Google Shape;299;p26"/>
          <p:cNvSpPr txBox="1"/>
          <p:nvPr/>
        </p:nvSpPr>
        <p:spPr>
          <a:xfrm>
            <a:off x="310896" y="951750"/>
            <a:ext cx="9059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Write the equation of the line in point-slope form that has a slope of 7 and goes through (−1,2).</a:t>
            </a:r>
            <a:endParaRPr sz="1600">
              <a:solidFill>
                <a:schemeClr val="dk1"/>
              </a:solidFill>
              <a:latin typeface="Calibri"/>
              <a:ea typeface="Calibri"/>
              <a:cs typeface="Calibri"/>
              <a:sym typeface="Calibri"/>
            </a:endParaRPr>
          </a:p>
        </p:txBody>
      </p:sp>
      <p:pic>
        <p:nvPicPr>
          <p:cNvPr descr="A blue line with a positive slope passes through the origin on a Cartesian graph with labeled x and y axes, showing gridlines and tick marks from approximately -200 to 200.&#10;" id="300" name="Google Shape;300;p26" title="desmos-graph (4).png"/>
          <p:cNvPicPr preferRelativeResize="0"/>
          <p:nvPr/>
        </p:nvPicPr>
        <p:blipFill>
          <a:blip r:embed="rId4">
            <a:alphaModFix/>
          </a:blip>
          <a:stretch>
            <a:fillRect/>
          </a:stretch>
        </p:blipFill>
        <p:spPr>
          <a:xfrm>
            <a:off x="4860338" y="1625000"/>
            <a:ext cx="2471326" cy="24713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4" name="Shape 304"/>
        <p:cNvGrpSpPr/>
        <p:nvPr/>
      </p:nvGrpSpPr>
      <p:grpSpPr>
        <a:xfrm>
          <a:off x="0" y="0"/>
          <a:ext cx="0" cy="0"/>
          <a:chOff x="0" y="0"/>
          <a:chExt cx="0" cy="0"/>
        </a:xfrm>
      </p:grpSpPr>
      <p:sp>
        <p:nvSpPr>
          <p:cNvPr id="305" name="Google Shape;305;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306" name="Google Shape;306;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7" name="Google Shape;307;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8" name="Google Shape;308;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4.7.3 Writing Linear Equations</a:t>
            </a:r>
            <a:r>
              <a:rPr lang="en" sz="1000"/>
              <a:t> - Additional Resources</a:t>
            </a:r>
            <a:endParaRPr sz="1000"/>
          </a:p>
        </p:txBody>
      </p:sp>
      <p:pic>
        <p:nvPicPr>
          <p:cNvPr descr="A table compares linear equations, their formulas, slope formulas, and slope values for various examples, with equations in the first column and corresponding slope values ranging from -2 to 9 in the last column." id="309" name="Google Shape;309;p27"/>
          <p:cNvPicPr preferRelativeResize="0"/>
          <p:nvPr/>
        </p:nvPicPr>
        <p:blipFill>
          <a:blip r:embed="rId4">
            <a:alphaModFix/>
          </a:blip>
          <a:stretch>
            <a:fillRect/>
          </a:stretch>
        </p:blipFill>
        <p:spPr>
          <a:xfrm>
            <a:off x="1426763" y="1322525"/>
            <a:ext cx="6290474" cy="3328425"/>
          </a:xfrm>
          <a:prstGeom prst="rect">
            <a:avLst/>
          </a:prstGeom>
          <a:noFill/>
          <a:ln>
            <a:noFill/>
          </a:ln>
        </p:spPr>
      </p:pic>
      <p:sp>
        <p:nvSpPr>
          <p:cNvPr id="310" name="Google Shape;310;p27"/>
          <p:cNvSpPr txBox="1"/>
          <p:nvPr/>
        </p:nvSpPr>
        <p:spPr>
          <a:xfrm>
            <a:off x="310896" y="951750"/>
            <a:ext cx="9059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dk1"/>
                </a:solidFill>
                <a:latin typeface="Calibri"/>
                <a:ea typeface="Calibri"/>
                <a:cs typeface="Calibri"/>
                <a:sym typeface="Calibri"/>
              </a:rPr>
              <a:t>Example 1: </a:t>
            </a:r>
            <a:r>
              <a:rPr lang="en" sz="1500">
                <a:solidFill>
                  <a:schemeClr val="dk1"/>
                </a:solidFill>
                <a:latin typeface="Calibri"/>
                <a:ea typeface="Calibri"/>
                <a:cs typeface="Calibri"/>
                <a:sym typeface="Calibri"/>
              </a:rPr>
              <a:t>When you look at equations in these forms, it's easy to identify the slope of </a:t>
            </a:r>
            <a:r>
              <a:rPr i="1" lang="en" sz="1600">
                <a:solidFill>
                  <a:srgbClr val="424242"/>
                </a:solidFill>
                <a:latin typeface="Times New Roman"/>
                <a:ea typeface="Times New Roman"/>
                <a:cs typeface="Times New Roman"/>
                <a:sym typeface="Times New Roman"/>
              </a:rPr>
              <a:t>m</a:t>
            </a:r>
            <a:r>
              <a:rPr lang="en" sz="1500">
                <a:solidFill>
                  <a:schemeClr val="dk1"/>
                </a:solidFill>
                <a:latin typeface="Calibri"/>
                <a:ea typeface="Calibri"/>
                <a:cs typeface="Calibri"/>
                <a:sym typeface="Calibri"/>
              </a:rPr>
              <a:t>.</a:t>
            </a:r>
            <a:endParaRPr sz="15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4" name="Shape 314"/>
        <p:cNvGrpSpPr/>
        <p:nvPr/>
      </p:nvGrpSpPr>
      <p:grpSpPr>
        <a:xfrm>
          <a:off x="0" y="0"/>
          <a:ext cx="0" cy="0"/>
          <a:chOff x="0" y="0"/>
          <a:chExt cx="0" cy="0"/>
        </a:xfrm>
      </p:grpSpPr>
      <p:sp>
        <p:nvSpPr>
          <p:cNvPr id="315" name="Google Shape;315;p2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Self Check - </a:t>
            </a:r>
            <a:r>
              <a:rPr lang="en"/>
              <a:t>Review - Examples 2 and 3</a:t>
            </a:r>
            <a:endParaRPr/>
          </a:p>
        </p:txBody>
      </p:sp>
      <p:pic>
        <p:nvPicPr>
          <p:cNvPr id="316" name="Google Shape;316;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17" name="Google Shape;317;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4.7.3 Writing Linear Equations</a:t>
            </a:r>
            <a:r>
              <a:rPr lang="en" sz="1000"/>
              <a:t> - Additional Resources</a:t>
            </a:r>
            <a:endParaRPr/>
          </a:p>
        </p:txBody>
      </p:sp>
      <p:sp>
        <p:nvSpPr>
          <p:cNvPr id="318" name="Google Shape;318;p28"/>
          <p:cNvSpPr txBox="1"/>
          <p:nvPr/>
        </p:nvSpPr>
        <p:spPr>
          <a:xfrm>
            <a:off x="-9583354" y="-80400"/>
            <a:ext cx="9059100" cy="415500"/>
          </a:xfrm>
          <a:prstGeom prst="rect">
            <a:avLst/>
          </a:prstGeom>
          <a:noFill/>
          <a:ln>
            <a:noFill/>
          </a:ln>
        </p:spPr>
        <p:txBody>
          <a:bodyPr anchorCtr="0" anchor="t" bIns="91425" lIns="91425" spcFirstLastPara="1" rIns="91425" wrap="square" tIns="91425">
            <a:spAutoFit/>
          </a:bodyPr>
          <a:lstStyle/>
          <a:p>
            <a:pPr indent="457200" lvl="0" marL="0" rtl="0" algn="l">
              <a:spcBef>
                <a:spcPts val="0"/>
              </a:spcBef>
              <a:spcAft>
                <a:spcPts val="0"/>
              </a:spcAft>
              <a:buClr>
                <a:schemeClr val="dk1"/>
              </a:buClr>
              <a:buSzPts val="1100"/>
              <a:buFont typeface="Arial"/>
              <a:buNone/>
            </a:pPr>
            <a:r>
              <a:t/>
            </a:r>
            <a:endParaRPr sz="1500">
              <a:solidFill>
                <a:schemeClr val="dk1"/>
              </a:solidFill>
              <a:latin typeface="Calibri"/>
              <a:ea typeface="Calibri"/>
              <a:cs typeface="Calibri"/>
              <a:sym typeface="Calibri"/>
            </a:endParaRPr>
          </a:p>
        </p:txBody>
      </p:sp>
      <p:sp>
        <p:nvSpPr>
          <p:cNvPr id="319" name="Google Shape;319;p2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chemeClr val="dk1"/>
                </a:solidFill>
              </a:rPr>
              <a:t>Example 2: </a:t>
            </a:r>
            <a:r>
              <a:rPr lang="en">
                <a:solidFill>
                  <a:schemeClr val="dk1"/>
                </a:solidFill>
              </a:rPr>
              <a:t>Find the equation of a line with slope −9 and </a:t>
            </a:r>
            <a:r>
              <a:rPr i="1" lang="en">
                <a:solidFill>
                  <a:schemeClr val="dk1"/>
                </a:solidFill>
              </a:rPr>
              <a:t>y</a:t>
            </a:r>
            <a:r>
              <a:rPr lang="en">
                <a:solidFill>
                  <a:schemeClr val="dk1"/>
                </a:solidFill>
              </a:rPr>
              <a:t>-intercept (0,−4) in slope-intercept form.</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en">
                <a:solidFill>
                  <a:schemeClr val="dk1"/>
                </a:solidFill>
              </a:rPr>
              <a:t>Step 1</a:t>
            </a:r>
            <a:r>
              <a:rPr lang="en">
                <a:solidFill>
                  <a:schemeClr val="dk1"/>
                </a:solidFill>
              </a:rPr>
              <a:t> - Identify the </a:t>
            </a:r>
            <a:r>
              <a:rPr i="1" lang="en">
                <a:latin typeface="Times New Roman"/>
                <a:ea typeface="Times New Roman"/>
                <a:cs typeface="Times New Roman"/>
                <a:sym typeface="Times New Roman"/>
              </a:rPr>
              <a:t>m</a:t>
            </a:r>
            <a:r>
              <a:rPr lang="en">
                <a:solidFill>
                  <a:schemeClr val="dk1"/>
                </a:solidFill>
              </a:rPr>
              <a:t> and </a:t>
            </a:r>
            <a:r>
              <a:rPr i="1" lang="en">
                <a:latin typeface="Times New Roman"/>
                <a:ea typeface="Times New Roman"/>
                <a:cs typeface="Times New Roman"/>
                <a:sym typeface="Times New Roman"/>
              </a:rPr>
              <a:t>b</a:t>
            </a:r>
            <a:r>
              <a:rPr lang="en">
                <a:solidFill>
                  <a:schemeClr val="dk1"/>
                </a:solidFill>
              </a:rPr>
              <a:t>.</a:t>
            </a:r>
            <a:endParaRPr>
              <a:solidFill>
                <a:schemeClr val="dk1"/>
              </a:solidFill>
            </a:endParaRPr>
          </a:p>
          <a:p>
            <a:pPr indent="0" lvl="0" marL="0" rtl="0" algn="l">
              <a:lnSpc>
                <a:spcPct val="100000"/>
              </a:lnSpc>
              <a:spcBef>
                <a:spcPts val="0"/>
              </a:spcBef>
              <a:spcAft>
                <a:spcPts val="0"/>
              </a:spcAft>
              <a:buNone/>
            </a:pPr>
            <a:r>
              <a:rPr b="1" lang="en">
                <a:solidFill>
                  <a:schemeClr val="dk1"/>
                </a:solidFill>
              </a:rPr>
              <a:t>Step 2</a:t>
            </a:r>
            <a:r>
              <a:rPr lang="en">
                <a:solidFill>
                  <a:schemeClr val="dk1"/>
                </a:solidFill>
              </a:rPr>
              <a:t> - Substitute into the formula.</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p:txBody>
      </p:sp>
      <p:sp>
        <p:nvSpPr>
          <p:cNvPr id="320" name="Google Shape;320;p28"/>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chemeClr val="dk1"/>
                </a:solidFill>
              </a:rPr>
              <a:t>Example 3: </a:t>
            </a:r>
            <a:r>
              <a:rPr lang="en">
                <a:solidFill>
                  <a:schemeClr val="dk1"/>
                </a:solidFill>
              </a:rPr>
              <a:t>Find the equation of a line in point-slope form given a slope of −⅓ and the point (6,−4)</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en">
                <a:solidFill>
                  <a:schemeClr val="dk1"/>
                </a:solidFill>
              </a:rPr>
              <a:t>Step 1</a:t>
            </a:r>
            <a:r>
              <a:rPr lang="en">
                <a:solidFill>
                  <a:schemeClr val="dk1"/>
                </a:solidFill>
              </a:rPr>
              <a:t> - Identify the </a:t>
            </a:r>
            <a:r>
              <a:rPr i="1" lang="en">
                <a:latin typeface="Times New Roman"/>
                <a:ea typeface="Times New Roman"/>
                <a:cs typeface="Times New Roman"/>
                <a:sym typeface="Times New Roman"/>
              </a:rPr>
              <a:t>m</a:t>
            </a:r>
            <a:r>
              <a:rPr lang="en">
                <a:solidFill>
                  <a:schemeClr val="dk1"/>
                </a:solidFill>
              </a:rPr>
              <a:t> and (</a:t>
            </a:r>
            <a:r>
              <a:rPr i="1" lang="en">
                <a:latin typeface="Times New Roman"/>
                <a:ea typeface="Times New Roman"/>
                <a:cs typeface="Times New Roman"/>
                <a:sym typeface="Times New Roman"/>
              </a:rPr>
              <a:t>x</a:t>
            </a:r>
            <a:r>
              <a:rPr baseline="-25000" i="1" lang="en">
                <a:latin typeface="Times New Roman"/>
                <a:ea typeface="Times New Roman"/>
                <a:cs typeface="Times New Roman"/>
                <a:sym typeface="Times New Roman"/>
              </a:rPr>
              <a:t>1 </a:t>
            </a:r>
            <a:r>
              <a:rPr lang="en">
                <a:solidFill>
                  <a:schemeClr val="dk1"/>
                </a:solidFill>
              </a:rPr>
              <a:t>, </a:t>
            </a:r>
            <a:r>
              <a:rPr i="1" lang="en">
                <a:latin typeface="Times New Roman"/>
                <a:ea typeface="Times New Roman"/>
                <a:cs typeface="Times New Roman"/>
                <a:sym typeface="Times New Roman"/>
              </a:rPr>
              <a:t>y</a:t>
            </a:r>
            <a:r>
              <a:rPr baseline="-25000" i="1" lang="en">
                <a:latin typeface="Times New Roman"/>
                <a:ea typeface="Times New Roman"/>
                <a:cs typeface="Times New Roman"/>
                <a:sym typeface="Times New Roman"/>
              </a:rPr>
              <a:t>1</a:t>
            </a:r>
            <a:r>
              <a:rPr lang="en">
                <a:solidFill>
                  <a:schemeClr val="dk1"/>
                </a:solidFill>
              </a:rPr>
              <a:t>).</a:t>
            </a:r>
            <a:endParaRPr>
              <a:solidFill>
                <a:schemeClr val="dk1"/>
              </a:solidFill>
            </a:endParaRPr>
          </a:p>
          <a:p>
            <a:pPr indent="0" lvl="0" marL="0" rtl="0" algn="l">
              <a:lnSpc>
                <a:spcPct val="100000"/>
              </a:lnSpc>
              <a:spcBef>
                <a:spcPts val="0"/>
              </a:spcBef>
              <a:spcAft>
                <a:spcPts val="0"/>
              </a:spcAft>
              <a:buNone/>
            </a:pPr>
            <a:r>
              <a:rPr b="1" lang="en">
                <a:solidFill>
                  <a:schemeClr val="dk1"/>
                </a:solidFill>
              </a:rPr>
              <a:t>Step 2</a:t>
            </a:r>
            <a:r>
              <a:rPr lang="en">
                <a:solidFill>
                  <a:schemeClr val="dk1"/>
                </a:solidFill>
              </a:rPr>
              <a:t> - Substitute into the formula.</a:t>
            </a:r>
            <a:endParaRPr>
              <a:solidFill>
                <a:schemeClr val="dk1"/>
              </a:solidFill>
            </a:endParaRPr>
          </a:p>
          <a:p>
            <a:pPr indent="0" lvl="0" marL="0" rtl="0" algn="l">
              <a:lnSpc>
                <a:spcPct val="100000"/>
              </a:lnSpc>
              <a:spcBef>
                <a:spcPts val="0"/>
              </a:spcBef>
              <a:spcAft>
                <a:spcPts val="0"/>
              </a:spcAft>
              <a:buNone/>
            </a:pPr>
            <a:r>
              <a:rPr b="1" lang="en">
                <a:solidFill>
                  <a:schemeClr val="dk1"/>
                </a:solidFill>
              </a:rPr>
              <a:t>Step 3</a:t>
            </a:r>
            <a:r>
              <a:rPr lang="en">
                <a:solidFill>
                  <a:schemeClr val="dk1"/>
                </a:solidFill>
              </a:rPr>
              <a:t> - Simplify.</a:t>
            </a:r>
            <a:endParaRPr/>
          </a:p>
        </p:txBody>
      </p:sp>
      <p:sp>
        <p:nvSpPr>
          <p:cNvPr id="321" name="Google Shape;321;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5" name="Shape 325"/>
        <p:cNvGrpSpPr/>
        <p:nvPr/>
      </p:nvGrpSpPr>
      <p:grpSpPr>
        <a:xfrm>
          <a:off x="0" y="0"/>
          <a:ext cx="0" cy="0"/>
          <a:chOff x="0" y="0"/>
          <a:chExt cx="0" cy="0"/>
        </a:xfrm>
      </p:grpSpPr>
      <p:sp>
        <p:nvSpPr>
          <p:cNvPr id="326" name="Google Shape;326;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 - Example 4</a:t>
            </a:r>
            <a:endParaRPr/>
          </a:p>
        </p:txBody>
      </p:sp>
      <p:pic>
        <p:nvPicPr>
          <p:cNvPr id="327" name="Google Shape;327;p2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28" name="Google Shape;328;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9" name="Google Shape;329;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4.7.3 Writing Linear Equations</a:t>
            </a:r>
            <a:r>
              <a:rPr lang="en" sz="1000"/>
              <a:t> - Additional Resources</a:t>
            </a:r>
            <a:endParaRPr sz="1000"/>
          </a:p>
        </p:txBody>
      </p:sp>
      <p:sp>
        <p:nvSpPr>
          <p:cNvPr id="330" name="Google Shape;330;p29"/>
          <p:cNvSpPr txBox="1"/>
          <p:nvPr/>
        </p:nvSpPr>
        <p:spPr>
          <a:xfrm>
            <a:off x="310900" y="951750"/>
            <a:ext cx="79719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Calibri"/>
                <a:ea typeface="Calibri"/>
                <a:cs typeface="Calibri"/>
                <a:sym typeface="Calibri"/>
              </a:rPr>
              <a:t>Example 4: </a:t>
            </a:r>
            <a:r>
              <a:rPr lang="en" sz="1800">
                <a:solidFill>
                  <a:schemeClr val="dk1"/>
                </a:solidFill>
                <a:latin typeface="Calibri"/>
                <a:ea typeface="Calibri"/>
                <a:cs typeface="Calibri"/>
                <a:sym typeface="Calibri"/>
              </a:rPr>
              <a:t>Write the equation </a:t>
            </a:r>
            <a:r>
              <a:rPr i="1" lang="en" sz="1700">
                <a:solidFill>
                  <a:srgbClr val="424242"/>
                </a:solidFill>
                <a:latin typeface="Times New Roman"/>
                <a:ea typeface="Times New Roman"/>
                <a:cs typeface="Times New Roman"/>
                <a:sym typeface="Times New Roman"/>
              </a:rPr>
              <a:t>y</a:t>
            </a:r>
            <a:r>
              <a:rPr i="1" lang="en" sz="1800">
                <a:solidFill>
                  <a:schemeClr val="dk1"/>
                </a:solidFill>
                <a:latin typeface="Calibri"/>
                <a:ea typeface="Calibri"/>
                <a:cs typeface="Calibri"/>
                <a:sym typeface="Calibri"/>
              </a:rPr>
              <a:t> </a:t>
            </a:r>
            <a:r>
              <a:rPr lang="en" sz="1800">
                <a:solidFill>
                  <a:schemeClr val="dk1"/>
                </a:solidFill>
                <a:latin typeface="Calibri"/>
                <a:ea typeface="Calibri"/>
                <a:cs typeface="Calibri"/>
                <a:sym typeface="Calibri"/>
              </a:rPr>
              <a:t>+ 4 = </a:t>
            </a:r>
            <a:r>
              <a:rPr i="1" lang="en" sz="1800">
                <a:solidFill>
                  <a:schemeClr val="dk1"/>
                </a:solidFill>
                <a:latin typeface="Calibri"/>
                <a:ea typeface="Calibri"/>
                <a:cs typeface="Calibri"/>
                <a:sym typeface="Calibri"/>
              </a:rPr>
              <a:t>−⅓</a:t>
            </a:r>
            <a:r>
              <a:rPr lang="en" sz="1800">
                <a:solidFill>
                  <a:schemeClr val="dk1"/>
                </a:solidFill>
                <a:latin typeface="Calibri"/>
                <a:ea typeface="Calibri"/>
                <a:cs typeface="Calibri"/>
                <a:sym typeface="Calibri"/>
              </a:rPr>
              <a:t>(</a:t>
            </a:r>
            <a:r>
              <a:rPr i="1" lang="en" sz="1700">
                <a:solidFill>
                  <a:srgbClr val="424242"/>
                </a:solidFill>
                <a:latin typeface="Times New Roman"/>
                <a:ea typeface="Times New Roman"/>
                <a:cs typeface="Times New Roman"/>
                <a:sym typeface="Times New Roman"/>
              </a:rPr>
              <a:t>x</a:t>
            </a:r>
            <a:r>
              <a:rPr i="1" lang="en" sz="1800">
                <a:solidFill>
                  <a:schemeClr val="dk1"/>
                </a:solidFill>
                <a:latin typeface="Calibri"/>
                <a:ea typeface="Calibri"/>
                <a:cs typeface="Calibri"/>
                <a:sym typeface="Calibri"/>
              </a:rPr>
              <a:t> </a:t>
            </a:r>
            <a:r>
              <a:rPr lang="en" sz="1800">
                <a:solidFill>
                  <a:schemeClr val="dk1"/>
                </a:solidFill>
                <a:latin typeface="Calibri"/>
                <a:ea typeface="Calibri"/>
                <a:cs typeface="Calibri"/>
                <a:sym typeface="Calibri"/>
              </a:rPr>
              <a:t>− 6) in standard form.</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800">
                <a:solidFill>
                  <a:schemeClr val="dk1"/>
                </a:solidFill>
                <a:latin typeface="Calibri"/>
                <a:ea typeface="Calibri"/>
                <a:cs typeface="Calibri"/>
                <a:sym typeface="Calibri"/>
              </a:rPr>
              <a:t>Step 1</a:t>
            </a:r>
            <a:r>
              <a:rPr lang="en" sz="1800">
                <a:solidFill>
                  <a:schemeClr val="dk1"/>
                </a:solidFill>
                <a:latin typeface="Calibri"/>
                <a:ea typeface="Calibri"/>
                <a:cs typeface="Calibri"/>
                <a:sym typeface="Calibri"/>
              </a:rPr>
              <a:t> - Multiply to get rid of the fraction. Remember, standard form cannot have decimals or fractions.</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800">
                <a:solidFill>
                  <a:schemeClr val="dk1"/>
                </a:solidFill>
                <a:latin typeface="Calibri"/>
                <a:ea typeface="Calibri"/>
                <a:cs typeface="Calibri"/>
                <a:sym typeface="Calibri"/>
              </a:rPr>
              <a:t>Step 2</a:t>
            </a:r>
            <a:r>
              <a:rPr lang="en" sz="1800">
                <a:solidFill>
                  <a:schemeClr val="dk1"/>
                </a:solidFill>
                <a:latin typeface="Calibri"/>
                <a:ea typeface="Calibri"/>
                <a:cs typeface="Calibri"/>
                <a:sym typeface="Calibri"/>
              </a:rPr>
              <a:t> - Distribute.</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800">
                <a:solidFill>
                  <a:schemeClr val="dk1"/>
                </a:solidFill>
                <a:latin typeface="Calibri"/>
                <a:ea typeface="Calibri"/>
                <a:cs typeface="Calibri"/>
                <a:sym typeface="Calibri"/>
              </a:rPr>
              <a:t>Step 3</a:t>
            </a:r>
            <a:r>
              <a:rPr lang="en" sz="1800">
                <a:solidFill>
                  <a:schemeClr val="dk1"/>
                </a:solidFill>
                <a:latin typeface="Calibri"/>
                <a:ea typeface="Calibri"/>
                <a:cs typeface="Calibri"/>
                <a:sym typeface="Calibri"/>
              </a:rPr>
              <a:t> - Rearrange terms so the </a:t>
            </a:r>
            <a:r>
              <a:rPr i="1" lang="en" sz="1700">
                <a:solidFill>
                  <a:srgbClr val="424242"/>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 term and the </a:t>
            </a:r>
            <a:r>
              <a:rPr i="1" lang="en" sz="1700">
                <a:solidFill>
                  <a:srgbClr val="424242"/>
                </a:solidFill>
                <a:latin typeface="Times New Roman"/>
                <a:ea typeface="Times New Roman"/>
                <a:cs typeface="Times New Roman"/>
                <a:sym typeface="Times New Roman"/>
              </a:rPr>
              <a:t>y</a:t>
            </a:r>
            <a:r>
              <a:rPr lang="en" sz="1800">
                <a:solidFill>
                  <a:schemeClr val="dk1"/>
                </a:solidFill>
                <a:latin typeface="Calibri"/>
                <a:ea typeface="Calibri"/>
                <a:cs typeface="Calibri"/>
                <a:sym typeface="Calibri"/>
              </a:rPr>
              <a:t> term are both on the left side of the equation.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800">
                <a:solidFill>
                  <a:schemeClr val="dk1"/>
                </a:solidFill>
                <a:latin typeface="Calibri"/>
                <a:ea typeface="Calibri"/>
                <a:cs typeface="Calibri"/>
                <a:sym typeface="Calibri"/>
              </a:rPr>
              <a:t>Step 4</a:t>
            </a:r>
            <a:r>
              <a:rPr lang="en" sz="1800">
                <a:solidFill>
                  <a:schemeClr val="dk1"/>
                </a:solidFill>
                <a:latin typeface="Calibri"/>
                <a:ea typeface="Calibri"/>
                <a:cs typeface="Calibri"/>
                <a:sym typeface="Calibri"/>
              </a:rPr>
              <a:t> - Simplify.</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800">
                <a:solidFill>
                  <a:schemeClr val="dk1"/>
                </a:solidFill>
                <a:latin typeface="Calibri"/>
                <a:ea typeface="Calibri"/>
                <a:cs typeface="Calibri"/>
                <a:sym typeface="Calibri"/>
              </a:rPr>
              <a:t>Step 5</a:t>
            </a:r>
            <a:r>
              <a:rPr lang="en" sz="1800">
                <a:solidFill>
                  <a:schemeClr val="dk1"/>
                </a:solidFill>
                <a:latin typeface="Calibri"/>
                <a:ea typeface="Calibri"/>
                <a:cs typeface="Calibri"/>
                <a:sym typeface="Calibri"/>
              </a:rPr>
              <a:t> - Bring the constants to the right side.</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800">
                <a:solidFill>
                  <a:schemeClr val="dk1"/>
                </a:solidFill>
                <a:latin typeface="Calibri"/>
                <a:ea typeface="Calibri"/>
                <a:cs typeface="Calibri"/>
                <a:sym typeface="Calibri"/>
              </a:rPr>
              <a:t>Step 6</a:t>
            </a:r>
            <a:r>
              <a:rPr lang="en" sz="1800">
                <a:solidFill>
                  <a:schemeClr val="dk1"/>
                </a:solidFill>
                <a:latin typeface="Calibri"/>
                <a:ea typeface="Calibri"/>
                <a:cs typeface="Calibri"/>
                <a:sym typeface="Calibri"/>
              </a:rPr>
              <a:t> - Simplify.</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b="1" lang="en" sz="1800">
                <a:solidFill>
                  <a:schemeClr val="dk1"/>
                </a:solidFill>
                <a:latin typeface="Calibri"/>
                <a:ea typeface="Calibri"/>
                <a:cs typeface="Calibri"/>
                <a:sym typeface="Calibri"/>
              </a:rPr>
              <a:t>Step 7</a:t>
            </a:r>
            <a:r>
              <a:rPr lang="en" sz="1800">
                <a:solidFill>
                  <a:schemeClr val="dk1"/>
                </a:solidFill>
                <a:latin typeface="Calibri"/>
                <a:ea typeface="Calibri"/>
                <a:cs typeface="Calibri"/>
                <a:sym typeface="Calibri"/>
              </a:rPr>
              <a:t> - Write the </a:t>
            </a:r>
            <a:r>
              <a:rPr i="1" lang="en" sz="1700">
                <a:solidFill>
                  <a:srgbClr val="424242"/>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 term before the </a:t>
            </a:r>
            <a:r>
              <a:rPr i="1" lang="en" sz="1700">
                <a:solidFill>
                  <a:srgbClr val="424242"/>
                </a:solidFill>
                <a:latin typeface="Times New Roman"/>
                <a:ea typeface="Times New Roman"/>
                <a:cs typeface="Times New Roman"/>
                <a:sym typeface="Times New Roman"/>
              </a:rPr>
              <a:t>y</a:t>
            </a:r>
            <a:r>
              <a:rPr lang="en" sz="1800">
                <a:solidFill>
                  <a:schemeClr val="dk1"/>
                </a:solidFill>
                <a:latin typeface="Calibri"/>
                <a:ea typeface="Calibri"/>
                <a:cs typeface="Calibri"/>
                <a:sym typeface="Calibri"/>
              </a:rPr>
              <a:t> term.</a:t>
            </a:r>
            <a:endParaRPr sz="18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6" name="Google Shape;336;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7" name="Google Shape;337;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8" name="Google Shape;338;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9" name="Google Shape;339;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0" name="Google Shape;340;p3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1" name="Google Shape;341;p30"/>
          <p:cNvCxnSpPr>
            <a:stCxn id="335" idx="2"/>
            <a:endCxn id="33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2" name="Google Shape;342;p30"/>
          <p:cNvCxnSpPr>
            <a:stCxn id="337" idx="3"/>
            <a:endCxn id="33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3" name="Google Shape;343;p30"/>
          <p:cNvCxnSpPr>
            <a:stCxn id="336" idx="3"/>
            <a:endCxn id="33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44" name="Google Shape;344;p30"/>
          <p:cNvCxnSpPr>
            <a:stCxn id="338" idx="3"/>
            <a:endCxn id="34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45" name="Google Shape;345;p30"/>
          <p:cNvCxnSpPr>
            <a:stCxn id="340" idx="3"/>
            <a:endCxn id="33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46" name="Google Shape;346;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7" name="Google Shape;347;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48" name="Google Shape;348;p3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49" name="Google Shape;349;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50" name="Google Shape;350;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51" name="Google Shape;351;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2" name="Google Shape;352;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53" name="Google Shape;353;p30"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54" name="Google Shape;354;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5" name="Google Shape;355;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6" name="Google Shape;356;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57" name="Google Shape;357;p30"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58" name="Google Shape;358;p30"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59" name="Google Shape;359;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65" name="Google Shape;365;p31"/>
          <p:cNvSpPr txBox="1"/>
          <p:nvPr>
            <p:ph idx="1" type="body"/>
          </p:nvPr>
        </p:nvSpPr>
        <p:spPr>
          <a:xfrm>
            <a:off x="310900" y="1704775"/>
            <a:ext cx="6039900" cy="28869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Find the slope of the line that goes through (2,3) and (6, −4).</a:t>
            </a:r>
            <a:endParaRPr sz="100"/>
          </a:p>
          <a:p>
            <a:pPr indent="-336550" lvl="0" marL="457200" rtl="0" algn="l">
              <a:lnSpc>
                <a:spcPct val="100000"/>
              </a:lnSpc>
              <a:spcBef>
                <a:spcPts val="1000"/>
              </a:spcBef>
              <a:spcAft>
                <a:spcPts val="0"/>
              </a:spcAft>
              <a:buSzPts val="1700"/>
              <a:buAutoNum type="arabicPeriod" startAt="2"/>
            </a:pPr>
            <a:r>
              <a:rPr lang="en" sz="1700"/>
              <a:t>Write the equation of the line in point-slope form that goes through (2, 3)and (6, −4).</a:t>
            </a:r>
            <a:endParaRPr sz="700"/>
          </a:p>
          <a:p>
            <a:pPr indent="-336550" lvl="0" marL="457200" rtl="0" algn="l">
              <a:lnSpc>
                <a:spcPct val="100000"/>
              </a:lnSpc>
              <a:spcBef>
                <a:spcPts val="1000"/>
              </a:spcBef>
              <a:spcAft>
                <a:spcPts val="0"/>
              </a:spcAft>
              <a:buSzPts val="1700"/>
              <a:buAutoNum type="arabicPeriod" startAt="2"/>
            </a:pPr>
            <a:r>
              <a:rPr lang="en" sz="1700"/>
              <a:t>Write the equation of the line in slope-intercept form that goes through (2, 3) and (6, −4). (Hint: use the equation from number 2).</a:t>
            </a:r>
            <a:endParaRPr sz="1700"/>
          </a:p>
          <a:p>
            <a:pPr indent="-336550" lvl="0" marL="457200" rtl="0" algn="l">
              <a:lnSpc>
                <a:spcPct val="100000"/>
              </a:lnSpc>
              <a:spcBef>
                <a:spcPts val="1000"/>
              </a:spcBef>
              <a:spcAft>
                <a:spcPts val="0"/>
              </a:spcAft>
              <a:buSzPts val="1700"/>
              <a:buAutoNum type="arabicPeriod" startAt="2"/>
            </a:pPr>
            <a:r>
              <a:rPr lang="en" sz="1700"/>
              <a:t>Write the equation of the line in standard form that goes through (2, 3) and (6, −4). (Hint: use the equation from number 3.)</a:t>
            </a:r>
            <a:endParaRPr sz="1700"/>
          </a:p>
        </p:txBody>
      </p:sp>
      <p:sp>
        <p:nvSpPr>
          <p:cNvPr id="366" name="Google Shape;366;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7" name="Google Shape;367;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4.7.4 Writing Equations From Two Points</a:t>
            </a:r>
            <a:endParaRPr/>
          </a:p>
        </p:txBody>
      </p:sp>
      <p:sp>
        <p:nvSpPr>
          <p:cNvPr id="368" name="Google Shape;368;p31"/>
          <p:cNvSpPr txBox="1"/>
          <p:nvPr/>
        </p:nvSpPr>
        <p:spPr>
          <a:xfrm>
            <a:off x="310900" y="1143000"/>
            <a:ext cx="8520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700">
                <a:solidFill>
                  <a:srgbClr val="424242"/>
                </a:solidFill>
                <a:latin typeface="Calibri"/>
                <a:ea typeface="Calibri"/>
                <a:cs typeface="Calibri"/>
                <a:sym typeface="Calibri"/>
              </a:rPr>
              <a:t>With a partner, use what you have learned to write an equation in each form from two points.</a:t>
            </a:r>
            <a:endParaRPr sz="1700">
              <a:solidFill>
                <a:srgbClr val="424242"/>
              </a:solidFill>
              <a:latin typeface="Calibri"/>
              <a:ea typeface="Calibri"/>
              <a:cs typeface="Calibri"/>
              <a:sym typeface="Calibri"/>
            </a:endParaRPr>
          </a:p>
        </p:txBody>
      </p:sp>
      <p:pic>
        <p:nvPicPr>
          <p:cNvPr descr="Two people sit at a table with an open book, discussing math. A sign behind them shows the point-slope form equation: y - y₁ = m(x - x₁). One gestures toward the sign with a pen." id="369" name="Google Shape;369;p31" title="ChatGPT Image Aug 4, 2025, 05_42_35 PM.png"/>
          <p:cNvPicPr preferRelativeResize="0"/>
          <p:nvPr/>
        </p:nvPicPr>
        <p:blipFill rotWithShape="1">
          <a:blip r:embed="rId3">
            <a:alphaModFix/>
          </a:blip>
          <a:srcRect b="5873" l="0" r="0" t="0"/>
          <a:stretch/>
        </p:blipFill>
        <p:spPr>
          <a:xfrm>
            <a:off x="6350800" y="1857400"/>
            <a:ext cx="2598600" cy="24460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3" name="Shape 373"/>
        <p:cNvGrpSpPr/>
        <p:nvPr/>
      </p:nvGrpSpPr>
      <p:grpSpPr>
        <a:xfrm>
          <a:off x="0" y="0"/>
          <a:ext cx="0" cy="0"/>
          <a:chOff x="0" y="0"/>
          <a:chExt cx="0" cy="0"/>
        </a:xfrm>
      </p:grpSpPr>
      <p:sp>
        <p:nvSpPr>
          <p:cNvPr id="374" name="Google Shape;374;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 - Answers Questions 1 and 2</a:t>
            </a:r>
            <a:endParaRPr sz="3000">
              <a:solidFill>
                <a:srgbClr val="005047"/>
              </a:solidFill>
            </a:endParaRPr>
          </a:p>
        </p:txBody>
      </p:sp>
      <p:sp>
        <p:nvSpPr>
          <p:cNvPr id="375" name="Google Shape;375;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6" name="Google Shape;376;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4.7.4 Writing Equations From Two Points</a:t>
            </a:r>
            <a:endParaRPr/>
          </a:p>
        </p:txBody>
      </p:sp>
      <p:pic>
        <p:nvPicPr>
          <p:cNvPr descr="Text showing the slope calculation: m = (y₂ - y₁) / (x₂ - x₁) = (-4 - 3) / (6 - 2) = -7/4. The final answer, -7/4, is also displayed at the top.&#10;" id="377" name="Google Shape;377;p32"/>
          <p:cNvPicPr preferRelativeResize="0"/>
          <p:nvPr/>
        </p:nvPicPr>
        <p:blipFill>
          <a:blip r:embed="rId3">
            <a:alphaModFix/>
          </a:blip>
          <a:stretch>
            <a:fillRect/>
          </a:stretch>
        </p:blipFill>
        <p:spPr>
          <a:xfrm>
            <a:off x="311700" y="1160325"/>
            <a:ext cx="3926925" cy="1260187"/>
          </a:xfrm>
          <a:prstGeom prst="rect">
            <a:avLst/>
          </a:prstGeom>
          <a:noFill/>
          <a:ln>
            <a:noFill/>
          </a:ln>
        </p:spPr>
      </p:pic>
      <p:pic>
        <p:nvPicPr>
          <p:cNvPr descr="Math equations showing the line y - 3 = -7/4(x - 2) or y + 4 = -7/4(x - 6), with calculations using points (2,3) and (6,-4) and the point-slope formula y - y₁ = m(x - x₁).&#10;" id="378" name="Google Shape;378;p32"/>
          <p:cNvPicPr preferRelativeResize="0"/>
          <p:nvPr/>
        </p:nvPicPr>
        <p:blipFill>
          <a:blip r:embed="rId4">
            <a:alphaModFix/>
          </a:blip>
          <a:stretch>
            <a:fillRect/>
          </a:stretch>
        </p:blipFill>
        <p:spPr>
          <a:xfrm>
            <a:off x="4864650" y="1161288"/>
            <a:ext cx="4196101" cy="293794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2" name="Shape 382"/>
        <p:cNvGrpSpPr/>
        <p:nvPr/>
      </p:nvGrpSpPr>
      <p:grpSpPr>
        <a:xfrm>
          <a:off x="0" y="0"/>
          <a:ext cx="0" cy="0"/>
          <a:chOff x="0" y="0"/>
          <a:chExt cx="0" cy="0"/>
        </a:xfrm>
      </p:grpSpPr>
      <p:sp>
        <p:nvSpPr>
          <p:cNvPr id="383" name="Google Shape;383;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 - Answers Questions 3 and 4</a:t>
            </a:r>
            <a:endParaRPr sz="3000">
              <a:solidFill>
                <a:srgbClr val="005047"/>
              </a:solidFill>
            </a:endParaRPr>
          </a:p>
        </p:txBody>
      </p:sp>
      <p:sp>
        <p:nvSpPr>
          <p:cNvPr id="384" name="Google Shape;384;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5" name="Google Shape;385;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4.7.4 Writing Equations From Two Points</a:t>
            </a:r>
            <a:endParaRPr/>
          </a:p>
        </p:txBody>
      </p:sp>
      <p:pic>
        <p:nvPicPr>
          <p:cNvPr descr="Math solution showing the steps to rewrite the equation y = -7/4x + 13/2 in point-slope form and then return to slope-intercept form, including algebraic transformations and simplifications." id="386" name="Google Shape;386;p33"/>
          <p:cNvPicPr preferRelativeResize="0"/>
          <p:nvPr/>
        </p:nvPicPr>
        <p:blipFill>
          <a:blip r:embed="rId3">
            <a:alphaModFix/>
          </a:blip>
          <a:stretch>
            <a:fillRect/>
          </a:stretch>
        </p:blipFill>
        <p:spPr>
          <a:xfrm>
            <a:off x="310896" y="1161288"/>
            <a:ext cx="3315529" cy="3285525"/>
          </a:xfrm>
          <a:prstGeom prst="rect">
            <a:avLst/>
          </a:prstGeom>
          <a:noFill/>
          <a:ln>
            <a:noFill/>
          </a:ln>
        </p:spPr>
      </p:pic>
      <p:pic>
        <p:nvPicPr>
          <p:cNvPr descr="Math problem showing step-by-step equation solving: Given 7x + 4y = 26, y is substituted and simplified, resulting in the final equation 4y + 7x = 26.&#10;" id="387" name="Google Shape;387;p33"/>
          <p:cNvPicPr preferRelativeResize="0"/>
          <p:nvPr/>
        </p:nvPicPr>
        <p:blipFill>
          <a:blip r:embed="rId4">
            <a:alphaModFix/>
          </a:blip>
          <a:stretch>
            <a:fillRect/>
          </a:stretch>
        </p:blipFill>
        <p:spPr>
          <a:xfrm>
            <a:off x="3626429" y="1009638"/>
            <a:ext cx="4810125" cy="3124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3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3" name="Google Shape;393;p34"/>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4" name="Google Shape;394;p3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5" name="Google Shape;395;p34"/>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6" name="Google Shape;396;p3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7" name="Google Shape;397;p34"/>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8" name="Google Shape;398;p34"/>
          <p:cNvCxnSpPr>
            <a:stCxn id="392" idx="2"/>
            <a:endCxn id="39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9" name="Google Shape;399;p34"/>
          <p:cNvCxnSpPr>
            <a:stCxn id="394" idx="3"/>
            <a:endCxn id="39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00" name="Google Shape;400;p34"/>
          <p:cNvCxnSpPr>
            <a:stCxn id="393" idx="3"/>
            <a:endCxn id="395"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1" name="Google Shape;401;p34"/>
          <p:cNvCxnSpPr>
            <a:stCxn id="395" idx="3"/>
            <a:endCxn id="397"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02" name="Google Shape;402;p34"/>
          <p:cNvCxnSpPr>
            <a:stCxn id="397" idx="3"/>
            <a:endCxn id="39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03" name="Google Shape;403;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4" name="Google Shape;404;p3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05" name="Google Shape;405;p3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406" name="Google Shape;406;p34"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407" name="Google Shape;407;p3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08" name="Google Shape;408;p34"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409" name="Google Shape;409;p3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0" name="Google Shape;410;p34"/>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1" name="Google Shape;411;p34"/>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12" name="Google Shape;412;p34"/>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413" name="Google Shape;413;p34"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14" name="Google Shape;414;p34"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15" name="Google Shape;415;p34"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416" name="Google Shape;416;p34"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3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22" name="Google Shape;422;p35"/>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23" name="Google Shape;423;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4" name="Google Shape;424;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4.7</a:t>
            </a:r>
            <a:r>
              <a:rPr lang="en"/>
              <a:t>.5 Practice</a:t>
            </a:r>
            <a:endParaRPr/>
          </a:p>
        </p:txBody>
      </p:sp>
      <p:pic>
        <p:nvPicPr>
          <p:cNvPr descr="Student studying with a laptop and open book, showing focus and independent learning during math practice.&#10;" id="425" name="Google Shape;425;p35" title="Practice-1.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3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1" name="Google Shape;431;p3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2" name="Google Shape;432;p3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3" name="Google Shape;433;p3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4" name="Google Shape;434;p36"/>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5" name="Google Shape;435;p36"/>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36" name="Google Shape;436;p36"/>
          <p:cNvCxnSpPr>
            <a:stCxn id="430" idx="2"/>
            <a:endCxn id="43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37" name="Google Shape;437;p36"/>
          <p:cNvCxnSpPr>
            <a:stCxn id="432" idx="3"/>
            <a:endCxn id="43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38" name="Google Shape;438;p36"/>
          <p:cNvCxnSpPr>
            <a:stCxn id="431" idx="3"/>
            <a:endCxn id="433"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39" name="Google Shape;439;p36"/>
          <p:cNvCxnSpPr>
            <a:stCxn id="433" idx="3"/>
            <a:endCxn id="435"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40" name="Google Shape;440;p36"/>
          <p:cNvCxnSpPr>
            <a:stCxn id="435" idx="3"/>
            <a:endCxn id="434"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41" name="Google Shape;441;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2" name="Google Shape;442;p3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43" name="Google Shape;443;p36"/>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44" name="Google Shape;444;p36"/>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45" name="Google Shape;445;p36"/>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46" name="Google Shape;446;p36"/>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47" name="Google Shape;447;p36"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48" name="Google Shape;448;p36"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49" name="Google Shape;449;p36"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50" name="Google Shape;450;p36"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51" name="Google Shape;451;p36"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52" name="Google Shape;452;p3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53" name="Google Shape;453;p36"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54" name="Google Shape;454;p36"/>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60" name="Google Shape;460;p37"/>
          <p:cNvSpPr txBox="1"/>
          <p:nvPr>
            <p:ph idx="1" type="body"/>
          </p:nvPr>
        </p:nvSpPr>
        <p:spPr>
          <a:xfrm>
            <a:off x="311700" y="1152475"/>
            <a:ext cx="8520600" cy="718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Some key takeaways from this lesson are that equations can be written in different forms. Often, one form is better than another based on the information given.</a:t>
            </a:r>
            <a:endParaRPr/>
          </a:p>
        </p:txBody>
      </p:sp>
      <p:sp>
        <p:nvSpPr>
          <p:cNvPr id="461" name="Google Shape;461;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62" name="Google Shape;462;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4.7 Finding Slope</a:t>
            </a:r>
            <a:endParaRPr/>
          </a:p>
        </p:txBody>
      </p:sp>
      <p:sp>
        <p:nvSpPr>
          <p:cNvPr id="463" name="Google Shape;463;p37"/>
          <p:cNvSpPr txBox="1"/>
          <p:nvPr/>
        </p:nvSpPr>
        <p:spPr>
          <a:xfrm>
            <a:off x="325750" y="2004050"/>
            <a:ext cx="5103900" cy="2590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Ask students to create their own problems and write the equation three different ways.</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Show that an equation in all three forms is equivalent by substituting a point into all three equations.</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Continue to have students use formal mathematical vocabulary around slope and the different forms.</a:t>
            </a:r>
            <a:endParaRPr sz="1800">
              <a:solidFill>
                <a:srgbClr val="424242"/>
              </a:solidFill>
              <a:latin typeface="Calibri"/>
              <a:ea typeface="Calibri"/>
              <a:cs typeface="Calibri"/>
              <a:sym typeface="Calibri"/>
            </a:endParaRPr>
          </a:p>
        </p:txBody>
      </p:sp>
      <p:pic>
        <p:nvPicPr>
          <p:cNvPr descr="Text showing three forms of linear equations—Slope-Intercept, Point-Slope, and Standard Form—on a beige background, " id="464" name="Google Shape;464;p37" title="ChatGPT Image Aug 4, 2025, 05_30_24 PM.png"/>
          <p:cNvPicPr preferRelativeResize="0"/>
          <p:nvPr/>
        </p:nvPicPr>
        <p:blipFill>
          <a:blip r:embed="rId3">
            <a:alphaModFix/>
          </a:blip>
          <a:stretch>
            <a:fillRect/>
          </a:stretch>
        </p:blipFill>
        <p:spPr>
          <a:xfrm>
            <a:off x="5903025" y="2002536"/>
            <a:ext cx="2475476" cy="247547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70" name="Google Shape;470;p38"/>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71" name="Google Shape;471;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72" name="Google Shape;472;p3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4.7 Finding Slope</a:t>
            </a:r>
            <a:endParaRPr/>
          </a:p>
        </p:txBody>
      </p:sp>
      <p:graphicFrame>
        <p:nvGraphicFramePr>
          <p:cNvPr id="473" name="Google Shape;473;p38"/>
          <p:cNvGraphicFramePr/>
          <p:nvPr/>
        </p:nvGraphicFramePr>
        <p:xfrm>
          <a:off x="311700" y="1764100"/>
          <a:ext cx="3000000" cy="3000000"/>
        </p:xfrm>
        <a:graphic>
          <a:graphicData uri="http://schemas.openxmlformats.org/drawingml/2006/table">
            <a:tbl>
              <a:tblPr>
                <a:noFill/>
                <a:tableStyleId>{C2688CA6-15E4-4140-8FA1-9785E8CD4E53}</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Write the slope of a line.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Write the equation of a line in different forms.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