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4253A24-5476-4AB3-B896-88755738FB0E}">
  <a:tblStyle styleId="{34253A24-5476-4AB3-B896-88755738FB0E}"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2PGJThrG2Q;&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dea3dbdcb5ad38aa790899274fb16a6259b5141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Until now, students have worked with equations. In this lesson and the next two, they focus on interpreting, writing, and solving inequalities in one variable, building on grade 7 work (TEKS 7.10).</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lesson emphasizes writing inequalities to represent real-world constraints. Students identify key quantities, choose variables, and decide if multiple inequalities are needed, engaging in mathematical modeling.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Future lessons will build on this by finding and interpreting solutions to inequalities that model situations.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A5(B) </a:t>
            </a:r>
            <a:r>
              <a:rPr lang="en" u="sng">
                <a:solidFill>
                  <a:schemeClr val="dk1"/>
                </a:solidFill>
                <a:latin typeface="Noto Sans"/>
                <a:ea typeface="Noto Sans"/>
                <a:cs typeface="Noto Sans"/>
                <a:sym typeface="Noto Sans"/>
              </a:rPr>
              <a:t>solve linear inequalities in one variabl</a:t>
            </a:r>
            <a:r>
              <a:rPr lang="en">
                <a:solidFill>
                  <a:schemeClr val="dk1"/>
                </a:solidFill>
                <a:latin typeface="Noto Sans"/>
                <a:ea typeface="Noto Sans"/>
                <a:cs typeface="Noto Sans"/>
                <a:sym typeface="Noto Sans"/>
              </a:rPr>
              <a:t>e, including those for which the application of the distributive property is necessary and for </a:t>
            </a:r>
            <a:r>
              <a:rPr lang="en" u="sng">
                <a:solidFill>
                  <a:schemeClr val="dk1"/>
                </a:solidFill>
                <a:latin typeface="Noto Sans"/>
                <a:ea typeface="Noto Sans"/>
                <a:cs typeface="Noto Sans"/>
                <a:sym typeface="Noto Sans"/>
              </a:rPr>
              <a:t>which variables are included on both sides</a:t>
            </a:r>
            <a:endParaRPr u="sng">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1(A) use prior knowledge and experiences to understand meanings in English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 tape, video, DVD, and CD 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 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4(G) demonstrate comprehension of increasingly complex Eng by participating in shared reading, retelling or summarizing material, responding to questions, and taking notes commensurate with content area and grade level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recall the meaning of inequality symbols (&lt;, &gt;, ≤, and ≥) and the meaning of “solutions to an inequality.” They are reminded that an inequality in one variable can have a range of values that make the statement true. Students also pay attention to the value that is at the boundary of an inequality and consider whether it is or isn’t a solution to an inequality.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Give students 1 – 2 minutes of quiet work time. Follow with a whole-class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greater than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less than or equal to</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greater than or equal to</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Yes; 25 is a solution to 30 ≥ h because 30 is greater than or equal to 25.</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No; 40 is not a solution to any of the inequalities because 40 does not make any of the inequalities true when substituted in for h.</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Yes; 30 is a solution to 30 ≥ h.</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Draw students’ attention to the last inequality (30≥h). Make sure students see that, even though the symbol is read “greater than or equal to,” it doesn’t mean that we’re looking for values that are greater than or equal to 30. The statement reads “30 is greater than or equal to h,” which means h must be less than or equal to 30.</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how students know if 50, 20, or 30 are solutions. Emphasize testing boundary values by checking if they make the statement true.</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Show equations h=50h=50h=50, h=20h=20h=20, and 30=h30=h30=h. Discuss how equations have one solution, while inequalities have a range of solutions.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6 Three Reads: Reading, Listening,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reading comprehension of this problem. Use the first read to orient students to the situation. Ask students to describe what the situation is about without using numbers (students planning a budget for an upcoming special event). Take time to discuss the meaning of unfamiliar terms at this time (Senior Dance, budget, chaperone, profit, etc.). Use the second read to identify quantities and relationships. Ask students what can be counted or measured without focusing on the values (number of people who attended in the past, maximum number of people expected this year, ratio of chaperones to students, maximum ticket price, minimum amount of profit needed, etc.). After the third read, ask students to brainstorm possible strategies to answer the questions. This will help students make sense of language used to describe situations involving inequalities.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appropriate reading accommodations and supports to ensure student access to written directions, word problems, and other text-based content.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Conceptual Processing</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prompts students to interpret several inequalities that represent the constraints in a situation. To explain what the letters in the inequalities mean in the given context, students cannot simply match the numbers in the verbal descriptions and those in the inequalities. They must attend carefully to the symbols and any operations and reason both quantitatively and abstractly. The work here also engages students in an aspect of mathematical modeling. As students discuss with their partners, listen for those who could interpret the inequalities clearly and accurately. Ask them to share their interpretations later.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Arrange students in groups of 2. Give them a few minutes of quiet time to think individually, followed by some time to share their thinking with their partner.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 </a:t>
            </a:r>
            <a:r>
              <a:rPr lang="en" sz="1300">
                <a:solidFill>
                  <a:schemeClr val="dk1"/>
                </a:solidFill>
                <a:latin typeface="Calibri"/>
                <a:ea typeface="Calibri"/>
                <a:cs typeface="Calibri"/>
                <a:sym typeface="Calibri"/>
              </a:rPr>
              <a:t>≤ 20 means that the ticket price, t, must be less than or equal to $20.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120 ≤ p ≤ 200 means that between 120 and 200 people are expected to attend (120 is less than or equal to the number of people; the number of people is less than or equal to 200). p represents the number of people attending the dance.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t − m ≥ 200 means that the total amount collected from ticket sales in dollars, pt, minus the cost of meals and entertainment in dollars, m, must be greater than or equal to $200.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p/20 means that the number of chaperones, c, must be at least 120 of the number of students attending.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previously identified students to share their responses. Make sure students understand why the symbols accurately represent the constraints in the situation.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the last two inequalities, make sure students see how the operations represent the constraints on profit and on the number of chaperones.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needed, use numbers to illustrate the relationship between variables. For example, to help students make sense of c ≥ p/20, ask: “How many chaperones are needed if there are 120 students?” (at least 120/20 or 6 chaperones, or c ≥ 120/20) “180 students?” (at least 180/20 or 9 chaperones, or c ≥ 180/20)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can't have a negative ticket price.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By the same reasoning, we might want to include m ≥ 0. Note that the other variables should also be greater than or equal to 0, but those conditions are already implied by the existing constraints.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number of rabbits a tiger eats daily</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The number of rabbits a tiger eats daily is represented by x. The answer is the number of chickens a tiger eats daily.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average weight of a rabbit</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The average weight of a rabbit is 4 pounds. The answer is the number of chickens a tiger eats daily.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number of chickens a tiger eats daily</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Check yourself: The letter y represents the number of chickens a tiger eats daily.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average weight of a chicken</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The average weight of a chicken is 5 pounds. The answer is the number of chickens a tiger eats daily.</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To translate English sentences into inequalities, we need to recognize the phrases that indicate the inequality. Some words are easy, like “more than” and “less than.” But others are not as obvious. The table shows some common phrases that indicate inequalities.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X - 27 </a:t>
            </a:r>
            <a:r>
              <a:rPr lang="en" sz="1300">
                <a:solidFill>
                  <a:srgbClr val="1D2125"/>
                </a:solidFill>
              </a:rPr>
              <a:t>≥ 48</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Z + 5 &lt; 52</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2 Collect and Display: Speaking, Representing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whole-class discussion. As students share their responses, amplify and record any words and phrases that describe the meaning of each equation or inequality on a display. Call students’ attention to the different ways the constraints are represented by language in context and equations or inequalities of different forms.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Cultivate conversation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N/A</a:t>
            </a:r>
            <a:endParaRPr i="1">
              <a:solidFill>
                <a:srgbClr val="1D2125"/>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Previously, students interpreted inequalities. Now they write inequalities to model constraints, identifying key quantities and relationships. Look for students who represent the same constraint in different ways (e.g., w ≤ 1500, 1500 ≥ w,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w &lt; 1500,  or w = 1500) and have them share.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Keep students in groups of 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p≤15 , where p represents the number of people in an elevator car</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w=70a+35c+4a+4c</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74a+39c≤1,500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answers will vary.</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More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Your answer may vary, but here are some samples: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 elevator car can hold at most z people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each car can carry a maximum of m kilograms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each person carries d kg of gear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who use a variable for the number of adults and another for the number of children may have trouble accounting for the weight of the gear because it applies to both groups. Calculating the weight of a specific combination of adults and children (with their gear) may help.</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equations and inequalities, starting with those that are more concrete (from the first question) and ending with the ones that are more abstract (from the last question).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that the same constraints may be accurately represented by statements of different forms. Consider reading aloud the different inequalities that represent the same constraint. For example, if w represents the total weight:</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w≤1,500 can be read: “The total weight is less than or equal to 1,500 kilograms” or “The total weight is at most 1,500 kilograms.”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1,500≥w can be read: “Fifteen hundred kilograms is greater than or equal to the total weight.”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w&lt;1,500 or w=1,500 can be read: “The total weight is less than 1,500 kilograms, or it is equal to 1,500 kilograms.”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constraints that involve multiple quantities, some students may write, for instance, 74a+39c≤1,500, while others may write 70a+4a+35c+4c≤1,500. Ask students why these expressions are equivalent, encouraging them to use the context in their explanation. Point out that although a constraint can be written in different ways, writing it using fewer terms may be more convenient and may allow us to gain certain insights about the situation.</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2p ≤ 64</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The statement 2p≤64 means she can spend at most $64 at $2 per pound.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2p&lt;64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This statement needs to include spending exactly $64. The answer is 2p≤64.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2p ≥ 64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 The cost cannot be greater than $64. The answer is 2p≤64</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2p &gt; 64</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The cost cannot exceed $64. The answer is 2p≤64.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Many real-life situations require us to solve inequalities. The method we will use to solve applications with linear inequalities is very much like the one we used when we solved applications with equations.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We will read the problem and make sure all the words are understood. Next, we will identify what we are looking for and assign a variable to represent it. We will restate the problem in one sentence to make it easy to translate into an inequality.</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Solution</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Step 1 - Read the problem.</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Step 2 - Identify what you are looking for.</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maximum number of tablets Dawn can buy</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Step 3 - Name what you are looking for. Choose a variable to represent that quantity.</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Let 𝑛=the number of tablets.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Step 4 - Translate. Write a sentence that gives the information to find it.</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$254.12 times the number of tablets is no more than $4,000.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Translate into an inequality.</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254.12𝑛≤4000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1.99g≤25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2.49g≤25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cg≤25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and Answers:</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Solicit from students any advantages and disadvantages for representing constraints as inequalities.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advantages students might bring 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Compared to written words, inequalities are a simpler and quicker way to describe what is happening in a situation.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easier to see what values a certain quantity could or could not take when the constraint is written with symbols and numbers.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Possible disadvantages: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Unless we know what the variables stand for, we can’t be sure about the meaning of an inequality.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we don’t recall what the symbols mean or how to read them, we can’t access the information.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Next, invite students to share some advice for students who might just be learning to write inequalities to represent constraints. What should they pay attention to? What are some potential sources of confusion or error they should look out for? Students might mention that the following are important things to attend to: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Specifying the meaning of each variable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 using the same variable to represent different quantities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Making sure that the correct symbols are used to represent relationships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Using words to read each inequality to make sure that it fully represents a constraint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3.png"/><Relationship Id="rId5" Type="http://schemas.openxmlformats.org/officeDocument/2006/relationships/image" Target="../media/image18.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20.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20.png"/><Relationship Id="rId5" Type="http://schemas.openxmlformats.org/officeDocument/2006/relationships/image" Target="../media/image12.png"/><Relationship Id="rId6" Type="http://schemas.openxmlformats.org/officeDocument/2006/relationships/image" Target="../media/image8.png"/><Relationship Id="rId7" Type="http://schemas.openxmlformats.org/officeDocument/2006/relationships/image" Target="../media/image15.png"/><Relationship Id="rId8"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jpg"/><Relationship Id="rId4" Type="http://schemas.openxmlformats.org/officeDocument/2006/relationships/slide" Target="/ppt/slides/slide12.xml"/><Relationship Id="rId5" Type="http://schemas.openxmlformats.org/officeDocument/2006/relationships/image" Target="../media/image4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13.png"/><Relationship Id="rId5" Type="http://schemas.openxmlformats.org/officeDocument/2006/relationships/image" Target="../media/image44.png"/><Relationship Id="rId6"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20.png"/><Relationship Id="rId4" Type="http://schemas.openxmlformats.org/officeDocument/2006/relationships/image" Target="../media/image12.png"/><Relationship Id="rId5" Type="http://schemas.openxmlformats.org/officeDocument/2006/relationships/image" Target="../media/image8.png"/><Relationship Id="rId6" Type="http://schemas.openxmlformats.org/officeDocument/2006/relationships/image" Target="../media/image15.png"/><Relationship Id="rId7"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3.png"/><Relationship Id="rId5"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9.jpg"/><Relationship Id="rId4" Type="http://schemas.openxmlformats.org/officeDocument/2006/relationships/image" Target="../media/image4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jp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9.jpg"/><Relationship Id="rId4" Type="http://schemas.openxmlformats.org/officeDocument/2006/relationships/hyperlink" Target="https://www.youtube.com/watch?v=02QZIWjK24A" TargetMode="External"/><Relationship Id="rId5" Type="http://schemas.openxmlformats.org/officeDocument/2006/relationships/hyperlink" Target="https://www.youtube.com/watch?v=02QZIWjK24A" TargetMode="External"/><Relationship Id="rId6" Type="http://schemas.openxmlformats.org/officeDocument/2006/relationships/image" Target="../media/image3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3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37.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15.png"/><Relationship Id="rId6" Type="http://schemas.openxmlformats.org/officeDocument/2006/relationships/image" Target="../media/image17.png"/><Relationship Id="rId7"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9.jpg"/><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image" Target="../media/image8.png"/><Relationship Id="rId5" Type="http://schemas.openxmlformats.org/officeDocument/2006/relationships/image" Target="../media/image17.png"/><Relationship Id="rId6" Type="http://schemas.openxmlformats.org/officeDocument/2006/relationships/image" Target="../media/image46.png"/><Relationship Id="rId7" Type="http://schemas.openxmlformats.org/officeDocument/2006/relationships/image" Target="../media/image2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9.jp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7.png"/><Relationship Id="rId4" Type="http://schemas.openxmlformats.org/officeDocument/2006/relationships/image" Target="../media/image26.png"/><Relationship Id="rId5" Type="http://schemas.openxmlformats.org/officeDocument/2006/relationships/image" Target="../media/image46.png"/><Relationship Id="rId6" Type="http://schemas.openxmlformats.org/officeDocument/2006/relationships/image" Target="../media/image30.png"/><Relationship Id="rId7"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9.jp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8 Representing Situations with Inequalities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2.8 Representing Situations with Inequalities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{34253A24-5476-4AB3-B896-88755738FB0E}</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Write inequalities </a:t>
            </a:r>
            <a:r>
              <a:rPr lang="en">
                <a:solidFill>
                  <a:srgbClr val="F3F3F3"/>
                </a:solidFill>
              </a:rPr>
              <a:t>that represent the constraints in a situation.</a:t>
            </a:r>
            <a:endParaRPr>
              <a:solidFill>
                <a:srgbClr val="F3F3F3"/>
              </a:solidFill>
            </a:endParaRPr>
          </a:p>
        </p:txBody>
      </p:sp>
      <p:sp>
        <p:nvSpPr>
          <p:cNvPr id="68" name="Google Shape;68;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69" name="Google Shape;69;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2.8 Representing Situations with Inequalities</a:t>
            </a:r>
            <a:endParaRPr>
              <a:solidFill>
                <a:srgbClr val="EFEFEF"/>
              </a:solidFill>
            </a:endParaRPr>
          </a:p>
        </p:txBody>
      </p:sp>
      <p:pic>
        <p:nvPicPr>
          <p:cNvPr id="70" name="Google Shape;70;p10" title="Practice-7.png"/>
          <p:cNvPicPr preferRelativeResize="0"/>
          <p:nvPr/>
        </p:nvPicPr>
        <p:blipFill>
          <a:blip r:embed="rId3">
            <a:alphaModFix/>
          </a:blip>
          <a:stretch>
            <a:fillRect/>
          </a:stretch>
        </p:blipFill>
        <p:spPr>
          <a:xfrm>
            <a:off x="5260413" y="785800"/>
            <a:ext cx="3571875" cy="3571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Constraint</a:t>
            </a:r>
            <a:endParaRPr/>
          </a:p>
          <a:p>
            <a:pPr indent="-330200" lvl="1" marL="914400" rtl="0" algn="l">
              <a:spcBef>
                <a:spcPts val="0"/>
              </a:spcBef>
              <a:spcAft>
                <a:spcPts val="0"/>
              </a:spcAft>
              <a:buSzPts val="1600"/>
              <a:buChar char="○"/>
            </a:pPr>
            <a:r>
              <a:rPr lang="en"/>
              <a:t>A limitation on the possible values of variables in a model, often expressed by an equation or inequality.</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2.8 Representing Situations with Inequalities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Inequality</a:t>
            </a:r>
            <a:endParaRPr/>
          </a:p>
          <a:p>
            <a:pPr indent="-330200" lvl="1" marL="914400" rtl="0" algn="l">
              <a:spcBef>
                <a:spcPts val="0"/>
              </a:spcBef>
              <a:spcAft>
                <a:spcPts val="0"/>
              </a:spcAft>
              <a:buSzPts val="1600"/>
              <a:buChar char="○"/>
            </a:pPr>
            <a:r>
              <a:rPr lang="en"/>
              <a:t>A mathematical sentence that contains &lt;, &gt;, ≥, ≤, or ≠ in order to compare two quantities.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Inequalities</a:t>
            </a:r>
            <a:r>
              <a:rPr lang="en" sz="3000">
                <a:solidFill>
                  <a:srgbClr val="005047"/>
                </a:solidFill>
              </a:rPr>
              <a:t> </a:t>
            </a:r>
            <a:r>
              <a:rPr lang="en" sz="3000"/>
              <a:t>🚫</a:t>
            </a:r>
            <a:endParaRPr>
              <a:solidFill>
                <a:srgbClr val="005047"/>
              </a:solidFill>
            </a:endParaRPr>
          </a:p>
        </p:txBody>
      </p:sp>
      <p:sp>
        <p:nvSpPr>
          <p:cNvPr id="114" name="Google Shape;114;p13"/>
          <p:cNvSpPr txBox="1"/>
          <p:nvPr>
            <p:ph idx="1" type="body"/>
          </p:nvPr>
        </p:nvSpPr>
        <p:spPr>
          <a:xfrm>
            <a:off x="311700" y="1152475"/>
            <a:ext cx="84216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For questions 1–3, translate the inequality symbols into words.</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i="1" lang="en">
                <a:latin typeface="Times New Roman"/>
                <a:ea typeface="Times New Roman"/>
                <a:cs typeface="Times New Roman"/>
                <a:sym typeface="Times New Roman"/>
              </a:rPr>
              <a:t>h</a:t>
            </a:r>
            <a:r>
              <a:rPr lang="en"/>
              <a:t> &gt; 50</a:t>
            </a:r>
            <a:endParaRPr/>
          </a:p>
          <a:p>
            <a:pPr indent="-342900" lvl="0" marL="457200" rtl="0" algn="l">
              <a:lnSpc>
                <a:spcPct val="100000"/>
              </a:lnSpc>
              <a:spcBef>
                <a:spcPts val="1000"/>
              </a:spcBef>
              <a:spcAft>
                <a:spcPts val="0"/>
              </a:spcAft>
              <a:buSzPts val="1800"/>
              <a:buAutoNum type="arabicPeriod"/>
            </a:pPr>
            <a:r>
              <a:rPr i="1" lang="en">
                <a:latin typeface="Times New Roman"/>
                <a:ea typeface="Times New Roman"/>
                <a:cs typeface="Times New Roman"/>
                <a:sym typeface="Times New Roman"/>
              </a:rPr>
              <a:t>h</a:t>
            </a:r>
            <a:r>
              <a:rPr lang="en"/>
              <a:t> ≤ 20</a:t>
            </a:r>
            <a:endParaRPr/>
          </a:p>
          <a:p>
            <a:pPr indent="-342900" lvl="0" marL="457200" rtl="0" algn="l">
              <a:lnSpc>
                <a:spcPct val="100000"/>
              </a:lnSpc>
              <a:spcBef>
                <a:spcPts val="1000"/>
              </a:spcBef>
              <a:spcAft>
                <a:spcPts val="0"/>
              </a:spcAft>
              <a:buSzPts val="1800"/>
              <a:buAutoNum type="arabicPeriod"/>
            </a:pPr>
            <a:r>
              <a:rPr lang="en"/>
              <a:t>30 ≥ </a:t>
            </a:r>
            <a:r>
              <a:rPr i="1" lang="en">
                <a:latin typeface="Times New Roman"/>
                <a:ea typeface="Times New Roman"/>
                <a:cs typeface="Times New Roman"/>
                <a:sym typeface="Times New Roman"/>
              </a:rPr>
              <a:t>h</a:t>
            </a:r>
            <a:endParaRPr i="1">
              <a:latin typeface="Times New Roman"/>
              <a:ea typeface="Times New Roman"/>
              <a:cs typeface="Times New Roman"/>
              <a:sym typeface="Times New Roman"/>
            </a:endParaRPr>
          </a:p>
          <a:p>
            <a:pPr indent="-342900" lvl="0" marL="457200" rtl="0" algn="l">
              <a:lnSpc>
                <a:spcPct val="100000"/>
              </a:lnSpc>
              <a:spcBef>
                <a:spcPts val="1000"/>
              </a:spcBef>
              <a:spcAft>
                <a:spcPts val="0"/>
              </a:spcAft>
              <a:buSzPts val="1800"/>
              <a:buAutoNum type="arabicPeriod"/>
            </a:pPr>
            <a:r>
              <a:rPr lang="en"/>
              <a:t>Is 25 a solution to any of the inequalities? Which one(s)?</a:t>
            </a:r>
            <a:endParaRPr/>
          </a:p>
          <a:p>
            <a:pPr indent="-342900" lvl="0" marL="457200" rtl="0" algn="l">
              <a:lnSpc>
                <a:spcPct val="100000"/>
              </a:lnSpc>
              <a:spcBef>
                <a:spcPts val="1000"/>
              </a:spcBef>
              <a:spcAft>
                <a:spcPts val="0"/>
              </a:spcAft>
              <a:buSzPts val="1800"/>
              <a:buAutoNum type="arabicPeriod"/>
            </a:pPr>
            <a:r>
              <a:rPr lang="en"/>
              <a:t>Is 40 a solution to any of the inequalities? Which one(s)?</a:t>
            </a:r>
            <a:endParaRPr/>
          </a:p>
          <a:p>
            <a:pPr indent="-342900" lvl="0" marL="457200" rtl="0" algn="l">
              <a:lnSpc>
                <a:spcPct val="100000"/>
              </a:lnSpc>
              <a:spcBef>
                <a:spcPts val="1000"/>
              </a:spcBef>
              <a:spcAft>
                <a:spcPts val="1000"/>
              </a:spcAft>
              <a:buSzPts val="1800"/>
              <a:buAutoNum type="arabicPeriod"/>
            </a:pPr>
            <a:r>
              <a:rPr lang="en"/>
              <a:t>Is 30 a solution to any of the inequalities? Which one(s)?</a:t>
            </a:r>
            <a:endParaRPr/>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2.8.1 Understanding Inequality Symbols</a:t>
            </a:r>
            <a:endParaRPr/>
          </a:p>
        </p:txBody>
      </p:sp>
      <p:pic>
        <p:nvPicPr>
          <p:cNvPr id="117" name="Google Shape;117;p13" title="Just Symbols.png"/>
          <p:cNvPicPr preferRelativeResize="0"/>
          <p:nvPr/>
        </p:nvPicPr>
        <p:blipFill>
          <a:blip r:embed="rId4">
            <a:alphaModFix/>
          </a:blip>
          <a:stretch>
            <a:fillRect/>
          </a:stretch>
        </p:blipFill>
        <p:spPr>
          <a:xfrm>
            <a:off x="2278900" y="1649724"/>
            <a:ext cx="1192576" cy="11925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1" name="Shape 121"/>
        <p:cNvGrpSpPr/>
        <p:nvPr/>
      </p:nvGrpSpPr>
      <p:grpSpPr>
        <a:xfrm>
          <a:off x="0" y="0"/>
          <a:ext cx="0" cy="0"/>
          <a:chOff x="0" y="0"/>
          <a:chExt cx="0" cy="0"/>
        </a:xfrm>
      </p:grpSpPr>
      <p:sp>
        <p:nvSpPr>
          <p:cNvPr id="122" name="Google Shape;122;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3" name="Google Shape;123;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8" name="Google Shape;128;p14"/>
          <p:cNvCxnSpPr>
            <a:stCxn id="122" idx="2"/>
            <a:endCxn id="1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29" name="Google Shape;129;p14"/>
          <p:cNvCxnSpPr>
            <a:stCxn id="124" idx="3"/>
            <a:endCxn id="12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0" name="Google Shape;130;p14"/>
          <p:cNvCxnSpPr>
            <a:stCxn id="123" idx="3"/>
            <a:endCxn id="1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5" idx="3"/>
            <a:endCxn id="1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7" idx="3"/>
            <a:endCxn id="1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3" name="Google Shape;13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4" name="Google Shape;134;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5" name="Google Shape;135;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6" name="Google Shape;136;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7" name="Google Shape;137;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8" name="Google Shape;138;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39" name="Google Shape;139;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0" name="Google Shape;140;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1" name="Google Shape;141;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2" name="Google Shape;142;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3" name="Google Shape;143;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4" name="Google Shape;144;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5" name="Google Shape;145;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6" name="Google Shape;146;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0" name="Shape 150"/>
        <p:cNvGrpSpPr/>
        <p:nvPr/>
      </p:nvGrpSpPr>
      <p:grpSpPr>
        <a:xfrm>
          <a:off x="0" y="0"/>
          <a:ext cx="0" cy="0"/>
          <a:chOff x="0" y="0"/>
          <a:chExt cx="0" cy="0"/>
        </a:xfrm>
      </p:grpSpPr>
      <p:sp>
        <p:nvSpPr>
          <p:cNvPr id="151" name="Google Shape;151;p15"/>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Learning Strategies - </a:t>
            </a:r>
            <a:r>
              <a:rPr lang="en" sz="3000"/>
              <a:t>Senior Dance 💃</a:t>
            </a:r>
            <a:endParaRPr sz="3000">
              <a:solidFill>
                <a:srgbClr val="005047"/>
              </a:solidFill>
            </a:endParaRPr>
          </a:p>
        </p:txBody>
      </p:sp>
      <p:sp>
        <p:nvSpPr>
          <p:cNvPr id="152" name="Google Shape;15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3" name="Google Shape;153;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2.8.2 Identifying Constraints in Inequalities</a:t>
            </a:r>
            <a:endParaRPr/>
          </a:p>
        </p:txBody>
      </p:sp>
      <p:pic>
        <p:nvPicPr>
          <p:cNvPr id="154" name="Google Shape;154;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55" name="Google Shape;155;p1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56" name="Google Shape;156;p15"/>
          <p:cNvSpPr/>
          <p:nvPr/>
        </p:nvSpPr>
        <p:spPr>
          <a:xfrm>
            <a:off x="5034300" y="3546325"/>
            <a:ext cx="3652500" cy="10602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Ask for help if any directions are unclear.</a:t>
            </a:r>
            <a:endParaRPr sz="1100">
              <a:solidFill>
                <a:schemeClr val="dk1"/>
              </a:solidFill>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157" name="Google Shape;157;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
        <p:nvSpPr>
          <p:cNvPr id="158" name="Google Shape;158;p15"/>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First read: listen and describe the situation without numbers.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Second read: list what can be counted or measured.</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Third read: listen for the question and brainstorm ways to solve.</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Three Reads</a:t>
            </a:r>
            <a:endParaRPr sz="1000">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16"/>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3000">
                <a:solidFill>
                  <a:srgbClr val="005047"/>
                </a:solidFill>
              </a:rPr>
              <a:t>Learning Activity - </a:t>
            </a:r>
            <a:r>
              <a:rPr lang="en" sz="3000"/>
              <a:t>Senior Dance 💃</a:t>
            </a:r>
            <a:endParaRPr sz="3000">
              <a:solidFill>
                <a:srgbClr val="005047"/>
              </a:solidFill>
            </a:endParaRPr>
          </a:p>
        </p:txBody>
      </p:sp>
      <p:sp>
        <p:nvSpPr>
          <p:cNvPr id="164" name="Google Shape;164;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Seniors in a high school student council are trying to develop a budget for the Senior Dance. The revenue from ticket sales needs to cover the cost of the meals and entertainment and also make a profit of at least $200 to be contributed to the school. </a:t>
            </a:r>
            <a:endParaRPr/>
          </a:p>
          <a:p>
            <a:pPr indent="0" lvl="0" marL="0" rtl="0" algn="l">
              <a:lnSpc>
                <a:spcPct val="90000"/>
              </a:lnSpc>
              <a:spcBef>
                <a:spcPts val="1000"/>
              </a:spcBef>
              <a:spcAft>
                <a:spcPts val="1200"/>
              </a:spcAft>
              <a:buNone/>
            </a:pPr>
            <a:r>
              <a:t/>
            </a:r>
            <a:endParaRPr b="1"/>
          </a:p>
        </p:txBody>
      </p:sp>
      <p:sp>
        <p:nvSpPr>
          <p:cNvPr id="165" name="Google Shape;165;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2.8.2 Identifying Constraints in Inequalities</a:t>
            </a:r>
            <a:endParaRPr/>
          </a:p>
        </p:txBody>
      </p:sp>
      <p:sp>
        <p:nvSpPr>
          <p:cNvPr id="167" name="Google Shape;167;p16"/>
          <p:cNvSpPr txBox="1"/>
          <p:nvPr/>
        </p:nvSpPr>
        <p:spPr>
          <a:xfrm>
            <a:off x="310896" y="2162850"/>
            <a:ext cx="5003700" cy="14856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Here is some information they have gathered:</a:t>
            </a:r>
            <a:endParaRPr sz="1800">
              <a:solidFill>
                <a:srgbClr val="424242"/>
              </a:solidFill>
              <a:latin typeface="Calibri"/>
              <a:ea typeface="Calibri"/>
              <a:cs typeface="Calibri"/>
              <a:sym typeface="Calibri"/>
            </a:endParaRPr>
          </a:p>
          <a:p>
            <a:pPr indent="-330200" lvl="0" marL="457200" rtl="0" algn="l">
              <a:lnSpc>
                <a:spcPct val="90000"/>
              </a:lnSpc>
              <a:spcBef>
                <a:spcPts val="1000"/>
              </a:spcBef>
              <a:spcAft>
                <a:spcPts val="0"/>
              </a:spcAft>
              <a:buClr>
                <a:srgbClr val="424242"/>
              </a:buClr>
              <a:buSzPts val="1600"/>
              <a:buFont typeface="Calibri"/>
              <a:buChar char="●"/>
            </a:pPr>
            <a:r>
              <a:rPr lang="en" sz="1800">
                <a:solidFill>
                  <a:srgbClr val="424242"/>
                </a:solidFill>
                <a:latin typeface="Calibri"/>
                <a:ea typeface="Calibri"/>
                <a:cs typeface="Calibri"/>
                <a:sym typeface="Calibri"/>
              </a:rPr>
              <a:t>Last year, 120 people attended. It was a success and is expected to be even bigger this year. Up to 200 people will attend.</a:t>
            </a:r>
            <a:endParaRPr sz="1800">
              <a:solidFill>
                <a:srgbClr val="424242"/>
              </a:solidFill>
              <a:latin typeface="Calibri"/>
              <a:ea typeface="Calibri"/>
              <a:cs typeface="Calibri"/>
              <a:sym typeface="Calibri"/>
            </a:endParaRPr>
          </a:p>
          <a:p>
            <a:pPr indent="-330200" lvl="0" marL="457200" rtl="0" algn="l">
              <a:lnSpc>
                <a:spcPct val="90000"/>
              </a:lnSpc>
              <a:spcBef>
                <a:spcPts val="1000"/>
              </a:spcBef>
              <a:spcAft>
                <a:spcPts val="0"/>
              </a:spcAft>
              <a:buClr>
                <a:srgbClr val="424242"/>
              </a:buClr>
              <a:buSzPts val="1600"/>
              <a:buFont typeface="Calibri"/>
              <a:buChar char="●"/>
            </a:pPr>
            <a:r>
              <a:rPr lang="en" sz="1800">
                <a:solidFill>
                  <a:srgbClr val="424242"/>
                </a:solidFill>
                <a:latin typeface="Calibri"/>
                <a:ea typeface="Calibri"/>
                <a:cs typeface="Calibri"/>
                <a:sym typeface="Calibri"/>
              </a:rPr>
              <a:t>There needs to be at least 1 chaperone for every 20 students.</a:t>
            </a:r>
            <a:endParaRPr sz="1800">
              <a:solidFill>
                <a:srgbClr val="424242"/>
              </a:solidFill>
              <a:latin typeface="Calibri"/>
              <a:ea typeface="Calibri"/>
              <a:cs typeface="Calibri"/>
              <a:sym typeface="Calibri"/>
            </a:endParaRPr>
          </a:p>
          <a:p>
            <a:pPr indent="-330200" lvl="0" marL="457200" rtl="0" algn="l">
              <a:lnSpc>
                <a:spcPct val="90000"/>
              </a:lnSpc>
              <a:spcBef>
                <a:spcPts val="1000"/>
              </a:spcBef>
              <a:spcAft>
                <a:spcPts val="1000"/>
              </a:spcAft>
              <a:buClr>
                <a:srgbClr val="424242"/>
              </a:buClr>
              <a:buSzPts val="1600"/>
              <a:buFont typeface="Calibri"/>
              <a:buChar char="●"/>
            </a:pPr>
            <a:r>
              <a:rPr lang="en" sz="1800">
                <a:solidFill>
                  <a:srgbClr val="424242"/>
                </a:solidFill>
                <a:latin typeface="Calibri"/>
                <a:ea typeface="Calibri"/>
                <a:cs typeface="Calibri"/>
                <a:sym typeface="Calibri"/>
              </a:rPr>
              <a:t>The ticket price cannot exceed $20 per person.</a:t>
            </a:r>
            <a:endParaRPr sz="1800">
              <a:solidFill>
                <a:srgbClr val="424242"/>
              </a:solidFill>
              <a:latin typeface="Calibri"/>
              <a:ea typeface="Calibri"/>
              <a:cs typeface="Calibri"/>
              <a:sym typeface="Calibri"/>
            </a:endParaRPr>
          </a:p>
        </p:txBody>
      </p:sp>
      <p:pic>
        <p:nvPicPr>
          <p:cNvPr id="168" name="Google Shape;168;p16" title="ChatGPT Image Aug 21, 2025, 04_11_06 AM.png"/>
          <p:cNvPicPr preferRelativeResize="0"/>
          <p:nvPr/>
        </p:nvPicPr>
        <p:blipFill>
          <a:blip r:embed="rId4">
            <a:alphaModFix/>
          </a:blip>
          <a:stretch>
            <a:fillRect/>
          </a:stretch>
        </p:blipFill>
        <p:spPr>
          <a:xfrm>
            <a:off x="5739926" y="2162847"/>
            <a:ext cx="1467251" cy="2200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1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sz="3000"/>
              <a:t>- Senior Dance 💃</a:t>
            </a:r>
            <a:endParaRPr sz="3000">
              <a:solidFill>
                <a:srgbClr val="005047"/>
              </a:solidFill>
            </a:endParaRPr>
          </a:p>
        </p:txBody>
      </p:sp>
      <p:sp>
        <p:nvSpPr>
          <p:cNvPr id="174" name="Google Shape;174;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5" name="Google Shape;175;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2.8.2 Identifying Constraints in Inequalities</a:t>
            </a:r>
            <a:endParaRPr/>
          </a:p>
        </p:txBody>
      </p:sp>
      <p:sp>
        <p:nvSpPr>
          <p:cNvPr id="176" name="Google Shape;176;p17">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77" name="Google Shape;177;p17"/>
          <p:cNvSpPr txBox="1"/>
          <p:nvPr/>
        </p:nvSpPr>
        <p:spPr>
          <a:xfrm>
            <a:off x="311700" y="1152475"/>
            <a:ext cx="8375100" cy="3416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Here are some inequalities the seniors wrote about the situation. Each letter stands for one quantity in the situation. Determine  the meaning of each letter(variable) .</a:t>
            </a:r>
            <a:endParaRPr sz="1800">
              <a:solidFill>
                <a:srgbClr val="424242"/>
              </a:solidFill>
              <a:latin typeface="Calibri"/>
              <a:ea typeface="Calibri"/>
              <a:cs typeface="Calibri"/>
              <a:sym typeface="Calibri"/>
            </a:endParaRPr>
          </a:p>
          <a:p>
            <a:pPr indent="-342900" lvl="0" marL="457200" rtl="0" algn="l">
              <a:spcBef>
                <a:spcPts val="120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 20</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120 ≤ </a:t>
            </a:r>
            <a:r>
              <a:rPr i="1" lang="en" sz="1800">
                <a:solidFill>
                  <a:srgbClr val="424242"/>
                </a:solidFill>
                <a:latin typeface="Times New Roman"/>
                <a:ea typeface="Times New Roman"/>
                <a:cs typeface="Times New Roman"/>
                <a:sym typeface="Times New Roman"/>
              </a:rPr>
              <a:t>p</a:t>
            </a:r>
            <a:r>
              <a:rPr lang="en" sz="1800">
                <a:solidFill>
                  <a:srgbClr val="424242"/>
                </a:solidFill>
                <a:latin typeface="Calibri"/>
                <a:ea typeface="Calibri"/>
                <a:cs typeface="Calibri"/>
                <a:sym typeface="Calibri"/>
              </a:rPr>
              <a:t> ≤ 200</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p</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m</a:t>
            </a:r>
            <a:r>
              <a:rPr lang="en" sz="1800">
                <a:solidFill>
                  <a:srgbClr val="424242"/>
                </a:solidFill>
                <a:latin typeface="Calibri"/>
                <a:ea typeface="Calibri"/>
                <a:cs typeface="Calibri"/>
                <a:sym typeface="Calibri"/>
              </a:rPr>
              <a:t> ≥ 200</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c</a:t>
            </a:r>
            <a:r>
              <a:rPr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p</a:t>
            </a:r>
            <a:r>
              <a:rPr lang="en" sz="1800">
                <a:solidFill>
                  <a:srgbClr val="424242"/>
                </a:solidFill>
                <a:latin typeface="Calibri"/>
                <a:ea typeface="Calibri"/>
                <a:cs typeface="Calibri"/>
                <a:sym typeface="Calibri"/>
              </a:rPr>
              <a:t>/20  </a:t>
            </a:r>
            <a:endParaRPr sz="1800">
              <a:solidFill>
                <a:srgbClr val="424242"/>
              </a:solidFill>
              <a:latin typeface="Calibri"/>
              <a:ea typeface="Calibri"/>
              <a:cs typeface="Calibri"/>
              <a:sym typeface="Calibri"/>
            </a:endParaRPr>
          </a:p>
        </p:txBody>
      </p:sp>
      <p:pic>
        <p:nvPicPr>
          <p:cNvPr id="178" name="Google Shape;178;p17" title="ChatGPT Image Aug 21, 2025, 04_16_04 AM.png"/>
          <p:cNvPicPr preferRelativeResize="0"/>
          <p:nvPr/>
        </p:nvPicPr>
        <p:blipFill>
          <a:blip r:embed="rId5">
            <a:alphaModFix/>
          </a:blip>
          <a:stretch>
            <a:fillRect/>
          </a:stretch>
        </p:blipFill>
        <p:spPr>
          <a:xfrm>
            <a:off x="2544713" y="1889425"/>
            <a:ext cx="3505874" cy="23372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18"/>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184" name="Google Shape;184;p18"/>
          <p:cNvSpPr txBox="1"/>
          <p:nvPr>
            <p:ph idx="1" type="body"/>
          </p:nvPr>
        </p:nvSpPr>
        <p:spPr>
          <a:xfrm>
            <a:off x="311700" y="1152475"/>
            <a:ext cx="4770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Kiran says we should add the constraint </a:t>
            </a:r>
            <a:r>
              <a:rPr i="1" lang="en">
                <a:latin typeface="Times New Roman"/>
                <a:ea typeface="Times New Roman"/>
                <a:cs typeface="Times New Roman"/>
                <a:sym typeface="Times New Roman"/>
              </a:rPr>
              <a:t>t</a:t>
            </a:r>
            <a:r>
              <a:rPr lang="en"/>
              <a:t> ≥ 0 to the list made by the seniors</a:t>
            </a:r>
            <a:r>
              <a:rPr lang="en"/>
              <a:t>.</a:t>
            </a:r>
            <a:endParaRPr/>
          </a:p>
          <a:p>
            <a:pPr indent="-342900" lvl="0" marL="457200" rtl="0" algn="l">
              <a:lnSpc>
                <a:spcPct val="115000"/>
              </a:lnSpc>
              <a:spcBef>
                <a:spcPts val="1200"/>
              </a:spcBef>
              <a:spcAft>
                <a:spcPts val="0"/>
              </a:spcAft>
              <a:buSzPts val="1800"/>
              <a:buAutoNum type="arabicPeriod"/>
            </a:pPr>
            <a:r>
              <a:rPr lang="en"/>
              <a:t>What is the reasoning behind this constraint?</a:t>
            </a:r>
            <a:endParaRPr/>
          </a:p>
          <a:p>
            <a:pPr indent="-342900" lvl="0" marL="457200" rtl="0" algn="l">
              <a:lnSpc>
                <a:spcPct val="115000"/>
              </a:lnSpc>
              <a:spcBef>
                <a:spcPts val="1000"/>
              </a:spcBef>
              <a:spcAft>
                <a:spcPts val="0"/>
              </a:spcAft>
              <a:buSzPts val="1800"/>
              <a:buAutoNum type="arabicPeriod"/>
            </a:pPr>
            <a:r>
              <a:rPr lang="en"/>
              <a:t>What other “natural constraint” like this should be added?</a:t>
            </a:r>
            <a:endParaRPr/>
          </a:p>
        </p:txBody>
      </p:sp>
      <p:sp>
        <p:nvSpPr>
          <p:cNvPr id="185" name="Google Shape;185;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2.8.2 Identifying Constraints in Inequalities</a:t>
            </a:r>
            <a:endParaRPr/>
          </a:p>
        </p:txBody>
      </p:sp>
      <p:pic>
        <p:nvPicPr>
          <p:cNvPr id="187" name="Google Shape;187;p18"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188" name="Google Shape;188;p18" title="ChatGPT Image Aug 21, 2025, 04_24_57 AM.png"/>
          <p:cNvPicPr preferRelativeResize="0"/>
          <p:nvPr/>
        </p:nvPicPr>
        <p:blipFill>
          <a:blip r:embed="rId5">
            <a:alphaModFix/>
          </a:blip>
          <a:stretch>
            <a:fillRect/>
          </a:stretch>
        </p:blipFill>
        <p:spPr>
          <a:xfrm>
            <a:off x="5124727" y="1267846"/>
            <a:ext cx="3533307" cy="235553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4" name="Google Shape;194;p1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zookeeper feeds the tigers a meal of rabbits and chickens. The average rabbit weighs 4 pounds, and the average chicken weighs 5 pounds. Each tiger must eat at least 15 pounds of meat per day. The zookeeper writes the inequality 4</a:t>
            </a:r>
            <a:r>
              <a:rPr i="1" lang="en">
                <a:latin typeface="Times New Roman"/>
                <a:ea typeface="Times New Roman"/>
                <a:cs typeface="Times New Roman"/>
                <a:sym typeface="Times New Roman"/>
              </a:rPr>
              <a:t>x</a:t>
            </a:r>
            <a:r>
              <a:rPr i="1" lang="en"/>
              <a:t> </a:t>
            </a:r>
            <a:r>
              <a:rPr lang="en"/>
              <a:t>+ 5</a:t>
            </a:r>
            <a:r>
              <a:rPr i="1" lang="en">
                <a:latin typeface="Times New Roman"/>
                <a:ea typeface="Times New Roman"/>
                <a:cs typeface="Times New Roman"/>
                <a:sym typeface="Times New Roman"/>
              </a:rPr>
              <a:t>y</a:t>
            </a:r>
            <a:r>
              <a:rPr lang="en"/>
              <a:t> ≥ 15 to represent a tiger’s daily diet.</a:t>
            </a:r>
            <a:endParaRPr/>
          </a:p>
          <a:p>
            <a:pPr indent="0" lvl="0" marL="0" rtl="0" algn="l">
              <a:lnSpc>
                <a:spcPct val="100000"/>
              </a:lnSpc>
              <a:spcBef>
                <a:spcPts val="1200"/>
              </a:spcBef>
              <a:spcAft>
                <a:spcPts val="0"/>
              </a:spcAft>
              <a:buNone/>
            </a:pPr>
            <a:r>
              <a:rPr lang="en"/>
              <a:t>What is meant by the letter </a:t>
            </a:r>
            <a:r>
              <a:rPr i="1" lang="en">
                <a:latin typeface="Times New Roman"/>
                <a:ea typeface="Times New Roman"/>
                <a:cs typeface="Times New Roman"/>
                <a:sym typeface="Times New Roman"/>
              </a:rPr>
              <a:t>y</a:t>
            </a:r>
            <a:r>
              <a:rPr lang="en"/>
              <a:t> </a:t>
            </a:r>
            <a:r>
              <a:rPr lang="en"/>
              <a:t>in</a:t>
            </a:r>
            <a:r>
              <a:rPr lang="en"/>
              <a:t> the inequality above?</a:t>
            </a:r>
            <a:endParaRPr/>
          </a:p>
          <a:p>
            <a:pPr indent="-342900" lvl="0" marL="914400" rtl="0" algn="l">
              <a:lnSpc>
                <a:spcPct val="100000"/>
              </a:lnSpc>
              <a:spcBef>
                <a:spcPts val="1200"/>
              </a:spcBef>
              <a:spcAft>
                <a:spcPts val="0"/>
              </a:spcAft>
              <a:buClr>
                <a:srgbClr val="424242"/>
              </a:buClr>
              <a:buSzPts val="1800"/>
              <a:buFont typeface="Calibri"/>
              <a:buAutoNum type="alphaLcPeriod"/>
            </a:pPr>
            <a:r>
              <a:rPr lang="en"/>
              <a:t>the number of rabbits a tiger eats daily</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the average weight of a rabbit</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the number of chickens a tiger eats daily</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the average weight of a chicken</a:t>
            </a:r>
            <a:endParaRPr sz="1800">
              <a:solidFill>
                <a:srgbClr val="424242"/>
              </a:solidFill>
            </a:endParaRPr>
          </a:p>
        </p:txBody>
      </p:sp>
      <p:sp>
        <p:nvSpPr>
          <p:cNvPr id="195" name="Google Shape;195;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6" name="Google Shape;196;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2.8.2 Identifying Constraints in Inequalities</a:t>
            </a:r>
            <a:endParaRPr/>
          </a:p>
        </p:txBody>
      </p:sp>
      <p:pic>
        <p:nvPicPr>
          <p:cNvPr id="197" name="Google Shape;197;p1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98" name="Google Shape;198;p19">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199" name="Google Shape;199;p19" title="ChatGPT Image Aug 21, 2025, 04_06_07 AM.png"/>
          <p:cNvPicPr preferRelativeResize="0"/>
          <p:nvPr/>
        </p:nvPicPr>
        <p:blipFill>
          <a:blip r:embed="rId5">
            <a:alphaModFix/>
          </a:blip>
          <a:stretch>
            <a:fillRect/>
          </a:stretch>
        </p:blipFill>
        <p:spPr>
          <a:xfrm>
            <a:off x="5619125" y="2499775"/>
            <a:ext cx="1464399" cy="14643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3" name="Shape 203"/>
        <p:cNvGrpSpPr/>
        <p:nvPr/>
      </p:nvGrpSpPr>
      <p:grpSpPr>
        <a:xfrm>
          <a:off x="0" y="0"/>
          <a:ext cx="0" cy="0"/>
          <a:chOff x="0" y="0"/>
          <a:chExt cx="0" cy="0"/>
        </a:xfrm>
      </p:grpSpPr>
      <p:pic>
        <p:nvPicPr>
          <p:cNvPr id="204" name="Google Shape;204;p20"/>
          <p:cNvPicPr preferRelativeResize="0"/>
          <p:nvPr/>
        </p:nvPicPr>
        <p:blipFill>
          <a:blip r:embed="rId3">
            <a:alphaModFix/>
          </a:blip>
          <a:stretch>
            <a:fillRect/>
          </a:stretch>
        </p:blipFill>
        <p:spPr>
          <a:xfrm>
            <a:off x="232642" y="2229517"/>
            <a:ext cx="4362675" cy="521325"/>
          </a:xfrm>
          <a:prstGeom prst="rect">
            <a:avLst/>
          </a:prstGeom>
          <a:noFill/>
          <a:ln>
            <a:noFill/>
          </a:ln>
        </p:spPr>
      </p:pic>
      <p:sp>
        <p:nvSpPr>
          <p:cNvPr id="205" name="Google Shape;205;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06" name="Google Shape;206;p20"/>
          <p:cNvSpPr txBox="1"/>
          <p:nvPr>
            <p:ph idx="1" type="body"/>
          </p:nvPr>
        </p:nvSpPr>
        <p:spPr>
          <a:xfrm>
            <a:off x="311700" y="1152475"/>
            <a:ext cx="3838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Translate the following sentences into inequalities using the symbols.</a:t>
            </a:r>
            <a:endParaRPr/>
          </a:p>
          <a:p>
            <a:pPr indent="0" lvl="0" marL="0" rtl="0" algn="l">
              <a:spcBef>
                <a:spcPts val="1200"/>
              </a:spcBef>
              <a:spcAft>
                <a:spcPts val="0"/>
              </a:spcAft>
              <a:buNone/>
            </a:pPr>
            <a:r>
              <a:rPr lang="en"/>
              <a:t>1.</a:t>
            </a:r>
            <a:endParaRPr/>
          </a:p>
          <a:p>
            <a:pPr indent="0" lvl="0" marL="0" rtl="0" algn="l">
              <a:spcBef>
                <a:spcPts val="1000"/>
              </a:spcBef>
              <a:spcAft>
                <a:spcPts val="0"/>
              </a:spcAft>
              <a:buNone/>
            </a:pPr>
            <a:r>
              <a:t/>
            </a:r>
            <a:endParaRPr/>
          </a:p>
          <a:p>
            <a:pPr indent="0" lvl="0" marL="0" rtl="0" algn="l">
              <a:spcBef>
                <a:spcPts val="1000"/>
              </a:spcBef>
              <a:spcAft>
                <a:spcPts val="1000"/>
              </a:spcAft>
              <a:buClr>
                <a:schemeClr val="dk1"/>
              </a:buClr>
              <a:buSzPts val="1100"/>
              <a:buFont typeface="Arial"/>
              <a:buNone/>
            </a:pPr>
            <a:r>
              <a:rPr lang="en"/>
              <a:t>2</a:t>
            </a:r>
            <a:r>
              <a:rPr lang="en"/>
              <a:t>.</a:t>
            </a:r>
            <a:endParaRPr/>
          </a:p>
        </p:txBody>
      </p:sp>
      <p:sp>
        <p:nvSpPr>
          <p:cNvPr id="207" name="Google Shape;207;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8" name="Google Shape;208;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2.8.2 Identifying Constraints in Inequalities</a:t>
            </a:r>
            <a:endParaRPr/>
          </a:p>
        </p:txBody>
      </p:sp>
      <p:pic>
        <p:nvPicPr>
          <p:cNvPr id="209" name="Google Shape;209;p20"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pic>
        <p:nvPicPr>
          <p:cNvPr id="210" name="Google Shape;210;p20"/>
          <p:cNvPicPr preferRelativeResize="0"/>
          <p:nvPr/>
        </p:nvPicPr>
        <p:blipFill>
          <a:blip r:embed="rId5">
            <a:alphaModFix/>
          </a:blip>
          <a:stretch>
            <a:fillRect/>
          </a:stretch>
        </p:blipFill>
        <p:spPr>
          <a:xfrm>
            <a:off x="4302300" y="1170125"/>
            <a:ext cx="4689299" cy="3126200"/>
          </a:xfrm>
          <a:prstGeom prst="rect">
            <a:avLst/>
          </a:prstGeom>
          <a:noFill/>
          <a:ln>
            <a:noFill/>
          </a:ln>
        </p:spPr>
      </p:pic>
      <p:pic>
        <p:nvPicPr>
          <p:cNvPr id="211" name="Google Shape;211;p20"/>
          <p:cNvPicPr preferRelativeResize="0"/>
          <p:nvPr/>
        </p:nvPicPr>
        <p:blipFill>
          <a:blip r:embed="rId6">
            <a:alphaModFix/>
          </a:blip>
          <a:stretch>
            <a:fillRect/>
          </a:stretch>
        </p:blipFill>
        <p:spPr>
          <a:xfrm>
            <a:off x="320040" y="3167178"/>
            <a:ext cx="3638550" cy="4762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15" name="Shape 215"/>
        <p:cNvGrpSpPr/>
        <p:nvPr/>
      </p:nvGrpSpPr>
      <p:grpSpPr>
        <a:xfrm>
          <a:off x="0" y="0"/>
          <a:ext cx="0" cy="0"/>
          <a:chOff x="0" y="0"/>
          <a:chExt cx="0" cy="0"/>
        </a:xfrm>
      </p:grpSpPr>
      <p:sp>
        <p:nvSpPr>
          <p:cNvPr id="216" name="Google Shape;216;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7" name="Google Shape;217;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8" name="Google Shape;218;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9" name="Google Shape;219;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0" name="Google Shape;220;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1" name="Google Shape;221;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2" name="Google Shape;222;p21"/>
          <p:cNvCxnSpPr>
            <a:stCxn id="216" idx="2"/>
            <a:endCxn id="21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23" name="Google Shape;223;p21"/>
          <p:cNvCxnSpPr>
            <a:stCxn id="218" idx="3"/>
            <a:endCxn id="21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24" name="Google Shape;224;p21"/>
          <p:cNvCxnSpPr>
            <a:stCxn id="217" idx="3"/>
            <a:endCxn id="219"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25" name="Google Shape;225;p21"/>
          <p:cNvCxnSpPr>
            <a:stCxn id="219" idx="3"/>
            <a:endCxn id="22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26" name="Google Shape;226;p21"/>
          <p:cNvCxnSpPr>
            <a:stCxn id="221" idx="3"/>
            <a:endCxn id="22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27" name="Google Shape;227;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8" name="Google Shape;228;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29" name="Google Shape;229;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30" name="Google Shape;230;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1" name="Google Shape;231;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32" name="Google Shape;232;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33" name="Google Shape;233;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34" name="Google Shape;234;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35" name="Google Shape;235;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36" name="Google Shape;236;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37" name="Google Shape;237;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38" name="Google Shape;238;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39" name="Google Shape;239;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40" name="Google Shape;240;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4" name="Shape 244"/>
        <p:cNvGrpSpPr/>
        <p:nvPr/>
      </p:nvGrpSpPr>
      <p:grpSpPr>
        <a:xfrm>
          <a:off x="0" y="0"/>
          <a:ext cx="0" cy="0"/>
          <a:chOff x="0" y="0"/>
          <a:chExt cx="0" cy="0"/>
        </a:xfrm>
      </p:grpSpPr>
      <p:sp>
        <p:nvSpPr>
          <p:cNvPr id="245" name="Google Shape;245;p2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a:t>
            </a:r>
            <a:r>
              <a:rPr lang="en"/>
              <a:t>Elevator Car 🛗</a:t>
            </a:r>
            <a:endParaRPr sz="2600"/>
          </a:p>
        </p:txBody>
      </p:sp>
      <p:sp>
        <p:nvSpPr>
          <p:cNvPr id="246" name="Google Shape;246;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7" name="Google Shape;247;p22"/>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2.8.3 Writing Inequalities to Represent Constraints</a:t>
            </a:r>
            <a:endParaRPr/>
          </a:p>
        </p:txBody>
      </p:sp>
      <p:pic>
        <p:nvPicPr>
          <p:cNvPr id="248" name="Google Shape;248;p22"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49" name="Google Shape;249;p22"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50" name="Google Shape;250;p22"/>
          <p:cNvSpPr/>
          <p:nvPr/>
        </p:nvSpPr>
        <p:spPr>
          <a:xfrm>
            <a:off x="4779300" y="1160325"/>
            <a:ext cx="3907500" cy="25800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Share your responses with the class.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We’ll record and highlight words or phrases that explain what each equation or inequality means.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Notice how the same idea can be shown in different ways—through words in the problem or with equations and inequalities.</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Collect and </a:t>
            </a:r>
            <a:r>
              <a:rPr lang="en" sz="1000">
                <a:solidFill>
                  <a:schemeClr val="dk1"/>
                </a:solidFill>
                <a:latin typeface="Calibri"/>
                <a:ea typeface="Calibri"/>
                <a:cs typeface="Calibri"/>
                <a:sym typeface="Calibri"/>
              </a:rPr>
              <a:t>Display</a:t>
            </a:r>
            <a:endParaRPr sz="1000">
              <a:latin typeface="Calibri"/>
              <a:ea typeface="Calibri"/>
              <a:cs typeface="Calibri"/>
              <a:sym typeface="Calibri"/>
            </a:endParaRPr>
          </a:p>
        </p:txBody>
      </p:sp>
      <p:sp>
        <p:nvSpPr>
          <p:cNvPr id="251" name="Google Shape;251;p22"/>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5" name="Shape 255"/>
        <p:cNvGrpSpPr/>
        <p:nvPr/>
      </p:nvGrpSpPr>
      <p:grpSpPr>
        <a:xfrm>
          <a:off x="0" y="0"/>
          <a:ext cx="0" cy="0"/>
          <a:chOff x="0" y="0"/>
          <a:chExt cx="0" cy="0"/>
        </a:xfrm>
      </p:grpSpPr>
      <p:sp>
        <p:nvSpPr>
          <p:cNvPr id="256" name="Google Shape;256;p2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Elevator Car 🛗</a:t>
            </a:r>
            <a:endParaRPr>
              <a:solidFill>
                <a:srgbClr val="005047"/>
              </a:solidFill>
            </a:endParaRPr>
          </a:p>
        </p:txBody>
      </p:sp>
      <p:sp>
        <p:nvSpPr>
          <p:cNvPr id="257" name="Google Shape;257;p23"/>
          <p:cNvSpPr txBox="1"/>
          <p:nvPr>
            <p:ph idx="1" type="body"/>
          </p:nvPr>
        </p:nvSpPr>
        <p:spPr>
          <a:xfrm>
            <a:off x="311700" y="1152475"/>
            <a:ext cx="8520600" cy="1042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An elevator holds at most 15 people. Each car can carry a maximum of 1,500 kg. Adults weigh 70 kg, children 35 kg, and each person carries 4 kg of gear.</a:t>
            </a:r>
            <a:endParaRPr/>
          </a:p>
          <a:p>
            <a:pPr indent="0" lvl="0" marL="0" rtl="0" algn="l">
              <a:lnSpc>
                <a:spcPct val="90000"/>
              </a:lnSpc>
              <a:spcBef>
                <a:spcPts val="1200"/>
              </a:spcBef>
              <a:spcAft>
                <a:spcPts val="1200"/>
              </a:spcAft>
              <a:buNone/>
            </a:pPr>
            <a:r>
              <a:t/>
            </a:r>
            <a:endParaRPr/>
          </a:p>
        </p:txBody>
      </p:sp>
      <p:sp>
        <p:nvSpPr>
          <p:cNvPr id="258" name="Google Shape;258;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9" name="Google Shape;259;p2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2.8.3 Writing Inequalities to Represent Constraints</a:t>
            </a:r>
            <a:endParaRPr/>
          </a:p>
        </p:txBody>
      </p:sp>
      <p:sp>
        <p:nvSpPr>
          <p:cNvPr id="260" name="Google Shape;260;p23"/>
          <p:cNvSpPr txBox="1"/>
          <p:nvPr/>
        </p:nvSpPr>
        <p:spPr>
          <a:xfrm>
            <a:off x="311700" y="1899200"/>
            <a:ext cx="4667400" cy="25401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Write as many equations/inequalities as you can to model the constraints. Define your variables (don’t use </a:t>
            </a:r>
            <a:r>
              <a:rPr i="1" lang="en" sz="1800">
                <a:solidFill>
                  <a:srgbClr val="424242"/>
                </a:solidFill>
                <a:latin typeface="Times New Roman"/>
                <a:ea typeface="Times New Roman"/>
                <a:cs typeface="Times New Roman"/>
                <a:sym typeface="Times New Roman"/>
              </a:rPr>
              <a:t>z</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m</a:t>
            </a:r>
            <a:r>
              <a:rPr lang="en" sz="1800">
                <a:solidFill>
                  <a:srgbClr val="424242"/>
                </a:solidFill>
                <a:latin typeface="Calibri"/>
                <a:ea typeface="Calibri"/>
                <a:cs typeface="Calibri"/>
                <a:sym typeface="Calibri"/>
              </a:rPr>
              <a:t>, or</a:t>
            </a:r>
            <a:r>
              <a:rPr i="1" lang="en" sz="1800">
                <a:solidFill>
                  <a:srgbClr val="424242"/>
                </a:solidFill>
                <a:latin typeface="Times New Roman"/>
                <a:ea typeface="Times New Roman"/>
                <a:cs typeface="Times New Roman"/>
                <a:sym typeface="Times New Roman"/>
              </a:rPr>
              <a:t> g</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After finishing, explain how you adjusted the equations and inequalities for clarity. Then trade with a partner and read each other’s work.</a:t>
            </a:r>
            <a:endParaRPr sz="1800">
              <a:solidFill>
                <a:srgbClr val="424242"/>
              </a:solidFill>
              <a:latin typeface="Calibri"/>
              <a:ea typeface="Calibri"/>
              <a:cs typeface="Calibri"/>
              <a:sym typeface="Calibri"/>
            </a:endParaRPr>
          </a:p>
        </p:txBody>
      </p:sp>
      <p:pic>
        <p:nvPicPr>
          <p:cNvPr id="261" name="Google Shape;261;p23" title="ChatGPT Image Aug 21, 2025, 04_31_24 AM.png"/>
          <p:cNvPicPr preferRelativeResize="0"/>
          <p:nvPr/>
        </p:nvPicPr>
        <p:blipFill>
          <a:blip r:embed="rId4">
            <a:alphaModFix/>
          </a:blip>
          <a:stretch>
            <a:fillRect/>
          </a:stretch>
        </p:blipFill>
        <p:spPr>
          <a:xfrm>
            <a:off x="4979100" y="1899200"/>
            <a:ext cx="2044700" cy="30670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5" name="Shape 265"/>
        <p:cNvGrpSpPr/>
        <p:nvPr/>
      </p:nvGrpSpPr>
      <p:grpSpPr>
        <a:xfrm>
          <a:off x="0" y="0"/>
          <a:ext cx="0" cy="0"/>
          <a:chOff x="0" y="0"/>
          <a:chExt cx="0" cy="0"/>
        </a:xfrm>
      </p:grpSpPr>
      <p:sp>
        <p:nvSpPr>
          <p:cNvPr id="266" name="Google Shape;266;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Elevator Car 🛗</a:t>
            </a:r>
            <a:endParaRPr/>
          </a:p>
        </p:txBody>
      </p:sp>
      <p:sp>
        <p:nvSpPr>
          <p:cNvPr id="267" name="Google Shape;267;p24"/>
          <p:cNvSpPr txBox="1"/>
          <p:nvPr>
            <p:ph idx="1" type="body"/>
          </p:nvPr>
        </p:nvSpPr>
        <p:spPr>
          <a:xfrm>
            <a:off x="311700" y="1152475"/>
            <a:ext cx="5046600" cy="3420000"/>
          </a:xfrm>
          <a:prstGeom prst="rect">
            <a:avLst/>
          </a:prstGeom>
        </p:spPr>
        <p:txBody>
          <a:bodyPr anchorCtr="0" anchor="t" bIns="91425" lIns="91425" spcFirstLastPara="1" rIns="91425" wrap="square" tIns="91425">
            <a:normAutofit/>
          </a:bodyPr>
          <a:lstStyle/>
          <a:p>
            <a:pPr indent="-355600" lvl="0" marL="457200" rtl="0" algn="l">
              <a:lnSpc>
                <a:spcPct val="100000"/>
              </a:lnSpc>
              <a:spcBef>
                <a:spcPts val="0"/>
              </a:spcBef>
              <a:spcAft>
                <a:spcPts val="0"/>
              </a:spcAft>
              <a:buSzPts val="2000"/>
              <a:buAutoNum type="arabicPeriod" startAt="3"/>
            </a:pPr>
            <a:r>
              <a:rPr lang="en" sz="2000"/>
              <a:t>Rewrite your equations and inequalities so that they would work for a different building where:</a:t>
            </a:r>
            <a:endParaRPr sz="2000"/>
          </a:p>
          <a:p>
            <a:pPr indent="-342900" lvl="1" marL="914400" rtl="0" algn="l">
              <a:lnSpc>
                <a:spcPct val="100000"/>
              </a:lnSpc>
              <a:spcBef>
                <a:spcPts val="500"/>
              </a:spcBef>
              <a:spcAft>
                <a:spcPts val="0"/>
              </a:spcAft>
              <a:buSzPts val="1800"/>
              <a:buChar char="●"/>
            </a:pPr>
            <a:r>
              <a:rPr lang="en" sz="1800"/>
              <a:t>an elevator car can hold at most </a:t>
            </a:r>
            <a:r>
              <a:rPr i="1" lang="en" sz="1800">
                <a:latin typeface="Times New Roman"/>
                <a:ea typeface="Times New Roman"/>
                <a:cs typeface="Times New Roman"/>
                <a:sym typeface="Times New Roman"/>
              </a:rPr>
              <a:t>z</a:t>
            </a:r>
            <a:r>
              <a:rPr lang="en" sz="1800"/>
              <a:t> people</a:t>
            </a:r>
            <a:endParaRPr sz="1800"/>
          </a:p>
          <a:p>
            <a:pPr indent="-342900" lvl="1" marL="914400" rtl="0" algn="l">
              <a:lnSpc>
                <a:spcPct val="100000"/>
              </a:lnSpc>
              <a:spcBef>
                <a:spcPts val="500"/>
              </a:spcBef>
              <a:spcAft>
                <a:spcPts val="0"/>
              </a:spcAft>
              <a:buSzPts val="1800"/>
              <a:buChar char="●"/>
            </a:pPr>
            <a:r>
              <a:rPr lang="en" sz="1800"/>
              <a:t>each car can carry a maximum of </a:t>
            </a:r>
            <a:r>
              <a:rPr i="1" lang="en" sz="1800">
                <a:latin typeface="Times New Roman"/>
                <a:ea typeface="Times New Roman"/>
                <a:cs typeface="Times New Roman"/>
                <a:sym typeface="Times New Roman"/>
              </a:rPr>
              <a:t>m</a:t>
            </a:r>
            <a:r>
              <a:rPr lang="en" sz="1800"/>
              <a:t> kilograms</a:t>
            </a:r>
            <a:endParaRPr sz="1800"/>
          </a:p>
          <a:p>
            <a:pPr indent="-342900" lvl="1" marL="914400" rtl="0" algn="l">
              <a:lnSpc>
                <a:spcPct val="100000"/>
              </a:lnSpc>
              <a:spcBef>
                <a:spcPts val="500"/>
              </a:spcBef>
              <a:spcAft>
                <a:spcPts val="500"/>
              </a:spcAft>
              <a:buSzPts val="1800"/>
              <a:buChar char="●"/>
            </a:pPr>
            <a:r>
              <a:rPr lang="en" sz="1800"/>
              <a:t>each person carries </a:t>
            </a:r>
            <a:r>
              <a:rPr i="1" lang="en" sz="1800">
                <a:latin typeface="Times New Roman"/>
                <a:ea typeface="Times New Roman"/>
                <a:cs typeface="Times New Roman"/>
                <a:sym typeface="Times New Roman"/>
              </a:rPr>
              <a:t>d</a:t>
            </a:r>
            <a:r>
              <a:rPr lang="en" sz="1800"/>
              <a:t> kg of gear</a:t>
            </a:r>
            <a:endParaRPr sz="1800"/>
          </a:p>
        </p:txBody>
      </p:sp>
      <p:sp>
        <p:nvSpPr>
          <p:cNvPr id="268" name="Google Shape;268;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9" name="Google Shape;269;p24"/>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2.8.3 Writing Inequalities to Represent Constraints</a:t>
            </a:r>
            <a:endParaRPr/>
          </a:p>
        </p:txBody>
      </p:sp>
      <p:pic>
        <p:nvPicPr>
          <p:cNvPr id="270" name="Google Shape;270;p24" title="ChatGPT Image Aug 21, 2025, 04_59_24 AM.png"/>
          <p:cNvPicPr preferRelativeResize="0"/>
          <p:nvPr/>
        </p:nvPicPr>
        <p:blipFill>
          <a:blip r:embed="rId4">
            <a:alphaModFix/>
          </a:blip>
          <a:stretch>
            <a:fillRect/>
          </a:stretch>
        </p:blipFill>
        <p:spPr>
          <a:xfrm>
            <a:off x="5510700" y="1213025"/>
            <a:ext cx="2190349" cy="328552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4" name="Shape 274"/>
        <p:cNvGrpSpPr/>
        <p:nvPr/>
      </p:nvGrpSpPr>
      <p:grpSpPr>
        <a:xfrm>
          <a:off x="0" y="0"/>
          <a:ext cx="0" cy="0"/>
          <a:chOff x="0" y="0"/>
          <a:chExt cx="0" cy="0"/>
        </a:xfrm>
      </p:grpSpPr>
      <p:sp>
        <p:nvSpPr>
          <p:cNvPr id="275" name="Google Shape;275;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6" name="Google Shape;276;p2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Writing Inequalities to Represent Constraints Solution</a:t>
            </a:r>
            <a:endParaRPr b="1"/>
          </a:p>
        </p:txBody>
      </p:sp>
      <p:pic>
        <p:nvPicPr>
          <p:cNvPr id="277" name="Google Shape;277;p25" title="02QZIWjK24A-SD.jpg">
            <a:hlinkClick r:id="rId5"/>
          </p:cNvPr>
          <p:cNvPicPr preferRelativeResize="0"/>
          <p:nvPr/>
        </p:nvPicPr>
        <p:blipFill rotWithShape="1">
          <a:blip r:embed="rId6">
            <a:alphaModFix/>
          </a:blip>
          <a:srcRect b="12697" l="0" r="0" t="12697"/>
          <a:stretch/>
        </p:blipFill>
        <p:spPr>
          <a:xfrm>
            <a:off x="1695488" y="482875"/>
            <a:ext cx="5753024" cy="32189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1" name="Shape 281"/>
        <p:cNvGrpSpPr/>
        <p:nvPr/>
      </p:nvGrpSpPr>
      <p:grpSpPr>
        <a:xfrm>
          <a:off x="0" y="0"/>
          <a:ext cx="0" cy="0"/>
          <a:chOff x="0" y="0"/>
          <a:chExt cx="0" cy="0"/>
        </a:xfrm>
      </p:grpSpPr>
      <p:sp>
        <p:nvSpPr>
          <p:cNvPr id="282" name="Google Shape;282;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83" name="Google Shape;283;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Serena is running a juice shop. Oranges cost $2 per pound. She can spend at most $64 per day on oranges. If </a:t>
            </a:r>
            <a:r>
              <a:rPr i="1" lang="en">
                <a:latin typeface="Times New Roman"/>
                <a:ea typeface="Times New Roman"/>
                <a:cs typeface="Times New Roman"/>
                <a:sym typeface="Times New Roman"/>
              </a:rPr>
              <a:t>p</a:t>
            </a:r>
            <a:r>
              <a:rPr lang="en"/>
              <a:t> represents the number of pounds of oranges Serena can buy per day, which of the following inequalities is true?</a:t>
            </a:r>
            <a:endParaRPr/>
          </a:p>
          <a:p>
            <a:pPr indent="-342900" lvl="0" marL="1828800" rtl="0" algn="l">
              <a:lnSpc>
                <a:spcPct val="100000"/>
              </a:lnSpc>
              <a:spcBef>
                <a:spcPts val="1200"/>
              </a:spcBef>
              <a:spcAft>
                <a:spcPts val="0"/>
              </a:spcAft>
              <a:buSzPts val="1800"/>
              <a:buFont typeface="Noto Sans"/>
              <a:buAutoNum type="alphaLcPeriod"/>
            </a:pPr>
            <a:r>
              <a:rPr lang="en"/>
              <a:t>2</a:t>
            </a:r>
            <a:r>
              <a:rPr i="1" lang="en">
                <a:latin typeface="Times New Roman"/>
                <a:ea typeface="Times New Roman"/>
                <a:cs typeface="Times New Roman"/>
                <a:sym typeface="Times New Roman"/>
              </a:rPr>
              <a:t>p</a:t>
            </a:r>
            <a:r>
              <a:rPr lang="en"/>
              <a:t> ≤ 64</a:t>
            </a:r>
            <a:endParaRPr baseline="30000" sz="1800">
              <a:latin typeface="Noto Sans"/>
              <a:ea typeface="Noto Sans"/>
              <a:cs typeface="Noto Sans"/>
              <a:sym typeface="Noto Sans"/>
            </a:endParaRPr>
          </a:p>
          <a:p>
            <a:pPr indent="-342900" lvl="0" marL="1828800" rtl="0" algn="l">
              <a:lnSpc>
                <a:spcPct val="100000"/>
              </a:lnSpc>
              <a:spcBef>
                <a:spcPts val="1000"/>
              </a:spcBef>
              <a:spcAft>
                <a:spcPts val="0"/>
              </a:spcAft>
              <a:buSzPts val="1800"/>
              <a:buFont typeface="Noto Sans"/>
              <a:buAutoNum type="alphaLcPeriod"/>
            </a:pPr>
            <a:r>
              <a:rPr lang="en"/>
              <a:t>2</a:t>
            </a:r>
            <a:r>
              <a:rPr i="1" lang="en">
                <a:latin typeface="Times New Roman"/>
                <a:ea typeface="Times New Roman"/>
                <a:cs typeface="Times New Roman"/>
                <a:sym typeface="Times New Roman"/>
              </a:rPr>
              <a:t>p</a:t>
            </a:r>
            <a:r>
              <a:rPr lang="en"/>
              <a:t> &lt; 64</a:t>
            </a:r>
            <a:endParaRPr sz="1800">
              <a:latin typeface="Noto Sans"/>
              <a:ea typeface="Noto Sans"/>
              <a:cs typeface="Noto Sans"/>
              <a:sym typeface="Noto Sans"/>
            </a:endParaRPr>
          </a:p>
          <a:p>
            <a:pPr indent="-342900" lvl="0" marL="1828800" rtl="0" algn="l">
              <a:lnSpc>
                <a:spcPct val="100000"/>
              </a:lnSpc>
              <a:spcBef>
                <a:spcPts val="1000"/>
              </a:spcBef>
              <a:spcAft>
                <a:spcPts val="0"/>
              </a:spcAft>
              <a:buSzPts val="1800"/>
              <a:buFont typeface="Noto Sans"/>
              <a:buAutoNum type="alphaLcPeriod"/>
            </a:pPr>
            <a:r>
              <a:rPr lang="en"/>
              <a:t>2</a:t>
            </a:r>
            <a:r>
              <a:rPr i="1" lang="en">
                <a:latin typeface="Times New Roman"/>
                <a:ea typeface="Times New Roman"/>
                <a:cs typeface="Times New Roman"/>
                <a:sym typeface="Times New Roman"/>
              </a:rPr>
              <a:t>p</a:t>
            </a:r>
            <a:r>
              <a:rPr lang="en"/>
              <a:t> ≥ 64</a:t>
            </a:r>
            <a:endParaRPr sz="1800">
              <a:latin typeface="Noto Sans"/>
              <a:ea typeface="Noto Sans"/>
              <a:cs typeface="Noto Sans"/>
              <a:sym typeface="Noto Sans"/>
            </a:endParaRPr>
          </a:p>
          <a:p>
            <a:pPr indent="-342900" lvl="0" marL="1828800" rtl="0" algn="l">
              <a:lnSpc>
                <a:spcPct val="100000"/>
              </a:lnSpc>
              <a:spcBef>
                <a:spcPts val="1000"/>
              </a:spcBef>
              <a:spcAft>
                <a:spcPts val="1000"/>
              </a:spcAft>
              <a:buSzPts val="1800"/>
              <a:buFont typeface="Noto Sans"/>
              <a:buAutoNum type="alphaLcPeriod"/>
            </a:pPr>
            <a:r>
              <a:rPr lang="en"/>
              <a:t>2</a:t>
            </a:r>
            <a:r>
              <a:rPr i="1" lang="en">
                <a:latin typeface="Times New Roman"/>
                <a:ea typeface="Times New Roman"/>
                <a:cs typeface="Times New Roman"/>
                <a:sym typeface="Times New Roman"/>
              </a:rPr>
              <a:t>p</a:t>
            </a:r>
            <a:r>
              <a:rPr lang="en"/>
              <a:t> &gt; 64</a:t>
            </a:r>
            <a:endParaRPr sz="1800">
              <a:latin typeface="Noto Sans"/>
              <a:ea typeface="Noto Sans"/>
              <a:cs typeface="Noto Sans"/>
              <a:sym typeface="Noto Sans"/>
            </a:endParaRPr>
          </a:p>
        </p:txBody>
      </p:sp>
      <p:sp>
        <p:nvSpPr>
          <p:cNvPr id="284" name="Google Shape;284;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5" name="Google Shape;285;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2.8.3 Writing Inequalities to Represent Constraints</a:t>
            </a:r>
            <a:endParaRPr/>
          </a:p>
        </p:txBody>
      </p:sp>
      <p:pic>
        <p:nvPicPr>
          <p:cNvPr id="286" name="Google Shape;286;p2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87" name="Google Shape;287;p26">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88" name="Google Shape;288;p26" title="ChatGPT Image Aug 21, 2025, 03_58_24 AM.png"/>
          <p:cNvPicPr preferRelativeResize="0"/>
          <p:nvPr/>
        </p:nvPicPr>
        <p:blipFill>
          <a:blip r:embed="rId5">
            <a:alphaModFix/>
          </a:blip>
          <a:stretch>
            <a:fillRect/>
          </a:stretch>
        </p:blipFill>
        <p:spPr>
          <a:xfrm>
            <a:off x="3574350" y="2197383"/>
            <a:ext cx="3147548" cy="209837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2" name="Shape 292"/>
        <p:cNvGrpSpPr/>
        <p:nvPr/>
      </p:nvGrpSpPr>
      <p:grpSpPr>
        <a:xfrm>
          <a:off x="0" y="0"/>
          <a:ext cx="0" cy="0"/>
          <a:chOff x="0" y="0"/>
          <a:chExt cx="0" cy="0"/>
        </a:xfrm>
      </p:grpSpPr>
      <p:pic>
        <p:nvPicPr>
          <p:cNvPr id="293" name="Google Shape;293;p27" title="ChatGPT_Image_Aug_20__2025__09_19_02_PM-removebg-preview.png"/>
          <p:cNvPicPr preferRelativeResize="0"/>
          <p:nvPr/>
        </p:nvPicPr>
        <p:blipFill>
          <a:blip r:embed="rId3">
            <a:alphaModFix/>
          </a:blip>
          <a:stretch>
            <a:fillRect/>
          </a:stretch>
        </p:blipFill>
        <p:spPr>
          <a:xfrm>
            <a:off x="3181350" y="682675"/>
            <a:ext cx="5829300" cy="3886200"/>
          </a:xfrm>
          <a:prstGeom prst="rect">
            <a:avLst/>
          </a:prstGeom>
          <a:noFill/>
          <a:ln>
            <a:noFill/>
          </a:ln>
        </p:spPr>
      </p:pic>
      <p:sp>
        <p:nvSpPr>
          <p:cNvPr id="294" name="Google Shape;294;p2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Self Check - </a:t>
            </a:r>
            <a:r>
              <a:rPr lang="en"/>
              <a:t>Review</a:t>
            </a:r>
            <a:endParaRPr/>
          </a:p>
        </p:txBody>
      </p:sp>
      <p:sp>
        <p:nvSpPr>
          <p:cNvPr id="295" name="Google Shape;295;p27"/>
          <p:cNvSpPr txBox="1"/>
          <p:nvPr>
            <p:ph idx="1" type="body"/>
          </p:nvPr>
        </p:nvSpPr>
        <p:spPr>
          <a:xfrm>
            <a:off x="311700" y="1152475"/>
            <a:ext cx="3302400" cy="34164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300"/>
              </a:spcAft>
              <a:buNone/>
            </a:pPr>
            <a:r>
              <a:rPr lang="en">
                <a:solidFill>
                  <a:srgbClr val="1D2125"/>
                </a:solidFill>
              </a:rPr>
              <a:t>Dawn won a mini-grant of $4,000 to buy tablet computers for her classroom. The tablets she would like to buy cost $254.12 each, including tax and delivery. Write an inequality to represent the maximum number of tablets Dawn can buy.</a:t>
            </a:r>
            <a:endParaRPr>
              <a:solidFill>
                <a:srgbClr val="1D2125"/>
              </a:solidFill>
            </a:endParaRPr>
          </a:p>
        </p:txBody>
      </p:sp>
      <p:pic>
        <p:nvPicPr>
          <p:cNvPr id="296" name="Google Shape;296;p27"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297" name="Google Shape;297;p2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2.8.3 Writing Inequalities to Represent Constraints</a:t>
            </a:r>
            <a:r>
              <a:rPr lang="en"/>
              <a:t> - Additional Resources</a:t>
            </a:r>
            <a:endParaRPr/>
          </a:p>
        </p:txBody>
      </p:sp>
      <p:sp>
        <p:nvSpPr>
          <p:cNvPr id="298" name="Google Shape;298;p27"/>
          <p:cNvSpPr txBox="1"/>
          <p:nvPr>
            <p:ph idx="2" type="body"/>
          </p:nvPr>
        </p:nvSpPr>
        <p:spPr>
          <a:xfrm>
            <a:off x="4167100" y="1463544"/>
            <a:ext cx="3999900" cy="2113200"/>
          </a:xfrm>
          <a:prstGeom prst="rect">
            <a:avLst/>
          </a:prstGeom>
          <a:noFill/>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b="1" lang="en" sz="1700">
                <a:solidFill>
                  <a:schemeClr val="dk1"/>
                </a:solidFill>
              </a:rPr>
              <a:t>Step 1</a:t>
            </a:r>
            <a:r>
              <a:rPr lang="en" sz="1700">
                <a:solidFill>
                  <a:schemeClr val="dk1"/>
                </a:solidFill>
              </a:rPr>
              <a:t> - Read the problem.</a:t>
            </a:r>
            <a:endParaRPr sz="1700">
              <a:solidFill>
                <a:schemeClr val="dk1"/>
              </a:solidFill>
            </a:endParaRPr>
          </a:p>
          <a:p>
            <a:pPr indent="0" lvl="0" marL="0" rtl="0" algn="l">
              <a:spcBef>
                <a:spcPts val="1200"/>
              </a:spcBef>
              <a:spcAft>
                <a:spcPts val="0"/>
              </a:spcAft>
              <a:buClr>
                <a:schemeClr val="dk1"/>
              </a:buClr>
              <a:buSzPts val="1100"/>
              <a:buFont typeface="Arial"/>
              <a:buNone/>
            </a:pPr>
            <a:r>
              <a:rPr b="1" lang="en" sz="1700">
                <a:solidFill>
                  <a:schemeClr val="dk1"/>
                </a:solidFill>
              </a:rPr>
              <a:t>Step 2</a:t>
            </a:r>
            <a:r>
              <a:rPr lang="en" sz="1700">
                <a:solidFill>
                  <a:schemeClr val="dk1"/>
                </a:solidFill>
              </a:rPr>
              <a:t> - Identify what you are looking for.</a:t>
            </a:r>
            <a:endParaRPr sz="1700">
              <a:solidFill>
                <a:schemeClr val="dk1"/>
              </a:solidFill>
            </a:endParaRPr>
          </a:p>
          <a:p>
            <a:pPr indent="0" lvl="0" marL="0" rtl="0" algn="l">
              <a:spcBef>
                <a:spcPts val="1200"/>
              </a:spcBef>
              <a:spcAft>
                <a:spcPts val="0"/>
              </a:spcAft>
              <a:buClr>
                <a:schemeClr val="dk1"/>
              </a:buClr>
              <a:buSzPts val="1100"/>
              <a:buFont typeface="Arial"/>
              <a:buNone/>
            </a:pPr>
            <a:r>
              <a:rPr b="1" lang="en" sz="1700">
                <a:solidFill>
                  <a:schemeClr val="dk1"/>
                </a:solidFill>
              </a:rPr>
              <a:t>Step 3</a:t>
            </a:r>
            <a:r>
              <a:rPr lang="en" sz="1700">
                <a:solidFill>
                  <a:schemeClr val="dk1"/>
                </a:solidFill>
              </a:rPr>
              <a:t> - Name what you are looking for.</a:t>
            </a:r>
            <a:endParaRPr sz="1700">
              <a:solidFill>
                <a:schemeClr val="dk1"/>
              </a:solidFill>
            </a:endParaRPr>
          </a:p>
          <a:p>
            <a:pPr indent="0" lvl="0" marL="0" rtl="0" algn="l">
              <a:spcBef>
                <a:spcPts val="1200"/>
              </a:spcBef>
              <a:spcAft>
                <a:spcPts val="1200"/>
              </a:spcAft>
              <a:buNone/>
            </a:pPr>
            <a:r>
              <a:rPr b="1" lang="en" sz="1700">
                <a:solidFill>
                  <a:schemeClr val="dk1"/>
                </a:solidFill>
              </a:rPr>
              <a:t>Step 4</a:t>
            </a:r>
            <a:r>
              <a:rPr lang="en" sz="1700">
                <a:solidFill>
                  <a:schemeClr val="dk1"/>
                </a:solidFill>
              </a:rPr>
              <a:t> - Translate. Write a sentence that gives the information to find it.</a:t>
            </a:r>
            <a:endParaRPr sz="2400"/>
          </a:p>
        </p:txBody>
      </p:sp>
      <p:sp>
        <p:nvSpPr>
          <p:cNvPr id="299" name="Google Shape;299;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03" name="Shape 303"/>
        <p:cNvGrpSpPr/>
        <p:nvPr/>
      </p:nvGrpSpPr>
      <p:grpSpPr>
        <a:xfrm>
          <a:off x="0" y="0"/>
          <a:ext cx="0" cy="0"/>
          <a:chOff x="0" y="0"/>
          <a:chExt cx="0" cy="0"/>
        </a:xfrm>
      </p:grpSpPr>
      <p:sp>
        <p:nvSpPr>
          <p:cNvPr id="304" name="Google Shape;304;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5" name="Google Shape;305;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6" name="Google Shape;306;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7" name="Google Shape;307;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8" name="Google Shape;308;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9" name="Google Shape;309;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10" name="Google Shape;310;p28"/>
          <p:cNvCxnSpPr>
            <a:stCxn id="304" idx="2"/>
            <a:endCxn id="306"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11" name="Google Shape;311;p28"/>
          <p:cNvCxnSpPr>
            <a:stCxn id="306" idx="3"/>
            <a:endCxn id="305"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12" name="Google Shape;312;p28"/>
          <p:cNvCxnSpPr>
            <a:stCxn id="305" idx="3"/>
            <a:endCxn id="307"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13" name="Google Shape;313;p28"/>
          <p:cNvCxnSpPr>
            <a:stCxn id="307" idx="3"/>
            <a:endCxn id="30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14" name="Google Shape;314;p28"/>
          <p:cNvCxnSpPr>
            <a:stCxn id="309" idx="3"/>
            <a:endCxn id="30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15" name="Google Shape;315;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6" name="Google Shape;316;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17" name="Google Shape;317;p2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18" name="Google Shape;318;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19" name="Google Shape;319;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20" name="Google Shape;320;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21" name="Google Shape;321;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22" name="Google Shape;322;p28"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23" name="Google Shape;323;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4" name="Google Shape;324;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5" name="Google Shape;325;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26" name="Google Shape;326;p28"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27" name="Google Shape;327;p28"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28" name="Google Shape;328;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2" name="Shape 332"/>
        <p:cNvGrpSpPr/>
        <p:nvPr/>
      </p:nvGrpSpPr>
      <p:grpSpPr>
        <a:xfrm>
          <a:off x="0" y="0"/>
          <a:ext cx="0" cy="0"/>
          <a:chOff x="0" y="0"/>
          <a:chExt cx="0" cy="0"/>
        </a:xfrm>
      </p:grpSpPr>
      <p:sp>
        <p:nvSpPr>
          <p:cNvPr id="333" name="Google Shape;333;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34" name="Google Shape;334;p29"/>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Han has a budget of $25 to buy grapes. Write inequalities to represent the number of pounds of grapes that Han could buy in each situation:</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0"/>
              </a:spcAft>
              <a:buNone/>
            </a:pPr>
            <a:r>
              <a:t/>
            </a:r>
            <a:endParaRPr/>
          </a:p>
          <a:p>
            <a:pPr indent="-342900" lvl="0" marL="1371600" rtl="0" algn="l">
              <a:lnSpc>
                <a:spcPct val="100000"/>
              </a:lnSpc>
              <a:spcBef>
                <a:spcPts val="1200"/>
              </a:spcBef>
              <a:spcAft>
                <a:spcPts val="0"/>
              </a:spcAft>
              <a:buClr>
                <a:srgbClr val="424242"/>
              </a:buClr>
              <a:buSzPts val="1800"/>
              <a:buFont typeface="Noto Sans"/>
              <a:buAutoNum type="arabicPeriod"/>
            </a:pPr>
            <a:r>
              <a:rPr lang="en"/>
              <a:t>Grapes cost $1.99 per pound.</a:t>
            </a:r>
            <a:endParaRPr/>
          </a:p>
          <a:p>
            <a:pPr indent="-342900" lvl="0" marL="1371600" rtl="0" algn="l">
              <a:lnSpc>
                <a:spcPct val="100000"/>
              </a:lnSpc>
              <a:spcBef>
                <a:spcPts val="0"/>
              </a:spcBef>
              <a:spcAft>
                <a:spcPts val="0"/>
              </a:spcAft>
              <a:buClr>
                <a:srgbClr val="424242"/>
              </a:buClr>
              <a:buSzPts val="1800"/>
              <a:buFont typeface="Noto Sans"/>
              <a:buAutoNum type="arabicPeriod"/>
            </a:pPr>
            <a:r>
              <a:rPr lang="en"/>
              <a:t>Grapes cost $2.49 per pound.</a:t>
            </a:r>
            <a:endParaRPr/>
          </a:p>
          <a:p>
            <a:pPr indent="-342900" lvl="0" marL="1371600" rtl="0" algn="l">
              <a:lnSpc>
                <a:spcPct val="100000"/>
              </a:lnSpc>
              <a:spcBef>
                <a:spcPts val="0"/>
              </a:spcBef>
              <a:spcAft>
                <a:spcPts val="0"/>
              </a:spcAft>
              <a:buClr>
                <a:srgbClr val="424242"/>
              </a:buClr>
              <a:buSzPts val="1800"/>
              <a:buFont typeface="Noto Sans"/>
              <a:buAutoNum type="arabicPeriod"/>
            </a:pPr>
            <a:r>
              <a:rPr lang="en"/>
              <a:t>Grapes cost $</a:t>
            </a:r>
            <a:r>
              <a:rPr i="1" lang="en">
                <a:latin typeface="Times New Roman"/>
                <a:ea typeface="Times New Roman"/>
                <a:cs typeface="Times New Roman"/>
                <a:sym typeface="Times New Roman"/>
              </a:rPr>
              <a:t>c</a:t>
            </a:r>
            <a:r>
              <a:rPr lang="en">
                <a:latin typeface="Times New Roman"/>
                <a:ea typeface="Times New Roman"/>
                <a:cs typeface="Times New Roman"/>
                <a:sym typeface="Times New Roman"/>
              </a:rPr>
              <a:t> </a:t>
            </a:r>
            <a:r>
              <a:rPr lang="en"/>
              <a:t>per pound.</a:t>
            </a:r>
            <a:endParaRPr/>
          </a:p>
        </p:txBody>
      </p:sp>
      <p:sp>
        <p:nvSpPr>
          <p:cNvPr id="335" name="Google Shape;335;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6" name="Google Shape;336;p2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2.8.4 Writing More Inequalities</a:t>
            </a:r>
            <a:endParaRPr/>
          </a:p>
        </p:txBody>
      </p:sp>
      <p:pic>
        <p:nvPicPr>
          <p:cNvPr id="337" name="Google Shape;337;p29" title="ChatGPT Image Aug 21, 2025, 03_18_24 AM.png"/>
          <p:cNvPicPr preferRelativeResize="0"/>
          <p:nvPr/>
        </p:nvPicPr>
        <p:blipFill>
          <a:blip r:embed="rId4">
            <a:alphaModFix/>
          </a:blip>
          <a:stretch>
            <a:fillRect/>
          </a:stretch>
        </p:blipFill>
        <p:spPr>
          <a:xfrm>
            <a:off x="4818375" y="1935025"/>
            <a:ext cx="2036401" cy="305462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41" name="Shape 341"/>
        <p:cNvGrpSpPr/>
        <p:nvPr/>
      </p:nvGrpSpPr>
      <p:grpSpPr>
        <a:xfrm>
          <a:off x="0" y="0"/>
          <a:ext cx="0" cy="0"/>
          <a:chOff x="0" y="0"/>
          <a:chExt cx="0" cy="0"/>
        </a:xfrm>
      </p:grpSpPr>
      <p:sp>
        <p:nvSpPr>
          <p:cNvPr id="342" name="Google Shape;342;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3" name="Google Shape;343;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4" name="Google Shape;344;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5" name="Google Shape;345;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6" name="Google Shape;346;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7" name="Google Shape;347;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8" name="Google Shape;348;p30"/>
          <p:cNvCxnSpPr>
            <a:stCxn id="342" idx="2"/>
            <a:endCxn id="34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9" name="Google Shape;349;p30"/>
          <p:cNvCxnSpPr>
            <a:stCxn id="344" idx="3"/>
            <a:endCxn id="34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50" name="Google Shape;350;p30"/>
          <p:cNvCxnSpPr>
            <a:stCxn id="343" idx="3"/>
            <a:endCxn id="345"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1" name="Google Shape;351;p30"/>
          <p:cNvCxnSpPr>
            <a:stCxn id="345" idx="3"/>
            <a:endCxn id="347"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52" name="Google Shape;352;p30"/>
          <p:cNvCxnSpPr>
            <a:stCxn id="347" idx="3"/>
            <a:endCxn id="34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3" name="Google Shape;353;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4" name="Google Shape;354;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5" name="Google Shape;355;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56" name="Google Shape;356;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57" name="Google Shape;357;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8" name="Google Shape;358;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59" name="Google Shape;359;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0" name="Google Shape;360;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1" name="Google Shape;361;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62" name="Google Shape;362;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63" name="Google Shape;363;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64" name="Google Shape;364;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65" name="Google Shape;365;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66" name="Google Shape;366;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0" name="Shape 370"/>
        <p:cNvGrpSpPr/>
        <p:nvPr/>
      </p:nvGrpSpPr>
      <p:grpSpPr>
        <a:xfrm>
          <a:off x="0" y="0"/>
          <a:ext cx="0" cy="0"/>
          <a:chOff x="0" y="0"/>
          <a:chExt cx="0" cy="0"/>
        </a:xfrm>
      </p:grpSpPr>
      <p:sp>
        <p:nvSpPr>
          <p:cNvPr id="371" name="Google Shape;371;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2" name="Google Shape;372;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73" name="Google Shape;373;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4" name="Google Shape;374;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2.8.5 </a:t>
            </a:r>
            <a:r>
              <a:rPr lang="en"/>
              <a:t>Practice</a:t>
            </a:r>
            <a:endParaRPr/>
          </a:p>
        </p:txBody>
      </p:sp>
      <p:pic>
        <p:nvPicPr>
          <p:cNvPr id="375" name="Google Shape;375;p31" title="Practice-3.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79" name="Shape 379"/>
        <p:cNvGrpSpPr/>
        <p:nvPr/>
      </p:nvGrpSpPr>
      <p:grpSpPr>
        <a:xfrm>
          <a:off x="0" y="0"/>
          <a:ext cx="0" cy="0"/>
          <a:chOff x="0" y="0"/>
          <a:chExt cx="0" cy="0"/>
        </a:xfrm>
      </p:grpSpPr>
      <p:sp>
        <p:nvSpPr>
          <p:cNvPr id="380" name="Google Shape;380;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1" name="Google Shape;381;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2" name="Google Shape;382;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3" name="Google Shape;383;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4" name="Google Shape;384;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5" name="Google Shape;385;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6" name="Google Shape;386;p32"/>
          <p:cNvCxnSpPr>
            <a:stCxn id="380" idx="2"/>
            <a:endCxn id="38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7" name="Google Shape;387;p32"/>
          <p:cNvCxnSpPr>
            <a:stCxn id="382" idx="3"/>
            <a:endCxn id="38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8" name="Google Shape;388;p32"/>
          <p:cNvCxnSpPr>
            <a:stCxn id="381" idx="3"/>
            <a:endCxn id="383"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9" name="Google Shape;389;p32"/>
          <p:cNvCxnSpPr>
            <a:stCxn id="383" idx="3"/>
            <a:endCxn id="385"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90" name="Google Shape;390;p32"/>
          <p:cNvCxnSpPr>
            <a:stCxn id="385" idx="3"/>
            <a:endCxn id="384"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91" name="Google Shape;391;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2" name="Google Shape;392;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3" name="Google Shape;393;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4" name="Google Shape;394;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95" name="Google Shape;395;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96" name="Google Shape;396;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97" name="Google Shape;397;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98" name="Google Shape;398;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99" name="Google Shape;399;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00" name="Google Shape;400;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01" name="Google Shape;401;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02" name="Google Shape;402;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03" name="Google Shape;403;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04" name="Google Shape;404;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08" name="Shape 408"/>
        <p:cNvGrpSpPr/>
        <p:nvPr/>
      </p:nvGrpSpPr>
      <p:grpSpPr>
        <a:xfrm>
          <a:off x="0" y="0"/>
          <a:ext cx="0" cy="0"/>
          <a:chOff x="0" y="0"/>
          <a:chExt cx="0" cy="0"/>
        </a:xfrm>
      </p:grpSpPr>
      <p:sp>
        <p:nvSpPr>
          <p:cNvPr id="409" name="Google Shape;409;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10" name="Google Shape;410;p33"/>
          <p:cNvSpPr txBox="1"/>
          <p:nvPr>
            <p:ph idx="1" type="body"/>
          </p:nvPr>
        </p:nvSpPr>
        <p:spPr>
          <a:xfrm>
            <a:off x="311700" y="1152475"/>
            <a:ext cx="5298600" cy="34473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Char char="●"/>
            </a:pPr>
            <a:r>
              <a:rPr lang="en"/>
              <a:t>What are some of the advantages and disadvantages for representing constraints as inequalities?</a:t>
            </a:r>
            <a:endParaRPr/>
          </a:p>
          <a:p>
            <a:pPr indent="-342900" lvl="0" marL="457200" rtl="0" algn="l">
              <a:lnSpc>
                <a:spcPct val="100000"/>
              </a:lnSpc>
              <a:spcBef>
                <a:spcPts val="1000"/>
              </a:spcBef>
              <a:spcAft>
                <a:spcPts val="0"/>
              </a:spcAft>
              <a:buSzPts val="1800"/>
              <a:buChar char="●"/>
            </a:pPr>
            <a:r>
              <a:rPr lang="en"/>
              <a:t>Share some advice for students who might just be learning to write inequalities to represent constraints. What should they pay attention to? What are some potential sources of confusion or error they should look out for?</a:t>
            </a:r>
            <a:endParaRPr/>
          </a:p>
        </p:txBody>
      </p:sp>
      <p:sp>
        <p:nvSpPr>
          <p:cNvPr id="411" name="Google Shape;411;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2" name="Google Shape;412;p3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2.8 Representing Situations with Inequalities</a:t>
            </a:r>
            <a:endParaRPr sz="1000"/>
          </a:p>
        </p:txBody>
      </p:sp>
      <p:pic>
        <p:nvPicPr>
          <p:cNvPr id="413" name="Google Shape;413;p33" title="ChatGPT Image Aug 20, 2025, 05_55_49 PM.png"/>
          <p:cNvPicPr preferRelativeResize="0"/>
          <p:nvPr/>
        </p:nvPicPr>
        <p:blipFill>
          <a:blip r:embed="rId4">
            <a:alphaModFix/>
          </a:blip>
          <a:stretch>
            <a:fillRect/>
          </a:stretch>
        </p:blipFill>
        <p:spPr>
          <a:xfrm>
            <a:off x="5698925" y="1152144"/>
            <a:ext cx="2806100" cy="28061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19" name="Google Shape;419;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20" name="Google Shape;420;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1" name="Google Shape;421;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2.8 Representing Situations with Inequalities</a:t>
            </a:r>
            <a:endParaRPr/>
          </a:p>
        </p:txBody>
      </p:sp>
      <p:graphicFrame>
        <p:nvGraphicFramePr>
          <p:cNvPr id="422" name="Google Shape;422;p34"/>
          <p:cNvGraphicFramePr/>
          <p:nvPr/>
        </p:nvGraphicFramePr>
        <p:xfrm>
          <a:off x="311700" y="1764100"/>
          <a:ext cx="3000000" cy="3000000"/>
        </p:xfrm>
        <a:graphic>
          <a:graphicData uri="http://schemas.openxmlformats.org/drawingml/2006/table">
            <a:tbl>
              <a:tblPr>
                <a:noFill/>
                <a:tableStyleId>{34253A24-5476-4AB3-B896-88755738FB0E}</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Write inequalities that represent the constraints in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