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AB2D6E3-BC72-49D1-82AA-1A615A6967FF}">
  <a:tblStyle styleId="{5AB2D6E3-BC72-49D1-82AA-1A615A6967F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earlier lessons, students used function notation to represent specific input-output pairs or relationships between them, like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(2.5) = 18 or </a:t>
            </a:r>
            <a:r>
              <a:rPr i="1" lang="en">
                <a:solidFill>
                  <a:schemeClr val="dk1"/>
                </a:solidFill>
                <a:latin typeface="Noto Sans"/>
                <a:ea typeface="Noto Sans"/>
                <a:cs typeface="Noto Sans"/>
                <a:sym typeface="Noto Sans"/>
              </a:rPr>
              <a:t>W</a:t>
            </a:r>
            <a:r>
              <a:rPr lang="en">
                <a:solidFill>
                  <a:schemeClr val="dk1"/>
                </a:solidFill>
                <a:latin typeface="Noto Sans"/>
                <a:ea typeface="Noto Sans"/>
                <a:cs typeface="Noto Sans"/>
                <a:sym typeface="Noto Sans"/>
              </a:rPr>
              <a:t>(10) = </a:t>
            </a:r>
            <a:r>
              <a:rPr i="1" lang="en">
                <a:solidFill>
                  <a:schemeClr val="dk1"/>
                </a:solidFill>
                <a:latin typeface="Noto Sans"/>
                <a:ea typeface="Noto Sans"/>
                <a:cs typeface="Noto Sans"/>
                <a:sym typeface="Noto Sans"/>
              </a:rPr>
              <a:t>W</a:t>
            </a:r>
            <a:r>
              <a:rPr lang="en">
                <a:solidFill>
                  <a:schemeClr val="dk1"/>
                </a:solidFill>
                <a:latin typeface="Noto Sans"/>
                <a:ea typeface="Noto Sans"/>
                <a:cs typeface="Noto Sans"/>
                <a:sym typeface="Noto Sans"/>
              </a:rPr>
              <a:t>(12).</a:t>
            </a:r>
            <a:br>
              <a:rPr lang="en">
                <a:solidFill>
                  <a:schemeClr val="dk1"/>
                </a:solidFill>
                <a:latin typeface="Noto Sans"/>
                <a:ea typeface="Noto Sans"/>
                <a:cs typeface="Noto Sans"/>
                <a:sym typeface="Noto Sans"/>
              </a:rPr>
            </a:b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learn that function notation can express a general rule. For instance, they see that if the output of a function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 can be found by multiplying the input by 3 and then subtracting 10 from the result, we can write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f(x)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3x </a:t>
            </a:r>
            <a:r>
              <a:rPr lang="en">
                <a:solidFill>
                  <a:schemeClr val="dk1"/>
                </a:solidFill>
                <a:latin typeface="Noto Sans"/>
                <a:ea typeface="Noto Sans"/>
                <a:cs typeface="Noto Sans"/>
                <a:sym typeface="Noto Sans"/>
              </a:rPr>
              <a:t>− 10 to represent this rule. We can also use this rule (either the verbal description or the equation) to find the output for any input. In some cases, the rule can also be used to find the input when we know the output.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continue translating between situations and symbolic representations and connect different forms of functions by identifying structure.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A12(B) evaluate functions, expressed in function notation, given one or more elements in their domains</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This warm-up introduces a new use of function notation and previews the lesson.</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It helps students notice structure, such as how values in the tables match each function’s expression. The specific structure they might notice is how the values in the </a:t>
            </a:r>
            <a:r>
              <a:rPr i="1" lang="en" sz="1300">
                <a:solidFill>
                  <a:schemeClr val="dk1"/>
                </a:solidFill>
                <a:latin typeface="Calibri"/>
                <a:ea typeface="Calibri"/>
                <a:cs typeface="Calibri"/>
                <a:sym typeface="Calibri"/>
              </a:rPr>
              <a:t>f(x)</a:t>
            </a:r>
            <a:r>
              <a:rPr lang="en" sz="1300">
                <a:solidFill>
                  <a:schemeClr val="dk1"/>
                </a:solidFill>
                <a:latin typeface="Calibri"/>
                <a:ea typeface="Calibri"/>
                <a:cs typeface="Calibri"/>
                <a:sym typeface="Calibri"/>
              </a:rPr>
              <a:t> and the </a:t>
            </a:r>
            <a:r>
              <a:rPr i="1" lang="en" sz="1300">
                <a:solidFill>
                  <a:schemeClr val="dk1"/>
                </a:solidFill>
                <a:latin typeface="Calibri"/>
                <a:ea typeface="Calibri"/>
                <a:cs typeface="Calibri"/>
                <a:sym typeface="Calibri"/>
              </a:rPr>
              <a:t>g(x)</a:t>
            </a:r>
            <a:r>
              <a:rPr lang="en" sz="1300">
                <a:solidFill>
                  <a:schemeClr val="dk1"/>
                </a:solidFill>
                <a:latin typeface="Calibri"/>
                <a:ea typeface="Calibri"/>
                <a:cs typeface="Calibri"/>
                <a:sym typeface="Calibri"/>
              </a:rPr>
              <a:t> columns in each table correspond to the expression describing each function.</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By sharing what they notice and wonder, students practice using precise language to describe their observations.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150">
                <a:solidFill>
                  <a:schemeClr val="dk1"/>
                </a:solidFill>
                <a:highlight>
                  <a:srgbClr val="EDF2FA"/>
                </a:highlight>
                <a:latin typeface="Roboto"/>
                <a:ea typeface="Roboto"/>
                <a:cs typeface="Roboto"/>
                <a:sym typeface="Roboto"/>
              </a:rPr>
              <a:t>Display the tables for all to see. Tell students that their job is to think of at least one thing they notice and at least one thing they wonder. Give students 1 minute of quiet time to think individually, and then 1 minute to discuss the things they notice with their partner, followed by a whole-class discussion.</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do you notice?</a:t>
            </a:r>
            <a:endParaRPr sz="1300">
              <a:solidFill>
                <a:schemeClr val="dk1"/>
              </a:solidFill>
              <a:latin typeface="Calibri"/>
              <a:ea typeface="Calibri"/>
              <a:cs typeface="Calibri"/>
              <a:sym typeface="Calibri"/>
            </a:endParaRPr>
          </a:p>
          <a:p>
            <a:pPr indent="-311150" lvl="0"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tables don't say “input” and “output.”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While there is a column labeled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there is not a column labeled </a:t>
            </a:r>
            <a:r>
              <a:rPr i="1" lang="en" sz="1300">
                <a:solidFill>
                  <a:schemeClr val="dk1"/>
                </a:solidFill>
                <a:latin typeface="Calibri"/>
                <a:ea typeface="Calibri"/>
                <a:cs typeface="Calibri"/>
                <a:sym typeface="Calibri"/>
              </a:rPr>
              <a:t>y.</a:t>
            </a:r>
            <a:endParaRPr i="1"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One function is called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The other is called </a:t>
            </a:r>
            <a:r>
              <a:rPr i="1" lang="en" sz="1300">
                <a:solidFill>
                  <a:schemeClr val="dk1"/>
                </a:solidFill>
                <a:latin typeface="Calibri"/>
                <a:ea typeface="Calibri"/>
                <a:cs typeface="Calibri"/>
                <a:sym typeface="Calibri"/>
              </a:rPr>
              <a:t>g.</a:t>
            </a:r>
            <a:endParaRPr i="1"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There’s an expression (rather than a number) on the right side of the equation </a:t>
            </a:r>
            <a:r>
              <a:rPr i="1" lang="en" sz="1300">
                <a:solidFill>
                  <a:schemeClr val="dk1"/>
                </a:solidFill>
                <a:latin typeface="Calibri"/>
                <a:ea typeface="Calibri"/>
                <a:cs typeface="Calibri"/>
                <a:sym typeface="Calibri"/>
              </a:rPr>
              <a:t>f(x) </a:t>
            </a:r>
            <a:r>
              <a:rPr lang="en" sz="1300">
                <a:solidFill>
                  <a:schemeClr val="dk1"/>
                </a:solidFill>
                <a:latin typeface="Calibri"/>
                <a:ea typeface="Calibri"/>
                <a:cs typeface="Calibri"/>
                <a:sym typeface="Calibri"/>
              </a:rPr>
              <a:t>= 10 − 2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g(x)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endParaRPr baseline="30000"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we substitute the values in the left column for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in the expression, we get the values in the right column.</a:t>
            </a:r>
            <a:endParaRPr sz="1300">
              <a:solidFill>
                <a:schemeClr val="dk1"/>
              </a:solidFill>
              <a:latin typeface="Calibri"/>
              <a:ea typeface="Calibri"/>
              <a:cs typeface="Calibri"/>
              <a:sym typeface="Calibri"/>
            </a:endParaRPr>
          </a:p>
          <a:p>
            <a:pPr indent="0" lvl="0" marL="45720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do you wonder?</a:t>
            </a:r>
            <a:endParaRPr sz="1300">
              <a:solidFill>
                <a:schemeClr val="dk1"/>
              </a:solidFill>
              <a:latin typeface="Calibri"/>
              <a:ea typeface="Calibri"/>
              <a:cs typeface="Calibri"/>
              <a:sym typeface="Calibri"/>
            </a:endParaRPr>
          </a:p>
          <a:p>
            <a:pPr indent="-311150" lvl="0"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is there an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on the right side of the equal sign?</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Are there rules about how to name functions?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each equation,</a:t>
            </a:r>
            <a:r>
              <a:rPr i="1" lang="en" sz="1300">
                <a:solidFill>
                  <a:schemeClr val="dk1"/>
                </a:solidFill>
                <a:latin typeface="Calibri"/>
                <a:ea typeface="Calibri"/>
                <a:cs typeface="Calibri"/>
                <a:sym typeface="Calibri"/>
              </a:rPr>
              <a:t> f(x) </a:t>
            </a:r>
            <a:r>
              <a:rPr lang="en" sz="1300">
                <a:solidFill>
                  <a:schemeClr val="dk1"/>
                </a:solidFill>
                <a:latin typeface="Calibri"/>
                <a:ea typeface="Calibri"/>
                <a:cs typeface="Calibri"/>
                <a:sym typeface="Calibri"/>
              </a:rPr>
              <a:t>= 10 − 2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g(x)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mean?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to share the things they noticed and wondered. Record and display their responses for all to see. If possible, record the relevant reasoning on or near the tables. After all responses have been recorded without commentary or editing, ask students, “Is there anything on this list that you are wondering about?” Encourage students to respectfully disagree, ask for clarification, or point out contradicting information.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learn that functions can be defined by rules described in words or equations. They explore simple rules and connect verbal and algebraic representations, encouraging them to notice structure.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use of function notation reinforces their understanding and builds their ability to describe functions symbolically.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Display an image of a “function machine” with “cube the input” as the rule.</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Tell students that a function takes any input and cubes it to generate the output. Ask students to:</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Find the output when the inputs are 0, 1, 3, and </a:t>
            </a:r>
            <a:r>
              <a:rPr i="1" lang="en" sz="1300">
                <a:solidFill>
                  <a:srgbClr val="424242"/>
                </a:solidFill>
                <a:latin typeface="Calibri"/>
                <a:ea typeface="Calibri"/>
                <a:cs typeface="Calibri"/>
                <a:sym typeface="Calibri"/>
              </a:rPr>
              <a:t>x</a:t>
            </a:r>
            <a:r>
              <a:rPr lang="en" sz="1300">
                <a:solidFill>
                  <a:srgbClr val="424242"/>
                </a:solidFill>
                <a:latin typeface="Calibri"/>
                <a:ea typeface="Calibri"/>
                <a:cs typeface="Calibri"/>
                <a:sym typeface="Calibri"/>
              </a:rPr>
              <a:t>.</a:t>
            </a:r>
            <a:endParaRPr sz="1300">
              <a:solidFill>
                <a:srgbClr val="424242"/>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Write the input-output relationship using function notation and name the function </a:t>
            </a:r>
            <a:r>
              <a:rPr i="1" lang="en" sz="1300">
                <a:solidFill>
                  <a:srgbClr val="424242"/>
                </a:solidFill>
                <a:latin typeface="Calibri"/>
                <a:ea typeface="Calibri"/>
                <a:cs typeface="Calibri"/>
                <a:sym typeface="Calibri"/>
              </a:rPr>
              <a:t>g</a:t>
            </a:r>
            <a:r>
              <a:rPr lang="en" sz="1300">
                <a:solidFill>
                  <a:srgbClr val="424242"/>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Char char="●"/>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1" marL="914400" rtl="0" algn="l">
              <a:spcBef>
                <a:spcPts val="0"/>
              </a:spcBef>
              <a:spcAft>
                <a:spcPts val="0"/>
              </a:spcAft>
              <a:buClr>
                <a:srgbClr val="424242"/>
              </a:buClr>
              <a:buSzPts val="1300"/>
              <a:buFont typeface="Calibri"/>
              <a:buChar char="○"/>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(0) = 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424242"/>
              </a:buClr>
              <a:buSzPts val="1300"/>
              <a:buFont typeface="Calibri"/>
              <a:buChar char="○"/>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(1) = 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424242"/>
              </a:buClr>
              <a:buSzPts val="1300"/>
              <a:buFont typeface="Calibri"/>
              <a:buChar char="○"/>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(3) = 27</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424242"/>
              </a:buClr>
              <a:buSzPts val="1300"/>
              <a:buFont typeface="Calibri"/>
              <a:buChar char="○"/>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not mentioned by students, point out that these equations describe the same function as that shown by the second table in the warm up.</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to students that some functions have a specific rule for getting the output. The rule can be described in words (like “cube the input”) or with expressions (such as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Tell students that they’ll now look at some rules expressed in both ways.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a:t>
            </a:r>
            <a:r>
              <a:rPr b="1" i="1" lang="en" sz="1300">
                <a:solidFill>
                  <a:schemeClr val="dk1"/>
                </a:solidFill>
                <a:latin typeface="Calibri"/>
                <a:ea typeface="Calibri"/>
                <a:cs typeface="Calibri"/>
                <a:sym typeface="Calibri"/>
              </a:rPr>
              <a:t>activities, answers,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6aa326eaf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6aa326eaf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MLR 8 Discussion Supports: Speaking, Representing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support whole-class discussion as students explain how they matched the descriptions to the equations. Display the following sentence frames for all to see: “The equation _____ matches _____ because . . .” and “I noticed _____, so . . . .” Encourage students to challenge each other when they disagree. If necessary, re-voice student ideas to demonstrate using mathematical language such as “input” and “output.” This will help students use the structure of equations to make connections between equations and descriptions of functions.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more manageable parts to differentiate the degree of difficulty or complexity. Give students a subset of the expressions and descriptions to start with and hold a brief small-group or whole-class discussion once students have completed the first match. Invite 1 – 2 students to share their strategies for finding a match before introducing the remaining expressions and descriptions.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Organization</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Compare your work: Your answer may vary, but here is a sample for each day.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correct answer is function </a:t>
            </a:r>
            <a:r>
              <a:rPr lang="en" sz="1300" u="sng">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because 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is 6, the expression 3(</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− 7) has a value of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is </a:t>
            </a:r>
            <a:r>
              <a:rPr i="1"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k(x)</a:t>
            </a:r>
            <a:r>
              <a:rPr lang="en" sz="1300">
                <a:solidFill>
                  <a:schemeClr val="dk1"/>
                </a:solidFill>
                <a:latin typeface="Calibri"/>
                <a:ea typeface="Calibri"/>
                <a:cs typeface="Calibri"/>
                <a:sym typeface="Calibri"/>
              </a:rPr>
              <a:t> has the greatest 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is 10, </a:t>
            </a:r>
            <a:r>
              <a:rPr i="1" lang="en" sz="1300">
                <a:solidFill>
                  <a:schemeClr val="dk1"/>
                </a:solidFill>
                <a:latin typeface="Calibri"/>
                <a:ea typeface="Calibri"/>
                <a:cs typeface="Calibri"/>
                <a:sym typeface="Calibri"/>
              </a:rPr>
              <a:t>f(x)</a:t>
            </a:r>
            <a:r>
              <a:rPr lang="en" sz="1300">
                <a:solidFill>
                  <a:schemeClr val="dk1"/>
                </a:solidFill>
                <a:latin typeface="Calibri"/>
                <a:ea typeface="Calibri"/>
                <a:cs typeface="Calibri"/>
                <a:sym typeface="Calibri"/>
              </a:rPr>
              <a:t> has the greatest value.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briefly share how they matched the equations and verbal descriptions in the first question. Discuss questions such as:</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“The expressions for functions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both involve multiplying by 3 and subtracting 7. How are they different?”</a:t>
            </a:r>
            <a:endParaRPr sz="1300">
              <a:solidFill>
                <a:schemeClr val="dk1"/>
              </a:solidFill>
              <a:latin typeface="Calibri"/>
              <a:ea typeface="Calibri"/>
              <a:cs typeface="Calibri"/>
              <a:sym typeface="Calibri"/>
            </a:endParaRPr>
          </a:p>
          <a:p>
            <a:pPr indent="-298450" lvl="1" marL="9144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The order of operations is different.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multiplies by 3, then subtracts 7. Function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subtracts 7 first, then multiplies by 3.</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“The expressions for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 both involve subtracting 7 and dividing by 3. How did you decide which one corresponds to description A and which one corresponds to D?”</a:t>
            </a:r>
            <a:endParaRPr sz="1300">
              <a:solidFill>
                <a:schemeClr val="dk1"/>
              </a:solidFill>
              <a:latin typeface="Calibri"/>
              <a:ea typeface="Calibri"/>
              <a:cs typeface="Calibri"/>
              <a:sym typeface="Calibri"/>
            </a:endParaRPr>
          </a:p>
          <a:p>
            <a:pPr indent="-298450" lvl="1" marL="9144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By identifying what happens to x first. In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is divided by 3 before subtracting 7, so it matches description D.</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Next, ask:</a:t>
            </a:r>
            <a:endParaRPr sz="1300">
              <a:solidFill>
                <a:schemeClr val="dk1"/>
              </a:solidFill>
              <a:latin typeface="Calibri"/>
              <a:ea typeface="Calibri"/>
              <a:cs typeface="Calibri"/>
              <a:sym typeface="Calibri"/>
            </a:endParaRPr>
          </a:p>
          <a:p>
            <a:pPr indent="-298450" lvl="1" marL="9144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Which function has (6, –3) as an input-output pair?</a:t>
            </a:r>
            <a:endParaRPr sz="1300">
              <a:solidFill>
                <a:schemeClr val="dk1"/>
              </a:solidFill>
              <a:latin typeface="Calibri"/>
              <a:ea typeface="Calibri"/>
              <a:cs typeface="Calibri"/>
              <a:sym typeface="Calibri"/>
            </a:endParaRPr>
          </a:p>
          <a:p>
            <a:pPr indent="-279400" lvl="2" marL="1371600" rtl="0" algn="l">
              <a:spcBef>
                <a:spcPts val="0"/>
              </a:spcBef>
              <a:spcAft>
                <a:spcPts val="0"/>
              </a:spcAft>
              <a:buClr>
                <a:schemeClr val="dk1"/>
              </a:buClr>
              <a:buSzPts val="800"/>
              <a:buFont typeface="Calibri"/>
              <a:buChar char="■"/>
            </a:pPr>
            <a:r>
              <a:rPr i="1" lang="en" sz="1300">
                <a:solidFill>
                  <a:srgbClr val="424242"/>
                </a:solidFill>
                <a:latin typeface="Calibri"/>
                <a:ea typeface="Calibri"/>
                <a:cs typeface="Calibri"/>
                <a:sym typeface="Calibri"/>
              </a:rPr>
              <a:t>g(x)</a:t>
            </a:r>
            <a:r>
              <a:rPr lang="en" sz="1300">
                <a:solidFill>
                  <a:srgbClr val="424242"/>
                </a:solidFill>
                <a:latin typeface="Calibri"/>
                <a:ea typeface="Calibri"/>
                <a:cs typeface="Calibri"/>
                <a:sym typeface="Calibri"/>
              </a:rPr>
              <a:t> = 3(</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− 7)</a:t>
            </a:r>
            <a:endParaRPr sz="800">
              <a:solidFill>
                <a:schemeClr val="dk1"/>
              </a:solidFill>
              <a:latin typeface="Calibri"/>
              <a:ea typeface="Calibri"/>
              <a:cs typeface="Calibri"/>
              <a:sym typeface="Calibri"/>
            </a:endParaRPr>
          </a:p>
          <a:p>
            <a:pPr indent="-298450" lvl="1" marL="9144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Which function has the greatest output 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is 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t/>
            </a:r>
            <a:endParaRPr sz="1300">
              <a:solidFill>
                <a:schemeClr val="dk1"/>
              </a:solidFill>
              <a:latin typeface="Calibri"/>
              <a:ea typeface="Calibri"/>
              <a:cs typeface="Calibri"/>
              <a:sym typeface="Calibri"/>
            </a:endParaRPr>
          </a:p>
          <a:p>
            <a:pPr indent="-298450" lvl="1" marL="9144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 Which function has the greatest output 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is 10?</a:t>
            </a:r>
            <a:endParaRPr sz="1300">
              <a:solidFill>
                <a:schemeClr val="dk1"/>
              </a:solidFill>
              <a:latin typeface="Calibri"/>
              <a:ea typeface="Calibri"/>
              <a:cs typeface="Calibri"/>
              <a:sym typeface="Calibri"/>
            </a:endParaRPr>
          </a:p>
          <a:p>
            <a:pPr indent="-279400" lvl="2" marL="1371600" rtl="0" algn="l">
              <a:spcBef>
                <a:spcPts val="0"/>
              </a:spcBef>
              <a:spcAft>
                <a:spcPts val="0"/>
              </a:spcAft>
              <a:buClr>
                <a:schemeClr val="dk1"/>
              </a:buClr>
              <a:buSzPts val="800"/>
              <a:buFont typeface="Calibri"/>
              <a:buChar char="■"/>
            </a:pPr>
            <a:r>
              <a:rPr i="1" lang="en" sz="1300">
                <a:solidFill>
                  <a:srgbClr val="424242"/>
                </a:solidFill>
                <a:latin typeface="Calibri"/>
                <a:ea typeface="Calibri"/>
                <a:cs typeface="Calibri"/>
                <a:sym typeface="Calibri"/>
              </a:rPr>
              <a:t>f(x) </a:t>
            </a:r>
            <a:r>
              <a:rPr lang="en" sz="1300">
                <a:solidFill>
                  <a:srgbClr val="424242"/>
                </a:solidFill>
                <a:latin typeface="Calibri"/>
                <a:ea typeface="Calibri"/>
                <a:cs typeface="Calibri"/>
                <a:sym typeface="Calibri"/>
              </a:rPr>
              <a:t>= 3</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− 7</a:t>
            </a:r>
            <a:endParaRPr sz="8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Highlight explanations involving evaluating the functions at those input values.each function at those input values and seeing which one generates –3 for the output or gives the greatest output.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functions in this activity are given without a context. Tell students that they will now look at rules that describe relationships between quantities in situations.</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3d2a549f6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3d2a549f6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Your answer may vary, but here is a sample.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Mai's statement is true.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We can start by rewriting </a:t>
            </a:r>
            <a:r>
              <a:rPr i="1" lang="en" sz="1300">
                <a:solidFill>
                  <a:schemeClr val="dk1"/>
                </a:solidFill>
                <a:latin typeface="Calibri"/>
                <a:ea typeface="Calibri"/>
                <a:cs typeface="Calibri"/>
                <a:sym typeface="Calibri"/>
              </a:rPr>
              <a:t>g(x)</a:t>
            </a:r>
            <a:r>
              <a:rPr lang="en" sz="1300">
                <a:solidFill>
                  <a:schemeClr val="dk1"/>
                </a:solidFill>
                <a:latin typeface="Calibri"/>
                <a:ea typeface="Calibri"/>
                <a:cs typeface="Calibri"/>
                <a:sym typeface="Calibri"/>
              </a:rPr>
              <a:t> as </a:t>
            </a:r>
            <a:r>
              <a:rPr i="1" lang="en" sz="1300">
                <a:solidFill>
                  <a:schemeClr val="dk1"/>
                </a:solidFill>
                <a:latin typeface="Calibri"/>
                <a:ea typeface="Calibri"/>
                <a:cs typeface="Calibri"/>
                <a:sym typeface="Calibri"/>
              </a:rPr>
              <a:t>g(x) </a:t>
            </a:r>
            <a:r>
              <a:rPr lang="en" sz="1300">
                <a:solidFill>
                  <a:schemeClr val="dk1"/>
                </a:solidFill>
                <a:latin typeface="Calibri"/>
                <a:ea typeface="Calibri"/>
                <a:cs typeface="Calibri"/>
                <a:sym typeface="Calibri"/>
              </a:rPr>
              <a:t>= 3</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− 21.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Then, to get the output of both functions, we first multiply the input,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by 3 to get 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then we subtract a value from it.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we subtract 7.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function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we subtract 21.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output of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will always be 14 less than that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Substitute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0: 2(0) + 1 = 1. Check all of the functions. One is not the least value. The answer is </a:t>
            </a:r>
            <a:r>
              <a:rPr i="1" lang="en" sz="1300">
                <a:solidFill>
                  <a:schemeClr val="dk1"/>
                </a:solidFill>
                <a:latin typeface="Calibri"/>
                <a:ea typeface="Calibri"/>
                <a:cs typeface="Calibri"/>
                <a:sym typeface="Calibri"/>
              </a:rPr>
              <a:t>f(x)</a:t>
            </a:r>
            <a:r>
              <a:rPr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a:t>
            </a:r>
            <a:r>
              <a:rPr b="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Substitute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0: 3(0) = 0. Check all of the functions. Zero is not the least value. </a:t>
            </a:r>
            <a:r>
              <a:rPr lang="en" sz="1300">
                <a:solidFill>
                  <a:schemeClr val="dk1"/>
                </a:solidFill>
                <a:latin typeface="Calibri"/>
                <a:ea typeface="Calibri"/>
                <a:cs typeface="Calibri"/>
                <a:sym typeface="Calibri"/>
              </a:rPr>
              <a:t>The answer is </a:t>
            </a:r>
            <a:r>
              <a:rPr i="1" lang="en" sz="1300">
                <a:solidFill>
                  <a:schemeClr val="dk1"/>
                </a:solidFill>
                <a:latin typeface="Calibri"/>
                <a:ea typeface="Calibri"/>
                <a:cs typeface="Calibri"/>
                <a:sym typeface="Calibri"/>
              </a:rPr>
              <a:t>f(x)</a:t>
            </a:r>
            <a:r>
              <a:rPr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a:t>
            </a:r>
            <a:r>
              <a:rPr b="1"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Substitute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0 and 2(0 − 1) = 2(−1)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Substitute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0: −4(0) + 5 = 5. This is the greatest value, not the least value. </a:t>
            </a:r>
            <a:r>
              <a:rPr lang="en" sz="1300">
                <a:solidFill>
                  <a:schemeClr val="dk1"/>
                </a:solidFill>
                <a:latin typeface="Calibri"/>
                <a:ea typeface="Calibri"/>
                <a:cs typeface="Calibri"/>
                <a:sym typeface="Calibri"/>
              </a:rPr>
              <a:t>The answer is </a:t>
            </a:r>
            <a:r>
              <a:rPr i="1" lang="en" sz="1300">
                <a:solidFill>
                  <a:schemeClr val="dk1"/>
                </a:solidFill>
                <a:latin typeface="Calibri"/>
                <a:ea typeface="Calibri"/>
                <a:cs typeface="Calibri"/>
                <a:sym typeface="Calibri"/>
              </a:rPr>
              <a:t>f(x)</a:t>
            </a:r>
            <a:r>
              <a:rPr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a:t>
            </a:r>
            <a:r>
              <a:rPr b="1"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Evaluating Functions with Function Notation</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400">
                <a:solidFill>
                  <a:srgbClr val="424242"/>
                </a:solidFill>
                <a:latin typeface="Calibri"/>
                <a:ea typeface="Calibri"/>
                <a:cs typeface="Calibri"/>
                <a:sym typeface="Calibri"/>
              </a:rPr>
              <a:t>Using Table 1: To find the value of </a:t>
            </a:r>
            <a:r>
              <a:rPr i="1" lang="en" sz="1400">
                <a:solidFill>
                  <a:srgbClr val="424242"/>
                </a:solidFill>
                <a:latin typeface="Calibri"/>
                <a:ea typeface="Calibri"/>
                <a:cs typeface="Calibri"/>
                <a:sym typeface="Calibri"/>
              </a:rPr>
              <a:t>y</a:t>
            </a:r>
            <a:r>
              <a:rPr lang="en" sz="1400">
                <a:solidFill>
                  <a:srgbClr val="424242"/>
                </a:solidFill>
                <a:latin typeface="Calibri"/>
                <a:ea typeface="Calibri"/>
                <a:cs typeface="Calibri"/>
                <a:sym typeface="Calibri"/>
              </a:rPr>
              <a:t> when </a:t>
            </a:r>
            <a:r>
              <a:rPr i="1" lang="en" sz="1400">
                <a:solidFill>
                  <a:srgbClr val="424242"/>
                </a:solidFill>
                <a:latin typeface="Calibri"/>
                <a:ea typeface="Calibri"/>
                <a:cs typeface="Calibri"/>
                <a:sym typeface="Calibri"/>
              </a:rPr>
              <a:t>x </a:t>
            </a:r>
            <a:r>
              <a:rPr lang="en" sz="1400">
                <a:solidFill>
                  <a:srgbClr val="424242"/>
                </a:solidFill>
                <a:latin typeface="Calibri"/>
                <a:ea typeface="Calibri"/>
                <a:cs typeface="Calibri"/>
                <a:sym typeface="Calibri"/>
              </a:rPr>
              <a:t>= 2, substitute </a:t>
            </a:r>
            <a:r>
              <a:rPr i="1" lang="en" sz="1400">
                <a:solidFill>
                  <a:srgbClr val="424242"/>
                </a:solidFill>
                <a:latin typeface="Calibri"/>
                <a:ea typeface="Calibri"/>
                <a:cs typeface="Calibri"/>
                <a:sym typeface="Calibri"/>
              </a:rPr>
              <a:t>x </a:t>
            </a:r>
            <a:r>
              <a:rPr lang="en" sz="1400">
                <a:solidFill>
                  <a:srgbClr val="424242"/>
                </a:solidFill>
                <a:latin typeface="Calibri"/>
                <a:ea typeface="Calibri"/>
                <a:cs typeface="Calibri"/>
                <a:sym typeface="Calibri"/>
              </a:rPr>
              <a:t>= 2  into the equation and then simplify.</a:t>
            </a:r>
            <a:r>
              <a:rPr lang="en" sz="500">
                <a:solidFill>
                  <a:srgbClr val="424242"/>
                </a:solidFill>
                <a:latin typeface="Calibri"/>
                <a:ea typeface="Calibri"/>
                <a:cs typeface="Calibri"/>
                <a:sym typeface="Calibri"/>
              </a:rPr>
              <a:t> </a:t>
            </a:r>
            <a:r>
              <a:rPr lang="en" sz="1400">
                <a:solidFill>
                  <a:srgbClr val="424242"/>
                </a:solidFill>
                <a:latin typeface="Calibri"/>
                <a:ea typeface="Calibri"/>
                <a:cs typeface="Calibri"/>
                <a:sym typeface="Calibri"/>
              </a:rPr>
              <a:t>The value of the </a:t>
            </a:r>
            <a:r>
              <a:rPr i="1" lang="en" sz="1400">
                <a:solidFill>
                  <a:srgbClr val="424242"/>
                </a:solidFill>
                <a:latin typeface="Calibri"/>
                <a:ea typeface="Calibri"/>
                <a:cs typeface="Calibri"/>
                <a:sym typeface="Calibri"/>
              </a:rPr>
              <a:t>y</a:t>
            </a:r>
            <a:r>
              <a:rPr lang="en" sz="1400">
                <a:solidFill>
                  <a:srgbClr val="424242"/>
                </a:solidFill>
                <a:latin typeface="Calibri"/>
                <a:ea typeface="Calibri"/>
                <a:cs typeface="Calibri"/>
                <a:sym typeface="Calibri"/>
              </a:rPr>
              <a:t> at </a:t>
            </a:r>
            <a:r>
              <a:rPr i="1" lang="en" sz="1400">
                <a:solidFill>
                  <a:srgbClr val="424242"/>
                </a:solidFill>
                <a:latin typeface="Calibri"/>
                <a:ea typeface="Calibri"/>
                <a:cs typeface="Calibri"/>
                <a:sym typeface="Calibri"/>
              </a:rPr>
              <a:t>x </a:t>
            </a:r>
            <a:r>
              <a:rPr lang="en" sz="1400">
                <a:solidFill>
                  <a:srgbClr val="424242"/>
                </a:solidFill>
                <a:latin typeface="Calibri"/>
                <a:ea typeface="Calibri"/>
                <a:cs typeface="Calibri"/>
                <a:sym typeface="Calibri"/>
              </a:rPr>
              <a:t>= 2 is 3.</a:t>
            </a:r>
            <a:endParaRPr sz="14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1400">
                <a:solidFill>
                  <a:srgbClr val="424242"/>
                </a:solidFill>
                <a:latin typeface="Calibri"/>
                <a:ea typeface="Calibri"/>
                <a:cs typeface="Calibri"/>
                <a:sym typeface="Calibri"/>
              </a:rPr>
              <a:t>Using Table 2: To find the value of the function when </a:t>
            </a:r>
            <a:r>
              <a:rPr i="1" lang="en" sz="1400">
                <a:solidFill>
                  <a:srgbClr val="424242"/>
                </a:solidFill>
                <a:latin typeface="Calibri"/>
                <a:ea typeface="Calibri"/>
                <a:cs typeface="Calibri"/>
                <a:sym typeface="Calibri"/>
              </a:rPr>
              <a:t>x </a:t>
            </a:r>
            <a:r>
              <a:rPr lang="en" sz="1400">
                <a:solidFill>
                  <a:srgbClr val="424242"/>
                </a:solidFill>
                <a:latin typeface="Calibri"/>
                <a:ea typeface="Calibri"/>
                <a:cs typeface="Calibri"/>
                <a:sym typeface="Calibri"/>
              </a:rPr>
              <a:t>= 2, substitute x = 2  into the equation and then simplify. The value of function at x = 2 is 3.</a:t>
            </a:r>
            <a:endParaRPr sz="1400">
              <a:solidFill>
                <a:srgbClr val="424242"/>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4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Find the Value of a Function</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very convenient to name a function, and most often we name it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or</a:t>
            </a:r>
            <a:r>
              <a:rPr i="1" lang="en" sz="1300">
                <a:solidFill>
                  <a:schemeClr val="dk1"/>
                </a:solidFill>
                <a:latin typeface="Calibri"/>
                <a:ea typeface="Calibri"/>
                <a:cs typeface="Calibri"/>
                <a:sym typeface="Calibri"/>
              </a:rPr>
              <a:t> h</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any function, for each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 from the domain we get a corresponding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 in the range.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we write this range value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as </a:t>
            </a:r>
            <a:r>
              <a:rPr i="1" lang="en" sz="1300">
                <a:solidFill>
                  <a:schemeClr val="dk1"/>
                </a:solidFill>
                <a:latin typeface="Calibri"/>
                <a:ea typeface="Calibri"/>
                <a:cs typeface="Calibri"/>
                <a:sym typeface="Calibri"/>
              </a:rPr>
              <a:t>f(x)</a:t>
            </a:r>
            <a:r>
              <a:rPr lang="en" sz="1300">
                <a:solidFill>
                  <a:schemeClr val="dk1"/>
                </a:solidFill>
                <a:latin typeface="Calibri"/>
                <a:ea typeface="Calibri"/>
                <a:cs typeface="Calibri"/>
                <a:sym typeface="Calibri"/>
              </a:rPr>
              <a:t>. This is called </a:t>
            </a:r>
            <a:r>
              <a:rPr b="1" lang="en" sz="1300">
                <a:solidFill>
                  <a:schemeClr val="dk1"/>
                </a:solidFill>
                <a:latin typeface="Calibri"/>
                <a:ea typeface="Calibri"/>
                <a:cs typeface="Calibri"/>
                <a:sym typeface="Calibri"/>
              </a:rPr>
              <a:t>function notation.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Function Notation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For the function </a:t>
            </a:r>
            <a:r>
              <a:rPr i="1" lang="en" sz="1300">
                <a:solidFill>
                  <a:schemeClr val="dk1"/>
                </a:solidFill>
                <a:latin typeface="Calibri"/>
                <a:ea typeface="Calibri"/>
                <a:cs typeface="Calibri"/>
                <a:sym typeface="Calibri"/>
              </a:rPr>
              <a:t>y=f(x)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is the name of the function.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is the input value.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f(x)</a:t>
            </a:r>
            <a:r>
              <a:rPr lang="en" sz="1300">
                <a:solidFill>
                  <a:schemeClr val="dk1"/>
                </a:solidFill>
                <a:latin typeface="Calibri"/>
                <a:ea typeface="Calibri"/>
                <a:cs typeface="Calibri"/>
                <a:sym typeface="Calibri"/>
              </a:rPr>
              <a:t> is the output value,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corresponding to the value of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read </a:t>
            </a:r>
            <a:r>
              <a:rPr i="1" lang="en" sz="1300">
                <a:solidFill>
                  <a:schemeClr val="dk1"/>
                </a:solidFill>
                <a:latin typeface="Calibri"/>
                <a:ea typeface="Calibri"/>
                <a:cs typeface="Calibri"/>
                <a:sym typeface="Calibri"/>
              </a:rPr>
              <a:t>f(x)</a:t>
            </a:r>
            <a:r>
              <a:rPr lang="en" sz="1300">
                <a:solidFill>
                  <a:schemeClr val="dk1"/>
                </a:solidFill>
                <a:latin typeface="Calibri"/>
                <a:ea typeface="Calibri"/>
                <a:cs typeface="Calibri"/>
                <a:sym typeface="Calibri"/>
              </a:rPr>
              <a:t> as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of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or the value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at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Independent and Dependent Variables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For the function </a:t>
            </a:r>
            <a:r>
              <a:rPr i="1" lang="en" sz="1300">
                <a:solidFill>
                  <a:schemeClr val="dk1"/>
                </a:solidFill>
                <a:latin typeface="Calibri"/>
                <a:ea typeface="Calibri"/>
                <a:cs typeface="Calibri"/>
                <a:sym typeface="Calibri"/>
              </a:rPr>
              <a:t>y=f(x)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call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the</a:t>
            </a:r>
            <a:r>
              <a:rPr b="1" lang="en" sz="1300" u="sng">
                <a:solidFill>
                  <a:schemeClr val="dk1"/>
                </a:solidFill>
                <a:latin typeface="Calibri"/>
                <a:ea typeface="Calibri"/>
                <a:cs typeface="Calibri"/>
                <a:sym typeface="Calibri"/>
              </a:rPr>
              <a:t> independent variable</a:t>
            </a:r>
            <a:r>
              <a:rPr lang="en" sz="1300">
                <a:solidFill>
                  <a:schemeClr val="dk1"/>
                </a:solidFill>
                <a:latin typeface="Calibri"/>
                <a:ea typeface="Calibri"/>
                <a:cs typeface="Calibri"/>
                <a:sym typeface="Calibri"/>
              </a:rPr>
              <a:t> as it can be any value in the domain.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call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the dependent variable as its value depends on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Much as when you first encountered the variable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function notation may be rather unsettling. It seems strange because it is new. You will feel more comfortable with the notation as you use it.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Previously, students focused on how input values are transformed to produce outputs. In this activity, they analyze real-world relationships, create tables, generalize rules, and graph values to define functions. The reasoning is familiar from earlier work with expressions and equations, but now students frame relationships as functions and use function notation.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often graph by plotting table values and connecting the points. When working with the linear perimeter function </a:t>
            </a:r>
            <a:r>
              <a:rPr i="1" lang="en" sz="1300">
                <a:solidFill>
                  <a:schemeClr val="dk1"/>
                </a:solidFill>
                <a:latin typeface="Calibri"/>
                <a:ea typeface="Calibri"/>
                <a:cs typeface="Calibri"/>
                <a:sym typeface="Calibri"/>
              </a:rPr>
              <a:t>𝑃(𝑙) </a:t>
            </a:r>
            <a:r>
              <a:rPr lang="en" sz="1300">
                <a:solidFill>
                  <a:schemeClr val="dk1"/>
                </a:solidFill>
                <a:latin typeface="Calibri"/>
                <a:ea typeface="Calibri"/>
                <a:cs typeface="Calibri"/>
                <a:sym typeface="Calibri"/>
              </a:rPr>
              <a:t>= 2</a:t>
            </a:r>
            <a:r>
              <a:rPr i="1" lang="en" sz="1300">
                <a:solidFill>
                  <a:schemeClr val="dk1"/>
                </a:solidFill>
                <a:latin typeface="Calibri"/>
                <a:ea typeface="Calibri"/>
                <a:cs typeface="Calibri"/>
                <a:sym typeface="Calibri"/>
              </a:rPr>
              <a:t>𝑙 </a:t>
            </a:r>
            <a:r>
              <a:rPr lang="en" sz="1300">
                <a:solidFill>
                  <a:schemeClr val="dk1"/>
                </a:solidFill>
                <a:latin typeface="Calibri"/>
                <a:ea typeface="Calibri"/>
                <a:cs typeface="Calibri"/>
                <a:sym typeface="Calibri"/>
              </a:rPr>
              <a:t>+ 6, look for those who connect it to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+ 6 and graph it with a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of (0, 6) and slope of 2. Invite them to share during the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students work in pairs. Allow a few minutes of quiet work on the first set of questions, followed by partner discussion. Then, pause for a brief class discussion before moving to the second set.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share their area rules—some may write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s</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A(s)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s</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them explain their reasoning. Highlight that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names the function and function notation requires an input,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Clarify that while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often represents area, here it names the function. If using a variable for the output instead of function notation, choose a different letter to avoid confusion.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16</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36</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A(s)</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s</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A(2) is the area of the square in cm</a:t>
            </a:r>
            <a:r>
              <a:rPr baseline="30000" i="1"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 when the side length is 2 cm. Its value is 4.</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chemeClr val="dk1"/>
                </a:solidFill>
                <a:latin typeface="Calibri"/>
                <a:ea typeface="Calibri"/>
                <a:cs typeface="Calibri"/>
                <a:sym typeface="Calibri"/>
              </a:rPr>
              <a:t> for the slide with image g.</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63b7f39e9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63b7f39e9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t>
            </a:r>
            <a:r>
              <a:rPr b="1" lang="en" sz="1300">
                <a:solidFill>
                  <a:schemeClr val="dk1"/>
                </a:solidFill>
                <a:latin typeface="Calibri"/>
                <a:ea typeface="Calibri"/>
                <a:cs typeface="Calibri"/>
                <a:sym typeface="Calibri"/>
              </a:rPr>
              <a:t>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Your answers may vary, but here are some samples.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11 feet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8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18.6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P(l) </a:t>
            </a:r>
            <a:r>
              <a:rPr lang="en" sz="1300">
                <a:solidFill>
                  <a:schemeClr val="dk1"/>
                </a:solidFill>
                <a:latin typeface="Calibri"/>
                <a:ea typeface="Calibri"/>
                <a:cs typeface="Calibri"/>
                <a:sym typeface="Calibri"/>
              </a:rPr>
              <a:t>= 6 + 2</a:t>
            </a:r>
            <a:r>
              <a:rPr i="1" lang="en" sz="1300">
                <a:solidFill>
                  <a:schemeClr val="dk1"/>
                </a:solidFill>
                <a:latin typeface="Calibri"/>
                <a:ea typeface="Calibri"/>
                <a:cs typeface="Calibri"/>
                <a:sym typeface="Calibri"/>
              </a:rPr>
              <a:t>l</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(11) is the perimeter of the paper in feet when the paper is cut at a length of 11 feet. Its value is 28.</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struggle to graph the functions, suggest that they use the coordinate pairs in the tables to help them.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share the rule they wrote for the perimeter function (from the second set of questions) and how they determined the rule. Students may have written expressions of different forms for </a:t>
            </a:r>
            <a:r>
              <a:rPr i="1" lang="en" sz="1300">
                <a:solidFill>
                  <a:schemeClr val="dk1"/>
                </a:solidFill>
                <a:latin typeface="Calibri"/>
                <a:ea typeface="Calibri"/>
                <a:cs typeface="Calibri"/>
                <a:sym typeface="Calibri"/>
              </a:rPr>
              <a:t>P(l)</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l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l </a:t>
            </a:r>
            <a:r>
              <a:rPr lang="en" sz="1300">
                <a:solidFill>
                  <a:schemeClr val="dk1"/>
                </a:solidFill>
                <a:latin typeface="Calibri"/>
                <a:ea typeface="Calibri"/>
                <a:cs typeface="Calibri"/>
                <a:sym typeface="Calibri"/>
              </a:rPr>
              <a:t>+ 3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l </a:t>
            </a:r>
            <a:r>
              <a:rPr lang="en" sz="1300">
                <a:solidFill>
                  <a:schemeClr val="dk1"/>
                </a:solidFill>
                <a:latin typeface="Calibri"/>
                <a:ea typeface="Calibri"/>
                <a:cs typeface="Calibri"/>
                <a:sym typeface="Calibri"/>
              </a:rPr>
              <a:t>+ 2(3)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l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6 + 2</a:t>
            </a:r>
            <a:r>
              <a:rPr i="1" lang="en" sz="1300">
                <a:solidFill>
                  <a:schemeClr val="dk1"/>
                </a:solidFill>
                <a:latin typeface="Calibri"/>
                <a:ea typeface="Calibri"/>
                <a:cs typeface="Calibri"/>
                <a:sym typeface="Calibri"/>
              </a:rPr>
              <a:t>l</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Record and display all variations and discuss whether they all represent </a:t>
            </a:r>
            <a:r>
              <a:rPr i="1" lang="en" sz="1300">
                <a:solidFill>
                  <a:schemeClr val="dk1"/>
                </a:solidFill>
                <a:latin typeface="Calibri"/>
                <a:ea typeface="Calibri"/>
                <a:cs typeface="Calibri"/>
                <a:sym typeface="Calibri"/>
              </a:rPr>
              <a:t>P(l)</a:t>
            </a:r>
            <a:r>
              <a:rPr lang="en" sz="1300">
                <a:solidFill>
                  <a:schemeClr val="dk1"/>
                </a:solidFill>
                <a:latin typeface="Calibri"/>
                <a:ea typeface="Calibri"/>
                <a:cs typeface="Calibri"/>
                <a:sym typeface="Calibri"/>
              </a:rPr>
              <a:t>. Ask students to explain how they know the expressions are equivalent.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Then, discuss how they graphed the function. If no one mentions the slope and intercept, prompt them by showing the graph and asking how to write its equation.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rgbClr val="424242"/>
              </a:buClr>
              <a:buSzPts val="1300"/>
              <a:buFont typeface="Calibri"/>
              <a:buChar char="○"/>
            </a:pPr>
            <a:r>
              <a:rPr b="1" lang="en" sz="1300">
                <a:solidFill>
                  <a:schemeClr val="dk1"/>
                </a:solidFill>
                <a:latin typeface="Calibri"/>
                <a:ea typeface="Calibri"/>
                <a:cs typeface="Calibri"/>
                <a:sym typeface="Calibri"/>
              </a:rPr>
              <a:t>Incorrect. </a:t>
            </a:r>
            <a:r>
              <a:rPr lang="en" sz="1300">
                <a:solidFill>
                  <a:srgbClr val="424242"/>
                </a:solidFill>
                <a:latin typeface="Calibri"/>
                <a:ea typeface="Calibri"/>
                <a:cs typeface="Calibri"/>
                <a:sym typeface="Calibri"/>
              </a:rPr>
              <a:t>When 1 is substituted for </a:t>
            </a:r>
            <a:r>
              <a:rPr i="1" lang="en" sz="1300">
                <a:solidFill>
                  <a:srgbClr val="424242"/>
                </a:solidFill>
                <a:latin typeface="Calibri"/>
                <a:ea typeface="Calibri"/>
                <a:cs typeface="Calibri"/>
                <a:sym typeface="Calibri"/>
              </a:rPr>
              <a:t>x</a:t>
            </a:r>
            <a:r>
              <a:rPr lang="en" sz="1300">
                <a:solidFill>
                  <a:srgbClr val="424242"/>
                </a:solidFill>
                <a:latin typeface="Calibri"/>
                <a:ea typeface="Calibri"/>
                <a:cs typeface="Calibri"/>
                <a:sym typeface="Calibri"/>
              </a:rPr>
              <a:t>, (1) + 3 = 4, not 3. This function does not work for the values. The answer is </a:t>
            </a:r>
            <a:r>
              <a:rPr i="1" lang="en" sz="1300">
                <a:solidFill>
                  <a:srgbClr val="424242"/>
                </a:solidFill>
                <a:latin typeface="Calibri"/>
                <a:ea typeface="Calibri"/>
                <a:cs typeface="Calibri"/>
                <a:sym typeface="Calibri"/>
              </a:rPr>
              <a:t>f(x) </a:t>
            </a:r>
            <a:r>
              <a:rPr lang="en" sz="1300">
                <a:solidFill>
                  <a:srgbClr val="424242"/>
                </a:solidFill>
                <a:latin typeface="Calibri"/>
                <a:ea typeface="Calibri"/>
                <a:cs typeface="Calibri"/>
                <a:sym typeface="Calibri"/>
              </a:rPr>
              <a:t>= 2</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+ 1.</a:t>
            </a:r>
            <a:endParaRPr sz="1300">
              <a:solidFill>
                <a:srgbClr val="424242"/>
              </a:solidFill>
              <a:latin typeface="Calibri"/>
              <a:ea typeface="Calibri"/>
              <a:cs typeface="Calibri"/>
              <a:sym typeface="Calibri"/>
            </a:endParaRPr>
          </a:p>
          <a:p>
            <a:pPr indent="-311150" lvl="1" marL="457200" rtl="0" algn="l">
              <a:spcBef>
                <a:spcPts val="0"/>
              </a:spcBef>
              <a:spcAft>
                <a:spcPts val="0"/>
              </a:spcAft>
              <a:buClr>
                <a:srgbClr val="424242"/>
              </a:buClr>
              <a:buSzPts val="1300"/>
              <a:buFont typeface="Calibri"/>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When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 2(1) + 1 = 3, when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 2(2) + 1 = 5, and when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 2(5) + 1 = 11.</a:t>
            </a:r>
            <a:endParaRPr sz="1300">
              <a:solidFill>
                <a:schemeClr val="dk1"/>
              </a:solidFill>
              <a:latin typeface="Calibri"/>
              <a:ea typeface="Calibri"/>
              <a:cs typeface="Calibri"/>
              <a:sym typeface="Calibri"/>
            </a:endParaRPr>
          </a:p>
          <a:p>
            <a:pPr indent="-311150" lvl="1" marL="457200" rtl="0" algn="l">
              <a:spcBef>
                <a:spcPts val="0"/>
              </a:spcBef>
              <a:spcAft>
                <a:spcPts val="0"/>
              </a:spcAft>
              <a:buClr>
                <a:srgbClr val="424242"/>
              </a:buClr>
              <a:buSzPts val="1300"/>
              <a:buFont typeface="Calibri"/>
              <a:buChar char="○"/>
            </a:pPr>
            <a:r>
              <a:rPr b="1" lang="en" sz="1300">
                <a:solidFill>
                  <a:schemeClr val="dk1"/>
                </a:solidFill>
                <a:latin typeface="Calibri"/>
                <a:ea typeface="Calibri"/>
                <a:cs typeface="Calibri"/>
                <a:sym typeface="Calibri"/>
              </a:rPr>
              <a:t>Incorrect. </a:t>
            </a:r>
            <a:r>
              <a:rPr lang="en" sz="1300">
                <a:solidFill>
                  <a:srgbClr val="424242"/>
                </a:solidFill>
                <a:latin typeface="Calibri"/>
                <a:ea typeface="Calibri"/>
                <a:cs typeface="Calibri"/>
                <a:sym typeface="Calibri"/>
              </a:rPr>
              <a:t>When 1 is substituted for </a:t>
            </a:r>
            <a:r>
              <a:rPr i="1" lang="en" sz="1300">
                <a:solidFill>
                  <a:srgbClr val="424242"/>
                </a:solidFill>
                <a:latin typeface="Calibri"/>
                <a:ea typeface="Calibri"/>
                <a:cs typeface="Calibri"/>
                <a:sym typeface="Calibri"/>
              </a:rPr>
              <a:t>x</a:t>
            </a:r>
            <a:r>
              <a:rPr lang="en" sz="1300">
                <a:solidFill>
                  <a:srgbClr val="424242"/>
                </a:solidFill>
                <a:latin typeface="Calibri"/>
                <a:ea typeface="Calibri"/>
                <a:cs typeface="Calibri"/>
                <a:sym typeface="Calibri"/>
              </a:rPr>
              <a:t>, 2(1) +2 = 4, not 3. This function does not work for the values. The answer is </a:t>
            </a:r>
            <a:r>
              <a:rPr i="1" lang="en" sz="1300">
                <a:solidFill>
                  <a:srgbClr val="424242"/>
                </a:solidFill>
                <a:latin typeface="Calibri"/>
                <a:ea typeface="Calibri"/>
                <a:cs typeface="Calibri"/>
                <a:sym typeface="Calibri"/>
              </a:rPr>
              <a:t>f(x) </a:t>
            </a:r>
            <a:r>
              <a:rPr lang="en" sz="1300">
                <a:solidFill>
                  <a:srgbClr val="424242"/>
                </a:solidFill>
                <a:latin typeface="Calibri"/>
                <a:ea typeface="Calibri"/>
                <a:cs typeface="Calibri"/>
                <a:sym typeface="Calibri"/>
              </a:rPr>
              <a:t>= 2</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+ 1. </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rgbClr val="424242"/>
              </a:buClr>
              <a:buSzPts val="1300"/>
              <a:buFont typeface="Calibri"/>
              <a:buChar char="○"/>
            </a:pPr>
            <a:r>
              <a:rPr b="1" lang="en" sz="1300">
                <a:solidFill>
                  <a:schemeClr val="dk1"/>
                </a:solidFill>
                <a:latin typeface="Calibri"/>
                <a:ea typeface="Calibri"/>
                <a:cs typeface="Calibri"/>
                <a:sym typeface="Calibri"/>
              </a:rPr>
              <a:t>Incorrect. </a:t>
            </a:r>
            <a:r>
              <a:rPr lang="en" sz="1300">
                <a:solidFill>
                  <a:srgbClr val="424242"/>
                </a:solidFill>
                <a:latin typeface="Calibri"/>
                <a:ea typeface="Calibri"/>
                <a:cs typeface="Calibri"/>
                <a:sym typeface="Calibri"/>
              </a:rPr>
              <a:t>While this rule works for the first row of the table, when </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2, (2) + 2 = 4, not 5, so the rule does not work for all values in the table. The answer is </a:t>
            </a:r>
            <a:r>
              <a:rPr i="1" lang="en" sz="1300">
                <a:solidFill>
                  <a:srgbClr val="424242"/>
                </a:solidFill>
                <a:latin typeface="Calibri"/>
                <a:ea typeface="Calibri"/>
                <a:cs typeface="Calibri"/>
                <a:sym typeface="Calibri"/>
              </a:rPr>
              <a:t>f(x) </a:t>
            </a:r>
            <a:r>
              <a:rPr lang="en" sz="1300">
                <a:solidFill>
                  <a:srgbClr val="424242"/>
                </a:solidFill>
                <a:latin typeface="Calibri"/>
                <a:ea typeface="Calibri"/>
                <a:cs typeface="Calibri"/>
                <a:sym typeface="Calibri"/>
              </a:rPr>
              <a:t>= 2</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+ 1.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Remind Students</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The last column has the output for any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This is the rule of the function.</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side length (inches)		perimeter (inches)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0.5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7				28</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20				80</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i="1" lang="en" sz="1300">
                <a:solidFill>
                  <a:schemeClr val="dk1"/>
                </a:solidFill>
                <a:latin typeface="Calibri"/>
                <a:ea typeface="Calibri"/>
                <a:cs typeface="Calibri"/>
                <a:sym typeface="Calibri"/>
              </a:rPr>
              <a:t>P(x) </a:t>
            </a:r>
            <a:r>
              <a:rPr lang="en" sz="1300">
                <a:solidFill>
                  <a:schemeClr val="dk1"/>
                </a:solidFill>
                <a:latin typeface="Calibri"/>
                <a:ea typeface="Calibri"/>
                <a:cs typeface="Calibri"/>
                <a:sym typeface="Calibri"/>
              </a:rPr>
              <a:t>= 4</a:t>
            </a:r>
            <a:r>
              <a:rPr i="1" lang="en" sz="1300">
                <a:solidFill>
                  <a:schemeClr val="dk1"/>
                </a:solidFill>
                <a:latin typeface="Calibri"/>
                <a:ea typeface="Calibri"/>
                <a:cs typeface="Calibri"/>
                <a:sym typeface="Calibri"/>
              </a:rPr>
              <a:t>x</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(9.1) = 36.4. It tells us that when the side length of the square is 9.1 inches, the perimeter of the square is 36.4 inches.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Ask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would you describe to a classmate who is absent today what each equation means? What would you say to help them make sense of these?”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equation gives the rule of a function. The rule for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says that, to get the output, we multiply the input by 5 and add 3. The rule for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says that the output is 10 times the input, minus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the rules help us find the value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(10) or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(10)?”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we substitute 10 for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in each equation and evaluate the expression, we would have the values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or </a:t>
            </a:r>
            <a:r>
              <a:rPr i="1" lang="en" sz="1300">
                <a:solidFill>
                  <a:schemeClr val="dk1"/>
                </a:solidFill>
                <a:latin typeface="Calibri"/>
                <a:ea typeface="Calibri"/>
                <a:cs typeface="Calibri"/>
                <a:sym typeface="Calibri"/>
              </a:rPr>
              <a:t>g</a:t>
            </a:r>
            <a:endParaRPr i="1"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at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10, which are 53 and 96, respectively.)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it possible to graph a function described this way? How?”</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could create a table of values and find the coordinate pairs at different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-values. Or, if a rule is expressed as a linear equation, we could use it to identify the slope and vertical intercept of the graph.)</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15.png"/><Relationship Id="rId7"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15.png"/><Relationship Id="rId7" Type="http://schemas.openxmlformats.org/officeDocument/2006/relationships/image" Target="../media/image18.png"/><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36.png"/><Relationship Id="rId5"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5.png"/><Relationship Id="rId6" Type="http://schemas.openxmlformats.org/officeDocument/2006/relationships/image" Target="../media/image18.png"/><Relationship Id="rId7"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6.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s://www.youtube.com/watch?v=uin_u83Itew" TargetMode="External"/><Relationship Id="rId4" Type="http://schemas.openxmlformats.org/officeDocument/2006/relationships/hyperlink" Target="https://www.youtube.com/watch?v=uin_u83Itew" TargetMode="External"/><Relationship Id="rId5"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8.png"/><Relationship Id="rId6" Type="http://schemas.openxmlformats.org/officeDocument/2006/relationships/image" Target="../media/image14.png"/><Relationship Id="rId7"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22.png"/><Relationship Id="rId7"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35.png"/><Relationship Id="rId5" Type="http://schemas.openxmlformats.org/officeDocument/2006/relationships/image" Target="../media/image22.png"/><Relationship Id="rId6" Type="http://schemas.openxmlformats.org/officeDocument/2006/relationships/image" Target="../media/image24.png"/><Relationship Id="rId7"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4.4 Using Function Notation to Describe Rules, Part 1</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4.4 Using Function Notation to Describe Rules, Part 1</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{5AB2D6E3-BC72-49D1-82AA-1A615A6967FF}</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Student walking up stairs while holding a large arrow and a briefcase, showing forward movement and taking charge of their learning path.&#10;" id="66" name="Google Shape;66;p10" title="Goals-6.png"/>
          <p:cNvPicPr preferRelativeResize="0"/>
          <p:nvPr/>
        </p:nvPicPr>
        <p:blipFill rotWithShape="1">
          <a:blip r:embed="rId3">
            <a:alphaModFix/>
          </a:blip>
          <a:srcRect b="5499" l="0" r="0" t="4500"/>
          <a:stretch/>
        </p:blipFill>
        <p:spPr>
          <a:xfrm>
            <a:off x="4850500" y="352675"/>
            <a:ext cx="4094575" cy="3685050"/>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 </a:t>
            </a:r>
            <a:r>
              <a:rPr lang="en">
                <a:solidFill>
                  <a:srgbClr val="F3F3F3"/>
                </a:solidFill>
              </a:rPr>
              <a:t>rules of functions when they are written in function notation and </a:t>
            </a:r>
            <a:r>
              <a:rPr b="1" lang="en">
                <a:solidFill>
                  <a:srgbClr val="F3F3F3"/>
                </a:solidFill>
              </a:rPr>
              <a:t>create </a:t>
            </a:r>
            <a:r>
              <a:rPr lang="en">
                <a:solidFill>
                  <a:srgbClr val="F3F3F3"/>
                </a:solidFill>
              </a:rPr>
              <a:t>tables and graphs to represent the functions.</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Write </a:t>
            </a:r>
            <a:r>
              <a:rPr lang="en">
                <a:solidFill>
                  <a:srgbClr val="F3F3F3"/>
                </a:solidFill>
              </a:rPr>
              <a:t>equations that </a:t>
            </a:r>
            <a:r>
              <a:rPr b="1" lang="en">
                <a:solidFill>
                  <a:srgbClr val="F3F3F3"/>
                </a:solidFill>
              </a:rPr>
              <a:t>represent </a:t>
            </a:r>
            <a:r>
              <a:rPr lang="en">
                <a:solidFill>
                  <a:srgbClr val="F3F3F3"/>
                </a:solidFill>
              </a:rPr>
              <a:t>the rules of functions.</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4.4 Using Function Notation to Describe Rules, Part 1</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17500" lvl="0" marL="457200" rtl="0" algn="l">
              <a:spcBef>
                <a:spcPts val="1200"/>
              </a:spcBef>
              <a:spcAft>
                <a:spcPts val="0"/>
              </a:spcAft>
              <a:buSzPts val="1400"/>
              <a:buChar char="●"/>
            </a:pPr>
            <a:r>
              <a:rPr lang="en" sz="1400"/>
              <a:t>Function</a:t>
            </a:r>
            <a:endParaRPr sz="1400"/>
          </a:p>
          <a:p>
            <a:pPr indent="-317500" lvl="1" marL="914400" rtl="0" algn="l">
              <a:spcBef>
                <a:spcPts val="0"/>
              </a:spcBef>
              <a:spcAft>
                <a:spcPts val="0"/>
              </a:spcAft>
              <a:buSzPts val="1400"/>
              <a:buChar char="○"/>
            </a:pPr>
            <a:r>
              <a:rPr lang="en" sz="1400"/>
              <a:t>A relation that takes inputs from one set and assigns them to outputs from another set, assigning exactly one output to each input.</a:t>
            </a:r>
            <a:endParaRPr sz="1400"/>
          </a:p>
          <a:p>
            <a:pPr indent="-317500" lvl="0" marL="457200" rtl="0" algn="l">
              <a:spcBef>
                <a:spcPts val="0"/>
              </a:spcBef>
              <a:spcAft>
                <a:spcPts val="0"/>
              </a:spcAft>
              <a:buSzPts val="1400"/>
              <a:buChar char="●"/>
            </a:pPr>
            <a:r>
              <a:rPr lang="en" sz="1400"/>
              <a:t>Input</a:t>
            </a:r>
            <a:endParaRPr sz="1400"/>
          </a:p>
          <a:p>
            <a:pPr indent="-317500" lvl="1" marL="914400" rtl="0" algn="l">
              <a:spcBef>
                <a:spcPts val="0"/>
              </a:spcBef>
              <a:spcAft>
                <a:spcPts val="0"/>
              </a:spcAft>
              <a:buSzPts val="1400"/>
              <a:buChar char="○"/>
            </a:pPr>
            <a:r>
              <a:rPr lang="en" sz="1400"/>
              <a:t>The value that is substituted into a function.</a:t>
            </a:r>
            <a:endParaRPr sz="14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4.4 Using Function Notation to Describe Rules, Part 1</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Output</a:t>
            </a:r>
            <a:endParaRPr sz="1400"/>
          </a:p>
          <a:p>
            <a:pPr indent="-317500" lvl="1" marL="914400" rtl="0" algn="l">
              <a:spcBef>
                <a:spcPts val="0"/>
              </a:spcBef>
              <a:spcAft>
                <a:spcPts val="0"/>
              </a:spcAft>
              <a:buSzPts val="1400"/>
              <a:buChar char="○"/>
            </a:pPr>
            <a:r>
              <a:rPr lang="en" sz="1400"/>
              <a:t>The value that results from substituting the input values into a</a:t>
            </a:r>
            <a:endParaRPr sz="1400"/>
          </a:p>
          <a:p>
            <a:pPr indent="-317500" lvl="1" marL="914400" rtl="0" algn="l">
              <a:spcBef>
                <a:spcPts val="0"/>
              </a:spcBef>
              <a:spcAft>
                <a:spcPts val="0"/>
              </a:spcAft>
              <a:buSzPts val="1400"/>
              <a:buChar char="○"/>
            </a:pPr>
            <a:r>
              <a:rPr lang="en" sz="1400"/>
              <a:t>function.</a:t>
            </a:r>
            <a:endParaRPr sz="1400"/>
          </a:p>
          <a:p>
            <a:pPr indent="0" lvl="0" marL="0" rtl="0" algn="l">
              <a:spcBef>
                <a:spcPts val="1200"/>
              </a:spcBef>
              <a:spcAft>
                <a:spcPts val="0"/>
              </a:spcAft>
              <a:buNone/>
            </a:pPr>
            <a:r>
              <a:t/>
            </a:r>
            <a:endParaRPr sz="1400"/>
          </a:p>
          <a:p>
            <a:pPr indent="0" lvl="0" marL="0" rtl="0" algn="l">
              <a:spcBef>
                <a:spcPts val="120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Warm Up - </a:t>
            </a:r>
            <a:r>
              <a:rPr lang="en"/>
              <a:t>Functions In Tables</a:t>
            </a:r>
            <a:r>
              <a:rPr lang="en"/>
              <a:t> </a:t>
            </a:r>
            <a:r>
              <a:rPr lang="en" sz="2600"/>
              <a:t>🔢</a:t>
            </a:r>
            <a:endParaRPr sz="2600">
              <a:solidFill>
                <a:srgbClr val="005047"/>
              </a:solidFill>
            </a:endParaRPr>
          </a:p>
        </p:txBody>
      </p:sp>
      <p:sp>
        <p:nvSpPr>
          <p:cNvPr id="114" name="Google Shape;114;p13"/>
          <p:cNvSpPr txBox="1"/>
          <p:nvPr>
            <p:ph idx="1" type="body"/>
          </p:nvPr>
        </p:nvSpPr>
        <p:spPr>
          <a:xfrm>
            <a:off x="311700" y="1304875"/>
            <a:ext cx="8520600" cy="715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500"/>
              </a:spcAft>
              <a:buNone/>
            </a:pPr>
            <a:r>
              <a:rPr lang="en" sz="1600"/>
              <a:t>Think of at least one thing you notice and at least one thing you wonder about the tables</a:t>
            </a:r>
            <a:r>
              <a:rPr lang="en" sz="1600"/>
              <a:t>,</a:t>
            </a:r>
            <a:r>
              <a:rPr lang="en" sz="1600"/>
              <a:t>.</a:t>
            </a:r>
            <a:endParaRPr sz="1600"/>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4.4.1: Using Function Notation in Tables of Values</a:t>
            </a:r>
            <a:endParaRPr/>
          </a:p>
        </p:txBody>
      </p:sp>
      <p:pic>
        <p:nvPicPr>
          <p:cNvPr descr="A table with two columns: x and f(x) = 10 - 2x. The pairs are (1, 8), (1.5, 7), (5, 0), and (–2, 14)." id="117" name="Google Shape;117;p13"/>
          <p:cNvPicPr preferRelativeResize="0"/>
          <p:nvPr/>
        </p:nvPicPr>
        <p:blipFill>
          <a:blip r:embed="rId3">
            <a:alphaModFix/>
          </a:blip>
          <a:stretch>
            <a:fillRect/>
          </a:stretch>
        </p:blipFill>
        <p:spPr>
          <a:xfrm>
            <a:off x="762000" y="1867975"/>
            <a:ext cx="3434230" cy="2325775"/>
          </a:xfrm>
          <a:prstGeom prst="rect">
            <a:avLst/>
          </a:prstGeom>
          <a:noFill/>
          <a:ln>
            <a:noFill/>
          </a:ln>
        </p:spPr>
      </p:pic>
      <p:pic>
        <p:nvPicPr>
          <p:cNvPr descr="A table with columns labeled x and g(x) = x³. Rows show: x = –2, g(x) = –8; x = 0, g(x) = 0; x = 1, g(x) = 1; x = 3, g(x) = 27." id="118" name="Google Shape;118;p13"/>
          <p:cNvPicPr preferRelativeResize="0"/>
          <p:nvPr/>
        </p:nvPicPr>
        <p:blipFill>
          <a:blip r:embed="rId4">
            <a:alphaModFix/>
          </a:blip>
          <a:stretch>
            <a:fillRect/>
          </a:stretch>
        </p:blipFill>
        <p:spPr>
          <a:xfrm>
            <a:off x="4348630" y="1867975"/>
            <a:ext cx="3545014" cy="2325775"/>
          </a:xfrm>
          <a:prstGeom prst="rect">
            <a:avLst/>
          </a:prstGeom>
          <a:noFill/>
          <a:ln>
            <a:noFill/>
          </a:ln>
        </p:spPr>
      </p:pic>
      <p:sp>
        <p:nvSpPr>
          <p:cNvPr id="119" name="Google Shape;119;p13"/>
          <p:cNvSpPr txBox="1"/>
          <p:nvPr>
            <p:ph idx="1" type="body"/>
          </p:nvPr>
        </p:nvSpPr>
        <p:spPr>
          <a:xfrm>
            <a:off x="244700" y="4269950"/>
            <a:ext cx="8520600" cy="457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500"/>
              </a:spcAft>
              <a:buNone/>
            </a:pPr>
            <a:r>
              <a:rPr lang="en" sz="1600"/>
              <a:t>Now discuss the things you noticed with your partner,</a:t>
            </a: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0" name="Google Shape;130;p14"/>
          <p:cNvCxnSpPr>
            <a:stCxn id="124" idx="2"/>
            <a:endCxn id="12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1" name="Google Shape;131;p14"/>
          <p:cNvCxnSpPr>
            <a:stCxn id="126" idx="3"/>
            <a:endCxn id="125"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5" idx="3"/>
            <a:endCxn id="12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7" idx="3"/>
            <a:endCxn id="12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4" name="Google Shape;134;p14"/>
          <p:cNvCxnSpPr>
            <a:stCxn id="129" idx="3"/>
            <a:endCxn id="12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5" name="Google Shape;135;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6" name="Google Shape;136;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7" name="Google Shape;137;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8" name="Google Shape;138;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9" name="Google Shape;139;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0" name="Google Shape;140;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1" name="Google Shape;141;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2" name="Google Shape;142;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3" name="Google Shape;143;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4" name="Google Shape;144;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5" name="Google Shape;145;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6" name="Google Shape;146;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7" name="Google Shape;147;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8" name="Google Shape;148;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5"/>
          <p:cNvSpPr txBox="1"/>
          <p:nvPr>
            <p:ph type="title"/>
          </p:nvPr>
        </p:nvSpPr>
        <p:spPr>
          <a:xfrm>
            <a:off x="311700" y="445025"/>
            <a:ext cx="8520600" cy="631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900">
                <a:solidFill>
                  <a:srgbClr val="005047"/>
                </a:solidFill>
              </a:rPr>
              <a:t>Learning Activity - </a:t>
            </a:r>
            <a:r>
              <a:rPr lang="en" sz="1900"/>
              <a:t>Functions Have Rules</a:t>
            </a:r>
            <a:r>
              <a:rPr lang="en" sz="2900"/>
              <a:t>📄</a:t>
            </a:r>
            <a:endParaRPr sz="2900">
              <a:solidFill>
                <a:srgbClr val="005047"/>
              </a:solidFill>
            </a:endParaRPr>
          </a:p>
        </p:txBody>
      </p:sp>
      <p:sp>
        <p:nvSpPr>
          <p:cNvPr id="154" name="Google Shape;154;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5" name="Google Shape;155;p15"/>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4.4.2: Defining Functions by a Rule</a:t>
            </a:r>
            <a:endParaRPr/>
          </a:p>
        </p:txBody>
      </p:sp>
      <p:sp>
        <p:nvSpPr>
          <p:cNvPr id="156" name="Google Shape;156;p15"/>
          <p:cNvSpPr txBox="1"/>
          <p:nvPr/>
        </p:nvSpPr>
        <p:spPr>
          <a:xfrm>
            <a:off x="310896" y="2551825"/>
            <a:ext cx="8136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This function takes any input and cubes it to generate the output.</a:t>
            </a:r>
            <a:endParaRPr/>
          </a:p>
        </p:txBody>
      </p:sp>
      <p:pic>
        <p:nvPicPr>
          <p:cNvPr descr="A flowchart showing an input arrow pointing to a box labeled cube the input, with an output arrow coming out of the box.&#10;" id="157" name="Google Shape;157;p15"/>
          <p:cNvPicPr preferRelativeResize="0"/>
          <p:nvPr/>
        </p:nvPicPr>
        <p:blipFill>
          <a:blip r:embed="rId3">
            <a:alphaModFix/>
          </a:blip>
          <a:stretch>
            <a:fillRect/>
          </a:stretch>
        </p:blipFill>
        <p:spPr>
          <a:xfrm>
            <a:off x="1851875" y="1095750"/>
            <a:ext cx="4891550" cy="1505100"/>
          </a:xfrm>
          <a:prstGeom prst="rect">
            <a:avLst/>
          </a:prstGeom>
          <a:noFill/>
          <a:ln>
            <a:noFill/>
          </a:ln>
        </p:spPr>
      </p:pic>
      <p:sp>
        <p:nvSpPr>
          <p:cNvPr id="158" name="Google Shape;158;p15"/>
          <p:cNvSpPr txBox="1"/>
          <p:nvPr/>
        </p:nvSpPr>
        <p:spPr>
          <a:xfrm>
            <a:off x="742800" y="3132050"/>
            <a:ext cx="7632300" cy="1042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Find the output when the inputs are 0, 1, 3, and </a:t>
            </a:r>
            <a:r>
              <a:rPr i="1" lang="en" sz="1800">
                <a:solidFill>
                  <a:srgbClr val="424242"/>
                </a:solidFill>
                <a:latin typeface="Calibri"/>
                <a:ea typeface="Calibri"/>
                <a:cs typeface="Calibri"/>
                <a:sym typeface="Calibri"/>
              </a:rPr>
              <a:t>x</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Write the input-output relationship using function notation and name the function </a:t>
            </a:r>
            <a:r>
              <a:rPr i="1" lang="en" sz="1800">
                <a:solidFill>
                  <a:srgbClr val="424242"/>
                </a:solidFill>
                <a:latin typeface="Times New Roman"/>
                <a:ea typeface="Times New Roman"/>
                <a:cs typeface="Times New Roman"/>
                <a:sym typeface="Times New Roman"/>
              </a:rPr>
              <a:t>g</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2" name="Shape 162"/>
        <p:cNvGrpSpPr/>
        <p:nvPr/>
      </p:nvGrpSpPr>
      <p:grpSpPr>
        <a:xfrm>
          <a:off x="0" y="0"/>
          <a:ext cx="0" cy="0"/>
          <a:chOff x="0" y="0"/>
          <a:chExt cx="0" cy="0"/>
        </a:xfrm>
      </p:grpSpPr>
      <p:sp>
        <p:nvSpPr>
          <p:cNvPr id="163" name="Google Shape;163;p16"/>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Learning Strategies - Functions Have Rules</a:t>
            </a:r>
            <a:r>
              <a:rPr lang="en" sz="3000"/>
              <a:t>📄</a:t>
            </a:r>
            <a:endParaRPr sz="2000"/>
          </a:p>
        </p:txBody>
      </p:sp>
      <p:sp>
        <p:nvSpPr>
          <p:cNvPr id="164" name="Google Shape;164;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id="165" name="Google Shape;165;p16"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66" name="Google Shape;166;p16"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67" name="Google Shape;167;p16"/>
          <p:cNvSpPr/>
          <p:nvPr/>
        </p:nvSpPr>
        <p:spPr>
          <a:xfrm>
            <a:off x="5034250" y="1102800"/>
            <a:ext cx="3652500" cy="1623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a:t>
            </a:r>
            <a:r>
              <a:rPr lang="en">
                <a:latin typeface="Noto Sans Medium"/>
                <a:ea typeface="Noto Sans Medium"/>
                <a:cs typeface="Noto Sans Medium"/>
                <a:sym typeface="Noto Sans Medium"/>
              </a:rPr>
              <a:t>The equation _____ matches _____ because . . .</a:t>
            </a:r>
            <a:r>
              <a:rPr lang="en">
                <a:latin typeface="Noto Sans Medium"/>
                <a:ea typeface="Noto Sans Medium"/>
                <a:cs typeface="Noto Sans Medium"/>
                <a:sym typeface="Noto Sans Medium"/>
              </a:rPr>
              <a:t>”</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a:t>
            </a:r>
            <a:r>
              <a:rPr lang="en">
                <a:latin typeface="Noto Sans Medium"/>
                <a:ea typeface="Noto Sans Medium"/>
                <a:cs typeface="Noto Sans Medium"/>
                <a:sym typeface="Noto Sans Medium"/>
              </a:rPr>
              <a:t>I noticed _____, so . . .</a:t>
            </a:r>
            <a:r>
              <a:rPr lang="en">
                <a:latin typeface="Noto Sans Medium"/>
                <a:ea typeface="Noto Sans Medium"/>
                <a:cs typeface="Noto Sans Medium"/>
                <a:sym typeface="Noto Sans Medium"/>
              </a:rPr>
              <a:t>”</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Use </a:t>
            </a:r>
            <a:r>
              <a:rPr lang="en">
                <a:latin typeface="Noto Sans Medium"/>
                <a:ea typeface="Noto Sans Medium"/>
                <a:cs typeface="Noto Sans Medium"/>
                <a:sym typeface="Noto Sans Medium"/>
              </a:rPr>
              <a:t>mathematical language such as “input” and “output.</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Discussion Supports</a:t>
            </a:r>
            <a:endParaRPr sz="1000">
              <a:latin typeface="Noto Sans Light"/>
              <a:ea typeface="Noto Sans Light"/>
              <a:cs typeface="Noto Sans Light"/>
              <a:sym typeface="Noto Sans Light"/>
            </a:endParaRPr>
          </a:p>
        </p:txBody>
      </p:sp>
      <p:sp>
        <p:nvSpPr>
          <p:cNvPr id="168" name="Google Shape;168;p16"/>
          <p:cNvSpPr/>
          <p:nvPr/>
        </p:nvSpPr>
        <p:spPr>
          <a:xfrm>
            <a:off x="5034300" y="2810089"/>
            <a:ext cx="3652500" cy="17964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311150" lvl="0" marL="457200" rtl="0" algn="l">
              <a:spcBef>
                <a:spcPts val="0"/>
              </a:spcBef>
              <a:spcAft>
                <a:spcPts val="0"/>
              </a:spcAft>
              <a:buSzPts val="1300"/>
              <a:buFont typeface="Noto Sans Medium"/>
              <a:buAutoNum type="arabicPeriod"/>
            </a:pPr>
            <a:r>
              <a:rPr lang="en" sz="1300">
                <a:latin typeface="Noto Sans Medium"/>
                <a:ea typeface="Noto Sans Medium"/>
                <a:cs typeface="Noto Sans Medium"/>
                <a:sym typeface="Noto Sans Medium"/>
              </a:rPr>
              <a:t>Once</a:t>
            </a:r>
            <a:r>
              <a:rPr lang="en" sz="1300">
                <a:latin typeface="Noto Sans Medium"/>
                <a:ea typeface="Noto Sans Medium"/>
                <a:cs typeface="Noto Sans Medium"/>
                <a:sym typeface="Noto Sans Medium"/>
              </a:rPr>
              <a:t> you have completed a match,  wait for the rest of the class to finish so we can discuss </a:t>
            </a:r>
            <a:r>
              <a:rPr lang="en" sz="1300">
                <a:latin typeface="Noto Sans Medium"/>
                <a:ea typeface="Noto Sans Medium"/>
                <a:cs typeface="Noto Sans Medium"/>
                <a:sym typeface="Noto Sans Medium"/>
              </a:rPr>
              <a:t>our</a:t>
            </a:r>
            <a:r>
              <a:rPr lang="en" sz="1300">
                <a:latin typeface="Noto Sans Medium"/>
                <a:ea typeface="Noto Sans Medium"/>
                <a:cs typeface="Noto Sans Medium"/>
                <a:sym typeface="Noto Sans Medium"/>
              </a:rPr>
              <a:t> </a:t>
            </a:r>
            <a:r>
              <a:rPr lang="en" sz="1300">
                <a:latin typeface="Noto Sans Medium"/>
                <a:ea typeface="Noto Sans Medium"/>
                <a:cs typeface="Noto Sans Medium"/>
                <a:sym typeface="Noto Sans Medium"/>
              </a:rPr>
              <a:t>choices</a:t>
            </a:r>
            <a:r>
              <a:rPr lang="en" sz="1300">
                <a:latin typeface="Noto Sans Medium"/>
                <a:ea typeface="Noto Sans Medium"/>
                <a:cs typeface="Noto Sans Medium"/>
                <a:sym typeface="Noto Sans Medium"/>
              </a:rPr>
              <a:t> before we move on. </a:t>
            </a:r>
            <a:endParaRPr sz="1300">
              <a:latin typeface="Noto Sans Medium"/>
              <a:ea typeface="Noto Sans Medium"/>
              <a:cs typeface="Noto Sans Medium"/>
              <a:sym typeface="Noto Sans Medium"/>
            </a:endParaRPr>
          </a:p>
          <a:p>
            <a:pPr indent="-311150" lvl="0" marL="457200" rtl="0" algn="l">
              <a:spcBef>
                <a:spcPts val="1000"/>
              </a:spcBef>
              <a:spcAft>
                <a:spcPts val="0"/>
              </a:spcAft>
              <a:buSzPts val="1300"/>
              <a:buFont typeface="Noto Sans Medium"/>
              <a:buAutoNum type="arabicPeriod"/>
            </a:pPr>
            <a:r>
              <a:rPr lang="en" sz="1300">
                <a:latin typeface="Noto Sans Medium"/>
                <a:ea typeface="Noto Sans Medium"/>
                <a:cs typeface="Noto Sans Medium"/>
                <a:sym typeface="Noto Sans Medium"/>
              </a:rPr>
              <a:t>Would anyone like to share their </a:t>
            </a:r>
            <a:r>
              <a:rPr lang="en" sz="1300">
                <a:latin typeface="Noto Sans Medium"/>
                <a:ea typeface="Noto Sans Medium"/>
                <a:cs typeface="Noto Sans Medium"/>
                <a:sym typeface="Noto Sans Medium"/>
              </a:rPr>
              <a:t>strategies?</a:t>
            </a:r>
            <a:endParaRPr sz="1300">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
        <p:nvSpPr>
          <p:cNvPr id="169" name="Google Shape;169;p16"/>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170" name="Google Shape;170;p1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4.4.2: Defining Functions by a Rule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4.4.2: Defining Functions by a Rule</a:t>
            </a:r>
            <a:endParaRPr sz="1000"/>
          </a:p>
        </p:txBody>
      </p:sp>
      <p:sp>
        <p:nvSpPr>
          <p:cNvPr id="177" name="Google Shape;177;p17"/>
          <p:cNvSpPr txBox="1"/>
          <p:nvPr>
            <p:ph type="title"/>
          </p:nvPr>
        </p:nvSpPr>
        <p:spPr>
          <a:xfrm>
            <a:off x="311700" y="2926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Activity - Functions Have Rules</a:t>
            </a:r>
            <a:r>
              <a:rPr lang="en" sz="3000"/>
              <a:t>📄</a:t>
            </a:r>
            <a:endParaRPr sz="3800"/>
          </a:p>
        </p:txBody>
      </p:sp>
      <p:sp>
        <p:nvSpPr>
          <p:cNvPr id="178" name="Google Shape;178;p17"/>
          <p:cNvSpPr txBox="1"/>
          <p:nvPr/>
        </p:nvSpPr>
        <p:spPr>
          <a:xfrm>
            <a:off x="438900" y="3319175"/>
            <a:ext cx="8393400" cy="1269000"/>
          </a:xfrm>
          <a:prstGeom prst="rect">
            <a:avLst/>
          </a:prstGeom>
          <a:no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Which function has an output of  –3 when the input is 6? Explain how you know. </a:t>
            </a:r>
            <a:endParaRPr sz="1800">
              <a:solidFill>
                <a:srgbClr val="424242"/>
              </a:solidFill>
              <a:latin typeface="Calibri"/>
              <a:ea typeface="Calibri"/>
              <a:cs typeface="Calibri"/>
              <a:sym typeface="Calibri"/>
            </a:endParaRPr>
          </a:p>
          <a:p>
            <a:pPr indent="-342900" lvl="0" marL="457200" rtl="0" algn="l">
              <a:lnSpc>
                <a:spcPct val="150000"/>
              </a:lnSpc>
              <a:spcBef>
                <a:spcPts val="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Which function value is the greatest when the input is 0?</a:t>
            </a:r>
            <a:endParaRPr sz="1800">
              <a:solidFill>
                <a:srgbClr val="424242"/>
              </a:solidFill>
              <a:latin typeface="Calibri"/>
              <a:ea typeface="Calibri"/>
              <a:cs typeface="Calibri"/>
              <a:sym typeface="Calibri"/>
            </a:endParaRPr>
          </a:p>
          <a:p>
            <a:pPr indent="-342900" lvl="0" marL="457200" rtl="0" algn="l">
              <a:lnSpc>
                <a:spcPct val="150000"/>
              </a:lnSpc>
              <a:spcBef>
                <a:spcPts val="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Which function value is the greatest when the input is 10?</a:t>
            </a:r>
            <a:endParaRPr sz="1500">
              <a:solidFill>
                <a:srgbClr val="424242"/>
              </a:solidFill>
              <a:latin typeface="Calibri"/>
              <a:ea typeface="Calibri"/>
              <a:cs typeface="Calibri"/>
              <a:sym typeface="Calibri"/>
            </a:endParaRPr>
          </a:p>
        </p:txBody>
      </p:sp>
      <p:sp>
        <p:nvSpPr>
          <p:cNvPr id="179" name="Google Shape;179;p17">
            <a:hlinkClick action="ppaction://hlinksldjump" r:id="rId3"/>
          </p:cNvPr>
          <p:cNvSpPr/>
          <p:nvPr/>
        </p:nvSpPr>
        <p:spPr>
          <a:xfrm>
            <a:off x="7066050" y="3877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80" name="Google Shape;180;p17"/>
          <p:cNvSpPr txBox="1"/>
          <p:nvPr/>
        </p:nvSpPr>
        <p:spPr>
          <a:xfrm>
            <a:off x="442907" y="872205"/>
            <a:ext cx="79719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424242"/>
                </a:solidFill>
                <a:latin typeface="Calibri"/>
                <a:ea typeface="Calibri"/>
                <a:cs typeface="Calibri"/>
                <a:sym typeface="Calibri"/>
              </a:rPr>
              <a:t>Match each equation with a verbal description that represents the same function. </a:t>
            </a:r>
            <a:endParaRPr sz="1300"/>
          </a:p>
        </p:txBody>
      </p:sp>
      <p:sp>
        <p:nvSpPr>
          <p:cNvPr id="181" name="Google Shape;181;p17"/>
          <p:cNvSpPr txBox="1"/>
          <p:nvPr/>
        </p:nvSpPr>
        <p:spPr>
          <a:xfrm>
            <a:off x="438912" y="1226775"/>
            <a:ext cx="3000000" cy="2108700"/>
          </a:xfrm>
          <a:prstGeom prst="rect">
            <a:avLst/>
          </a:prstGeom>
          <a:noFill/>
          <a:ln>
            <a:noFill/>
          </a:ln>
        </p:spPr>
        <p:txBody>
          <a:bodyPr anchorCtr="0" anchor="t" bIns="91425" lIns="91425" spcFirstLastPara="1" rIns="91425" wrap="square" tIns="91425">
            <a:spAutoFit/>
          </a:bodyPr>
          <a:lstStyle/>
          <a:p>
            <a:pPr indent="-342900" lvl="0" marL="457200" rtl="0" algn="l">
              <a:lnSpc>
                <a:spcPct val="200000"/>
              </a:lnSpc>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f</a:t>
            </a:r>
            <a:r>
              <a:rPr i="1"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3</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− 7</a:t>
            </a:r>
            <a:endParaRPr i="1" sz="1800">
              <a:solidFill>
                <a:srgbClr val="424242"/>
              </a:solidFill>
              <a:latin typeface="Calibri"/>
              <a:ea typeface="Calibri"/>
              <a:cs typeface="Calibri"/>
              <a:sym typeface="Calibri"/>
            </a:endParaRPr>
          </a:p>
          <a:p>
            <a:pPr indent="-342900" lvl="0" marL="457200" rtl="0" algn="l">
              <a:lnSpc>
                <a:spcPct val="200000"/>
              </a:lnSpc>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g</a:t>
            </a:r>
            <a:r>
              <a:rPr i="1"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a:t>
            </a:r>
            <a:r>
              <a:rPr lang="en" sz="1800">
                <a:solidFill>
                  <a:srgbClr val="424242"/>
                </a:solidFill>
                <a:latin typeface="Calibri"/>
                <a:ea typeface="Calibri"/>
                <a:cs typeface="Calibri"/>
                <a:sym typeface="Calibri"/>
              </a:rPr>
              <a:t> = 3(</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− 7)</a:t>
            </a:r>
            <a:endParaRPr sz="1800">
              <a:solidFill>
                <a:srgbClr val="424242"/>
              </a:solidFill>
              <a:latin typeface="Calibri"/>
              <a:ea typeface="Calibri"/>
              <a:cs typeface="Calibri"/>
              <a:sym typeface="Calibri"/>
            </a:endParaRPr>
          </a:p>
          <a:p>
            <a:pPr indent="-342900" lvl="0" marL="457200" rtl="0" algn="l">
              <a:lnSpc>
                <a:spcPct val="150000"/>
              </a:lnSpc>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h</a:t>
            </a:r>
            <a:r>
              <a:rPr i="1"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a:t>
            </a:r>
            <a:r>
              <a:rPr lang="en" sz="1800">
                <a:solidFill>
                  <a:srgbClr val="424242"/>
                </a:solidFill>
                <a:latin typeface="Times New Roman"/>
                <a:ea typeface="Times New Roman"/>
                <a:cs typeface="Times New Roman"/>
                <a:sym typeface="Times New Roman"/>
              </a:rPr>
              <a:t>ˣ⁄₃</a:t>
            </a:r>
            <a:r>
              <a:rPr lang="en" sz="1800">
                <a:solidFill>
                  <a:srgbClr val="424242"/>
                </a:solidFill>
                <a:latin typeface="Calibri"/>
                <a:ea typeface="Calibri"/>
                <a:cs typeface="Calibri"/>
                <a:sym typeface="Calibri"/>
              </a:rPr>
              <a:t> − 7</a:t>
            </a:r>
            <a:endParaRPr sz="1800">
              <a:solidFill>
                <a:srgbClr val="424242"/>
              </a:solidFill>
              <a:latin typeface="Calibri"/>
              <a:ea typeface="Calibri"/>
              <a:cs typeface="Calibri"/>
              <a:sym typeface="Calibri"/>
            </a:endParaRPr>
          </a:p>
          <a:p>
            <a:pPr indent="-342900" lvl="0" marL="457200" rtl="0" algn="l">
              <a:lnSpc>
                <a:spcPct val="200000"/>
              </a:lnSpc>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k</a:t>
            </a:r>
            <a:r>
              <a:rPr i="1"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a:t>
            </a:r>
            <a:r>
              <a:rPr i="1" lang="en" sz="1800">
                <a:solidFill>
                  <a:srgbClr val="424242"/>
                </a:solidFill>
                <a:latin typeface="Calibri"/>
                <a:ea typeface="Calibri"/>
                <a:cs typeface="Calibri"/>
                <a:sym typeface="Calibri"/>
              </a:rPr>
              <a:t>⁽ </a:t>
            </a:r>
            <a:r>
              <a:rPr i="1" lang="en" sz="2600">
                <a:solidFill>
                  <a:srgbClr val="424242"/>
                </a:solidFill>
                <a:latin typeface="Times New Roman"/>
                <a:ea typeface="Times New Roman"/>
                <a:cs typeface="Times New Roman"/>
                <a:sym typeface="Times New Roman"/>
              </a:rPr>
              <a:t>ˣ</a:t>
            </a:r>
            <a:r>
              <a:rPr i="1" lang="en" sz="1800">
                <a:solidFill>
                  <a:srgbClr val="424242"/>
                </a:solidFill>
                <a:latin typeface="Calibri"/>
                <a:ea typeface="Calibri"/>
                <a:cs typeface="Calibri"/>
                <a:sym typeface="Calibri"/>
              </a:rPr>
              <a:t>⁻⁷⁾⁄₃</a:t>
            </a:r>
            <a:endParaRPr i="1" sz="1800">
              <a:solidFill>
                <a:srgbClr val="424242"/>
              </a:solidFill>
              <a:latin typeface="Calibri"/>
              <a:ea typeface="Calibri"/>
              <a:cs typeface="Calibri"/>
              <a:sym typeface="Calibri"/>
            </a:endParaRPr>
          </a:p>
        </p:txBody>
      </p:sp>
      <p:sp>
        <p:nvSpPr>
          <p:cNvPr id="182" name="Google Shape;182;p17"/>
          <p:cNvSpPr txBox="1"/>
          <p:nvPr/>
        </p:nvSpPr>
        <p:spPr>
          <a:xfrm>
            <a:off x="2697350" y="1222775"/>
            <a:ext cx="6040200" cy="2093400"/>
          </a:xfrm>
          <a:prstGeom prst="rect">
            <a:avLst/>
          </a:prstGeom>
          <a:noFill/>
          <a:ln>
            <a:noFill/>
          </a:ln>
        </p:spPr>
        <p:txBody>
          <a:bodyPr anchorCtr="0" anchor="t" bIns="91425" lIns="91425" spcFirstLastPara="1" rIns="91425" wrap="square" tIns="91425">
            <a:spAutoFit/>
          </a:bodyPr>
          <a:lstStyle/>
          <a:p>
            <a:pPr indent="-342900" lvl="0" marL="457200" rtl="0" algn="l">
              <a:lnSpc>
                <a:spcPct val="150000"/>
              </a:lnSpc>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Subtract 7 from the input, then divide the result by 3.</a:t>
            </a:r>
            <a:endParaRPr sz="1800">
              <a:solidFill>
                <a:srgbClr val="424242"/>
              </a:solidFill>
              <a:latin typeface="Calibri"/>
              <a:ea typeface="Calibri"/>
              <a:cs typeface="Calibri"/>
              <a:sym typeface="Calibri"/>
            </a:endParaRPr>
          </a:p>
          <a:p>
            <a:pPr indent="-342900" lvl="0" marL="457200" rtl="0" algn="l">
              <a:lnSpc>
                <a:spcPct val="150000"/>
              </a:lnSpc>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Divide the input by 3, and then subtract 7 from the result.</a:t>
            </a:r>
            <a:endParaRPr sz="1800">
              <a:solidFill>
                <a:srgbClr val="424242"/>
              </a:solidFill>
              <a:latin typeface="Calibri"/>
              <a:ea typeface="Calibri"/>
              <a:cs typeface="Calibri"/>
              <a:sym typeface="Calibri"/>
            </a:endParaRPr>
          </a:p>
          <a:p>
            <a:pPr indent="-342900" lvl="0" marL="457200" rtl="0" algn="l">
              <a:lnSpc>
                <a:spcPct val="150000"/>
              </a:lnSpc>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Subtract 7 from the input, then multiply the result by 3.</a:t>
            </a:r>
            <a:endParaRPr sz="1800">
              <a:solidFill>
                <a:srgbClr val="424242"/>
              </a:solidFill>
              <a:latin typeface="Calibri"/>
              <a:ea typeface="Calibri"/>
              <a:cs typeface="Calibri"/>
              <a:sym typeface="Calibri"/>
            </a:endParaRPr>
          </a:p>
          <a:p>
            <a:pPr indent="-342900" lvl="0" marL="457200" rtl="0" algn="l">
              <a:lnSpc>
                <a:spcPct val="150000"/>
              </a:lnSpc>
              <a:spcBef>
                <a:spcPts val="1000"/>
              </a:spcBef>
              <a:spcAft>
                <a:spcPts val="1000"/>
              </a:spcAft>
              <a:buClr>
                <a:srgbClr val="424242"/>
              </a:buClr>
              <a:buSzPts val="1800"/>
              <a:buFont typeface="Calibri"/>
              <a:buAutoNum type="alphaLcPeriod"/>
            </a:pPr>
            <a:r>
              <a:rPr lang="en" sz="1800">
                <a:solidFill>
                  <a:srgbClr val="424242"/>
                </a:solidFill>
                <a:latin typeface="Calibri"/>
                <a:ea typeface="Calibri"/>
                <a:cs typeface="Calibri"/>
                <a:sym typeface="Calibri"/>
              </a:rPr>
              <a:t>Multiply the input by 3, then subtract 7 from the result.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6" name="Shape 186"/>
        <p:cNvGrpSpPr/>
        <p:nvPr/>
      </p:nvGrpSpPr>
      <p:grpSpPr>
        <a:xfrm>
          <a:off x="0" y="0"/>
          <a:ext cx="0" cy="0"/>
          <a:chOff x="0" y="0"/>
          <a:chExt cx="0" cy="0"/>
        </a:xfrm>
      </p:grpSpPr>
      <p:sp>
        <p:nvSpPr>
          <p:cNvPr id="187" name="Google Shape;187;p18"/>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188" name="Google Shape;188;p18"/>
          <p:cNvSpPr txBox="1"/>
          <p:nvPr>
            <p:ph idx="1" type="body"/>
          </p:nvPr>
        </p:nvSpPr>
        <p:spPr>
          <a:xfrm>
            <a:off x="311700" y="2300400"/>
            <a:ext cx="4230000" cy="936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Mai says </a:t>
            </a:r>
            <a:r>
              <a:rPr i="1" lang="en">
                <a:latin typeface="Times New Roman"/>
                <a:ea typeface="Times New Roman"/>
                <a:cs typeface="Times New Roman"/>
                <a:sym typeface="Times New Roman"/>
              </a:rPr>
              <a:t>f</a:t>
            </a:r>
            <a:r>
              <a:rPr i="1" lang="en"/>
              <a:t>(</a:t>
            </a:r>
            <a:r>
              <a:rPr i="1" lang="en">
                <a:latin typeface="Times New Roman"/>
                <a:ea typeface="Times New Roman"/>
                <a:cs typeface="Times New Roman"/>
                <a:sym typeface="Times New Roman"/>
              </a:rPr>
              <a:t>x</a:t>
            </a:r>
            <a:r>
              <a:rPr i="1" lang="en"/>
              <a:t>)</a:t>
            </a:r>
            <a:r>
              <a:rPr lang="en"/>
              <a:t> is always greater than </a:t>
            </a:r>
            <a:r>
              <a:rPr i="1" lang="en">
                <a:latin typeface="Times New Roman"/>
                <a:ea typeface="Times New Roman"/>
                <a:cs typeface="Times New Roman"/>
                <a:sym typeface="Times New Roman"/>
              </a:rPr>
              <a:t>g</a:t>
            </a:r>
            <a:r>
              <a:rPr i="1" lang="en"/>
              <a:t>(</a:t>
            </a:r>
            <a:r>
              <a:rPr i="1" lang="en">
                <a:latin typeface="Times New Roman"/>
                <a:ea typeface="Times New Roman"/>
                <a:cs typeface="Times New Roman"/>
                <a:sym typeface="Times New Roman"/>
              </a:rPr>
              <a:t>x</a:t>
            </a:r>
            <a:r>
              <a:rPr i="1" lang="en"/>
              <a:t>)</a:t>
            </a:r>
            <a:r>
              <a:rPr lang="en"/>
              <a:t> for the same value of </a:t>
            </a:r>
            <a:r>
              <a:rPr i="1" lang="en">
                <a:latin typeface="Times New Roman"/>
                <a:ea typeface="Times New Roman"/>
                <a:cs typeface="Times New Roman"/>
                <a:sym typeface="Times New Roman"/>
              </a:rPr>
              <a:t>x</a:t>
            </a:r>
            <a:r>
              <a:rPr lang="en"/>
              <a:t>. Is this true? Explain how you know.</a:t>
            </a:r>
            <a:endParaRPr/>
          </a:p>
        </p:txBody>
      </p:sp>
      <p:sp>
        <p:nvSpPr>
          <p:cNvPr id="189" name="Google Shape;189;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0" name="Google Shape;190;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4.4.2: Defining Functions by a Rule</a:t>
            </a:r>
            <a:endParaRPr/>
          </a:p>
        </p:txBody>
      </p:sp>
      <p:pic>
        <p:nvPicPr>
          <p:cNvPr id="191" name="Google Shape;191;p18"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Illustration of two roller coasters, one red and one blue, each with a train of cars. The red coaster climbs uphill—like productive writing sessions with ChatGPT—while the blue descends, capturing creative highs and lows." id="192" name="Google Shape;192;p18" title="ChatGPT Image Aug 4, 2025, 09_52_50 AM.png"/>
          <p:cNvPicPr preferRelativeResize="0"/>
          <p:nvPr/>
        </p:nvPicPr>
        <p:blipFill>
          <a:blip r:embed="rId4">
            <a:alphaModFix/>
          </a:blip>
          <a:stretch>
            <a:fillRect/>
          </a:stretch>
        </p:blipFill>
        <p:spPr>
          <a:xfrm>
            <a:off x="4904975" y="1054625"/>
            <a:ext cx="3443917" cy="3443917"/>
          </a:xfrm>
          <a:prstGeom prst="rect">
            <a:avLst/>
          </a:prstGeom>
          <a:noFill/>
          <a:ln>
            <a:noFill/>
          </a:ln>
        </p:spPr>
      </p:pic>
      <p:sp>
        <p:nvSpPr>
          <p:cNvPr id="193" name="Google Shape;193;p18"/>
          <p:cNvSpPr txBox="1"/>
          <p:nvPr/>
        </p:nvSpPr>
        <p:spPr>
          <a:xfrm>
            <a:off x="462325" y="1093413"/>
            <a:ext cx="3000000" cy="10158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i="1" lang="en" sz="1800">
                <a:solidFill>
                  <a:srgbClr val="424242"/>
                </a:solidFill>
                <a:latin typeface="Times New Roman"/>
                <a:ea typeface="Times New Roman"/>
                <a:cs typeface="Times New Roman"/>
                <a:sym typeface="Times New Roman"/>
              </a:rPr>
              <a:t>f</a:t>
            </a:r>
            <a:r>
              <a:rPr i="1"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3</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− 7</a:t>
            </a:r>
            <a:endParaRPr i="1" sz="1800">
              <a:solidFill>
                <a:srgbClr val="424242"/>
              </a:solidFill>
              <a:latin typeface="Calibri"/>
              <a:ea typeface="Calibri"/>
              <a:cs typeface="Calibri"/>
              <a:sym typeface="Calibri"/>
            </a:endParaRPr>
          </a:p>
          <a:p>
            <a:pPr indent="0" lvl="0" marL="0" rtl="0" algn="l">
              <a:lnSpc>
                <a:spcPct val="200000"/>
              </a:lnSpc>
              <a:spcBef>
                <a:spcPts val="0"/>
              </a:spcBef>
              <a:spcAft>
                <a:spcPts val="0"/>
              </a:spcAft>
              <a:buNone/>
            </a:pPr>
            <a:r>
              <a:rPr i="1" lang="en" sz="1800">
                <a:solidFill>
                  <a:srgbClr val="424242"/>
                </a:solidFill>
                <a:latin typeface="Times New Roman"/>
                <a:ea typeface="Times New Roman"/>
                <a:cs typeface="Times New Roman"/>
                <a:sym typeface="Times New Roman"/>
              </a:rPr>
              <a:t>g</a:t>
            </a:r>
            <a:r>
              <a:rPr i="1"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a:t>
            </a:r>
            <a:r>
              <a:rPr lang="en" sz="1800">
                <a:solidFill>
                  <a:srgbClr val="424242"/>
                </a:solidFill>
                <a:latin typeface="Calibri"/>
                <a:ea typeface="Calibri"/>
                <a:cs typeface="Calibri"/>
                <a:sym typeface="Calibri"/>
              </a:rPr>
              <a:t> = 3(</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− 7)</a:t>
            </a:r>
            <a:endParaRPr sz="1800">
              <a:solidFill>
                <a:srgbClr val="424242"/>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9" name="Google Shape;199;p19"/>
          <p:cNvSpPr txBox="1"/>
          <p:nvPr>
            <p:ph idx="1" type="body"/>
          </p:nvPr>
        </p:nvSpPr>
        <p:spPr>
          <a:xfrm>
            <a:off x="311700" y="1097275"/>
            <a:ext cx="4991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Which function has the least value when </a:t>
            </a:r>
            <a:r>
              <a:rPr i="1" lang="en" sz="1700">
                <a:latin typeface="Times New Roman"/>
                <a:ea typeface="Times New Roman"/>
                <a:cs typeface="Times New Roman"/>
                <a:sym typeface="Times New Roman"/>
              </a:rPr>
              <a:t>x</a:t>
            </a:r>
            <a:r>
              <a:rPr i="1" lang="en" sz="1700"/>
              <a:t> </a:t>
            </a:r>
            <a:r>
              <a:rPr lang="en" sz="1700"/>
              <a:t>= 0?</a:t>
            </a:r>
            <a:endParaRPr sz="1700"/>
          </a:p>
          <a:p>
            <a:pPr indent="-336550" lvl="0" marL="914400" rtl="0" algn="l">
              <a:lnSpc>
                <a:spcPct val="100000"/>
              </a:lnSpc>
              <a:spcBef>
                <a:spcPts val="1200"/>
              </a:spcBef>
              <a:spcAft>
                <a:spcPts val="0"/>
              </a:spcAft>
              <a:buClr>
                <a:srgbClr val="424242"/>
              </a:buClr>
              <a:buSzPts val="1700"/>
              <a:buFont typeface="Calibri"/>
              <a:buAutoNum type="alphaLcPeriod"/>
            </a:pPr>
            <a:r>
              <a:rPr i="1" lang="en" sz="1700">
                <a:latin typeface="Times New Roman"/>
                <a:ea typeface="Times New Roman"/>
                <a:cs typeface="Times New Roman"/>
                <a:sym typeface="Times New Roman"/>
              </a:rPr>
              <a:t>f</a:t>
            </a:r>
            <a:r>
              <a:rPr i="1" lang="en" sz="1700"/>
              <a:t>(</a:t>
            </a:r>
            <a:r>
              <a:rPr i="1" lang="en" sz="1700">
                <a:latin typeface="Times New Roman"/>
                <a:ea typeface="Times New Roman"/>
                <a:cs typeface="Times New Roman"/>
                <a:sym typeface="Times New Roman"/>
              </a:rPr>
              <a:t>x</a:t>
            </a:r>
            <a:r>
              <a:rPr i="1" lang="en" sz="1700"/>
              <a:t>) </a:t>
            </a:r>
            <a:r>
              <a:rPr lang="en" sz="1700"/>
              <a:t>= 2</a:t>
            </a:r>
            <a:r>
              <a:rPr i="1" lang="en" sz="1700">
                <a:latin typeface="Times New Roman"/>
                <a:ea typeface="Times New Roman"/>
                <a:cs typeface="Times New Roman"/>
                <a:sym typeface="Times New Roman"/>
              </a:rPr>
              <a:t>x</a:t>
            </a:r>
            <a:r>
              <a:rPr i="1" lang="en" sz="1700"/>
              <a:t> </a:t>
            </a:r>
            <a:r>
              <a:rPr lang="en" sz="1700"/>
              <a:t>+ 1</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i="1" lang="en" sz="1700">
                <a:latin typeface="Times New Roman"/>
                <a:ea typeface="Times New Roman"/>
                <a:cs typeface="Times New Roman"/>
                <a:sym typeface="Times New Roman"/>
              </a:rPr>
              <a:t>f</a:t>
            </a:r>
            <a:r>
              <a:rPr i="1" lang="en" sz="1700"/>
              <a:t>(</a:t>
            </a:r>
            <a:r>
              <a:rPr i="1" lang="en" sz="1700">
                <a:latin typeface="Times New Roman"/>
                <a:ea typeface="Times New Roman"/>
                <a:cs typeface="Times New Roman"/>
                <a:sym typeface="Times New Roman"/>
              </a:rPr>
              <a:t>x</a:t>
            </a:r>
            <a:r>
              <a:rPr i="1" lang="en" sz="1700"/>
              <a:t>) </a:t>
            </a:r>
            <a:r>
              <a:rPr lang="en" sz="1700"/>
              <a:t>= 3</a:t>
            </a:r>
            <a:r>
              <a:rPr i="1" lang="en" sz="1700">
                <a:latin typeface="Times New Roman"/>
                <a:ea typeface="Times New Roman"/>
                <a:cs typeface="Times New Roman"/>
                <a:sym typeface="Times New Roman"/>
              </a:rPr>
              <a:t>x</a:t>
            </a:r>
            <a:endParaRPr i="1" sz="1700">
              <a:solidFill>
                <a:srgbClr val="424242"/>
              </a:solidFill>
              <a:latin typeface="Times New Roman"/>
              <a:ea typeface="Times New Roman"/>
              <a:cs typeface="Times New Roman"/>
              <a:sym typeface="Times New Roman"/>
            </a:endParaRPr>
          </a:p>
          <a:p>
            <a:pPr indent="-336550" lvl="0" marL="914400" rtl="0" algn="l">
              <a:lnSpc>
                <a:spcPct val="100000"/>
              </a:lnSpc>
              <a:spcBef>
                <a:spcPts val="1000"/>
              </a:spcBef>
              <a:spcAft>
                <a:spcPts val="0"/>
              </a:spcAft>
              <a:buClr>
                <a:srgbClr val="424242"/>
              </a:buClr>
              <a:buSzPts val="1700"/>
              <a:buFont typeface="Calibri"/>
              <a:buAutoNum type="alphaLcPeriod"/>
            </a:pPr>
            <a:r>
              <a:rPr i="1" lang="en" sz="1700">
                <a:latin typeface="Times New Roman"/>
                <a:ea typeface="Times New Roman"/>
                <a:cs typeface="Times New Roman"/>
                <a:sym typeface="Times New Roman"/>
              </a:rPr>
              <a:t>f</a:t>
            </a:r>
            <a:r>
              <a:rPr i="1" lang="en" sz="1700"/>
              <a:t>(</a:t>
            </a:r>
            <a:r>
              <a:rPr i="1" lang="en" sz="1700">
                <a:latin typeface="Times New Roman"/>
                <a:ea typeface="Times New Roman"/>
                <a:cs typeface="Times New Roman"/>
                <a:sym typeface="Times New Roman"/>
              </a:rPr>
              <a:t>x</a:t>
            </a:r>
            <a:r>
              <a:rPr i="1" lang="en" sz="1700"/>
              <a:t>) </a:t>
            </a:r>
            <a:r>
              <a:rPr lang="en" sz="1700"/>
              <a:t>= 2(</a:t>
            </a:r>
            <a:r>
              <a:rPr i="1" lang="en" sz="1700">
                <a:latin typeface="Times New Roman"/>
                <a:ea typeface="Times New Roman"/>
                <a:cs typeface="Times New Roman"/>
                <a:sym typeface="Times New Roman"/>
              </a:rPr>
              <a:t>x</a:t>
            </a:r>
            <a:r>
              <a:rPr i="1" lang="en" sz="1700"/>
              <a:t> </a:t>
            </a:r>
            <a:r>
              <a:rPr lang="en" sz="1700"/>
              <a:t>− 1)</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i="1" lang="en" sz="1700">
                <a:latin typeface="Times New Roman"/>
                <a:ea typeface="Times New Roman"/>
                <a:cs typeface="Times New Roman"/>
                <a:sym typeface="Times New Roman"/>
              </a:rPr>
              <a:t>f</a:t>
            </a:r>
            <a:r>
              <a:rPr i="1" lang="en" sz="1700"/>
              <a:t>(</a:t>
            </a:r>
            <a:r>
              <a:rPr i="1" lang="en" sz="1700">
                <a:latin typeface="Times New Roman"/>
                <a:ea typeface="Times New Roman"/>
                <a:cs typeface="Times New Roman"/>
                <a:sym typeface="Times New Roman"/>
              </a:rPr>
              <a:t>x</a:t>
            </a:r>
            <a:r>
              <a:rPr i="1" lang="en" sz="1700"/>
              <a:t>) </a:t>
            </a:r>
            <a:r>
              <a:rPr lang="en" sz="1700"/>
              <a:t>= −4</a:t>
            </a:r>
            <a:r>
              <a:rPr i="1" lang="en" sz="1700">
                <a:latin typeface="Times New Roman"/>
                <a:ea typeface="Times New Roman"/>
                <a:cs typeface="Times New Roman"/>
                <a:sym typeface="Times New Roman"/>
              </a:rPr>
              <a:t>x</a:t>
            </a:r>
            <a:r>
              <a:rPr i="1" lang="en" sz="1700"/>
              <a:t> </a:t>
            </a:r>
            <a:r>
              <a:rPr lang="en" sz="1700"/>
              <a:t>+ 5</a:t>
            </a:r>
            <a:endParaRPr sz="1700">
              <a:solidFill>
                <a:srgbClr val="424242"/>
              </a:solidFill>
            </a:endParaRPr>
          </a:p>
        </p:txBody>
      </p:sp>
      <p:sp>
        <p:nvSpPr>
          <p:cNvPr id="200" name="Google Shape;200;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1" name="Google Shape;201;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4.4.2: Defining Functions by a Rule</a:t>
            </a:r>
            <a:endParaRPr sz="1000"/>
          </a:p>
        </p:txBody>
      </p:sp>
      <p:pic>
        <p:nvPicPr>
          <p:cNvPr id="202" name="Google Shape;202;p19"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03" name="Google Shape;203;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Four straight lines with different slopes and y-intercepts intersect on a coordinate grid ranging from -10 to 10 on both axes. The lines cross each other near the center of the graph." id="204" name="Google Shape;204;p19" title="desmos-graph (2).png"/>
          <p:cNvPicPr preferRelativeResize="0"/>
          <p:nvPr/>
        </p:nvPicPr>
        <p:blipFill rotWithShape="1">
          <a:blip r:embed="rId4">
            <a:alphaModFix/>
          </a:blip>
          <a:srcRect b="22838" l="23904" r="1674" t="12828"/>
          <a:stretch/>
        </p:blipFill>
        <p:spPr>
          <a:xfrm>
            <a:off x="4878543" y="1231200"/>
            <a:ext cx="3242355" cy="2961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8" name="Shape 208"/>
        <p:cNvGrpSpPr/>
        <p:nvPr/>
      </p:nvGrpSpPr>
      <p:grpSpPr>
        <a:xfrm>
          <a:off x="0" y="0"/>
          <a:ext cx="0" cy="0"/>
          <a:chOff x="0" y="0"/>
          <a:chExt cx="0" cy="0"/>
        </a:xfrm>
      </p:grpSpPr>
      <p:sp>
        <p:nvSpPr>
          <p:cNvPr id="209" name="Google Shape;209;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0" name="Google Shape;210;p20"/>
          <p:cNvSpPr txBox="1"/>
          <p:nvPr>
            <p:ph idx="1" type="body"/>
          </p:nvPr>
        </p:nvSpPr>
        <p:spPr>
          <a:xfrm>
            <a:off x="311700" y="1173475"/>
            <a:ext cx="8375100" cy="317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This process of finding the value of </a:t>
            </a:r>
            <a:r>
              <a:rPr i="1" lang="en" sz="1700">
                <a:latin typeface="Times New Roman"/>
                <a:ea typeface="Times New Roman"/>
                <a:cs typeface="Times New Roman"/>
                <a:sym typeface="Times New Roman"/>
              </a:rPr>
              <a:t>f</a:t>
            </a:r>
            <a:r>
              <a:rPr i="1" lang="en" sz="1700"/>
              <a:t>(</a:t>
            </a:r>
            <a:r>
              <a:rPr i="1" lang="en" sz="1700">
                <a:latin typeface="Times New Roman"/>
                <a:ea typeface="Times New Roman"/>
                <a:cs typeface="Times New Roman"/>
                <a:sym typeface="Times New Roman"/>
              </a:rPr>
              <a:t>x</a:t>
            </a:r>
            <a:r>
              <a:rPr i="1" lang="en" sz="1700"/>
              <a:t>)</a:t>
            </a:r>
            <a:r>
              <a:rPr lang="en" sz="1700"/>
              <a:t> for a given value of </a:t>
            </a:r>
            <a:r>
              <a:rPr i="1" lang="en" sz="1700">
                <a:latin typeface="Times New Roman"/>
                <a:ea typeface="Times New Roman"/>
                <a:cs typeface="Times New Roman"/>
                <a:sym typeface="Times New Roman"/>
              </a:rPr>
              <a:t>x</a:t>
            </a:r>
            <a:r>
              <a:rPr lang="en" sz="1700"/>
              <a:t> is called evaluating the function.</a:t>
            </a:r>
            <a:endParaRPr sz="1700"/>
          </a:p>
          <a:p>
            <a:pPr indent="0" lvl="0" marL="0" rtl="0" algn="l">
              <a:spcBef>
                <a:spcPts val="1000"/>
              </a:spcBef>
              <a:spcAft>
                <a:spcPts val="1000"/>
              </a:spcAft>
              <a:buNone/>
            </a:pPr>
            <a:r>
              <a:rPr lang="en" sz="1700"/>
              <a:t>Given </a:t>
            </a:r>
            <a:r>
              <a:rPr i="1" lang="en" sz="1700">
                <a:latin typeface="Times New Roman"/>
                <a:ea typeface="Times New Roman"/>
                <a:cs typeface="Times New Roman"/>
                <a:sym typeface="Times New Roman"/>
              </a:rPr>
              <a:t>x</a:t>
            </a:r>
            <a:r>
              <a:rPr lang="en" sz="1700"/>
              <a:t> = 2, compare the steps to solve an equation as shown in the left table, versus the steps to evaluate a function as shown in the right. </a:t>
            </a:r>
            <a:endParaRPr sz="1700"/>
          </a:p>
        </p:txBody>
      </p:sp>
      <p:sp>
        <p:nvSpPr>
          <p:cNvPr id="211" name="Google Shape;211;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2" name="Google Shape;212;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4.4.2: Defining Functions by a Rule - Additional Resources</a:t>
            </a:r>
            <a:endParaRPr sz="1000"/>
          </a:p>
        </p:txBody>
      </p:sp>
      <p:pic>
        <p:nvPicPr>
          <p:cNvPr id="213" name="Google Shape;213;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14" name="Google Shape;214;p20"/>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A table showing steps to solve \( y = 4x - 5 \) when \( x = 2 \): First, substitute \( x = 2 \) to get \( y = 4(2) - 5 \); then simplify to \( y = 3 \)." id="215" name="Google Shape;215;p20"/>
          <p:cNvPicPr preferRelativeResize="0"/>
          <p:nvPr/>
        </p:nvPicPr>
        <p:blipFill>
          <a:blip r:embed="rId4">
            <a:alphaModFix/>
          </a:blip>
          <a:stretch>
            <a:fillRect/>
          </a:stretch>
        </p:blipFill>
        <p:spPr>
          <a:xfrm>
            <a:off x="416350" y="2864725"/>
            <a:ext cx="3603400" cy="1453300"/>
          </a:xfrm>
          <a:prstGeom prst="rect">
            <a:avLst/>
          </a:prstGeom>
          <a:noFill/>
          <a:ln>
            <a:noFill/>
          </a:ln>
        </p:spPr>
      </p:pic>
      <p:pic>
        <p:nvPicPr>
          <p:cNvPr descr="A table showing steps to evaluate f(x) = 4x − 5 at x = 2: Substitute x = 2, giving f(2) = 4(2) − 5, then simplify to get f(2) = 3." id="216" name="Google Shape;216;p20"/>
          <p:cNvPicPr preferRelativeResize="0"/>
          <p:nvPr/>
        </p:nvPicPr>
        <p:blipFill>
          <a:blip r:embed="rId5">
            <a:alphaModFix/>
          </a:blip>
          <a:stretch>
            <a:fillRect/>
          </a:stretch>
        </p:blipFill>
        <p:spPr>
          <a:xfrm>
            <a:off x="5071100" y="3048225"/>
            <a:ext cx="3602736" cy="1450332"/>
          </a:xfrm>
          <a:prstGeom prst="rect">
            <a:avLst/>
          </a:prstGeom>
          <a:noFill/>
          <a:ln>
            <a:noFill/>
          </a:ln>
        </p:spPr>
      </p:pic>
      <p:sp>
        <p:nvSpPr>
          <p:cNvPr id="217" name="Google Shape;217;p20"/>
          <p:cNvSpPr txBox="1"/>
          <p:nvPr/>
        </p:nvSpPr>
        <p:spPr>
          <a:xfrm>
            <a:off x="311700" y="2300863"/>
            <a:ext cx="43161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Let’s look at the equation </a:t>
            </a:r>
            <a:r>
              <a:rPr i="1" lang="en" sz="1800">
                <a:solidFill>
                  <a:srgbClr val="424242"/>
                </a:solidFill>
                <a:latin typeface="Times New Roman"/>
                <a:ea typeface="Times New Roman"/>
                <a:cs typeface="Times New Roman"/>
                <a:sym typeface="Times New Roman"/>
              </a:rPr>
              <a:t>y</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4</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− 5. </a:t>
            </a:r>
            <a:endParaRPr/>
          </a:p>
        </p:txBody>
      </p:sp>
      <p:sp>
        <p:nvSpPr>
          <p:cNvPr id="218" name="Google Shape;218;p20"/>
          <p:cNvSpPr txBox="1"/>
          <p:nvPr/>
        </p:nvSpPr>
        <p:spPr>
          <a:xfrm>
            <a:off x="4760975" y="2257025"/>
            <a:ext cx="3819600" cy="780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800">
                <a:solidFill>
                  <a:srgbClr val="424242"/>
                </a:solidFill>
                <a:latin typeface="Calibri"/>
                <a:ea typeface="Calibri"/>
                <a:cs typeface="Calibri"/>
                <a:sym typeface="Calibri"/>
              </a:rPr>
              <a:t>The same equation in function notation is </a:t>
            </a:r>
            <a:r>
              <a:rPr i="1" lang="en" sz="1800">
                <a:solidFill>
                  <a:srgbClr val="424242"/>
                </a:solidFill>
                <a:latin typeface="Times New Roman"/>
                <a:ea typeface="Times New Roman"/>
                <a:cs typeface="Times New Roman"/>
                <a:sym typeface="Times New Roman"/>
              </a:rPr>
              <a:t>f</a:t>
            </a:r>
            <a:r>
              <a:rPr i="1"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a:t>
            </a:r>
            <a:r>
              <a:rPr lang="en" sz="1800">
                <a:solidFill>
                  <a:srgbClr val="424242"/>
                </a:solidFill>
                <a:latin typeface="Calibri"/>
                <a:ea typeface="Calibri"/>
                <a:cs typeface="Calibri"/>
                <a:sym typeface="Calibri"/>
              </a:rPr>
              <a:t> = 4</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- 5</a:t>
            </a:r>
            <a:endParaRPr sz="1800"/>
          </a:p>
        </p:txBody>
      </p:sp>
      <p:sp>
        <p:nvSpPr>
          <p:cNvPr id="219" name="Google Shape;219;p20"/>
          <p:cNvSpPr txBox="1"/>
          <p:nvPr/>
        </p:nvSpPr>
        <p:spPr>
          <a:xfrm>
            <a:off x="545875" y="4260300"/>
            <a:ext cx="677700" cy="88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Table 1</a:t>
            </a:r>
            <a:endParaRPr sz="1300">
              <a:solidFill>
                <a:srgbClr val="424242"/>
              </a:solidFill>
              <a:latin typeface="Calibri"/>
              <a:ea typeface="Calibri"/>
              <a:cs typeface="Calibri"/>
              <a:sym typeface="Calibri"/>
            </a:endParaRPr>
          </a:p>
        </p:txBody>
      </p:sp>
      <p:sp>
        <p:nvSpPr>
          <p:cNvPr id="220" name="Google Shape;220;p20"/>
          <p:cNvSpPr txBox="1"/>
          <p:nvPr/>
        </p:nvSpPr>
        <p:spPr>
          <a:xfrm>
            <a:off x="5073750" y="4373875"/>
            <a:ext cx="677700" cy="4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Table 2</a:t>
            </a:r>
            <a:endParaRPr sz="1300">
              <a:solidFill>
                <a:srgbClr val="424242"/>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6" name="Google Shape;226;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8" name="Google Shape;228;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9" name="Google Shape;229;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0" name="Google Shape;230;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1" name="Google Shape;231;p21"/>
          <p:cNvCxnSpPr>
            <a:stCxn id="225" idx="2"/>
            <a:endCxn id="22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32" name="Google Shape;232;p21"/>
          <p:cNvCxnSpPr>
            <a:stCxn id="227" idx="3"/>
            <a:endCxn id="22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3" name="Google Shape;233;p21"/>
          <p:cNvCxnSpPr>
            <a:stCxn id="226" idx="3"/>
            <a:endCxn id="22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4" name="Google Shape;234;p21"/>
          <p:cNvCxnSpPr>
            <a:stCxn id="228" idx="3"/>
            <a:endCxn id="23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5" name="Google Shape;235;p21"/>
          <p:cNvCxnSpPr>
            <a:stCxn id="230" idx="3"/>
            <a:endCxn id="22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6" name="Google Shape;236;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7" name="Google Shape;237;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38" name="Google Shape;238;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39" name="Google Shape;239;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0" name="Google Shape;240;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1" name="Google Shape;241;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2" name="Google Shape;242;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43" name="Google Shape;243;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4" name="Google Shape;244;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45" name="Google Shape;245;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46" name="Google Shape;246;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47" name="Google Shape;247;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8" name="Google Shape;248;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49" name="Google Shape;249;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2"/>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005047"/>
                </a:solidFill>
              </a:rPr>
              <a:t>Le</a:t>
            </a:r>
            <a:r>
              <a:rPr lang="en" sz="1900">
                <a:solidFill>
                  <a:srgbClr val="005047"/>
                </a:solidFill>
              </a:rPr>
              <a:t>arning Activity - </a:t>
            </a:r>
            <a:r>
              <a:rPr lang="en" sz="1900"/>
              <a:t>Analyze Real-World Relationships</a:t>
            </a:r>
            <a:r>
              <a:rPr lang="en" sz="2500">
                <a:solidFill>
                  <a:srgbClr val="005047"/>
                </a:solidFill>
              </a:rPr>
              <a:t> </a:t>
            </a:r>
            <a:r>
              <a:rPr lang="en" sz="2500"/>
              <a:t>🌍</a:t>
            </a:r>
            <a:endParaRPr sz="2500">
              <a:solidFill>
                <a:srgbClr val="005047"/>
              </a:solidFill>
            </a:endParaRPr>
          </a:p>
        </p:txBody>
      </p:sp>
      <p:sp>
        <p:nvSpPr>
          <p:cNvPr id="255" name="Google Shape;255;p22"/>
          <p:cNvSpPr txBox="1"/>
          <p:nvPr>
            <p:ph idx="1" type="body"/>
          </p:nvPr>
        </p:nvSpPr>
        <p:spPr>
          <a:xfrm>
            <a:off x="311700" y="1000075"/>
            <a:ext cx="8341200" cy="9843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SzPts val="1600"/>
              <a:buAutoNum type="arabicPeriod"/>
            </a:pPr>
            <a:r>
              <a:rPr lang="en" sz="1600"/>
              <a:t>A square that has a side length of 9cm, an area of 81cm</a:t>
            </a:r>
            <a:r>
              <a:rPr baseline="30000" lang="en" sz="1600"/>
              <a:t>2</a:t>
            </a:r>
            <a:r>
              <a:rPr lang="en" sz="1600"/>
              <a:t>. The relationship between the side length and the area of the square is a function. </a:t>
            </a:r>
            <a:endParaRPr sz="1600"/>
          </a:p>
          <a:p>
            <a:pPr indent="0" lvl="0" marL="457200" rtl="0" algn="l">
              <a:lnSpc>
                <a:spcPct val="100000"/>
              </a:lnSpc>
              <a:spcBef>
                <a:spcPts val="0"/>
              </a:spcBef>
              <a:spcAft>
                <a:spcPts val="0"/>
              </a:spcAft>
              <a:buNone/>
            </a:pPr>
            <a:r>
              <a:t/>
            </a:r>
            <a:endParaRPr sz="1600"/>
          </a:p>
        </p:txBody>
      </p:sp>
      <p:sp>
        <p:nvSpPr>
          <p:cNvPr id="256" name="Google Shape;256;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7" name="Google Shape;257;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4.4.3: Using Tables to Find Function Rules</a:t>
            </a:r>
            <a:endParaRPr/>
          </a:p>
        </p:txBody>
      </p:sp>
      <p:pic>
        <p:nvPicPr>
          <p:cNvPr id="258" name="Google Shape;258;p22"/>
          <p:cNvPicPr preferRelativeResize="0"/>
          <p:nvPr/>
        </p:nvPicPr>
        <p:blipFill>
          <a:blip r:embed="rId3">
            <a:alphaModFix/>
          </a:blip>
          <a:stretch>
            <a:fillRect/>
          </a:stretch>
        </p:blipFill>
        <p:spPr>
          <a:xfrm>
            <a:off x="805725" y="1661325"/>
            <a:ext cx="3574924" cy="2913425"/>
          </a:xfrm>
          <a:prstGeom prst="rect">
            <a:avLst/>
          </a:prstGeom>
          <a:noFill/>
          <a:ln>
            <a:noFill/>
          </a:ln>
        </p:spPr>
      </p:pic>
      <p:sp>
        <p:nvSpPr>
          <p:cNvPr id="259" name="Google Shape;259;p22"/>
          <p:cNvSpPr txBox="1"/>
          <p:nvPr/>
        </p:nvSpPr>
        <p:spPr>
          <a:xfrm>
            <a:off x="4533520" y="1862650"/>
            <a:ext cx="42987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a:t>
            </a:r>
            <a:r>
              <a:rPr lang="en" sz="1800">
                <a:solidFill>
                  <a:srgbClr val="424242"/>
                </a:solidFill>
                <a:latin typeface="Calibri"/>
                <a:ea typeface="Calibri"/>
                <a:cs typeface="Calibri"/>
                <a:sym typeface="Calibri"/>
              </a:rPr>
              <a:t>nswer questions a - e using the table.</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startAt="6"/>
            </a:pPr>
            <a:r>
              <a:rPr lang="en" sz="1800">
                <a:solidFill>
                  <a:srgbClr val="424242"/>
                </a:solidFill>
                <a:latin typeface="Calibri"/>
                <a:ea typeface="Calibri"/>
                <a:cs typeface="Calibri"/>
                <a:sym typeface="Calibri"/>
              </a:rPr>
              <a:t>What does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(2) represent in this situation? What is its value?</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startAt="6"/>
            </a:pPr>
            <a:r>
              <a:rPr lang="en" sz="1800">
                <a:solidFill>
                  <a:srgbClr val="424242"/>
                </a:solidFill>
                <a:latin typeface="Calibri"/>
                <a:ea typeface="Calibri"/>
                <a:cs typeface="Calibri"/>
                <a:sym typeface="Calibri"/>
              </a:rPr>
              <a:t>Sketch a graph of this function.</a:t>
            </a:r>
            <a:endParaRPr sz="1800">
              <a:solidFill>
                <a:srgbClr val="424242"/>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3" name="Shape 263"/>
        <p:cNvGrpSpPr/>
        <p:nvPr/>
      </p:nvGrpSpPr>
      <p:grpSpPr>
        <a:xfrm>
          <a:off x="0" y="0"/>
          <a:ext cx="0" cy="0"/>
          <a:chOff x="0" y="0"/>
          <a:chExt cx="0" cy="0"/>
        </a:xfrm>
      </p:grpSpPr>
      <p:sp>
        <p:nvSpPr>
          <p:cNvPr id="264" name="Google Shape;264;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5" name="Google Shape;265;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4.4.3: Using Tables to Find Function Rules</a:t>
            </a:r>
            <a:endParaRPr/>
          </a:p>
        </p:txBody>
      </p:sp>
      <p:sp>
        <p:nvSpPr>
          <p:cNvPr id="266" name="Google Shape;266;p23"/>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900"/>
              <a:t>Le</a:t>
            </a:r>
            <a:r>
              <a:rPr lang="en" sz="1900"/>
              <a:t>arning Activity - Analyze Real-World Relationships</a:t>
            </a:r>
            <a:r>
              <a:rPr lang="en" sz="2500"/>
              <a:t> 🌍</a:t>
            </a:r>
            <a:endParaRPr>
              <a:solidFill>
                <a:srgbClr val="005047"/>
              </a:solidFill>
            </a:endParaRPr>
          </a:p>
        </p:txBody>
      </p:sp>
      <p:sp>
        <p:nvSpPr>
          <p:cNvPr id="267" name="Google Shape;267;p23"/>
          <p:cNvSpPr/>
          <p:nvPr/>
        </p:nvSpPr>
        <p:spPr>
          <a:xfrm>
            <a:off x="2777049" y="4089575"/>
            <a:ext cx="3579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Image g</a:t>
            </a:r>
            <a:endParaRPr sz="1500">
              <a:latin typeface="Calibri"/>
              <a:ea typeface="Calibri"/>
              <a:cs typeface="Calibri"/>
              <a:sym typeface="Calibri"/>
            </a:endParaRPr>
          </a:p>
        </p:txBody>
      </p:sp>
      <p:pic>
        <p:nvPicPr>
          <p:cNvPr descr="A graph showing area (cm²) versus side length (cm) from 0 to 8. The curve rises steeply, indicating area increases with side length. Four data points are marked along the curve." id="268" name="Google Shape;268;p23"/>
          <p:cNvPicPr preferRelativeResize="0"/>
          <p:nvPr/>
        </p:nvPicPr>
        <p:blipFill>
          <a:blip r:embed="rId3">
            <a:alphaModFix/>
          </a:blip>
          <a:stretch>
            <a:fillRect/>
          </a:stretch>
        </p:blipFill>
        <p:spPr>
          <a:xfrm>
            <a:off x="2605075" y="1385188"/>
            <a:ext cx="3933825" cy="23336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4"/>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900"/>
              <a:t>Le</a:t>
            </a:r>
            <a:r>
              <a:rPr lang="en" sz="1900"/>
              <a:t>arning Activity - Analyze Real-World Relationships</a:t>
            </a:r>
            <a:r>
              <a:rPr lang="en" sz="2500"/>
              <a:t> 🌍</a:t>
            </a:r>
            <a:endParaRPr sz="2000"/>
          </a:p>
        </p:txBody>
      </p:sp>
      <p:sp>
        <p:nvSpPr>
          <p:cNvPr id="274" name="Google Shape;274;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5" name="Google Shape;275;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4.4.3: Using Tables to Find Function Rules</a:t>
            </a:r>
            <a:endParaRPr/>
          </a:p>
        </p:txBody>
      </p:sp>
      <p:sp>
        <p:nvSpPr>
          <p:cNvPr id="276" name="Google Shape;276;p24"/>
          <p:cNvSpPr txBox="1"/>
          <p:nvPr/>
        </p:nvSpPr>
        <p:spPr>
          <a:xfrm>
            <a:off x="271325" y="968400"/>
            <a:ext cx="8680200" cy="461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A roll of paper that is 3 feet wide can be cut to any length.</a:t>
            </a:r>
            <a:endParaRPr sz="1500"/>
          </a:p>
        </p:txBody>
      </p:sp>
      <p:sp>
        <p:nvSpPr>
          <p:cNvPr id="277" name="Google Shape;277;p24"/>
          <p:cNvSpPr txBox="1"/>
          <p:nvPr/>
        </p:nvSpPr>
        <p:spPr>
          <a:xfrm>
            <a:off x="656675" y="2197650"/>
            <a:ext cx="3379800" cy="2015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startAt="6"/>
            </a:pPr>
            <a:r>
              <a:rPr lang="en" sz="1800">
                <a:solidFill>
                  <a:srgbClr val="424242"/>
                </a:solidFill>
                <a:latin typeface="Calibri"/>
                <a:ea typeface="Calibri"/>
                <a:cs typeface="Calibri"/>
                <a:sym typeface="Calibri"/>
              </a:rPr>
              <a:t>Write a rule for a function, </a:t>
            </a:r>
            <a:r>
              <a:rPr i="1" lang="en" sz="1800">
                <a:solidFill>
                  <a:srgbClr val="424242"/>
                </a:solidFill>
                <a:latin typeface="Times New Roman"/>
                <a:ea typeface="Times New Roman"/>
                <a:cs typeface="Times New Roman"/>
                <a:sym typeface="Times New Roman"/>
              </a:rPr>
              <a:t>P</a:t>
            </a:r>
            <a:r>
              <a:rPr lang="en" sz="1800">
                <a:solidFill>
                  <a:srgbClr val="424242"/>
                </a:solidFill>
                <a:latin typeface="Calibri"/>
                <a:ea typeface="Calibri"/>
                <a:cs typeface="Calibri"/>
                <a:sym typeface="Calibri"/>
              </a:rPr>
              <a:t>, that gives the perimeter of the paper in feet when the side length in feet is </a:t>
            </a:r>
            <a:r>
              <a:rPr i="1" lang="en" sz="1600">
                <a:solidFill>
                  <a:srgbClr val="424242"/>
                </a:solidFill>
                <a:latin typeface="Times New Roman"/>
                <a:ea typeface="Times New Roman"/>
                <a:cs typeface="Times New Roman"/>
                <a:sym typeface="Times New Roman"/>
              </a:rPr>
              <a:t>l</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startAt="6"/>
            </a:pPr>
            <a:r>
              <a:rPr lang="en" sz="1800">
                <a:solidFill>
                  <a:srgbClr val="424242"/>
                </a:solidFill>
                <a:latin typeface="Calibri"/>
                <a:ea typeface="Calibri"/>
                <a:cs typeface="Calibri"/>
                <a:sym typeface="Calibri"/>
              </a:rPr>
              <a:t>What does </a:t>
            </a:r>
            <a:r>
              <a:rPr i="1" lang="en" sz="1800">
                <a:solidFill>
                  <a:srgbClr val="424242"/>
                </a:solidFill>
                <a:latin typeface="Times New Roman"/>
                <a:ea typeface="Times New Roman"/>
                <a:cs typeface="Times New Roman"/>
                <a:sym typeface="Times New Roman"/>
              </a:rPr>
              <a:t>P</a:t>
            </a:r>
            <a:r>
              <a:rPr lang="en" sz="1800">
                <a:solidFill>
                  <a:srgbClr val="424242"/>
                </a:solidFill>
                <a:latin typeface="Calibri"/>
                <a:ea typeface="Calibri"/>
                <a:cs typeface="Calibri"/>
                <a:sym typeface="Calibri"/>
              </a:rPr>
              <a:t>(11) represent in this situation? What is its value?</a:t>
            </a:r>
            <a:endParaRPr sz="1800">
              <a:solidFill>
                <a:srgbClr val="424242"/>
              </a:solidFill>
              <a:latin typeface="Calibri"/>
              <a:ea typeface="Calibri"/>
              <a:cs typeface="Calibri"/>
              <a:sym typeface="Calibri"/>
            </a:endParaRPr>
          </a:p>
          <a:p>
            <a:pPr indent="0" lvl="0" marL="45720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278" name="Google Shape;278;p24"/>
          <p:cNvPicPr preferRelativeResize="0"/>
          <p:nvPr/>
        </p:nvPicPr>
        <p:blipFill>
          <a:blip r:embed="rId3">
            <a:alphaModFix/>
          </a:blip>
          <a:stretch>
            <a:fillRect/>
          </a:stretch>
        </p:blipFill>
        <p:spPr>
          <a:xfrm>
            <a:off x="4159177" y="2350049"/>
            <a:ext cx="3701235" cy="2621050"/>
          </a:xfrm>
          <a:prstGeom prst="rect">
            <a:avLst/>
          </a:prstGeom>
          <a:noFill/>
          <a:ln>
            <a:noFill/>
          </a:ln>
        </p:spPr>
      </p:pic>
      <p:sp>
        <p:nvSpPr>
          <p:cNvPr id="279" name="Google Shape;279;p24"/>
          <p:cNvSpPr txBox="1"/>
          <p:nvPr/>
        </p:nvSpPr>
        <p:spPr>
          <a:xfrm>
            <a:off x="688050" y="1308850"/>
            <a:ext cx="7595700" cy="728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If we cut a length of 2.5 feet, what is the perimeter of the paper?</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rPr lang="en" sz="1800">
                <a:solidFill>
                  <a:srgbClr val="424242"/>
                </a:solidFill>
                <a:latin typeface="Calibri"/>
                <a:ea typeface="Calibri"/>
                <a:cs typeface="Calibri"/>
                <a:sym typeface="Calibri"/>
              </a:rPr>
              <a:t>Use the table to answer questions b - e. </a:t>
            </a:r>
            <a:endParaRPr sz="1800">
              <a:solidFill>
                <a:srgbClr val="424242"/>
              </a:solidFill>
              <a:latin typeface="Calibri"/>
              <a:ea typeface="Calibri"/>
              <a:cs typeface="Calibri"/>
              <a:sym typeface="Calibri"/>
            </a:endParaRPr>
          </a:p>
          <a:p>
            <a:pPr indent="0" lvl="0" marL="45720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A roll of light-colored paper is partially unrolled on a flat surface. An arrow alongside the paper indicates its length is 3 feet. The background is a light wood texture.&#10;" id="280" name="Google Shape;280;p24"/>
          <p:cNvPicPr preferRelativeResize="0"/>
          <p:nvPr/>
        </p:nvPicPr>
        <p:blipFill rotWithShape="1">
          <a:blip r:embed="rId4">
            <a:alphaModFix/>
          </a:blip>
          <a:srcRect b="0" l="17850" r="24435" t="0"/>
          <a:stretch/>
        </p:blipFill>
        <p:spPr>
          <a:xfrm rot="5400000">
            <a:off x="7567349" y="868275"/>
            <a:ext cx="1375526" cy="16112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Writing Function Rules</a:t>
            </a:r>
            <a:endParaRPr b="1"/>
          </a:p>
        </p:txBody>
      </p:sp>
      <p:pic>
        <p:nvPicPr>
          <p:cNvPr descr="A roll of white paper partially unrolled with a label indicating the width is 3 feet." id="287" name="Google Shape;287;p25" title="videoframe_0.png">
            <a:hlinkClick r:id="rId4"/>
          </p:cNvPr>
          <p:cNvPicPr preferRelativeResize="0"/>
          <p:nvPr/>
        </p:nvPicPr>
        <p:blipFill rotWithShape="1">
          <a:blip r:embed="rId5">
            <a:alphaModFix/>
          </a:blip>
          <a:srcRect b="258" l="0" r="0" t="268"/>
          <a:stretch/>
        </p:blipFill>
        <p:spPr>
          <a:xfrm>
            <a:off x="1695488" y="482875"/>
            <a:ext cx="5753024" cy="3218949"/>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3" name="Google Shape;293;p26"/>
          <p:cNvSpPr txBox="1"/>
          <p:nvPr>
            <p:ph idx="1" type="body"/>
          </p:nvPr>
        </p:nvSpPr>
        <p:spPr>
          <a:xfrm>
            <a:off x="311700" y="1152475"/>
            <a:ext cx="5784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None/>
            </a:pPr>
            <a:r>
              <a:t/>
            </a:r>
            <a:endParaRPr sz="100">
              <a:solidFill>
                <a:schemeClr val="dk1"/>
              </a:solidFill>
            </a:endParaRPr>
          </a:p>
          <a:p>
            <a:pPr indent="0" lvl="0" marL="0" rtl="0" algn="l">
              <a:lnSpc>
                <a:spcPct val="100000"/>
              </a:lnSpc>
              <a:spcBef>
                <a:spcPts val="1200"/>
              </a:spcBef>
              <a:spcAft>
                <a:spcPts val="0"/>
              </a:spcAft>
              <a:buNone/>
            </a:pPr>
            <a:r>
              <a:t/>
            </a:r>
            <a:endParaRPr sz="1500">
              <a:solidFill>
                <a:schemeClr val="dk1"/>
              </a:solidFill>
            </a:endParaRPr>
          </a:p>
          <a:p>
            <a:pPr indent="-336550" lvl="0" marL="2286000" rtl="0" algn="l">
              <a:lnSpc>
                <a:spcPct val="100000"/>
              </a:lnSpc>
              <a:spcBef>
                <a:spcPts val="0"/>
              </a:spcBef>
              <a:spcAft>
                <a:spcPts val="0"/>
              </a:spcAft>
              <a:buSzPts val="1700"/>
              <a:buFont typeface="Calibri"/>
              <a:buAutoNum type="alphaLcPeriod"/>
            </a:pPr>
            <a:r>
              <a:rPr i="1" lang="en" sz="1700">
                <a:latin typeface="Times New Roman"/>
                <a:ea typeface="Times New Roman"/>
                <a:cs typeface="Times New Roman"/>
                <a:sym typeface="Times New Roman"/>
              </a:rPr>
              <a:t>f</a:t>
            </a:r>
            <a:r>
              <a:rPr i="1" lang="en" sz="1700"/>
              <a:t>(</a:t>
            </a:r>
            <a:r>
              <a:rPr i="1" lang="en" sz="1700">
                <a:latin typeface="Times New Roman"/>
                <a:ea typeface="Times New Roman"/>
                <a:cs typeface="Times New Roman"/>
                <a:sym typeface="Times New Roman"/>
              </a:rPr>
              <a:t>x</a:t>
            </a:r>
            <a:r>
              <a:rPr i="1" lang="en" sz="1700"/>
              <a:t>) </a:t>
            </a:r>
            <a:r>
              <a:rPr lang="en" sz="1700"/>
              <a:t>= </a:t>
            </a:r>
            <a:r>
              <a:rPr i="1" lang="en" sz="1700">
                <a:latin typeface="Times New Roman"/>
                <a:ea typeface="Times New Roman"/>
                <a:cs typeface="Times New Roman"/>
                <a:sym typeface="Times New Roman"/>
              </a:rPr>
              <a:t>x</a:t>
            </a:r>
            <a:r>
              <a:rPr i="1" lang="en" sz="1700"/>
              <a:t> </a:t>
            </a:r>
            <a:r>
              <a:rPr lang="en" sz="1700"/>
              <a:t>+ 3</a:t>
            </a:r>
            <a:endParaRPr sz="1700"/>
          </a:p>
          <a:p>
            <a:pPr indent="-336550" lvl="0" marL="2286000" rtl="0" algn="l">
              <a:lnSpc>
                <a:spcPct val="100000"/>
              </a:lnSpc>
              <a:spcBef>
                <a:spcPts val="1000"/>
              </a:spcBef>
              <a:spcAft>
                <a:spcPts val="0"/>
              </a:spcAft>
              <a:buSzPts val="1700"/>
              <a:buFont typeface="Calibri"/>
              <a:buAutoNum type="alphaLcPeriod"/>
            </a:pPr>
            <a:r>
              <a:rPr i="1" lang="en" sz="1700">
                <a:latin typeface="Times New Roman"/>
                <a:ea typeface="Times New Roman"/>
                <a:cs typeface="Times New Roman"/>
                <a:sym typeface="Times New Roman"/>
              </a:rPr>
              <a:t>f</a:t>
            </a:r>
            <a:r>
              <a:rPr i="1" lang="en" sz="1700"/>
              <a:t>(</a:t>
            </a:r>
            <a:r>
              <a:rPr i="1" lang="en" sz="1700">
                <a:latin typeface="Times New Roman"/>
                <a:ea typeface="Times New Roman"/>
                <a:cs typeface="Times New Roman"/>
                <a:sym typeface="Times New Roman"/>
              </a:rPr>
              <a:t>x</a:t>
            </a:r>
            <a:r>
              <a:rPr i="1" lang="en" sz="1700"/>
              <a:t>) </a:t>
            </a:r>
            <a:r>
              <a:rPr lang="en" sz="1700"/>
              <a:t>= 2</a:t>
            </a:r>
            <a:r>
              <a:rPr i="1" lang="en" sz="1700">
                <a:latin typeface="Times New Roman"/>
                <a:ea typeface="Times New Roman"/>
                <a:cs typeface="Times New Roman"/>
                <a:sym typeface="Times New Roman"/>
              </a:rPr>
              <a:t>x</a:t>
            </a:r>
            <a:r>
              <a:rPr i="1" lang="en" sz="1700"/>
              <a:t> </a:t>
            </a:r>
            <a:r>
              <a:rPr lang="en" sz="1700"/>
              <a:t>+ 1</a:t>
            </a:r>
            <a:endParaRPr i="1" sz="1700"/>
          </a:p>
          <a:p>
            <a:pPr indent="-336550" lvl="0" marL="2286000" rtl="0" algn="l">
              <a:lnSpc>
                <a:spcPct val="100000"/>
              </a:lnSpc>
              <a:spcBef>
                <a:spcPts val="1000"/>
              </a:spcBef>
              <a:spcAft>
                <a:spcPts val="0"/>
              </a:spcAft>
              <a:buSzPts val="1700"/>
              <a:buFont typeface="Calibri"/>
              <a:buAutoNum type="alphaLcPeriod"/>
            </a:pPr>
            <a:r>
              <a:rPr i="1" lang="en" sz="1700">
                <a:latin typeface="Times New Roman"/>
                <a:ea typeface="Times New Roman"/>
                <a:cs typeface="Times New Roman"/>
                <a:sym typeface="Times New Roman"/>
              </a:rPr>
              <a:t>f</a:t>
            </a:r>
            <a:r>
              <a:rPr i="1" lang="en" sz="1700"/>
              <a:t>(</a:t>
            </a:r>
            <a:r>
              <a:rPr i="1" lang="en" sz="1700">
                <a:latin typeface="Times New Roman"/>
                <a:ea typeface="Times New Roman"/>
                <a:cs typeface="Times New Roman"/>
                <a:sym typeface="Times New Roman"/>
              </a:rPr>
              <a:t>x</a:t>
            </a:r>
            <a:r>
              <a:rPr i="1" lang="en" sz="1700"/>
              <a:t>) </a:t>
            </a:r>
            <a:r>
              <a:rPr lang="en" sz="1700"/>
              <a:t>= 2</a:t>
            </a:r>
            <a:r>
              <a:rPr i="1" lang="en" sz="1700">
                <a:latin typeface="Times New Roman"/>
                <a:ea typeface="Times New Roman"/>
                <a:cs typeface="Times New Roman"/>
                <a:sym typeface="Times New Roman"/>
              </a:rPr>
              <a:t>x</a:t>
            </a:r>
            <a:r>
              <a:rPr i="1" lang="en" sz="1700"/>
              <a:t> </a:t>
            </a:r>
            <a:r>
              <a:rPr lang="en" sz="1700"/>
              <a:t>+ 2</a:t>
            </a:r>
            <a:endParaRPr sz="1700"/>
          </a:p>
          <a:p>
            <a:pPr indent="-336550" lvl="0" marL="2286000" rtl="0" algn="l">
              <a:lnSpc>
                <a:spcPct val="100000"/>
              </a:lnSpc>
              <a:spcBef>
                <a:spcPts val="1000"/>
              </a:spcBef>
              <a:spcAft>
                <a:spcPts val="0"/>
              </a:spcAft>
              <a:buSzPts val="1700"/>
              <a:buFont typeface="Calibri"/>
              <a:buAutoNum type="alphaLcPeriod"/>
            </a:pPr>
            <a:r>
              <a:rPr i="1" lang="en" sz="1700">
                <a:latin typeface="Times New Roman"/>
                <a:ea typeface="Times New Roman"/>
                <a:cs typeface="Times New Roman"/>
                <a:sym typeface="Times New Roman"/>
              </a:rPr>
              <a:t>f</a:t>
            </a:r>
            <a:r>
              <a:rPr i="1" lang="en" sz="1700"/>
              <a:t>(</a:t>
            </a:r>
            <a:r>
              <a:rPr i="1" lang="en" sz="1700">
                <a:latin typeface="Times New Roman"/>
                <a:ea typeface="Times New Roman"/>
                <a:cs typeface="Times New Roman"/>
                <a:sym typeface="Times New Roman"/>
              </a:rPr>
              <a:t>x</a:t>
            </a:r>
            <a:r>
              <a:rPr i="1" lang="en" sz="1700"/>
              <a:t>) </a:t>
            </a:r>
            <a:r>
              <a:rPr lang="en" sz="1700"/>
              <a:t>= </a:t>
            </a:r>
            <a:r>
              <a:rPr i="1" lang="en" sz="1700">
                <a:latin typeface="Times New Roman"/>
                <a:ea typeface="Times New Roman"/>
                <a:cs typeface="Times New Roman"/>
                <a:sym typeface="Times New Roman"/>
              </a:rPr>
              <a:t>x</a:t>
            </a:r>
            <a:r>
              <a:rPr i="1" lang="en" sz="1700"/>
              <a:t> </a:t>
            </a:r>
            <a:r>
              <a:rPr lang="en" sz="1700"/>
              <a:t>+ 2</a:t>
            </a:r>
            <a:endParaRPr sz="1500">
              <a:solidFill>
                <a:schemeClr val="dk1"/>
              </a:solidFill>
            </a:endParaRPr>
          </a:p>
          <a:p>
            <a:pPr indent="457200" lvl="0" marL="457200" rtl="0" algn="l">
              <a:lnSpc>
                <a:spcPct val="100000"/>
              </a:lnSpc>
              <a:spcBef>
                <a:spcPts val="1200"/>
              </a:spcBef>
              <a:spcAft>
                <a:spcPts val="0"/>
              </a:spcAft>
              <a:buNone/>
            </a:pPr>
            <a:r>
              <a:t/>
            </a:r>
            <a:endParaRPr sz="1500"/>
          </a:p>
        </p:txBody>
      </p:sp>
      <p:sp>
        <p:nvSpPr>
          <p:cNvPr id="294" name="Google Shape;294;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5" name="Google Shape;295;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4.4.3: Using Tables to Find Function Rules</a:t>
            </a:r>
            <a:endParaRPr sz="1000"/>
          </a:p>
        </p:txBody>
      </p:sp>
      <p:pic>
        <p:nvPicPr>
          <p:cNvPr id="296" name="Google Shape;296;p26"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97" name="Google Shape;297;p26">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98" name="Google Shape;298;p26"/>
          <p:cNvSpPr txBox="1"/>
          <p:nvPr/>
        </p:nvSpPr>
        <p:spPr>
          <a:xfrm>
            <a:off x="310896" y="1027950"/>
            <a:ext cx="90591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chemeClr val="dk1"/>
                </a:solidFill>
                <a:latin typeface="Calibri"/>
                <a:ea typeface="Calibri"/>
                <a:cs typeface="Calibri"/>
                <a:sym typeface="Calibri"/>
              </a:rPr>
              <a:t>Which function rule can describe the table?</a:t>
            </a:r>
            <a:endParaRPr sz="1500">
              <a:solidFill>
                <a:schemeClr val="dk1"/>
              </a:solidFill>
            </a:endParaRPr>
          </a:p>
        </p:txBody>
      </p:sp>
      <p:pic>
        <p:nvPicPr>
          <p:cNvPr id="299" name="Google Shape;299;p26"/>
          <p:cNvPicPr preferRelativeResize="0"/>
          <p:nvPr/>
        </p:nvPicPr>
        <p:blipFill>
          <a:blip r:embed="rId4">
            <a:alphaModFix/>
          </a:blip>
          <a:stretch>
            <a:fillRect/>
          </a:stretch>
        </p:blipFill>
        <p:spPr>
          <a:xfrm>
            <a:off x="4598688" y="1522475"/>
            <a:ext cx="2159926" cy="24713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3" name="Shape 303"/>
        <p:cNvGrpSpPr/>
        <p:nvPr/>
      </p:nvGrpSpPr>
      <p:grpSpPr>
        <a:xfrm>
          <a:off x="0" y="0"/>
          <a:ext cx="0" cy="0"/>
          <a:chOff x="0" y="0"/>
          <a:chExt cx="0" cy="0"/>
        </a:xfrm>
      </p:grpSpPr>
      <p:sp>
        <p:nvSpPr>
          <p:cNvPr id="304" name="Google Shape;304;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05" name="Google Shape;305;p27"/>
          <p:cNvSpPr txBox="1"/>
          <p:nvPr>
            <p:ph idx="1" type="body"/>
          </p:nvPr>
        </p:nvSpPr>
        <p:spPr>
          <a:xfrm>
            <a:off x="311700" y="1000075"/>
            <a:ext cx="8649300" cy="89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1D2125"/>
                </a:solidFill>
              </a:rPr>
              <a:t>Kelly can tune 6 cars in 3 hours. The table is completed to show this relationship. The last column has the output for any </a:t>
            </a:r>
            <a:r>
              <a:rPr i="1" lang="en" sz="1600">
                <a:solidFill>
                  <a:srgbClr val="1D2125"/>
                </a:solidFill>
                <a:latin typeface="Times New Roman"/>
                <a:ea typeface="Times New Roman"/>
                <a:cs typeface="Times New Roman"/>
                <a:sym typeface="Times New Roman"/>
              </a:rPr>
              <a:t>x</a:t>
            </a:r>
            <a:r>
              <a:rPr lang="en" sz="1600">
                <a:solidFill>
                  <a:srgbClr val="1D2125"/>
                </a:solidFill>
              </a:rPr>
              <a:t>. This is the rule of the function.</a:t>
            </a:r>
            <a:endParaRPr sz="1600">
              <a:solidFill>
                <a:srgbClr val="1D2125"/>
              </a:solidFill>
            </a:endParaRPr>
          </a:p>
          <a:p>
            <a:pPr indent="0" lvl="0" marL="0" rtl="0" algn="l">
              <a:spcBef>
                <a:spcPts val="1200"/>
              </a:spcBef>
              <a:spcAft>
                <a:spcPts val="1200"/>
              </a:spcAft>
              <a:buNone/>
            </a:pPr>
            <a:r>
              <a:t/>
            </a:r>
            <a:endParaRPr sz="1600">
              <a:solidFill>
                <a:srgbClr val="1D2125"/>
              </a:solidFill>
            </a:endParaRPr>
          </a:p>
        </p:txBody>
      </p:sp>
      <p:pic>
        <p:nvPicPr>
          <p:cNvPr id="306" name="Google Shape;306;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7" name="Google Shape;307;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8" name="Google Shape;308;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4.4.3: Using Tables to Find Function Rules</a:t>
            </a:r>
            <a:r>
              <a:rPr lang="en" sz="1000"/>
              <a:t> - Additional Resources</a:t>
            </a:r>
            <a:endParaRPr sz="1000"/>
          </a:p>
        </p:txBody>
      </p:sp>
      <p:pic>
        <p:nvPicPr>
          <p:cNvPr descr="A table showing time spent tuning cars (x): 2, 3, 6, 7, x and number of cars tuned up (y): 4, 6, 12, 14, 2x." id="309" name="Google Shape;309;p27"/>
          <p:cNvPicPr preferRelativeResize="0"/>
          <p:nvPr/>
        </p:nvPicPr>
        <p:blipFill>
          <a:blip r:embed="rId4">
            <a:alphaModFix/>
          </a:blip>
          <a:stretch>
            <a:fillRect/>
          </a:stretch>
        </p:blipFill>
        <p:spPr>
          <a:xfrm>
            <a:off x="152400" y="1823313"/>
            <a:ext cx="8839200" cy="1707475"/>
          </a:xfrm>
          <a:prstGeom prst="rect">
            <a:avLst/>
          </a:prstGeom>
          <a:noFill/>
          <a:ln>
            <a:noFill/>
          </a:ln>
        </p:spPr>
      </p:pic>
      <p:sp>
        <p:nvSpPr>
          <p:cNvPr id="310" name="Google Shape;310;p27"/>
          <p:cNvSpPr txBox="1"/>
          <p:nvPr/>
        </p:nvSpPr>
        <p:spPr>
          <a:xfrm>
            <a:off x="457025" y="3783375"/>
            <a:ext cx="85041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800">
                <a:solidFill>
                  <a:srgbClr val="1D2125"/>
                </a:solidFill>
                <a:latin typeface="Calibri"/>
                <a:ea typeface="Calibri"/>
                <a:cs typeface="Calibri"/>
                <a:sym typeface="Calibri"/>
              </a:rPr>
              <a:t>Kelly can tune 6 cars in 3 hours or 2 cars in 1 hour, so the function rule is </a:t>
            </a:r>
            <a:r>
              <a:rPr i="1" lang="en" sz="1800">
                <a:solidFill>
                  <a:srgbClr val="1D2125"/>
                </a:solidFill>
                <a:latin typeface="Times New Roman"/>
                <a:ea typeface="Times New Roman"/>
                <a:cs typeface="Times New Roman"/>
                <a:sym typeface="Times New Roman"/>
              </a:rPr>
              <a:t>f</a:t>
            </a:r>
            <a:r>
              <a:rPr i="1" lang="en" sz="1800">
                <a:solidFill>
                  <a:srgbClr val="1D2125"/>
                </a:solidFill>
                <a:latin typeface="Calibri"/>
                <a:ea typeface="Calibri"/>
                <a:cs typeface="Calibri"/>
                <a:sym typeface="Calibri"/>
              </a:rPr>
              <a:t>(</a:t>
            </a:r>
            <a:r>
              <a:rPr i="1" lang="en" sz="1800">
                <a:solidFill>
                  <a:srgbClr val="1D2125"/>
                </a:solidFill>
                <a:latin typeface="Times New Roman"/>
                <a:ea typeface="Times New Roman"/>
                <a:cs typeface="Times New Roman"/>
                <a:sym typeface="Times New Roman"/>
              </a:rPr>
              <a:t>x</a:t>
            </a:r>
            <a:r>
              <a:rPr i="1" lang="en" sz="1800">
                <a:solidFill>
                  <a:srgbClr val="1D2125"/>
                </a:solidFill>
                <a:latin typeface="Calibri"/>
                <a:ea typeface="Calibri"/>
                <a:cs typeface="Calibri"/>
                <a:sym typeface="Calibri"/>
              </a:rPr>
              <a:t>) </a:t>
            </a:r>
            <a:r>
              <a:rPr lang="en" sz="1800">
                <a:solidFill>
                  <a:srgbClr val="1D2125"/>
                </a:solidFill>
                <a:latin typeface="Calibri"/>
                <a:ea typeface="Calibri"/>
                <a:cs typeface="Calibri"/>
                <a:sym typeface="Calibri"/>
              </a:rPr>
              <a:t>= </a:t>
            </a:r>
            <a:r>
              <a:rPr i="1" lang="en" sz="1800">
                <a:solidFill>
                  <a:srgbClr val="1D2125"/>
                </a:solidFill>
                <a:latin typeface="Calibri"/>
                <a:ea typeface="Calibri"/>
                <a:cs typeface="Calibri"/>
                <a:sym typeface="Calibri"/>
              </a:rPr>
              <a:t>2</a:t>
            </a:r>
            <a:r>
              <a:rPr i="1" lang="en" sz="1800">
                <a:solidFill>
                  <a:srgbClr val="1D2125"/>
                </a:solidFill>
                <a:latin typeface="Times New Roman"/>
                <a:ea typeface="Times New Roman"/>
                <a:cs typeface="Times New Roman"/>
                <a:sym typeface="Times New Roman"/>
              </a:rPr>
              <a:t>x</a:t>
            </a:r>
            <a:r>
              <a:rPr lang="en" sz="1800">
                <a:solidFill>
                  <a:srgbClr val="1D2125"/>
                </a:solidFill>
                <a:latin typeface="Calibri"/>
                <a:ea typeface="Calibri"/>
                <a:cs typeface="Calibri"/>
                <a:sym typeface="Calibri"/>
              </a:rPr>
              <a:t>.</a:t>
            </a:r>
            <a:endParaRPr sz="18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6" name="Google Shape;316;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7" name="Google Shape;317;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8" name="Google Shape;318;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1" name="Google Shape;321;p28"/>
          <p:cNvCxnSpPr>
            <a:stCxn id="315" idx="2"/>
            <a:endCxn id="31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2" name="Google Shape;322;p28"/>
          <p:cNvCxnSpPr>
            <a:stCxn id="317" idx="3"/>
            <a:endCxn id="31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23" name="Google Shape;323;p28"/>
          <p:cNvCxnSpPr>
            <a:stCxn id="316" idx="3"/>
            <a:endCxn id="31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24" name="Google Shape;324;p28"/>
          <p:cNvCxnSpPr>
            <a:stCxn id="318" idx="3"/>
            <a:endCxn id="32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25" name="Google Shape;325;p28"/>
          <p:cNvCxnSpPr>
            <a:stCxn id="320" idx="3"/>
            <a:endCxn id="31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26" name="Google Shape;326;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7" name="Google Shape;327;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8" name="Google Shape;328;p2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29" name="Google Shape;329;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0" name="Google Shape;330;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31" name="Google Shape;331;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2" name="Google Shape;332;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33" name="Google Shape;333;p28"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34" name="Google Shape;334;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5" name="Google Shape;335;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6" name="Google Shape;336;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37" name="Google Shape;337;p28"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38" name="Google Shape;338;p28"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39" name="Google Shape;339;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45" name="Google Shape;345;p29"/>
          <p:cNvSpPr txBox="1"/>
          <p:nvPr>
            <p:ph idx="1" type="body"/>
          </p:nvPr>
        </p:nvSpPr>
        <p:spPr>
          <a:xfrm>
            <a:off x="311700" y="3865525"/>
            <a:ext cx="8520600" cy="546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00"/>
          </a:p>
          <a:p>
            <a:pPr indent="-336550" lvl="0" marL="457200" rtl="0" algn="l">
              <a:lnSpc>
                <a:spcPct val="100000"/>
              </a:lnSpc>
              <a:spcBef>
                <a:spcPts val="0"/>
              </a:spcBef>
              <a:spcAft>
                <a:spcPts val="0"/>
              </a:spcAft>
              <a:buSzPts val="1700"/>
              <a:buAutoNum type="arabicPeriod" startAt="3"/>
            </a:pPr>
            <a:r>
              <a:rPr lang="en" sz="1700"/>
              <a:t>What is the value of </a:t>
            </a:r>
            <a:r>
              <a:rPr i="1" lang="en" sz="1700">
                <a:latin typeface="Times New Roman"/>
                <a:ea typeface="Times New Roman"/>
                <a:cs typeface="Times New Roman"/>
                <a:sym typeface="Times New Roman"/>
              </a:rPr>
              <a:t>P</a:t>
            </a:r>
            <a:r>
              <a:rPr lang="en" sz="1700"/>
              <a:t>(9.1)? What does it tell us about the side length and perimeter of the square?</a:t>
            </a:r>
            <a:endParaRPr sz="1700"/>
          </a:p>
        </p:txBody>
      </p:sp>
      <p:sp>
        <p:nvSpPr>
          <p:cNvPr id="346" name="Google Shape;346;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7" name="Google Shape;347;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4.4.4: Writing a Rule Using Function Notation</a:t>
            </a:r>
            <a:endParaRPr/>
          </a:p>
        </p:txBody>
      </p:sp>
      <p:sp>
        <p:nvSpPr>
          <p:cNvPr id="348" name="Google Shape;348;p29"/>
          <p:cNvSpPr txBox="1"/>
          <p:nvPr/>
        </p:nvSpPr>
        <p:spPr>
          <a:xfrm>
            <a:off x="310900" y="1143000"/>
            <a:ext cx="2992500" cy="24936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Complete the table with the perimeter of a square for each given side length.</a:t>
            </a:r>
            <a:endParaRPr sz="1700">
              <a:solidFill>
                <a:srgbClr val="424242"/>
              </a:solidFill>
              <a:latin typeface="Calibri"/>
              <a:ea typeface="Calibri"/>
              <a:cs typeface="Calibri"/>
              <a:sym typeface="Calibri"/>
            </a:endParaRPr>
          </a:p>
          <a:p>
            <a:pPr indent="0" lvl="0" marL="0" rtl="0" algn="l">
              <a:spcBef>
                <a:spcPts val="1200"/>
              </a:spcBef>
              <a:spcAft>
                <a:spcPts val="0"/>
              </a:spcAft>
              <a:buNone/>
            </a:pPr>
            <a:r>
              <a:t/>
            </a:r>
            <a:endParaRPr sz="1100">
              <a:solidFill>
                <a:srgbClr val="424242"/>
              </a:solidFill>
              <a:latin typeface="Calibri"/>
              <a:ea typeface="Calibri"/>
              <a:cs typeface="Calibri"/>
              <a:sym typeface="Calibri"/>
            </a:endParaRPr>
          </a:p>
          <a:p>
            <a:pPr indent="-336550" lvl="0" marL="457200" rtl="0" algn="l">
              <a:spcBef>
                <a:spcPts val="120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Write a rule for a function, </a:t>
            </a:r>
            <a:r>
              <a:rPr i="1" lang="en" sz="1700">
                <a:solidFill>
                  <a:srgbClr val="424242"/>
                </a:solidFill>
                <a:latin typeface="Times New Roman"/>
                <a:ea typeface="Times New Roman"/>
                <a:cs typeface="Times New Roman"/>
                <a:sym typeface="Times New Roman"/>
              </a:rPr>
              <a:t>P</a:t>
            </a:r>
            <a:r>
              <a:rPr lang="en" sz="1700">
                <a:solidFill>
                  <a:srgbClr val="424242"/>
                </a:solidFill>
                <a:latin typeface="Calibri"/>
                <a:ea typeface="Calibri"/>
                <a:cs typeface="Calibri"/>
                <a:sym typeface="Calibri"/>
              </a:rPr>
              <a:t>, that gives the perimeter of a square in inches when the side length is</a:t>
            </a:r>
            <a:r>
              <a:rPr lang="en" sz="1700">
                <a:solidFill>
                  <a:srgbClr val="424242"/>
                </a:solidFill>
                <a:latin typeface="Times New Roman"/>
                <a:ea typeface="Times New Roman"/>
                <a:cs typeface="Times New Roman"/>
                <a:sym typeface="Times New Roman"/>
              </a:rPr>
              <a:t> </a:t>
            </a:r>
            <a:r>
              <a:rPr i="1" lang="en" sz="1700">
                <a:solidFill>
                  <a:srgbClr val="424242"/>
                </a:solidFill>
                <a:latin typeface="Times New Roman"/>
                <a:ea typeface="Times New Roman"/>
                <a:cs typeface="Times New Roman"/>
                <a:sym typeface="Times New Roman"/>
              </a:rPr>
              <a:t>x</a:t>
            </a:r>
            <a:r>
              <a:rPr lang="en" sz="1700">
                <a:solidFill>
                  <a:srgbClr val="424242"/>
                </a:solidFill>
                <a:latin typeface="Calibri"/>
                <a:ea typeface="Calibri"/>
                <a:cs typeface="Calibri"/>
                <a:sym typeface="Calibri"/>
              </a:rPr>
              <a:t> inches.</a:t>
            </a:r>
            <a:endParaRPr sz="1700">
              <a:solidFill>
                <a:srgbClr val="424242"/>
              </a:solidFill>
              <a:latin typeface="Calibri"/>
              <a:ea typeface="Calibri"/>
              <a:cs typeface="Calibri"/>
              <a:sym typeface="Calibri"/>
            </a:endParaRPr>
          </a:p>
        </p:txBody>
      </p:sp>
      <p:pic>
        <p:nvPicPr>
          <p:cNvPr descr="A table with two columns: side length (inches) and perimeter (inches). The side lengths listed are 0.5, 7, and 20. The perimeter column is blank for all rows." id="349" name="Google Shape;349;p29"/>
          <p:cNvPicPr preferRelativeResize="0"/>
          <p:nvPr/>
        </p:nvPicPr>
        <p:blipFill>
          <a:blip r:embed="rId3">
            <a:alphaModFix/>
          </a:blip>
          <a:stretch>
            <a:fillRect/>
          </a:stretch>
        </p:blipFill>
        <p:spPr>
          <a:xfrm>
            <a:off x="3567624" y="958438"/>
            <a:ext cx="5097099" cy="28699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5" name="Google Shape;355;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6" name="Google Shape;356;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7" name="Google Shape;357;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8" name="Google Shape;358;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9" name="Google Shape;359;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0" name="Google Shape;360;p30"/>
          <p:cNvCxnSpPr>
            <a:stCxn id="354" idx="2"/>
            <a:endCxn id="35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1" name="Google Shape;361;p30"/>
          <p:cNvCxnSpPr>
            <a:stCxn id="356" idx="3"/>
            <a:endCxn id="35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2" name="Google Shape;362;p30"/>
          <p:cNvCxnSpPr>
            <a:stCxn id="355" idx="3"/>
            <a:endCxn id="35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63" name="Google Shape;363;p30"/>
          <p:cNvCxnSpPr>
            <a:stCxn id="357" idx="3"/>
            <a:endCxn id="359"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64" name="Google Shape;364;p30"/>
          <p:cNvCxnSpPr>
            <a:stCxn id="359" idx="3"/>
            <a:endCxn id="35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5" name="Google Shape;365;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6" name="Google Shape;366;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67" name="Google Shape;367;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68" name="Google Shape;368;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69" name="Google Shape;369;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70" name="Google Shape;370;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71" name="Google Shape;371;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2" name="Google Shape;372;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3" name="Google Shape;373;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74" name="Google Shape;374;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75" name="Google Shape;375;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76" name="Google Shape;376;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77" name="Google Shape;377;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78" name="Google Shape;378;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84" name="Google Shape;384;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85" name="Google Shape;385;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6" name="Google Shape;386;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4.4</a:t>
            </a:r>
            <a:r>
              <a:rPr lang="en"/>
              <a:t>.5 Practice</a:t>
            </a:r>
            <a:endParaRPr/>
          </a:p>
        </p:txBody>
      </p:sp>
      <p:pic>
        <p:nvPicPr>
          <p:cNvPr descr="Student crossing a finish line with a thumbs-up icon, symbolizing effort, motivation, and successfully completing a task or goal." id="387" name="Google Shape;387;p31" title="Practice-6.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3" name="Google Shape;393;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4" name="Google Shape;394;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5" name="Google Shape;395;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7" name="Google Shape;397;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8" name="Google Shape;398;p32"/>
          <p:cNvCxnSpPr>
            <a:stCxn id="392" idx="2"/>
            <a:endCxn id="39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9" name="Google Shape;399;p32"/>
          <p:cNvCxnSpPr>
            <a:stCxn id="394" idx="3"/>
            <a:endCxn id="39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0" name="Google Shape;400;p32"/>
          <p:cNvCxnSpPr>
            <a:stCxn id="393" idx="3"/>
            <a:endCxn id="39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1" name="Google Shape;401;p32"/>
          <p:cNvCxnSpPr>
            <a:stCxn id="395" idx="3"/>
            <a:endCxn id="397"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02" name="Google Shape;402;p32"/>
          <p:cNvCxnSpPr>
            <a:stCxn id="397" idx="3"/>
            <a:endCxn id="396"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03" name="Google Shape;403;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4" name="Google Shape;404;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5" name="Google Shape;405;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6" name="Google Shape;406;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07" name="Google Shape;407;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08" name="Google Shape;408;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09" name="Google Shape;409;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10" name="Google Shape;410;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11" name="Google Shape;411;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12" name="Google Shape;412;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13" name="Google Shape;413;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14" name="Google Shape;414;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15" name="Google Shape;415;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16" name="Google Shape;416;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descr="A graph with two intersecting lines: one blue and one red. The blue line rises less steeply, while the red line is steeper. Both lines cross near the origin on a grid with labeled axes x and y." id="422" name="Google Shape;422;p33"/>
          <p:cNvSpPr txBox="1"/>
          <p:nvPr>
            <p:ph idx="1" type="body"/>
          </p:nvPr>
        </p:nvSpPr>
        <p:spPr>
          <a:xfrm>
            <a:off x="311700" y="1152475"/>
            <a:ext cx="4307700" cy="13755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2000"/>
              <a:t>Discuss these two functions.</a:t>
            </a:r>
            <a:endParaRPr sz="2000"/>
          </a:p>
          <a:p>
            <a:pPr indent="-355600" lvl="0" marL="457200" rtl="0" algn="l">
              <a:lnSpc>
                <a:spcPct val="100000"/>
              </a:lnSpc>
              <a:spcBef>
                <a:spcPts val="1200"/>
              </a:spcBef>
              <a:spcAft>
                <a:spcPts val="0"/>
              </a:spcAft>
              <a:buSzPts val="2000"/>
              <a:buChar char="●"/>
            </a:pPr>
            <a:r>
              <a:rPr i="1" lang="en" sz="2000">
                <a:latin typeface="Times New Roman"/>
                <a:ea typeface="Times New Roman"/>
                <a:cs typeface="Times New Roman"/>
                <a:sym typeface="Times New Roman"/>
              </a:rPr>
              <a:t>f</a:t>
            </a:r>
            <a:r>
              <a:rPr i="1" lang="en" sz="2000"/>
              <a:t>(</a:t>
            </a:r>
            <a:r>
              <a:rPr i="1" lang="en" sz="2000">
                <a:latin typeface="Times New Roman"/>
                <a:ea typeface="Times New Roman"/>
                <a:cs typeface="Times New Roman"/>
                <a:sym typeface="Times New Roman"/>
              </a:rPr>
              <a:t>x</a:t>
            </a:r>
            <a:r>
              <a:rPr i="1" lang="en" sz="2000"/>
              <a:t>) </a:t>
            </a:r>
            <a:r>
              <a:rPr lang="en" sz="2000"/>
              <a:t>= </a:t>
            </a:r>
            <a:r>
              <a:rPr i="1" lang="en" sz="2000"/>
              <a:t>5</a:t>
            </a:r>
            <a:r>
              <a:rPr i="1" lang="en" sz="2000">
                <a:latin typeface="Times New Roman"/>
                <a:ea typeface="Times New Roman"/>
                <a:cs typeface="Times New Roman"/>
                <a:sym typeface="Times New Roman"/>
              </a:rPr>
              <a:t>x</a:t>
            </a:r>
            <a:r>
              <a:rPr i="1" lang="en" sz="2000"/>
              <a:t> </a:t>
            </a:r>
            <a:r>
              <a:rPr lang="en" sz="2000"/>
              <a:t>+ 3</a:t>
            </a:r>
            <a:endParaRPr sz="2000"/>
          </a:p>
          <a:p>
            <a:pPr indent="0" lvl="0" marL="0" rtl="0" algn="l">
              <a:lnSpc>
                <a:spcPct val="100000"/>
              </a:lnSpc>
              <a:spcBef>
                <a:spcPts val="1200"/>
              </a:spcBef>
              <a:spcAft>
                <a:spcPts val="0"/>
              </a:spcAft>
              <a:buNone/>
            </a:pPr>
            <a:r>
              <a:t/>
            </a:r>
            <a:endParaRPr sz="2000"/>
          </a:p>
          <a:p>
            <a:pPr indent="-355600" lvl="0" marL="457200" rtl="0" algn="l">
              <a:lnSpc>
                <a:spcPct val="100000"/>
              </a:lnSpc>
              <a:spcBef>
                <a:spcPts val="1200"/>
              </a:spcBef>
              <a:spcAft>
                <a:spcPts val="0"/>
              </a:spcAft>
              <a:buSzPts val="2000"/>
              <a:buChar char="●"/>
            </a:pPr>
            <a:r>
              <a:rPr i="1" lang="en" sz="2000">
                <a:latin typeface="Times New Roman"/>
                <a:ea typeface="Times New Roman"/>
                <a:cs typeface="Times New Roman"/>
                <a:sym typeface="Times New Roman"/>
              </a:rPr>
              <a:t>g</a:t>
            </a:r>
            <a:r>
              <a:rPr i="1" lang="en" sz="2000"/>
              <a:t>(</a:t>
            </a:r>
            <a:r>
              <a:rPr i="1" lang="en" sz="2000">
                <a:latin typeface="Times New Roman"/>
                <a:ea typeface="Times New Roman"/>
                <a:cs typeface="Times New Roman"/>
                <a:sym typeface="Times New Roman"/>
              </a:rPr>
              <a:t>x</a:t>
            </a:r>
            <a:r>
              <a:rPr i="1" lang="en" sz="2000"/>
              <a:t>) </a:t>
            </a:r>
            <a:r>
              <a:rPr lang="en" sz="2000"/>
              <a:t>= 10</a:t>
            </a:r>
            <a:r>
              <a:rPr i="1" lang="en" sz="2000">
                <a:latin typeface="Times New Roman"/>
                <a:ea typeface="Times New Roman"/>
                <a:cs typeface="Times New Roman"/>
                <a:sym typeface="Times New Roman"/>
              </a:rPr>
              <a:t>x</a:t>
            </a:r>
            <a:r>
              <a:rPr i="1" lang="en" sz="2000"/>
              <a:t> </a:t>
            </a:r>
            <a:r>
              <a:rPr lang="en" sz="2000"/>
              <a:t>− 4</a:t>
            </a:r>
            <a:endParaRPr i="1" sz="2000"/>
          </a:p>
        </p:txBody>
      </p:sp>
      <p:sp>
        <p:nvSpPr>
          <p:cNvPr id="423" name="Google Shape;423;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4" name="Google Shape;424;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4.4 Using Function Notation to Describe Rules, Part 1</a:t>
            </a:r>
            <a:endParaRPr/>
          </a:p>
        </p:txBody>
      </p:sp>
      <p:pic>
        <p:nvPicPr>
          <p:cNvPr id="425" name="Google Shape;425;p33" title="desmos-graph (3).png"/>
          <p:cNvPicPr preferRelativeResize="0"/>
          <p:nvPr/>
        </p:nvPicPr>
        <p:blipFill>
          <a:blip r:embed="rId3">
            <a:alphaModFix/>
          </a:blip>
          <a:stretch>
            <a:fillRect/>
          </a:stretch>
        </p:blipFill>
        <p:spPr>
          <a:xfrm>
            <a:off x="4760275" y="726025"/>
            <a:ext cx="3691450" cy="36914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31" name="Google Shape;431;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32" name="Google Shape;432;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3" name="Google Shape;433;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4.4 Using Function Notation to Describe Rules, Part 1</a:t>
            </a:r>
            <a:endParaRPr/>
          </a:p>
        </p:txBody>
      </p:sp>
      <p:graphicFrame>
        <p:nvGraphicFramePr>
          <p:cNvPr id="434" name="Google Shape;434;p34"/>
          <p:cNvGraphicFramePr/>
          <p:nvPr/>
        </p:nvGraphicFramePr>
        <p:xfrm>
          <a:off x="311700" y="1764100"/>
          <a:ext cx="3000000" cy="3000000"/>
        </p:xfrm>
        <a:graphic>
          <a:graphicData uri="http://schemas.openxmlformats.org/drawingml/2006/table">
            <a:tbl>
              <a:tblPr>
                <a:noFill/>
                <a:tableStyleId>{5AB2D6E3-BC72-49D1-82AA-1A615A6967FF}</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rules of functions when they are written in</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function notation and create tables and graphs to</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represent the functions.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Write equations that represent the rules of functions.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