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24F9BB9-0B26-4A21-9D5C-42555B55A597}">
  <a:tblStyle styleId="{A24F9BB9-0B26-4A21-9D5C-42555B55A597}"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BB7D5480-B10C-41F1-AADF-EDDBFFED531F}" styleName="Table_1">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2fb63073b19ca809cb5bf3ae7102b2e608fb6ec7"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194743/raise-unit-2-spn-vocabulary-flash-cards/?i=5eauv9&amp;x=1jqt" TargetMode="External"/><Relationship Id="rId4" Type="http://schemas.openxmlformats.org/officeDocument/2006/relationships/hyperlink" Target="https://quizlet.com/881145916/raise-unit-2-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xkadnj4eqw"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xkadnj4eqw" TargetMode="External"/><Relationship Id="rId3" Type="http://schemas.openxmlformats.org/officeDocument/2006/relationships/hyperlink" Target="https://www.desmos.com/calculator/xkadnj4eqw" TargetMode="External"/><Relationship Id="rId4" Type="http://schemas.openxmlformats.org/officeDocument/2006/relationships/hyperlink" Target="https://www.desmos.com/calculator/xkadnj4eqw"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ipq1ufrjnb"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4.xml"/><Relationship Id="rId3" Type="http://schemas.openxmlformats.org/officeDocument/2006/relationships/slide" Target="/ppt/slides/slide17.xml"/><Relationship Id="rId4" Type="http://schemas.openxmlformats.org/officeDocument/2006/relationships/hyperlink" Target="https://k12.openstax.org/contents/raise/resources/2fb63073b19ca809cb5bf3ae7102b2e608fb6ec7"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2fb63073b19ca809cb5bf3ae7102b2e608fb6ec7"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is the last lesson in a series of three lessons on solving systems of equations by elimination. Two new ideas are introduced here.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The first idea is that we can multiply one or both equations in the system by a factor to make it possible to eliminate a variable.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The second new idea is that, whenever we multiply equations in a system by a factor, add or subtract the equations, or otherwise manipulate the equations, we are essentially creating an equivalent system that would help us get closer to finding the solution of the original system.</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The work here builds on earlier work on acceptable moves and equivalent equations.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Acquire devices that can run Desmos (recommended) or other graphing technology. It is ideal if each student has their own device.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Be prepared to display a graph using technology for all to see.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Graphing technology</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Pre-printed slips, cut from copies of the </a:t>
            </a:r>
            <a:r>
              <a:rPr lang="en" u="sng">
                <a:solidFill>
                  <a:schemeClr val="hlink"/>
                </a:solidFill>
                <a:latin typeface="Noto Sans"/>
                <a:ea typeface="Noto Sans"/>
                <a:cs typeface="Noto Sans"/>
                <a:sym typeface="Noto Sans"/>
                <a:hlinkClick r:id="rId2"/>
              </a:rPr>
              <a:t>blackline master</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A1(B) use a problem-solving model that incorporates analyzing given information, formulating a plan or strategy, determining a solution, justifying the solution, and evaluating the problem-solving process and the reasonableness of the solution.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A1(C) select tools, including real objects, manipulatives, paper and pencil, and technology as appropriate, and techniques, including mental math, estimation, and number sense as appropriate, to solve problems.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A5(C) solve systems of two linear equations with two variables for mathematical and real-world problems</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Familiarize students with the vocabulary words they will see throughout the lesson. Encourage students to look for these words and notice their use and meanings.</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Encourage students to use key vocabulary words in “math talk” and their written and oral explanations.</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Utilize a word wall. Sample cards are located here: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2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2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1(D) speak using learning strategies such as requesting assistance, employing non-verbal cues, and using synonyms and circumlocution (conveying ideas by defining or describing when exact English words are not known)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1(E) internalize new basic and academic language by using and reusing it in meaningful ways in speaking and writing activities that build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 tape, video, DVD, and CD 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 A3(I) adapt spoken language appropriately for formal and informal purposes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47b1eaab1d_0_7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47b1eaab1d_0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warm up, experiment with the graphical effects of multiplying both sides of an equation in two variables by a factor. Students are prompted to multiply one equation in a system by several factors to generate several equivalent equations. They then graph these equations on the same coordinate plane that shows the graphs of the original system. Students notice that no new graphs appear on the coordinate plane and reason about why this might be the case.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i="1" lang="en" sz="1300">
                <a:solidFill>
                  <a:schemeClr val="dk1"/>
                </a:solidFill>
                <a:latin typeface="Calibri"/>
                <a:ea typeface="Calibri"/>
                <a:cs typeface="Calibri"/>
                <a:sym typeface="Calibri"/>
              </a:rPr>
              <a:t>NOTE: Students are using the instructional version of Desmos and asked to graph equations that are given in standard form (not in slope intercept form). </a:t>
            </a:r>
            <a:endParaRPr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Continue scrolling down for directions on how to launch the activity and answer for these questions.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Display the equation x + 5 = 11 for all to see. Ask students:</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What is the solution to this equation? </a:t>
            </a:r>
            <a:endParaRPr sz="1300">
              <a:solidFill>
                <a:schemeClr val="dk1"/>
              </a:solidFill>
              <a:latin typeface="Calibri"/>
              <a:ea typeface="Calibri"/>
              <a:cs typeface="Calibri"/>
              <a:sym typeface="Calibri"/>
            </a:endParaRPr>
          </a:p>
          <a:p>
            <a:pPr indent="-311150" lvl="2" marL="1371600" rtl="0" algn="l">
              <a:lnSpc>
                <a:spcPct val="100000"/>
              </a:lnSpc>
              <a:spcBef>
                <a:spcPts val="0"/>
              </a:spcBef>
              <a:spcAft>
                <a:spcPts val="0"/>
              </a:spcAft>
              <a:buClr>
                <a:schemeClr val="dk1"/>
              </a:buClr>
              <a:buSzPts val="1300"/>
              <a:buFont typeface="Calibri"/>
              <a:buChar char="○"/>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6</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If we multiply both sides of the equation by a factor, say, 4, what equation would we have? </a:t>
            </a:r>
            <a:endParaRPr sz="1300">
              <a:solidFill>
                <a:schemeClr val="dk1"/>
              </a:solidFill>
              <a:latin typeface="Calibri"/>
              <a:ea typeface="Calibri"/>
              <a:cs typeface="Calibri"/>
              <a:sym typeface="Calibri"/>
            </a:endParaRPr>
          </a:p>
          <a:p>
            <a:pPr indent="-311150" lvl="2" marL="13716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+ 20 = 44</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What is the solution to this new equation?</a:t>
            </a:r>
            <a:endParaRPr sz="1300">
              <a:solidFill>
                <a:schemeClr val="dk1"/>
              </a:solidFill>
              <a:latin typeface="Calibri"/>
              <a:ea typeface="Calibri"/>
              <a:cs typeface="Calibri"/>
              <a:sym typeface="Calibri"/>
            </a:endParaRPr>
          </a:p>
          <a:p>
            <a:pPr indent="-311150" lvl="2" marL="1371600" rtl="0" algn="l">
              <a:lnSpc>
                <a:spcPct val="100000"/>
              </a:lnSpc>
              <a:spcBef>
                <a:spcPts val="0"/>
              </a:spcBef>
              <a:spcAft>
                <a:spcPts val="0"/>
              </a:spcAft>
              <a:buClr>
                <a:schemeClr val="dk1"/>
              </a:buClr>
              <a:buSzPts val="1300"/>
              <a:buFont typeface="Calibri"/>
              <a:buChar char="○"/>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6 </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What if we multiply both sides by 100?</a:t>
            </a:r>
            <a:endParaRPr sz="1300">
              <a:solidFill>
                <a:schemeClr val="dk1"/>
              </a:solidFill>
              <a:latin typeface="Calibri"/>
              <a:ea typeface="Calibri"/>
              <a:cs typeface="Calibri"/>
              <a:sym typeface="Calibri"/>
            </a:endParaRPr>
          </a:p>
          <a:p>
            <a:pPr indent="-311150" lvl="2" marL="13716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100</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+ 500 = 1,100</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By 0.5?</a:t>
            </a:r>
            <a:endParaRPr sz="1300">
              <a:solidFill>
                <a:schemeClr val="dk1"/>
              </a:solidFill>
              <a:latin typeface="Calibri"/>
              <a:ea typeface="Calibri"/>
              <a:cs typeface="Calibri"/>
              <a:sym typeface="Calibri"/>
            </a:endParaRPr>
          </a:p>
          <a:p>
            <a:pPr indent="-311150" lvl="2" marL="13716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0.5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+ 2.5 = 5.5</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Is the solution to each of these equations still x=6</a:t>
            </a:r>
            <a:endParaRPr sz="1300">
              <a:solidFill>
                <a:schemeClr val="dk1"/>
              </a:solidFill>
              <a:latin typeface="Calibri"/>
              <a:ea typeface="Calibri"/>
              <a:cs typeface="Calibri"/>
              <a:sym typeface="Calibri"/>
            </a:endParaRPr>
          </a:p>
          <a:p>
            <a:pPr indent="-311150" lvl="2" marL="13716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Yes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startAt="2"/>
            </a:pPr>
            <a:r>
              <a:rPr b="1" lang="en" sz="1300">
                <a:solidFill>
                  <a:schemeClr val="dk1"/>
                </a:solidFill>
                <a:latin typeface="Calibri"/>
                <a:ea typeface="Calibri"/>
                <a:cs typeface="Calibri"/>
                <a:sym typeface="Calibri"/>
              </a:rPr>
              <a:t>Remind students</a:t>
            </a:r>
            <a:r>
              <a:rPr lang="en" sz="1300">
                <a:solidFill>
                  <a:schemeClr val="dk1"/>
                </a:solidFill>
                <a:latin typeface="Calibri"/>
                <a:ea typeface="Calibri"/>
                <a:cs typeface="Calibri"/>
                <a:sym typeface="Calibri"/>
              </a:rPr>
              <a:t> that these equations are one-variable equations, and that multiplying both sides of a one-variable equation by the same factor produces an equivalent equation with the same solution.</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Ask students: "What if we multiply both sides of a two-variable equation by the same factor? Would the resulting equation have the same solutions as the original equation?" Tell students that they will now investigate this question by graphing.</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Arrange students in groups of 2 - 4 and provide access to graphing technology to each group. To save time, consider asking group members to divide up the tasks. (For example, one person could be in charge of graphing while the others write equivalent equations, and everyone analyze the graphs together.)</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Use this </a:t>
            </a:r>
            <a:r>
              <a:rPr lang="en" sz="1300" u="sng">
                <a:solidFill>
                  <a:schemeClr val="hlink"/>
                </a:solidFill>
                <a:latin typeface="Calibri"/>
                <a:ea typeface="Calibri"/>
                <a:cs typeface="Calibri"/>
                <a:sym typeface="Calibri"/>
                <a:hlinkClick r:id="rId2"/>
              </a:rPr>
              <a:t>Desmos graph</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 1</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5</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Additional activity questions, answers, and synthesis on the next slide.</a:t>
            </a:r>
            <a:endParaRPr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53c51526a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53c51526a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2(4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 = 8</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−5(4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 = −20</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−5</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½ (4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 =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½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½ </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Access the online Teacher Guide to see the graph for this question or this </a:t>
            </a:r>
            <a:r>
              <a:rPr lang="en" sz="1300" u="sng">
                <a:solidFill>
                  <a:schemeClr val="hlink"/>
                </a:solidFill>
                <a:latin typeface="Calibri"/>
                <a:ea typeface="Calibri"/>
                <a:cs typeface="Calibri"/>
                <a:sym typeface="Calibri"/>
                <a:hlinkClick r:id="rId2"/>
              </a:rPr>
              <a:t>Desmos graph.</a:t>
            </a:r>
            <a:r>
              <a:rPr lang="en" sz="1300">
                <a:solidFill>
                  <a:schemeClr val="dk1"/>
                </a:solidFill>
                <a:latin typeface="Calibri"/>
                <a:ea typeface="Calibri"/>
                <a:cs typeface="Calibri"/>
                <a:sym typeface="Calibri"/>
              </a:rPr>
              <a:t> Remember to toggle a graph “on” click the open circle next to the equation.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Access the online Teacher Guide to see the graph for this question or this </a:t>
            </a:r>
            <a:r>
              <a:rPr lang="en" sz="1300" u="sng">
                <a:solidFill>
                  <a:schemeClr val="hlink"/>
                </a:solidFill>
                <a:latin typeface="Calibri"/>
                <a:ea typeface="Calibri"/>
                <a:cs typeface="Calibri"/>
                <a:sym typeface="Calibri"/>
                <a:hlinkClick r:id="rId3"/>
              </a:rPr>
              <a:t>Desmos graph.</a:t>
            </a:r>
            <a:r>
              <a:rPr lang="en" sz="1300">
                <a:solidFill>
                  <a:schemeClr val="dk1"/>
                </a:solidFill>
                <a:latin typeface="Calibri"/>
                <a:ea typeface="Calibri"/>
                <a:cs typeface="Calibri"/>
                <a:sym typeface="Calibri"/>
              </a:rPr>
              <a:t> Remember to toggle a graph “on” click the open circle next to the equation.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Access the online Teacher Guide to see the graph for this question or this </a:t>
            </a:r>
            <a:r>
              <a:rPr lang="en" sz="1300" u="sng">
                <a:solidFill>
                  <a:schemeClr val="hlink"/>
                </a:solidFill>
                <a:latin typeface="Calibri"/>
                <a:ea typeface="Calibri"/>
                <a:cs typeface="Calibri"/>
                <a:sym typeface="Calibri"/>
                <a:hlinkClick r:id="rId4"/>
              </a:rPr>
              <a:t>Desmos graph.</a:t>
            </a:r>
            <a:r>
              <a:rPr lang="en" sz="1300">
                <a:solidFill>
                  <a:schemeClr val="dk1"/>
                </a:solidFill>
                <a:latin typeface="Calibri"/>
                <a:ea typeface="Calibri"/>
                <a:cs typeface="Calibri"/>
                <a:sym typeface="Calibri"/>
              </a:rPr>
              <a:t> Remember to toggle a graph “on” click the open circle next to the equation.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Your answer may vary, but here is a sample. No new graphs appeared. The graphs of the equivalent equations are identical to that of Equation A. The graphs all intersect the graph of Equation B at (−1, 5).</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Invite students to share their observations about the graphs they created. Ask students why the graphs of equations A1, A2, and A3 all coincide with the graphs of the original equation A. Discuss with students: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can we explain the identical graphs?</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Equations A1, A2, and A3 are equivalent to equation A, so they all have the same solutions as equation A, and their graphs are the same lines as the graphs of A.</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move was made to generate A1, A2, and A3? Why did it create equations that are equivalent to A?</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two sides of equation A was multiplied by the same factor, which keeps the two sides equal.</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To further illustrate that equations A1, A2, and A3 are equivalent to equation A, and if time permits, consider: </a:t>
            </a:r>
            <a:r>
              <a:rPr lang="en" sz="1300">
                <a:solidFill>
                  <a:schemeClr val="dk1"/>
                </a:solidFill>
                <a:latin typeface="Calibri"/>
                <a:ea typeface="Calibri"/>
                <a:cs typeface="Calibri"/>
                <a:sym typeface="Calibri"/>
              </a:rPr>
              <a:t>Using tables to visualize the identical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pairs. Access the online Teacher Guide to see the tables for this question.</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47b1eaab1d_0_7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47b1eaab1d_0_7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an earlier lesson, students learned that adding the two equations in a system creates a new equation that shares a solution with the system. In the warm up, they saw that multiplying an equation by a factor creates an equivalent equation that shares all the same solutions as the original equation.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Here students learn that each time we perform a move that creates one or more new equations, we are in fact creating a new system that is equivalent to the original system.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Equivalent systems are systems with the same solution set, and we can write a series of them to help us get closer to finding the solution of an original system.</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Continue scrolling down for directions on how to launch the activity, answers, and synthesis </a:t>
            </a:r>
            <a:r>
              <a:rPr b="1" i="1" lang="en" sz="1300">
                <a:solidFill>
                  <a:schemeClr val="dk1"/>
                </a:solidFill>
                <a:latin typeface="Calibri"/>
                <a:ea typeface="Calibri"/>
                <a:cs typeface="Calibri"/>
                <a:sym typeface="Calibri"/>
              </a:rPr>
              <a:t>questions</a:t>
            </a:r>
            <a:r>
              <a:rPr b="1" i="1" lang="en" sz="1300">
                <a:solidFill>
                  <a:schemeClr val="dk1"/>
                </a:solidFill>
                <a:latin typeface="Calibri"/>
                <a:ea typeface="Calibri"/>
                <a:cs typeface="Calibri"/>
                <a:sym typeface="Calibri"/>
              </a:rPr>
              <a:t>.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2.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2-3 minutes of quiet work time, and then 1-2 minutes to discuss their thinking with their partner.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Follow with a whole-class discussion.</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First, she multiplied each side of the second equation by 4, which produces an equivalent equation with 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 it.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Next, she subtracted the new equation from the first equation. Doing that creates another equation where the variable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is eliminated, leaving only one variable and making it possible to solve for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Doing these steps creates another equation where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variable is eliminated, leaving only one variable making it possible to solve for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−7</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−35 can be rewritten as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5. Substituting 5 for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in the first equation, we have 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+ 5 = 1 or 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−4, which means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students to share their analyses of Elena's moves. Highlight responses that point out that Elena's moves enabled her to eliminate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-variable. (In other words, multiplying equation B by 4 gives 4</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+ 8</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36 and subtracting this equation from equation A removes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-variable.)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Display the two original equations in the system alongside the new equations Elena wrote (4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+ 8</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36 and –7</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 35). Then, ask students to predict what the graphs of all four equations might look like.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Next, use graphing technology to display all four graphs. Access the online Teacher Guide to see the graphs for this question or use this </a:t>
            </a:r>
            <a:r>
              <a:rPr lang="en" sz="1300" u="sng">
                <a:solidFill>
                  <a:schemeClr val="hlink"/>
                </a:solidFill>
                <a:latin typeface="Calibri"/>
                <a:ea typeface="Calibri"/>
                <a:cs typeface="Calibri"/>
                <a:sym typeface="Calibri"/>
                <a:hlinkClick r:id="rId2"/>
              </a:rPr>
              <a:t>Desmos graph</a:t>
            </a:r>
            <a:r>
              <a:rPr lang="en" sz="1300">
                <a:solidFill>
                  <a:schemeClr val="dk1"/>
                </a:solidFill>
                <a:latin typeface="Calibri"/>
                <a:ea typeface="Calibri"/>
                <a:cs typeface="Calibri"/>
                <a:sym typeface="Calibri"/>
              </a:rPr>
              <a:t>.</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Did you multiply the second equation by – 3?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Did you multiply the second equation by –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ordered pair makes both equations true. When you multiply the second equation by – 3, the result is – 6</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 18</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 12. Then, when the equations are added together, the sum is – 23y = – 46. This yields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 and can be used to find the value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Did you multiply the second equation by – 3?</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05000"/>
              </a:lnSpc>
              <a:spcBef>
                <a:spcPts val="0"/>
              </a:spcBef>
              <a:spcAft>
                <a:spcPts val="0"/>
              </a:spcAft>
              <a:buClr>
                <a:srgbClr val="1D2125"/>
              </a:buClr>
              <a:buSzPts val="1300"/>
              <a:buFont typeface="Calibri"/>
              <a:buChar char="●"/>
            </a:pPr>
            <a:r>
              <a:rPr b="1" lang="en" sz="1300">
                <a:solidFill>
                  <a:srgbClr val="1D2125"/>
                </a:solidFill>
                <a:latin typeface="Calibri"/>
                <a:ea typeface="Calibri"/>
                <a:cs typeface="Calibri"/>
                <a:sym typeface="Calibri"/>
              </a:rPr>
              <a:t>Step 1 –</a:t>
            </a:r>
            <a:r>
              <a:rPr lang="en" sz="1300">
                <a:solidFill>
                  <a:srgbClr val="1D2125"/>
                </a:solidFill>
                <a:latin typeface="Calibri"/>
                <a:ea typeface="Calibri"/>
                <a:cs typeface="Calibri"/>
                <a:sym typeface="Calibri"/>
              </a:rPr>
              <a:t> Write both equations in standard form. If any coefficients are fractions, clear them.</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Equations are already in standard form. </a:t>
            </a:r>
            <a:endParaRPr sz="1300">
              <a:solidFill>
                <a:srgbClr val="1D2125"/>
              </a:solidFill>
              <a:latin typeface="Calibri"/>
              <a:ea typeface="Calibri"/>
              <a:cs typeface="Calibri"/>
              <a:sym typeface="Calibri"/>
            </a:endParaRPr>
          </a:p>
          <a:p>
            <a:pPr indent="-311150" lvl="0" marL="457200" rtl="0" algn="l">
              <a:lnSpc>
                <a:spcPct val="105000"/>
              </a:lnSpc>
              <a:spcBef>
                <a:spcPts val="300"/>
              </a:spcBef>
              <a:spcAft>
                <a:spcPts val="0"/>
              </a:spcAft>
              <a:buClr>
                <a:srgbClr val="1D2125"/>
              </a:buClr>
              <a:buSzPts val="1300"/>
              <a:buFont typeface="Calibri"/>
              <a:buChar char="●"/>
            </a:pPr>
            <a:r>
              <a:rPr b="1" lang="en" sz="1300">
                <a:solidFill>
                  <a:srgbClr val="1D2125"/>
                </a:solidFill>
                <a:latin typeface="Calibri"/>
                <a:ea typeface="Calibri"/>
                <a:cs typeface="Calibri"/>
                <a:sym typeface="Calibri"/>
              </a:rPr>
              <a:t>Step 2 –</a:t>
            </a:r>
            <a:r>
              <a:rPr lang="en" sz="1300">
                <a:solidFill>
                  <a:srgbClr val="1D2125"/>
                </a:solidFill>
                <a:latin typeface="Calibri"/>
                <a:ea typeface="Calibri"/>
                <a:cs typeface="Calibri"/>
                <a:sym typeface="Calibri"/>
              </a:rPr>
              <a:t> Check to see if the coefficients of one variable are opposites or equivalent. To get opposite coefficients of </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we will need to multiply the first equation by 2 and the second equation by 3.</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2(4</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3</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2(9)  </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3(7</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+ 2</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3( – 6)</a:t>
            </a:r>
            <a:endParaRPr sz="1300">
              <a:solidFill>
                <a:srgbClr val="1D2125"/>
              </a:solidFill>
              <a:latin typeface="Calibri"/>
              <a:ea typeface="Calibri"/>
              <a:cs typeface="Calibri"/>
              <a:sym typeface="Calibri"/>
            </a:endParaRPr>
          </a:p>
          <a:p>
            <a:pPr indent="-311150" lvl="0" marL="457200" rtl="0" algn="l">
              <a:lnSpc>
                <a:spcPct val="105000"/>
              </a:lnSpc>
              <a:spcBef>
                <a:spcPts val="300"/>
              </a:spcBef>
              <a:spcAft>
                <a:spcPts val="0"/>
              </a:spcAft>
              <a:buClr>
                <a:srgbClr val="1D2125"/>
              </a:buClr>
              <a:buSzPts val="1300"/>
              <a:buFont typeface="Calibri"/>
              <a:buChar char="●"/>
            </a:pPr>
            <a:r>
              <a:rPr b="1" lang="en" sz="1300">
                <a:solidFill>
                  <a:srgbClr val="1D2125"/>
                </a:solidFill>
                <a:latin typeface="Calibri"/>
                <a:ea typeface="Calibri"/>
                <a:cs typeface="Calibri"/>
                <a:sym typeface="Calibri"/>
              </a:rPr>
              <a:t>Step 3 –</a:t>
            </a:r>
            <a:r>
              <a:rPr lang="en" sz="1300">
                <a:solidFill>
                  <a:srgbClr val="1D2125"/>
                </a:solidFill>
                <a:latin typeface="Calibri"/>
                <a:ea typeface="Calibri"/>
                <a:cs typeface="Calibri"/>
                <a:sym typeface="Calibri"/>
              </a:rPr>
              <a:t> Simplify</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8</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6</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18  </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21</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+ 6</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 18</a:t>
            </a:r>
            <a:endParaRPr sz="1300">
              <a:solidFill>
                <a:srgbClr val="1D2125"/>
              </a:solidFill>
              <a:latin typeface="Calibri"/>
              <a:ea typeface="Calibri"/>
              <a:cs typeface="Calibri"/>
              <a:sym typeface="Calibri"/>
            </a:endParaRPr>
          </a:p>
          <a:p>
            <a:pPr indent="-311150" lvl="0" marL="457200" rtl="0" algn="l">
              <a:lnSpc>
                <a:spcPct val="105000"/>
              </a:lnSpc>
              <a:spcBef>
                <a:spcPts val="300"/>
              </a:spcBef>
              <a:spcAft>
                <a:spcPts val="0"/>
              </a:spcAft>
              <a:buClr>
                <a:srgbClr val="1D2125"/>
              </a:buClr>
              <a:buSzPts val="1300"/>
              <a:buFont typeface="Calibri"/>
              <a:buChar char="●"/>
            </a:pPr>
            <a:r>
              <a:rPr b="1" lang="en" sz="1300">
                <a:solidFill>
                  <a:srgbClr val="1D2125"/>
                </a:solidFill>
                <a:latin typeface="Calibri"/>
                <a:ea typeface="Calibri"/>
                <a:cs typeface="Calibri"/>
                <a:sym typeface="Calibri"/>
              </a:rPr>
              <a:t>Step 4 – </a:t>
            </a:r>
            <a:r>
              <a:rPr lang="en" sz="1300">
                <a:solidFill>
                  <a:srgbClr val="1D2125"/>
                </a:solidFill>
                <a:latin typeface="Calibri"/>
                <a:ea typeface="Calibri"/>
                <a:cs typeface="Calibri"/>
                <a:sym typeface="Calibri"/>
              </a:rPr>
              <a:t>Add the equations to eliminate one variable. </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29</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0</a:t>
            </a:r>
            <a:endParaRPr sz="1300">
              <a:solidFill>
                <a:srgbClr val="1D2125"/>
              </a:solidFill>
              <a:latin typeface="Calibri"/>
              <a:ea typeface="Calibri"/>
              <a:cs typeface="Calibri"/>
              <a:sym typeface="Calibri"/>
            </a:endParaRPr>
          </a:p>
          <a:p>
            <a:pPr indent="-311150" lvl="0" marL="457200" rtl="0" algn="l">
              <a:lnSpc>
                <a:spcPct val="105000"/>
              </a:lnSpc>
              <a:spcBef>
                <a:spcPts val="300"/>
              </a:spcBef>
              <a:spcAft>
                <a:spcPts val="0"/>
              </a:spcAft>
              <a:buClr>
                <a:srgbClr val="1D2125"/>
              </a:buClr>
              <a:buSzPts val="1300"/>
              <a:buFont typeface="Calibri"/>
              <a:buChar char="●"/>
            </a:pPr>
            <a:r>
              <a:rPr b="1" lang="en" sz="1300">
                <a:solidFill>
                  <a:srgbClr val="1D2125"/>
                </a:solidFill>
                <a:latin typeface="Calibri"/>
                <a:ea typeface="Calibri"/>
                <a:cs typeface="Calibri"/>
                <a:sym typeface="Calibri"/>
              </a:rPr>
              <a:t>Step 5 –</a:t>
            </a:r>
            <a:r>
              <a:rPr lang="en" sz="1300">
                <a:solidFill>
                  <a:srgbClr val="1D2125"/>
                </a:solidFill>
                <a:latin typeface="Calibri"/>
                <a:ea typeface="Calibri"/>
                <a:cs typeface="Calibri"/>
                <a:sym typeface="Calibri"/>
              </a:rPr>
              <a:t> Solve for the remaining variable.</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0</a:t>
            </a:r>
            <a:endParaRPr sz="1300">
              <a:solidFill>
                <a:srgbClr val="1D2125"/>
              </a:solidFill>
              <a:latin typeface="Calibri"/>
              <a:ea typeface="Calibri"/>
              <a:cs typeface="Calibri"/>
              <a:sym typeface="Calibri"/>
            </a:endParaRPr>
          </a:p>
          <a:p>
            <a:pPr indent="-311150" lvl="0" marL="457200" rtl="0" algn="l">
              <a:lnSpc>
                <a:spcPct val="105000"/>
              </a:lnSpc>
              <a:spcBef>
                <a:spcPts val="300"/>
              </a:spcBef>
              <a:spcAft>
                <a:spcPts val="0"/>
              </a:spcAft>
              <a:buClr>
                <a:srgbClr val="1D2125"/>
              </a:buClr>
              <a:buSzPts val="1300"/>
              <a:buFont typeface="Calibri"/>
              <a:buChar char="●"/>
            </a:pPr>
            <a:r>
              <a:rPr b="1" lang="en" sz="1300">
                <a:solidFill>
                  <a:srgbClr val="1D2125"/>
                </a:solidFill>
                <a:latin typeface="Calibri"/>
                <a:ea typeface="Calibri"/>
                <a:cs typeface="Calibri"/>
                <a:sym typeface="Calibri"/>
              </a:rPr>
              <a:t>Step 6 –</a:t>
            </a:r>
            <a:r>
              <a:rPr lang="en" sz="1300">
                <a:solidFill>
                  <a:srgbClr val="1D2125"/>
                </a:solidFill>
                <a:latin typeface="Calibri"/>
                <a:ea typeface="Calibri"/>
                <a:cs typeface="Calibri"/>
                <a:sym typeface="Calibri"/>
              </a:rPr>
              <a:t> Substitute the solution into one of the original equations. Then solve for the other variable. </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7</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+ 2</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 6</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7(0) + 2</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 6</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0 + 2</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 6</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2</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 6</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 3</a:t>
            </a:r>
            <a:endParaRPr sz="1300">
              <a:solidFill>
                <a:srgbClr val="1D2125"/>
              </a:solidFill>
              <a:latin typeface="Calibri"/>
              <a:ea typeface="Calibri"/>
              <a:cs typeface="Calibri"/>
              <a:sym typeface="Calibri"/>
            </a:endParaRPr>
          </a:p>
          <a:p>
            <a:pPr indent="-311150" lvl="0" marL="457200" rtl="0" algn="l">
              <a:lnSpc>
                <a:spcPct val="105000"/>
              </a:lnSpc>
              <a:spcBef>
                <a:spcPts val="300"/>
              </a:spcBef>
              <a:spcAft>
                <a:spcPts val="0"/>
              </a:spcAft>
              <a:buClr>
                <a:srgbClr val="1D2125"/>
              </a:buClr>
              <a:buSzPts val="1300"/>
              <a:buFont typeface="Calibri"/>
              <a:buChar char="●"/>
            </a:pPr>
            <a:r>
              <a:rPr b="1" lang="en" sz="1300">
                <a:solidFill>
                  <a:srgbClr val="1D2125"/>
                </a:solidFill>
                <a:latin typeface="Calibri"/>
                <a:ea typeface="Calibri"/>
                <a:cs typeface="Calibri"/>
                <a:sym typeface="Calibri"/>
              </a:rPr>
              <a:t>Step 7 –</a:t>
            </a:r>
            <a:r>
              <a:rPr lang="en" sz="1300">
                <a:solidFill>
                  <a:srgbClr val="1D2125"/>
                </a:solidFill>
                <a:latin typeface="Calibri"/>
                <a:ea typeface="Calibri"/>
                <a:cs typeface="Calibri"/>
                <a:sym typeface="Calibri"/>
              </a:rPr>
              <a:t> Check that the ordered pair is a solution to both original equations. </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7</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+ 2</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 6</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7(0) + 2(– 3) = – 6?</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0 – 6 = – 6?</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 6 = – 6 ✓</a:t>
            </a:r>
            <a:endParaRPr sz="13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t/>
            </a:r>
            <a:endParaRPr sz="1300">
              <a:solidFill>
                <a:srgbClr val="1D2125"/>
              </a:solidFill>
              <a:latin typeface="Calibri"/>
              <a:ea typeface="Calibri"/>
              <a:cs typeface="Calibri"/>
              <a:sym typeface="Calibri"/>
            </a:endParaRPr>
          </a:p>
          <a:p>
            <a:pPr indent="-311150" lvl="0" marL="9144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4</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3</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9</a:t>
            </a:r>
            <a:endParaRPr sz="1300">
              <a:solidFill>
                <a:srgbClr val="1D2125"/>
              </a:solidFill>
              <a:latin typeface="Calibri"/>
              <a:ea typeface="Calibri"/>
              <a:cs typeface="Calibri"/>
              <a:sym typeface="Calibri"/>
            </a:endParaRPr>
          </a:p>
          <a:p>
            <a:pPr indent="-311150" lvl="0" marL="914400" rtl="0" algn="l">
              <a:lnSpc>
                <a:spcPct val="10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4(0) – 3(– 3) = 9?</a:t>
            </a:r>
            <a:endParaRPr sz="1300">
              <a:solidFill>
                <a:srgbClr val="1D2125"/>
              </a:solidFill>
              <a:latin typeface="Calibri"/>
              <a:ea typeface="Calibri"/>
              <a:cs typeface="Calibri"/>
              <a:sym typeface="Calibri"/>
            </a:endParaRPr>
          </a:p>
          <a:p>
            <a:pPr indent="-311150" lvl="0" marL="914400" rtl="0" algn="l">
              <a:lnSpc>
                <a:spcPct val="10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0 + 9 = 9?</a:t>
            </a:r>
            <a:endParaRPr sz="1300">
              <a:solidFill>
                <a:srgbClr val="1D2125"/>
              </a:solidFill>
              <a:latin typeface="Calibri"/>
              <a:ea typeface="Calibri"/>
              <a:cs typeface="Calibri"/>
              <a:sym typeface="Calibri"/>
            </a:endParaRPr>
          </a:p>
          <a:p>
            <a:pPr indent="-311150" lvl="0" marL="914400" rtl="0" algn="l">
              <a:lnSpc>
                <a:spcPct val="10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9 = 9 ✓</a:t>
            </a:r>
            <a:endParaRPr sz="1300">
              <a:solidFill>
                <a:srgbClr val="1D2125"/>
              </a:solidFill>
              <a:latin typeface="Calibri"/>
              <a:ea typeface="Calibri"/>
              <a:cs typeface="Calibri"/>
              <a:sym typeface="Calibri"/>
            </a:endParaRPr>
          </a:p>
          <a:p>
            <a:pPr indent="0" lvl="0" marL="0" rtl="0" algn="l">
              <a:lnSpc>
                <a:spcPct val="115000"/>
              </a:lnSpc>
              <a:spcBef>
                <a:spcPts val="300"/>
              </a:spcBef>
              <a:spcAft>
                <a:spcPts val="120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47b1eaab1d_0_8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47b1eaab1d_0_8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8 Discussion Supports: Speaking, Representing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support student conversation as they take turns selecting cards and explaining how each system came from the previous one. Display the following prompts for students to use as they respond to reasoning shared by the partner who selected the card: “I agree because…” or “I disagree because…” Encourage students not only to challenge each other if they disagree with the card selected, but also to press for clear explanations that use mathematical language.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Action and Expression: Internalize Executive Functions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Chunk this task into more manageable parts to support students who benefit from support with organization and problem solving. For example, guide students in a strategy by prompting them to begin by identifying the first and last cards. Next, ask students to identify the card where the solution for y first appears, and to explain how they know. Encourage students to use these three cards as benchmarks for sorting the remaining cards.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Organization; Attention</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a:t>
            </a:r>
            <a:r>
              <a:rPr lang="en" sz="1300">
                <a:solidFill>
                  <a:srgbClr val="1D2125"/>
                </a:solidFill>
                <a:latin typeface="Calibri"/>
                <a:ea typeface="Calibri"/>
                <a:cs typeface="Calibri"/>
                <a:sym typeface="Calibri"/>
              </a:rPr>
              <a:t> slide!</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Earlier, students encountered the idea of equivalent systems. They described the moves that lead to equivalent equations and explained why the solution to those equations was the same as the solution to the original system. This activity reinforces that work.</a:t>
            </a:r>
            <a:endParaRPr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None/>
            </a:pPr>
            <a:r>
              <a:rPr lang="en" sz="1300">
                <a:solidFill>
                  <a:schemeClr val="dk1"/>
                </a:solidFill>
                <a:latin typeface="Calibri"/>
                <a:ea typeface="Calibri"/>
                <a:cs typeface="Calibri"/>
                <a:sym typeface="Calibri"/>
              </a:rPr>
              <a:t>Given an unordered set of equivalent systems, students work with a partner to arrange the systems such that the order constitutes logical steps toward solving an original system. Along the way, they take turns describing how each system came from the previous one and explaining how they know it has the same solution as its predecessor. The work allows students to practice constructing logical arguments and critiquing those of others.</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Continue scrolling down for directions on how to launch the activity, answers, anticipated misconceptions, and synthesis questions.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SzPts val="1300"/>
              <a:buFont typeface="Calibri"/>
              <a:buAutoNum type="arabicPeriod"/>
            </a:pPr>
            <a:r>
              <a:rPr lang="en" sz="1300">
                <a:solidFill>
                  <a:schemeClr val="dk1"/>
                </a:solidFill>
                <a:latin typeface="Calibri"/>
                <a:ea typeface="Calibri"/>
                <a:cs typeface="Calibri"/>
                <a:sym typeface="Calibri"/>
              </a:rPr>
              <a:t>Arrange students in groups of 2. </a:t>
            </a:r>
            <a:endParaRPr sz="1300">
              <a:solidFill>
                <a:schemeClr val="dk1"/>
              </a:solidFill>
              <a:latin typeface="Calibri"/>
              <a:ea typeface="Calibri"/>
              <a:cs typeface="Calibri"/>
              <a:sym typeface="Calibri"/>
            </a:endParaRPr>
          </a:p>
          <a:p>
            <a:pPr indent="-311150" lvl="0" marL="457200" rtl="0" algn="l">
              <a:spcBef>
                <a:spcPts val="0"/>
              </a:spcBef>
              <a:spcAft>
                <a:spcPts val="0"/>
              </a:spcAft>
              <a:buSzPts val="1300"/>
              <a:buFont typeface="Calibri"/>
              <a:buAutoNum type="arabicPeriod"/>
            </a:pPr>
            <a:r>
              <a:rPr lang="en" sz="1300">
                <a:solidFill>
                  <a:schemeClr val="dk1"/>
                </a:solidFill>
                <a:latin typeface="Calibri"/>
                <a:ea typeface="Calibri"/>
                <a:cs typeface="Calibri"/>
                <a:sym typeface="Calibri"/>
              </a:rPr>
              <a:t>Give one set of pre-cut slips or cards from the </a:t>
            </a:r>
            <a:r>
              <a:rPr lang="en" sz="1300" u="sng">
                <a:solidFill>
                  <a:schemeClr val="hlink"/>
                </a:solidFill>
                <a:latin typeface="Calibri"/>
                <a:ea typeface="Calibri"/>
                <a:cs typeface="Calibri"/>
                <a:sym typeface="Calibri"/>
                <a:hlinkClick r:id="rId4"/>
              </a:rPr>
              <a:t>blackline master</a:t>
            </a:r>
            <a:r>
              <a:rPr lang="en" sz="1300">
                <a:solidFill>
                  <a:schemeClr val="dk1"/>
                </a:solidFill>
                <a:latin typeface="Calibri"/>
                <a:ea typeface="Calibri"/>
                <a:cs typeface="Calibri"/>
                <a:sym typeface="Calibri"/>
              </a:rPr>
              <a:t> to each group. </a:t>
            </a:r>
            <a:endParaRPr sz="1300">
              <a:solidFill>
                <a:schemeClr val="dk1"/>
              </a:solidFill>
              <a:latin typeface="Calibri"/>
              <a:ea typeface="Calibri"/>
              <a:cs typeface="Calibri"/>
              <a:sym typeface="Calibri"/>
            </a:endParaRPr>
          </a:p>
          <a:p>
            <a:pPr indent="-311150" lvl="0" marL="457200" rtl="0" algn="l">
              <a:spcBef>
                <a:spcPts val="0"/>
              </a:spcBef>
              <a:spcAft>
                <a:spcPts val="0"/>
              </a:spcAft>
              <a:buSzPts val="1300"/>
              <a:buFont typeface="Calibri"/>
              <a:buAutoNum type="arabicPeriod"/>
            </a:pPr>
            <a:r>
              <a:rPr lang="en" sz="1300">
                <a:solidFill>
                  <a:schemeClr val="dk1"/>
                </a:solidFill>
                <a:latin typeface="Calibri"/>
                <a:ea typeface="Calibri"/>
                <a:cs typeface="Calibri"/>
                <a:sym typeface="Calibri"/>
              </a:rPr>
              <a:t>Ask students to find the slip or card that shows a system of equations and is labeled "</a:t>
            </a:r>
            <a:r>
              <a:rPr b="1" lang="en" sz="1300">
                <a:solidFill>
                  <a:schemeClr val="dk1"/>
                </a:solidFill>
                <a:latin typeface="Calibri"/>
                <a:ea typeface="Calibri"/>
                <a:cs typeface="Calibri"/>
                <a:sym typeface="Calibri"/>
              </a:rPr>
              <a:t>Start here.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SzPts val="1300"/>
              <a:buFont typeface="Calibri"/>
              <a:buAutoNum type="arabicPeriod"/>
            </a:pPr>
            <a:r>
              <a:rPr lang="en" sz="1300">
                <a:solidFill>
                  <a:schemeClr val="dk1"/>
                </a:solidFill>
                <a:latin typeface="Calibri"/>
                <a:ea typeface="Calibri"/>
                <a:cs typeface="Calibri"/>
                <a:sym typeface="Calibri"/>
              </a:rPr>
              <a:t>Explain that all the other slips contain equivalent systems that represent steps in solving the starting system. Ask students to arrange the slips in the order that would lead to its solution, and to make sure they can explain what moves take each system to the next system and why each system is equivalent to the one before it.</a:t>
            </a:r>
            <a:endParaRPr sz="1300">
              <a:solidFill>
                <a:schemeClr val="dk1"/>
              </a:solidFill>
              <a:latin typeface="Calibri"/>
              <a:ea typeface="Calibri"/>
              <a:cs typeface="Calibri"/>
              <a:sym typeface="Calibri"/>
            </a:endParaRPr>
          </a:p>
          <a:p>
            <a:pPr indent="-311150" lvl="0" marL="457200" rtl="0" algn="l">
              <a:spcBef>
                <a:spcPts val="0"/>
              </a:spcBef>
              <a:spcAft>
                <a:spcPts val="0"/>
              </a:spcAft>
              <a:buSzPts val="1300"/>
              <a:buFont typeface="Calibri"/>
              <a:buAutoNum type="arabicPeriod"/>
            </a:pPr>
            <a:r>
              <a:rPr lang="en" sz="1300">
                <a:solidFill>
                  <a:schemeClr val="dk1"/>
                </a:solidFill>
                <a:latin typeface="Calibri"/>
                <a:ea typeface="Calibri"/>
                <a:cs typeface="Calibri"/>
                <a:sym typeface="Calibri"/>
              </a:rPr>
              <a:t>Partners should take turns finding the next step in the solving process and explaining their reasoning. </a:t>
            </a:r>
            <a:endParaRPr sz="1300">
              <a:solidFill>
                <a:schemeClr val="dk1"/>
              </a:solidFill>
              <a:latin typeface="Calibri"/>
              <a:ea typeface="Calibri"/>
              <a:cs typeface="Calibri"/>
              <a:sym typeface="Calibri"/>
            </a:endParaRPr>
          </a:p>
          <a:p>
            <a:pPr indent="-311150" lvl="1" marL="914400" rtl="0" algn="l">
              <a:spcBef>
                <a:spcPts val="0"/>
              </a:spcBef>
              <a:spcAft>
                <a:spcPts val="0"/>
              </a:spcAft>
              <a:buSzPts val="1300"/>
              <a:buFont typeface="Calibri"/>
              <a:buAutoNum type="alphaLcPeriod"/>
            </a:pPr>
            <a:r>
              <a:rPr lang="en" sz="1300">
                <a:solidFill>
                  <a:schemeClr val="dk1"/>
                </a:solidFill>
                <a:latin typeface="Calibri"/>
                <a:ea typeface="Calibri"/>
                <a:cs typeface="Calibri"/>
                <a:sym typeface="Calibri"/>
              </a:rPr>
              <a:t>As one student explains, the partner's job is to listen and make sure they agree and the explanation makes sense. </a:t>
            </a:r>
            <a:endParaRPr sz="1300">
              <a:solidFill>
                <a:schemeClr val="dk1"/>
              </a:solidFill>
              <a:latin typeface="Calibri"/>
              <a:ea typeface="Calibri"/>
              <a:cs typeface="Calibri"/>
              <a:sym typeface="Calibri"/>
            </a:endParaRPr>
          </a:p>
          <a:p>
            <a:pPr indent="-311150" lvl="1" marL="914400" rtl="0" algn="l">
              <a:spcBef>
                <a:spcPts val="0"/>
              </a:spcBef>
              <a:spcAft>
                <a:spcPts val="0"/>
              </a:spcAft>
              <a:buSzPts val="1300"/>
              <a:buFont typeface="Calibri"/>
              <a:buAutoNum type="alphaLcPeriod"/>
            </a:pPr>
            <a:r>
              <a:rPr lang="en" sz="1300">
                <a:solidFill>
                  <a:schemeClr val="dk1"/>
                </a:solidFill>
                <a:latin typeface="Calibri"/>
                <a:ea typeface="Calibri"/>
                <a:cs typeface="Calibri"/>
                <a:sym typeface="Calibri"/>
              </a:rPr>
              <a:t>If they disagree, the partners should discuss until they reach an agreement.</a:t>
            </a:r>
            <a:endParaRPr sz="1300">
              <a:solidFill>
                <a:schemeClr val="dk1"/>
              </a:solidFill>
              <a:latin typeface="Calibri"/>
              <a:ea typeface="Calibri"/>
              <a:cs typeface="Calibri"/>
              <a:sym typeface="Calibri"/>
            </a:endParaRPr>
          </a:p>
          <a:p>
            <a:pPr indent="-311150" lvl="0" marL="457200" rtl="0" algn="l">
              <a:spcBef>
                <a:spcPts val="0"/>
              </a:spcBef>
              <a:spcAft>
                <a:spcPts val="0"/>
              </a:spcAft>
              <a:buSzPts val="1300"/>
              <a:buFont typeface="Calibri"/>
              <a:buAutoNum type="arabicPeriod"/>
            </a:pPr>
            <a:r>
              <a:rPr lang="en" sz="1300">
                <a:solidFill>
                  <a:schemeClr val="dk1"/>
                </a:solidFill>
                <a:latin typeface="Calibri"/>
                <a:ea typeface="Calibri"/>
                <a:cs typeface="Calibri"/>
                <a:sym typeface="Calibri"/>
              </a:rPr>
              <a:t>Give students 5 minutes to arrange the systems. Follow with a whole-class discussion.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Original System</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45𝑥 + 6𝑦 = 15</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𝑥 + 18𝑦 = 11</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Multiply the first equation by 5.</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Roboto"/>
                <a:ea typeface="Roboto"/>
                <a:cs typeface="Roboto"/>
                <a:sym typeface="Roboto"/>
              </a:rPr>
              <a:t>Step 1</a:t>
            </a:r>
            <a:r>
              <a:rPr lang="en" sz="1300">
                <a:solidFill>
                  <a:schemeClr val="dk1"/>
                </a:solidFill>
                <a:latin typeface="Roboto"/>
                <a:ea typeface="Roboto"/>
                <a:cs typeface="Roboto"/>
                <a:sym typeface="Roboto"/>
              </a:rPr>
              <a:t> System</a:t>
            </a:r>
            <a:endParaRPr sz="1300">
              <a:solidFill>
                <a:schemeClr val="dk1"/>
              </a:solidFill>
              <a:latin typeface="Roboto"/>
              <a:ea typeface="Roboto"/>
              <a:cs typeface="Roboto"/>
              <a:sym typeface="Roboto"/>
            </a:endParaRPr>
          </a:p>
          <a:p>
            <a:pPr indent="-311150" lvl="1" marL="914400" rtl="0" algn="l">
              <a:spcBef>
                <a:spcPts val="0"/>
              </a:spcBef>
              <a:spcAft>
                <a:spcPts val="0"/>
              </a:spcAft>
              <a:buClr>
                <a:schemeClr val="dk1"/>
              </a:buClr>
              <a:buSzPts val="1300"/>
              <a:buFont typeface="Roboto"/>
              <a:buAutoNum type="alphaLcPeriod"/>
            </a:pPr>
            <a:r>
              <a:rPr lang="en" sz="1300">
                <a:solidFill>
                  <a:schemeClr val="dk1"/>
                </a:solidFill>
                <a:latin typeface="Roboto"/>
                <a:ea typeface="Roboto"/>
                <a:cs typeface="Roboto"/>
                <a:sym typeface="Roboto"/>
              </a:rPr>
              <a:t>4𝑥 + 30𝑦 = 75</a:t>
            </a:r>
            <a:endParaRPr sz="1300">
              <a:solidFill>
                <a:schemeClr val="dk1"/>
              </a:solidFill>
              <a:latin typeface="Roboto"/>
              <a:ea typeface="Roboto"/>
              <a:cs typeface="Roboto"/>
              <a:sym typeface="Roboto"/>
            </a:endParaRPr>
          </a:p>
          <a:p>
            <a:pPr indent="0" lvl="0" marL="914400" rtl="0" algn="l">
              <a:spcBef>
                <a:spcPts val="0"/>
              </a:spcBef>
              <a:spcAft>
                <a:spcPts val="0"/>
              </a:spcAft>
              <a:buClr>
                <a:schemeClr val="dk1"/>
              </a:buClr>
              <a:buSzPts val="1100"/>
              <a:buFont typeface="Arial"/>
              <a:buNone/>
            </a:pPr>
            <a:r>
              <a:rPr lang="en" sz="1300">
                <a:solidFill>
                  <a:schemeClr val="dk1"/>
                </a:solidFill>
                <a:latin typeface="Roboto"/>
                <a:ea typeface="Roboto"/>
                <a:cs typeface="Roboto"/>
                <a:sym typeface="Roboto"/>
              </a:rPr>
              <a:t>– 𝑥 + 18𝑦 = 11</a:t>
            </a:r>
            <a:endParaRPr sz="1300">
              <a:solidFill>
                <a:schemeClr val="dk1"/>
              </a:solidFill>
              <a:latin typeface="Roboto"/>
              <a:ea typeface="Roboto"/>
              <a:cs typeface="Roboto"/>
              <a:sym typeface="Roboto"/>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Roboto"/>
                <a:ea typeface="Roboto"/>
                <a:cs typeface="Roboto"/>
                <a:sym typeface="Roboto"/>
              </a:rPr>
              <a:t>Multiply the second equation by 4.</a:t>
            </a:r>
            <a:endParaRPr sz="1300">
              <a:solidFill>
                <a:schemeClr val="dk1"/>
              </a:solidFill>
              <a:latin typeface="Roboto"/>
              <a:ea typeface="Roboto"/>
              <a:cs typeface="Roboto"/>
              <a:sym typeface="Roboto"/>
            </a:endParaRPr>
          </a:p>
          <a:p>
            <a:pPr indent="0" lvl="0" marL="0" rtl="0" algn="l">
              <a:spcBef>
                <a:spcPts val="0"/>
              </a:spcBef>
              <a:spcAft>
                <a:spcPts val="0"/>
              </a:spcAft>
              <a:buNone/>
            </a:pPr>
            <a:r>
              <a:rPr b="1" lang="en" sz="1300">
                <a:solidFill>
                  <a:schemeClr val="dk1"/>
                </a:solidFill>
                <a:latin typeface="Roboto"/>
                <a:ea typeface="Roboto"/>
                <a:cs typeface="Roboto"/>
                <a:sym typeface="Roboto"/>
              </a:rPr>
              <a:t>Step 2</a:t>
            </a:r>
            <a:r>
              <a:rPr lang="en" sz="1300">
                <a:solidFill>
                  <a:schemeClr val="dk1"/>
                </a:solidFill>
                <a:latin typeface="Roboto"/>
                <a:ea typeface="Roboto"/>
                <a:cs typeface="Roboto"/>
                <a:sym typeface="Roboto"/>
              </a:rPr>
              <a:t> System</a:t>
            </a:r>
            <a:endParaRPr sz="1300">
              <a:solidFill>
                <a:schemeClr val="dk1"/>
              </a:solidFill>
              <a:latin typeface="Roboto"/>
              <a:ea typeface="Roboto"/>
              <a:cs typeface="Roboto"/>
              <a:sym typeface="Roboto"/>
            </a:endParaRPr>
          </a:p>
          <a:p>
            <a:pPr indent="-311150" lvl="1" marL="914400" rtl="0" algn="l">
              <a:spcBef>
                <a:spcPts val="0"/>
              </a:spcBef>
              <a:spcAft>
                <a:spcPts val="0"/>
              </a:spcAft>
              <a:buClr>
                <a:schemeClr val="dk1"/>
              </a:buClr>
              <a:buSzPts val="1300"/>
              <a:buFont typeface="Roboto"/>
              <a:buAutoNum type="alphaLcPeriod"/>
            </a:pPr>
            <a:r>
              <a:rPr lang="en" sz="1300">
                <a:solidFill>
                  <a:schemeClr val="dk1"/>
                </a:solidFill>
                <a:latin typeface="Roboto"/>
                <a:ea typeface="Roboto"/>
                <a:cs typeface="Roboto"/>
                <a:sym typeface="Roboto"/>
              </a:rPr>
              <a:t>4𝑥 + 30𝑦 = 75</a:t>
            </a:r>
            <a:endParaRPr sz="1300">
              <a:solidFill>
                <a:schemeClr val="dk1"/>
              </a:solidFill>
              <a:latin typeface="Roboto"/>
              <a:ea typeface="Roboto"/>
              <a:cs typeface="Roboto"/>
              <a:sym typeface="Roboto"/>
            </a:endParaRPr>
          </a:p>
          <a:p>
            <a:pPr indent="0" lvl="0" marL="914400" rtl="0" algn="l">
              <a:spcBef>
                <a:spcPts val="0"/>
              </a:spcBef>
              <a:spcAft>
                <a:spcPts val="0"/>
              </a:spcAft>
              <a:buClr>
                <a:schemeClr val="dk1"/>
              </a:buClr>
              <a:buSzPts val="1100"/>
              <a:buFont typeface="Arial"/>
              <a:buNone/>
            </a:pPr>
            <a:r>
              <a:rPr lang="en" sz="1300">
                <a:solidFill>
                  <a:schemeClr val="dk1"/>
                </a:solidFill>
                <a:latin typeface="Roboto"/>
                <a:ea typeface="Roboto"/>
                <a:cs typeface="Roboto"/>
                <a:sym typeface="Roboto"/>
              </a:rPr>
              <a:t>– 4𝑥 + 72𝑦 = 44</a:t>
            </a:r>
            <a:endParaRPr sz="1300">
              <a:solidFill>
                <a:schemeClr val="dk1"/>
              </a:solidFill>
              <a:latin typeface="Roboto"/>
              <a:ea typeface="Roboto"/>
              <a:cs typeface="Roboto"/>
              <a:sym typeface="Roboto"/>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Roboto"/>
                <a:ea typeface="Roboto"/>
                <a:cs typeface="Roboto"/>
                <a:sym typeface="Roboto"/>
              </a:rPr>
              <a:t>Add the two equations in Step 2.</a:t>
            </a:r>
            <a:endParaRPr sz="1300">
              <a:solidFill>
                <a:schemeClr val="dk1"/>
              </a:solidFill>
              <a:latin typeface="Roboto"/>
              <a:ea typeface="Roboto"/>
              <a:cs typeface="Roboto"/>
              <a:sym typeface="Roboto"/>
            </a:endParaRPr>
          </a:p>
          <a:p>
            <a:pPr indent="0" lvl="0" marL="0" rtl="0" algn="l">
              <a:spcBef>
                <a:spcPts val="0"/>
              </a:spcBef>
              <a:spcAft>
                <a:spcPts val="0"/>
              </a:spcAft>
              <a:buNone/>
            </a:pPr>
            <a:r>
              <a:rPr b="1" lang="en" sz="1300">
                <a:solidFill>
                  <a:schemeClr val="dk1"/>
                </a:solidFill>
                <a:latin typeface="Roboto"/>
                <a:ea typeface="Roboto"/>
                <a:cs typeface="Roboto"/>
                <a:sym typeface="Roboto"/>
              </a:rPr>
              <a:t>Step 3</a:t>
            </a:r>
            <a:r>
              <a:rPr lang="en" sz="1300">
                <a:solidFill>
                  <a:schemeClr val="dk1"/>
                </a:solidFill>
                <a:latin typeface="Roboto"/>
                <a:ea typeface="Roboto"/>
                <a:cs typeface="Roboto"/>
                <a:sym typeface="Roboto"/>
              </a:rPr>
              <a:t> System</a:t>
            </a:r>
            <a:endParaRPr sz="1300">
              <a:solidFill>
                <a:schemeClr val="dk1"/>
              </a:solidFill>
              <a:latin typeface="Roboto"/>
              <a:ea typeface="Roboto"/>
              <a:cs typeface="Roboto"/>
              <a:sym typeface="Roboto"/>
            </a:endParaRPr>
          </a:p>
          <a:p>
            <a:pPr indent="-311150" lvl="1" marL="914400" rtl="0" algn="l">
              <a:spcBef>
                <a:spcPts val="0"/>
              </a:spcBef>
              <a:spcAft>
                <a:spcPts val="0"/>
              </a:spcAft>
              <a:buClr>
                <a:schemeClr val="dk1"/>
              </a:buClr>
              <a:buSzPts val="1300"/>
              <a:buFont typeface="Roboto"/>
              <a:buAutoNum type="alphaLcPeriod"/>
            </a:pPr>
            <a:r>
              <a:rPr lang="en" sz="1300">
                <a:solidFill>
                  <a:schemeClr val="dk1"/>
                </a:solidFill>
                <a:latin typeface="Roboto"/>
                <a:ea typeface="Roboto"/>
                <a:cs typeface="Roboto"/>
                <a:sym typeface="Roboto"/>
              </a:rPr>
              <a:t>4𝑥 + 30𝑦 = 75</a:t>
            </a:r>
            <a:endParaRPr sz="1300">
              <a:solidFill>
                <a:schemeClr val="dk1"/>
              </a:solidFill>
              <a:latin typeface="Roboto"/>
              <a:ea typeface="Roboto"/>
              <a:cs typeface="Roboto"/>
              <a:sym typeface="Roboto"/>
            </a:endParaRPr>
          </a:p>
          <a:p>
            <a:pPr indent="0" lvl="0" marL="914400" rtl="0" algn="l">
              <a:spcBef>
                <a:spcPts val="0"/>
              </a:spcBef>
              <a:spcAft>
                <a:spcPts val="0"/>
              </a:spcAft>
              <a:buClr>
                <a:schemeClr val="dk1"/>
              </a:buClr>
              <a:buSzPts val="1100"/>
              <a:buFont typeface="Arial"/>
              <a:buNone/>
            </a:pPr>
            <a:r>
              <a:rPr lang="en" sz="1300">
                <a:solidFill>
                  <a:schemeClr val="dk1"/>
                </a:solidFill>
                <a:latin typeface="Roboto"/>
                <a:ea typeface="Roboto"/>
                <a:cs typeface="Roboto"/>
                <a:sym typeface="Roboto"/>
              </a:rPr>
              <a:t>102𝑦 = 119</a:t>
            </a:r>
            <a:endParaRPr sz="1300">
              <a:solidFill>
                <a:schemeClr val="dk1"/>
              </a:solidFill>
              <a:latin typeface="Roboto"/>
              <a:ea typeface="Roboto"/>
              <a:cs typeface="Roboto"/>
              <a:sym typeface="Roboto"/>
            </a:endParaRPr>
          </a:p>
          <a:p>
            <a:pPr indent="-311150" lvl="1" marL="914400" rtl="0" algn="l">
              <a:spcBef>
                <a:spcPts val="0"/>
              </a:spcBef>
              <a:spcAft>
                <a:spcPts val="0"/>
              </a:spcAft>
              <a:buClr>
                <a:schemeClr val="dk1"/>
              </a:buClr>
              <a:buSzPts val="1300"/>
              <a:buFont typeface="Roboto"/>
              <a:buAutoNum type="alphaLcPeriod"/>
            </a:pPr>
            <a:r>
              <a:rPr lang="en" sz="1300">
                <a:solidFill>
                  <a:schemeClr val="dk1"/>
                </a:solidFill>
                <a:latin typeface="Roboto"/>
                <a:ea typeface="Roboto"/>
                <a:cs typeface="Roboto"/>
                <a:sym typeface="Roboto"/>
              </a:rPr>
              <a:t>Divide each side of 102𝑦 = 119 by 102 to solve for 𝑦.</a:t>
            </a:r>
            <a:endParaRPr sz="1300">
              <a:solidFill>
                <a:schemeClr val="dk1"/>
              </a:solidFill>
              <a:latin typeface="Roboto"/>
              <a:ea typeface="Roboto"/>
              <a:cs typeface="Roboto"/>
              <a:sym typeface="Roboto"/>
            </a:endParaRPr>
          </a:p>
          <a:p>
            <a:pPr indent="0" lvl="0" marL="0" rtl="0" algn="l">
              <a:spcBef>
                <a:spcPts val="0"/>
              </a:spcBef>
              <a:spcAft>
                <a:spcPts val="0"/>
              </a:spcAft>
              <a:buNone/>
            </a:pPr>
            <a:r>
              <a:rPr b="1" lang="en" sz="1300">
                <a:solidFill>
                  <a:schemeClr val="dk1"/>
                </a:solidFill>
                <a:latin typeface="Roboto"/>
                <a:ea typeface="Roboto"/>
                <a:cs typeface="Roboto"/>
                <a:sym typeface="Roboto"/>
              </a:rPr>
              <a:t>Step 4</a:t>
            </a:r>
            <a:r>
              <a:rPr lang="en" sz="1300">
                <a:solidFill>
                  <a:schemeClr val="dk1"/>
                </a:solidFill>
                <a:latin typeface="Roboto"/>
                <a:ea typeface="Roboto"/>
                <a:cs typeface="Roboto"/>
                <a:sym typeface="Roboto"/>
              </a:rPr>
              <a:t> System</a:t>
            </a:r>
            <a:endParaRPr sz="1300">
              <a:solidFill>
                <a:schemeClr val="dk1"/>
              </a:solidFill>
              <a:latin typeface="Roboto"/>
              <a:ea typeface="Roboto"/>
              <a:cs typeface="Roboto"/>
              <a:sym typeface="Roboto"/>
            </a:endParaRPr>
          </a:p>
          <a:p>
            <a:pPr indent="-311150" lvl="1" marL="914400" rtl="0" algn="l">
              <a:spcBef>
                <a:spcPts val="0"/>
              </a:spcBef>
              <a:spcAft>
                <a:spcPts val="0"/>
              </a:spcAft>
              <a:buClr>
                <a:schemeClr val="dk1"/>
              </a:buClr>
              <a:buSzPts val="1300"/>
              <a:buFont typeface="Roboto"/>
              <a:buAutoNum type="alphaLcPeriod"/>
            </a:pPr>
            <a:r>
              <a:rPr lang="en" sz="1300">
                <a:solidFill>
                  <a:schemeClr val="dk1"/>
                </a:solidFill>
                <a:latin typeface="Roboto"/>
                <a:ea typeface="Roboto"/>
                <a:cs typeface="Roboto"/>
                <a:sym typeface="Roboto"/>
              </a:rPr>
              <a:t>4𝑥 + 30𝑦 = 75</a:t>
            </a:r>
            <a:endParaRPr sz="1300">
              <a:solidFill>
                <a:schemeClr val="dk1"/>
              </a:solidFill>
              <a:latin typeface="Roboto"/>
              <a:ea typeface="Roboto"/>
              <a:cs typeface="Roboto"/>
              <a:sym typeface="Roboto"/>
            </a:endParaRPr>
          </a:p>
          <a:p>
            <a:pPr indent="0" lvl="0" marL="914400" rtl="0" algn="l">
              <a:spcBef>
                <a:spcPts val="0"/>
              </a:spcBef>
              <a:spcAft>
                <a:spcPts val="0"/>
              </a:spcAft>
              <a:buClr>
                <a:schemeClr val="dk1"/>
              </a:buClr>
              <a:buSzPts val="1100"/>
              <a:buFont typeface="Arial"/>
              <a:buNone/>
            </a:pPr>
            <a:r>
              <a:rPr lang="en" sz="1300">
                <a:solidFill>
                  <a:schemeClr val="dk1"/>
                </a:solidFill>
                <a:latin typeface="Roboto"/>
                <a:ea typeface="Roboto"/>
                <a:cs typeface="Roboto"/>
                <a:sym typeface="Roboto"/>
              </a:rPr>
              <a:t>𝑦 = </a:t>
            </a:r>
            <a:r>
              <a:rPr baseline="30000" lang="en" sz="1300">
                <a:solidFill>
                  <a:schemeClr val="dk1"/>
                </a:solidFill>
                <a:latin typeface="Roboto"/>
                <a:ea typeface="Roboto"/>
                <a:cs typeface="Roboto"/>
                <a:sym typeface="Roboto"/>
              </a:rPr>
              <a:t>7</a:t>
            </a:r>
            <a:r>
              <a:rPr lang="en" sz="1300">
                <a:solidFill>
                  <a:schemeClr val="dk1"/>
                </a:solidFill>
                <a:latin typeface="Roboto"/>
                <a:ea typeface="Roboto"/>
                <a:cs typeface="Roboto"/>
                <a:sym typeface="Roboto"/>
              </a:rPr>
              <a:t>/</a:t>
            </a:r>
            <a:r>
              <a:rPr baseline="-25000" lang="en" sz="1300">
                <a:solidFill>
                  <a:schemeClr val="dk1"/>
                </a:solidFill>
                <a:latin typeface="Roboto"/>
                <a:ea typeface="Roboto"/>
                <a:cs typeface="Roboto"/>
                <a:sym typeface="Roboto"/>
              </a:rPr>
              <a:t>6</a:t>
            </a:r>
            <a:endParaRPr baseline="-25000" sz="1300">
              <a:solidFill>
                <a:schemeClr val="dk1"/>
              </a:solidFill>
              <a:latin typeface="Roboto"/>
              <a:ea typeface="Roboto"/>
              <a:cs typeface="Roboto"/>
              <a:sym typeface="Roboto"/>
            </a:endParaRPr>
          </a:p>
          <a:p>
            <a:pPr indent="-311150" lvl="1" marL="914400" rtl="0" algn="l">
              <a:spcBef>
                <a:spcPts val="0"/>
              </a:spcBef>
              <a:spcAft>
                <a:spcPts val="0"/>
              </a:spcAft>
              <a:buClr>
                <a:schemeClr val="dk1"/>
              </a:buClr>
              <a:buSzPts val="1300"/>
              <a:buFont typeface="Roboto"/>
              <a:buAutoNum type="alphaLcPeriod"/>
            </a:pPr>
            <a:r>
              <a:rPr lang="en" sz="1300">
                <a:solidFill>
                  <a:schemeClr val="dk1"/>
                </a:solidFill>
                <a:latin typeface="Roboto"/>
                <a:ea typeface="Roboto"/>
                <a:cs typeface="Roboto"/>
                <a:sym typeface="Roboto"/>
              </a:rPr>
              <a:t>Substitute </a:t>
            </a:r>
            <a:r>
              <a:rPr baseline="30000" lang="en" sz="1300">
                <a:solidFill>
                  <a:schemeClr val="dk1"/>
                </a:solidFill>
                <a:latin typeface="Roboto"/>
                <a:ea typeface="Roboto"/>
                <a:cs typeface="Roboto"/>
                <a:sym typeface="Roboto"/>
              </a:rPr>
              <a:t>7</a:t>
            </a:r>
            <a:r>
              <a:rPr lang="en" sz="1300">
                <a:solidFill>
                  <a:schemeClr val="dk1"/>
                </a:solidFill>
                <a:latin typeface="Roboto"/>
                <a:ea typeface="Roboto"/>
                <a:cs typeface="Roboto"/>
                <a:sym typeface="Roboto"/>
              </a:rPr>
              <a:t>/</a:t>
            </a:r>
            <a:r>
              <a:rPr baseline="-25000" lang="en" sz="1300">
                <a:solidFill>
                  <a:schemeClr val="dk1"/>
                </a:solidFill>
                <a:latin typeface="Roboto"/>
                <a:ea typeface="Roboto"/>
                <a:cs typeface="Roboto"/>
                <a:sym typeface="Roboto"/>
              </a:rPr>
              <a:t>6</a:t>
            </a:r>
            <a:r>
              <a:rPr lang="en" sz="1300">
                <a:solidFill>
                  <a:schemeClr val="dk1"/>
                </a:solidFill>
                <a:latin typeface="Roboto"/>
                <a:ea typeface="Roboto"/>
                <a:cs typeface="Roboto"/>
                <a:sym typeface="Roboto"/>
              </a:rPr>
              <a:t> for 𝑦 in the first equation and evaluating the expression.</a:t>
            </a:r>
            <a:endParaRPr sz="1300">
              <a:solidFill>
                <a:schemeClr val="dk1"/>
              </a:solidFill>
              <a:latin typeface="Roboto"/>
              <a:ea typeface="Roboto"/>
              <a:cs typeface="Roboto"/>
              <a:sym typeface="Roboto"/>
            </a:endParaRPr>
          </a:p>
          <a:p>
            <a:pPr indent="0" lvl="0" marL="0" rtl="0" algn="l">
              <a:spcBef>
                <a:spcPts val="0"/>
              </a:spcBef>
              <a:spcAft>
                <a:spcPts val="0"/>
              </a:spcAft>
              <a:buNone/>
            </a:pPr>
            <a:r>
              <a:rPr b="1" lang="en" sz="1300">
                <a:solidFill>
                  <a:schemeClr val="dk1"/>
                </a:solidFill>
                <a:latin typeface="Roboto"/>
                <a:ea typeface="Roboto"/>
                <a:cs typeface="Roboto"/>
                <a:sym typeface="Roboto"/>
              </a:rPr>
              <a:t>Step 5</a:t>
            </a:r>
            <a:r>
              <a:rPr lang="en" sz="1300">
                <a:solidFill>
                  <a:schemeClr val="dk1"/>
                </a:solidFill>
                <a:latin typeface="Roboto"/>
                <a:ea typeface="Roboto"/>
                <a:cs typeface="Roboto"/>
                <a:sym typeface="Roboto"/>
              </a:rPr>
              <a:t> System</a:t>
            </a:r>
            <a:endParaRPr sz="1300">
              <a:solidFill>
                <a:schemeClr val="dk1"/>
              </a:solidFill>
              <a:latin typeface="Roboto"/>
              <a:ea typeface="Roboto"/>
              <a:cs typeface="Roboto"/>
              <a:sym typeface="Roboto"/>
            </a:endParaRPr>
          </a:p>
          <a:p>
            <a:pPr indent="-311150" lvl="1" marL="914400" rtl="0" algn="l">
              <a:spcBef>
                <a:spcPts val="0"/>
              </a:spcBef>
              <a:spcAft>
                <a:spcPts val="0"/>
              </a:spcAft>
              <a:buClr>
                <a:schemeClr val="dk1"/>
              </a:buClr>
              <a:buSzPts val="1300"/>
              <a:buFont typeface="Roboto"/>
              <a:buAutoNum type="alphaLcPeriod"/>
            </a:pPr>
            <a:r>
              <a:rPr lang="en" sz="1300">
                <a:solidFill>
                  <a:schemeClr val="dk1"/>
                </a:solidFill>
                <a:latin typeface="Roboto"/>
                <a:ea typeface="Roboto"/>
                <a:cs typeface="Roboto"/>
                <a:sym typeface="Roboto"/>
              </a:rPr>
              <a:t>4𝑥 + 35 = 75</a:t>
            </a:r>
            <a:endParaRPr sz="1300">
              <a:solidFill>
                <a:schemeClr val="dk1"/>
              </a:solidFill>
              <a:latin typeface="Roboto"/>
              <a:ea typeface="Roboto"/>
              <a:cs typeface="Roboto"/>
              <a:sym typeface="Roboto"/>
            </a:endParaRPr>
          </a:p>
          <a:p>
            <a:pPr indent="0" lvl="0" marL="914400" rtl="0" algn="l">
              <a:spcBef>
                <a:spcPts val="0"/>
              </a:spcBef>
              <a:spcAft>
                <a:spcPts val="0"/>
              </a:spcAft>
              <a:buClr>
                <a:schemeClr val="dk1"/>
              </a:buClr>
              <a:buSzPts val="1100"/>
              <a:buFont typeface="Arial"/>
              <a:buNone/>
            </a:pPr>
            <a:r>
              <a:rPr lang="en" sz="1300">
                <a:solidFill>
                  <a:schemeClr val="dk1"/>
                </a:solidFill>
                <a:latin typeface="Roboto"/>
                <a:ea typeface="Roboto"/>
                <a:cs typeface="Roboto"/>
                <a:sym typeface="Roboto"/>
              </a:rPr>
              <a:t>𝑦 = </a:t>
            </a:r>
            <a:r>
              <a:rPr baseline="30000" lang="en" sz="1300">
                <a:solidFill>
                  <a:schemeClr val="dk1"/>
                </a:solidFill>
                <a:latin typeface="Roboto"/>
                <a:ea typeface="Roboto"/>
                <a:cs typeface="Roboto"/>
                <a:sym typeface="Roboto"/>
              </a:rPr>
              <a:t>7</a:t>
            </a:r>
            <a:r>
              <a:rPr lang="en" sz="1300">
                <a:solidFill>
                  <a:schemeClr val="dk1"/>
                </a:solidFill>
                <a:latin typeface="Roboto"/>
                <a:ea typeface="Roboto"/>
                <a:cs typeface="Roboto"/>
                <a:sym typeface="Roboto"/>
              </a:rPr>
              <a:t>/</a:t>
            </a:r>
            <a:r>
              <a:rPr baseline="-25000" lang="en" sz="1300">
                <a:solidFill>
                  <a:schemeClr val="dk1"/>
                </a:solidFill>
                <a:latin typeface="Roboto"/>
                <a:ea typeface="Roboto"/>
                <a:cs typeface="Roboto"/>
                <a:sym typeface="Roboto"/>
              </a:rPr>
              <a:t>6</a:t>
            </a:r>
            <a:endParaRPr baseline="-25000" sz="1300">
              <a:solidFill>
                <a:schemeClr val="dk1"/>
              </a:solidFill>
              <a:latin typeface="Roboto"/>
              <a:ea typeface="Roboto"/>
              <a:cs typeface="Roboto"/>
              <a:sym typeface="Roboto"/>
            </a:endParaRPr>
          </a:p>
          <a:p>
            <a:pPr indent="-311150" lvl="1" marL="914400" rtl="0" algn="l">
              <a:spcBef>
                <a:spcPts val="0"/>
              </a:spcBef>
              <a:spcAft>
                <a:spcPts val="0"/>
              </a:spcAft>
              <a:buClr>
                <a:schemeClr val="dk1"/>
              </a:buClr>
              <a:buSzPts val="1300"/>
              <a:buFont typeface="Roboto"/>
              <a:buAutoNum type="alphaLcPeriod"/>
            </a:pPr>
            <a:r>
              <a:rPr lang="en" sz="1300">
                <a:solidFill>
                  <a:schemeClr val="dk1"/>
                </a:solidFill>
                <a:latin typeface="Roboto"/>
                <a:ea typeface="Roboto"/>
                <a:cs typeface="Roboto"/>
                <a:sym typeface="Roboto"/>
              </a:rPr>
              <a:t>Subtract 35 from each side of the first equation.</a:t>
            </a:r>
            <a:endParaRPr sz="1300">
              <a:solidFill>
                <a:schemeClr val="dk1"/>
              </a:solidFill>
              <a:latin typeface="Roboto"/>
              <a:ea typeface="Roboto"/>
              <a:cs typeface="Roboto"/>
              <a:sym typeface="Roboto"/>
            </a:endParaRPr>
          </a:p>
          <a:p>
            <a:pPr indent="0" lvl="0" marL="0" rtl="0" algn="l">
              <a:spcBef>
                <a:spcPts val="0"/>
              </a:spcBef>
              <a:spcAft>
                <a:spcPts val="0"/>
              </a:spcAft>
              <a:buNone/>
            </a:pPr>
            <a:r>
              <a:rPr b="1" lang="en" sz="1300">
                <a:solidFill>
                  <a:schemeClr val="dk1"/>
                </a:solidFill>
                <a:latin typeface="Roboto"/>
                <a:ea typeface="Roboto"/>
                <a:cs typeface="Roboto"/>
                <a:sym typeface="Roboto"/>
              </a:rPr>
              <a:t>Step 6 </a:t>
            </a:r>
            <a:r>
              <a:rPr lang="en" sz="1300">
                <a:solidFill>
                  <a:schemeClr val="dk1"/>
                </a:solidFill>
                <a:latin typeface="Roboto"/>
                <a:ea typeface="Roboto"/>
                <a:cs typeface="Roboto"/>
                <a:sym typeface="Roboto"/>
              </a:rPr>
              <a:t>System</a:t>
            </a:r>
            <a:endParaRPr sz="1300">
              <a:solidFill>
                <a:schemeClr val="dk1"/>
              </a:solidFill>
              <a:latin typeface="Roboto"/>
              <a:ea typeface="Roboto"/>
              <a:cs typeface="Roboto"/>
              <a:sym typeface="Roboto"/>
            </a:endParaRPr>
          </a:p>
          <a:p>
            <a:pPr indent="-311150" lvl="1" marL="914400" rtl="0" algn="l">
              <a:spcBef>
                <a:spcPts val="0"/>
              </a:spcBef>
              <a:spcAft>
                <a:spcPts val="0"/>
              </a:spcAft>
              <a:buClr>
                <a:schemeClr val="dk1"/>
              </a:buClr>
              <a:buSzPts val="1300"/>
              <a:buFont typeface="Roboto"/>
              <a:buAutoNum type="alphaLcPeriod"/>
            </a:pPr>
            <a:r>
              <a:rPr lang="en" sz="1300">
                <a:solidFill>
                  <a:schemeClr val="dk1"/>
                </a:solidFill>
                <a:latin typeface="Roboto"/>
                <a:ea typeface="Roboto"/>
                <a:cs typeface="Roboto"/>
                <a:sym typeface="Roboto"/>
              </a:rPr>
              <a:t>4</a:t>
            </a:r>
            <a:r>
              <a:rPr i="1" lang="en" sz="1300">
                <a:solidFill>
                  <a:schemeClr val="dk1"/>
                </a:solidFill>
                <a:latin typeface="Times New Roman"/>
                <a:ea typeface="Times New Roman"/>
                <a:cs typeface="Times New Roman"/>
                <a:sym typeface="Times New Roman"/>
              </a:rPr>
              <a:t>x</a:t>
            </a:r>
            <a:r>
              <a:rPr lang="en" sz="1300">
                <a:solidFill>
                  <a:schemeClr val="dk1"/>
                </a:solidFill>
                <a:latin typeface="Roboto"/>
                <a:ea typeface="Roboto"/>
                <a:cs typeface="Roboto"/>
                <a:sym typeface="Roboto"/>
              </a:rPr>
              <a:t> = 40</a:t>
            </a:r>
            <a:endParaRPr sz="1300">
              <a:solidFill>
                <a:schemeClr val="dk1"/>
              </a:solidFill>
              <a:latin typeface="Roboto"/>
              <a:ea typeface="Roboto"/>
              <a:cs typeface="Roboto"/>
              <a:sym typeface="Roboto"/>
            </a:endParaRPr>
          </a:p>
          <a:p>
            <a:pPr indent="0" lvl="0" marL="914400" rtl="0" algn="l">
              <a:spcBef>
                <a:spcPts val="0"/>
              </a:spcBef>
              <a:spcAft>
                <a:spcPts val="0"/>
              </a:spcAft>
              <a:buClr>
                <a:schemeClr val="dk1"/>
              </a:buClr>
              <a:buSzPts val="1100"/>
              <a:buFont typeface="Arial"/>
              <a:buNone/>
            </a:pPr>
            <a:r>
              <a:rPr lang="en" sz="1300">
                <a:solidFill>
                  <a:schemeClr val="dk1"/>
                </a:solidFill>
                <a:latin typeface="Roboto"/>
                <a:ea typeface="Roboto"/>
                <a:cs typeface="Roboto"/>
                <a:sym typeface="Roboto"/>
              </a:rPr>
              <a:t>𝑦 = </a:t>
            </a:r>
            <a:r>
              <a:rPr baseline="30000" lang="en" sz="1300">
                <a:solidFill>
                  <a:schemeClr val="dk1"/>
                </a:solidFill>
                <a:latin typeface="Roboto"/>
                <a:ea typeface="Roboto"/>
                <a:cs typeface="Roboto"/>
                <a:sym typeface="Roboto"/>
              </a:rPr>
              <a:t>7</a:t>
            </a:r>
            <a:r>
              <a:rPr lang="en" sz="1300">
                <a:solidFill>
                  <a:schemeClr val="dk1"/>
                </a:solidFill>
                <a:latin typeface="Roboto"/>
                <a:ea typeface="Roboto"/>
                <a:cs typeface="Roboto"/>
                <a:sym typeface="Roboto"/>
              </a:rPr>
              <a:t>/</a:t>
            </a:r>
            <a:r>
              <a:rPr baseline="-25000" lang="en" sz="1300">
                <a:solidFill>
                  <a:schemeClr val="dk1"/>
                </a:solidFill>
                <a:latin typeface="Roboto"/>
                <a:ea typeface="Roboto"/>
                <a:cs typeface="Roboto"/>
                <a:sym typeface="Roboto"/>
              </a:rPr>
              <a:t>6</a:t>
            </a:r>
            <a:endParaRPr baseline="-25000" sz="1300">
              <a:solidFill>
                <a:schemeClr val="dk1"/>
              </a:solidFill>
              <a:latin typeface="Roboto"/>
              <a:ea typeface="Roboto"/>
              <a:cs typeface="Roboto"/>
              <a:sym typeface="Roboto"/>
            </a:endParaRPr>
          </a:p>
          <a:p>
            <a:pPr indent="-311150" lvl="1" marL="914400" rtl="0" algn="l">
              <a:spcBef>
                <a:spcPts val="0"/>
              </a:spcBef>
              <a:spcAft>
                <a:spcPts val="0"/>
              </a:spcAft>
              <a:buClr>
                <a:schemeClr val="dk1"/>
              </a:buClr>
              <a:buSzPts val="1300"/>
              <a:buFont typeface="Roboto"/>
              <a:buAutoNum type="alphaLcPeriod"/>
            </a:pPr>
            <a:r>
              <a:rPr lang="en" sz="1300">
                <a:solidFill>
                  <a:schemeClr val="dk1"/>
                </a:solidFill>
                <a:latin typeface="Roboto"/>
                <a:ea typeface="Roboto"/>
                <a:cs typeface="Roboto"/>
                <a:sym typeface="Roboto"/>
              </a:rPr>
              <a:t>Divide each side of 4</a:t>
            </a:r>
            <a:r>
              <a:rPr i="1" lang="en" sz="1300">
                <a:solidFill>
                  <a:schemeClr val="dk1"/>
                </a:solidFill>
                <a:latin typeface="Times New Roman"/>
                <a:ea typeface="Times New Roman"/>
                <a:cs typeface="Times New Roman"/>
                <a:sym typeface="Times New Roman"/>
              </a:rPr>
              <a:t>x</a:t>
            </a:r>
            <a:r>
              <a:rPr lang="en" sz="1300">
                <a:solidFill>
                  <a:schemeClr val="dk1"/>
                </a:solidFill>
                <a:latin typeface="Roboto"/>
                <a:ea typeface="Roboto"/>
                <a:cs typeface="Roboto"/>
                <a:sym typeface="Roboto"/>
              </a:rPr>
              <a:t> = 40 by 4 to solve for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Roboto"/>
                <a:ea typeface="Roboto"/>
                <a:cs typeface="Roboto"/>
                <a:sym typeface="Roboto"/>
              </a:rPr>
              <a:t>.</a:t>
            </a:r>
            <a:endParaRPr sz="13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b="1" lang="en" sz="1300">
                <a:solidFill>
                  <a:schemeClr val="dk1"/>
                </a:solidFill>
                <a:latin typeface="Roboto"/>
                <a:ea typeface="Roboto"/>
                <a:cs typeface="Roboto"/>
                <a:sym typeface="Roboto"/>
              </a:rPr>
              <a:t>Step 7</a:t>
            </a:r>
            <a:r>
              <a:rPr lang="en" sz="1300">
                <a:solidFill>
                  <a:schemeClr val="dk1"/>
                </a:solidFill>
                <a:latin typeface="Roboto"/>
                <a:ea typeface="Roboto"/>
                <a:cs typeface="Roboto"/>
                <a:sym typeface="Roboto"/>
              </a:rPr>
              <a:t> System:</a:t>
            </a:r>
            <a:endParaRPr sz="1300">
              <a:solidFill>
                <a:schemeClr val="dk1"/>
              </a:solidFill>
              <a:latin typeface="Roboto"/>
              <a:ea typeface="Roboto"/>
              <a:cs typeface="Roboto"/>
              <a:sym typeface="Roboto"/>
            </a:endParaRPr>
          </a:p>
          <a:p>
            <a:pPr indent="0" lvl="0" marL="914400" rtl="0" algn="l">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x </a:t>
            </a:r>
            <a:r>
              <a:rPr lang="en" sz="1300">
                <a:solidFill>
                  <a:schemeClr val="dk1"/>
                </a:solidFill>
                <a:latin typeface="Roboto"/>
                <a:ea typeface="Roboto"/>
                <a:cs typeface="Roboto"/>
                <a:sym typeface="Roboto"/>
              </a:rPr>
              <a:t>= 10</a:t>
            </a:r>
            <a:endParaRPr sz="1300">
              <a:solidFill>
                <a:schemeClr val="dk1"/>
              </a:solidFill>
              <a:latin typeface="Roboto"/>
              <a:ea typeface="Roboto"/>
              <a:cs typeface="Roboto"/>
              <a:sym typeface="Roboto"/>
            </a:endParaRPr>
          </a:p>
          <a:p>
            <a:pPr indent="0" lvl="0" marL="914400" rtl="0" algn="l">
              <a:spcBef>
                <a:spcPts val="0"/>
              </a:spcBef>
              <a:spcAft>
                <a:spcPts val="0"/>
              </a:spcAft>
              <a:buClr>
                <a:schemeClr val="dk1"/>
              </a:buClr>
              <a:buSzPts val="1100"/>
              <a:buFont typeface="Arial"/>
              <a:buNone/>
            </a:pPr>
            <a:r>
              <a:rPr lang="en" sz="1300">
                <a:solidFill>
                  <a:schemeClr val="dk1"/>
                </a:solidFill>
                <a:latin typeface="Roboto"/>
                <a:ea typeface="Roboto"/>
                <a:cs typeface="Roboto"/>
                <a:sym typeface="Roboto"/>
              </a:rPr>
              <a:t>𝑦 = </a:t>
            </a:r>
            <a:r>
              <a:rPr baseline="30000" lang="en" sz="1300">
                <a:solidFill>
                  <a:schemeClr val="dk1"/>
                </a:solidFill>
                <a:latin typeface="Roboto"/>
                <a:ea typeface="Roboto"/>
                <a:cs typeface="Roboto"/>
                <a:sym typeface="Roboto"/>
              </a:rPr>
              <a:t>7</a:t>
            </a:r>
            <a:r>
              <a:rPr lang="en" sz="1300">
                <a:solidFill>
                  <a:schemeClr val="dk1"/>
                </a:solidFill>
                <a:latin typeface="Roboto"/>
                <a:ea typeface="Roboto"/>
                <a:cs typeface="Roboto"/>
                <a:sym typeface="Roboto"/>
              </a:rPr>
              <a:t>/</a:t>
            </a:r>
            <a:r>
              <a:rPr baseline="-25000" lang="en" sz="1300">
                <a:solidFill>
                  <a:schemeClr val="dk1"/>
                </a:solidFill>
                <a:latin typeface="Roboto"/>
                <a:ea typeface="Roboto"/>
                <a:cs typeface="Roboto"/>
                <a:sym typeface="Roboto"/>
              </a:rPr>
              <a:t>6</a:t>
            </a:r>
            <a:endParaRPr baseline="-25000" sz="13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who are thinking algorithmically about solving systems of equations may think that the first step should involve multiplying each side of the second equation by </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 becoming frustrated when no cards show that step. Encourage them to compare both the first and the second equations in the starting card to the first and second equations on other cards to gain some ideas about what steps might have been taken.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to share the order in which the systems should be arranged to lead to the solution. </a:t>
            </a:r>
            <a:r>
              <a:rPr lang="en" sz="1300" u="sng">
                <a:solidFill>
                  <a:schemeClr val="hlink"/>
                </a:solidFill>
                <a:latin typeface="Calibri"/>
                <a:ea typeface="Calibri"/>
                <a:cs typeface="Calibri"/>
                <a:sym typeface="Calibri"/>
                <a:hlinkClick action="ppaction://hlinkshowjump?jump=nextslide"/>
              </a:rPr>
              <a:t>Display the ordered systems</a:t>
            </a:r>
            <a:r>
              <a:rPr lang="en" sz="1300">
                <a:solidFill>
                  <a:schemeClr val="dk1"/>
                </a:solidFill>
                <a:latin typeface="Calibri"/>
                <a:ea typeface="Calibri"/>
                <a:cs typeface="Calibri"/>
                <a:sym typeface="Calibri"/>
              </a:rPr>
              <a:t> for all to see.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Point out to students that this particular solution path involves multiplying each of the two equations by a factor in order to eliminate the</a:t>
            </a:r>
            <a:r>
              <a:rPr i="1" lang="en" sz="1300">
                <a:solidFill>
                  <a:schemeClr val="dk1"/>
                </a:solidFill>
                <a:latin typeface="Times New Roman"/>
                <a:ea typeface="Times New Roman"/>
                <a:cs typeface="Times New Roman"/>
                <a:sym typeface="Times New Roman"/>
              </a:rPr>
              <a:t> x</a:t>
            </a:r>
            <a:r>
              <a:rPr lang="en" sz="1300">
                <a:solidFill>
                  <a:schemeClr val="dk1"/>
                </a:solidFill>
                <a:latin typeface="Calibri"/>
                <a:ea typeface="Calibri"/>
                <a:cs typeface="Calibri"/>
                <a:sym typeface="Calibri"/>
              </a:rPr>
              <a:t>-variable. Ask students if it's possible to eliminate a variable by multiplying only one equation by a factor. (Yes, we could multiply the first equation by 54 to eliminate </a:t>
            </a:r>
            <a:r>
              <a:rPr i="1" lang="en" sz="1300">
                <a:solidFill>
                  <a:schemeClr val="dk1"/>
                </a:solidFill>
                <a:latin typeface="Times New Roman"/>
                <a:ea typeface="Times New Roman"/>
                <a:cs typeface="Times New Roman"/>
                <a:sym typeface="Times New Roman"/>
              </a:rPr>
              <a:t> x</a:t>
            </a:r>
            <a:r>
              <a:rPr lang="en" sz="1300">
                <a:solidFill>
                  <a:schemeClr val="dk1"/>
                </a:solidFill>
                <a:latin typeface="Calibri"/>
                <a:ea typeface="Calibri"/>
                <a:cs typeface="Calibri"/>
                <a:sym typeface="Calibri"/>
              </a:rPr>
              <a:t>, or by 3 to eliminate</a:t>
            </a:r>
            <a:r>
              <a:rPr i="1" lang="en" sz="1300">
                <a:solidFill>
                  <a:schemeClr val="dk1"/>
                </a:solidFill>
                <a:latin typeface="Times New Roman"/>
                <a:ea typeface="Times New Roman"/>
                <a:cs typeface="Times New Roman"/>
                <a:sym typeface="Times New Roman"/>
              </a:rPr>
              <a:t> y</a:t>
            </a:r>
            <a:r>
              <a:rPr lang="en" sz="1300">
                <a:solidFill>
                  <a:schemeClr val="dk1"/>
                </a:solidFill>
                <a:latin typeface="Calibri"/>
                <a:ea typeface="Calibri"/>
                <a:cs typeface="Calibri"/>
                <a:sym typeface="Calibri"/>
              </a:rPr>
              <a:t>. Or we could multiply the second equation by 45 to eliminate</a:t>
            </a:r>
            <a:r>
              <a:rPr i="1" lang="en" sz="1300">
                <a:solidFill>
                  <a:schemeClr val="dk1"/>
                </a:solidFill>
                <a:latin typeface="Times New Roman"/>
                <a:ea typeface="Times New Roman"/>
                <a:cs typeface="Times New Roman"/>
                <a:sym typeface="Times New Roman"/>
              </a:rPr>
              <a:t> x</a:t>
            </a:r>
            <a:r>
              <a:rPr lang="en" sz="1300">
                <a:solidFill>
                  <a:schemeClr val="dk1"/>
                </a:solidFill>
                <a:latin typeface="Calibri"/>
                <a:ea typeface="Calibri"/>
                <a:cs typeface="Calibri"/>
                <a:sym typeface="Calibri"/>
              </a:rPr>
              <a:t>, or by 13 to eliminate</a:t>
            </a:r>
            <a:r>
              <a:rPr i="1" lang="en" sz="1300">
                <a:solidFill>
                  <a:schemeClr val="dk1"/>
                </a:solidFill>
                <a:latin typeface="Times New Roman"/>
                <a:ea typeface="Times New Roman"/>
                <a:cs typeface="Times New Roman"/>
                <a:sym typeface="Times New Roman"/>
              </a:rPr>
              <a:t> y</a:t>
            </a:r>
            <a:r>
              <a:rPr lang="en" sz="1300">
                <a:solidFill>
                  <a:schemeClr val="dk1"/>
                </a:solidFill>
                <a:latin typeface="Calibri"/>
                <a:ea typeface="Calibri"/>
                <a:cs typeface="Calibri"/>
                <a:sym typeface="Calibri"/>
              </a:rPr>
              <a:t>.)</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This slide has been hidden. If you wish students to see the answers as indicated in the Activity Synthesis, unhide this slide.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who are thinking algorithmically about solving systems of equations may think that the first step should involve multiplying each side of the second equation by 4/5, becoming frustrated when no cards show that step. Encourage them to compare both the first and the second equations in the starting card to the first and second equations on other cards to gain some ideas about what steps might have been taken.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to share the order in which the systems should be arranged to lead to the solution.</a:t>
            </a:r>
            <a:r>
              <a:rPr b="1" i="1" lang="en" sz="1300">
                <a:solidFill>
                  <a:schemeClr val="dk1"/>
                </a:solidFill>
                <a:latin typeface="Calibri"/>
                <a:ea typeface="Calibri"/>
                <a:cs typeface="Calibri"/>
                <a:sym typeface="Calibri"/>
              </a:rPr>
              <a:t> Display the ordered systems for all to see (unhide this slide).</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Point out to students that this particular solution path involves multiplying each of the two equations by a factor in order to eliminate the x-variable. Ask students if it's possible to eliminate a variable by multiplying only one equation by a factor. (Yes, we could multiply the first equation by 54 to eliminate x, or by 3 to eliminate y. Or we could multiply the second equation by 45 to eliminate x, or by 13 to eliminate y.)</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 = 7</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This video supports the Extending Your Thinking question.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You can multiply the first equation by 5 and the second equation by 2. The resulting equations are 35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10</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15 and 8</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+ 10</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6.5 and will allow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-terms to be eliminated.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You can multiply the first equation by 5 and the second equation by 2. The resulting equations are 35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10</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15 and 8</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+ 10</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6.5 and will allow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-terms to be eliminated.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You can multiply the first equation by 5 and the second equation by 2. The resulting equations are 35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10</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15 and 8</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+ 10</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6.5 and will allow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-terms to be eliminated.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You can multiply the first equation by 5 and the second equation by 2. The resulting equations are 35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10</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15 and 8</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+ 10</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6.5 and will allow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-terms to be eliminated. 43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21.5 yields an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-value of ½ that can be used to find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 The ordered pair (½, ¼) makes both equations true.</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311150" lvl="0" marL="457200" rtl="0" algn="l">
              <a:lnSpc>
                <a:spcPct val="105000"/>
              </a:lnSpc>
              <a:spcBef>
                <a:spcPts val="300"/>
              </a:spcBef>
              <a:spcAft>
                <a:spcPts val="0"/>
              </a:spcAft>
              <a:buClr>
                <a:srgbClr val="1D2125"/>
              </a:buClr>
              <a:buSzPts val="1300"/>
              <a:buFont typeface="Calibri"/>
              <a:buChar char="●"/>
            </a:pPr>
            <a:r>
              <a:rPr b="1" lang="en" sz="1300">
                <a:solidFill>
                  <a:srgbClr val="1D2125"/>
                </a:solidFill>
                <a:latin typeface="Calibri"/>
                <a:ea typeface="Calibri"/>
                <a:cs typeface="Calibri"/>
                <a:sym typeface="Calibri"/>
              </a:rPr>
              <a:t>Step 1 –</a:t>
            </a:r>
            <a:r>
              <a:rPr lang="en" sz="1300">
                <a:solidFill>
                  <a:srgbClr val="1D2125"/>
                </a:solidFill>
                <a:latin typeface="Calibri"/>
                <a:ea typeface="Calibri"/>
                <a:cs typeface="Calibri"/>
                <a:sym typeface="Calibri"/>
              </a:rPr>
              <a:t> Write both equations in standard form. To clear the fractions, multiply each equation by its LCD (Least Common Denominator). </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2(</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½</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6)  → 2</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12</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6(</a:t>
            </a:r>
            <a:r>
              <a:rPr baseline="30000" lang="en" sz="1300">
                <a:solidFill>
                  <a:srgbClr val="1D2125"/>
                </a:solidFill>
                <a:latin typeface="Calibri"/>
                <a:ea typeface="Calibri"/>
                <a:cs typeface="Calibri"/>
                <a:sym typeface="Calibri"/>
              </a:rPr>
              <a:t>3</a:t>
            </a:r>
            <a:r>
              <a:rPr lang="en" sz="1300">
                <a:solidFill>
                  <a:srgbClr val="1D2125"/>
                </a:solidFill>
                <a:latin typeface="Calibri"/>
                <a:ea typeface="Calibri"/>
                <a:cs typeface="Calibri"/>
                <a:sym typeface="Calibri"/>
              </a:rPr>
              <a:t>⁄</a:t>
            </a:r>
            <a:r>
              <a:rPr baseline="-25000" lang="en" sz="1300">
                <a:solidFill>
                  <a:srgbClr val="1D2125"/>
                </a:solidFill>
                <a:latin typeface="Calibri"/>
                <a:ea typeface="Calibri"/>
                <a:cs typeface="Calibri"/>
                <a:sym typeface="Calibri"/>
              </a:rPr>
              <a:t>2</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⅔</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a:t>
            </a:r>
            <a:r>
              <a:rPr baseline="30000" lang="en" sz="1300">
                <a:solidFill>
                  <a:srgbClr val="1D2125"/>
                </a:solidFill>
                <a:latin typeface="Calibri"/>
                <a:ea typeface="Calibri"/>
                <a:cs typeface="Calibri"/>
                <a:sym typeface="Calibri"/>
              </a:rPr>
              <a:t>17</a:t>
            </a:r>
            <a:r>
              <a:rPr lang="en" sz="1300">
                <a:solidFill>
                  <a:srgbClr val="1D2125"/>
                </a:solidFill>
                <a:latin typeface="Calibri"/>
                <a:ea typeface="Calibri"/>
                <a:cs typeface="Calibri"/>
                <a:sym typeface="Calibri"/>
              </a:rPr>
              <a:t>⁄</a:t>
            </a:r>
            <a:r>
              <a:rPr baseline="-25000" lang="en" sz="1300">
                <a:solidFill>
                  <a:srgbClr val="1D2125"/>
                </a:solidFill>
                <a:latin typeface="Calibri"/>
                <a:ea typeface="Calibri"/>
                <a:cs typeface="Calibri"/>
                <a:sym typeface="Calibri"/>
              </a:rPr>
              <a:t>2</a:t>
            </a:r>
            <a:r>
              <a:rPr lang="en" sz="1300">
                <a:solidFill>
                  <a:srgbClr val="1D2125"/>
                </a:solidFill>
                <a:latin typeface="Calibri"/>
                <a:ea typeface="Calibri"/>
                <a:cs typeface="Calibri"/>
                <a:sym typeface="Calibri"/>
              </a:rPr>
              <a:t>) → 9</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+ 4</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51</a:t>
            </a:r>
            <a:endParaRPr sz="1300">
              <a:solidFill>
                <a:srgbClr val="1D2125"/>
              </a:solidFill>
              <a:latin typeface="Calibri"/>
              <a:ea typeface="Calibri"/>
              <a:cs typeface="Calibri"/>
              <a:sym typeface="Calibri"/>
            </a:endParaRPr>
          </a:p>
          <a:p>
            <a:pPr indent="-311150" lvl="0" marL="457200" rtl="0" algn="l">
              <a:lnSpc>
                <a:spcPct val="105000"/>
              </a:lnSpc>
              <a:spcBef>
                <a:spcPts val="300"/>
              </a:spcBef>
              <a:spcAft>
                <a:spcPts val="0"/>
              </a:spcAft>
              <a:buClr>
                <a:srgbClr val="1D2125"/>
              </a:buClr>
              <a:buSzPts val="1300"/>
              <a:buFont typeface="Calibri"/>
              <a:buChar char="●"/>
            </a:pPr>
            <a:r>
              <a:rPr b="1" lang="en" sz="1300">
                <a:solidFill>
                  <a:srgbClr val="1D2125"/>
                </a:solidFill>
                <a:latin typeface="Calibri"/>
                <a:ea typeface="Calibri"/>
                <a:cs typeface="Calibri"/>
                <a:sym typeface="Calibri"/>
              </a:rPr>
              <a:t>Step 2 –</a:t>
            </a:r>
            <a:r>
              <a:rPr lang="en" sz="1300">
                <a:solidFill>
                  <a:srgbClr val="1D2125"/>
                </a:solidFill>
                <a:latin typeface="Calibri"/>
                <a:ea typeface="Calibri"/>
                <a:cs typeface="Calibri"/>
                <a:sym typeface="Calibri"/>
              </a:rPr>
              <a:t> Check to see if the coefficients of one variable are opposites or the equivalent. Multiply the first equation by – 4.</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 4( 2</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12)</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9</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+ 4</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51</a:t>
            </a:r>
            <a:endParaRPr sz="1300">
              <a:solidFill>
                <a:srgbClr val="1D2125"/>
              </a:solidFill>
              <a:latin typeface="Calibri"/>
              <a:ea typeface="Calibri"/>
              <a:cs typeface="Calibri"/>
              <a:sym typeface="Calibri"/>
            </a:endParaRPr>
          </a:p>
          <a:p>
            <a:pPr indent="-311150" lvl="0" marL="4572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Step 3 – Simplify the equations.</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 8</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4</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 48</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9</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+ 4</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51</a:t>
            </a:r>
            <a:endParaRPr sz="1300">
              <a:solidFill>
                <a:srgbClr val="1D2125"/>
              </a:solidFill>
              <a:latin typeface="Calibri"/>
              <a:ea typeface="Calibri"/>
              <a:cs typeface="Calibri"/>
              <a:sym typeface="Calibri"/>
            </a:endParaRPr>
          </a:p>
          <a:p>
            <a:pPr indent="-311150" lvl="0" marL="4572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Step 4 – Eliminate one of the variables and simplify the equation.</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3</a:t>
            </a:r>
            <a:endParaRPr sz="1300">
              <a:solidFill>
                <a:srgbClr val="1D2125"/>
              </a:solidFill>
              <a:latin typeface="Calibri"/>
              <a:ea typeface="Calibri"/>
              <a:cs typeface="Calibri"/>
              <a:sym typeface="Calibri"/>
            </a:endParaRPr>
          </a:p>
          <a:p>
            <a:pPr indent="-311150" lvl="0" marL="4572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Step 5 – Solve for the remaining variable. </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3</a:t>
            </a:r>
            <a:endParaRPr sz="1300">
              <a:solidFill>
                <a:srgbClr val="1D2125"/>
              </a:solidFill>
              <a:latin typeface="Calibri"/>
              <a:ea typeface="Calibri"/>
              <a:cs typeface="Calibri"/>
              <a:sym typeface="Calibri"/>
            </a:endParaRPr>
          </a:p>
          <a:p>
            <a:pPr indent="-311150" lvl="0" marL="4572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Step 6 – Substitute the solution into one of the original equations and solve for the other variable. </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½ </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6</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(3) + ½ </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6</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½ </a:t>
            </a:r>
            <a:r>
              <a:rPr i="1" lang="en" sz="1300">
                <a:solidFill>
                  <a:srgbClr val="1D2125"/>
                </a:solidFill>
                <a:latin typeface="Times New Roman"/>
                <a:ea typeface="Times New Roman"/>
                <a:cs typeface="Times New Roman"/>
                <a:sym typeface="Times New Roman"/>
              </a:rPr>
              <a:t>y </a:t>
            </a:r>
            <a:r>
              <a:rPr lang="en" sz="1300">
                <a:solidFill>
                  <a:srgbClr val="1D2125"/>
                </a:solidFill>
                <a:latin typeface="Calibri"/>
                <a:ea typeface="Calibri"/>
                <a:cs typeface="Calibri"/>
                <a:sym typeface="Calibri"/>
              </a:rPr>
              <a:t>= 3</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6</a:t>
            </a:r>
            <a:endParaRPr sz="1300">
              <a:solidFill>
                <a:srgbClr val="1D2125"/>
              </a:solidFill>
              <a:latin typeface="Calibri"/>
              <a:ea typeface="Calibri"/>
              <a:cs typeface="Calibri"/>
              <a:sym typeface="Calibri"/>
            </a:endParaRPr>
          </a:p>
          <a:p>
            <a:pPr indent="-311150" lvl="0" marL="4572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Step 7 – Write the solution as an ordered pair.</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(3, 6)</a:t>
            </a:r>
            <a:endParaRPr sz="1300">
              <a:solidFill>
                <a:srgbClr val="1D2125"/>
              </a:solidFill>
              <a:latin typeface="Calibri"/>
              <a:ea typeface="Calibri"/>
              <a:cs typeface="Calibri"/>
              <a:sym typeface="Calibri"/>
            </a:endParaRPr>
          </a:p>
          <a:p>
            <a:pPr indent="-311150" lvl="0" marL="4572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Step 8 – Check that the ordered pair is a solution to both original equations. </a:t>
            </a:r>
            <a:endParaRPr sz="8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½ </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6</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(3) + ½(6)  = 6?</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3 + 3 = 6?</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6 = 6 ✓</a:t>
            </a:r>
            <a:endParaRPr sz="13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baseline="30000" lang="en" sz="1300">
                <a:solidFill>
                  <a:srgbClr val="1D2125"/>
                </a:solidFill>
                <a:latin typeface="Calibri"/>
                <a:ea typeface="Calibri"/>
                <a:cs typeface="Calibri"/>
                <a:sym typeface="Calibri"/>
              </a:rPr>
              <a:t>3</a:t>
            </a:r>
            <a:r>
              <a:rPr lang="en" sz="1300">
                <a:solidFill>
                  <a:srgbClr val="1D2125"/>
                </a:solidFill>
                <a:latin typeface="Calibri"/>
                <a:ea typeface="Calibri"/>
                <a:cs typeface="Calibri"/>
                <a:sym typeface="Calibri"/>
              </a:rPr>
              <a:t>/</a:t>
            </a:r>
            <a:r>
              <a:rPr baseline="-25000" lang="en" sz="1300">
                <a:solidFill>
                  <a:srgbClr val="1D2125"/>
                </a:solidFill>
                <a:latin typeface="Calibri"/>
                <a:ea typeface="Calibri"/>
                <a:cs typeface="Calibri"/>
                <a:sym typeface="Calibri"/>
              </a:rPr>
              <a:t>2</a:t>
            </a:r>
            <a:r>
              <a:rPr lang="en" sz="1300">
                <a:solidFill>
                  <a:srgbClr val="1D2125"/>
                </a:solidFill>
                <a:latin typeface="Calibri"/>
                <a:ea typeface="Calibri"/>
                <a:cs typeface="Calibri"/>
                <a:sym typeface="Calibri"/>
              </a:rPr>
              <a:t> </a:t>
            </a:r>
            <a:r>
              <a:rPr i="1" lang="en" sz="1300">
                <a:solidFill>
                  <a:srgbClr val="1D2125"/>
                </a:solidFill>
                <a:latin typeface="Times New Roman"/>
                <a:ea typeface="Times New Roman"/>
                <a:cs typeface="Times New Roman"/>
                <a:sym typeface="Times New Roman"/>
              </a:rPr>
              <a:t>x</a:t>
            </a:r>
            <a:r>
              <a:rPr lang="en" sz="1300">
                <a:solidFill>
                  <a:srgbClr val="1D2125"/>
                </a:solidFill>
                <a:latin typeface="Calibri"/>
                <a:ea typeface="Calibri"/>
                <a:cs typeface="Calibri"/>
                <a:sym typeface="Calibri"/>
              </a:rPr>
              <a:t> + ⅔ </a:t>
            </a:r>
            <a:r>
              <a:rPr i="1" lang="en" sz="1300">
                <a:solidFill>
                  <a:srgbClr val="1D2125"/>
                </a:solidFill>
                <a:latin typeface="Times New Roman"/>
                <a:ea typeface="Times New Roman"/>
                <a:cs typeface="Times New Roman"/>
                <a:sym typeface="Times New Roman"/>
              </a:rPr>
              <a:t>y</a:t>
            </a:r>
            <a:r>
              <a:rPr lang="en" sz="1300">
                <a:solidFill>
                  <a:srgbClr val="1D2125"/>
                </a:solidFill>
                <a:latin typeface="Calibri"/>
                <a:ea typeface="Calibri"/>
                <a:cs typeface="Calibri"/>
                <a:sym typeface="Calibri"/>
              </a:rPr>
              <a:t> = </a:t>
            </a:r>
            <a:r>
              <a:rPr baseline="30000" lang="en" sz="1300">
                <a:solidFill>
                  <a:srgbClr val="1D2125"/>
                </a:solidFill>
                <a:latin typeface="Calibri"/>
                <a:ea typeface="Calibri"/>
                <a:cs typeface="Calibri"/>
                <a:sym typeface="Calibri"/>
              </a:rPr>
              <a:t>17</a:t>
            </a:r>
            <a:r>
              <a:rPr lang="en" sz="1300">
                <a:solidFill>
                  <a:srgbClr val="1D2125"/>
                </a:solidFill>
                <a:latin typeface="Calibri"/>
                <a:ea typeface="Calibri"/>
                <a:cs typeface="Calibri"/>
                <a:sym typeface="Calibri"/>
              </a:rPr>
              <a:t>/</a:t>
            </a:r>
            <a:r>
              <a:rPr baseline="-25000" lang="en" sz="1300">
                <a:solidFill>
                  <a:srgbClr val="1D2125"/>
                </a:solidFill>
                <a:latin typeface="Calibri"/>
                <a:ea typeface="Calibri"/>
                <a:cs typeface="Calibri"/>
                <a:sym typeface="Calibri"/>
              </a:rPr>
              <a:t>2</a:t>
            </a:r>
            <a:endParaRPr baseline="-25000"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baseline="30000" lang="en" sz="1300">
                <a:solidFill>
                  <a:srgbClr val="1D2125"/>
                </a:solidFill>
                <a:latin typeface="Calibri"/>
                <a:ea typeface="Calibri"/>
                <a:cs typeface="Calibri"/>
                <a:sym typeface="Calibri"/>
              </a:rPr>
              <a:t>3</a:t>
            </a:r>
            <a:r>
              <a:rPr lang="en" sz="1300">
                <a:solidFill>
                  <a:srgbClr val="1D2125"/>
                </a:solidFill>
                <a:latin typeface="Calibri"/>
                <a:ea typeface="Calibri"/>
                <a:cs typeface="Calibri"/>
                <a:sym typeface="Calibri"/>
              </a:rPr>
              <a:t>/</a:t>
            </a:r>
            <a:r>
              <a:rPr baseline="-25000" lang="en" sz="1300">
                <a:solidFill>
                  <a:srgbClr val="1D2125"/>
                </a:solidFill>
                <a:latin typeface="Calibri"/>
                <a:ea typeface="Calibri"/>
                <a:cs typeface="Calibri"/>
                <a:sym typeface="Calibri"/>
              </a:rPr>
              <a:t>2</a:t>
            </a:r>
            <a:r>
              <a:rPr lang="en" sz="1300">
                <a:solidFill>
                  <a:srgbClr val="1D2125"/>
                </a:solidFill>
                <a:latin typeface="Calibri"/>
                <a:ea typeface="Calibri"/>
                <a:cs typeface="Calibri"/>
                <a:sym typeface="Calibri"/>
              </a:rPr>
              <a:t> (3) + ⅔(6) = </a:t>
            </a:r>
            <a:r>
              <a:rPr baseline="30000" lang="en" sz="1300">
                <a:solidFill>
                  <a:srgbClr val="1D2125"/>
                </a:solidFill>
                <a:latin typeface="Calibri"/>
                <a:ea typeface="Calibri"/>
                <a:cs typeface="Calibri"/>
                <a:sym typeface="Calibri"/>
              </a:rPr>
              <a:t>17</a:t>
            </a:r>
            <a:r>
              <a:rPr lang="en" sz="1300">
                <a:solidFill>
                  <a:srgbClr val="1D2125"/>
                </a:solidFill>
                <a:latin typeface="Calibri"/>
                <a:ea typeface="Calibri"/>
                <a:cs typeface="Calibri"/>
                <a:sym typeface="Calibri"/>
              </a:rPr>
              <a:t>/</a:t>
            </a:r>
            <a:r>
              <a:rPr baseline="-25000" lang="en" sz="1300">
                <a:solidFill>
                  <a:srgbClr val="1D2125"/>
                </a:solidFill>
                <a:latin typeface="Calibri"/>
                <a:ea typeface="Calibri"/>
                <a:cs typeface="Calibri"/>
                <a:sym typeface="Calibri"/>
              </a:rPr>
              <a:t>2</a:t>
            </a:r>
            <a:r>
              <a:rPr lang="en" sz="1300">
                <a:solidFill>
                  <a:srgbClr val="1D2125"/>
                </a:solidFill>
                <a:latin typeface="Calibri"/>
                <a:ea typeface="Calibri"/>
                <a:cs typeface="Calibri"/>
                <a:sym typeface="Calibri"/>
              </a:rPr>
              <a:t> ?</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baseline="30000" lang="en" sz="1300">
                <a:solidFill>
                  <a:srgbClr val="1D2125"/>
                </a:solidFill>
                <a:latin typeface="Calibri"/>
                <a:ea typeface="Calibri"/>
                <a:cs typeface="Calibri"/>
                <a:sym typeface="Calibri"/>
              </a:rPr>
              <a:t>9</a:t>
            </a:r>
            <a:r>
              <a:rPr lang="en" sz="1300">
                <a:solidFill>
                  <a:srgbClr val="1D2125"/>
                </a:solidFill>
                <a:latin typeface="Calibri"/>
                <a:ea typeface="Calibri"/>
                <a:cs typeface="Calibri"/>
                <a:sym typeface="Calibri"/>
              </a:rPr>
              <a:t>/</a:t>
            </a:r>
            <a:r>
              <a:rPr baseline="-25000" lang="en" sz="1300">
                <a:solidFill>
                  <a:srgbClr val="1D2125"/>
                </a:solidFill>
                <a:latin typeface="Calibri"/>
                <a:ea typeface="Calibri"/>
                <a:cs typeface="Calibri"/>
                <a:sym typeface="Calibri"/>
              </a:rPr>
              <a:t>2 </a:t>
            </a:r>
            <a:r>
              <a:rPr lang="en" sz="1300">
                <a:solidFill>
                  <a:srgbClr val="1D2125"/>
                </a:solidFill>
                <a:latin typeface="Calibri"/>
                <a:ea typeface="Calibri"/>
                <a:cs typeface="Calibri"/>
                <a:sym typeface="Calibri"/>
              </a:rPr>
              <a:t>+ 4 = </a:t>
            </a:r>
            <a:r>
              <a:rPr baseline="30000" lang="en" sz="1300">
                <a:solidFill>
                  <a:srgbClr val="1D2125"/>
                </a:solidFill>
                <a:latin typeface="Calibri"/>
                <a:ea typeface="Calibri"/>
                <a:cs typeface="Calibri"/>
                <a:sym typeface="Calibri"/>
              </a:rPr>
              <a:t>17</a:t>
            </a:r>
            <a:r>
              <a:rPr lang="en" sz="1300">
                <a:solidFill>
                  <a:srgbClr val="1D2125"/>
                </a:solidFill>
                <a:latin typeface="Calibri"/>
                <a:ea typeface="Calibri"/>
                <a:cs typeface="Calibri"/>
                <a:sym typeface="Calibri"/>
              </a:rPr>
              <a:t>/</a:t>
            </a:r>
            <a:r>
              <a:rPr baseline="-25000" lang="en" sz="1300">
                <a:solidFill>
                  <a:srgbClr val="1D2125"/>
                </a:solidFill>
                <a:latin typeface="Calibri"/>
                <a:ea typeface="Calibri"/>
                <a:cs typeface="Calibri"/>
                <a:sym typeface="Calibri"/>
              </a:rPr>
              <a:t>2 </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baseline="30000" lang="en" sz="1300">
                <a:solidFill>
                  <a:srgbClr val="1D2125"/>
                </a:solidFill>
                <a:latin typeface="Calibri"/>
                <a:ea typeface="Calibri"/>
                <a:cs typeface="Calibri"/>
                <a:sym typeface="Calibri"/>
              </a:rPr>
              <a:t>9</a:t>
            </a:r>
            <a:r>
              <a:rPr lang="en" sz="1300">
                <a:solidFill>
                  <a:srgbClr val="1D2125"/>
                </a:solidFill>
                <a:latin typeface="Calibri"/>
                <a:ea typeface="Calibri"/>
                <a:cs typeface="Calibri"/>
                <a:sym typeface="Calibri"/>
              </a:rPr>
              <a:t>/</a:t>
            </a:r>
            <a:r>
              <a:rPr baseline="-25000" lang="en" sz="1300">
                <a:solidFill>
                  <a:srgbClr val="1D2125"/>
                </a:solidFill>
                <a:latin typeface="Calibri"/>
                <a:ea typeface="Calibri"/>
                <a:cs typeface="Calibri"/>
                <a:sym typeface="Calibri"/>
              </a:rPr>
              <a:t>2 </a:t>
            </a:r>
            <a:r>
              <a:rPr lang="en" sz="1300">
                <a:solidFill>
                  <a:srgbClr val="1D2125"/>
                </a:solidFill>
                <a:latin typeface="Calibri"/>
                <a:ea typeface="Calibri"/>
                <a:cs typeface="Calibri"/>
                <a:sym typeface="Calibri"/>
              </a:rPr>
              <a:t>+ </a:t>
            </a:r>
            <a:r>
              <a:rPr baseline="30000" lang="en" sz="1300">
                <a:solidFill>
                  <a:srgbClr val="1D2125"/>
                </a:solidFill>
                <a:latin typeface="Calibri"/>
                <a:ea typeface="Calibri"/>
                <a:cs typeface="Calibri"/>
                <a:sym typeface="Calibri"/>
              </a:rPr>
              <a:t>8</a:t>
            </a:r>
            <a:r>
              <a:rPr lang="en" sz="1300">
                <a:solidFill>
                  <a:srgbClr val="1D2125"/>
                </a:solidFill>
                <a:latin typeface="Calibri"/>
                <a:ea typeface="Calibri"/>
                <a:cs typeface="Calibri"/>
                <a:sym typeface="Calibri"/>
              </a:rPr>
              <a:t>/</a:t>
            </a:r>
            <a:r>
              <a:rPr baseline="-25000" lang="en" sz="1300">
                <a:solidFill>
                  <a:srgbClr val="1D2125"/>
                </a:solidFill>
                <a:latin typeface="Calibri"/>
                <a:ea typeface="Calibri"/>
                <a:cs typeface="Calibri"/>
                <a:sym typeface="Calibri"/>
              </a:rPr>
              <a:t>2</a:t>
            </a:r>
            <a:r>
              <a:rPr lang="en" sz="1300">
                <a:solidFill>
                  <a:srgbClr val="1D2125"/>
                </a:solidFill>
                <a:latin typeface="Calibri"/>
                <a:ea typeface="Calibri"/>
                <a:cs typeface="Calibri"/>
                <a:sym typeface="Calibri"/>
              </a:rPr>
              <a:t> = </a:t>
            </a:r>
            <a:r>
              <a:rPr baseline="30000" lang="en" sz="1300">
                <a:solidFill>
                  <a:srgbClr val="1D2125"/>
                </a:solidFill>
                <a:latin typeface="Calibri"/>
                <a:ea typeface="Calibri"/>
                <a:cs typeface="Calibri"/>
                <a:sym typeface="Calibri"/>
              </a:rPr>
              <a:t>17</a:t>
            </a:r>
            <a:r>
              <a:rPr lang="en" sz="1300">
                <a:solidFill>
                  <a:srgbClr val="1D2125"/>
                </a:solidFill>
                <a:latin typeface="Calibri"/>
                <a:ea typeface="Calibri"/>
                <a:cs typeface="Calibri"/>
                <a:sym typeface="Calibri"/>
              </a:rPr>
              <a:t>/</a:t>
            </a:r>
            <a:r>
              <a:rPr baseline="-25000" lang="en" sz="1300">
                <a:solidFill>
                  <a:srgbClr val="1D2125"/>
                </a:solidFill>
                <a:latin typeface="Calibri"/>
                <a:ea typeface="Calibri"/>
                <a:cs typeface="Calibri"/>
                <a:sym typeface="Calibri"/>
              </a:rPr>
              <a:t>2 </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1" marL="914400" rtl="0" algn="l">
              <a:lnSpc>
                <a:spcPct val="105000"/>
              </a:lnSpc>
              <a:spcBef>
                <a:spcPts val="300"/>
              </a:spcBef>
              <a:spcAft>
                <a:spcPts val="0"/>
              </a:spcAft>
              <a:buClr>
                <a:srgbClr val="1D2125"/>
              </a:buClr>
              <a:buSzPts val="1300"/>
              <a:buFont typeface="Calibri"/>
              <a:buChar char="○"/>
            </a:pPr>
            <a:r>
              <a:rPr baseline="30000" lang="en" sz="1300">
                <a:solidFill>
                  <a:srgbClr val="1D2125"/>
                </a:solidFill>
                <a:latin typeface="Calibri"/>
                <a:ea typeface="Calibri"/>
                <a:cs typeface="Calibri"/>
                <a:sym typeface="Calibri"/>
              </a:rPr>
              <a:t>17</a:t>
            </a:r>
            <a:r>
              <a:rPr lang="en" sz="1300">
                <a:solidFill>
                  <a:srgbClr val="1D2125"/>
                </a:solidFill>
                <a:latin typeface="Calibri"/>
                <a:ea typeface="Calibri"/>
                <a:cs typeface="Calibri"/>
                <a:sym typeface="Calibri"/>
              </a:rPr>
              <a:t>/</a:t>
            </a:r>
            <a:r>
              <a:rPr baseline="-25000" lang="en" sz="1300">
                <a:solidFill>
                  <a:srgbClr val="1D2125"/>
                </a:solidFill>
                <a:latin typeface="Calibri"/>
                <a:ea typeface="Calibri"/>
                <a:cs typeface="Calibri"/>
                <a:sym typeface="Calibri"/>
              </a:rPr>
              <a:t>2 </a:t>
            </a:r>
            <a:r>
              <a:rPr lang="en" sz="1300">
                <a:solidFill>
                  <a:srgbClr val="1D2125"/>
                </a:solidFill>
                <a:latin typeface="Calibri"/>
                <a:ea typeface="Calibri"/>
                <a:cs typeface="Calibri"/>
                <a:sym typeface="Calibri"/>
              </a:rPr>
              <a:t> = </a:t>
            </a:r>
            <a:r>
              <a:rPr baseline="30000" lang="en" sz="1300">
                <a:solidFill>
                  <a:srgbClr val="1D2125"/>
                </a:solidFill>
                <a:latin typeface="Calibri"/>
                <a:ea typeface="Calibri"/>
                <a:cs typeface="Calibri"/>
                <a:sym typeface="Calibri"/>
              </a:rPr>
              <a:t>17</a:t>
            </a:r>
            <a:r>
              <a:rPr lang="en" sz="1300">
                <a:solidFill>
                  <a:srgbClr val="1D2125"/>
                </a:solidFill>
                <a:latin typeface="Calibri"/>
                <a:ea typeface="Calibri"/>
                <a:cs typeface="Calibri"/>
                <a:sym typeface="Calibri"/>
              </a:rPr>
              <a:t>/</a:t>
            </a:r>
            <a:r>
              <a:rPr baseline="-25000" lang="en" sz="1300">
                <a:solidFill>
                  <a:srgbClr val="1D2125"/>
                </a:solidFill>
                <a:latin typeface="Calibri"/>
                <a:ea typeface="Calibri"/>
                <a:cs typeface="Calibri"/>
                <a:sym typeface="Calibri"/>
              </a:rPr>
              <a:t>2 </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lnSpc>
                <a:spcPct val="115000"/>
              </a:lnSpc>
              <a:spcBef>
                <a:spcPts val="300"/>
              </a:spcBef>
              <a:spcAft>
                <a:spcPts val="1200"/>
              </a:spcAft>
              <a:buNone/>
            </a:pPr>
            <a:r>
              <a:t/>
            </a:r>
            <a:endParaRPr b="1" sz="600">
              <a:solidFill>
                <a:srgbClr val="1D2125"/>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47b1eaab1d_0_9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47b1eaab1d_0_9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Multiply the second equation by – 5. −5(8</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11) = −40</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−55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Multiplying each side of an equation by the same number gives an equivalent equation with the same solution.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Add the resulting equation to the first equation to eliminate the variable </a:t>
            </a:r>
            <a:r>
              <a:rPr i="1" lang="en" sz="1300">
                <a:solidFill>
                  <a:schemeClr val="dk1"/>
                </a:solidFill>
                <a:latin typeface="Times New Roman"/>
                <a:ea typeface="Times New Roman"/>
                <a:cs typeface="Times New Roman"/>
                <a:sym typeface="Times New Roman"/>
              </a:rPr>
              <a:t>b</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Adding an equal amount to each side of an equation keeps the two sides equal, so the solution for the first equation is also a solution for the sum.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377b63c96d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377b63c96d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Answers may vary, but here is a sample: Multiply the second equation in the original system by </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This gives us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12</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 15</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(8</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11)  → 12</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a:t>
            </a:r>
            <a:r>
              <a:rPr baseline="30000" lang="en" sz="1300">
                <a:solidFill>
                  <a:schemeClr val="dk1"/>
                </a:solidFill>
                <a:latin typeface="Calibri"/>
                <a:ea typeface="Calibri"/>
                <a:cs typeface="Calibri"/>
                <a:sym typeface="Calibri"/>
              </a:rPr>
              <a:t>33</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6"/>
            </a:pPr>
            <a:r>
              <a:rPr lang="en" sz="1300">
                <a:solidFill>
                  <a:schemeClr val="dk1"/>
                </a:solidFill>
                <a:latin typeface="Calibri"/>
                <a:ea typeface="Calibri"/>
                <a:cs typeface="Calibri"/>
                <a:sym typeface="Calibri"/>
              </a:rPr>
              <a:t>Solving equations created in question 5:</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Subtract the resulting equations (or multiply the second equation by – 1 and add):</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a:t>
            </a:r>
            <a:r>
              <a:rPr baseline="30000" lang="en" sz="1300">
                <a:solidFill>
                  <a:schemeClr val="dk1"/>
                </a:solidFill>
                <a:latin typeface="Calibri"/>
                <a:ea typeface="Calibri"/>
                <a:cs typeface="Calibri"/>
                <a:sym typeface="Calibri"/>
              </a:rPr>
              <a:t>7</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 </a:t>
            </a:r>
            <a:r>
              <a:rPr baseline="30000" lang="en" sz="1300">
                <a:solidFill>
                  <a:schemeClr val="dk1"/>
                </a:solidFill>
                <a:latin typeface="Calibri"/>
                <a:ea typeface="Calibri"/>
                <a:cs typeface="Calibri"/>
                <a:sym typeface="Calibri"/>
              </a:rPr>
              <a:t>63</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endParaRPr baseline="-25000"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Solve:</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 9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12</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 15</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12</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+ 5(– 9) = – 15</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12</a:t>
            </a: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45 = – 15</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12</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30</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a:t>
            </a:r>
            <a:r>
              <a:rPr baseline="30000" lang="en" sz="1300">
                <a:solidFill>
                  <a:schemeClr val="dk1"/>
                </a:solidFill>
                <a:latin typeface="Calibri"/>
                <a:ea typeface="Calibri"/>
                <a:cs typeface="Calibri"/>
                <a:sym typeface="Calibri"/>
              </a:rPr>
              <a:t>30</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12</a:t>
            </a:r>
            <a:r>
              <a:rPr lang="en" sz="1300">
                <a:solidFill>
                  <a:schemeClr val="dk1"/>
                </a:solidFill>
                <a:latin typeface="Calibri"/>
                <a:ea typeface="Calibri"/>
                <a:cs typeface="Calibri"/>
                <a:sym typeface="Calibri"/>
              </a:rPr>
              <a:t> = </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2.5</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Substituting these values into the original equations: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12</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 15</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12(2.5) + 5(– 9) = – 15?</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30 – 45 = – 15?</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 15 = – 15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8</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11</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8(2.5) + (– 9) = 11?</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20 – 9 = 11?</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11 = 11 ✓</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47b1eaab1d_0_9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47b1eaab1d_0_9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347b1eaab1d_0_10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347b1eaab1d_0_10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Calibri"/>
                <a:ea typeface="Calibri"/>
                <a:cs typeface="Calibri"/>
                <a:sym typeface="Calibri"/>
              </a:rPr>
              <a:t>Refer to the systems that students have ordered in the "Finding Solutions to Unordered Sets of Equivalent Systems" activity (</a:t>
            </a:r>
            <a:r>
              <a:rPr lang="en" sz="1300" u="sng">
                <a:solidFill>
                  <a:schemeClr val="hlink"/>
                </a:solidFill>
                <a:latin typeface="Calibri"/>
                <a:ea typeface="Calibri"/>
                <a:cs typeface="Calibri"/>
                <a:sym typeface="Calibri"/>
                <a:hlinkClick r:id="rId2"/>
              </a:rPr>
              <a:t>blackline masters</a:t>
            </a:r>
            <a:r>
              <a:rPr lang="en" sz="1300">
                <a:solidFill>
                  <a:schemeClr val="dk1"/>
                </a:solidFill>
                <a:latin typeface="Calibri"/>
                <a:ea typeface="Calibri"/>
                <a:cs typeface="Calibri"/>
                <a:sym typeface="Calibri"/>
              </a:rPr>
              <a:t>). Invite students to explain what move takes one system to the next and how they know the new system is equivalent to the one before it (even though one equation has been transformed).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Answers will vary depending on the description of moves and justifications. Consider using a graphic organizer, as shown here. (A completed organizer could be preserved and used as a reference by students later.)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time is limited, focus on discussing the justifications on why one system in the sequence is equivalent to the before it (the last column in the graphic organizer).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Highlight statements such as: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i="1" lang="en" sz="1300">
                <a:solidFill>
                  <a:schemeClr val="dk1"/>
                </a:solidFill>
                <a:latin typeface="Calibri"/>
                <a:ea typeface="Calibri"/>
                <a:cs typeface="Calibri"/>
                <a:sym typeface="Calibri"/>
              </a:rPr>
              <a:t>Adding equal amounts to the two sides of an equation keeps the two sides equal, so the same </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𝑦</a:t>
            </a:r>
            <a:r>
              <a:rPr i="1" lang="en" sz="1300">
                <a:solidFill>
                  <a:schemeClr val="dk1"/>
                </a:solidFill>
                <a:latin typeface="Calibri"/>
                <a:ea typeface="Calibri"/>
                <a:cs typeface="Calibri"/>
                <a:sym typeface="Calibri"/>
              </a:rPr>
              <a:t>-values that make the first equation true also makes this new equation true. This means that the same pair of values is also a solution to the new system.</a:t>
            </a:r>
            <a:endParaRPr i="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no students explained in this way, demonstrate it.</a:t>
            </a:r>
            <a:endParaRPr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23.png"/><Relationship Id="rId5" Type="http://schemas.openxmlformats.org/officeDocument/2006/relationships/image" Target="../media/image6.png"/><Relationship Id="rId6" Type="http://schemas.openxmlformats.org/officeDocument/2006/relationships/image" Target="../media/image4.png"/><Relationship Id="rId7" Type="http://schemas.openxmlformats.org/officeDocument/2006/relationships/image" Target="../media/image11.png"/><Relationship Id="rId8"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9.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3.jpg"/><Relationship Id="rId4" Type="http://schemas.openxmlformats.org/officeDocument/2006/relationships/hyperlink" Target="https://www.desmos.com/calculator/xkadnj4eqw"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3.jpg"/><Relationship Id="rId4" Type="http://schemas.openxmlformats.org/officeDocument/2006/relationships/hyperlink" Target="https://www.desmos.com/calculator/xkadnj4eqw" TargetMode="External"/><Relationship Id="rId5" Type="http://schemas.openxmlformats.org/officeDocument/2006/relationships/hyperlink" Target="https://www.desmos.com/calculator/xkadnj4eqw" TargetMode="External"/><Relationship Id="rId6" Type="http://schemas.openxmlformats.org/officeDocument/2006/relationships/hyperlink" Target="https://www.desmos.com/calculator/xkadnj4eqw"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9.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10.png"/><Relationship Id="rId8"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9.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10.png"/><Relationship Id="rId7"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5.png"/><Relationship Id="rId4" Type="http://schemas.openxmlformats.org/officeDocument/2006/relationships/image" Target="../media/image23.png"/><Relationship Id="rId5"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3.jpg"/><Relationship Id="rId4" Type="http://schemas.openxmlformats.org/officeDocument/2006/relationships/slide" Target="/ppt/slides/slide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3.jpg"/><Relationship Id="rId4" Type="http://schemas.openxmlformats.org/officeDocument/2006/relationships/image" Target="../media/image32.png"/><Relationship Id="rId5" Type="http://schemas.openxmlformats.org/officeDocument/2006/relationships/image" Target="../media/image3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5.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3.jpg"/><Relationship Id="rId4" Type="http://schemas.openxmlformats.org/officeDocument/2006/relationships/hyperlink" Target="https://www.youtube.com/watch?v=B8iBqZeecAo" TargetMode="External"/><Relationship Id="rId5" Type="http://schemas.openxmlformats.org/officeDocument/2006/relationships/hyperlink" Target="https://www.youtube.com/watch?v=B8iBqZeecAo" TargetMode="External"/><Relationship Id="rId6" Type="http://schemas.openxmlformats.org/officeDocument/2006/relationships/image" Target="../media/image3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5.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0.png"/><Relationship Id="rId6" Type="http://schemas.openxmlformats.org/officeDocument/2006/relationships/image" Target="../media/image12.png"/><Relationship Id="rId7"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12.png"/><Relationship Id="rId6" Type="http://schemas.openxmlformats.org/officeDocument/2006/relationships/image" Target="../media/image27.png"/><Relationship Id="rId7"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3.jp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12.png"/><Relationship Id="rId4" Type="http://schemas.openxmlformats.org/officeDocument/2006/relationships/image" Target="../media/image22.png"/><Relationship Id="rId5" Type="http://schemas.openxmlformats.org/officeDocument/2006/relationships/image" Target="../media/image27.png"/><Relationship Id="rId6" Type="http://schemas.openxmlformats.org/officeDocument/2006/relationships/image" Target="../media/image26.png"/><Relationship Id="rId7"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Clr>
                <a:schemeClr val="dk1"/>
              </a:buClr>
              <a:buSzPts val="1100"/>
              <a:buFont typeface="Arial"/>
              <a:buNone/>
            </a:pPr>
            <a:r>
              <a:rPr lang="en" sz="1800">
                <a:solidFill>
                  <a:srgbClr val="FDBD3E"/>
                </a:solidFill>
                <a:latin typeface="Noto Sans"/>
                <a:ea typeface="Noto Sans"/>
                <a:cs typeface="Noto Sans"/>
                <a:sym typeface="Noto Sans"/>
              </a:rPr>
              <a:t>Unit 2 Linear Inequalities and Systems</a:t>
            </a:r>
            <a:endParaRPr sz="3000">
              <a:solidFill>
                <a:srgbClr val="FDBD3E"/>
              </a:solidFill>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Lesson </a:t>
            </a:r>
            <a:r>
              <a:rPr lang="en" sz="1800"/>
              <a:t>2</a:t>
            </a:r>
            <a:r>
              <a:rPr lang="en" sz="1800">
                <a:solidFill>
                  <a:srgbClr val="424242"/>
                </a:solidFill>
                <a:latin typeface="Calibri"/>
                <a:ea typeface="Calibri"/>
                <a:cs typeface="Calibri"/>
                <a:sym typeface="Calibri"/>
              </a:rPr>
              <a:t>.</a:t>
            </a:r>
            <a:r>
              <a:rPr lang="en" sz="1800"/>
              <a:t>6</a:t>
            </a:r>
            <a:r>
              <a:rPr lang="en" sz="1800">
                <a:solidFill>
                  <a:srgbClr val="424242"/>
                </a:solidFill>
                <a:latin typeface="Calibri"/>
                <a:ea typeface="Calibri"/>
                <a:cs typeface="Calibri"/>
                <a:sym typeface="Calibri"/>
              </a:rPr>
              <a:t> </a:t>
            </a:r>
            <a:r>
              <a:rPr lang="en" sz="1800"/>
              <a:t>Solving Systems by Elimination, Part 3</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2.</a:t>
            </a:r>
            <a:r>
              <a:rPr lang="en"/>
              <a:t>6 Solving Systems by Elimination, Part 3</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{A24F9BB9-0B26-4A21-9D5C-42555B55A597}</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sz="2000">
                <a:solidFill>
                  <a:srgbClr val="F3F3F3"/>
                </a:solidFill>
              </a:rPr>
              <a:t>By the end of this lesson you will be able to -</a:t>
            </a:r>
            <a:endParaRPr b="1" sz="2000">
              <a:solidFill>
                <a:srgbClr val="F3F3F3"/>
              </a:solidFill>
            </a:endParaRPr>
          </a:p>
          <a:p>
            <a:pPr indent="-355600" lvl="0" marL="457200" rtl="0" algn="l">
              <a:lnSpc>
                <a:spcPct val="100000"/>
              </a:lnSpc>
              <a:spcBef>
                <a:spcPts val="1000"/>
              </a:spcBef>
              <a:spcAft>
                <a:spcPts val="0"/>
              </a:spcAft>
              <a:buClr>
                <a:srgbClr val="F3F3F3"/>
              </a:buClr>
              <a:buSzPts val="2000"/>
              <a:buFont typeface="Helvetica Neue"/>
              <a:buChar char="●"/>
            </a:pPr>
            <a:r>
              <a:rPr b="1" lang="en" sz="2000">
                <a:solidFill>
                  <a:srgbClr val="F3F3F3"/>
                </a:solidFill>
              </a:rPr>
              <a:t>Explain how multiplying equations</a:t>
            </a:r>
            <a:r>
              <a:rPr lang="en" sz="2000">
                <a:solidFill>
                  <a:srgbClr val="F3F3F3"/>
                </a:solidFill>
              </a:rPr>
              <a:t> by a factor can help us solve systems of linear equations.</a:t>
            </a:r>
            <a:endParaRPr sz="2000">
              <a:solidFill>
                <a:srgbClr val="F3F3F3"/>
              </a:solidFill>
            </a:endParaRPr>
          </a:p>
        </p:txBody>
      </p:sp>
      <p:sp>
        <p:nvSpPr>
          <p:cNvPr id="68" name="Google Shape;68;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69" name="Google Shape;69;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2</a:t>
            </a:r>
            <a:r>
              <a:rPr lang="en">
                <a:solidFill>
                  <a:srgbClr val="EFEFEF"/>
                </a:solidFill>
              </a:rPr>
              <a:t>.</a:t>
            </a:r>
            <a:r>
              <a:rPr lang="en">
                <a:solidFill>
                  <a:srgbClr val="EFEFEF"/>
                </a:solidFill>
              </a:rPr>
              <a:t>6 Solving Systems by Elimination, Part 3</a:t>
            </a:r>
            <a:endParaRPr>
              <a:solidFill>
                <a:srgbClr val="EFEFEF"/>
              </a:solidFill>
            </a:endParaRPr>
          </a:p>
        </p:txBody>
      </p:sp>
      <p:pic>
        <p:nvPicPr>
          <p:cNvPr id="70" name="Google Shape;70;p10" title="Goals-2.png"/>
          <p:cNvPicPr preferRelativeResize="0"/>
          <p:nvPr/>
        </p:nvPicPr>
        <p:blipFill>
          <a:blip r:embed="rId3">
            <a:alphaModFix/>
          </a:blip>
          <a:stretch>
            <a:fillRect/>
          </a:stretch>
        </p:blipFill>
        <p:spPr>
          <a:xfrm>
            <a:off x="5260413" y="785800"/>
            <a:ext cx="3571875" cy="35718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Elimination</a:t>
            </a:r>
            <a:endParaRPr/>
          </a:p>
          <a:p>
            <a:pPr indent="-330200" lvl="1" marL="914400" rtl="0" algn="l">
              <a:spcBef>
                <a:spcPts val="0"/>
              </a:spcBef>
              <a:spcAft>
                <a:spcPts val="0"/>
              </a:spcAft>
              <a:buSzPts val="1600"/>
              <a:buChar char="○"/>
            </a:pPr>
            <a:r>
              <a:rPr lang="en"/>
              <a:t>A method of solving a system of equations where you add or subtract a multiple of one equation to another to get an equation with one variable.</a:t>
            </a:r>
            <a:endParaRPr/>
          </a:p>
          <a:p>
            <a:pPr indent="-342900" lvl="0" marL="457200" rtl="0" algn="l">
              <a:spcBef>
                <a:spcPts val="1000"/>
              </a:spcBef>
              <a:spcAft>
                <a:spcPts val="0"/>
              </a:spcAft>
              <a:buSzPts val="1800"/>
              <a:buChar char="●"/>
            </a:pPr>
            <a:r>
              <a:rPr lang="en"/>
              <a:t>Substitution</a:t>
            </a:r>
            <a:endParaRPr/>
          </a:p>
          <a:p>
            <a:pPr indent="-330200" lvl="1" marL="914400" rtl="0" algn="l">
              <a:spcBef>
                <a:spcPts val="0"/>
              </a:spcBef>
              <a:spcAft>
                <a:spcPts val="0"/>
              </a:spcAft>
              <a:buSzPts val="1600"/>
              <a:buChar char="○"/>
            </a:pPr>
            <a:r>
              <a:rPr lang="en"/>
              <a:t>A method replacing a variable with an expression it is equal to.</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a:t>
            </a:r>
            <a:r>
              <a:rPr lang="en"/>
              <a:t>6 Solving Systems by Elimination, Part 3</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Equivalent Systems</a:t>
            </a:r>
            <a:endParaRPr/>
          </a:p>
          <a:p>
            <a:pPr indent="-330200" lvl="1" marL="914400" rtl="0" algn="l">
              <a:spcBef>
                <a:spcPts val="0"/>
              </a:spcBef>
              <a:spcAft>
                <a:spcPts val="0"/>
              </a:spcAft>
              <a:buSzPts val="1600"/>
              <a:buChar char="○"/>
            </a:pPr>
            <a:r>
              <a:rPr lang="en"/>
              <a:t>Two systems that share the exact same solution set.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2" name="Shape 112"/>
        <p:cNvGrpSpPr/>
        <p:nvPr/>
      </p:nvGrpSpPr>
      <p:grpSpPr>
        <a:xfrm>
          <a:off x="0" y="0"/>
          <a:ext cx="0" cy="0"/>
          <a:chOff x="0" y="0"/>
          <a:chExt cx="0" cy="0"/>
        </a:xfrm>
      </p:grpSpPr>
      <p:sp>
        <p:nvSpPr>
          <p:cNvPr id="113" name="Google Shape;113;p1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Comparing Equations  </a:t>
            </a:r>
            <a:endParaRPr>
              <a:solidFill>
                <a:srgbClr val="005047"/>
              </a:solidFill>
            </a:endParaRPr>
          </a:p>
        </p:txBody>
      </p:sp>
      <p:sp>
        <p:nvSpPr>
          <p:cNvPr id="114" name="Google Shape;114;p13"/>
          <p:cNvSpPr txBox="1"/>
          <p:nvPr>
            <p:ph idx="1" type="body"/>
          </p:nvPr>
        </p:nvSpPr>
        <p:spPr>
          <a:xfrm>
            <a:off x="311700" y="1152475"/>
            <a:ext cx="8520600" cy="36123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2200"/>
              <a:t>Consider two equations in a system:</a:t>
            </a:r>
            <a:endParaRPr sz="2200"/>
          </a:p>
          <a:p>
            <a:pPr indent="0" lvl="0" marL="0" rtl="0" algn="l">
              <a:lnSpc>
                <a:spcPct val="100000"/>
              </a:lnSpc>
              <a:spcBef>
                <a:spcPts val="0"/>
              </a:spcBef>
              <a:spcAft>
                <a:spcPts val="0"/>
              </a:spcAft>
              <a:buNone/>
            </a:pPr>
            <a:r>
              <a:t/>
            </a:r>
            <a:endParaRPr sz="2200"/>
          </a:p>
          <a:p>
            <a:pPr indent="0" lvl="0" marL="457200" rtl="0" algn="l">
              <a:lnSpc>
                <a:spcPct val="100000"/>
              </a:lnSpc>
              <a:spcBef>
                <a:spcPts val="0"/>
              </a:spcBef>
              <a:spcAft>
                <a:spcPts val="0"/>
              </a:spcAft>
              <a:buNone/>
            </a:pPr>
            <a:r>
              <a:rPr b="1" lang="en" sz="2200">
                <a:solidFill>
                  <a:srgbClr val="1155CC"/>
                </a:solidFill>
              </a:rPr>
              <a:t>Equation A:</a:t>
            </a:r>
            <a:r>
              <a:rPr lang="en" sz="2200"/>
              <a:t> 4</a:t>
            </a:r>
            <a:r>
              <a:rPr i="1" lang="en" sz="2200">
                <a:latin typeface="Times New Roman"/>
                <a:ea typeface="Times New Roman"/>
                <a:cs typeface="Times New Roman"/>
                <a:sym typeface="Times New Roman"/>
              </a:rPr>
              <a:t>x</a:t>
            </a:r>
            <a:r>
              <a:rPr i="1" lang="en" sz="2200"/>
              <a:t> </a:t>
            </a:r>
            <a:r>
              <a:rPr lang="en" sz="2200"/>
              <a:t>+ </a:t>
            </a:r>
            <a:r>
              <a:rPr i="1" lang="en" sz="2200">
                <a:latin typeface="Times New Roman"/>
                <a:ea typeface="Times New Roman"/>
                <a:cs typeface="Times New Roman"/>
                <a:sym typeface="Times New Roman"/>
              </a:rPr>
              <a:t>y</a:t>
            </a:r>
            <a:r>
              <a:rPr i="1" lang="en" sz="2200"/>
              <a:t> </a:t>
            </a:r>
            <a:r>
              <a:rPr lang="en" sz="2200"/>
              <a:t>= 1</a:t>
            </a:r>
            <a:endParaRPr sz="2200"/>
          </a:p>
          <a:p>
            <a:pPr indent="0" lvl="0" marL="457200" rtl="0" algn="l">
              <a:lnSpc>
                <a:spcPct val="100000"/>
              </a:lnSpc>
              <a:spcBef>
                <a:spcPts val="0"/>
              </a:spcBef>
              <a:spcAft>
                <a:spcPts val="0"/>
              </a:spcAft>
              <a:buNone/>
            </a:pPr>
            <a:r>
              <a:rPr b="1" lang="en" sz="2200">
                <a:solidFill>
                  <a:srgbClr val="005047"/>
                </a:solidFill>
              </a:rPr>
              <a:t>Equation B:</a:t>
            </a:r>
            <a:r>
              <a:rPr lang="en" sz="2200"/>
              <a:t> </a:t>
            </a:r>
            <a:r>
              <a:rPr i="1" lang="en" sz="2200">
                <a:latin typeface="Times New Roman"/>
                <a:ea typeface="Times New Roman"/>
                <a:cs typeface="Times New Roman"/>
                <a:sym typeface="Times New Roman"/>
              </a:rPr>
              <a:t>x</a:t>
            </a:r>
            <a:r>
              <a:rPr i="1" lang="en" sz="2200"/>
              <a:t> </a:t>
            </a:r>
            <a:r>
              <a:rPr lang="en" sz="2200"/>
              <a:t>+ 2</a:t>
            </a:r>
            <a:r>
              <a:rPr i="1" lang="en" sz="2200">
                <a:latin typeface="Times New Roman"/>
                <a:ea typeface="Times New Roman"/>
                <a:cs typeface="Times New Roman"/>
                <a:sym typeface="Times New Roman"/>
              </a:rPr>
              <a:t>y</a:t>
            </a:r>
            <a:r>
              <a:rPr i="1" lang="en" sz="2200"/>
              <a:t> </a:t>
            </a:r>
            <a:r>
              <a:rPr lang="en" sz="2200"/>
              <a:t>= 9</a:t>
            </a:r>
            <a:endParaRPr sz="2200"/>
          </a:p>
          <a:p>
            <a:pPr indent="0" lvl="0" marL="0" rtl="0" algn="l">
              <a:lnSpc>
                <a:spcPct val="100000"/>
              </a:lnSpc>
              <a:spcBef>
                <a:spcPts val="0"/>
              </a:spcBef>
              <a:spcAft>
                <a:spcPts val="0"/>
              </a:spcAft>
              <a:buNone/>
            </a:pPr>
            <a:r>
              <a:t/>
            </a:r>
            <a:endParaRPr sz="2200"/>
          </a:p>
          <a:p>
            <a:pPr indent="-368300" lvl="0" marL="457200" rtl="0" algn="l">
              <a:lnSpc>
                <a:spcPct val="100000"/>
              </a:lnSpc>
              <a:spcBef>
                <a:spcPts val="1000"/>
              </a:spcBef>
              <a:spcAft>
                <a:spcPts val="0"/>
              </a:spcAft>
              <a:buSzPts val="2200"/>
              <a:buAutoNum type="arabicPeriod"/>
            </a:pPr>
            <a:r>
              <a:rPr lang="en" sz="2200"/>
              <a:t>Use the </a:t>
            </a:r>
            <a:r>
              <a:rPr lang="en" sz="2200" u="sng">
                <a:solidFill>
                  <a:schemeClr val="hlink"/>
                </a:solidFill>
                <a:hlinkClick r:id="rId4"/>
              </a:rPr>
              <a:t>graphing tool</a:t>
            </a:r>
            <a:r>
              <a:rPr lang="en" sz="2200"/>
              <a:t> or technology outside the course. Solve the system of equations. </a:t>
            </a:r>
            <a:endParaRPr sz="2200"/>
          </a:p>
          <a:p>
            <a:pPr indent="-368300" lvl="0" marL="457200" rtl="0" algn="l">
              <a:lnSpc>
                <a:spcPct val="100000"/>
              </a:lnSpc>
              <a:spcBef>
                <a:spcPts val="500"/>
              </a:spcBef>
              <a:spcAft>
                <a:spcPts val="0"/>
              </a:spcAft>
              <a:buSzPts val="2200"/>
              <a:buAutoNum type="arabicPeriod"/>
            </a:pPr>
            <a:r>
              <a:rPr lang="en" sz="2200"/>
              <a:t>What is the </a:t>
            </a:r>
            <a:r>
              <a:rPr i="1" lang="en" sz="2200">
                <a:latin typeface="Times New Roman"/>
                <a:ea typeface="Times New Roman"/>
                <a:cs typeface="Times New Roman"/>
                <a:sym typeface="Times New Roman"/>
              </a:rPr>
              <a:t>x</a:t>
            </a:r>
            <a:r>
              <a:rPr lang="en" sz="2200"/>
              <a:t> value?</a:t>
            </a:r>
            <a:endParaRPr sz="2200"/>
          </a:p>
          <a:p>
            <a:pPr indent="-368300" lvl="0" marL="457200" rtl="0" algn="l">
              <a:lnSpc>
                <a:spcPct val="100000"/>
              </a:lnSpc>
              <a:spcBef>
                <a:spcPts val="500"/>
              </a:spcBef>
              <a:spcAft>
                <a:spcPts val="0"/>
              </a:spcAft>
              <a:buSzPts val="2200"/>
              <a:buAutoNum type="arabicPeriod"/>
            </a:pPr>
            <a:r>
              <a:rPr lang="en" sz="2200"/>
              <a:t>What is the </a:t>
            </a:r>
            <a:r>
              <a:rPr i="1" lang="en" sz="2200">
                <a:latin typeface="Times New Roman"/>
                <a:ea typeface="Times New Roman"/>
                <a:cs typeface="Times New Roman"/>
                <a:sym typeface="Times New Roman"/>
              </a:rPr>
              <a:t>y</a:t>
            </a:r>
            <a:r>
              <a:rPr lang="en" sz="2200"/>
              <a:t> value?</a:t>
            </a:r>
            <a:endParaRPr/>
          </a:p>
        </p:txBody>
      </p:sp>
      <p:sp>
        <p:nvSpPr>
          <p:cNvPr id="115" name="Google Shape;115;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6" name="Google Shape;116;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2.6.1 Multiplying Equations by a Number</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0" name="Shape 120"/>
        <p:cNvGrpSpPr/>
        <p:nvPr/>
      </p:nvGrpSpPr>
      <p:grpSpPr>
        <a:xfrm>
          <a:off x="0" y="0"/>
          <a:ext cx="0" cy="0"/>
          <a:chOff x="0" y="0"/>
          <a:chExt cx="0" cy="0"/>
        </a:xfrm>
      </p:grpSpPr>
      <p:sp>
        <p:nvSpPr>
          <p:cNvPr id="121" name="Google Shape;121;p14"/>
          <p:cNvSpPr txBox="1"/>
          <p:nvPr>
            <p:ph type="title"/>
          </p:nvPr>
        </p:nvSpPr>
        <p:spPr>
          <a:xfrm>
            <a:off x="311700" y="2164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a:t>
            </a:r>
            <a:r>
              <a:rPr lang="en" sz="3000"/>
              <a:t>Comparing Equations</a:t>
            </a:r>
            <a:endParaRPr>
              <a:solidFill>
                <a:srgbClr val="005047"/>
              </a:solidFill>
            </a:endParaRPr>
          </a:p>
        </p:txBody>
      </p:sp>
      <p:sp>
        <p:nvSpPr>
          <p:cNvPr id="122" name="Google Shape;122;p14"/>
          <p:cNvSpPr txBox="1"/>
          <p:nvPr>
            <p:ph idx="1" type="body"/>
          </p:nvPr>
        </p:nvSpPr>
        <p:spPr>
          <a:xfrm>
            <a:off x="311700" y="896675"/>
            <a:ext cx="8748900" cy="39066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en" sz="1950"/>
              <a:t>Use</a:t>
            </a:r>
            <a:r>
              <a:rPr b="1" lang="en" sz="1950">
                <a:solidFill>
                  <a:srgbClr val="005047"/>
                </a:solidFill>
              </a:rPr>
              <a:t> </a:t>
            </a:r>
            <a:r>
              <a:rPr b="1" lang="en" sz="1950">
                <a:solidFill>
                  <a:srgbClr val="1155CC"/>
                </a:solidFill>
              </a:rPr>
              <a:t>Equation A:</a:t>
            </a:r>
            <a:r>
              <a:rPr b="1" lang="en" sz="1950">
                <a:solidFill>
                  <a:srgbClr val="005047"/>
                </a:solidFill>
              </a:rPr>
              <a:t> </a:t>
            </a:r>
            <a:r>
              <a:rPr lang="en" sz="1950"/>
              <a:t>4</a:t>
            </a:r>
            <a:r>
              <a:rPr i="1" lang="en" sz="1950">
                <a:latin typeface="Times New Roman"/>
                <a:ea typeface="Times New Roman"/>
                <a:cs typeface="Times New Roman"/>
                <a:sym typeface="Times New Roman"/>
              </a:rPr>
              <a:t>x</a:t>
            </a:r>
            <a:r>
              <a:rPr lang="en" sz="1950"/>
              <a:t> + </a:t>
            </a:r>
            <a:r>
              <a:rPr i="1" lang="en" sz="1950">
                <a:latin typeface="Times New Roman"/>
                <a:ea typeface="Times New Roman"/>
                <a:cs typeface="Times New Roman"/>
                <a:sym typeface="Times New Roman"/>
              </a:rPr>
              <a:t>y</a:t>
            </a:r>
            <a:r>
              <a:rPr lang="en" sz="1950"/>
              <a:t> = 1:</a:t>
            </a:r>
            <a:endParaRPr sz="1950"/>
          </a:p>
          <a:p>
            <a:pPr indent="-352425" lvl="0" marL="457200" rtl="0" algn="l">
              <a:lnSpc>
                <a:spcPct val="80000"/>
              </a:lnSpc>
              <a:spcBef>
                <a:spcPts val="500"/>
              </a:spcBef>
              <a:spcAft>
                <a:spcPts val="0"/>
              </a:spcAft>
              <a:buSzPts val="1950"/>
              <a:buAutoNum type="arabicPeriod" startAt="4"/>
            </a:pPr>
            <a:r>
              <a:rPr lang="en" sz="1950"/>
              <a:t>Multiply the equation by 2, show the resulting equivalent equation, and label it </a:t>
            </a:r>
            <a:r>
              <a:rPr b="1" lang="en" sz="1950">
                <a:solidFill>
                  <a:srgbClr val="FF9900"/>
                </a:solidFill>
              </a:rPr>
              <a:t>A1</a:t>
            </a:r>
            <a:r>
              <a:rPr lang="en" sz="1950"/>
              <a:t>.</a:t>
            </a:r>
            <a:endParaRPr sz="1950"/>
          </a:p>
          <a:p>
            <a:pPr indent="-352425" lvl="0" marL="457200" rtl="0" algn="l">
              <a:lnSpc>
                <a:spcPct val="80000"/>
              </a:lnSpc>
              <a:spcBef>
                <a:spcPts val="500"/>
              </a:spcBef>
              <a:spcAft>
                <a:spcPts val="0"/>
              </a:spcAft>
              <a:buSzPts val="1950"/>
              <a:buAutoNum type="arabicPeriod" startAt="4"/>
            </a:pPr>
            <a:r>
              <a:rPr lang="en" sz="1950"/>
              <a:t>Multiply the equation by – 5, show the resulting equivalent equation, and label it </a:t>
            </a:r>
            <a:r>
              <a:rPr b="1" lang="en" sz="1950">
                <a:solidFill>
                  <a:srgbClr val="674EA7"/>
                </a:solidFill>
              </a:rPr>
              <a:t>A2</a:t>
            </a:r>
            <a:r>
              <a:rPr lang="en" sz="1950"/>
              <a:t>.</a:t>
            </a:r>
            <a:endParaRPr sz="1950"/>
          </a:p>
          <a:p>
            <a:pPr indent="-352425" lvl="0" marL="457200" rtl="0" algn="l">
              <a:lnSpc>
                <a:spcPct val="80000"/>
              </a:lnSpc>
              <a:spcBef>
                <a:spcPts val="500"/>
              </a:spcBef>
              <a:spcAft>
                <a:spcPts val="0"/>
              </a:spcAft>
              <a:buSzPts val="1950"/>
              <a:buAutoNum type="arabicPeriod" startAt="4"/>
            </a:pPr>
            <a:r>
              <a:rPr lang="en" sz="1950"/>
              <a:t>Multiply the equation by ½, show the resulting equivalent equation, and label it </a:t>
            </a:r>
            <a:r>
              <a:rPr b="1" lang="en" sz="1950">
                <a:solidFill>
                  <a:srgbClr val="CC0000"/>
                </a:solidFill>
              </a:rPr>
              <a:t>A3</a:t>
            </a:r>
            <a:r>
              <a:rPr lang="en" sz="1950"/>
              <a:t>.</a:t>
            </a:r>
            <a:endParaRPr sz="1950"/>
          </a:p>
          <a:p>
            <a:pPr indent="0" lvl="0" marL="0" rtl="0" algn="l">
              <a:lnSpc>
                <a:spcPct val="80000"/>
              </a:lnSpc>
              <a:spcBef>
                <a:spcPts val="500"/>
              </a:spcBef>
              <a:spcAft>
                <a:spcPts val="0"/>
              </a:spcAft>
              <a:buNone/>
            </a:pPr>
            <a:r>
              <a:t/>
            </a:r>
            <a:endParaRPr sz="1950"/>
          </a:p>
          <a:p>
            <a:pPr indent="0" lvl="0" marL="0" rtl="0" algn="l">
              <a:lnSpc>
                <a:spcPct val="80000"/>
              </a:lnSpc>
              <a:spcBef>
                <a:spcPts val="500"/>
              </a:spcBef>
              <a:spcAft>
                <a:spcPts val="0"/>
              </a:spcAft>
              <a:buNone/>
            </a:pPr>
            <a:r>
              <a:rPr lang="en" sz="1950"/>
              <a:t>The new equations </a:t>
            </a:r>
            <a:r>
              <a:rPr b="1" lang="en" sz="1950">
                <a:solidFill>
                  <a:srgbClr val="FF9900"/>
                </a:solidFill>
              </a:rPr>
              <a:t>A1</a:t>
            </a:r>
            <a:r>
              <a:rPr lang="en" sz="1950"/>
              <a:t>, </a:t>
            </a:r>
            <a:r>
              <a:rPr b="1" lang="en" sz="1950">
                <a:solidFill>
                  <a:srgbClr val="674EA7"/>
                </a:solidFill>
              </a:rPr>
              <a:t>A2</a:t>
            </a:r>
            <a:r>
              <a:rPr lang="en" sz="1950"/>
              <a:t>, and </a:t>
            </a:r>
            <a:r>
              <a:rPr b="1" lang="en" sz="1950">
                <a:solidFill>
                  <a:srgbClr val="CC0000"/>
                </a:solidFill>
              </a:rPr>
              <a:t>A3</a:t>
            </a:r>
            <a:r>
              <a:rPr lang="en" sz="1950"/>
              <a:t> and </a:t>
            </a:r>
            <a:r>
              <a:rPr b="1" lang="en" sz="1950">
                <a:solidFill>
                  <a:srgbClr val="005047"/>
                </a:solidFill>
              </a:rPr>
              <a:t>Equation B</a:t>
            </a:r>
            <a:r>
              <a:rPr lang="en" sz="1950"/>
              <a:t>: </a:t>
            </a:r>
            <a:r>
              <a:rPr i="1" lang="en" sz="1950">
                <a:latin typeface="Times New Roman"/>
                <a:ea typeface="Times New Roman"/>
                <a:cs typeface="Times New Roman"/>
                <a:sym typeface="Times New Roman"/>
              </a:rPr>
              <a:t>x</a:t>
            </a:r>
            <a:r>
              <a:rPr lang="en" sz="1950"/>
              <a:t> + 2</a:t>
            </a:r>
            <a:r>
              <a:rPr i="1" lang="en" sz="1950">
                <a:latin typeface="Times New Roman"/>
                <a:ea typeface="Times New Roman"/>
                <a:cs typeface="Times New Roman"/>
                <a:sym typeface="Times New Roman"/>
              </a:rPr>
              <a:t>y</a:t>
            </a:r>
            <a:r>
              <a:rPr lang="en" sz="1950"/>
              <a:t> = 9</a:t>
            </a:r>
            <a:endParaRPr sz="1950"/>
          </a:p>
          <a:p>
            <a:pPr indent="-352425" lvl="0" marL="457200" rtl="0" algn="l">
              <a:lnSpc>
                <a:spcPct val="80000"/>
              </a:lnSpc>
              <a:spcBef>
                <a:spcPts val="500"/>
              </a:spcBef>
              <a:spcAft>
                <a:spcPts val="0"/>
              </a:spcAft>
              <a:buSzPts val="1950"/>
              <a:buAutoNum type="arabicPeriod" startAt="4"/>
            </a:pPr>
            <a:r>
              <a:rPr lang="en" sz="1950"/>
              <a:t>Graph the system of equations </a:t>
            </a:r>
            <a:r>
              <a:rPr b="1" lang="en" sz="1950">
                <a:solidFill>
                  <a:srgbClr val="FF9900"/>
                </a:solidFill>
              </a:rPr>
              <a:t>A1</a:t>
            </a:r>
            <a:r>
              <a:rPr lang="en" sz="1950"/>
              <a:t> and </a:t>
            </a:r>
            <a:r>
              <a:rPr b="1" lang="en" sz="1950">
                <a:solidFill>
                  <a:srgbClr val="005047"/>
                </a:solidFill>
              </a:rPr>
              <a:t>B</a:t>
            </a:r>
            <a:r>
              <a:rPr lang="en" sz="1950"/>
              <a:t>. [</a:t>
            </a:r>
            <a:r>
              <a:rPr lang="en" sz="1400" u="sng">
                <a:solidFill>
                  <a:schemeClr val="accent5"/>
                </a:solidFill>
                <a:hlinkClick r:id="rId4">
                  <a:extLst>
                    <a:ext uri="{A12FA001-AC4F-418D-AE19-62706E023703}">
                      <ahyp:hlinkClr val="tx"/>
                    </a:ext>
                  </a:extLst>
                </a:hlinkClick>
              </a:rPr>
              <a:t>Desmos graph</a:t>
            </a:r>
            <a:r>
              <a:rPr lang="en" sz="1950"/>
              <a:t>]</a:t>
            </a:r>
            <a:endParaRPr sz="1950"/>
          </a:p>
          <a:p>
            <a:pPr indent="-352425" lvl="0" marL="457200" rtl="0" algn="l">
              <a:lnSpc>
                <a:spcPct val="80000"/>
              </a:lnSpc>
              <a:spcBef>
                <a:spcPts val="0"/>
              </a:spcBef>
              <a:spcAft>
                <a:spcPts val="0"/>
              </a:spcAft>
              <a:buSzPts val="1950"/>
              <a:buAutoNum type="arabicPeriod" startAt="4"/>
            </a:pPr>
            <a:r>
              <a:rPr lang="en" sz="1950"/>
              <a:t>Graph the system of equations </a:t>
            </a:r>
            <a:r>
              <a:rPr b="1" lang="en" sz="1950">
                <a:solidFill>
                  <a:srgbClr val="674EA7"/>
                </a:solidFill>
              </a:rPr>
              <a:t>A2</a:t>
            </a:r>
            <a:r>
              <a:rPr lang="en" sz="1950"/>
              <a:t> and </a:t>
            </a:r>
            <a:r>
              <a:rPr b="1" lang="en" sz="1950">
                <a:solidFill>
                  <a:srgbClr val="005047"/>
                </a:solidFill>
              </a:rPr>
              <a:t>B</a:t>
            </a:r>
            <a:r>
              <a:rPr lang="en" sz="1950"/>
              <a:t>. [</a:t>
            </a:r>
            <a:r>
              <a:rPr lang="en" sz="1400" u="sng">
                <a:solidFill>
                  <a:schemeClr val="accent5"/>
                </a:solidFill>
                <a:hlinkClick r:id="rId5">
                  <a:extLst>
                    <a:ext uri="{A12FA001-AC4F-418D-AE19-62706E023703}">
                      <ahyp:hlinkClr val="tx"/>
                    </a:ext>
                  </a:extLst>
                </a:hlinkClick>
              </a:rPr>
              <a:t>Desmos graph</a:t>
            </a:r>
            <a:r>
              <a:rPr lang="en" sz="1950"/>
              <a:t>]</a:t>
            </a:r>
            <a:endParaRPr sz="1950"/>
          </a:p>
          <a:p>
            <a:pPr indent="-352425" lvl="0" marL="457200" rtl="0" algn="l">
              <a:lnSpc>
                <a:spcPct val="80000"/>
              </a:lnSpc>
              <a:spcBef>
                <a:spcPts val="0"/>
              </a:spcBef>
              <a:spcAft>
                <a:spcPts val="0"/>
              </a:spcAft>
              <a:buSzPts val="1950"/>
              <a:buAutoNum type="arabicPeriod" startAt="4"/>
            </a:pPr>
            <a:r>
              <a:rPr lang="en" sz="1950"/>
              <a:t>Graph the system of equations </a:t>
            </a:r>
            <a:r>
              <a:rPr b="1" lang="en" sz="1950">
                <a:solidFill>
                  <a:srgbClr val="CC0000"/>
                </a:solidFill>
              </a:rPr>
              <a:t>A3</a:t>
            </a:r>
            <a:r>
              <a:rPr lang="en" sz="1950"/>
              <a:t> and </a:t>
            </a:r>
            <a:r>
              <a:rPr b="1" lang="en" sz="1950">
                <a:solidFill>
                  <a:srgbClr val="005047"/>
                </a:solidFill>
              </a:rPr>
              <a:t>B</a:t>
            </a:r>
            <a:r>
              <a:rPr lang="en" sz="1950"/>
              <a:t>. [</a:t>
            </a:r>
            <a:r>
              <a:rPr lang="en" sz="1400" u="sng">
                <a:solidFill>
                  <a:schemeClr val="accent5"/>
                </a:solidFill>
                <a:hlinkClick r:id="rId6">
                  <a:extLst>
                    <a:ext uri="{A12FA001-AC4F-418D-AE19-62706E023703}">
                      <ahyp:hlinkClr val="tx"/>
                    </a:ext>
                  </a:extLst>
                </a:hlinkClick>
              </a:rPr>
              <a:t>Desmos graph</a:t>
            </a:r>
            <a:r>
              <a:rPr lang="en" sz="1950"/>
              <a:t>]</a:t>
            </a:r>
            <a:endParaRPr sz="1950"/>
          </a:p>
          <a:p>
            <a:pPr indent="-352425" lvl="0" marL="457200" rtl="0" algn="l">
              <a:lnSpc>
                <a:spcPct val="80000"/>
              </a:lnSpc>
              <a:spcBef>
                <a:spcPts val="0"/>
              </a:spcBef>
              <a:spcAft>
                <a:spcPts val="0"/>
              </a:spcAft>
              <a:buSzPts val="1950"/>
              <a:buAutoNum type="arabicPeriod" startAt="4"/>
            </a:pPr>
            <a:r>
              <a:rPr lang="en" sz="1950"/>
              <a:t>Make a couple of observations about the graphs of Equations </a:t>
            </a:r>
            <a:r>
              <a:rPr b="1" lang="en" sz="1950"/>
              <a:t>A1</a:t>
            </a:r>
            <a:r>
              <a:rPr lang="en" sz="1950"/>
              <a:t>, </a:t>
            </a:r>
            <a:r>
              <a:rPr b="1" lang="en" sz="1950"/>
              <a:t>A2</a:t>
            </a:r>
            <a:r>
              <a:rPr lang="en" sz="1950"/>
              <a:t>, and </a:t>
            </a:r>
            <a:r>
              <a:rPr b="1" lang="en" sz="1950"/>
              <a:t>A3</a:t>
            </a:r>
            <a:r>
              <a:rPr lang="en" sz="1950"/>
              <a:t>.</a:t>
            </a:r>
            <a:endParaRPr sz="1400"/>
          </a:p>
        </p:txBody>
      </p:sp>
      <p:sp>
        <p:nvSpPr>
          <p:cNvPr id="123" name="Google Shape;123;p14"/>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4" name="Google Shape;124;p14"/>
          <p:cNvSpPr txBox="1"/>
          <p:nvPr>
            <p:ph idx="3" type="sldNum"/>
          </p:nvPr>
        </p:nvSpPr>
        <p:spPr>
          <a:xfrm>
            <a:off x="311700" y="48033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2.6.1 Multiplying Equations by a Number</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28" name="Shape 128"/>
        <p:cNvGrpSpPr/>
        <p:nvPr/>
      </p:nvGrpSpPr>
      <p:grpSpPr>
        <a:xfrm>
          <a:off x="0" y="0"/>
          <a:ext cx="0" cy="0"/>
          <a:chOff x="0" y="0"/>
          <a:chExt cx="0" cy="0"/>
        </a:xfrm>
      </p:grpSpPr>
      <p:sp>
        <p:nvSpPr>
          <p:cNvPr id="129" name="Google Shape;129;p15"/>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0" name="Google Shape;130;p15"/>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1" name="Google Shape;131;p15"/>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2" name="Google Shape;132;p15"/>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3" name="Google Shape;133;p15"/>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4" name="Google Shape;134;p15"/>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35" name="Google Shape;135;p15"/>
          <p:cNvCxnSpPr>
            <a:stCxn id="129" idx="2"/>
            <a:endCxn id="131"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36" name="Google Shape;136;p15"/>
          <p:cNvCxnSpPr>
            <a:stCxn id="131" idx="3"/>
            <a:endCxn id="130"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7" name="Google Shape;137;p15"/>
          <p:cNvCxnSpPr>
            <a:stCxn id="130" idx="3"/>
            <a:endCxn id="132"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8" name="Google Shape;138;p15"/>
          <p:cNvCxnSpPr>
            <a:stCxn id="132" idx="3"/>
            <a:endCxn id="134"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9" name="Google Shape;139;p15"/>
          <p:cNvCxnSpPr>
            <a:stCxn id="134" idx="3"/>
            <a:endCxn id="13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40" name="Google Shape;140;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41" name="Google Shape;141;p15"/>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42" name="Google Shape;142;p15"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43" name="Google Shape;143;p15"/>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44" name="Google Shape;144;p15"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45" name="Google Shape;145;p15"/>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6" name="Google Shape;146;p15"/>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7" name="Google Shape;147;p15"/>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8" name="Google Shape;148;p15"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9" name="Google Shape;149;p15"/>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50" name="Google Shape;150;p15"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51" name="Google Shape;151;p15"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52" name="Google Shape;152;p15"/>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53" name="Google Shape;153;p15"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7" name="Shape 157"/>
        <p:cNvGrpSpPr/>
        <p:nvPr/>
      </p:nvGrpSpPr>
      <p:grpSpPr>
        <a:xfrm>
          <a:off x="0" y="0"/>
          <a:ext cx="0" cy="0"/>
          <a:chOff x="0" y="0"/>
          <a:chExt cx="0" cy="0"/>
        </a:xfrm>
      </p:grpSpPr>
      <p:sp>
        <p:nvSpPr>
          <p:cNvPr id="158" name="Google Shape;158;p16"/>
          <p:cNvSpPr txBox="1"/>
          <p:nvPr>
            <p:ph type="title"/>
          </p:nvPr>
        </p:nvSpPr>
        <p:spPr>
          <a:xfrm>
            <a:off x="311700" y="1402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a:t>Elena’s Moves 🧮</a:t>
            </a:r>
            <a:endParaRPr>
              <a:solidFill>
                <a:srgbClr val="005047"/>
              </a:solidFill>
            </a:endParaRPr>
          </a:p>
        </p:txBody>
      </p:sp>
      <p:sp>
        <p:nvSpPr>
          <p:cNvPr id="159" name="Google Shape;159;p16"/>
          <p:cNvSpPr txBox="1"/>
          <p:nvPr>
            <p:ph idx="1" type="body"/>
          </p:nvPr>
        </p:nvSpPr>
        <p:spPr>
          <a:xfrm>
            <a:off x="311700" y="727775"/>
            <a:ext cx="8520600" cy="7635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1000"/>
              </a:spcAft>
              <a:buNone/>
            </a:pPr>
            <a:r>
              <a:rPr lang="en" sz="2200"/>
              <a:t>Here is a system you solved by graphing earlier. To start solving the system, Elena wrote step 1 and then step 2. </a:t>
            </a:r>
            <a:endParaRPr sz="2200"/>
          </a:p>
        </p:txBody>
      </p:sp>
      <p:sp>
        <p:nvSpPr>
          <p:cNvPr id="160" name="Google Shape;160;p16"/>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1" name="Google Shape;161;p16"/>
          <p:cNvSpPr txBox="1"/>
          <p:nvPr>
            <p:ph idx="3" type="sldNum"/>
          </p:nvPr>
        </p:nvSpPr>
        <p:spPr>
          <a:xfrm>
            <a:off x="311700" y="48110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2.6.2 Writing a New System to Solve a Given System</a:t>
            </a:r>
            <a:endParaRPr/>
          </a:p>
        </p:txBody>
      </p:sp>
      <p:graphicFrame>
        <p:nvGraphicFramePr>
          <p:cNvPr id="162" name="Google Shape;162;p16"/>
          <p:cNvGraphicFramePr/>
          <p:nvPr/>
        </p:nvGraphicFramePr>
        <p:xfrm>
          <a:off x="683350" y="1567477"/>
          <a:ext cx="3000000" cy="3000000"/>
        </p:xfrm>
        <a:graphic>
          <a:graphicData uri="http://schemas.openxmlformats.org/drawingml/2006/table">
            <a:tbl>
              <a:tblPr>
                <a:noFill/>
                <a:tableStyleId>{BB7D5480-B10C-41F1-AADF-EDDBFFED531F}</a:tableStyleId>
              </a:tblPr>
              <a:tblGrid>
                <a:gridCol w="2098525"/>
              </a:tblGrid>
              <a:tr h="338700">
                <a:tc>
                  <a:txBody>
                    <a:bodyPr/>
                    <a:lstStyle/>
                    <a:p>
                      <a:pPr indent="0" lvl="0" marL="0" rtl="0" algn="l">
                        <a:lnSpc>
                          <a:spcPct val="115000"/>
                        </a:lnSpc>
                        <a:spcBef>
                          <a:spcPts val="0"/>
                        </a:spcBef>
                        <a:spcAft>
                          <a:spcPts val="0"/>
                        </a:spcAft>
                        <a:buNone/>
                      </a:pPr>
                      <a:r>
                        <a:rPr b="1" lang="en" sz="1800">
                          <a:solidFill>
                            <a:schemeClr val="lt1"/>
                          </a:solidFill>
                          <a:latin typeface="Calibri"/>
                          <a:ea typeface="Calibri"/>
                          <a:cs typeface="Calibri"/>
                          <a:sym typeface="Calibri"/>
                        </a:rPr>
                        <a:t>Original System</a:t>
                      </a:r>
                      <a:endParaRPr b="1" sz="1800">
                        <a:solidFill>
                          <a:schemeClr val="lt1"/>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005047"/>
                    </a:solidFill>
                  </a:tcPr>
                </a:tc>
              </a:tr>
              <a:tr h="338700">
                <a:tc>
                  <a:txBody>
                    <a:bodyPr/>
                    <a:lstStyle/>
                    <a:p>
                      <a:pPr indent="0" lvl="0" marL="0" rtl="0" algn="l">
                        <a:lnSpc>
                          <a:spcPct val="115000"/>
                        </a:lnSpc>
                        <a:spcBef>
                          <a:spcPts val="0"/>
                        </a:spcBef>
                        <a:spcAft>
                          <a:spcPts val="0"/>
                        </a:spcAft>
                        <a:buNone/>
                      </a:pPr>
                      <a:r>
                        <a:rPr lang="en" sz="1300">
                          <a:solidFill>
                            <a:srgbClr val="424242"/>
                          </a:solidFill>
                          <a:latin typeface="Calibri"/>
                          <a:ea typeface="Calibri"/>
                          <a:cs typeface="Calibri"/>
                          <a:sym typeface="Calibri"/>
                        </a:rPr>
                        <a:t> Equation A:   </a:t>
                      </a:r>
                      <a:r>
                        <a:rPr lang="en" sz="1800">
                          <a:solidFill>
                            <a:srgbClr val="424242"/>
                          </a:solidFill>
                          <a:latin typeface="Calibri"/>
                          <a:ea typeface="Calibri"/>
                          <a:cs typeface="Calibri"/>
                          <a:sym typeface="Calibri"/>
                        </a:rPr>
                        <a:t>4</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a:t>
                      </a:r>
                      <a:r>
                        <a:rPr i="1" lang="en" sz="1800">
                          <a:solidFill>
                            <a:srgbClr val="424242"/>
                          </a:solidFill>
                          <a:latin typeface="Times New Roman"/>
                          <a:ea typeface="Times New Roman"/>
                          <a:cs typeface="Times New Roman"/>
                          <a:sym typeface="Times New Roman"/>
                        </a:rPr>
                        <a:t>y</a:t>
                      </a:r>
                      <a:r>
                        <a:rPr lang="en" sz="1800">
                          <a:solidFill>
                            <a:srgbClr val="424242"/>
                          </a:solidFill>
                          <a:latin typeface="Calibri"/>
                          <a:ea typeface="Calibri"/>
                          <a:cs typeface="Calibri"/>
                          <a:sym typeface="Calibri"/>
                        </a:rPr>
                        <a:t> = 1</a:t>
                      </a:r>
                      <a:endParaRPr sz="18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1300">
                          <a:solidFill>
                            <a:srgbClr val="424242"/>
                          </a:solidFill>
                          <a:latin typeface="Calibri"/>
                          <a:ea typeface="Calibri"/>
                          <a:cs typeface="Calibri"/>
                          <a:sym typeface="Calibri"/>
                        </a:rPr>
                        <a:t>Equation B:   </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+ 2</a:t>
                      </a:r>
                      <a:r>
                        <a:rPr i="1" lang="en" sz="1800">
                          <a:solidFill>
                            <a:srgbClr val="424242"/>
                          </a:solidFill>
                          <a:latin typeface="Times New Roman"/>
                          <a:ea typeface="Times New Roman"/>
                          <a:cs typeface="Times New Roman"/>
                          <a:sym typeface="Times New Roman"/>
                        </a:rPr>
                        <a:t>y</a:t>
                      </a:r>
                      <a:r>
                        <a:rPr lang="en" sz="1800">
                          <a:solidFill>
                            <a:srgbClr val="424242"/>
                          </a:solidFill>
                          <a:latin typeface="Calibri"/>
                          <a:ea typeface="Calibri"/>
                          <a:cs typeface="Calibri"/>
                          <a:sym typeface="Calibri"/>
                        </a:rPr>
                        <a:t> = 9</a:t>
                      </a:r>
                      <a:endParaRPr sz="18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163" name="Google Shape;163;p16"/>
          <p:cNvGraphicFramePr/>
          <p:nvPr/>
        </p:nvGraphicFramePr>
        <p:xfrm>
          <a:off x="3573925" y="1567463"/>
          <a:ext cx="3000000" cy="3000000"/>
        </p:xfrm>
        <a:graphic>
          <a:graphicData uri="http://schemas.openxmlformats.org/drawingml/2006/table">
            <a:tbl>
              <a:tblPr>
                <a:noFill/>
                <a:tableStyleId>{BB7D5480-B10C-41F1-AADF-EDDBFFED531F}</a:tableStyleId>
              </a:tblPr>
              <a:tblGrid>
                <a:gridCol w="2098525"/>
              </a:tblGrid>
              <a:tr h="338700">
                <a:tc>
                  <a:txBody>
                    <a:bodyPr/>
                    <a:lstStyle/>
                    <a:p>
                      <a:pPr indent="0" lvl="0" marL="0" rtl="0" algn="l">
                        <a:lnSpc>
                          <a:spcPct val="115000"/>
                        </a:lnSpc>
                        <a:spcBef>
                          <a:spcPts val="0"/>
                        </a:spcBef>
                        <a:spcAft>
                          <a:spcPts val="0"/>
                        </a:spcAft>
                        <a:buNone/>
                      </a:pPr>
                      <a:r>
                        <a:rPr b="1" lang="en" sz="1800">
                          <a:solidFill>
                            <a:schemeClr val="lt1"/>
                          </a:solidFill>
                          <a:latin typeface="Calibri"/>
                          <a:ea typeface="Calibri"/>
                          <a:cs typeface="Calibri"/>
                          <a:sym typeface="Calibri"/>
                        </a:rPr>
                        <a:t>Step 1</a:t>
                      </a:r>
                      <a:endParaRPr b="1" sz="1800">
                        <a:solidFill>
                          <a:schemeClr val="lt1"/>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005047"/>
                    </a:solidFill>
                  </a:tcPr>
                </a:tc>
              </a:tr>
              <a:tr h="338700">
                <a:tc>
                  <a:txBody>
                    <a:bodyPr/>
                    <a:lstStyle/>
                    <a:p>
                      <a:pPr indent="0" lvl="0" marL="0" rtl="0" algn="l">
                        <a:lnSpc>
                          <a:spcPct val="115000"/>
                        </a:lnSpc>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4</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a:t>
                      </a:r>
                      <a:r>
                        <a:rPr i="1" lang="en" sz="1800">
                          <a:solidFill>
                            <a:srgbClr val="424242"/>
                          </a:solidFill>
                          <a:latin typeface="Times New Roman"/>
                          <a:ea typeface="Times New Roman"/>
                          <a:cs typeface="Times New Roman"/>
                          <a:sym typeface="Times New Roman"/>
                        </a:rPr>
                        <a:t>y</a:t>
                      </a:r>
                      <a:r>
                        <a:rPr lang="en" sz="1800">
                          <a:solidFill>
                            <a:srgbClr val="424242"/>
                          </a:solidFill>
                          <a:latin typeface="Calibri"/>
                          <a:ea typeface="Calibri"/>
                          <a:cs typeface="Calibri"/>
                          <a:sym typeface="Calibri"/>
                        </a:rPr>
                        <a:t> = 1</a:t>
                      </a:r>
                      <a:endParaRPr sz="1800">
                        <a:solidFill>
                          <a:srgbClr val="424242"/>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4</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+ 8</a:t>
                      </a:r>
                      <a:r>
                        <a:rPr i="1" lang="en" sz="1800">
                          <a:solidFill>
                            <a:srgbClr val="424242"/>
                          </a:solidFill>
                          <a:latin typeface="Times New Roman"/>
                          <a:ea typeface="Times New Roman"/>
                          <a:cs typeface="Times New Roman"/>
                          <a:sym typeface="Times New Roman"/>
                        </a:rPr>
                        <a:t>y</a:t>
                      </a:r>
                      <a:r>
                        <a:rPr lang="en" sz="1800">
                          <a:solidFill>
                            <a:srgbClr val="424242"/>
                          </a:solidFill>
                          <a:latin typeface="Calibri"/>
                          <a:ea typeface="Calibri"/>
                          <a:cs typeface="Calibri"/>
                          <a:sym typeface="Calibri"/>
                        </a:rPr>
                        <a:t> = 36</a:t>
                      </a:r>
                      <a:endParaRPr sz="18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164" name="Google Shape;164;p16"/>
          <p:cNvGraphicFramePr/>
          <p:nvPr/>
        </p:nvGraphicFramePr>
        <p:xfrm>
          <a:off x="6664800" y="1567463"/>
          <a:ext cx="3000000" cy="3000000"/>
        </p:xfrm>
        <a:graphic>
          <a:graphicData uri="http://schemas.openxmlformats.org/drawingml/2006/table">
            <a:tbl>
              <a:tblPr>
                <a:noFill/>
                <a:tableStyleId>{BB7D5480-B10C-41F1-AADF-EDDBFFED531F}</a:tableStyleId>
              </a:tblPr>
              <a:tblGrid>
                <a:gridCol w="2098525"/>
              </a:tblGrid>
              <a:tr h="338700">
                <a:tc>
                  <a:txBody>
                    <a:bodyPr/>
                    <a:lstStyle/>
                    <a:p>
                      <a:pPr indent="0" lvl="0" marL="0" rtl="0" algn="l">
                        <a:lnSpc>
                          <a:spcPct val="115000"/>
                        </a:lnSpc>
                        <a:spcBef>
                          <a:spcPts val="0"/>
                        </a:spcBef>
                        <a:spcAft>
                          <a:spcPts val="0"/>
                        </a:spcAft>
                        <a:buNone/>
                      </a:pPr>
                      <a:r>
                        <a:rPr b="1" lang="en" sz="1800">
                          <a:solidFill>
                            <a:srgbClr val="F5F5F5"/>
                          </a:solidFill>
                          <a:latin typeface="Calibri"/>
                          <a:ea typeface="Calibri"/>
                          <a:cs typeface="Calibri"/>
                          <a:sym typeface="Calibri"/>
                        </a:rPr>
                        <a:t>Step 2</a:t>
                      </a:r>
                      <a:endParaRPr b="1" sz="1800">
                        <a:solidFill>
                          <a:srgbClr val="F5F5F5"/>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005047"/>
                    </a:solidFill>
                  </a:tcPr>
                </a:tc>
              </a:tr>
              <a:tr h="3387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4</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a:t>
                      </a:r>
                      <a:r>
                        <a:rPr i="1" lang="en" sz="1800">
                          <a:solidFill>
                            <a:srgbClr val="424242"/>
                          </a:solidFill>
                          <a:latin typeface="Times New Roman"/>
                          <a:ea typeface="Times New Roman"/>
                          <a:cs typeface="Times New Roman"/>
                          <a:sym typeface="Times New Roman"/>
                        </a:rPr>
                        <a:t>y</a:t>
                      </a:r>
                      <a:r>
                        <a:rPr lang="en" sz="1800">
                          <a:solidFill>
                            <a:srgbClr val="424242"/>
                          </a:solidFill>
                          <a:latin typeface="Calibri"/>
                          <a:ea typeface="Calibri"/>
                          <a:cs typeface="Calibri"/>
                          <a:sym typeface="Calibri"/>
                        </a:rPr>
                        <a:t> =      1</a:t>
                      </a:r>
                      <a:endParaRPr sz="18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 </a:t>
                      </a:r>
                      <a:r>
                        <a:rPr lang="en" sz="1800">
                          <a:solidFill>
                            <a:srgbClr val="424242"/>
                          </a:solidFill>
                          <a:latin typeface="Calibri"/>
                          <a:ea typeface="Calibri"/>
                          <a:cs typeface="Calibri"/>
                          <a:sym typeface="Calibri"/>
                        </a:rPr>
                        <a:t>4</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 8</a:t>
                      </a:r>
                      <a:r>
                        <a:rPr i="1" lang="en" sz="1800">
                          <a:solidFill>
                            <a:srgbClr val="424242"/>
                          </a:solidFill>
                          <a:latin typeface="Times New Roman"/>
                          <a:ea typeface="Times New Roman"/>
                          <a:cs typeface="Times New Roman"/>
                          <a:sym typeface="Times New Roman"/>
                        </a:rPr>
                        <a:t>y</a:t>
                      </a:r>
                      <a:r>
                        <a:rPr lang="en" sz="1800">
                          <a:solidFill>
                            <a:srgbClr val="424242"/>
                          </a:solidFill>
                          <a:latin typeface="Calibri"/>
                          <a:ea typeface="Calibri"/>
                          <a:cs typeface="Calibri"/>
                          <a:sym typeface="Calibri"/>
                        </a:rPr>
                        <a:t> = – 36</a:t>
                      </a:r>
                      <a:endParaRPr sz="18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w="28575">
                      <a:solidFill>
                        <a:srgbClr val="005047"/>
                      </a:solidFill>
                      <a:prstDash val="solid"/>
                      <a:round/>
                      <a:headEnd len="sm" w="sm" type="none"/>
                      <a:tailEnd len="sm" w="sm" type="none"/>
                    </a:lnB>
                  </a:tcPr>
                </a:tc>
              </a:tr>
              <a:tr h="338700">
                <a:tc>
                  <a:txBody>
                    <a:bodyPr/>
                    <a:lstStyle/>
                    <a:p>
                      <a:pPr indent="0" lvl="0" marL="0" rtl="0" algn="l">
                        <a:lnSpc>
                          <a:spcPct val="115000"/>
                        </a:lnSpc>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            – 7</a:t>
                      </a:r>
                      <a:r>
                        <a:rPr i="1" lang="en" sz="1800">
                          <a:solidFill>
                            <a:srgbClr val="424242"/>
                          </a:solidFill>
                          <a:latin typeface="Times New Roman"/>
                          <a:ea typeface="Times New Roman"/>
                          <a:cs typeface="Times New Roman"/>
                          <a:sym typeface="Times New Roman"/>
                        </a:rPr>
                        <a:t>y</a:t>
                      </a:r>
                      <a:r>
                        <a:rPr lang="en" sz="1800">
                          <a:solidFill>
                            <a:srgbClr val="424242"/>
                          </a:solidFill>
                          <a:latin typeface="Calibri"/>
                          <a:ea typeface="Calibri"/>
                          <a:cs typeface="Calibri"/>
                          <a:sym typeface="Calibri"/>
                        </a:rPr>
                        <a:t> = – 35</a:t>
                      </a:r>
                      <a:endParaRPr sz="18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w="28575">
                      <a:solidFill>
                        <a:srgbClr val="005047"/>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
        <p:nvSpPr>
          <p:cNvPr id="165" name="Google Shape;165;p16"/>
          <p:cNvSpPr txBox="1"/>
          <p:nvPr/>
        </p:nvSpPr>
        <p:spPr>
          <a:xfrm>
            <a:off x="0" y="2988325"/>
            <a:ext cx="8923800" cy="1994700"/>
          </a:xfrm>
          <a:prstGeom prst="rect">
            <a:avLst/>
          </a:prstGeom>
          <a:noFill/>
          <a:ln>
            <a:noFill/>
          </a:ln>
        </p:spPr>
        <p:txBody>
          <a:bodyPr anchorCtr="0" anchor="t" bIns="91425" lIns="91425" spcFirstLastPara="1" rIns="91425" wrap="square" tIns="91425">
            <a:spAutoFit/>
          </a:bodyPr>
          <a:lstStyle/>
          <a:p>
            <a:pPr indent="-361950" lvl="0" marL="457200" rtl="0" algn="l">
              <a:lnSpc>
                <a:spcPct val="115000"/>
              </a:lnSpc>
              <a:spcBef>
                <a:spcPts val="0"/>
              </a:spcBef>
              <a:spcAft>
                <a:spcPts val="0"/>
              </a:spcAft>
              <a:buClr>
                <a:srgbClr val="424242"/>
              </a:buClr>
              <a:buSzPts val="2100"/>
              <a:buFont typeface="Calibri"/>
              <a:buAutoNum type="arabicPeriod"/>
            </a:pPr>
            <a:r>
              <a:rPr lang="en" sz="2100">
                <a:solidFill>
                  <a:srgbClr val="424242"/>
                </a:solidFill>
                <a:latin typeface="Calibri"/>
                <a:ea typeface="Calibri"/>
                <a:cs typeface="Calibri"/>
                <a:sym typeface="Calibri"/>
              </a:rPr>
              <a:t>What was Elena’s first move?</a:t>
            </a:r>
            <a:endParaRPr sz="2100">
              <a:solidFill>
                <a:srgbClr val="424242"/>
              </a:solidFill>
              <a:latin typeface="Calibri"/>
              <a:ea typeface="Calibri"/>
              <a:cs typeface="Calibri"/>
              <a:sym typeface="Calibri"/>
            </a:endParaRPr>
          </a:p>
          <a:p>
            <a:pPr indent="-361950" lvl="0" marL="457200" rtl="0" algn="l">
              <a:lnSpc>
                <a:spcPct val="115000"/>
              </a:lnSpc>
              <a:spcBef>
                <a:spcPts val="0"/>
              </a:spcBef>
              <a:spcAft>
                <a:spcPts val="0"/>
              </a:spcAft>
              <a:buClr>
                <a:srgbClr val="424242"/>
              </a:buClr>
              <a:buSzPts val="2100"/>
              <a:buFont typeface="Calibri"/>
              <a:buAutoNum type="arabicPeriod"/>
            </a:pPr>
            <a:r>
              <a:rPr lang="en" sz="2100">
                <a:solidFill>
                  <a:srgbClr val="424242"/>
                </a:solidFill>
                <a:latin typeface="Calibri"/>
                <a:ea typeface="Calibri"/>
                <a:cs typeface="Calibri"/>
                <a:sym typeface="Calibri"/>
              </a:rPr>
              <a:t>What was Elena’s second move?</a:t>
            </a:r>
            <a:endParaRPr sz="2100">
              <a:solidFill>
                <a:srgbClr val="424242"/>
              </a:solidFill>
              <a:latin typeface="Calibri"/>
              <a:ea typeface="Calibri"/>
              <a:cs typeface="Calibri"/>
              <a:sym typeface="Calibri"/>
            </a:endParaRPr>
          </a:p>
          <a:p>
            <a:pPr indent="-361950" lvl="0" marL="457200" rtl="0" algn="l">
              <a:lnSpc>
                <a:spcPct val="115000"/>
              </a:lnSpc>
              <a:spcBef>
                <a:spcPts val="0"/>
              </a:spcBef>
              <a:spcAft>
                <a:spcPts val="0"/>
              </a:spcAft>
              <a:buClr>
                <a:srgbClr val="424242"/>
              </a:buClr>
              <a:buSzPts val="2100"/>
              <a:buFont typeface="Calibri"/>
              <a:buAutoNum type="arabicPeriod"/>
            </a:pPr>
            <a:r>
              <a:rPr lang="en" sz="2100">
                <a:solidFill>
                  <a:srgbClr val="424242"/>
                </a:solidFill>
                <a:latin typeface="Calibri"/>
                <a:ea typeface="Calibri"/>
                <a:cs typeface="Calibri"/>
                <a:sym typeface="Calibri"/>
              </a:rPr>
              <a:t>What might be possible reasons for those moves?</a:t>
            </a:r>
            <a:endParaRPr sz="2100">
              <a:solidFill>
                <a:srgbClr val="424242"/>
              </a:solidFill>
              <a:latin typeface="Calibri"/>
              <a:ea typeface="Calibri"/>
              <a:cs typeface="Calibri"/>
              <a:sym typeface="Calibri"/>
            </a:endParaRPr>
          </a:p>
          <a:p>
            <a:pPr indent="-361950" lvl="0" marL="457200" rtl="0" algn="l">
              <a:lnSpc>
                <a:spcPct val="115000"/>
              </a:lnSpc>
              <a:spcBef>
                <a:spcPts val="0"/>
              </a:spcBef>
              <a:spcAft>
                <a:spcPts val="0"/>
              </a:spcAft>
              <a:buClr>
                <a:srgbClr val="424242"/>
              </a:buClr>
              <a:buSzPts val="2100"/>
              <a:buFont typeface="Calibri"/>
              <a:buAutoNum type="arabicPeriod"/>
            </a:pPr>
            <a:r>
              <a:rPr lang="en" sz="2100">
                <a:solidFill>
                  <a:srgbClr val="424242"/>
                </a:solidFill>
                <a:latin typeface="Calibri"/>
                <a:ea typeface="Calibri"/>
                <a:cs typeface="Calibri"/>
                <a:sym typeface="Calibri"/>
              </a:rPr>
              <a:t>Complete the solving process algebraically. Show that the solution is indeed </a:t>
            </a:r>
            <a:r>
              <a:rPr i="1" lang="en" sz="2100">
                <a:solidFill>
                  <a:srgbClr val="424242"/>
                </a:solidFill>
                <a:latin typeface="Times New Roman"/>
                <a:ea typeface="Times New Roman"/>
                <a:cs typeface="Times New Roman"/>
                <a:sym typeface="Times New Roman"/>
              </a:rPr>
              <a:t>x</a:t>
            </a:r>
            <a:r>
              <a:rPr lang="en" sz="2100">
                <a:solidFill>
                  <a:srgbClr val="424242"/>
                </a:solidFill>
                <a:latin typeface="Calibri"/>
                <a:ea typeface="Calibri"/>
                <a:cs typeface="Calibri"/>
                <a:sym typeface="Calibri"/>
              </a:rPr>
              <a:t> = −1,   </a:t>
            </a:r>
            <a:r>
              <a:rPr i="1" lang="en" sz="2100">
                <a:solidFill>
                  <a:srgbClr val="424242"/>
                </a:solidFill>
                <a:latin typeface="Times New Roman"/>
                <a:ea typeface="Times New Roman"/>
                <a:cs typeface="Times New Roman"/>
                <a:sym typeface="Times New Roman"/>
              </a:rPr>
              <a:t>y</a:t>
            </a:r>
            <a:r>
              <a:rPr lang="en" sz="2100">
                <a:solidFill>
                  <a:srgbClr val="424242"/>
                </a:solidFill>
                <a:latin typeface="Calibri"/>
                <a:ea typeface="Calibri"/>
                <a:cs typeface="Calibri"/>
                <a:sym typeface="Calibri"/>
              </a:rPr>
              <a:t> = 5.</a:t>
            </a:r>
            <a:endParaRPr sz="2100">
              <a:solidFill>
                <a:srgbClr val="424242"/>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9" name="Shape 169"/>
        <p:cNvGrpSpPr/>
        <p:nvPr/>
      </p:nvGrpSpPr>
      <p:grpSpPr>
        <a:xfrm>
          <a:off x="0" y="0"/>
          <a:ext cx="0" cy="0"/>
          <a:chOff x="0" y="0"/>
          <a:chExt cx="0" cy="0"/>
        </a:xfrm>
      </p:grpSpPr>
      <p:sp>
        <p:nvSpPr>
          <p:cNvPr id="170" name="Google Shape;170;p17"/>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71" name="Google Shape;171;p17"/>
          <p:cNvSpPr txBox="1"/>
          <p:nvPr>
            <p:ph idx="1" type="body"/>
          </p:nvPr>
        </p:nvSpPr>
        <p:spPr>
          <a:xfrm>
            <a:off x="311700" y="865325"/>
            <a:ext cx="8520600" cy="3703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Solve the system of equations using elimination.</a:t>
            </a:r>
            <a:endParaRPr sz="2200"/>
          </a:p>
          <a:p>
            <a:pPr indent="0" lvl="0" marL="0" rtl="0" algn="l">
              <a:lnSpc>
                <a:spcPct val="100000"/>
              </a:lnSpc>
              <a:spcBef>
                <a:spcPts val="1200"/>
              </a:spcBef>
              <a:spcAft>
                <a:spcPts val="0"/>
              </a:spcAft>
              <a:buNone/>
            </a:pPr>
            <a:r>
              <a:t/>
            </a:r>
            <a:endParaRPr sz="2200"/>
          </a:p>
          <a:p>
            <a:pPr indent="0" lvl="0" marL="0" rtl="0" algn="l">
              <a:lnSpc>
                <a:spcPct val="100000"/>
              </a:lnSpc>
              <a:spcBef>
                <a:spcPts val="1200"/>
              </a:spcBef>
              <a:spcAft>
                <a:spcPts val="0"/>
              </a:spcAft>
              <a:buNone/>
            </a:pPr>
            <a:r>
              <a:t/>
            </a:r>
            <a:endParaRPr sz="2200"/>
          </a:p>
          <a:p>
            <a:pPr indent="0" lvl="0" marL="0" rtl="0" algn="l">
              <a:lnSpc>
                <a:spcPct val="100000"/>
              </a:lnSpc>
              <a:spcBef>
                <a:spcPts val="1200"/>
              </a:spcBef>
              <a:spcAft>
                <a:spcPts val="0"/>
              </a:spcAft>
              <a:buNone/>
            </a:pPr>
            <a:r>
              <a:t/>
            </a:r>
            <a:endParaRPr sz="2200"/>
          </a:p>
          <a:p>
            <a:pPr indent="-368300" lvl="0" marL="914400" rtl="0" algn="l">
              <a:lnSpc>
                <a:spcPct val="100000"/>
              </a:lnSpc>
              <a:spcBef>
                <a:spcPts val="1200"/>
              </a:spcBef>
              <a:spcAft>
                <a:spcPts val="0"/>
              </a:spcAft>
              <a:buClr>
                <a:srgbClr val="424242"/>
              </a:buClr>
              <a:buSzPts val="2200"/>
              <a:buFont typeface="Calibri"/>
              <a:buAutoNum type="alphaLcPeriod"/>
            </a:pPr>
            <a:r>
              <a:rPr lang="en" sz="2200"/>
              <a:t>(5, – 1)</a:t>
            </a:r>
            <a:endParaRPr sz="2200">
              <a:solidFill>
                <a:srgbClr val="424242"/>
              </a:solidFill>
            </a:endParaRPr>
          </a:p>
          <a:p>
            <a:pPr indent="-368300" lvl="0" marL="914400" rtl="0" algn="l">
              <a:lnSpc>
                <a:spcPct val="100000"/>
              </a:lnSpc>
              <a:spcBef>
                <a:spcPts val="1000"/>
              </a:spcBef>
              <a:spcAft>
                <a:spcPts val="0"/>
              </a:spcAft>
              <a:buClr>
                <a:srgbClr val="424242"/>
              </a:buClr>
              <a:buSzPts val="2200"/>
              <a:buFont typeface="Calibri"/>
              <a:buAutoNum type="alphaLcPeriod"/>
            </a:pPr>
            <a:r>
              <a:rPr lang="en" sz="2200"/>
              <a:t>(– 10, 4)</a:t>
            </a:r>
            <a:endParaRPr sz="2200">
              <a:solidFill>
                <a:srgbClr val="424242"/>
              </a:solidFill>
            </a:endParaRPr>
          </a:p>
          <a:p>
            <a:pPr indent="-368300" lvl="0" marL="914400" rtl="0" algn="l">
              <a:lnSpc>
                <a:spcPct val="100000"/>
              </a:lnSpc>
              <a:spcBef>
                <a:spcPts val="1000"/>
              </a:spcBef>
              <a:spcAft>
                <a:spcPts val="0"/>
              </a:spcAft>
              <a:buClr>
                <a:srgbClr val="424242"/>
              </a:buClr>
              <a:buSzPts val="2200"/>
              <a:buFont typeface="Calibri"/>
              <a:buAutoNum type="alphaLcPeriod"/>
            </a:pPr>
            <a:r>
              <a:rPr lang="en" sz="2200"/>
              <a:t>(– 4, 2)</a:t>
            </a:r>
            <a:endParaRPr sz="2200">
              <a:solidFill>
                <a:srgbClr val="424242"/>
              </a:solidFill>
            </a:endParaRPr>
          </a:p>
          <a:p>
            <a:pPr indent="-368300" lvl="0" marL="914400" rtl="0" algn="l">
              <a:lnSpc>
                <a:spcPct val="100000"/>
              </a:lnSpc>
              <a:spcBef>
                <a:spcPts val="1000"/>
              </a:spcBef>
              <a:spcAft>
                <a:spcPts val="0"/>
              </a:spcAft>
              <a:buClr>
                <a:srgbClr val="424242"/>
              </a:buClr>
              <a:buSzPts val="2200"/>
              <a:buFont typeface="Calibri"/>
              <a:buAutoNum type="alphaLcPeriod"/>
            </a:pPr>
            <a:r>
              <a:rPr lang="en" sz="2200"/>
              <a:t>(2, 0)</a:t>
            </a:r>
            <a:endParaRPr sz="2200">
              <a:solidFill>
                <a:srgbClr val="424242"/>
              </a:solidFill>
            </a:endParaRPr>
          </a:p>
        </p:txBody>
      </p:sp>
      <p:sp>
        <p:nvSpPr>
          <p:cNvPr id="172" name="Google Shape;172;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3" name="Google Shape;173;p17"/>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2.6.2 Writing a New System to Solve a Given System</a:t>
            </a:r>
            <a:endParaRPr/>
          </a:p>
        </p:txBody>
      </p:sp>
      <p:pic>
        <p:nvPicPr>
          <p:cNvPr id="174" name="Google Shape;174;p17"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175" name="Google Shape;175;p17">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graphicFrame>
        <p:nvGraphicFramePr>
          <p:cNvPr id="176" name="Google Shape;176;p17"/>
          <p:cNvGraphicFramePr/>
          <p:nvPr/>
        </p:nvGraphicFramePr>
        <p:xfrm>
          <a:off x="801550" y="1651163"/>
          <a:ext cx="3000000" cy="3000000"/>
        </p:xfrm>
        <a:graphic>
          <a:graphicData uri="http://schemas.openxmlformats.org/drawingml/2006/table">
            <a:tbl>
              <a:tblPr>
                <a:noFill/>
                <a:tableStyleId>{BB7D5480-B10C-41F1-AADF-EDDBFFED531F}</a:tableStyleId>
              </a:tblPr>
              <a:tblGrid>
                <a:gridCol w="2670025"/>
              </a:tblGrid>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400">
                          <a:solidFill>
                            <a:srgbClr val="424242"/>
                          </a:solidFill>
                          <a:latin typeface="Calibri"/>
                          <a:ea typeface="Calibri"/>
                          <a:cs typeface="Calibri"/>
                          <a:sym typeface="Calibri"/>
                        </a:rPr>
                        <a:t>6</a:t>
                      </a:r>
                      <a:r>
                        <a:rPr i="1" lang="en" sz="2400">
                          <a:solidFill>
                            <a:srgbClr val="424242"/>
                          </a:solidFill>
                          <a:latin typeface="Times New Roman"/>
                          <a:ea typeface="Times New Roman"/>
                          <a:cs typeface="Times New Roman"/>
                          <a:sym typeface="Times New Roman"/>
                        </a:rPr>
                        <a:t>x</a:t>
                      </a:r>
                      <a:r>
                        <a:rPr lang="en" sz="2400">
                          <a:solidFill>
                            <a:srgbClr val="424242"/>
                          </a:solidFill>
                          <a:latin typeface="Calibri"/>
                          <a:ea typeface="Calibri"/>
                          <a:cs typeface="Calibri"/>
                          <a:sym typeface="Calibri"/>
                        </a:rPr>
                        <a:t> – 5</a:t>
                      </a:r>
                      <a:r>
                        <a:rPr i="1" lang="en" sz="2400">
                          <a:solidFill>
                            <a:srgbClr val="424242"/>
                          </a:solidFill>
                          <a:latin typeface="Times New Roman"/>
                          <a:ea typeface="Times New Roman"/>
                          <a:cs typeface="Times New Roman"/>
                          <a:sym typeface="Times New Roman"/>
                        </a:rPr>
                        <a:t>y</a:t>
                      </a:r>
                      <a:r>
                        <a:rPr lang="en" sz="2400">
                          <a:solidFill>
                            <a:srgbClr val="424242"/>
                          </a:solidFill>
                          <a:latin typeface="Calibri"/>
                          <a:ea typeface="Calibri"/>
                          <a:cs typeface="Calibri"/>
                          <a:sym typeface="Calibri"/>
                        </a:rPr>
                        <a:t> = – 34</a:t>
                      </a:r>
                      <a:endParaRPr sz="24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400">
                          <a:solidFill>
                            <a:srgbClr val="424242"/>
                          </a:solidFill>
                          <a:latin typeface="Calibri"/>
                          <a:ea typeface="Calibri"/>
                          <a:cs typeface="Calibri"/>
                          <a:sym typeface="Calibri"/>
                        </a:rPr>
                        <a:t> 2</a:t>
                      </a:r>
                      <a:r>
                        <a:rPr i="1" lang="en" sz="2400">
                          <a:solidFill>
                            <a:srgbClr val="424242"/>
                          </a:solidFill>
                          <a:latin typeface="Times New Roman"/>
                          <a:ea typeface="Times New Roman"/>
                          <a:cs typeface="Times New Roman"/>
                          <a:sym typeface="Times New Roman"/>
                        </a:rPr>
                        <a:t>x</a:t>
                      </a:r>
                      <a:r>
                        <a:rPr lang="en" sz="2400">
                          <a:solidFill>
                            <a:srgbClr val="424242"/>
                          </a:solidFill>
                          <a:latin typeface="Calibri"/>
                          <a:ea typeface="Calibri"/>
                          <a:cs typeface="Calibri"/>
                          <a:sym typeface="Calibri"/>
                        </a:rPr>
                        <a:t> + 6</a:t>
                      </a:r>
                      <a:r>
                        <a:rPr i="1" lang="en" sz="2400">
                          <a:solidFill>
                            <a:srgbClr val="424242"/>
                          </a:solidFill>
                          <a:latin typeface="Times New Roman"/>
                          <a:ea typeface="Times New Roman"/>
                          <a:cs typeface="Times New Roman"/>
                          <a:sym typeface="Times New Roman"/>
                        </a:rPr>
                        <a:t>y</a:t>
                      </a:r>
                      <a:r>
                        <a:rPr lang="en" sz="2400">
                          <a:solidFill>
                            <a:srgbClr val="424242"/>
                          </a:solidFill>
                          <a:latin typeface="Calibri"/>
                          <a:ea typeface="Calibri"/>
                          <a:cs typeface="Calibri"/>
                          <a:sym typeface="Calibri"/>
                        </a:rPr>
                        <a:t> = 4</a:t>
                      </a:r>
                      <a:endParaRPr sz="24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180" name="Shape 180"/>
        <p:cNvGrpSpPr/>
        <p:nvPr/>
      </p:nvGrpSpPr>
      <p:grpSpPr>
        <a:xfrm>
          <a:off x="0" y="0"/>
          <a:ext cx="0" cy="0"/>
          <a:chOff x="0" y="0"/>
          <a:chExt cx="0" cy="0"/>
        </a:xfrm>
      </p:grpSpPr>
      <p:sp>
        <p:nvSpPr>
          <p:cNvPr id="181" name="Google Shape;181;p18"/>
          <p:cNvSpPr/>
          <p:nvPr/>
        </p:nvSpPr>
        <p:spPr>
          <a:xfrm>
            <a:off x="54171" y="832700"/>
            <a:ext cx="4392900" cy="39909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182" name="Google Shape;182;p18"/>
          <p:cNvSpPr txBox="1"/>
          <p:nvPr>
            <p:ph type="title"/>
          </p:nvPr>
        </p:nvSpPr>
        <p:spPr>
          <a:xfrm>
            <a:off x="311700" y="2164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183" name="Google Shape;183;p18"/>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4" name="Google Shape;184;p18"/>
          <p:cNvSpPr txBox="1"/>
          <p:nvPr>
            <p:ph idx="2"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2.6.2 Writing a New System to Solve a Given System</a:t>
            </a:r>
            <a:r>
              <a:rPr lang="en" sz="1000"/>
              <a:t> - Additional Resources</a:t>
            </a:r>
            <a:endParaRPr/>
          </a:p>
        </p:txBody>
      </p:sp>
      <p:pic>
        <p:nvPicPr>
          <p:cNvPr id="185" name="Google Shape;185;p18"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186" name="Google Shape;186;p18"/>
          <p:cNvSpPr txBox="1"/>
          <p:nvPr/>
        </p:nvSpPr>
        <p:spPr>
          <a:xfrm>
            <a:off x="311700" y="835475"/>
            <a:ext cx="4081200" cy="3990900"/>
          </a:xfrm>
          <a:prstGeom prst="rect">
            <a:avLst/>
          </a:prstGeom>
          <a:noFill/>
          <a:ln>
            <a:noFill/>
          </a:ln>
        </p:spPr>
        <p:txBody>
          <a:bodyPr anchorCtr="0" anchor="t" bIns="91425" lIns="91425" spcFirstLastPara="1" rIns="91425" wrap="square" tIns="91425">
            <a:normAutofit lnSpcReduction="10000"/>
          </a:bodyPr>
          <a:lstStyle/>
          <a:p>
            <a:pPr indent="0" lvl="0" marL="0" rtl="0" algn="ctr">
              <a:lnSpc>
                <a:spcPct val="105000"/>
              </a:lnSpc>
              <a:spcBef>
                <a:spcPts val="0"/>
              </a:spcBef>
              <a:spcAft>
                <a:spcPts val="0"/>
              </a:spcAft>
              <a:buNone/>
            </a:pPr>
            <a:r>
              <a:rPr b="1" lang="en" sz="1600">
                <a:solidFill>
                  <a:srgbClr val="1D2125"/>
                </a:solidFill>
                <a:latin typeface="Calibri"/>
                <a:ea typeface="Calibri"/>
                <a:cs typeface="Calibri"/>
                <a:sym typeface="Calibri"/>
              </a:rPr>
              <a:t>SOLVING SYSTEMS BY ELIMINATION</a:t>
            </a:r>
            <a:endParaRPr b="1" sz="1600">
              <a:solidFill>
                <a:srgbClr val="1D2125"/>
              </a:solidFill>
              <a:latin typeface="Calibri"/>
              <a:ea typeface="Calibri"/>
              <a:cs typeface="Calibri"/>
              <a:sym typeface="Calibri"/>
            </a:endParaRPr>
          </a:p>
          <a:p>
            <a:pPr indent="0" lvl="0" marL="0" rtl="0" algn="ctr">
              <a:lnSpc>
                <a:spcPct val="105000"/>
              </a:lnSpc>
              <a:spcBef>
                <a:spcPts val="300"/>
              </a:spcBef>
              <a:spcAft>
                <a:spcPts val="0"/>
              </a:spcAft>
              <a:buNone/>
            </a:pPr>
            <a:r>
              <a:t/>
            </a:r>
            <a:endParaRPr b="1" sz="16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rPr b="1" lang="en" sz="1600">
                <a:solidFill>
                  <a:srgbClr val="1D2125"/>
                </a:solidFill>
                <a:latin typeface="Calibri"/>
                <a:ea typeface="Calibri"/>
                <a:cs typeface="Calibri"/>
                <a:sym typeface="Calibri"/>
              </a:rPr>
              <a:t>Step 1 –</a:t>
            </a:r>
            <a:r>
              <a:rPr lang="en" sz="1600">
                <a:solidFill>
                  <a:srgbClr val="1D2125"/>
                </a:solidFill>
                <a:latin typeface="Calibri"/>
                <a:ea typeface="Calibri"/>
                <a:cs typeface="Calibri"/>
                <a:sym typeface="Calibri"/>
              </a:rPr>
              <a:t> Write both equations in standard form. </a:t>
            </a:r>
            <a:endParaRPr sz="16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rPr b="1" lang="en" sz="1600">
                <a:solidFill>
                  <a:srgbClr val="1D2125"/>
                </a:solidFill>
                <a:latin typeface="Calibri"/>
                <a:ea typeface="Calibri"/>
                <a:cs typeface="Calibri"/>
                <a:sym typeface="Calibri"/>
              </a:rPr>
              <a:t>Step 2 –</a:t>
            </a:r>
            <a:r>
              <a:rPr lang="en" sz="1600">
                <a:solidFill>
                  <a:srgbClr val="1D2125"/>
                </a:solidFill>
                <a:latin typeface="Calibri"/>
                <a:ea typeface="Calibri"/>
                <a:cs typeface="Calibri"/>
                <a:sym typeface="Calibri"/>
              </a:rPr>
              <a:t> Check to see if the coefficients of one variable are opposites or equivalent. </a:t>
            </a:r>
            <a:endParaRPr sz="16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rPr b="1" lang="en" sz="1600">
                <a:solidFill>
                  <a:srgbClr val="1D2125"/>
                </a:solidFill>
                <a:latin typeface="Calibri"/>
                <a:ea typeface="Calibri"/>
                <a:cs typeface="Calibri"/>
                <a:sym typeface="Calibri"/>
              </a:rPr>
              <a:t>Step 3 –</a:t>
            </a:r>
            <a:r>
              <a:rPr lang="en" sz="1600">
                <a:solidFill>
                  <a:srgbClr val="1D2125"/>
                </a:solidFill>
                <a:latin typeface="Calibri"/>
                <a:ea typeface="Calibri"/>
                <a:cs typeface="Calibri"/>
                <a:sym typeface="Calibri"/>
              </a:rPr>
              <a:t> Simplify.</a:t>
            </a:r>
            <a:endParaRPr sz="16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rPr b="1" lang="en" sz="1600">
                <a:solidFill>
                  <a:srgbClr val="1D2125"/>
                </a:solidFill>
                <a:latin typeface="Calibri"/>
                <a:ea typeface="Calibri"/>
                <a:cs typeface="Calibri"/>
                <a:sym typeface="Calibri"/>
              </a:rPr>
              <a:t>Step 4 –</a:t>
            </a:r>
            <a:r>
              <a:rPr lang="en" sz="1600">
                <a:solidFill>
                  <a:srgbClr val="1D2125"/>
                </a:solidFill>
                <a:latin typeface="Calibri"/>
                <a:ea typeface="Calibri"/>
                <a:cs typeface="Calibri"/>
                <a:sym typeface="Calibri"/>
              </a:rPr>
              <a:t> </a:t>
            </a:r>
            <a:r>
              <a:rPr lang="en" sz="1600">
                <a:solidFill>
                  <a:srgbClr val="1D2125"/>
                </a:solidFill>
                <a:latin typeface="Calibri"/>
                <a:ea typeface="Calibri"/>
                <a:cs typeface="Calibri"/>
                <a:sym typeface="Calibri"/>
              </a:rPr>
              <a:t>Add the equations to eliminate one variable.</a:t>
            </a:r>
            <a:r>
              <a:rPr lang="en" sz="1600">
                <a:solidFill>
                  <a:srgbClr val="1D2125"/>
                </a:solidFill>
                <a:latin typeface="Calibri"/>
                <a:ea typeface="Calibri"/>
                <a:cs typeface="Calibri"/>
                <a:sym typeface="Calibri"/>
              </a:rPr>
              <a:t> </a:t>
            </a:r>
            <a:endParaRPr sz="16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rPr b="1" lang="en" sz="1600">
                <a:solidFill>
                  <a:srgbClr val="1D2125"/>
                </a:solidFill>
                <a:latin typeface="Calibri"/>
                <a:ea typeface="Calibri"/>
                <a:cs typeface="Calibri"/>
                <a:sym typeface="Calibri"/>
              </a:rPr>
              <a:t>Step 5 –</a:t>
            </a:r>
            <a:r>
              <a:rPr lang="en" sz="1600">
                <a:solidFill>
                  <a:srgbClr val="1D2125"/>
                </a:solidFill>
                <a:latin typeface="Calibri"/>
                <a:ea typeface="Calibri"/>
                <a:cs typeface="Calibri"/>
                <a:sym typeface="Calibri"/>
              </a:rPr>
              <a:t> </a:t>
            </a:r>
            <a:r>
              <a:rPr lang="en" sz="1600">
                <a:solidFill>
                  <a:srgbClr val="1D2125"/>
                </a:solidFill>
                <a:latin typeface="Calibri"/>
                <a:ea typeface="Calibri"/>
                <a:cs typeface="Calibri"/>
                <a:sym typeface="Calibri"/>
              </a:rPr>
              <a:t>Solve for the remaining variable.</a:t>
            </a:r>
            <a:endParaRPr sz="16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rPr b="1" lang="en" sz="1600">
                <a:solidFill>
                  <a:srgbClr val="1D2125"/>
                </a:solidFill>
                <a:latin typeface="Calibri"/>
                <a:ea typeface="Calibri"/>
                <a:cs typeface="Calibri"/>
                <a:sym typeface="Calibri"/>
              </a:rPr>
              <a:t>Step 6 –</a:t>
            </a:r>
            <a:r>
              <a:rPr lang="en" sz="1600">
                <a:solidFill>
                  <a:srgbClr val="1D2125"/>
                </a:solidFill>
                <a:latin typeface="Calibri"/>
                <a:ea typeface="Calibri"/>
                <a:cs typeface="Calibri"/>
                <a:sym typeface="Calibri"/>
              </a:rPr>
              <a:t> </a:t>
            </a:r>
            <a:r>
              <a:rPr lang="en" sz="1600">
                <a:solidFill>
                  <a:srgbClr val="1D2125"/>
                </a:solidFill>
                <a:latin typeface="Calibri"/>
                <a:ea typeface="Calibri"/>
                <a:cs typeface="Calibri"/>
                <a:sym typeface="Calibri"/>
              </a:rPr>
              <a:t>Substitute the solution into one of the original equations. Then solve for the other variable. </a:t>
            </a:r>
            <a:endParaRPr sz="16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rPr b="1" lang="en" sz="1600">
                <a:solidFill>
                  <a:srgbClr val="1D2125"/>
                </a:solidFill>
                <a:latin typeface="Calibri"/>
                <a:ea typeface="Calibri"/>
                <a:cs typeface="Calibri"/>
                <a:sym typeface="Calibri"/>
              </a:rPr>
              <a:t>Step 7 –</a:t>
            </a:r>
            <a:r>
              <a:rPr lang="en" sz="1600">
                <a:solidFill>
                  <a:srgbClr val="1D2125"/>
                </a:solidFill>
                <a:latin typeface="Calibri"/>
                <a:ea typeface="Calibri"/>
                <a:cs typeface="Calibri"/>
                <a:sym typeface="Calibri"/>
              </a:rPr>
              <a:t> Check that the ordered pair is a solution to both original equations. </a:t>
            </a:r>
            <a:endParaRPr sz="1600">
              <a:solidFill>
                <a:srgbClr val="1D2125"/>
              </a:solidFill>
              <a:latin typeface="Calibri"/>
              <a:ea typeface="Calibri"/>
              <a:cs typeface="Calibri"/>
              <a:sym typeface="Calibri"/>
            </a:endParaRPr>
          </a:p>
        </p:txBody>
      </p:sp>
      <p:graphicFrame>
        <p:nvGraphicFramePr>
          <p:cNvPr id="187" name="Google Shape;187;p18"/>
          <p:cNvGraphicFramePr/>
          <p:nvPr/>
        </p:nvGraphicFramePr>
        <p:xfrm>
          <a:off x="5298200" y="2127638"/>
          <a:ext cx="3000000" cy="3000000"/>
        </p:xfrm>
        <a:graphic>
          <a:graphicData uri="http://schemas.openxmlformats.org/drawingml/2006/table">
            <a:tbl>
              <a:tblPr>
                <a:noFill/>
                <a:tableStyleId>{BB7D5480-B10C-41F1-AADF-EDDBFFED531F}</a:tableStyleId>
              </a:tblPr>
              <a:tblGrid>
                <a:gridCol w="1922275"/>
              </a:tblGrid>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4</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3</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9</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7</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+ 2</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 6</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cxnSp>
        <p:nvCxnSpPr>
          <p:cNvPr id="188" name="Google Shape;188;p18"/>
          <p:cNvCxnSpPr/>
          <p:nvPr/>
        </p:nvCxnSpPr>
        <p:spPr>
          <a:xfrm flipH="1" rot="10800000">
            <a:off x="192800" y="1300875"/>
            <a:ext cx="4089900" cy="13800"/>
          </a:xfrm>
          <a:prstGeom prst="straightConnector1">
            <a:avLst/>
          </a:prstGeom>
          <a:noFill/>
          <a:ln cap="flat" cmpd="sng" w="28575">
            <a:solidFill>
              <a:schemeClr val="dk1"/>
            </a:solidFill>
            <a:prstDash val="solid"/>
            <a:round/>
            <a:headEnd len="med" w="med" type="none"/>
            <a:tailEnd len="med" w="med" type="none"/>
          </a:ln>
        </p:spPr>
      </p:cxnSp>
      <p:sp>
        <p:nvSpPr>
          <p:cNvPr id="189" name="Google Shape;189;p18"/>
          <p:cNvSpPr txBox="1"/>
          <p:nvPr/>
        </p:nvSpPr>
        <p:spPr>
          <a:xfrm>
            <a:off x="4965903" y="884475"/>
            <a:ext cx="3866400" cy="846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lang="en" sz="2000">
                <a:solidFill>
                  <a:srgbClr val="1D2125"/>
                </a:solidFill>
                <a:latin typeface="Calibri"/>
                <a:ea typeface="Calibri"/>
                <a:cs typeface="Calibri"/>
                <a:sym typeface="Calibri"/>
              </a:rPr>
              <a:t>Solve the following system of equations using elimination.</a:t>
            </a:r>
            <a:endParaRPr sz="16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93" name="Shape 193"/>
        <p:cNvGrpSpPr/>
        <p:nvPr/>
      </p:nvGrpSpPr>
      <p:grpSpPr>
        <a:xfrm>
          <a:off x="0" y="0"/>
          <a:ext cx="0" cy="0"/>
          <a:chOff x="0" y="0"/>
          <a:chExt cx="0" cy="0"/>
        </a:xfrm>
      </p:grpSpPr>
      <p:sp>
        <p:nvSpPr>
          <p:cNvPr id="194" name="Google Shape;194;p19"/>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5" name="Google Shape;195;p19"/>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6" name="Google Shape;196;p19"/>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7" name="Google Shape;197;p19"/>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8" name="Google Shape;198;p19"/>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9" name="Google Shape;199;p19"/>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00" name="Google Shape;200;p19"/>
          <p:cNvCxnSpPr>
            <a:stCxn id="194" idx="2"/>
            <a:endCxn id="196"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01" name="Google Shape;201;p19"/>
          <p:cNvCxnSpPr>
            <a:stCxn id="196" idx="3"/>
            <a:endCxn id="195"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02" name="Google Shape;202;p19"/>
          <p:cNvCxnSpPr>
            <a:stCxn id="195" idx="3"/>
            <a:endCxn id="197"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03" name="Google Shape;203;p19"/>
          <p:cNvCxnSpPr>
            <a:stCxn id="197" idx="3"/>
            <a:endCxn id="199"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04" name="Google Shape;204;p19"/>
          <p:cNvCxnSpPr>
            <a:stCxn id="199" idx="3"/>
            <a:endCxn id="198"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05" name="Google Shape;205;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06" name="Google Shape;206;p1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07" name="Google Shape;207;p19"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08" name="Google Shape;208;p19"/>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09" name="Google Shape;209;p19"/>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10" name="Google Shape;210;p19"/>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11" name="Google Shape;211;p19"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12" name="Google Shape;212;p19"/>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13" name="Google Shape;213;p19"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14" name="Google Shape;214;p19"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15" name="Google Shape;215;p19"/>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16" name="Google Shape;216;p19"/>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17" name="Google Shape;217;p19"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18" name="Google Shape;218;p19"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22" name="Shape 222"/>
        <p:cNvGrpSpPr/>
        <p:nvPr/>
      </p:nvGrpSpPr>
      <p:grpSpPr>
        <a:xfrm>
          <a:off x="0" y="0"/>
          <a:ext cx="0" cy="0"/>
          <a:chOff x="0" y="0"/>
          <a:chExt cx="0" cy="0"/>
        </a:xfrm>
      </p:grpSpPr>
      <p:sp>
        <p:nvSpPr>
          <p:cNvPr id="223" name="Google Shape;223;p20"/>
          <p:cNvSpPr txBox="1"/>
          <p:nvPr>
            <p:ph type="title"/>
          </p:nvPr>
        </p:nvSpPr>
        <p:spPr>
          <a:xfrm>
            <a:off x="311700" y="292625"/>
            <a:ext cx="8520600" cy="6003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500"/>
              <a:t>Learning Strategies</a:t>
            </a:r>
            <a:r>
              <a:rPr lang="en" sz="2500"/>
              <a:t> - </a:t>
            </a:r>
            <a:r>
              <a:rPr lang="en" sz="2700"/>
              <a:t>Right Step, Right Time</a:t>
            </a:r>
            <a:endParaRPr sz="2500">
              <a:solidFill>
                <a:srgbClr val="005047"/>
              </a:solidFill>
            </a:endParaRPr>
          </a:p>
        </p:txBody>
      </p:sp>
      <p:sp>
        <p:nvSpPr>
          <p:cNvPr id="224" name="Google Shape;224;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5" name="Google Shape;225;p20"/>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2.6.3 Finding Solutions to Unordered Sets of Equivalent Systems</a:t>
            </a:r>
            <a:endParaRPr/>
          </a:p>
        </p:txBody>
      </p:sp>
      <p:pic>
        <p:nvPicPr>
          <p:cNvPr id="226" name="Google Shape;226;p20"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27" name="Google Shape;227;p20"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28" name="Google Shape;228;p20"/>
          <p:cNvSpPr/>
          <p:nvPr/>
        </p:nvSpPr>
        <p:spPr>
          <a:xfrm>
            <a:off x="4779300" y="892925"/>
            <a:ext cx="4181700" cy="21042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1000"/>
              </a:spcBef>
              <a:spcAft>
                <a:spcPts val="0"/>
              </a:spcAft>
              <a:buSzPts val="1500"/>
              <a:buFont typeface="Calibri"/>
              <a:buAutoNum type="arabicPeriod"/>
            </a:pPr>
            <a:r>
              <a:rPr lang="en" sz="1500">
                <a:latin typeface="Calibri"/>
                <a:ea typeface="Calibri"/>
                <a:cs typeface="Calibri"/>
                <a:sym typeface="Calibri"/>
              </a:rPr>
              <a:t>Take </a:t>
            </a:r>
            <a:r>
              <a:rPr lang="en" sz="1500">
                <a:latin typeface="Calibri"/>
                <a:ea typeface="Calibri"/>
                <a:cs typeface="Calibri"/>
                <a:sym typeface="Calibri"/>
              </a:rPr>
              <a:t>turns</a:t>
            </a:r>
            <a:r>
              <a:rPr lang="en" sz="1500">
                <a:latin typeface="Calibri"/>
                <a:ea typeface="Calibri"/>
                <a:cs typeface="Calibri"/>
                <a:sym typeface="Calibri"/>
              </a:rPr>
              <a:t> picking and explaining each card.</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Use </a:t>
            </a:r>
            <a:r>
              <a:rPr lang="en" sz="1500">
                <a:latin typeface="Calibri"/>
                <a:ea typeface="Calibri"/>
                <a:cs typeface="Calibri"/>
                <a:sym typeface="Calibri"/>
              </a:rPr>
              <a:t>prompts like:</a:t>
            </a:r>
            <a:endParaRPr sz="1500">
              <a:latin typeface="Calibri"/>
              <a:ea typeface="Calibri"/>
              <a:cs typeface="Calibri"/>
              <a:sym typeface="Calibri"/>
            </a:endParaRPr>
          </a:p>
          <a:p>
            <a:pPr indent="0" lvl="0" marL="457200" rtl="0" algn="l">
              <a:spcBef>
                <a:spcPts val="500"/>
              </a:spcBef>
              <a:spcAft>
                <a:spcPts val="0"/>
              </a:spcAft>
              <a:buNone/>
            </a:pPr>
            <a:r>
              <a:rPr lang="en" sz="1500">
                <a:latin typeface="Calibri"/>
                <a:ea typeface="Calibri"/>
                <a:cs typeface="Calibri"/>
                <a:sym typeface="Calibri"/>
              </a:rPr>
              <a:t> </a:t>
            </a:r>
            <a:r>
              <a:rPr i="1" lang="en" sz="1500">
                <a:latin typeface="Calibri"/>
                <a:ea typeface="Calibri"/>
                <a:cs typeface="Calibri"/>
                <a:sym typeface="Calibri"/>
              </a:rPr>
              <a:t>“I agree because…”</a:t>
            </a:r>
            <a:endParaRPr i="1" sz="1500">
              <a:latin typeface="Calibri"/>
              <a:ea typeface="Calibri"/>
              <a:cs typeface="Calibri"/>
              <a:sym typeface="Calibri"/>
            </a:endParaRPr>
          </a:p>
          <a:p>
            <a:pPr indent="0" lvl="0" marL="457200" rtl="0" algn="l">
              <a:spcBef>
                <a:spcPts val="500"/>
              </a:spcBef>
              <a:spcAft>
                <a:spcPts val="0"/>
              </a:spcAft>
              <a:buNone/>
            </a:pPr>
            <a:r>
              <a:rPr i="1" lang="en" sz="1500">
                <a:latin typeface="Calibri"/>
                <a:ea typeface="Calibri"/>
                <a:cs typeface="Calibri"/>
                <a:sym typeface="Calibri"/>
              </a:rPr>
              <a:t>“I disagree because …”</a:t>
            </a:r>
            <a:endParaRPr i="1"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Encourage each other to use mathematical terms.</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Discussion Supports</a:t>
            </a:r>
            <a:endParaRPr sz="1000">
              <a:latin typeface="Calibri"/>
              <a:ea typeface="Calibri"/>
              <a:cs typeface="Calibri"/>
              <a:sym typeface="Calibri"/>
            </a:endParaRPr>
          </a:p>
        </p:txBody>
      </p:sp>
      <p:sp>
        <p:nvSpPr>
          <p:cNvPr id="229" name="Google Shape;229;p20"/>
          <p:cNvSpPr/>
          <p:nvPr/>
        </p:nvSpPr>
        <p:spPr>
          <a:xfrm>
            <a:off x="4779300" y="3077001"/>
            <a:ext cx="3907500" cy="15297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Start by finding first and last cards.</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Find where the solution for </a:t>
            </a:r>
            <a:r>
              <a:rPr i="1" lang="en" sz="1500">
                <a:latin typeface="Times New Roman"/>
                <a:ea typeface="Times New Roman"/>
                <a:cs typeface="Times New Roman"/>
                <a:sym typeface="Times New Roman"/>
              </a:rPr>
              <a:t>y</a:t>
            </a:r>
            <a:r>
              <a:rPr lang="en" sz="1500">
                <a:latin typeface="Calibri"/>
                <a:ea typeface="Calibri"/>
                <a:cs typeface="Calibri"/>
                <a:sym typeface="Calibri"/>
              </a:rPr>
              <a:t> appears. How do you know?</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Use those cards to organize the rest.</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Action and Expression</a:t>
            </a:r>
            <a:endParaRPr>
              <a:latin typeface="Calibri"/>
              <a:ea typeface="Calibri"/>
              <a:cs typeface="Calibri"/>
              <a:sym typeface="Calibri"/>
            </a:endParaRPr>
          </a:p>
        </p:txBody>
      </p:sp>
      <p:sp>
        <p:nvSpPr>
          <p:cNvPr id="230" name="Google Shape;230;p2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a:t>
            </a:r>
            <a:r>
              <a:rPr i="1" lang="en"/>
              <a:t> </a:t>
            </a:r>
            <a:endParaRPr i="1"/>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4" name="Shape 234"/>
        <p:cNvGrpSpPr/>
        <p:nvPr/>
      </p:nvGrpSpPr>
      <p:grpSpPr>
        <a:xfrm>
          <a:off x="0" y="0"/>
          <a:ext cx="0" cy="0"/>
          <a:chOff x="0" y="0"/>
          <a:chExt cx="0" cy="0"/>
        </a:xfrm>
      </p:grpSpPr>
      <p:sp>
        <p:nvSpPr>
          <p:cNvPr id="235" name="Google Shape;235;p21"/>
          <p:cNvSpPr txBox="1"/>
          <p:nvPr>
            <p:ph type="title"/>
          </p:nvPr>
        </p:nvSpPr>
        <p:spPr>
          <a:xfrm>
            <a:off x="311700" y="2926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a:t>
            </a:r>
            <a:r>
              <a:rPr lang="en"/>
              <a:t> Right Step, Right Time</a:t>
            </a:r>
            <a:endParaRPr>
              <a:solidFill>
                <a:srgbClr val="005047"/>
              </a:solidFill>
            </a:endParaRPr>
          </a:p>
        </p:txBody>
      </p:sp>
      <p:sp>
        <p:nvSpPr>
          <p:cNvPr id="236" name="Google Shape;236;p21"/>
          <p:cNvSpPr txBox="1"/>
          <p:nvPr>
            <p:ph idx="1" type="body"/>
          </p:nvPr>
        </p:nvSpPr>
        <p:spPr>
          <a:xfrm>
            <a:off x="311700" y="908225"/>
            <a:ext cx="8520600" cy="391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900"/>
              <a:t>Arrange the cards on your table so you and your partner can both see them. </a:t>
            </a:r>
            <a:endParaRPr sz="1900"/>
          </a:p>
          <a:p>
            <a:pPr indent="-349250" lvl="0" marL="457200" rtl="0" algn="l">
              <a:lnSpc>
                <a:spcPct val="100000"/>
              </a:lnSpc>
              <a:spcBef>
                <a:spcPts val="1200"/>
              </a:spcBef>
              <a:spcAft>
                <a:spcPts val="0"/>
              </a:spcAft>
              <a:buSzPts val="1900"/>
              <a:buAutoNum type="arabicPeriod"/>
            </a:pPr>
            <a:r>
              <a:rPr lang="en" sz="1900"/>
              <a:t>Find the card that is labeled, “</a:t>
            </a:r>
            <a:r>
              <a:rPr b="1" lang="en" sz="1900"/>
              <a:t>Start here.</a:t>
            </a:r>
            <a:r>
              <a:rPr lang="en" sz="1900"/>
              <a:t>”</a:t>
            </a:r>
            <a:endParaRPr sz="1900"/>
          </a:p>
          <a:p>
            <a:pPr indent="-349250" lvl="0" marL="457200" rtl="0" algn="l">
              <a:lnSpc>
                <a:spcPct val="100000"/>
              </a:lnSpc>
              <a:spcBef>
                <a:spcPts val="0"/>
              </a:spcBef>
              <a:spcAft>
                <a:spcPts val="0"/>
              </a:spcAft>
              <a:buSzPts val="1900"/>
              <a:buAutoNum type="arabicPeriod"/>
            </a:pPr>
            <a:r>
              <a:rPr lang="en" sz="1900"/>
              <a:t>You and your partner will </a:t>
            </a:r>
            <a:r>
              <a:rPr b="1" lang="en" sz="1900"/>
              <a:t>take turns</a:t>
            </a:r>
            <a:r>
              <a:rPr lang="en" sz="1900"/>
              <a:t> </a:t>
            </a:r>
            <a:r>
              <a:rPr b="1" lang="en" sz="1900"/>
              <a:t>a</a:t>
            </a:r>
            <a:r>
              <a:rPr b="1" lang="en" sz="1900"/>
              <a:t>rranging the slips in the order</a:t>
            </a:r>
            <a:r>
              <a:rPr lang="en" sz="1900"/>
              <a:t> that would lead to a solution.</a:t>
            </a:r>
            <a:endParaRPr sz="1900"/>
          </a:p>
          <a:p>
            <a:pPr indent="-349250" lvl="0" marL="457200" rtl="0" algn="l">
              <a:lnSpc>
                <a:spcPct val="100000"/>
              </a:lnSpc>
              <a:spcBef>
                <a:spcPts val="0"/>
              </a:spcBef>
              <a:spcAft>
                <a:spcPts val="0"/>
              </a:spcAft>
              <a:buSzPts val="1900"/>
              <a:buAutoNum type="arabicPeriod"/>
            </a:pPr>
            <a:r>
              <a:rPr lang="en" sz="1900"/>
              <a:t>Be prepared to: </a:t>
            </a:r>
            <a:endParaRPr sz="1900"/>
          </a:p>
          <a:p>
            <a:pPr indent="-349250" lvl="1" marL="914400" rtl="0" algn="l">
              <a:lnSpc>
                <a:spcPct val="100000"/>
              </a:lnSpc>
              <a:spcBef>
                <a:spcPts val="0"/>
              </a:spcBef>
              <a:spcAft>
                <a:spcPts val="0"/>
              </a:spcAft>
              <a:buSzPts val="1900"/>
              <a:buAutoNum type="alphaLcPeriod"/>
            </a:pPr>
            <a:r>
              <a:rPr b="1" lang="en" sz="1900"/>
              <a:t>Describe what move</a:t>
            </a:r>
            <a:r>
              <a:rPr lang="en" sz="1900"/>
              <a:t> takes one system to the next system.</a:t>
            </a:r>
            <a:endParaRPr sz="1900"/>
          </a:p>
          <a:p>
            <a:pPr indent="-349250" lvl="1" marL="914400" rtl="0" algn="l">
              <a:lnSpc>
                <a:spcPct val="100000"/>
              </a:lnSpc>
              <a:spcBef>
                <a:spcPts val="0"/>
              </a:spcBef>
              <a:spcAft>
                <a:spcPts val="0"/>
              </a:spcAft>
              <a:buSzPts val="1900"/>
              <a:buAutoNum type="alphaLcPeriod"/>
            </a:pPr>
            <a:r>
              <a:rPr b="1" lang="en" sz="1900"/>
              <a:t>Explain why the systems are equivalent</a:t>
            </a:r>
            <a:r>
              <a:rPr lang="en" sz="1900"/>
              <a:t> between this step and the previous step.</a:t>
            </a:r>
            <a:endParaRPr sz="1900"/>
          </a:p>
          <a:p>
            <a:pPr indent="-349250" lvl="0" marL="457200" rtl="0" algn="l">
              <a:lnSpc>
                <a:spcPct val="100000"/>
              </a:lnSpc>
              <a:spcBef>
                <a:spcPts val="0"/>
              </a:spcBef>
              <a:spcAft>
                <a:spcPts val="0"/>
              </a:spcAft>
              <a:buSzPts val="1900"/>
              <a:buAutoNum type="arabicPeriod"/>
            </a:pPr>
            <a:r>
              <a:rPr lang="en" sz="1900"/>
              <a:t>Make sure you </a:t>
            </a:r>
            <a:r>
              <a:rPr b="1" lang="en" sz="1900"/>
              <a:t>listen to your partner’s reasoning </a:t>
            </a:r>
            <a:r>
              <a:rPr lang="en" sz="1900"/>
              <a:t>and agree with their thinking. If you disagree, discuss the changes in the equations until you reach an agreement. </a:t>
            </a:r>
            <a:endParaRPr sz="1900"/>
          </a:p>
          <a:p>
            <a:pPr indent="-349250" lvl="0" marL="457200" rtl="0" algn="l">
              <a:lnSpc>
                <a:spcPct val="100000"/>
              </a:lnSpc>
              <a:spcBef>
                <a:spcPts val="0"/>
              </a:spcBef>
              <a:spcAft>
                <a:spcPts val="0"/>
              </a:spcAft>
              <a:buSzPts val="1900"/>
              <a:buAutoNum type="arabicPeriod"/>
            </a:pPr>
            <a:r>
              <a:rPr lang="en" sz="1900"/>
              <a:t>You have </a:t>
            </a:r>
            <a:r>
              <a:rPr b="1" lang="en" sz="1900" u="sng"/>
              <a:t>5 minutes</a:t>
            </a:r>
            <a:r>
              <a:rPr lang="en" sz="1900"/>
              <a:t>. </a:t>
            </a:r>
            <a:endParaRPr sz="1900"/>
          </a:p>
        </p:txBody>
      </p:sp>
      <p:sp>
        <p:nvSpPr>
          <p:cNvPr id="237" name="Google Shape;237;p21"/>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8" name="Google Shape;238;p21"/>
          <p:cNvSpPr txBox="1"/>
          <p:nvPr>
            <p:ph idx="3"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2.6.3 Finding Solutions to Unordered Sets of Equivalent Systems</a:t>
            </a:r>
            <a:endParaRPr/>
          </a:p>
        </p:txBody>
      </p:sp>
      <p:sp>
        <p:nvSpPr>
          <p:cNvPr id="239" name="Google Shape;239;p21">
            <a:hlinkClick action="ppaction://hlinksldjump" r:id="rId4"/>
          </p:cNvPr>
          <p:cNvSpPr/>
          <p:nvPr/>
        </p:nvSpPr>
        <p:spPr>
          <a:xfrm>
            <a:off x="6775350" y="4211600"/>
            <a:ext cx="1417800" cy="8787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Calibri"/>
                <a:ea typeface="Calibri"/>
                <a:cs typeface="Calibri"/>
                <a:sym typeface="Calibri"/>
              </a:rPr>
              <a:t>Are you ready for more?</a:t>
            </a:r>
            <a:endParaRPr b="1">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43" name="Shape 243"/>
        <p:cNvGrpSpPr/>
        <p:nvPr/>
      </p:nvGrpSpPr>
      <p:grpSpPr>
        <a:xfrm>
          <a:off x="0" y="0"/>
          <a:ext cx="0" cy="0"/>
          <a:chOff x="0" y="0"/>
          <a:chExt cx="0" cy="0"/>
        </a:xfrm>
      </p:grpSpPr>
      <p:sp>
        <p:nvSpPr>
          <p:cNvPr id="244" name="Google Shape;244;p2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Right Step, Right Time</a:t>
            </a:r>
            <a:endParaRPr>
              <a:solidFill>
                <a:srgbClr val="005047"/>
              </a:solidFill>
            </a:endParaRPr>
          </a:p>
        </p:txBody>
      </p:sp>
      <p:sp>
        <p:nvSpPr>
          <p:cNvPr id="245" name="Google Shape;245;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6" name="Google Shape;246;p22"/>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2.6.3 Finding Solutions to Unordered Sets of Equivalent Systems</a:t>
            </a:r>
            <a:endParaRPr/>
          </a:p>
        </p:txBody>
      </p:sp>
      <p:pic>
        <p:nvPicPr>
          <p:cNvPr id="247" name="Google Shape;247;p22" title="Screenshot 2025-08-24 at 7.18.22 PM.png"/>
          <p:cNvPicPr preferRelativeResize="0"/>
          <p:nvPr/>
        </p:nvPicPr>
        <p:blipFill>
          <a:blip r:embed="rId4">
            <a:alphaModFix/>
          </a:blip>
          <a:stretch>
            <a:fillRect/>
          </a:stretch>
        </p:blipFill>
        <p:spPr>
          <a:xfrm>
            <a:off x="3288849" y="1143300"/>
            <a:ext cx="1818650" cy="3524699"/>
          </a:xfrm>
          <a:prstGeom prst="rect">
            <a:avLst/>
          </a:prstGeom>
          <a:noFill/>
          <a:ln>
            <a:noFill/>
          </a:ln>
        </p:spPr>
      </p:pic>
      <p:pic>
        <p:nvPicPr>
          <p:cNvPr id="248" name="Google Shape;248;p22" title="Screenshot 2025-08-24 at 7.18.36 PM.png"/>
          <p:cNvPicPr preferRelativeResize="0"/>
          <p:nvPr/>
        </p:nvPicPr>
        <p:blipFill>
          <a:blip r:embed="rId5">
            <a:alphaModFix/>
          </a:blip>
          <a:stretch>
            <a:fillRect/>
          </a:stretch>
        </p:blipFill>
        <p:spPr>
          <a:xfrm>
            <a:off x="5812578" y="1143300"/>
            <a:ext cx="1663775" cy="3684100"/>
          </a:xfrm>
          <a:prstGeom prst="rect">
            <a:avLst/>
          </a:prstGeom>
          <a:noFill/>
          <a:ln>
            <a:noFill/>
          </a:ln>
        </p:spPr>
      </p:pic>
      <p:sp>
        <p:nvSpPr>
          <p:cNvPr id="249" name="Google Shape;249;p22"/>
          <p:cNvSpPr txBox="1"/>
          <p:nvPr/>
        </p:nvSpPr>
        <p:spPr>
          <a:xfrm>
            <a:off x="472575" y="1296875"/>
            <a:ext cx="1593600" cy="79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rgbClr val="424242"/>
                </a:solidFill>
                <a:latin typeface="Calibri"/>
                <a:ea typeface="Calibri"/>
                <a:cs typeface="Calibri"/>
                <a:sym typeface="Calibri"/>
              </a:rPr>
              <a:t>Answers to card sort:</a:t>
            </a:r>
            <a:endParaRPr sz="2200">
              <a:solidFill>
                <a:srgbClr val="424242"/>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53" name="Shape 253"/>
        <p:cNvGrpSpPr/>
        <p:nvPr/>
      </p:nvGrpSpPr>
      <p:grpSpPr>
        <a:xfrm>
          <a:off x="0" y="0"/>
          <a:ext cx="0" cy="0"/>
          <a:chOff x="0" y="0"/>
          <a:chExt cx="0" cy="0"/>
        </a:xfrm>
      </p:grpSpPr>
      <p:sp>
        <p:nvSpPr>
          <p:cNvPr id="254" name="Google Shape;254;p23"/>
          <p:cNvSpPr txBox="1"/>
          <p:nvPr>
            <p:ph type="title"/>
          </p:nvPr>
        </p:nvSpPr>
        <p:spPr>
          <a:xfrm>
            <a:off x="311700" y="445025"/>
            <a:ext cx="8520600" cy="572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255" name="Google Shape;255;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This system of equations has the solution (5, – 2):</a:t>
            </a:r>
            <a:endParaRPr sz="2200"/>
          </a:p>
          <a:p>
            <a:pPr indent="0" lvl="0" marL="0" rtl="0" algn="l">
              <a:lnSpc>
                <a:spcPct val="100000"/>
              </a:lnSpc>
              <a:spcBef>
                <a:spcPts val="1200"/>
              </a:spcBef>
              <a:spcAft>
                <a:spcPts val="0"/>
              </a:spcAft>
              <a:buNone/>
            </a:pPr>
            <a:r>
              <a:t/>
            </a:r>
            <a:endParaRPr sz="2200"/>
          </a:p>
          <a:p>
            <a:pPr indent="0" lvl="0" marL="0" rtl="0" algn="l">
              <a:lnSpc>
                <a:spcPct val="100000"/>
              </a:lnSpc>
              <a:spcBef>
                <a:spcPts val="1200"/>
              </a:spcBef>
              <a:spcAft>
                <a:spcPts val="0"/>
              </a:spcAft>
              <a:buNone/>
            </a:pPr>
            <a:r>
              <a:t/>
            </a:r>
            <a:endParaRPr sz="2200"/>
          </a:p>
          <a:p>
            <a:pPr indent="0" lvl="0" marL="0" rtl="0" algn="l">
              <a:lnSpc>
                <a:spcPct val="100000"/>
              </a:lnSpc>
              <a:spcBef>
                <a:spcPts val="1200"/>
              </a:spcBef>
              <a:spcAft>
                <a:spcPts val="0"/>
              </a:spcAft>
              <a:buNone/>
            </a:pPr>
            <a:r>
              <a:t/>
            </a:r>
            <a:endParaRPr sz="2200"/>
          </a:p>
          <a:p>
            <a:pPr indent="-368300" lvl="0" marL="457200" rtl="0" algn="l">
              <a:lnSpc>
                <a:spcPct val="100000"/>
              </a:lnSpc>
              <a:spcBef>
                <a:spcPts val="1200"/>
              </a:spcBef>
              <a:spcAft>
                <a:spcPts val="0"/>
              </a:spcAft>
              <a:buClr>
                <a:srgbClr val="424242"/>
              </a:buClr>
              <a:buSzPts val="2200"/>
              <a:buAutoNum type="arabicPeriod"/>
            </a:pPr>
            <a:r>
              <a:rPr lang="en" sz="2200"/>
              <a:t>Find the missing value of A.</a:t>
            </a:r>
            <a:endParaRPr sz="2200"/>
          </a:p>
          <a:p>
            <a:pPr indent="-368300" lvl="0" marL="457200" rtl="0" algn="l">
              <a:lnSpc>
                <a:spcPct val="100000"/>
              </a:lnSpc>
              <a:spcBef>
                <a:spcPts val="0"/>
              </a:spcBef>
              <a:spcAft>
                <a:spcPts val="0"/>
              </a:spcAft>
              <a:buSzPts val="2200"/>
              <a:buAutoNum type="arabicPeriod"/>
            </a:pPr>
            <a:r>
              <a:rPr lang="en" sz="2200"/>
              <a:t>Find the missing value of B.</a:t>
            </a:r>
            <a:endParaRPr sz="2200"/>
          </a:p>
        </p:txBody>
      </p:sp>
      <p:sp>
        <p:nvSpPr>
          <p:cNvPr id="256" name="Google Shape;256;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7" name="Google Shape;257;p23"/>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2.6.3 Finding Solutions to Unordered Sets of Equivalent Systems</a:t>
            </a:r>
            <a:endParaRPr/>
          </a:p>
        </p:txBody>
      </p:sp>
      <p:pic>
        <p:nvPicPr>
          <p:cNvPr id="258" name="Google Shape;258;p23"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graphicFrame>
        <p:nvGraphicFramePr>
          <p:cNvPr id="259" name="Google Shape;259;p23"/>
          <p:cNvGraphicFramePr/>
          <p:nvPr/>
        </p:nvGraphicFramePr>
        <p:xfrm>
          <a:off x="826500" y="2017438"/>
          <a:ext cx="3000000" cy="3000000"/>
        </p:xfrm>
        <a:graphic>
          <a:graphicData uri="http://schemas.openxmlformats.org/drawingml/2006/table">
            <a:tbl>
              <a:tblPr>
                <a:noFill/>
                <a:tableStyleId>{BB7D5480-B10C-41F1-AADF-EDDBFFED531F}</a:tableStyleId>
              </a:tblPr>
              <a:tblGrid>
                <a:gridCol w="2670025"/>
              </a:tblGrid>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lang="en" sz="2200">
                          <a:solidFill>
                            <a:srgbClr val="424242"/>
                          </a:solidFill>
                          <a:latin typeface="Calibri"/>
                          <a:ea typeface="Calibri"/>
                          <a:cs typeface="Calibri"/>
                          <a:sym typeface="Calibri"/>
                        </a:rPr>
                        <a:t>A</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B</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24</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B</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A</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31</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3" name="Shape 263"/>
        <p:cNvGrpSpPr/>
        <p:nvPr/>
      </p:nvGrpSpPr>
      <p:grpSpPr>
        <a:xfrm>
          <a:off x="0" y="0"/>
          <a:ext cx="0" cy="0"/>
          <a:chOff x="0" y="0"/>
          <a:chExt cx="0" cy="0"/>
        </a:xfrm>
      </p:grpSpPr>
      <p:sp>
        <p:nvSpPr>
          <p:cNvPr id="264" name="Google Shape;264;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65" name="Google Shape;265;p24"/>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4"/>
              </a:rPr>
              <a:t>Video: Writing a New System to Solve a Given System</a:t>
            </a:r>
            <a:endParaRPr b="1"/>
          </a:p>
        </p:txBody>
      </p:sp>
      <p:pic>
        <p:nvPicPr>
          <p:cNvPr id="266" name="Google Shape;266;p24" title="B8iBqZeecAo-SD.jpg">
            <a:hlinkClick r:id="rId5"/>
          </p:cNvPr>
          <p:cNvPicPr preferRelativeResize="0"/>
          <p:nvPr/>
        </p:nvPicPr>
        <p:blipFill rotWithShape="1">
          <a:blip r:embed="rId6">
            <a:alphaModFix/>
          </a:blip>
          <a:srcRect b="12697" l="0" r="0" t="12697"/>
          <a:stretch/>
        </p:blipFill>
        <p:spPr>
          <a:xfrm>
            <a:off x="1695488" y="482875"/>
            <a:ext cx="5753024" cy="32189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0" name="Shape 270"/>
        <p:cNvGrpSpPr/>
        <p:nvPr/>
      </p:nvGrpSpPr>
      <p:grpSpPr>
        <a:xfrm>
          <a:off x="0" y="0"/>
          <a:ext cx="0" cy="0"/>
          <a:chOff x="0" y="0"/>
          <a:chExt cx="0" cy="0"/>
        </a:xfrm>
      </p:grpSpPr>
      <p:sp>
        <p:nvSpPr>
          <p:cNvPr id="271" name="Google Shape;271;p25"/>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72" name="Google Shape;272;p25"/>
          <p:cNvSpPr txBox="1"/>
          <p:nvPr>
            <p:ph idx="1" type="body"/>
          </p:nvPr>
        </p:nvSpPr>
        <p:spPr>
          <a:xfrm>
            <a:off x="311700" y="935038"/>
            <a:ext cx="8520600" cy="3633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Solve the system of equations using elimination.</a:t>
            </a:r>
            <a:endParaRPr sz="2200"/>
          </a:p>
          <a:p>
            <a:pPr indent="0" lvl="0" marL="0" rtl="0" algn="l">
              <a:lnSpc>
                <a:spcPct val="100000"/>
              </a:lnSpc>
              <a:spcBef>
                <a:spcPts val="1200"/>
              </a:spcBef>
              <a:spcAft>
                <a:spcPts val="0"/>
              </a:spcAft>
              <a:buNone/>
            </a:pPr>
            <a:r>
              <a:t/>
            </a:r>
            <a:endParaRPr sz="2200"/>
          </a:p>
          <a:p>
            <a:pPr indent="0" lvl="0" marL="0" rtl="0" algn="l">
              <a:lnSpc>
                <a:spcPct val="100000"/>
              </a:lnSpc>
              <a:spcBef>
                <a:spcPts val="1200"/>
              </a:spcBef>
              <a:spcAft>
                <a:spcPts val="0"/>
              </a:spcAft>
              <a:buNone/>
            </a:pPr>
            <a:r>
              <a:t/>
            </a:r>
            <a:endParaRPr sz="2200"/>
          </a:p>
          <a:p>
            <a:pPr indent="0" lvl="0" marL="0" rtl="0" algn="l">
              <a:lnSpc>
                <a:spcPct val="100000"/>
              </a:lnSpc>
              <a:spcBef>
                <a:spcPts val="1200"/>
              </a:spcBef>
              <a:spcAft>
                <a:spcPts val="0"/>
              </a:spcAft>
              <a:buNone/>
            </a:pPr>
            <a:r>
              <a:t/>
            </a:r>
            <a:endParaRPr sz="2200"/>
          </a:p>
          <a:p>
            <a:pPr indent="-368300" lvl="0" marL="914400" rtl="0" algn="l">
              <a:lnSpc>
                <a:spcPct val="100000"/>
              </a:lnSpc>
              <a:spcBef>
                <a:spcPts val="1200"/>
              </a:spcBef>
              <a:spcAft>
                <a:spcPts val="0"/>
              </a:spcAft>
              <a:buSzPts val="2200"/>
              <a:buFont typeface="Noto Sans"/>
              <a:buAutoNum type="alphaLcPeriod"/>
            </a:pPr>
            <a:r>
              <a:rPr lang="en" sz="2200"/>
              <a:t>(7, – 5)</a:t>
            </a:r>
            <a:endParaRPr baseline="30000" sz="2200">
              <a:latin typeface="Noto Sans"/>
              <a:ea typeface="Noto Sans"/>
              <a:cs typeface="Noto Sans"/>
              <a:sym typeface="Noto Sans"/>
            </a:endParaRPr>
          </a:p>
          <a:p>
            <a:pPr indent="-368300" lvl="0" marL="914400" rtl="0" algn="l">
              <a:lnSpc>
                <a:spcPct val="100000"/>
              </a:lnSpc>
              <a:spcBef>
                <a:spcPts val="1000"/>
              </a:spcBef>
              <a:spcAft>
                <a:spcPts val="0"/>
              </a:spcAft>
              <a:buSzPts val="2200"/>
              <a:buFont typeface="Noto Sans"/>
              <a:buAutoNum type="alphaLcPeriod"/>
            </a:pPr>
            <a:r>
              <a:rPr lang="en" sz="2200"/>
              <a:t>(1, 2)</a:t>
            </a:r>
            <a:endParaRPr sz="2200">
              <a:latin typeface="Noto Sans"/>
              <a:ea typeface="Noto Sans"/>
              <a:cs typeface="Noto Sans"/>
              <a:sym typeface="Noto Sans"/>
            </a:endParaRPr>
          </a:p>
          <a:p>
            <a:pPr indent="-368300" lvl="0" marL="914400" rtl="0" algn="l">
              <a:lnSpc>
                <a:spcPct val="100000"/>
              </a:lnSpc>
              <a:spcBef>
                <a:spcPts val="1000"/>
              </a:spcBef>
              <a:spcAft>
                <a:spcPts val="0"/>
              </a:spcAft>
              <a:buSzPts val="2200"/>
              <a:buFont typeface="Noto Sans"/>
              <a:buAutoNum type="alphaLcPeriod"/>
            </a:pPr>
            <a:r>
              <a:rPr lang="en" sz="2200"/>
              <a:t>(0, – 1.5)</a:t>
            </a:r>
            <a:endParaRPr sz="2200">
              <a:latin typeface="Noto Sans"/>
              <a:ea typeface="Noto Sans"/>
              <a:cs typeface="Noto Sans"/>
              <a:sym typeface="Noto Sans"/>
            </a:endParaRPr>
          </a:p>
          <a:p>
            <a:pPr indent="-368300" lvl="0" marL="914400" rtl="0" algn="l">
              <a:lnSpc>
                <a:spcPct val="100000"/>
              </a:lnSpc>
              <a:spcBef>
                <a:spcPts val="1000"/>
              </a:spcBef>
              <a:spcAft>
                <a:spcPts val="1000"/>
              </a:spcAft>
              <a:buSzPts val="2200"/>
              <a:buFont typeface="Noto Sans"/>
              <a:buAutoNum type="alphaLcPeriod"/>
            </a:pPr>
            <a:r>
              <a:rPr lang="en" sz="2200"/>
              <a:t>(½ , ¼)</a:t>
            </a:r>
            <a:endParaRPr sz="2200">
              <a:latin typeface="Noto Sans"/>
              <a:ea typeface="Noto Sans"/>
              <a:cs typeface="Noto Sans"/>
              <a:sym typeface="Noto Sans"/>
            </a:endParaRPr>
          </a:p>
        </p:txBody>
      </p:sp>
      <p:sp>
        <p:nvSpPr>
          <p:cNvPr id="273" name="Google Shape;273;p25"/>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4" name="Google Shape;274;p25"/>
          <p:cNvSpPr txBox="1"/>
          <p:nvPr>
            <p:ph idx="2"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2.6.3 Finding Solutions to Unordered Sets of Equivalent Systems</a:t>
            </a:r>
            <a:endParaRPr/>
          </a:p>
        </p:txBody>
      </p:sp>
      <p:pic>
        <p:nvPicPr>
          <p:cNvPr id="275" name="Google Shape;275;p25"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76" name="Google Shape;276;p25">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graphicFrame>
        <p:nvGraphicFramePr>
          <p:cNvPr id="277" name="Google Shape;277;p25"/>
          <p:cNvGraphicFramePr/>
          <p:nvPr/>
        </p:nvGraphicFramePr>
        <p:xfrm>
          <a:off x="801550" y="1679613"/>
          <a:ext cx="3000000" cy="3000000"/>
        </p:xfrm>
        <a:graphic>
          <a:graphicData uri="http://schemas.openxmlformats.org/drawingml/2006/table">
            <a:tbl>
              <a:tblPr>
                <a:noFill/>
                <a:tableStyleId>{BB7D5480-B10C-41F1-AADF-EDDBFFED531F}</a:tableStyleId>
              </a:tblPr>
              <a:tblGrid>
                <a:gridCol w="2670025"/>
              </a:tblGrid>
              <a:tr h="381000">
                <a:tc>
                  <a:txBody>
                    <a:bodyPr/>
                    <a:lstStyle/>
                    <a:p>
                      <a:pPr indent="0" lvl="0" marL="0" rtl="0" algn="l">
                        <a:lnSpc>
                          <a:spcPct val="115000"/>
                        </a:lnSpc>
                        <a:spcBef>
                          <a:spcPts val="0"/>
                        </a:spcBef>
                        <a:spcAft>
                          <a:spcPts val="0"/>
                        </a:spcAft>
                        <a:buNone/>
                      </a:pPr>
                      <a:r>
                        <a:rPr lang="en" sz="2300">
                          <a:solidFill>
                            <a:srgbClr val="424242"/>
                          </a:solidFill>
                          <a:latin typeface="Calibri"/>
                          <a:ea typeface="Calibri"/>
                          <a:cs typeface="Calibri"/>
                          <a:sym typeface="Calibri"/>
                        </a:rPr>
                        <a:t> 7</a:t>
                      </a:r>
                      <a:r>
                        <a:rPr i="1" lang="en" sz="2300">
                          <a:solidFill>
                            <a:srgbClr val="424242"/>
                          </a:solidFill>
                          <a:latin typeface="Times New Roman"/>
                          <a:ea typeface="Times New Roman"/>
                          <a:cs typeface="Times New Roman"/>
                          <a:sym typeface="Times New Roman"/>
                        </a:rPr>
                        <a:t>x</a:t>
                      </a:r>
                      <a:r>
                        <a:rPr lang="en" sz="2300">
                          <a:solidFill>
                            <a:srgbClr val="424242"/>
                          </a:solidFill>
                          <a:latin typeface="Times New Roman"/>
                          <a:ea typeface="Times New Roman"/>
                          <a:cs typeface="Times New Roman"/>
                          <a:sym typeface="Times New Roman"/>
                        </a:rPr>
                        <a:t> </a:t>
                      </a:r>
                      <a:r>
                        <a:rPr lang="en" sz="2200">
                          <a:solidFill>
                            <a:srgbClr val="424242"/>
                          </a:solidFill>
                          <a:latin typeface="Calibri"/>
                          <a:ea typeface="Calibri"/>
                          <a:cs typeface="Calibri"/>
                          <a:sym typeface="Calibri"/>
                        </a:rPr>
                        <a:t>–</a:t>
                      </a:r>
                      <a:r>
                        <a:rPr lang="en" sz="2300">
                          <a:solidFill>
                            <a:srgbClr val="424242"/>
                          </a:solidFill>
                          <a:latin typeface="Calibri"/>
                          <a:ea typeface="Calibri"/>
                          <a:cs typeface="Calibri"/>
                          <a:sym typeface="Calibri"/>
                        </a:rPr>
                        <a:t> 2</a:t>
                      </a:r>
                      <a:r>
                        <a:rPr i="1" lang="en" sz="2300">
                          <a:solidFill>
                            <a:srgbClr val="424242"/>
                          </a:solidFill>
                          <a:latin typeface="Times New Roman"/>
                          <a:ea typeface="Times New Roman"/>
                          <a:cs typeface="Times New Roman"/>
                          <a:sym typeface="Times New Roman"/>
                        </a:rPr>
                        <a:t>y</a:t>
                      </a:r>
                      <a:r>
                        <a:rPr lang="en" sz="2300">
                          <a:solidFill>
                            <a:srgbClr val="424242"/>
                          </a:solidFill>
                          <a:latin typeface="Calibri"/>
                          <a:ea typeface="Calibri"/>
                          <a:cs typeface="Calibri"/>
                          <a:sym typeface="Calibri"/>
                        </a:rPr>
                        <a:t> = 3</a:t>
                      </a:r>
                      <a:endParaRPr sz="23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300">
                          <a:solidFill>
                            <a:srgbClr val="424242"/>
                          </a:solidFill>
                          <a:latin typeface="Calibri"/>
                          <a:ea typeface="Calibri"/>
                          <a:cs typeface="Calibri"/>
                          <a:sym typeface="Calibri"/>
                        </a:rPr>
                        <a:t> 4</a:t>
                      </a:r>
                      <a:r>
                        <a:rPr i="1" lang="en" sz="2300">
                          <a:solidFill>
                            <a:srgbClr val="424242"/>
                          </a:solidFill>
                          <a:latin typeface="Times New Roman"/>
                          <a:ea typeface="Times New Roman"/>
                          <a:cs typeface="Times New Roman"/>
                          <a:sym typeface="Times New Roman"/>
                        </a:rPr>
                        <a:t>x</a:t>
                      </a:r>
                      <a:r>
                        <a:rPr lang="en" sz="2300">
                          <a:solidFill>
                            <a:srgbClr val="424242"/>
                          </a:solidFill>
                          <a:latin typeface="Calibri"/>
                          <a:ea typeface="Calibri"/>
                          <a:cs typeface="Calibri"/>
                          <a:sym typeface="Calibri"/>
                        </a:rPr>
                        <a:t> + 5</a:t>
                      </a:r>
                      <a:r>
                        <a:rPr i="1" lang="en" sz="2300">
                          <a:solidFill>
                            <a:srgbClr val="424242"/>
                          </a:solidFill>
                          <a:latin typeface="Times New Roman"/>
                          <a:ea typeface="Times New Roman"/>
                          <a:cs typeface="Times New Roman"/>
                          <a:sym typeface="Times New Roman"/>
                        </a:rPr>
                        <a:t>y</a:t>
                      </a:r>
                      <a:r>
                        <a:rPr lang="en" sz="2300">
                          <a:solidFill>
                            <a:srgbClr val="424242"/>
                          </a:solidFill>
                          <a:latin typeface="Calibri"/>
                          <a:ea typeface="Calibri"/>
                          <a:cs typeface="Calibri"/>
                          <a:sym typeface="Calibri"/>
                        </a:rPr>
                        <a:t> = 3.25</a:t>
                      </a:r>
                      <a:endParaRPr sz="23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1" name="Shape 281"/>
        <p:cNvGrpSpPr/>
        <p:nvPr/>
      </p:nvGrpSpPr>
      <p:grpSpPr>
        <a:xfrm>
          <a:off x="0" y="0"/>
          <a:ext cx="0" cy="0"/>
          <a:chOff x="0" y="0"/>
          <a:chExt cx="0" cy="0"/>
        </a:xfrm>
      </p:grpSpPr>
      <p:sp>
        <p:nvSpPr>
          <p:cNvPr id="282" name="Google Shape;282;p26"/>
          <p:cNvSpPr txBox="1"/>
          <p:nvPr>
            <p:ph type="title"/>
          </p:nvPr>
        </p:nvSpPr>
        <p:spPr>
          <a:xfrm>
            <a:off x="311700" y="2164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pic>
        <p:nvPicPr>
          <p:cNvPr id="283" name="Google Shape;283;p26"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84" name="Google Shape;284;p26"/>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5" name="Google Shape;285;p26"/>
          <p:cNvSpPr txBox="1"/>
          <p:nvPr>
            <p:ph idx="2"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2.6.3 Finding Solutions to Unordered Sets of Equivalent Systems </a:t>
            </a:r>
            <a:r>
              <a:rPr lang="en" sz="1000"/>
              <a:t> - Additional Resources</a:t>
            </a:r>
            <a:endParaRPr/>
          </a:p>
        </p:txBody>
      </p:sp>
      <p:graphicFrame>
        <p:nvGraphicFramePr>
          <p:cNvPr id="286" name="Google Shape;286;p26"/>
          <p:cNvGraphicFramePr/>
          <p:nvPr/>
        </p:nvGraphicFramePr>
        <p:xfrm>
          <a:off x="5445700" y="1826413"/>
          <a:ext cx="3000000" cy="3000000"/>
        </p:xfrm>
        <a:graphic>
          <a:graphicData uri="http://schemas.openxmlformats.org/drawingml/2006/table">
            <a:tbl>
              <a:tblPr>
                <a:noFill/>
                <a:tableStyleId>{BB7D5480-B10C-41F1-AADF-EDDBFFED531F}</a:tableStyleId>
              </a:tblPr>
              <a:tblGrid>
                <a:gridCol w="2204400"/>
              </a:tblGrid>
              <a:tr h="274325">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½</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6</a:t>
                      </a:r>
                      <a:endParaRPr sz="22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200">
                          <a:solidFill>
                            <a:srgbClr val="424242"/>
                          </a:solidFill>
                          <a:latin typeface="Calibri"/>
                          <a:ea typeface="Calibri"/>
                          <a:cs typeface="Calibri"/>
                          <a:sym typeface="Calibri"/>
                        </a:rPr>
                        <a:t> </a:t>
                      </a:r>
                      <a:r>
                        <a:rPr baseline="30000" lang="en" sz="2200">
                          <a:solidFill>
                            <a:srgbClr val="424242"/>
                          </a:solidFill>
                          <a:latin typeface="Calibri"/>
                          <a:ea typeface="Calibri"/>
                          <a:cs typeface="Calibri"/>
                          <a:sym typeface="Calibri"/>
                        </a:rPr>
                        <a:t>3</a:t>
                      </a:r>
                      <a:r>
                        <a:rPr lang="en" sz="2200">
                          <a:solidFill>
                            <a:srgbClr val="424242"/>
                          </a:solidFill>
                          <a:latin typeface="Calibri"/>
                          <a:ea typeface="Calibri"/>
                          <a:cs typeface="Calibri"/>
                          <a:sym typeface="Calibri"/>
                        </a:rPr>
                        <a:t>⁄</a:t>
                      </a:r>
                      <a:r>
                        <a:rPr baseline="-25000" lang="en" sz="2200">
                          <a:solidFill>
                            <a:srgbClr val="424242"/>
                          </a:solidFill>
                          <a:latin typeface="Calibri"/>
                          <a:ea typeface="Calibri"/>
                          <a:cs typeface="Calibri"/>
                          <a:sym typeface="Calibri"/>
                        </a:rPr>
                        <a:t>2</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⅔</a:t>
                      </a: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a:t>
                      </a:r>
                      <a:r>
                        <a:rPr baseline="30000" lang="en" sz="2200">
                          <a:solidFill>
                            <a:srgbClr val="424242"/>
                          </a:solidFill>
                          <a:latin typeface="Calibri"/>
                          <a:ea typeface="Calibri"/>
                          <a:cs typeface="Calibri"/>
                          <a:sym typeface="Calibri"/>
                        </a:rPr>
                        <a:t>17</a:t>
                      </a:r>
                      <a:r>
                        <a:rPr lang="en" sz="2200">
                          <a:solidFill>
                            <a:srgbClr val="424242"/>
                          </a:solidFill>
                          <a:latin typeface="Calibri"/>
                          <a:ea typeface="Calibri"/>
                          <a:cs typeface="Calibri"/>
                          <a:sym typeface="Calibri"/>
                        </a:rPr>
                        <a:t>⁄</a:t>
                      </a:r>
                      <a:r>
                        <a:rPr baseline="-25000" lang="en" sz="2200">
                          <a:solidFill>
                            <a:srgbClr val="424242"/>
                          </a:solidFill>
                          <a:latin typeface="Calibri"/>
                          <a:ea typeface="Calibri"/>
                          <a:cs typeface="Calibri"/>
                          <a:sym typeface="Calibri"/>
                        </a:rPr>
                        <a:t>2</a:t>
                      </a:r>
                      <a:r>
                        <a:rPr lang="en" sz="2200">
                          <a:solidFill>
                            <a:srgbClr val="424242"/>
                          </a:solidFill>
                          <a:latin typeface="Calibri"/>
                          <a:ea typeface="Calibri"/>
                          <a:cs typeface="Calibri"/>
                          <a:sym typeface="Calibri"/>
                        </a:rPr>
                        <a:t> </a:t>
                      </a:r>
                      <a:endParaRPr sz="22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
        <p:nvSpPr>
          <p:cNvPr id="287" name="Google Shape;287;p26"/>
          <p:cNvSpPr/>
          <p:nvPr/>
        </p:nvSpPr>
        <p:spPr>
          <a:xfrm>
            <a:off x="54171" y="832700"/>
            <a:ext cx="4392900" cy="39909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88" name="Google Shape;288;p26"/>
          <p:cNvSpPr txBox="1"/>
          <p:nvPr/>
        </p:nvSpPr>
        <p:spPr>
          <a:xfrm>
            <a:off x="311700" y="835475"/>
            <a:ext cx="4081200" cy="3990900"/>
          </a:xfrm>
          <a:prstGeom prst="rect">
            <a:avLst/>
          </a:prstGeom>
          <a:noFill/>
          <a:ln>
            <a:noFill/>
          </a:ln>
        </p:spPr>
        <p:txBody>
          <a:bodyPr anchorCtr="0" anchor="t" bIns="91425" lIns="91425" spcFirstLastPara="1" rIns="91425" wrap="square" tIns="91425">
            <a:normAutofit lnSpcReduction="10000"/>
          </a:bodyPr>
          <a:lstStyle/>
          <a:p>
            <a:pPr indent="0" lvl="0" marL="0" rtl="0" algn="ctr">
              <a:lnSpc>
                <a:spcPct val="105000"/>
              </a:lnSpc>
              <a:spcBef>
                <a:spcPts val="0"/>
              </a:spcBef>
              <a:spcAft>
                <a:spcPts val="0"/>
              </a:spcAft>
              <a:buNone/>
            </a:pPr>
            <a:r>
              <a:rPr b="1" lang="en" sz="1600">
                <a:solidFill>
                  <a:srgbClr val="1D2125"/>
                </a:solidFill>
                <a:latin typeface="Calibri"/>
                <a:ea typeface="Calibri"/>
                <a:cs typeface="Calibri"/>
                <a:sym typeface="Calibri"/>
              </a:rPr>
              <a:t>SOLVING SYSTEMS BY ELIMINATION</a:t>
            </a:r>
            <a:endParaRPr b="1" sz="1600">
              <a:solidFill>
                <a:srgbClr val="1D2125"/>
              </a:solidFill>
              <a:latin typeface="Calibri"/>
              <a:ea typeface="Calibri"/>
              <a:cs typeface="Calibri"/>
              <a:sym typeface="Calibri"/>
            </a:endParaRPr>
          </a:p>
          <a:p>
            <a:pPr indent="0" lvl="0" marL="0" rtl="0" algn="ctr">
              <a:lnSpc>
                <a:spcPct val="105000"/>
              </a:lnSpc>
              <a:spcBef>
                <a:spcPts val="300"/>
              </a:spcBef>
              <a:spcAft>
                <a:spcPts val="0"/>
              </a:spcAft>
              <a:buNone/>
            </a:pPr>
            <a:r>
              <a:t/>
            </a:r>
            <a:endParaRPr b="1" sz="16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rPr b="1" lang="en" sz="1600">
                <a:solidFill>
                  <a:srgbClr val="1D2125"/>
                </a:solidFill>
                <a:latin typeface="Calibri"/>
                <a:ea typeface="Calibri"/>
                <a:cs typeface="Calibri"/>
                <a:sym typeface="Calibri"/>
              </a:rPr>
              <a:t>Step 1 –</a:t>
            </a:r>
            <a:r>
              <a:rPr lang="en" sz="1600">
                <a:solidFill>
                  <a:srgbClr val="1D2125"/>
                </a:solidFill>
                <a:latin typeface="Calibri"/>
                <a:ea typeface="Calibri"/>
                <a:cs typeface="Calibri"/>
                <a:sym typeface="Calibri"/>
              </a:rPr>
              <a:t> Write both equations in standard form. </a:t>
            </a:r>
            <a:endParaRPr sz="16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rPr b="1" lang="en" sz="1600">
                <a:solidFill>
                  <a:srgbClr val="1D2125"/>
                </a:solidFill>
                <a:latin typeface="Calibri"/>
                <a:ea typeface="Calibri"/>
                <a:cs typeface="Calibri"/>
                <a:sym typeface="Calibri"/>
              </a:rPr>
              <a:t>Step 2 –</a:t>
            </a:r>
            <a:r>
              <a:rPr lang="en" sz="1600">
                <a:solidFill>
                  <a:srgbClr val="1D2125"/>
                </a:solidFill>
                <a:latin typeface="Calibri"/>
                <a:ea typeface="Calibri"/>
                <a:cs typeface="Calibri"/>
                <a:sym typeface="Calibri"/>
              </a:rPr>
              <a:t> Check to see if the coefficients of one variable are opposites or equivalent. </a:t>
            </a:r>
            <a:endParaRPr sz="16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rPr b="1" lang="en" sz="1600">
                <a:solidFill>
                  <a:srgbClr val="1D2125"/>
                </a:solidFill>
                <a:latin typeface="Calibri"/>
                <a:ea typeface="Calibri"/>
                <a:cs typeface="Calibri"/>
                <a:sym typeface="Calibri"/>
              </a:rPr>
              <a:t>Step 3 –</a:t>
            </a:r>
            <a:r>
              <a:rPr lang="en" sz="1600">
                <a:solidFill>
                  <a:srgbClr val="1D2125"/>
                </a:solidFill>
                <a:latin typeface="Calibri"/>
                <a:ea typeface="Calibri"/>
                <a:cs typeface="Calibri"/>
                <a:sym typeface="Calibri"/>
              </a:rPr>
              <a:t> Simplify.</a:t>
            </a:r>
            <a:endParaRPr sz="16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rPr b="1" lang="en" sz="1600">
                <a:solidFill>
                  <a:srgbClr val="1D2125"/>
                </a:solidFill>
                <a:latin typeface="Calibri"/>
                <a:ea typeface="Calibri"/>
                <a:cs typeface="Calibri"/>
                <a:sym typeface="Calibri"/>
              </a:rPr>
              <a:t>Step 4 –</a:t>
            </a:r>
            <a:r>
              <a:rPr lang="en" sz="1600">
                <a:solidFill>
                  <a:srgbClr val="1D2125"/>
                </a:solidFill>
                <a:latin typeface="Calibri"/>
                <a:ea typeface="Calibri"/>
                <a:cs typeface="Calibri"/>
                <a:sym typeface="Calibri"/>
              </a:rPr>
              <a:t> Add the equations to eliminate one variable. </a:t>
            </a:r>
            <a:endParaRPr sz="16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rPr b="1" lang="en" sz="1600">
                <a:solidFill>
                  <a:srgbClr val="1D2125"/>
                </a:solidFill>
                <a:latin typeface="Calibri"/>
                <a:ea typeface="Calibri"/>
                <a:cs typeface="Calibri"/>
                <a:sym typeface="Calibri"/>
              </a:rPr>
              <a:t>Step 5 –</a:t>
            </a:r>
            <a:r>
              <a:rPr lang="en" sz="1600">
                <a:solidFill>
                  <a:srgbClr val="1D2125"/>
                </a:solidFill>
                <a:latin typeface="Calibri"/>
                <a:ea typeface="Calibri"/>
                <a:cs typeface="Calibri"/>
                <a:sym typeface="Calibri"/>
              </a:rPr>
              <a:t> Solve for the remaining variable.</a:t>
            </a:r>
            <a:endParaRPr sz="16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rPr b="1" lang="en" sz="1600">
                <a:solidFill>
                  <a:srgbClr val="1D2125"/>
                </a:solidFill>
                <a:latin typeface="Calibri"/>
                <a:ea typeface="Calibri"/>
                <a:cs typeface="Calibri"/>
                <a:sym typeface="Calibri"/>
              </a:rPr>
              <a:t>Step 6 –</a:t>
            </a:r>
            <a:r>
              <a:rPr lang="en" sz="1600">
                <a:solidFill>
                  <a:srgbClr val="1D2125"/>
                </a:solidFill>
                <a:latin typeface="Calibri"/>
                <a:ea typeface="Calibri"/>
                <a:cs typeface="Calibri"/>
                <a:sym typeface="Calibri"/>
              </a:rPr>
              <a:t> Substitute the solution into one of the original equations. Then solve for the other variable. </a:t>
            </a:r>
            <a:endParaRPr sz="16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rPr b="1" lang="en" sz="1600">
                <a:solidFill>
                  <a:srgbClr val="1D2125"/>
                </a:solidFill>
                <a:latin typeface="Calibri"/>
                <a:ea typeface="Calibri"/>
                <a:cs typeface="Calibri"/>
                <a:sym typeface="Calibri"/>
              </a:rPr>
              <a:t>Step 7 –</a:t>
            </a:r>
            <a:r>
              <a:rPr lang="en" sz="1600">
                <a:solidFill>
                  <a:srgbClr val="1D2125"/>
                </a:solidFill>
                <a:latin typeface="Calibri"/>
                <a:ea typeface="Calibri"/>
                <a:cs typeface="Calibri"/>
                <a:sym typeface="Calibri"/>
              </a:rPr>
              <a:t> Check that the ordered pair is a solution to both original equations. </a:t>
            </a:r>
            <a:endParaRPr sz="1600">
              <a:solidFill>
                <a:srgbClr val="1D2125"/>
              </a:solidFill>
              <a:latin typeface="Calibri"/>
              <a:ea typeface="Calibri"/>
              <a:cs typeface="Calibri"/>
              <a:sym typeface="Calibri"/>
            </a:endParaRPr>
          </a:p>
        </p:txBody>
      </p:sp>
      <p:cxnSp>
        <p:nvCxnSpPr>
          <p:cNvPr id="289" name="Google Shape;289;p26"/>
          <p:cNvCxnSpPr/>
          <p:nvPr/>
        </p:nvCxnSpPr>
        <p:spPr>
          <a:xfrm flipH="1" rot="10800000">
            <a:off x="192800" y="1300875"/>
            <a:ext cx="4089900" cy="13800"/>
          </a:xfrm>
          <a:prstGeom prst="straightConnector1">
            <a:avLst/>
          </a:prstGeom>
          <a:noFill/>
          <a:ln cap="flat" cmpd="sng" w="28575">
            <a:solidFill>
              <a:schemeClr val="dk1"/>
            </a:solidFill>
            <a:prstDash val="solid"/>
            <a:round/>
            <a:headEnd len="med" w="med" type="none"/>
            <a:tailEnd len="med" w="med" type="none"/>
          </a:ln>
        </p:spPr>
      </p:cxnSp>
      <p:sp>
        <p:nvSpPr>
          <p:cNvPr id="290" name="Google Shape;290;p26"/>
          <p:cNvSpPr txBox="1"/>
          <p:nvPr/>
        </p:nvSpPr>
        <p:spPr>
          <a:xfrm>
            <a:off x="4965903" y="884475"/>
            <a:ext cx="3866400" cy="846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lang="en" sz="2000">
                <a:solidFill>
                  <a:srgbClr val="1D2125"/>
                </a:solidFill>
                <a:latin typeface="Calibri"/>
                <a:ea typeface="Calibri"/>
                <a:cs typeface="Calibri"/>
                <a:sym typeface="Calibri"/>
              </a:rPr>
              <a:t>Solve the following system of equations using elimination.</a:t>
            </a:r>
            <a:endParaRPr sz="16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94" name="Shape 294"/>
        <p:cNvGrpSpPr/>
        <p:nvPr/>
      </p:nvGrpSpPr>
      <p:grpSpPr>
        <a:xfrm>
          <a:off x="0" y="0"/>
          <a:ext cx="0" cy="0"/>
          <a:chOff x="0" y="0"/>
          <a:chExt cx="0" cy="0"/>
        </a:xfrm>
      </p:grpSpPr>
      <p:sp>
        <p:nvSpPr>
          <p:cNvPr id="295" name="Google Shape;295;p27"/>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6" name="Google Shape;296;p27"/>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7" name="Google Shape;297;p27"/>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8" name="Google Shape;298;p27"/>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9" name="Google Shape;299;p27"/>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0" name="Google Shape;300;p27"/>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01" name="Google Shape;301;p27"/>
          <p:cNvCxnSpPr>
            <a:stCxn id="295" idx="2"/>
            <a:endCxn id="29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02" name="Google Shape;302;p27"/>
          <p:cNvCxnSpPr>
            <a:stCxn id="297" idx="3"/>
            <a:endCxn id="296"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03" name="Google Shape;303;p27"/>
          <p:cNvCxnSpPr>
            <a:stCxn id="296" idx="3"/>
            <a:endCxn id="298"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04" name="Google Shape;304;p27"/>
          <p:cNvCxnSpPr>
            <a:stCxn id="298" idx="3"/>
            <a:endCxn id="300"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05" name="Google Shape;305;p27"/>
          <p:cNvCxnSpPr>
            <a:stCxn id="300" idx="3"/>
            <a:endCxn id="29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06" name="Google Shape;306;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07" name="Google Shape;307;p27"/>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08" name="Google Shape;308;p27"/>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09" name="Google Shape;309;p27"/>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10" name="Google Shape;310;p27"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11" name="Google Shape;311;p27"/>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12" name="Google Shape;312;p27"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13" name="Google Shape;313;p27"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14" name="Google Shape;314;p27"/>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15" name="Google Shape;315;p27"/>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16" name="Google Shape;316;p27"/>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17" name="Google Shape;317;p27"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18" name="Google Shape;318;p27"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19" name="Google Shape;319;p27"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3" name="Shape 323"/>
        <p:cNvGrpSpPr/>
        <p:nvPr/>
      </p:nvGrpSpPr>
      <p:grpSpPr>
        <a:xfrm>
          <a:off x="0" y="0"/>
          <a:ext cx="0" cy="0"/>
          <a:chOff x="0" y="0"/>
          <a:chExt cx="0" cy="0"/>
        </a:xfrm>
      </p:grpSpPr>
      <p:sp>
        <p:nvSpPr>
          <p:cNvPr id="324" name="Google Shape;324;p28"/>
          <p:cNvSpPr txBox="1"/>
          <p:nvPr>
            <p:ph type="title"/>
          </p:nvPr>
        </p:nvSpPr>
        <p:spPr>
          <a:xfrm>
            <a:off x="311700" y="8007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25" name="Google Shape;325;p28"/>
          <p:cNvSpPr txBox="1"/>
          <p:nvPr>
            <p:ph idx="1" type="body"/>
          </p:nvPr>
        </p:nvSpPr>
        <p:spPr>
          <a:xfrm>
            <a:off x="311700" y="591025"/>
            <a:ext cx="8673600" cy="742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Here is a system of equations. </a:t>
            </a:r>
            <a:r>
              <a:rPr lang="en"/>
              <a:t>To solve this system, Diego wrote these equivalent systems for his first two steps.</a:t>
            </a:r>
            <a:endParaRPr/>
          </a:p>
        </p:txBody>
      </p:sp>
      <p:sp>
        <p:nvSpPr>
          <p:cNvPr id="326" name="Google Shape;326;p28"/>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7" name="Google Shape;327;p28"/>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2.6.4 Building Equivalent Systems</a:t>
            </a:r>
            <a:endParaRPr/>
          </a:p>
        </p:txBody>
      </p:sp>
      <p:sp>
        <p:nvSpPr>
          <p:cNvPr id="328" name="Google Shape;328;p28"/>
          <p:cNvSpPr txBox="1"/>
          <p:nvPr>
            <p:ph idx="1" type="body"/>
          </p:nvPr>
        </p:nvSpPr>
        <p:spPr>
          <a:xfrm>
            <a:off x="267750" y="2857500"/>
            <a:ext cx="8608500" cy="2007300"/>
          </a:xfrm>
          <a:prstGeom prst="rect">
            <a:avLst/>
          </a:prstGeom>
        </p:spPr>
        <p:txBody>
          <a:bodyPr anchorCtr="0" anchor="t" bIns="91425" lIns="91425" spcFirstLastPara="1" rIns="91425" wrap="square" tIns="91425">
            <a:noAutofit/>
          </a:bodyPr>
          <a:lstStyle/>
          <a:p>
            <a:pPr indent="-349250" lvl="0" marL="457200" rtl="0" algn="l">
              <a:lnSpc>
                <a:spcPct val="100000"/>
              </a:lnSpc>
              <a:spcBef>
                <a:spcPts val="0"/>
              </a:spcBef>
              <a:spcAft>
                <a:spcPts val="0"/>
              </a:spcAft>
              <a:buSzPts val="1900"/>
              <a:buAutoNum type="arabicPeriod"/>
            </a:pPr>
            <a:r>
              <a:rPr lang="en" sz="1900"/>
              <a:t>Describe the move that Diego made between the original system and step 1.</a:t>
            </a:r>
            <a:endParaRPr sz="1900"/>
          </a:p>
          <a:p>
            <a:pPr indent="-349250" lvl="0" marL="457200" rtl="0" algn="l">
              <a:lnSpc>
                <a:spcPct val="100000"/>
              </a:lnSpc>
              <a:spcBef>
                <a:spcPts val="0"/>
              </a:spcBef>
              <a:spcAft>
                <a:spcPts val="0"/>
              </a:spcAft>
              <a:buSzPts val="1900"/>
              <a:buAutoNum type="arabicPeriod"/>
            </a:pPr>
            <a:r>
              <a:rPr lang="en" sz="1900"/>
              <a:t>How do you know the system of equations in step 1 is equivalent to the original system?</a:t>
            </a:r>
            <a:endParaRPr sz="1900"/>
          </a:p>
          <a:p>
            <a:pPr indent="-349250" lvl="0" marL="457200" rtl="0" algn="l">
              <a:lnSpc>
                <a:spcPct val="100000"/>
              </a:lnSpc>
              <a:spcBef>
                <a:spcPts val="0"/>
              </a:spcBef>
              <a:spcAft>
                <a:spcPts val="0"/>
              </a:spcAft>
              <a:buSzPts val="1900"/>
              <a:buAutoNum type="arabicPeriod"/>
            </a:pPr>
            <a:r>
              <a:rPr lang="en" sz="1900"/>
              <a:t>Describe the move that Diego made between step 1 and step 2. </a:t>
            </a:r>
            <a:endParaRPr sz="1900"/>
          </a:p>
          <a:p>
            <a:pPr indent="-349250" lvl="0" marL="457200" rtl="0" algn="l">
              <a:lnSpc>
                <a:spcPct val="100000"/>
              </a:lnSpc>
              <a:spcBef>
                <a:spcPts val="0"/>
              </a:spcBef>
              <a:spcAft>
                <a:spcPts val="0"/>
              </a:spcAft>
              <a:buSzPts val="1900"/>
              <a:buAutoNum type="arabicPeriod"/>
            </a:pPr>
            <a:r>
              <a:rPr lang="en" sz="1900"/>
              <a:t>How do you know the system of equations in step 2 is equivalent to the ones in step 1 (and to the </a:t>
            </a:r>
            <a:r>
              <a:rPr lang="en" sz="1900"/>
              <a:t>original</a:t>
            </a:r>
            <a:r>
              <a:rPr lang="en" sz="1900"/>
              <a:t> system)?</a:t>
            </a:r>
            <a:endParaRPr sz="2200"/>
          </a:p>
        </p:txBody>
      </p:sp>
      <p:graphicFrame>
        <p:nvGraphicFramePr>
          <p:cNvPr id="329" name="Google Shape;329;p28"/>
          <p:cNvGraphicFramePr/>
          <p:nvPr/>
        </p:nvGraphicFramePr>
        <p:xfrm>
          <a:off x="683350" y="1415077"/>
          <a:ext cx="3000000" cy="3000000"/>
        </p:xfrm>
        <a:graphic>
          <a:graphicData uri="http://schemas.openxmlformats.org/drawingml/2006/table">
            <a:tbl>
              <a:tblPr>
                <a:noFill/>
                <a:tableStyleId>{BB7D5480-B10C-41F1-AADF-EDDBFFED531F}</a:tableStyleId>
              </a:tblPr>
              <a:tblGrid>
                <a:gridCol w="2098525"/>
              </a:tblGrid>
              <a:tr h="338700">
                <a:tc>
                  <a:txBody>
                    <a:bodyPr/>
                    <a:lstStyle/>
                    <a:p>
                      <a:pPr indent="0" lvl="0" marL="0" rtl="0" algn="l">
                        <a:lnSpc>
                          <a:spcPct val="115000"/>
                        </a:lnSpc>
                        <a:spcBef>
                          <a:spcPts val="0"/>
                        </a:spcBef>
                        <a:spcAft>
                          <a:spcPts val="0"/>
                        </a:spcAft>
                        <a:buNone/>
                      </a:pPr>
                      <a:r>
                        <a:rPr b="1" lang="en" sz="1800">
                          <a:solidFill>
                            <a:schemeClr val="lt1"/>
                          </a:solidFill>
                          <a:latin typeface="Calibri"/>
                          <a:ea typeface="Calibri"/>
                          <a:cs typeface="Calibri"/>
                          <a:sym typeface="Calibri"/>
                        </a:rPr>
                        <a:t>Original System</a:t>
                      </a:r>
                      <a:endParaRPr b="1" sz="1800">
                        <a:solidFill>
                          <a:schemeClr val="lt1"/>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005047"/>
                    </a:solidFill>
                  </a:tcPr>
                </a:tc>
              </a:tr>
              <a:tr h="338700">
                <a:tc>
                  <a:txBody>
                    <a:bodyPr/>
                    <a:lstStyle/>
                    <a:p>
                      <a:pPr indent="0" lvl="0" marL="0" rtl="0" algn="l">
                        <a:lnSpc>
                          <a:spcPct val="115000"/>
                        </a:lnSpc>
                        <a:spcBef>
                          <a:spcPts val="0"/>
                        </a:spcBef>
                        <a:spcAft>
                          <a:spcPts val="0"/>
                        </a:spcAft>
                        <a:buNone/>
                      </a:pPr>
                      <a:r>
                        <a:rPr lang="en" sz="13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12</a:t>
                      </a:r>
                      <a:r>
                        <a:rPr i="1" lang="en" sz="1800">
                          <a:solidFill>
                            <a:srgbClr val="424242"/>
                          </a:solidFill>
                          <a:latin typeface="Times New Roman"/>
                          <a:ea typeface="Times New Roman"/>
                          <a:cs typeface="Times New Roman"/>
                          <a:sym typeface="Times New Roman"/>
                        </a:rPr>
                        <a:t>a</a:t>
                      </a:r>
                      <a:r>
                        <a:rPr lang="en" sz="1800">
                          <a:solidFill>
                            <a:srgbClr val="424242"/>
                          </a:solidFill>
                          <a:latin typeface="Calibri"/>
                          <a:ea typeface="Calibri"/>
                          <a:cs typeface="Calibri"/>
                          <a:sym typeface="Calibri"/>
                        </a:rPr>
                        <a:t> + 5</a:t>
                      </a:r>
                      <a:r>
                        <a:rPr i="1" lang="en" sz="1800">
                          <a:solidFill>
                            <a:srgbClr val="424242"/>
                          </a:solidFill>
                          <a:latin typeface="Times New Roman"/>
                          <a:ea typeface="Times New Roman"/>
                          <a:cs typeface="Times New Roman"/>
                          <a:sym typeface="Times New Roman"/>
                        </a:rPr>
                        <a:t>b</a:t>
                      </a:r>
                      <a:r>
                        <a:rPr lang="en" sz="1800">
                          <a:solidFill>
                            <a:srgbClr val="424242"/>
                          </a:solidFill>
                          <a:latin typeface="Calibri"/>
                          <a:ea typeface="Calibri"/>
                          <a:cs typeface="Calibri"/>
                          <a:sym typeface="Calibri"/>
                        </a:rPr>
                        <a:t> = – 15</a:t>
                      </a:r>
                      <a:endParaRPr sz="18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8</a:t>
                      </a:r>
                      <a:r>
                        <a:rPr i="1" lang="en" sz="1800">
                          <a:solidFill>
                            <a:srgbClr val="424242"/>
                          </a:solidFill>
                          <a:latin typeface="Times New Roman"/>
                          <a:ea typeface="Times New Roman"/>
                          <a:cs typeface="Times New Roman"/>
                          <a:sym typeface="Times New Roman"/>
                        </a:rPr>
                        <a:t>a</a:t>
                      </a:r>
                      <a:r>
                        <a:rPr lang="en" sz="1800">
                          <a:solidFill>
                            <a:srgbClr val="424242"/>
                          </a:solidFill>
                          <a:latin typeface="Calibri"/>
                          <a:ea typeface="Calibri"/>
                          <a:cs typeface="Calibri"/>
                          <a:sym typeface="Calibri"/>
                        </a:rPr>
                        <a:t> + </a:t>
                      </a:r>
                      <a:r>
                        <a:rPr i="1" lang="en" sz="1800">
                          <a:solidFill>
                            <a:srgbClr val="424242"/>
                          </a:solidFill>
                          <a:latin typeface="Times New Roman"/>
                          <a:ea typeface="Times New Roman"/>
                          <a:cs typeface="Times New Roman"/>
                          <a:sym typeface="Times New Roman"/>
                        </a:rPr>
                        <a:t>b</a:t>
                      </a:r>
                      <a:r>
                        <a:rPr lang="en" sz="1800">
                          <a:solidFill>
                            <a:srgbClr val="424242"/>
                          </a:solidFill>
                          <a:latin typeface="Calibri"/>
                          <a:ea typeface="Calibri"/>
                          <a:cs typeface="Calibri"/>
                          <a:sym typeface="Calibri"/>
                        </a:rPr>
                        <a:t> = 11</a:t>
                      </a:r>
                      <a:endParaRPr sz="18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330" name="Google Shape;330;p28"/>
          <p:cNvGraphicFramePr/>
          <p:nvPr/>
        </p:nvGraphicFramePr>
        <p:xfrm>
          <a:off x="3573925" y="1415063"/>
          <a:ext cx="3000000" cy="3000000"/>
        </p:xfrm>
        <a:graphic>
          <a:graphicData uri="http://schemas.openxmlformats.org/drawingml/2006/table">
            <a:tbl>
              <a:tblPr>
                <a:noFill/>
                <a:tableStyleId>{BB7D5480-B10C-41F1-AADF-EDDBFFED531F}</a:tableStyleId>
              </a:tblPr>
              <a:tblGrid>
                <a:gridCol w="2098525"/>
              </a:tblGrid>
              <a:tr h="338700">
                <a:tc>
                  <a:txBody>
                    <a:bodyPr/>
                    <a:lstStyle/>
                    <a:p>
                      <a:pPr indent="0" lvl="0" marL="0" rtl="0" algn="l">
                        <a:lnSpc>
                          <a:spcPct val="115000"/>
                        </a:lnSpc>
                        <a:spcBef>
                          <a:spcPts val="0"/>
                        </a:spcBef>
                        <a:spcAft>
                          <a:spcPts val="0"/>
                        </a:spcAft>
                        <a:buNone/>
                      </a:pPr>
                      <a:r>
                        <a:rPr b="1" lang="en" sz="1800">
                          <a:solidFill>
                            <a:schemeClr val="lt1"/>
                          </a:solidFill>
                          <a:latin typeface="Calibri"/>
                          <a:ea typeface="Calibri"/>
                          <a:cs typeface="Calibri"/>
                          <a:sym typeface="Calibri"/>
                        </a:rPr>
                        <a:t>Step 1</a:t>
                      </a:r>
                      <a:endParaRPr b="1" sz="1800">
                        <a:solidFill>
                          <a:schemeClr val="lt1"/>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005047"/>
                    </a:solidFill>
                  </a:tcPr>
                </a:tc>
              </a:tr>
              <a:tr h="338700">
                <a:tc>
                  <a:txBody>
                    <a:bodyPr/>
                    <a:lstStyle/>
                    <a:p>
                      <a:pPr indent="0" lvl="0" marL="0" rtl="0" algn="l">
                        <a:lnSpc>
                          <a:spcPct val="115000"/>
                        </a:lnSpc>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 12</a:t>
                      </a:r>
                      <a:r>
                        <a:rPr i="1" lang="en" sz="1800">
                          <a:solidFill>
                            <a:srgbClr val="424242"/>
                          </a:solidFill>
                          <a:latin typeface="Times New Roman"/>
                          <a:ea typeface="Times New Roman"/>
                          <a:cs typeface="Times New Roman"/>
                          <a:sym typeface="Times New Roman"/>
                        </a:rPr>
                        <a:t>a</a:t>
                      </a:r>
                      <a:r>
                        <a:rPr lang="en" sz="1800">
                          <a:solidFill>
                            <a:srgbClr val="424242"/>
                          </a:solidFill>
                          <a:latin typeface="Calibri"/>
                          <a:ea typeface="Calibri"/>
                          <a:cs typeface="Calibri"/>
                          <a:sym typeface="Calibri"/>
                        </a:rPr>
                        <a:t> + 5</a:t>
                      </a:r>
                      <a:r>
                        <a:rPr i="1" lang="en" sz="1800">
                          <a:solidFill>
                            <a:srgbClr val="424242"/>
                          </a:solidFill>
                          <a:latin typeface="Times New Roman"/>
                          <a:ea typeface="Times New Roman"/>
                          <a:cs typeface="Times New Roman"/>
                          <a:sym typeface="Times New Roman"/>
                        </a:rPr>
                        <a:t>b</a:t>
                      </a:r>
                      <a:r>
                        <a:rPr lang="en" sz="1800">
                          <a:solidFill>
                            <a:srgbClr val="424242"/>
                          </a:solidFill>
                          <a:latin typeface="Calibri"/>
                          <a:ea typeface="Calibri"/>
                          <a:cs typeface="Calibri"/>
                          <a:sym typeface="Calibri"/>
                        </a:rPr>
                        <a:t> = – 15</a:t>
                      </a:r>
                      <a:endParaRPr sz="1800">
                        <a:solidFill>
                          <a:srgbClr val="424242"/>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 8</a:t>
                      </a:r>
                      <a:r>
                        <a:rPr i="1" lang="en" sz="1800">
                          <a:solidFill>
                            <a:srgbClr val="424242"/>
                          </a:solidFill>
                          <a:latin typeface="Times New Roman"/>
                          <a:ea typeface="Times New Roman"/>
                          <a:cs typeface="Times New Roman"/>
                          <a:sym typeface="Times New Roman"/>
                        </a:rPr>
                        <a:t>a</a:t>
                      </a:r>
                      <a:r>
                        <a:rPr lang="en" sz="1800">
                          <a:solidFill>
                            <a:srgbClr val="424242"/>
                          </a:solidFill>
                          <a:latin typeface="Calibri"/>
                          <a:ea typeface="Calibri"/>
                          <a:cs typeface="Calibri"/>
                          <a:sym typeface="Calibri"/>
                        </a:rPr>
                        <a:t> + </a:t>
                      </a:r>
                      <a:r>
                        <a:rPr i="1" lang="en" sz="1800">
                          <a:solidFill>
                            <a:srgbClr val="424242"/>
                          </a:solidFill>
                          <a:latin typeface="Times New Roman"/>
                          <a:ea typeface="Times New Roman"/>
                          <a:cs typeface="Times New Roman"/>
                          <a:sym typeface="Times New Roman"/>
                        </a:rPr>
                        <a:t>b</a:t>
                      </a:r>
                      <a:r>
                        <a:rPr lang="en" sz="1800">
                          <a:solidFill>
                            <a:srgbClr val="424242"/>
                          </a:solidFill>
                          <a:latin typeface="Calibri"/>
                          <a:ea typeface="Calibri"/>
                          <a:cs typeface="Calibri"/>
                          <a:sym typeface="Calibri"/>
                        </a:rPr>
                        <a:t> = 11</a:t>
                      </a:r>
                      <a:endParaRPr sz="18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331" name="Google Shape;331;p28"/>
          <p:cNvGraphicFramePr/>
          <p:nvPr/>
        </p:nvGraphicFramePr>
        <p:xfrm>
          <a:off x="6664800" y="1415063"/>
          <a:ext cx="3000000" cy="3000000"/>
        </p:xfrm>
        <a:graphic>
          <a:graphicData uri="http://schemas.openxmlformats.org/drawingml/2006/table">
            <a:tbl>
              <a:tblPr>
                <a:noFill/>
                <a:tableStyleId>{BB7D5480-B10C-41F1-AADF-EDDBFFED531F}</a:tableStyleId>
              </a:tblPr>
              <a:tblGrid>
                <a:gridCol w="2098525"/>
              </a:tblGrid>
              <a:tr h="338700">
                <a:tc>
                  <a:txBody>
                    <a:bodyPr/>
                    <a:lstStyle/>
                    <a:p>
                      <a:pPr indent="0" lvl="0" marL="0" rtl="0" algn="l">
                        <a:lnSpc>
                          <a:spcPct val="115000"/>
                        </a:lnSpc>
                        <a:spcBef>
                          <a:spcPts val="0"/>
                        </a:spcBef>
                        <a:spcAft>
                          <a:spcPts val="0"/>
                        </a:spcAft>
                        <a:buNone/>
                      </a:pPr>
                      <a:r>
                        <a:rPr b="1" lang="en" sz="1800">
                          <a:solidFill>
                            <a:srgbClr val="F5F5F5"/>
                          </a:solidFill>
                          <a:latin typeface="Calibri"/>
                          <a:ea typeface="Calibri"/>
                          <a:cs typeface="Calibri"/>
                          <a:sym typeface="Calibri"/>
                        </a:rPr>
                        <a:t>Step 2</a:t>
                      </a:r>
                      <a:endParaRPr b="1" sz="1800">
                        <a:solidFill>
                          <a:srgbClr val="F5F5F5"/>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005047"/>
                    </a:solidFill>
                  </a:tcPr>
                </a:tc>
              </a:tr>
              <a:tr h="3387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12</a:t>
                      </a:r>
                      <a:r>
                        <a:rPr i="1" lang="en" sz="1800">
                          <a:solidFill>
                            <a:srgbClr val="424242"/>
                          </a:solidFill>
                          <a:latin typeface="Times New Roman"/>
                          <a:ea typeface="Times New Roman"/>
                          <a:cs typeface="Times New Roman"/>
                          <a:sym typeface="Times New Roman"/>
                        </a:rPr>
                        <a:t>a</a:t>
                      </a:r>
                      <a:r>
                        <a:rPr lang="en" sz="1800">
                          <a:solidFill>
                            <a:srgbClr val="424242"/>
                          </a:solidFill>
                          <a:latin typeface="Calibri"/>
                          <a:ea typeface="Calibri"/>
                          <a:cs typeface="Calibri"/>
                          <a:sym typeface="Calibri"/>
                        </a:rPr>
                        <a:t> + 5</a:t>
                      </a:r>
                      <a:r>
                        <a:rPr i="1" lang="en" sz="1800">
                          <a:solidFill>
                            <a:srgbClr val="424242"/>
                          </a:solidFill>
                          <a:latin typeface="Times New Roman"/>
                          <a:ea typeface="Times New Roman"/>
                          <a:cs typeface="Times New Roman"/>
                          <a:sym typeface="Times New Roman"/>
                        </a:rPr>
                        <a:t>b</a:t>
                      </a:r>
                      <a:r>
                        <a:rPr lang="en" sz="1800">
                          <a:solidFill>
                            <a:srgbClr val="424242"/>
                          </a:solidFill>
                          <a:latin typeface="Calibri"/>
                          <a:ea typeface="Calibri"/>
                          <a:cs typeface="Calibri"/>
                          <a:sym typeface="Calibri"/>
                        </a:rPr>
                        <a:t> = – 15</a:t>
                      </a:r>
                      <a:endParaRPr sz="18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 28</a:t>
                      </a:r>
                      <a:r>
                        <a:rPr i="1" lang="en" sz="1800">
                          <a:solidFill>
                            <a:srgbClr val="424242"/>
                          </a:solidFill>
                          <a:latin typeface="Times New Roman"/>
                          <a:ea typeface="Times New Roman"/>
                          <a:cs typeface="Times New Roman"/>
                          <a:sym typeface="Times New Roman"/>
                        </a:rPr>
                        <a:t>a</a:t>
                      </a:r>
                      <a:r>
                        <a:rPr lang="en" sz="1800">
                          <a:solidFill>
                            <a:srgbClr val="424242"/>
                          </a:solidFill>
                          <a:latin typeface="Calibri"/>
                          <a:ea typeface="Calibri"/>
                          <a:cs typeface="Calibri"/>
                          <a:sym typeface="Calibri"/>
                        </a:rPr>
                        <a:t> = – 70</a:t>
                      </a:r>
                      <a:endParaRPr sz="18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5" name="Shape 335"/>
        <p:cNvGrpSpPr/>
        <p:nvPr/>
      </p:nvGrpSpPr>
      <p:grpSpPr>
        <a:xfrm>
          <a:off x="0" y="0"/>
          <a:ext cx="0" cy="0"/>
          <a:chOff x="0" y="0"/>
          <a:chExt cx="0" cy="0"/>
        </a:xfrm>
      </p:grpSpPr>
      <p:sp>
        <p:nvSpPr>
          <p:cNvPr id="336" name="Google Shape;336;p29"/>
          <p:cNvSpPr txBox="1"/>
          <p:nvPr>
            <p:ph type="title"/>
          </p:nvPr>
        </p:nvSpPr>
        <p:spPr>
          <a:xfrm>
            <a:off x="311700" y="8007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37" name="Google Shape;337;p29"/>
          <p:cNvSpPr txBox="1"/>
          <p:nvPr>
            <p:ph idx="1" type="body"/>
          </p:nvPr>
        </p:nvSpPr>
        <p:spPr>
          <a:xfrm>
            <a:off x="311700" y="591025"/>
            <a:ext cx="8673600" cy="742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Here is a system of equations. To solve this system, Diego wrote these equivalent systems for his first two steps.</a:t>
            </a:r>
            <a:endParaRPr/>
          </a:p>
        </p:txBody>
      </p:sp>
      <p:sp>
        <p:nvSpPr>
          <p:cNvPr id="338" name="Google Shape;338;p29"/>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9" name="Google Shape;339;p29"/>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2.6.4 Building Equivalent Systems</a:t>
            </a:r>
            <a:endParaRPr/>
          </a:p>
        </p:txBody>
      </p:sp>
      <p:sp>
        <p:nvSpPr>
          <p:cNvPr id="340" name="Google Shape;340;p29"/>
          <p:cNvSpPr txBox="1"/>
          <p:nvPr>
            <p:ph idx="1" type="body"/>
          </p:nvPr>
        </p:nvSpPr>
        <p:spPr>
          <a:xfrm>
            <a:off x="318938" y="2819400"/>
            <a:ext cx="8608500" cy="20499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AutoNum type="arabicPeriod" startAt="5"/>
            </a:pPr>
            <a:r>
              <a:rPr lang="en"/>
              <a:t>Write another set of equivalent systems (different from Diego's first two steps) that will allow one variable to be eliminated and enable you to solve the original system. Be prepared to describe the moves you make to create each new system and to explain why each one has the same solution as the original system.</a:t>
            </a:r>
            <a:endParaRPr/>
          </a:p>
          <a:p>
            <a:pPr indent="-342900" lvl="0" marL="457200" rtl="0" algn="l">
              <a:lnSpc>
                <a:spcPct val="100000"/>
              </a:lnSpc>
              <a:spcBef>
                <a:spcPts val="1000"/>
              </a:spcBef>
              <a:spcAft>
                <a:spcPts val="0"/>
              </a:spcAft>
              <a:buSzPts val="1800"/>
              <a:buAutoNum type="arabicPeriod" startAt="5"/>
            </a:pPr>
            <a:r>
              <a:rPr lang="en"/>
              <a:t>Use your equivalent systems to solve the original system. Then, check your solution by substituting the pair of values into the original system.</a:t>
            </a:r>
            <a:endParaRPr sz="2100"/>
          </a:p>
        </p:txBody>
      </p:sp>
      <p:graphicFrame>
        <p:nvGraphicFramePr>
          <p:cNvPr id="341" name="Google Shape;341;p29"/>
          <p:cNvGraphicFramePr/>
          <p:nvPr/>
        </p:nvGraphicFramePr>
        <p:xfrm>
          <a:off x="683350" y="1415077"/>
          <a:ext cx="3000000" cy="3000000"/>
        </p:xfrm>
        <a:graphic>
          <a:graphicData uri="http://schemas.openxmlformats.org/drawingml/2006/table">
            <a:tbl>
              <a:tblPr>
                <a:noFill/>
                <a:tableStyleId>{BB7D5480-B10C-41F1-AADF-EDDBFFED531F}</a:tableStyleId>
              </a:tblPr>
              <a:tblGrid>
                <a:gridCol w="2098525"/>
              </a:tblGrid>
              <a:tr h="338700">
                <a:tc>
                  <a:txBody>
                    <a:bodyPr/>
                    <a:lstStyle/>
                    <a:p>
                      <a:pPr indent="0" lvl="0" marL="0" rtl="0" algn="l">
                        <a:lnSpc>
                          <a:spcPct val="115000"/>
                        </a:lnSpc>
                        <a:spcBef>
                          <a:spcPts val="0"/>
                        </a:spcBef>
                        <a:spcAft>
                          <a:spcPts val="0"/>
                        </a:spcAft>
                        <a:buNone/>
                      </a:pPr>
                      <a:r>
                        <a:rPr b="1" lang="en" sz="1800">
                          <a:solidFill>
                            <a:schemeClr val="lt1"/>
                          </a:solidFill>
                          <a:latin typeface="Calibri"/>
                          <a:ea typeface="Calibri"/>
                          <a:cs typeface="Calibri"/>
                          <a:sym typeface="Calibri"/>
                        </a:rPr>
                        <a:t>Original System</a:t>
                      </a:r>
                      <a:endParaRPr b="1" sz="1800">
                        <a:solidFill>
                          <a:schemeClr val="lt1"/>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005047"/>
                    </a:solidFill>
                  </a:tcPr>
                </a:tc>
              </a:tr>
              <a:tr h="338700">
                <a:tc>
                  <a:txBody>
                    <a:bodyPr/>
                    <a:lstStyle/>
                    <a:p>
                      <a:pPr indent="0" lvl="0" marL="0" rtl="0" algn="l">
                        <a:lnSpc>
                          <a:spcPct val="115000"/>
                        </a:lnSpc>
                        <a:spcBef>
                          <a:spcPts val="0"/>
                        </a:spcBef>
                        <a:spcAft>
                          <a:spcPts val="0"/>
                        </a:spcAft>
                        <a:buNone/>
                      </a:pPr>
                      <a:r>
                        <a:rPr lang="en" sz="13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12</a:t>
                      </a:r>
                      <a:r>
                        <a:rPr i="1" lang="en" sz="1800">
                          <a:solidFill>
                            <a:srgbClr val="424242"/>
                          </a:solidFill>
                          <a:latin typeface="Times New Roman"/>
                          <a:ea typeface="Times New Roman"/>
                          <a:cs typeface="Times New Roman"/>
                          <a:sym typeface="Times New Roman"/>
                        </a:rPr>
                        <a:t>a</a:t>
                      </a:r>
                      <a:r>
                        <a:rPr lang="en" sz="1800">
                          <a:solidFill>
                            <a:srgbClr val="424242"/>
                          </a:solidFill>
                          <a:latin typeface="Calibri"/>
                          <a:ea typeface="Calibri"/>
                          <a:cs typeface="Calibri"/>
                          <a:sym typeface="Calibri"/>
                        </a:rPr>
                        <a:t> + 5</a:t>
                      </a:r>
                      <a:r>
                        <a:rPr i="1" lang="en" sz="1800">
                          <a:solidFill>
                            <a:srgbClr val="424242"/>
                          </a:solidFill>
                          <a:latin typeface="Times New Roman"/>
                          <a:ea typeface="Times New Roman"/>
                          <a:cs typeface="Times New Roman"/>
                          <a:sym typeface="Times New Roman"/>
                        </a:rPr>
                        <a:t>b</a:t>
                      </a:r>
                      <a:r>
                        <a:rPr lang="en" sz="1800">
                          <a:solidFill>
                            <a:srgbClr val="424242"/>
                          </a:solidFill>
                          <a:latin typeface="Calibri"/>
                          <a:ea typeface="Calibri"/>
                          <a:cs typeface="Calibri"/>
                          <a:sym typeface="Calibri"/>
                        </a:rPr>
                        <a:t> = – 15</a:t>
                      </a:r>
                      <a:endParaRPr sz="18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8</a:t>
                      </a:r>
                      <a:r>
                        <a:rPr i="1" lang="en" sz="1800">
                          <a:solidFill>
                            <a:srgbClr val="424242"/>
                          </a:solidFill>
                          <a:latin typeface="Times New Roman"/>
                          <a:ea typeface="Times New Roman"/>
                          <a:cs typeface="Times New Roman"/>
                          <a:sym typeface="Times New Roman"/>
                        </a:rPr>
                        <a:t>a</a:t>
                      </a:r>
                      <a:r>
                        <a:rPr lang="en" sz="1800">
                          <a:solidFill>
                            <a:srgbClr val="424242"/>
                          </a:solidFill>
                          <a:latin typeface="Calibri"/>
                          <a:ea typeface="Calibri"/>
                          <a:cs typeface="Calibri"/>
                          <a:sym typeface="Calibri"/>
                        </a:rPr>
                        <a:t> + </a:t>
                      </a:r>
                      <a:r>
                        <a:rPr i="1" lang="en" sz="1800">
                          <a:solidFill>
                            <a:srgbClr val="424242"/>
                          </a:solidFill>
                          <a:latin typeface="Times New Roman"/>
                          <a:ea typeface="Times New Roman"/>
                          <a:cs typeface="Times New Roman"/>
                          <a:sym typeface="Times New Roman"/>
                        </a:rPr>
                        <a:t>b</a:t>
                      </a:r>
                      <a:r>
                        <a:rPr lang="en" sz="1800">
                          <a:solidFill>
                            <a:srgbClr val="424242"/>
                          </a:solidFill>
                          <a:latin typeface="Calibri"/>
                          <a:ea typeface="Calibri"/>
                          <a:cs typeface="Calibri"/>
                          <a:sym typeface="Calibri"/>
                        </a:rPr>
                        <a:t> = 11</a:t>
                      </a:r>
                      <a:endParaRPr sz="18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342" name="Google Shape;342;p29"/>
          <p:cNvGraphicFramePr/>
          <p:nvPr/>
        </p:nvGraphicFramePr>
        <p:xfrm>
          <a:off x="3573925" y="1415063"/>
          <a:ext cx="3000000" cy="3000000"/>
        </p:xfrm>
        <a:graphic>
          <a:graphicData uri="http://schemas.openxmlformats.org/drawingml/2006/table">
            <a:tbl>
              <a:tblPr>
                <a:noFill/>
                <a:tableStyleId>{BB7D5480-B10C-41F1-AADF-EDDBFFED531F}</a:tableStyleId>
              </a:tblPr>
              <a:tblGrid>
                <a:gridCol w="2098525"/>
              </a:tblGrid>
              <a:tr h="338700">
                <a:tc>
                  <a:txBody>
                    <a:bodyPr/>
                    <a:lstStyle/>
                    <a:p>
                      <a:pPr indent="0" lvl="0" marL="0" rtl="0" algn="l">
                        <a:lnSpc>
                          <a:spcPct val="115000"/>
                        </a:lnSpc>
                        <a:spcBef>
                          <a:spcPts val="0"/>
                        </a:spcBef>
                        <a:spcAft>
                          <a:spcPts val="0"/>
                        </a:spcAft>
                        <a:buNone/>
                      </a:pPr>
                      <a:r>
                        <a:rPr b="1" lang="en" sz="1800">
                          <a:solidFill>
                            <a:schemeClr val="lt1"/>
                          </a:solidFill>
                          <a:latin typeface="Calibri"/>
                          <a:ea typeface="Calibri"/>
                          <a:cs typeface="Calibri"/>
                          <a:sym typeface="Calibri"/>
                        </a:rPr>
                        <a:t>Step 1</a:t>
                      </a:r>
                      <a:endParaRPr b="1" sz="1800">
                        <a:solidFill>
                          <a:schemeClr val="lt1"/>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005047"/>
                    </a:solidFill>
                  </a:tcPr>
                </a:tc>
              </a:tr>
              <a:tr h="338700">
                <a:tc>
                  <a:txBody>
                    <a:bodyPr/>
                    <a:lstStyle/>
                    <a:p>
                      <a:pPr indent="0" lvl="0" marL="0" rtl="0" algn="l">
                        <a:lnSpc>
                          <a:spcPct val="115000"/>
                        </a:lnSpc>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 12</a:t>
                      </a:r>
                      <a:r>
                        <a:rPr i="1" lang="en" sz="1800">
                          <a:solidFill>
                            <a:srgbClr val="424242"/>
                          </a:solidFill>
                          <a:latin typeface="Times New Roman"/>
                          <a:ea typeface="Times New Roman"/>
                          <a:cs typeface="Times New Roman"/>
                          <a:sym typeface="Times New Roman"/>
                        </a:rPr>
                        <a:t>a</a:t>
                      </a:r>
                      <a:r>
                        <a:rPr lang="en" sz="1800">
                          <a:solidFill>
                            <a:srgbClr val="424242"/>
                          </a:solidFill>
                          <a:latin typeface="Calibri"/>
                          <a:ea typeface="Calibri"/>
                          <a:cs typeface="Calibri"/>
                          <a:sym typeface="Calibri"/>
                        </a:rPr>
                        <a:t> + 5</a:t>
                      </a:r>
                      <a:r>
                        <a:rPr i="1" lang="en" sz="1800">
                          <a:solidFill>
                            <a:srgbClr val="424242"/>
                          </a:solidFill>
                          <a:latin typeface="Times New Roman"/>
                          <a:ea typeface="Times New Roman"/>
                          <a:cs typeface="Times New Roman"/>
                          <a:sym typeface="Times New Roman"/>
                        </a:rPr>
                        <a:t>b</a:t>
                      </a:r>
                      <a:r>
                        <a:rPr lang="en" sz="1800">
                          <a:solidFill>
                            <a:srgbClr val="424242"/>
                          </a:solidFill>
                          <a:latin typeface="Calibri"/>
                          <a:ea typeface="Calibri"/>
                          <a:cs typeface="Calibri"/>
                          <a:sym typeface="Calibri"/>
                        </a:rPr>
                        <a:t> = – 15</a:t>
                      </a:r>
                      <a:endParaRPr sz="1800">
                        <a:solidFill>
                          <a:srgbClr val="424242"/>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 8</a:t>
                      </a:r>
                      <a:r>
                        <a:rPr i="1" lang="en" sz="1800">
                          <a:solidFill>
                            <a:srgbClr val="424242"/>
                          </a:solidFill>
                          <a:latin typeface="Times New Roman"/>
                          <a:ea typeface="Times New Roman"/>
                          <a:cs typeface="Times New Roman"/>
                          <a:sym typeface="Times New Roman"/>
                        </a:rPr>
                        <a:t>a</a:t>
                      </a:r>
                      <a:r>
                        <a:rPr lang="en" sz="1800">
                          <a:solidFill>
                            <a:srgbClr val="424242"/>
                          </a:solidFill>
                          <a:latin typeface="Calibri"/>
                          <a:ea typeface="Calibri"/>
                          <a:cs typeface="Calibri"/>
                          <a:sym typeface="Calibri"/>
                        </a:rPr>
                        <a:t> + </a:t>
                      </a:r>
                      <a:r>
                        <a:rPr i="1" lang="en" sz="1800">
                          <a:solidFill>
                            <a:srgbClr val="424242"/>
                          </a:solidFill>
                          <a:latin typeface="Times New Roman"/>
                          <a:ea typeface="Times New Roman"/>
                          <a:cs typeface="Times New Roman"/>
                          <a:sym typeface="Times New Roman"/>
                        </a:rPr>
                        <a:t>b</a:t>
                      </a:r>
                      <a:r>
                        <a:rPr lang="en" sz="1800">
                          <a:solidFill>
                            <a:srgbClr val="424242"/>
                          </a:solidFill>
                          <a:latin typeface="Calibri"/>
                          <a:ea typeface="Calibri"/>
                          <a:cs typeface="Calibri"/>
                          <a:sym typeface="Calibri"/>
                        </a:rPr>
                        <a:t> = 11</a:t>
                      </a:r>
                      <a:endParaRPr sz="18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343" name="Google Shape;343;p29"/>
          <p:cNvGraphicFramePr/>
          <p:nvPr/>
        </p:nvGraphicFramePr>
        <p:xfrm>
          <a:off x="6664800" y="1415063"/>
          <a:ext cx="3000000" cy="3000000"/>
        </p:xfrm>
        <a:graphic>
          <a:graphicData uri="http://schemas.openxmlformats.org/drawingml/2006/table">
            <a:tbl>
              <a:tblPr>
                <a:noFill/>
                <a:tableStyleId>{BB7D5480-B10C-41F1-AADF-EDDBFFED531F}</a:tableStyleId>
              </a:tblPr>
              <a:tblGrid>
                <a:gridCol w="2098525"/>
              </a:tblGrid>
              <a:tr h="338700">
                <a:tc>
                  <a:txBody>
                    <a:bodyPr/>
                    <a:lstStyle/>
                    <a:p>
                      <a:pPr indent="0" lvl="0" marL="0" rtl="0" algn="l">
                        <a:lnSpc>
                          <a:spcPct val="115000"/>
                        </a:lnSpc>
                        <a:spcBef>
                          <a:spcPts val="0"/>
                        </a:spcBef>
                        <a:spcAft>
                          <a:spcPts val="0"/>
                        </a:spcAft>
                        <a:buNone/>
                      </a:pPr>
                      <a:r>
                        <a:rPr b="1" lang="en" sz="1800">
                          <a:solidFill>
                            <a:srgbClr val="F5F5F5"/>
                          </a:solidFill>
                          <a:latin typeface="Calibri"/>
                          <a:ea typeface="Calibri"/>
                          <a:cs typeface="Calibri"/>
                          <a:sym typeface="Calibri"/>
                        </a:rPr>
                        <a:t>Step 2</a:t>
                      </a:r>
                      <a:endParaRPr b="1" sz="1800">
                        <a:solidFill>
                          <a:srgbClr val="F5F5F5"/>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solidFill>
                      <a:srgbClr val="005047"/>
                    </a:solidFill>
                  </a:tcPr>
                </a:tc>
              </a:tr>
              <a:tr h="3387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12</a:t>
                      </a:r>
                      <a:r>
                        <a:rPr i="1" lang="en" sz="1800">
                          <a:solidFill>
                            <a:srgbClr val="424242"/>
                          </a:solidFill>
                          <a:latin typeface="Times New Roman"/>
                          <a:ea typeface="Times New Roman"/>
                          <a:cs typeface="Times New Roman"/>
                          <a:sym typeface="Times New Roman"/>
                        </a:rPr>
                        <a:t>a</a:t>
                      </a:r>
                      <a:r>
                        <a:rPr lang="en" sz="1800">
                          <a:solidFill>
                            <a:srgbClr val="424242"/>
                          </a:solidFill>
                          <a:latin typeface="Calibri"/>
                          <a:ea typeface="Calibri"/>
                          <a:cs typeface="Calibri"/>
                          <a:sym typeface="Calibri"/>
                        </a:rPr>
                        <a:t> + 5</a:t>
                      </a:r>
                      <a:r>
                        <a:rPr i="1" lang="en" sz="1800">
                          <a:solidFill>
                            <a:srgbClr val="424242"/>
                          </a:solidFill>
                          <a:latin typeface="Times New Roman"/>
                          <a:ea typeface="Times New Roman"/>
                          <a:cs typeface="Times New Roman"/>
                          <a:sym typeface="Times New Roman"/>
                        </a:rPr>
                        <a:t>b</a:t>
                      </a:r>
                      <a:r>
                        <a:rPr lang="en" sz="1800">
                          <a:solidFill>
                            <a:srgbClr val="424242"/>
                          </a:solidFill>
                          <a:latin typeface="Calibri"/>
                          <a:ea typeface="Calibri"/>
                          <a:cs typeface="Calibri"/>
                          <a:sym typeface="Calibri"/>
                        </a:rPr>
                        <a:t> = – 15</a:t>
                      </a:r>
                      <a:endParaRPr sz="18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 28</a:t>
                      </a:r>
                      <a:r>
                        <a:rPr i="1" lang="en" sz="1800">
                          <a:solidFill>
                            <a:srgbClr val="424242"/>
                          </a:solidFill>
                          <a:latin typeface="Times New Roman"/>
                          <a:ea typeface="Times New Roman"/>
                          <a:cs typeface="Times New Roman"/>
                          <a:sym typeface="Times New Roman"/>
                        </a:rPr>
                        <a:t>a</a:t>
                      </a:r>
                      <a:r>
                        <a:rPr lang="en" sz="1800">
                          <a:solidFill>
                            <a:srgbClr val="424242"/>
                          </a:solidFill>
                          <a:latin typeface="Calibri"/>
                          <a:ea typeface="Calibri"/>
                          <a:cs typeface="Calibri"/>
                          <a:sym typeface="Calibri"/>
                        </a:rPr>
                        <a:t> = – 70</a:t>
                      </a:r>
                      <a:endParaRPr sz="18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47" name="Shape 347"/>
        <p:cNvGrpSpPr/>
        <p:nvPr/>
      </p:nvGrpSpPr>
      <p:grpSpPr>
        <a:xfrm>
          <a:off x="0" y="0"/>
          <a:ext cx="0" cy="0"/>
          <a:chOff x="0" y="0"/>
          <a:chExt cx="0" cy="0"/>
        </a:xfrm>
      </p:grpSpPr>
      <p:sp>
        <p:nvSpPr>
          <p:cNvPr id="348" name="Google Shape;348;p3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9" name="Google Shape;349;p3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0" name="Google Shape;350;p3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1" name="Google Shape;351;p30"/>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2" name="Google Shape;352;p3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3" name="Google Shape;353;p30"/>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54" name="Google Shape;354;p30"/>
          <p:cNvCxnSpPr>
            <a:stCxn id="348" idx="2"/>
            <a:endCxn id="350"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55" name="Google Shape;355;p30"/>
          <p:cNvCxnSpPr>
            <a:stCxn id="350" idx="3"/>
            <a:endCxn id="349"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56" name="Google Shape;356;p30"/>
          <p:cNvCxnSpPr>
            <a:stCxn id="349" idx="3"/>
            <a:endCxn id="351"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57" name="Google Shape;357;p30"/>
          <p:cNvCxnSpPr>
            <a:stCxn id="351" idx="3"/>
            <a:endCxn id="353"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58" name="Google Shape;358;p30"/>
          <p:cNvCxnSpPr>
            <a:stCxn id="353" idx="3"/>
            <a:endCxn id="352"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59" name="Google Shape;359;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60" name="Google Shape;360;p3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61" name="Google Shape;361;p30"/>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62" name="Google Shape;362;p30"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63" name="Google Shape;363;p30"/>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64" name="Google Shape;364;p30"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65" name="Google Shape;365;p3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66" name="Google Shape;366;p30"/>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67" name="Google Shape;367;p30"/>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68" name="Google Shape;368;p30"/>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69" name="Google Shape;369;p30"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70" name="Google Shape;370;p30"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71" name="Google Shape;371;p30"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72" name="Google Shape;372;p30"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6" name="Shape 376"/>
        <p:cNvGrpSpPr/>
        <p:nvPr/>
      </p:nvGrpSpPr>
      <p:grpSpPr>
        <a:xfrm>
          <a:off x="0" y="0"/>
          <a:ext cx="0" cy="0"/>
          <a:chOff x="0" y="0"/>
          <a:chExt cx="0" cy="0"/>
        </a:xfrm>
      </p:grpSpPr>
      <p:sp>
        <p:nvSpPr>
          <p:cNvPr id="377" name="Google Shape;377;p3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78" name="Google Shape;378;p31"/>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79" name="Google Shape;379;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0" name="Google Shape;380;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2.6.5 </a:t>
            </a:r>
            <a:r>
              <a:rPr lang="en"/>
              <a:t>Practice</a:t>
            </a:r>
            <a:endParaRPr/>
          </a:p>
        </p:txBody>
      </p:sp>
      <p:pic>
        <p:nvPicPr>
          <p:cNvPr id="381" name="Google Shape;381;p31" title="Practice-2.png"/>
          <p:cNvPicPr preferRelativeResize="0"/>
          <p:nvPr/>
        </p:nvPicPr>
        <p:blipFill>
          <a:blip r:embed="rId4">
            <a:alphaModFix/>
          </a:blip>
          <a:stretch>
            <a:fillRect/>
          </a:stretch>
        </p:blipFill>
        <p:spPr>
          <a:xfrm>
            <a:off x="5078863" y="732738"/>
            <a:ext cx="3571875" cy="35718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85" name="Shape 385"/>
        <p:cNvGrpSpPr/>
        <p:nvPr/>
      </p:nvGrpSpPr>
      <p:grpSpPr>
        <a:xfrm>
          <a:off x="0" y="0"/>
          <a:ext cx="0" cy="0"/>
          <a:chOff x="0" y="0"/>
          <a:chExt cx="0" cy="0"/>
        </a:xfrm>
      </p:grpSpPr>
      <p:sp>
        <p:nvSpPr>
          <p:cNvPr id="386" name="Google Shape;386;p3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7" name="Google Shape;387;p32"/>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8" name="Google Shape;388;p32"/>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9" name="Google Shape;389;p32"/>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0" name="Google Shape;390;p32"/>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1" name="Google Shape;391;p32"/>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92" name="Google Shape;392;p32"/>
          <p:cNvCxnSpPr>
            <a:stCxn id="386" idx="2"/>
            <a:endCxn id="388"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93" name="Google Shape;393;p32"/>
          <p:cNvCxnSpPr>
            <a:stCxn id="388" idx="3"/>
            <a:endCxn id="387"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94" name="Google Shape;394;p32"/>
          <p:cNvCxnSpPr>
            <a:stCxn id="387" idx="3"/>
            <a:endCxn id="389"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95" name="Google Shape;395;p32"/>
          <p:cNvCxnSpPr>
            <a:stCxn id="389" idx="3"/>
            <a:endCxn id="391"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96" name="Google Shape;396;p32"/>
          <p:cNvCxnSpPr>
            <a:stCxn id="391" idx="3"/>
            <a:endCxn id="390"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397" name="Google Shape;397;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98" name="Google Shape;398;p32"/>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99" name="Google Shape;399;p32"/>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00" name="Google Shape;400;p32"/>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401" name="Google Shape;401;p32"/>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402" name="Google Shape;402;p32"/>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403" name="Google Shape;403;p32"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404" name="Google Shape;404;p32"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405" name="Google Shape;405;p32"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406" name="Google Shape;406;p32"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407" name="Google Shape;407;p32"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408" name="Google Shape;408;p3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409" name="Google Shape;409;p32"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410" name="Google Shape;410;p32"/>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4" name="Shape 414"/>
        <p:cNvGrpSpPr/>
        <p:nvPr/>
      </p:nvGrpSpPr>
      <p:grpSpPr>
        <a:xfrm>
          <a:off x="0" y="0"/>
          <a:ext cx="0" cy="0"/>
          <a:chOff x="0" y="0"/>
          <a:chExt cx="0" cy="0"/>
        </a:xfrm>
      </p:grpSpPr>
      <p:sp>
        <p:nvSpPr>
          <p:cNvPr id="415" name="Google Shape;415;p33"/>
          <p:cNvSpPr txBox="1"/>
          <p:nvPr>
            <p:ph type="title"/>
          </p:nvPr>
        </p:nvSpPr>
        <p:spPr>
          <a:xfrm>
            <a:off x="311700" y="1402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16" name="Google Shape;416;p33"/>
          <p:cNvSpPr txBox="1"/>
          <p:nvPr>
            <p:ph idx="1" type="body"/>
          </p:nvPr>
        </p:nvSpPr>
        <p:spPr>
          <a:xfrm>
            <a:off x="311700" y="755825"/>
            <a:ext cx="8331300" cy="865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E</a:t>
            </a:r>
            <a:r>
              <a:rPr lang="en" sz="2200"/>
              <a:t>xplain what move takes one system to the next and how you know the new system is equivalent to the one before it.</a:t>
            </a:r>
            <a:endParaRPr sz="2200"/>
          </a:p>
          <a:p>
            <a:pPr indent="0" lvl="0" marL="457200" rtl="0" algn="l">
              <a:lnSpc>
                <a:spcPct val="100000"/>
              </a:lnSpc>
              <a:spcBef>
                <a:spcPts val="1200"/>
              </a:spcBef>
              <a:spcAft>
                <a:spcPts val="1200"/>
              </a:spcAft>
              <a:buNone/>
            </a:pPr>
            <a:r>
              <a:t/>
            </a:r>
            <a:endParaRPr sz="2200"/>
          </a:p>
        </p:txBody>
      </p:sp>
      <p:sp>
        <p:nvSpPr>
          <p:cNvPr id="417" name="Google Shape;417;p33"/>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18" name="Google Shape;418;p33"/>
          <p:cNvSpPr txBox="1"/>
          <p:nvPr>
            <p:ph idx="3"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2.6 Solving Systems by Elimination, Part 3</a:t>
            </a:r>
            <a:endParaRPr/>
          </a:p>
        </p:txBody>
      </p:sp>
      <p:graphicFrame>
        <p:nvGraphicFramePr>
          <p:cNvPr id="419" name="Google Shape;419;p33"/>
          <p:cNvGraphicFramePr/>
          <p:nvPr/>
        </p:nvGraphicFramePr>
        <p:xfrm>
          <a:off x="550200" y="1711250"/>
          <a:ext cx="3000000" cy="3000000"/>
        </p:xfrm>
        <a:graphic>
          <a:graphicData uri="http://schemas.openxmlformats.org/drawingml/2006/table">
            <a:tbl>
              <a:tblPr>
                <a:noFill/>
                <a:tableStyleId>{BB7D5480-B10C-41F1-AADF-EDDBFFED531F}</a:tableStyleId>
              </a:tblPr>
              <a:tblGrid>
                <a:gridCol w="1525225"/>
                <a:gridCol w="1732450"/>
                <a:gridCol w="2410150"/>
                <a:gridCol w="2663450"/>
              </a:tblGrid>
              <a:tr h="674375">
                <a:tc>
                  <a:txBody>
                    <a:bodyPr/>
                    <a:lstStyle/>
                    <a:p>
                      <a:pPr indent="0" lvl="0" marL="0" rtl="0" algn="ctr">
                        <a:lnSpc>
                          <a:spcPct val="115000"/>
                        </a:lnSpc>
                        <a:spcBef>
                          <a:spcPts val="0"/>
                        </a:spcBef>
                        <a:spcAft>
                          <a:spcPts val="0"/>
                        </a:spcAft>
                        <a:buNone/>
                      </a:pPr>
                      <a:r>
                        <a:rPr b="1" lang="en" sz="1800">
                          <a:solidFill>
                            <a:srgbClr val="FFFFFF"/>
                          </a:solidFill>
                          <a:latin typeface="Noto Sans"/>
                          <a:ea typeface="Noto Sans"/>
                          <a:cs typeface="Noto Sans"/>
                          <a:sym typeface="Noto Sans"/>
                        </a:rPr>
                        <a:t>Step</a:t>
                      </a:r>
                      <a:endParaRPr b="1" sz="1800">
                        <a:solidFill>
                          <a:srgbClr val="FFFFFF"/>
                        </a:solidFill>
                        <a:latin typeface="Noto Sans"/>
                        <a:ea typeface="Noto Sans"/>
                        <a:cs typeface="Noto Sans"/>
                        <a:sym typeface="Noto Sans"/>
                      </a:endParaRPr>
                    </a:p>
                  </a:txBody>
                  <a:tcPr marT="25400" marB="25400" marR="25400" marL="25400" anchor="b">
                    <a:lnL cap="flat" cmpd="sng" w="9525">
                      <a:solidFill>
                        <a:srgbClr val="FFFFFF">
                          <a:alpha val="0"/>
                        </a:srgbClr>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005047"/>
                    </a:solidFill>
                  </a:tcPr>
                </a:tc>
                <a:tc>
                  <a:txBody>
                    <a:bodyPr/>
                    <a:lstStyle/>
                    <a:p>
                      <a:pPr indent="0" lvl="0" marL="0" rtl="0" algn="ctr">
                        <a:lnSpc>
                          <a:spcPct val="115000"/>
                        </a:lnSpc>
                        <a:spcBef>
                          <a:spcPts val="0"/>
                        </a:spcBef>
                        <a:spcAft>
                          <a:spcPts val="0"/>
                        </a:spcAft>
                        <a:buNone/>
                      </a:pPr>
                      <a:r>
                        <a:rPr b="1" lang="en" sz="1800">
                          <a:solidFill>
                            <a:srgbClr val="FFFFFF"/>
                          </a:solidFill>
                          <a:latin typeface="Noto Sans"/>
                          <a:ea typeface="Noto Sans"/>
                          <a:cs typeface="Noto Sans"/>
                          <a:sym typeface="Noto Sans"/>
                        </a:rPr>
                        <a:t>System</a:t>
                      </a:r>
                      <a:endParaRPr b="1" sz="1800">
                        <a:solidFill>
                          <a:srgbClr val="FFFFFF"/>
                        </a:solidFill>
                        <a:latin typeface="Noto Sans"/>
                        <a:ea typeface="Noto Sans"/>
                        <a:cs typeface="Noto Sans"/>
                        <a:sym typeface="Noto Sans"/>
                      </a:endParaRPr>
                    </a:p>
                  </a:txBody>
                  <a:tcPr marT="25400" marB="25400" marR="25400" marL="25400" anchor="b">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005047"/>
                    </a:solidFill>
                  </a:tcPr>
                </a:tc>
                <a:tc>
                  <a:txBody>
                    <a:bodyPr/>
                    <a:lstStyle/>
                    <a:p>
                      <a:pPr indent="0" lvl="0" marL="0" rtl="0" algn="ctr">
                        <a:lnSpc>
                          <a:spcPct val="115000"/>
                        </a:lnSpc>
                        <a:spcBef>
                          <a:spcPts val="0"/>
                        </a:spcBef>
                        <a:spcAft>
                          <a:spcPts val="0"/>
                        </a:spcAft>
                        <a:buNone/>
                      </a:pPr>
                      <a:r>
                        <a:rPr b="1" lang="en" sz="1800">
                          <a:solidFill>
                            <a:srgbClr val="FFFFFF"/>
                          </a:solidFill>
                          <a:latin typeface="Noto Sans"/>
                          <a:ea typeface="Noto Sans"/>
                          <a:cs typeface="Noto Sans"/>
                          <a:sym typeface="Noto Sans"/>
                        </a:rPr>
                        <a:t>What move was made?</a:t>
                      </a:r>
                      <a:endParaRPr b="1" sz="1800">
                        <a:solidFill>
                          <a:srgbClr val="FFFFFF"/>
                        </a:solidFill>
                        <a:latin typeface="Noto Sans"/>
                        <a:ea typeface="Noto Sans"/>
                        <a:cs typeface="Noto Sans"/>
                        <a:sym typeface="Noto Sans"/>
                      </a:endParaRPr>
                    </a:p>
                  </a:txBody>
                  <a:tcPr marT="25400" marB="25400" marR="25400" marL="25400" anchor="b">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005047"/>
                    </a:solidFill>
                  </a:tcPr>
                </a:tc>
                <a:tc>
                  <a:txBody>
                    <a:bodyPr/>
                    <a:lstStyle/>
                    <a:p>
                      <a:pPr indent="0" lvl="0" marL="0" rtl="0" algn="ctr">
                        <a:lnSpc>
                          <a:spcPct val="115000"/>
                        </a:lnSpc>
                        <a:spcBef>
                          <a:spcPts val="0"/>
                        </a:spcBef>
                        <a:spcAft>
                          <a:spcPts val="0"/>
                        </a:spcAft>
                        <a:buNone/>
                      </a:pPr>
                      <a:r>
                        <a:rPr b="1" lang="en" sz="1600">
                          <a:solidFill>
                            <a:srgbClr val="FFFFFF"/>
                          </a:solidFill>
                          <a:latin typeface="Noto Sans"/>
                          <a:ea typeface="Noto Sans"/>
                          <a:cs typeface="Noto Sans"/>
                          <a:sym typeface="Noto Sans"/>
                        </a:rPr>
                        <a:t>Why is the new system equivalent to the previous one?</a:t>
                      </a:r>
                      <a:endParaRPr b="1" sz="1600">
                        <a:solidFill>
                          <a:srgbClr val="FFFFFF"/>
                        </a:solidFill>
                        <a:latin typeface="Noto Sans"/>
                        <a:ea typeface="Noto Sans"/>
                        <a:cs typeface="Noto Sans"/>
                        <a:sym typeface="Noto Sans"/>
                      </a:endParaRPr>
                    </a:p>
                  </a:txBody>
                  <a:tcPr marT="25400" marB="25400" marR="25400" marL="25400" anchor="b">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005047"/>
                    </a:solidFill>
                  </a:tcPr>
                </a:tc>
              </a:tr>
              <a:tr h="403675">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0</a:t>
                      </a:r>
                      <a:endParaRPr sz="10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a:solidFill>
                            <a:srgbClr val="424242"/>
                          </a:solidFill>
                        </a:rPr>
                        <a:t>⅘ </a:t>
                      </a:r>
                      <a:r>
                        <a:rPr i="1" lang="en">
                          <a:solidFill>
                            <a:srgbClr val="424242"/>
                          </a:solidFill>
                          <a:latin typeface="Times New Roman"/>
                          <a:ea typeface="Times New Roman"/>
                          <a:cs typeface="Times New Roman"/>
                          <a:sym typeface="Times New Roman"/>
                        </a:rPr>
                        <a:t>x</a:t>
                      </a:r>
                      <a:r>
                        <a:rPr lang="en">
                          <a:solidFill>
                            <a:srgbClr val="424242"/>
                          </a:solidFill>
                        </a:rPr>
                        <a:t> + 6</a:t>
                      </a:r>
                      <a:r>
                        <a:rPr i="1" lang="en">
                          <a:solidFill>
                            <a:srgbClr val="424242"/>
                          </a:solidFill>
                          <a:latin typeface="Times New Roman"/>
                          <a:ea typeface="Times New Roman"/>
                          <a:cs typeface="Times New Roman"/>
                          <a:sym typeface="Times New Roman"/>
                        </a:rPr>
                        <a:t>y</a:t>
                      </a:r>
                      <a:r>
                        <a:rPr lang="en">
                          <a:solidFill>
                            <a:srgbClr val="424242"/>
                          </a:solidFill>
                        </a:rPr>
                        <a:t> = 15</a:t>
                      </a:r>
                      <a:endParaRPr>
                        <a:solidFill>
                          <a:srgbClr val="424242"/>
                        </a:solidFill>
                      </a:endParaRPr>
                    </a:p>
                    <a:p>
                      <a:pPr indent="0" lvl="0" marL="0" rtl="0" algn="ctr">
                        <a:spcBef>
                          <a:spcPts val="0"/>
                        </a:spcBef>
                        <a:spcAft>
                          <a:spcPts val="0"/>
                        </a:spcAft>
                        <a:buNone/>
                      </a:pPr>
                      <a:r>
                        <a:rPr lang="en">
                          <a:solidFill>
                            <a:srgbClr val="424242"/>
                          </a:solidFill>
                        </a:rPr>
                        <a:t>   – </a:t>
                      </a:r>
                      <a:r>
                        <a:rPr i="1" lang="en">
                          <a:solidFill>
                            <a:srgbClr val="424242"/>
                          </a:solidFill>
                          <a:latin typeface="Times New Roman"/>
                          <a:ea typeface="Times New Roman"/>
                          <a:cs typeface="Times New Roman"/>
                          <a:sym typeface="Times New Roman"/>
                        </a:rPr>
                        <a:t>x</a:t>
                      </a:r>
                      <a:r>
                        <a:rPr lang="en">
                          <a:solidFill>
                            <a:srgbClr val="424242"/>
                          </a:solidFill>
                        </a:rPr>
                        <a:t> +18</a:t>
                      </a:r>
                      <a:r>
                        <a:rPr i="1" lang="en">
                          <a:solidFill>
                            <a:srgbClr val="424242"/>
                          </a:solidFill>
                          <a:latin typeface="Times New Roman"/>
                          <a:ea typeface="Times New Roman"/>
                          <a:cs typeface="Times New Roman"/>
                          <a:sym typeface="Times New Roman"/>
                        </a:rPr>
                        <a:t>y</a:t>
                      </a:r>
                      <a:r>
                        <a:rPr lang="en">
                          <a:solidFill>
                            <a:srgbClr val="424242"/>
                          </a:solidFill>
                        </a:rPr>
                        <a:t> =11</a:t>
                      </a:r>
                      <a:endParaRPr>
                        <a:solidFill>
                          <a:srgbClr val="424242"/>
                        </a:solidFill>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r>
              <a:tr h="403675">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1</a:t>
                      </a:r>
                      <a:endParaRPr sz="10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lang="en">
                          <a:solidFill>
                            <a:srgbClr val="424242"/>
                          </a:solidFill>
                        </a:rPr>
                        <a:t>4</a:t>
                      </a:r>
                      <a:r>
                        <a:rPr i="1" lang="en">
                          <a:solidFill>
                            <a:srgbClr val="424242"/>
                          </a:solidFill>
                          <a:latin typeface="Times New Roman"/>
                          <a:ea typeface="Times New Roman"/>
                          <a:cs typeface="Times New Roman"/>
                          <a:sym typeface="Times New Roman"/>
                        </a:rPr>
                        <a:t>x</a:t>
                      </a:r>
                      <a:r>
                        <a:rPr lang="en">
                          <a:solidFill>
                            <a:srgbClr val="424242"/>
                          </a:solidFill>
                        </a:rPr>
                        <a:t> + 30</a:t>
                      </a:r>
                      <a:r>
                        <a:rPr i="1" lang="en">
                          <a:solidFill>
                            <a:srgbClr val="424242"/>
                          </a:solidFill>
                          <a:latin typeface="Times New Roman"/>
                          <a:ea typeface="Times New Roman"/>
                          <a:cs typeface="Times New Roman"/>
                          <a:sym typeface="Times New Roman"/>
                        </a:rPr>
                        <a:t>y</a:t>
                      </a:r>
                      <a:r>
                        <a:rPr lang="en">
                          <a:solidFill>
                            <a:srgbClr val="424242"/>
                          </a:solidFill>
                        </a:rPr>
                        <a:t> = 75</a:t>
                      </a:r>
                      <a:endParaRPr>
                        <a:solidFill>
                          <a:srgbClr val="424242"/>
                        </a:solidFill>
                      </a:endParaRPr>
                    </a:p>
                    <a:p>
                      <a:pPr indent="0" lvl="0" marL="0" rtl="0" algn="ctr">
                        <a:spcBef>
                          <a:spcPts val="0"/>
                        </a:spcBef>
                        <a:spcAft>
                          <a:spcPts val="0"/>
                        </a:spcAft>
                        <a:buNone/>
                      </a:pPr>
                      <a:r>
                        <a:rPr lang="en">
                          <a:solidFill>
                            <a:srgbClr val="424242"/>
                          </a:solidFill>
                        </a:rPr>
                        <a:t>– </a:t>
                      </a:r>
                      <a:r>
                        <a:rPr i="1" lang="en">
                          <a:solidFill>
                            <a:srgbClr val="424242"/>
                          </a:solidFill>
                          <a:latin typeface="Times New Roman"/>
                          <a:ea typeface="Times New Roman"/>
                          <a:cs typeface="Times New Roman"/>
                          <a:sym typeface="Times New Roman"/>
                        </a:rPr>
                        <a:t>x</a:t>
                      </a:r>
                      <a:r>
                        <a:rPr lang="en">
                          <a:solidFill>
                            <a:srgbClr val="424242"/>
                          </a:solidFill>
                        </a:rPr>
                        <a:t> + 18</a:t>
                      </a:r>
                      <a:r>
                        <a:rPr i="1" lang="en">
                          <a:solidFill>
                            <a:srgbClr val="424242"/>
                          </a:solidFill>
                          <a:latin typeface="Times New Roman"/>
                          <a:ea typeface="Times New Roman"/>
                          <a:cs typeface="Times New Roman"/>
                          <a:sym typeface="Times New Roman"/>
                        </a:rPr>
                        <a:t>y</a:t>
                      </a:r>
                      <a:r>
                        <a:rPr lang="en">
                          <a:solidFill>
                            <a:srgbClr val="424242"/>
                          </a:solidFill>
                        </a:rPr>
                        <a:t> = 11</a:t>
                      </a:r>
                      <a:endParaRPr>
                        <a:solidFill>
                          <a:srgbClr val="424242"/>
                        </a:solidFill>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r>
              <a:tr h="403675">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2</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r>
              <a:tr h="403675">
                <a:tc>
                  <a:txBody>
                    <a:bodyPr/>
                    <a:lstStyle/>
                    <a:p>
                      <a:pPr indent="0" lvl="0" marL="0" rtl="0" algn="ctr">
                        <a:lnSpc>
                          <a:spcPct val="115000"/>
                        </a:lnSpc>
                        <a:spcBef>
                          <a:spcPts val="0"/>
                        </a:spcBef>
                        <a:spcAft>
                          <a:spcPts val="0"/>
                        </a:spcAft>
                        <a:buNone/>
                      </a:pPr>
                      <a:r>
                        <a:rPr lang="en" sz="1100">
                          <a:solidFill>
                            <a:srgbClr val="424242"/>
                          </a:solidFill>
                          <a:latin typeface="Noto Sans"/>
                          <a:ea typeface="Noto Sans"/>
                          <a:cs typeface="Noto Sans"/>
                          <a:sym typeface="Noto Sans"/>
                        </a:rPr>
                        <a:t>….</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t/>
                      </a:r>
                      <a:endParaRPr sz="1100">
                        <a:solidFill>
                          <a:srgbClr val="424242"/>
                        </a:solidFill>
                        <a:latin typeface="Noto Sans"/>
                        <a:ea typeface="Noto Sans"/>
                        <a:cs typeface="Noto Sans"/>
                        <a:sym typeface="Noto Sans"/>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25" name="Google Shape;425;p34"/>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26" name="Google Shape;426;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7" name="Google Shape;427;p3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2.6 Solving Systems by Elimination, Part 3</a:t>
            </a:r>
            <a:endParaRPr/>
          </a:p>
        </p:txBody>
      </p:sp>
      <p:graphicFrame>
        <p:nvGraphicFramePr>
          <p:cNvPr id="428" name="Google Shape;428;p34"/>
          <p:cNvGraphicFramePr/>
          <p:nvPr/>
        </p:nvGraphicFramePr>
        <p:xfrm>
          <a:off x="311700" y="1764100"/>
          <a:ext cx="3000000" cy="3000000"/>
        </p:xfrm>
        <a:graphic>
          <a:graphicData uri="http://schemas.openxmlformats.org/drawingml/2006/table">
            <a:tbl>
              <a:tblPr>
                <a:noFill/>
                <a:tableStyleId>{A24F9BB9-0B26-4A21-9D5C-42555B55A597}</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Explain how multiplying equations by a factor can help solve systems of linear equations.</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