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374DDD4-9C62-464B-B18C-5CED714D17AB}">
  <a:tblStyle styleId="{5374DDD4-9C62-464B-B18C-5CED714D17A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4766/openstax-alg1-unit-9-spn-vocabulary-flash-cards/?funnelUUID=665a8dc3-8773-4e40-8215-46abefc633a7" TargetMode="External"/><Relationship Id="rId4" Type="http://schemas.openxmlformats.org/officeDocument/2006/relationships/hyperlink" Target="https://quizlet.com/881567564/openstax-alg1-unit-9-vocabulary-flash-cards/?funnelUUID=7923e9d5-eb01-4338-a469-4987fac730a4"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ncillaries.openstax.org/ancillaries/resources/ddbc409a-95e0-46eb-8a8a-2786b11fdc85/1748882784005/99e4a3d3-55ac-486a-ae16-30c75ca9c18d/2e/unit-9-more-quadratic-equations/9-2-2-standard-and-factored-forms-of-perfect-squares" TargetMode="External"/><Relationship Id="rId3" Type="http://schemas.openxmlformats.org/officeDocument/2006/relationships/hyperlink" Target="https://drive.google.com/file/d/1Gu7Yok8eObgDm3wLAP21_7p51iW5t5_R/view?usp=sharing"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slide" Target="/pp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2-4-making-a-perfect-square"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Previously, students saw that a squared expression of the form (</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equivalent to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nx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This means that, when written in standard form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(where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1),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is equal to 2</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is equal to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Here, students begin to reason the other way around. They recognize that if </a:t>
            </a:r>
            <a:r>
              <a:rPr i="1" lang="en" sz="1300">
                <a:solidFill>
                  <a:schemeClr val="dk1"/>
                </a:solidFill>
                <a:latin typeface="Times New Roman"/>
                <a:ea typeface="Times New Roman"/>
                <a:cs typeface="Times New Roman"/>
                <a:sym typeface="Times New Roman"/>
              </a:rPr>
              <a:t>ax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bx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is a perfect square, then the value being squared to get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is half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or </a:t>
            </a:r>
            <a:r>
              <a:rPr baseline="30000"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Students use this insight to build perfect squares, which they then use to solve quadratic equations by completing the square.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4325" lvl="0" marL="457200" rtl="0" algn="l">
              <a:lnSpc>
                <a:spcPct val="115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A1(C) select tools, including real objects, manipulatives, paper and pencil, and technology as appropriate, and techniques, including mental math, estimation, and number sense as appropriate, to solve problems.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A1(F) analyze mathematical relationships to connect and communicate mathematical ideas.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A8(A) solve quadratic equations having real solutions by factoring, taking square roots, completing the square, and applying the quadratic formula. </a:t>
            </a:r>
            <a:endParaRPr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d6c5484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d6c5484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To support student understanding of key vocabulary:</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3"/>
              </a:rPr>
              <a:t>Unit 9 Spanish Vocabulary</a:t>
            </a:r>
            <a:r>
              <a:rPr lang="en" sz="1300">
                <a:solidFill>
                  <a:schemeClr val="dk1"/>
                </a:solidFill>
                <a:latin typeface="Calibri"/>
                <a:ea typeface="Calibri"/>
                <a:cs typeface="Calibri"/>
                <a:sym typeface="Calibri"/>
              </a:rPr>
              <a:t> – use first to build understanding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4"/>
              </a:rPr>
              <a:t>Unit 9 Vocabulary (English)</a:t>
            </a:r>
            <a:r>
              <a:rPr lang="en" sz="1300">
                <a:solidFill>
                  <a:schemeClr val="dk1"/>
                </a:solidFill>
                <a:latin typeface="Calibri"/>
                <a:ea typeface="Calibri"/>
                <a:cs typeface="Calibri"/>
                <a:sym typeface="Calibri"/>
              </a:rPr>
              <a:t> – use after anchoring in Spanish</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Support for English Language Learner</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b797167e70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b797167e70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reinforces the meaning of perfect squares and the fact that a perfect square can appear in different forms.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and support opportunities for peer interactions by inviting students to talk about their ideas with a partner before writing them down.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+ 5)(5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Because each of them is the product of an expression and itself.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+ 8</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+ 16 is equivalent to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need to be reminded –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 that when adding terms, addition is commutative.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“squared” means.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Display the expressions for all to see. Invite students to share their responses and record them for all to see. For each expression that they consider a perfect square, ask them to explain how they know. For expressions that students believe aren't perfect squares, ask them to explain why not.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For the last expression,</a:t>
            </a:r>
            <a:r>
              <a:rPr i="1"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+ 10</a:t>
            </a:r>
            <a:r>
              <a:rPr i="1" lang="en" sz="1300">
                <a:solidFill>
                  <a:schemeClr val="dk1"/>
                </a:solidFill>
                <a:latin typeface="Times New Roman"/>
                <a:ea typeface="Times New Roman"/>
                <a:cs typeface="Times New Roman"/>
                <a:sym typeface="Times New Roman"/>
              </a:rPr>
              <a:t>x</a:t>
            </a:r>
            <a:r>
              <a:rPr i="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+ 20 , students may reason that it is not a perfect square because: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The constant term 20 is not a perfect square. (Most students are likely to reason this way.)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If 20 is seen as (⎷(20))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then the coefficient of the linear term would have to be 2(⎷(20))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not 10.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Though students have been dealing mostly with rational numbers, the second line of reasoning is also valid and acceptable.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Invite students to offer other expressions that are perfect squares.</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b797167e70_0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b797167e70_0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2 Collect and Display</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Listen for and collect vocabulary, gestures, and diagrams students use to explain how to rewrite perfect squares from standard form to factored form, and vice versa. Write the students’ words on a visual display and update it throughout the remainder of the lesson. Refer back to the visual display during the activity synthesis to reiterate key ideas. Remind students to borrow language from the display as needed. This will help students read and use mathematical language during their partner and whole-class discussions.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i="1" lang="en" sz="1300">
                <a:solidFill>
                  <a:schemeClr val="dk1"/>
                </a:solidFill>
                <a:latin typeface="Calibri"/>
                <a:ea typeface="Calibri"/>
                <a:cs typeface="Calibri"/>
                <a:sym typeface="Calibri"/>
              </a:rPr>
              <a:t>Design Principle(s): Maximize meta-awareness; Support sense-making</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b="1" sz="1300">
              <a:solidFill>
                <a:srgbClr val="9900FF"/>
              </a:solidFill>
              <a:latin typeface="Calibri"/>
              <a:ea typeface="Calibri"/>
              <a:cs typeface="Calibri"/>
              <a:sym typeface="Calibri"/>
            </a:endParaRPr>
          </a:p>
          <a:p>
            <a:pPr indent="0" lvl="0" marL="91440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Internalize Comprehension</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color and annotations to illustrate student thinking. As students share their conclusions about the relationship between the terms in different forms of perfect squares, scribe their thinking on a visible display. Choose one example from the given problems. Highlight the coefficient of the linear term in the standard form expression, labeling it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then highlight the constant term in the standard form expression and write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Finally, write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next to the constant term in the factored form expression and highlight it in the same color. Encourage students to select and annotate another example from the activity on their own to check for understanding.</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Visual-spatial processing; Conceptual processing</a:t>
            </a:r>
            <a:endParaRPr i="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begin to complete the square. They start by transforming given perfect squares from standard form to factored form, and vice versa. Then, they are given an incomplete expression in standard form that contains only the squared term and linear term. Students need to decide what constant term makes the expression a perfect square, and then write the equivalent expression in factored form. To accomplish these tasks, students must rely on the structure they noticed in an earlier lesson about the relationship between the standard and factored forms of perfect squares.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 few minutes of quiet time to think individually and then ask them to discuss their responses with their partner.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a:t>
            </a:r>
            <a:r>
              <a:rPr baseline="30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–14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100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10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200">
                <a:solidFill>
                  <a:schemeClr val="dk1"/>
                </a:solidFill>
                <a:latin typeface="Calibri"/>
                <a:ea typeface="Calibri"/>
                <a:cs typeface="Calibri"/>
                <a:sym typeface="Calibri"/>
              </a:rPr>
              <a:t>Activity Answers</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lang="en" sz="1200">
                <a:solidFill>
                  <a:schemeClr val="dk1"/>
                </a:solidFill>
                <a:latin typeface="Calibri"/>
                <a:ea typeface="Calibri"/>
                <a:cs typeface="Calibri"/>
                <a:sym typeface="Calibri"/>
              </a:rPr>
              <a:t>6. 64</a:t>
            </a:r>
            <a:endParaRPr sz="1200">
              <a:solidFill>
                <a:schemeClr val="dk1"/>
              </a:solidFill>
              <a:latin typeface="Calibri"/>
              <a:ea typeface="Calibri"/>
              <a:cs typeface="Calibri"/>
              <a:sym typeface="Calibri"/>
            </a:endParaRPr>
          </a:p>
          <a:p>
            <a:pPr indent="0" lvl="0" marL="0" rtl="0" algn="l">
              <a:spcBef>
                <a:spcPts val="700"/>
              </a:spcBef>
              <a:spcAft>
                <a:spcPts val="0"/>
              </a:spcAft>
              <a:buNone/>
            </a:pPr>
            <a:r>
              <a:rPr lang="en" sz="1200">
                <a:solidFill>
                  <a:schemeClr val="dk1"/>
                </a:solidFill>
                <a:latin typeface="Calibri"/>
                <a:ea typeface="Calibri"/>
                <a:cs typeface="Calibri"/>
                <a:sym typeface="Calibri"/>
              </a:rPr>
              <a:t>7. 8</a:t>
            </a:r>
            <a:endParaRPr sz="1200">
              <a:solidFill>
                <a:schemeClr val="dk1"/>
              </a:solidFill>
              <a:latin typeface="Calibri"/>
              <a:ea typeface="Calibri"/>
              <a:cs typeface="Calibri"/>
              <a:sym typeface="Calibri"/>
            </a:endParaRPr>
          </a:p>
          <a:p>
            <a:pPr indent="0" lvl="0" marL="0" rtl="0" algn="l">
              <a:spcBef>
                <a:spcPts val="700"/>
              </a:spcBef>
              <a:spcAft>
                <a:spcPts val="0"/>
              </a:spcAft>
              <a:buNone/>
            </a:pPr>
            <a:r>
              <a:rPr lang="en" sz="1200">
                <a:solidFill>
                  <a:schemeClr val="dk1"/>
                </a:solidFill>
                <a:latin typeface="Calibri"/>
                <a:ea typeface="Calibri"/>
                <a:cs typeface="Calibri"/>
                <a:sym typeface="Calibri"/>
              </a:rPr>
              <a:t>8. </a:t>
            </a:r>
            <a:r>
              <a:rPr baseline="30000" lang="en" sz="1200">
                <a:solidFill>
                  <a:schemeClr val="dk1"/>
                </a:solidFill>
                <a:latin typeface="Calibri"/>
                <a:ea typeface="Calibri"/>
                <a:cs typeface="Calibri"/>
                <a:sym typeface="Calibri"/>
              </a:rPr>
              <a:t>49</a:t>
            </a:r>
            <a:r>
              <a:rPr lang="en" sz="1200">
                <a:solidFill>
                  <a:schemeClr val="dk1"/>
                </a:solidFill>
                <a:latin typeface="Calibri"/>
                <a:ea typeface="Calibri"/>
                <a:cs typeface="Calibri"/>
                <a:sym typeface="Calibri"/>
              </a:rPr>
              <a:t>/</a:t>
            </a:r>
            <a:r>
              <a:rPr baseline="-25000" lang="en" sz="1200">
                <a:solidFill>
                  <a:schemeClr val="dk1"/>
                </a:solidFill>
                <a:latin typeface="Calibri"/>
                <a:ea typeface="Calibri"/>
                <a:cs typeface="Calibri"/>
                <a:sym typeface="Calibri"/>
              </a:rPr>
              <a:t>4</a:t>
            </a:r>
            <a:r>
              <a:rPr lang="en"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spcBef>
                <a:spcPts val="700"/>
              </a:spcBef>
              <a:spcAft>
                <a:spcPts val="0"/>
              </a:spcAft>
              <a:buNone/>
            </a:pPr>
            <a:r>
              <a:rPr lang="en" sz="1200">
                <a:solidFill>
                  <a:schemeClr val="dk1"/>
                </a:solidFill>
                <a:latin typeface="Calibri"/>
                <a:ea typeface="Calibri"/>
                <a:cs typeface="Calibri"/>
                <a:sym typeface="Calibri"/>
              </a:rPr>
              <a:t>9. </a:t>
            </a:r>
            <a:r>
              <a:rPr baseline="30000" lang="en" sz="1200">
                <a:solidFill>
                  <a:schemeClr val="dk1"/>
                </a:solidFill>
                <a:latin typeface="Calibri"/>
                <a:ea typeface="Calibri"/>
                <a:cs typeface="Calibri"/>
                <a:sym typeface="Calibri"/>
              </a:rPr>
              <a:t>7</a:t>
            </a:r>
            <a:r>
              <a:rPr lang="en" sz="1200">
                <a:solidFill>
                  <a:schemeClr val="dk1"/>
                </a:solidFill>
                <a:latin typeface="Calibri"/>
                <a:ea typeface="Calibri"/>
                <a:cs typeface="Calibri"/>
                <a:sym typeface="Calibri"/>
              </a:rPr>
              <a:t>/</a:t>
            </a:r>
            <a:r>
              <a:rPr baseline="-25000" lang="en" sz="1200">
                <a:solidFill>
                  <a:schemeClr val="dk1"/>
                </a:solidFill>
                <a:latin typeface="Calibri"/>
                <a:ea typeface="Calibri"/>
                <a:cs typeface="Calibri"/>
                <a:sym typeface="Calibri"/>
              </a:rPr>
              <a:t>2</a:t>
            </a:r>
            <a:r>
              <a:rPr lang="en"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spcBef>
                <a:spcPts val="700"/>
              </a:spcBef>
              <a:spcAft>
                <a:spcPts val="0"/>
              </a:spcAft>
              <a:buNone/>
            </a:pPr>
            <a:r>
              <a:rPr lang="en" sz="1200">
                <a:solidFill>
                  <a:schemeClr val="dk1"/>
                </a:solidFill>
                <a:latin typeface="Calibri"/>
                <a:ea typeface="Calibri"/>
                <a:cs typeface="Calibri"/>
                <a:sym typeface="Calibri"/>
              </a:rPr>
              <a:t>10. (</a:t>
            </a:r>
            <a:r>
              <a:rPr baseline="30000" i="1" lang="en" sz="1200">
                <a:solidFill>
                  <a:schemeClr val="dk1"/>
                </a:solidFill>
                <a:latin typeface="Calibri"/>
                <a:ea typeface="Calibri"/>
                <a:cs typeface="Calibri"/>
                <a:sym typeface="Calibri"/>
              </a:rPr>
              <a:t>b</a:t>
            </a:r>
            <a:r>
              <a:rPr lang="en" sz="1200">
                <a:solidFill>
                  <a:schemeClr val="dk1"/>
                </a:solidFill>
                <a:latin typeface="Calibri"/>
                <a:ea typeface="Calibri"/>
                <a:cs typeface="Calibri"/>
                <a:sym typeface="Calibri"/>
              </a:rPr>
              <a:t>/</a:t>
            </a:r>
            <a:r>
              <a:rPr baseline="-25000" lang="en" sz="1200">
                <a:solidFill>
                  <a:schemeClr val="dk1"/>
                </a:solidFill>
                <a:latin typeface="Calibri"/>
                <a:ea typeface="Calibri"/>
                <a:cs typeface="Calibri"/>
                <a:sym typeface="Calibri"/>
              </a:rPr>
              <a:t>2</a:t>
            </a:r>
            <a:r>
              <a:rPr lang="en" sz="1200">
                <a:solidFill>
                  <a:schemeClr val="dk1"/>
                </a:solidFill>
                <a:latin typeface="Calibri"/>
                <a:ea typeface="Calibri"/>
                <a:cs typeface="Calibri"/>
                <a:sym typeface="Calibri"/>
              </a:rPr>
              <a:t>)</a:t>
            </a:r>
            <a:r>
              <a:rPr baseline="30000" lang="en" sz="1200">
                <a:solidFill>
                  <a:schemeClr val="dk1"/>
                </a:solidFill>
                <a:latin typeface="Calibri"/>
                <a:ea typeface="Calibri"/>
                <a:cs typeface="Calibri"/>
                <a:sym typeface="Calibri"/>
              </a:rPr>
              <a:t>2</a:t>
            </a:r>
            <a:endParaRPr sz="1200">
              <a:solidFill>
                <a:schemeClr val="dk1"/>
              </a:solidFill>
              <a:latin typeface="Calibri"/>
              <a:ea typeface="Calibri"/>
              <a:cs typeface="Calibri"/>
              <a:sym typeface="Calibri"/>
            </a:endParaRPr>
          </a:p>
          <a:p>
            <a:pPr indent="0" lvl="0" marL="0" rtl="0" algn="l">
              <a:spcBef>
                <a:spcPts val="700"/>
              </a:spcBef>
              <a:spcAft>
                <a:spcPts val="0"/>
              </a:spcAft>
              <a:buNone/>
            </a:pPr>
            <a:r>
              <a:rPr lang="en" sz="1200">
                <a:solidFill>
                  <a:schemeClr val="dk1"/>
                </a:solidFill>
                <a:latin typeface="Calibri"/>
                <a:ea typeface="Calibri"/>
                <a:cs typeface="Calibri"/>
                <a:sym typeface="Calibri"/>
              </a:rPr>
              <a:t>11. </a:t>
            </a:r>
            <a:r>
              <a:rPr baseline="30000" i="1" lang="en" sz="1200">
                <a:solidFill>
                  <a:schemeClr val="dk1"/>
                </a:solidFill>
                <a:latin typeface="Calibri"/>
                <a:ea typeface="Calibri"/>
                <a:cs typeface="Calibri"/>
                <a:sym typeface="Calibri"/>
              </a:rPr>
              <a:t>b</a:t>
            </a:r>
            <a:r>
              <a:rPr lang="en" sz="1200">
                <a:solidFill>
                  <a:schemeClr val="dk1"/>
                </a:solidFill>
                <a:latin typeface="Calibri"/>
                <a:ea typeface="Calibri"/>
                <a:cs typeface="Calibri"/>
                <a:sym typeface="Calibri"/>
              </a:rPr>
              <a:t>/</a:t>
            </a:r>
            <a:r>
              <a:rPr baseline="-25000" lang="en" sz="1200">
                <a:solidFill>
                  <a:schemeClr val="dk1"/>
                </a:solidFill>
                <a:latin typeface="Calibri"/>
                <a:ea typeface="Calibri"/>
                <a:cs typeface="Calibri"/>
                <a:sym typeface="Calibri"/>
              </a:rPr>
              <a:t>2</a:t>
            </a:r>
            <a:r>
              <a:rPr lang="en"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0" rtl="0" algn="l">
              <a:spcBef>
                <a:spcPts val="700"/>
              </a:spcBef>
              <a:spcAft>
                <a:spcPts val="0"/>
              </a:spcAft>
              <a:buNone/>
            </a:pPr>
            <a:r>
              <a:t/>
            </a:r>
            <a:endParaRPr sz="1200">
              <a:solidFill>
                <a:schemeClr val="dk1"/>
              </a:solidFill>
              <a:latin typeface="Calibri"/>
              <a:ea typeface="Calibri"/>
              <a:cs typeface="Calibri"/>
              <a:sym typeface="Calibri"/>
            </a:endParaRPr>
          </a:p>
          <a:p>
            <a:pPr indent="0" lvl="0" marL="0" rtl="0" algn="l">
              <a:spcBef>
                <a:spcPts val="70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have trouble determining the constant term in standard form, suggest that they draw a rectangular diagram and work backward to determine the factors along the two sides of the rectangle. Afterward, they can find the corresponding value of the constant term.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See </a:t>
            </a:r>
            <a:r>
              <a:rPr lang="en" sz="1300" u="sng">
                <a:solidFill>
                  <a:schemeClr val="hlink"/>
                </a:solidFill>
                <a:latin typeface="Calibri"/>
                <a:ea typeface="Calibri"/>
                <a:cs typeface="Calibri"/>
                <a:sym typeface="Calibri"/>
                <a:hlinkClick r:id="rId2"/>
              </a:rPr>
              <a:t>online teacher’s guide</a:t>
            </a:r>
            <a:r>
              <a:rPr lang="en" sz="1300">
                <a:solidFill>
                  <a:schemeClr val="dk1"/>
                </a:solidFill>
                <a:latin typeface="Calibri"/>
                <a:ea typeface="Calibri"/>
                <a:cs typeface="Calibri"/>
                <a:sym typeface="Calibri"/>
              </a:rPr>
              <a:t> for </a:t>
            </a:r>
            <a:r>
              <a:rPr lang="en" sz="1300">
                <a:solidFill>
                  <a:schemeClr val="dk1"/>
                </a:solidFill>
                <a:latin typeface="Calibri"/>
                <a:ea typeface="Calibri"/>
                <a:cs typeface="Calibri"/>
                <a:sym typeface="Calibri"/>
              </a:rPr>
              <a:t>examples or </a:t>
            </a:r>
            <a:r>
              <a:rPr lang="en" sz="1300" u="sng">
                <a:solidFill>
                  <a:schemeClr val="hlink"/>
                </a:solidFill>
                <a:latin typeface="Calibri"/>
                <a:ea typeface="Calibri"/>
                <a:cs typeface="Calibri"/>
                <a:sym typeface="Calibri"/>
                <a:hlinkClick r:id="rId3"/>
              </a:rPr>
              <a:t>access this document</a:t>
            </a:r>
            <a:r>
              <a:rPr lang="en" sz="1300">
                <a:solidFill>
                  <a:schemeClr val="dk1"/>
                </a:solidFill>
                <a:latin typeface="Calibri"/>
                <a:ea typeface="Calibri"/>
                <a:cs typeface="Calibri"/>
                <a:sym typeface="Calibri"/>
              </a:rPr>
              <a:t> (answer is on the second page).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Display the incomplete table for all to see. Ask students to complete the missing values or expressions.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Discuss how students knew what numbers or expressions to write in the last four pairs of expressions. Make sure students understand that: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constant term in the factored form is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the constant term in standard form is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 squared number.The coefficient of the linear term in standard form is twice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or 2</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means that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is half of the coefficient of the linear term. If the linear term is 20</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the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is 10, and the constant term in standard form is 10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100.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linear term in standard form is </a:t>
            </a:r>
            <a:r>
              <a:rPr i="1" lang="en" sz="1300">
                <a:solidFill>
                  <a:schemeClr val="dk1"/>
                </a:solidFill>
                <a:latin typeface="Times New Roman"/>
                <a:ea typeface="Times New Roman"/>
                <a:cs typeface="Times New Roman"/>
                <a:sym typeface="Times New Roman"/>
              </a:rPr>
              <a:t>bx</a:t>
            </a:r>
            <a:r>
              <a:rPr lang="en" sz="1300">
                <a:solidFill>
                  <a:schemeClr val="dk1"/>
                </a:solidFill>
                <a:latin typeface="Calibri"/>
                <a:ea typeface="Calibri"/>
                <a:cs typeface="Calibri"/>
                <a:sym typeface="Calibri"/>
              </a:rPr>
              <a:t> (as in the last row of the table), then the constant term in standard form is (</a:t>
            </a:r>
            <a:r>
              <a:rPr baseline="30000"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the constant term in factored form is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Explain to students that finding the constant term to add in order to create a perfect square is called "completing the square." In the next activity, we will look at completing the square as a strategy to solve quadratic equations.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After dividing the –14 by 2, square the –7.</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When a negative is squared, it becomes positive.</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Check yourself: Divide the –14 by 2 to get –7. When –7 is squared, it becomes 49.</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d.</a:t>
            </a:r>
            <a:r>
              <a:rPr b="1" lang="en" sz="1300">
                <a:solidFill>
                  <a:schemeClr val="dk1"/>
                </a:solidFill>
                <a:latin typeface="Calibri"/>
                <a:ea typeface="Calibri"/>
                <a:cs typeface="Calibri"/>
                <a:sym typeface="Calibri"/>
              </a:rPr>
              <a:t>     Incorrect.</a:t>
            </a:r>
            <a:r>
              <a:rPr lang="en" sz="1300">
                <a:solidFill>
                  <a:schemeClr val="dk1"/>
                </a:solidFill>
                <a:latin typeface="Calibri"/>
                <a:ea typeface="Calibri"/>
                <a:cs typeface="Calibri"/>
                <a:sym typeface="Calibri"/>
              </a:rPr>
              <a:t> Divide the -14 by 2 before squaring it.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+ 169 =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13)2</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lang="en" sz="1300">
                <a:solidFill>
                  <a:srgbClr val="1D2125"/>
                </a:solidFill>
                <a:latin typeface="Calibri"/>
                <a:ea typeface="Calibri"/>
                <a:cs typeface="Calibri"/>
                <a:sym typeface="Calibri"/>
              </a:rPr>
              <a:t>NOTE: The wording in the steps prepares students for the steps in subsequent lessons. This intial wording will be refined later in this lesson to facilitate consistency across lessons.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b797167e70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b797167e70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Speaking</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To support students in producing statements about how features of the strategies are alike and how they are different, provide sentence frames for students to use when they are comparing and contrasting. For example, “_____ and _____ are alike because . . .”, “_____ and _____ are different because . . .”, “One thing that is the same is . . .”, “One thing that is different is . . .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i="1" lang="en" sz="1300">
                <a:solidFill>
                  <a:schemeClr val="dk1"/>
                </a:solidFill>
                <a:latin typeface="Calibri"/>
                <a:ea typeface="Calibri"/>
                <a:cs typeface="Calibri"/>
                <a:sym typeface="Calibri"/>
              </a:rPr>
              <a:t>Design Principle(s): Support sense-making</a:t>
            </a:r>
            <a:endParaRPr b="1"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Action and Expression: Internalize Executive Functions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students with a two-column graphic organizer to record their ideas as they compare and contrast the two solution methods. Label the left column “alike” and the right column “different.” Encourage students to use the organizer to take notes and then prepare their ideas to share with the whole class. If students are unsure how to start, tell them to number the steps in the examples and compare each step individually, placing it in the correct spot on the diagram.</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Organization</a:t>
            </a:r>
            <a:endParaRPr i="1"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t/>
            </a:r>
            <a:endParaRPr i="1" sz="1300">
              <a:solidFill>
                <a:srgbClr val="1D2125"/>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 name="Google Shape;215;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Earlier, students recognized that an expression in standard form can be written as a perfect square and learned to write it that way. Here, they learn to use that skill to solve quadratic equations.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keeping students in groups of two.</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for all to see the two solution methods in the activity statement (Diego’s and Mai’s). </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Ask students if the quadratic expression in the original equation is a perfect square. </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Then, ask them to study the methods and make sense of the steps.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Afterward, discuss with students:</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How are the two solution methods alike? (They both involve making the expression on the left a perfect square. They are the steps for solving the same equation, so the solutions are the same.)</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How are they different? (In the first solution, Diego first subtracted 9 from each side, and then added 25 to complete the square. In the second, Mai added 16 to 9 because that is what is needed to make 25.)</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Tell students that either method works, but some people prefer the first approach because moving the original constant term to the other side of the equal sign (the right side, in this case) allows them to see what constant term is needed to make a perfect square on the left side. They also find it to be less prone to errors.</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4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13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8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to share their solutions to questions 1 – 5 and to display their reasoning for all to see. Encourage students to explain how they used the worked solutions to help solve the equations on their own. After each student presents, ask if others found the same solution but completed the square in a different way. Make sure students see that the steps could vary, but the solutions should be the same if equality between the two sides of the equal sign is maintained throughout the solving process.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how they could check their solutions. One way is by substituting the solutions back into the equation and seeing if the equation is true at those values of the variable. For example, to see if – 4 and – 2 are the right solutions to the equation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+ 8 = 0, we can evaluate (−4)</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+ 6(−4) + 8 and (−2)</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+6(−2)+8 and see if each has a value of 0. Both 16 − 24 + 8 and 4 − 12 + 8 give 0, so the solutions are correct.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students who need more scaffolding, print out the worked solutions and have students label the steps. They can then use these steps to help them solve questions 1 – 5. Students may also benefit from working so that each partner takes a turn doing one step in the process.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9c71518037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9c71518037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17.5</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b797167e70_0_3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b797167e70_0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298450" lvl="0" marL="457200" rtl="0" algn="l">
              <a:spcBef>
                <a:spcPts val="0"/>
              </a:spcBef>
              <a:spcAft>
                <a:spcPts val="0"/>
              </a:spcAft>
              <a:buSzPts val="1100"/>
              <a:buAutoNum type="arabicPeriod" startAt="2"/>
            </a:pP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 35;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 306.25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First, we had to figure out what number was half of 35 (which is 17.5) to find the side length of the rectangles. Then, we had to square the number 17.5 to find the area of the missing piece.</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the value of (</a:t>
            </a:r>
            <a:r>
              <a:rPr baseline="30000"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Add 25 to each side to create a perfect square trinomial. The equation becomes (𝑥 − 5)</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 Taking the square root of each side, the equation becomes 𝑥 − 5 = ±4. This results in two solutions.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After adding – 9 and 25, remember to take the square root of both sides.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There are two solutions. Remember to use the plus/minus sign when using the square root property.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300">
                <a:solidFill>
                  <a:srgbClr val="1D2125"/>
                </a:solidFill>
                <a:latin typeface="Calibri"/>
                <a:ea typeface="Calibri"/>
                <a:cs typeface="Calibri"/>
                <a:sym typeface="Calibri"/>
              </a:rPr>
              <a:t>NOTE: The wording in the steps have been minorly altered to match the steps in subsequent lessons to facilitate consistency across lessons. </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FYI - Original wording given in this lesson:</a:t>
            </a:r>
            <a:endParaRPr sz="1300">
              <a:solidFill>
                <a:srgbClr val="1D2125"/>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1 - </a:t>
            </a:r>
            <a:r>
              <a:rPr lang="en" sz="1300">
                <a:solidFill>
                  <a:srgbClr val="1D2125"/>
                </a:solidFill>
                <a:latin typeface="Calibri"/>
                <a:ea typeface="Calibri"/>
                <a:cs typeface="Calibri"/>
                <a:sym typeface="Calibri"/>
              </a:rPr>
              <a:t>Isolate the variable terms on one side and place the constant term on the other. This equation has all the variables on the left.</a:t>
            </a:r>
            <a:endParaRPr sz="1300">
              <a:solidFill>
                <a:srgbClr val="1D2125"/>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2 -</a:t>
            </a:r>
            <a:r>
              <a:rPr lang="en" sz="1300">
                <a:solidFill>
                  <a:srgbClr val="1D2125"/>
                </a:solidFill>
                <a:latin typeface="Calibri"/>
                <a:ea typeface="Calibri"/>
                <a:cs typeface="Calibri"/>
                <a:sym typeface="Calibri"/>
              </a:rPr>
              <a:t> Find (</a:t>
            </a:r>
            <a:r>
              <a:rPr baseline="30000" lang="en" sz="1300">
                <a:solidFill>
                  <a:srgbClr val="1D2125"/>
                </a:solidFill>
                <a:latin typeface="Calibri"/>
                <a:ea typeface="Calibri"/>
                <a:cs typeface="Calibri"/>
                <a:sym typeface="Calibri"/>
              </a:rPr>
              <a:t>𝑏</a:t>
            </a:r>
            <a:r>
              <a:rPr lang="en" sz="1300">
                <a:solidFill>
                  <a:srgbClr val="1D2125"/>
                </a:solidFill>
                <a:latin typeface="Calibri"/>
                <a:ea typeface="Calibri"/>
                <a:cs typeface="Calibri"/>
                <a:sym typeface="Calibri"/>
              </a:rPr>
              <a:t>/</a:t>
            </a:r>
            <a:r>
              <a:rPr baseline="-25000" lang="en" sz="1300">
                <a:solidFill>
                  <a:srgbClr val="1D2125"/>
                </a:solidFill>
                <a:latin typeface="Calibri"/>
                <a:ea typeface="Calibri"/>
                <a:cs typeface="Calibri"/>
                <a:sym typeface="Calibri"/>
              </a:rPr>
              <a:t>2</a:t>
            </a:r>
            <a:r>
              <a:rPr lang="en" sz="1300">
                <a:solidFill>
                  <a:srgbClr val="1D2125"/>
                </a:solidFill>
                <a:latin typeface="Calibri"/>
                <a:ea typeface="Calibri"/>
                <a:cs typeface="Calibri"/>
                <a:sym typeface="Calibri"/>
              </a:rPr>
              <a:t>)</a:t>
            </a:r>
            <a:r>
              <a:rPr baseline="30000" lang="en" sz="1300">
                <a:solidFill>
                  <a:srgbClr val="1D2125"/>
                </a:solidFill>
                <a:latin typeface="Calibri"/>
                <a:ea typeface="Calibri"/>
                <a:cs typeface="Calibri"/>
                <a:sym typeface="Calibri"/>
              </a:rPr>
              <a:t>2</a:t>
            </a:r>
            <a:r>
              <a:rPr lang="en" sz="1300">
                <a:solidFill>
                  <a:srgbClr val="1D2125"/>
                </a:solidFill>
                <a:latin typeface="Calibri"/>
                <a:ea typeface="Calibri"/>
                <a:cs typeface="Calibri"/>
                <a:sym typeface="Calibri"/>
              </a:rPr>
              <a:t>, the number to complete the square. Add to both sides of the equation.</a:t>
            </a:r>
            <a:endParaRPr sz="1300">
              <a:solidFill>
                <a:srgbClr val="1D2125"/>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3 -</a:t>
            </a:r>
            <a:r>
              <a:rPr lang="en" sz="1300">
                <a:solidFill>
                  <a:srgbClr val="1D2125"/>
                </a:solidFill>
                <a:latin typeface="Calibri"/>
                <a:ea typeface="Calibri"/>
                <a:cs typeface="Calibri"/>
                <a:sym typeface="Calibri"/>
              </a:rPr>
              <a:t> Factor the perfect square trinomial as a binomial square.</a:t>
            </a:r>
            <a:endParaRPr sz="1300">
              <a:solidFill>
                <a:srgbClr val="1D2125"/>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4 - </a:t>
            </a:r>
            <a:r>
              <a:rPr lang="en" sz="1300">
                <a:solidFill>
                  <a:srgbClr val="1D2125"/>
                </a:solidFill>
                <a:latin typeface="Calibri"/>
                <a:ea typeface="Calibri"/>
                <a:cs typeface="Calibri"/>
                <a:sym typeface="Calibri"/>
              </a:rPr>
              <a:t>Use the square root property.</a:t>
            </a:r>
            <a:endParaRPr sz="1300">
              <a:solidFill>
                <a:srgbClr val="1D2125"/>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5 -</a:t>
            </a:r>
            <a:r>
              <a:rPr lang="en" sz="1300">
                <a:solidFill>
                  <a:srgbClr val="1D2125"/>
                </a:solidFill>
                <a:latin typeface="Calibri"/>
                <a:ea typeface="Calibri"/>
                <a:cs typeface="Calibri"/>
                <a:sym typeface="Calibri"/>
              </a:rPr>
              <a:t> Simplify the radical and then solve the two resulting equations.</a:t>
            </a:r>
            <a:endParaRPr sz="1300">
              <a:solidFill>
                <a:srgbClr val="1D2125"/>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b="1" lang="en" sz="1300">
                <a:solidFill>
                  <a:srgbClr val="1D2125"/>
                </a:solidFill>
                <a:latin typeface="Calibri"/>
                <a:ea typeface="Calibri"/>
                <a:cs typeface="Calibri"/>
                <a:sym typeface="Calibri"/>
              </a:rPr>
              <a:t>Step 6 - </a:t>
            </a:r>
            <a:r>
              <a:rPr lang="en" sz="1300">
                <a:solidFill>
                  <a:srgbClr val="1D2125"/>
                </a:solidFill>
                <a:latin typeface="Calibri"/>
                <a:ea typeface="Calibri"/>
                <a:cs typeface="Calibri"/>
                <a:sym typeface="Calibri"/>
              </a:rPr>
              <a:t>Check the solutions. Put each answer in the original equation to check.</a:t>
            </a:r>
            <a:endParaRPr sz="1300">
              <a:solidFill>
                <a:srgbClr val="1D2125"/>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video discusses question 1 of activity 9.2.3.</a:t>
            </a:r>
            <a:r>
              <a:rPr b="1" lang="en" sz="1300">
                <a:solidFill>
                  <a:srgbClr val="9900FF"/>
                </a:solidFill>
                <a:highlight>
                  <a:srgbClr val="FFFF00"/>
                </a:highlight>
                <a:latin typeface="Calibri"/>
                <a:ea typeface="Calibri"/>
                <a:cs typeface="Calibri"/>
                <a:sym typeface="Calibri"/>
              </a:rPr>
              <a:t> </a:t>
            </a:r>
            <a:endParaRPr b="1" sz="1300">
              <a:solidFill>
                <a:srgbClr val="9900FF"/>
              </a:solidFill>
              <a:highlight>
                <a:srgbClr val="FFFF00"/>
              </a:highlight>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b797167e70_0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b797167e70_0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36; The constant term 𝑐 = 36 can be added to make the perfect square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+ 12𝑥 + 36.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 8 can be added to the constant term 𝑐 = 1 to make the perfect square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− 6𝑥 + 9.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59; 59 can be added to the constant term 𝑐 = −10 to make the perfect square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+ 14𝑥 + 49.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 6 or </a:t>
            </a:r>
            <a:r>
              <a:rPr lang="en" sz="1300">
                <a:solidFill>
                  <a:schemeClr val="dk1"/>
                </a:solidFill>
                <a:latin typeface="Calibri"/>
                <a:ea typeface="Calibri"/>
                <a:cs typeface="Calibri"/>
                <a:sym typeface="Calibri"/>
              </a:rPr>
              <a:t>𝑥</a:t>
            </a:r>
            <a:r>
              <a:rPr lang="en" sz="1300">
                <a:solidFill>
                  <a:schemeClr val="dk1"/>
                </a:solidFill>
                <a:latin typeface="Calibri"/>
                <a:ea typeface="Calibri"/>
                <a:cs typeface="Calibri"/>
                <a:sym typeface="Calibri"/>
              </a:rPr>
              <a:t> = 10; See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all of the steps.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b797167e70_0_6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b797167e70_0_6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b797167e70_0_5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b797167e70_0_5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Discuss - </a:t>
            </a:r>
            <a:r>
              <a:rPr b="1" lang="en" sz="1300">
                <a:solidFill>
                  <a:schemeClr val="dk1"/>
                </a:solidFill>
                <a:highlight>
                  <a:srgbClr val="FFFF00"/>
                </a:highlight>
                <a:latin typeface="Calibri"/>
                <a:ea typeface="Calibri"/>
                <a:cs typeface="Calibri"/>
                <a:sym typeface="Calibri"/>
              </a:rPr>
              <a:t>Note: The questions have been animated to reveal questions 3, 4, and then 5</a:t>
            </a:r>
            <a:r>
              <a:rPr b="1" lang="en" sz="1300">
                <a:solidFill>
                  <a:schemeClr val="dk1"/>
                </a:solidFill>
                <a:latin typeface="Calibri"/>
                <a:ea typeface="Calibri"/>
                <a:cs typeface="Calibri"/>
                <a:sym typeface="Calibri"/>
              </a:rPr>
              <a:t> on a click so that the subsequent questions do not give away answers to the earlier questions.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second and fourth expressions are perfect squares. The other two are not.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in standard form, an expression with perfect squares has a constant term that is a number squared and a linear term that is twice that number. In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+ 24𝑥  + 144, we can see 144 is 12 squared, and 24 is twice 12. In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− 40𝑥 + 400, the term 400 is – 20 squared and – 40 is twice – 20.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16 is 4 squared or – 4 squared, but for the expression to be a perfect square, the coefficient of the linear term should be 8 (twice 4) or – 8 (twice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second one, because the equation has a perfect square on each side. It can be rewritten as (𝑥 − 20)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9. There are two numbers that can be squared to make 9, which are 3 and – 3, so 𝑥 − 20 = 3 or 𝑥 − 20 =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Rewriting the left side gives (𝑥 − 8)(𝑥 − 2) = 9, but now we are stuck. We can't use the zero product property because the expression does not equal 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Notice that questions 1 – 2 have been asked in a previous lesson, but questions 3, 4, and 5 are </a:t>
            </a:r>
            <a:r>
              <a:rPr lang="en" sz="1300">
                <a:solidFill>
                  <a:schemeClr val="dk1"/>
                </a:solidFill>
                <a:latin typeface="Calibri"/>
                <a:ea typeface="Calibri"/>
                <a:cs typeface="Calibri"/>
                <a:sym typeface="Calibri"/>
              </a:rPr>
              <a:t>slightly</a:t>
            </a:r>
            <a:r>
              <a:rPr lang="en" sz="1300">
                <a:solidFill>
                  <a:schemeClr val="dk1"/>
                </a:solidFill>
                <a:latin typeface="Calibri"/>
                <a:ea typeface="Calibri"/>
                <a:cs typeface="Calibri"/>
                <a:sym typeface="Calibri"/>
              </a:rPr>
              <a:t> altered from previous questions to reflect this lesson’s learning targets. </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6" name="Google Shape;336;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14.png"/><Relationship Id="rId8"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jpg"/><Relationship Id="rId4"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5.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image" Target="../media/image25.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13.jpg"/><Relationship Id="rId4" Type="http://schemas.openxmlformats.org/officeDocument/2006/relationships/hyperlink" Target="https://youtu.be/bvcl849rKpw" TargetMode="External"/><Relationship Id="rId5" Type="http://schemas.openxmlformats.org/officeDocument/2006/relationships/hyperlink" Target="http://www.youtube.com/watch?v=bvcl849rKpw" TargetMode="External"/><Relationship Id="rId6" Type="http://schemas.openxmlformats.org/officeDocument/2006/relationships/image" Target="../media/image2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3.jp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9</a:t>
            </a:r>
            <a:r>
              <a:rPr b="1" lang="en">
                <a:latin typeface="Calibri"/>
                <a:ea typeface="Calibri"/>
                <a:cs typeface="Calibri"/>
                <a:sym typeface="Calibri"/>
              </a:rPr>
              <a:t> </a:t>
            </a:r>
            <a:r>
              <a:rPr lang="en"/>
              <a:t>More Quadratic Equations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9.2 Completing the Square, Part I</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pic>
        <p:nvPicPr>
          <p:cNvPr descr="Icon indicating this slide is hidden from student view" id="97" name="Google Shape;97;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8" name="Google Shape;98;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9" name="Google Shape;99;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{5374DDD4-9C62-464B-B18C-5CED714D17AB}</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5"/>
            <a:ext cx="54081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b="1" lang="en" sz="2100">
                <a:solidFill>
                  <a:srgbClr val="F3F3F3"/>
                </a:solidFill>
              </a:rPr>
              <a:t>Explain</a:t>
            </a:r>
            <a:r>
              <a:rPr lang="en" sz="2100">
                <a:solidFill>
                  <a:srgbClr val="F3F3F3"/>
                </a:solidFill>
              </a:rPr>
              <a:t> what it means to </a:t>
            </a:r>
            <a:r>
              <a:rPr b="1" lang="en" sz="2100">
                <a:solidFill>
                  <a:srgbClr val="F3F3F3"/>
                </a:solidFill>
              </a:rPr>
              <a:t>"complete the square"</a:t>
            </a:r>
            <a:r>
              <a:rPr lang="en" sz="2100">
                <a:solidFill>
                  <a:srgbClr val="F3F3F3"/>
                </a:solidFill>
              </a:rPr>
              <a:t> and describe how to do it</a:t>
            </a:r>
            <a:endParaRPr sz="2100">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b="1" lang="en" sz="2100">
                <a:solidFill>
                  <a:srgbClr val="F3F3F3"/>
                </a:solidFill>
              </a:rPr>
              <a:t>Solve quadratic equations by completing the square</a:t>
            </a:r>
            <a:r>
              <a:rPr lang="en" sz="2100">
                <a:solidFill>
                  <a:srgbClr val="F3F3F3"/>
                </a:solidFill>
              </a:rPr>
              <a:t> and finding square roots</a:t>
            </a:r>
            <a:endParaRPr sz="2100">
              <a:solidFill>
                <a:srgbClr val="F3F3F3"/>
              </a:solidFill>
            </a:endParaRPr>
          </a:p>
        </p:txBody>
      </p:sp>
      <p:pic>
        <p:nvPicPr>
          <p:cNvPr descr="Two people working to raise a flag" id="114" name="Google Shape;114;p17" title="Goals-2.png"/>
          <p:cNvPicPr preferRelativeResize="0"/>
          <p:nvPr/>
        </p:nvPicPr>
        <p:blipFill rotWithShape="1">
          <a:blip r:embed="rId3">
            <a:alphaModFix/>
          </a:blip>
          <a:srcRect b="16666" l="0" r="0" t="16666"/>
          <a:stretch/>
        </p:blipFill>
        <p:spPr>
          <a:xfrm>
            <a:off x="5781500" y="1481624"/>
            <a:ext cx="3112500" cy="2075007"/>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9.2 Completing the Square, Part I</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752755"/>
            <a:ext cx="4886400" cy="3991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Char char="●"/>
            </a:pPr>
            <a:r>
              <a:rPr b="1" lang="en" sz="1800"/>
              <a:t>Factoring</a:t>
            </a:r>
            <a:endParaRPr b="1" sz="1800"/>
          </a:p>
          <a:p>
            <a:pPr indent="-330200" lvl="1" marL="914400" rtl="0" algn="l">
              <a:spcBef>
                <a:spcPts val="0"/>
              </a:spcBef>
              <a:spcAft>
                <a:spcPts val="0"/>
              </a:spcAft>
              <a:buSzPts val="1600"/>
              <a:buChar char="○"/>
            </a:pPr>
            <a:r>
              <a:rPr lang="en" sz="1600"/>
              <a:t>Determining the numbers or expressions that multiply to a specific product.</a:t>
            </a:r>
            <a:endParaRPr sz="1600"/>
          </a:p>
          <a:p>
            <a:pPr indent="-342900" lvl="0" marL="457200" rtl="0" algn="l">
              <a:spcBef>
                <a:spcPts val="1000"/>
              </a:spcBef>
              <a:spcAft>
                <a:spcPts val="0"/>
              </a:spcAft>
              <a:buSzPts val="1800"/>
              <a:buChar char="●"/>
            </a:pPr>
            <a:r>
              <a:rPr b="1" lang="en" sz="1800"/>
              <a:t>Quadratic equation</a:t>
            </a:r>
            <a:endParaRPr b="1" sz="1800"/>
          </a:p>
          <a:p>
            <a:pPr indent="-330200" lvl="1" marL="914400" rtl="0" algn="l">
              <a:spcBef>
                <a:spcPts val="0"/>
              </a:spcBef>
              <a:spcAft>
                <a:spcPts val="0"/>
              </a:spcAft>
              <a:buSzPts val="1600"/>
              <a:buChar char="○"/>
            </a:pPr>
            <a:r>
              <a:rPr lang="en" sz="1600"/>
              <a:t>Polynomial equations of degree two.</a:t>
            </a:r>
            <a:endParaRPr sz="1600"/>
          </a:p>
          <a:p>
            <a:pPr indent="-342900" lvl="0" marL="457200" rtl="0" algn="l">
              <a:spcBef>
                <a:spcPts val="1000"/>
              </a:spcBef>
              <a:spcAft>
                <a:spcPts val="0"/>
              </a:spcAft>
              <a:buSzPts val="1800"/>
              <a:buChar char="●"/>
            </a:pPr>
            <a:r>
              <a:rPr b="1" lang="en" sz="1800"/>
              <a:t>Perfect Square Trinomial</a:t>
            </a:r>
            <a:endParaRPr b="1" sz="1800"/>
          </a:p>
          <a:p>
            <a:pPr indent="-330200" lvl="1" marL="914400" rtl="0" algn="l">
              <a:spcBef>
                <a:spcPts val="0"/>
              </a:spcBef>
              <a:spcAft>
                <a:spcPts val="0"/>
              </a:spcAft>
              <a:buSzPts val="1600"/>
              <a:buChar char="○"/>
            </a:pPr>
            <a:r>
              <a:rPr lang="en" sz="1600"/>
              <a:t>A perfect square trinomial fits the pattern 𝑎² + 2𝑎𝑏 + 𝑏² = (𝑎 + 𝑏)² or </a:t>
            </a:r>
            <a:br>
              <a:rPr lang="en" sz="1600"/>
            </a:br>
            <a:r>
              <a:rPr lang="en" sz="1600"/>
              <a:t>𝑎² − 2𝑎𝑏 + 𝑏² = (𝑎 − 𝑏)². </a:t>
            </a:r>
            <a:endParaRPr sz="1600"/>
          </a:p>
        </p:txBody>
      </p:sp>
      <p:sp>
        <p:nvSpPr>
          <p:cNvPr id="123" name="Google Shape;123;p18"/>
          <p:cNvSpPr txBox="1"/>
          <p:nvPr>
            <p:ph idx="2" type="body"/>
          </p:nvPr>
        </p:nvSpPr>
        <p:spPr>
          <a:xfrm>
            <a:off x="4832400" y="752750"/>
            <a:ext cx="3999900" cy="3858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42900" lvl="0" marL="457200" rtl="0" algn="l">
              <a:spcBef>
                <a:spcPts val="1200"/>
              </a:spcBef>
              <a:spcAft>
                <a:spcPts val="0"/>
              </a:spcAft>
              <a:buSzPts val="1800"/>
              <a:buChar char="●"/>
            </a:pPr>
            <a:r>
              <a:rPr b="1" lang="en" sz="1800"/>
              <a:t>Completing the square</a:t>
            </a:r>
            <a:endParaRPr b="1" sz="1800"/>
          </a:p>
          <a:p>
            <a:pPr indent="-330200" lvl="1" marL="914400" rtl="0" algn="l">
              <a:spcBef>
                <a:spcPts val="0"/>
              </a:spcBef>
              <a:spcAft>
                <a:spcPts val="0"/>
              </a:spcAft>
              <a:buSzPts val="1600"/>
              <a:buChar char="○"/>
            </a:pPr>
            <a:r>
              <a:rPr lang="en" sz="1600"/>
              <a:t>A method used with a quadratic expression to transform it into a perfect square trinomial.</a:t>
            </a:r>
            <a:endParaRPr sz="1600"/>
          </a:p>
        </p:txBody>
      </p:sp>
      <p:sp>
        <p:nvSpPr>
          <p:cNvPr id="124" name="Google Shape;124;p18"/>
          <p:cNvSpPr txBox="1"/>
          <p:nvPr>
            <p:ph idx="12" type="sldNum"/>
          </p:nvPr>
        </p:nvSpPr>
        <p:spPr>
          <a:xfrm>
            <a:off x="8283608" y="474421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74422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a:t>
            </a:r>
            <a:r>
              <a:rPr lang="en"/>
              <a:t>9.2 Completing the Square, Part I</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1" name="Google Shape;131;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83859"/>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None/>
            </a:pPr>
            <a:r>
              <a:rPr lang="en" sz="3000"/>
              <a:t>Is it Perfect? </a:t>
            </a:r>
            <a:r>
              <a:rPr lang="en" sz="3000"/>
              <a:t>🫢</a:t>
            </a:r>
            <a:endParaRPr>
              <a:solidFill>
                <a:srgbClr val="005047"/>
              </a:solidFill>
            </a:endParaRPr>
          </a:p>
        </p:txBody>
      </p:sp>
      <p:sp>
        <p:nvSpPr>
          <p:cNvPr id="138" name="Google Shape;138;p20"/>
          <p:cNvSpPr txBox="1"/>
          <p:nvPr>
            <p:ph idx="1" type="body"/>
          </p:nvPr>
        </p:nvSpPr>
        <p:spPr>
          <a:xfrm>
            <a:off x="311700" y="960125"/>
            <a:ext cx="8520600" cy="3657600"/>
          </a:xfrm>
          <a:prstGeom prst="rect">
            <a:avLst/>
          </a:prstGeom>
        </p:spPr>
        <p:txBody>
          <a:bodyPr anchorCtr="0" anchor="t" bIns="91425" lIns="91425" spcFirstLastPara="1" rIns="91425" wrap="square" tIns="91425">
            <a:normAutofit/>
          </a:bodyPr>
          <a:lstStyle/>
          <a:p>
            <a:pPr indent="-368300" lvl="0" marL="457200" rtl="0" algn="l">
              <a:spcBef>
                <a:spcPts val="1100"/>
              </a:spcBef>
              <a:spcAft>
                <a:spcPts val="0"/>
              </a:spcAft>
              <a:buSzPts val="2200"/>
              <a:buFont typeface="Roboto"/>
              <a:buAutoNum type="arabicPeriod"/>
            </a:pPr>
            <a:r>
              <a:rPr b="1" lang="en"/>
              <a:t>Select three</a:t>
            </a:r>
            <a:r>
              <a:rPr lang="en"/>
              <a:t> expressions that are perfect squares. </a:t>
            </a:r>
            <a:endParaRPr/>
          </a:p>
          <a:p>
            <a:pPr indent="-368300" lvl="0" marL="914400" rtl="0" algn="l">
              <a:lnSpc>
                <a:spcPct val="100000"/>
              </a:lnSpc>
              <a:spcBef>
                <a:spcPts val="0"/>
              </a:spcBef>
              <a:spcAft>
                <a:spcPts val="0"/>
              </a:spcAft>
              <a:buSzPts val="2200"/>
              <a:buChar char="●"/>
            </a:pPr>
            <a:r>
              <a:rPr lang="en"/>
              <a:t>(</a:t>
            </a:r>
            <a:r>
              <a:rPr i="1" lang="en">
                <a:latin typeface="Times New Roman"/>
                <a:ea typeface="Times New Roman"/>
                <a:cs typeface="Times New Roman"/>
                <a:sym typeface="Times New Roman"/>
              </a:rPr>
              <a:t>x</a:t>
            </a:r>
            <a:r>
              <a:rPr lang="en"/>
              <a:t> + 5)</a:t>
            </a:r>
            <a:r>
              <a:rPr lang="en"/>
              <a:t>(5 + </a:t>
            </a:r>
            <a:r>
              <a:rPr i="1" lang="en">
                <a:latin typeface="Times New Roman"/>
                <a:ea typeface="Times New Roman"/>
                <a:cs typeface="Times New Roman"/>
                <a:sym typeface="Times New Roman"/>
              </a:rPr>
              <a:t>x</a:t>
            </a:r>
            <a:r>
              <a:rPr lang="en"/>
              <a:t>)</a:t>
            </a:r>
            <a:endParaRPr/>
          </a:p>
          <a:p>
            <a:pPr indent="-368300" lvl="0" marL="914400" rtl="0" algn="l">
              <a:lnSpc>
                <a:spcPct val="100000"/>
              </a:lnSpc>
              <a:spcBef>
                <a:spcPts val="0"/>
              </a:spcBef>
              <a:spcAft>
                <a:spcPts val="0"/>
              </a:spcAft>
              <a:buSzPts val="2200"/>
              <a:buChar char="●"/>
            </a:pPr>
            <a:r>
              <a:rPr lang="en"/>
              <a:t>(</a:t>
            </a:r>
            <a:r>
              <a:rPr i="1" lang="en">
                <a:latin typeface="Times New Roman"/>
                <a:ea typeface="Times New Roman"/>
                <a:cs typeface="Times New Roman"/>
                <a:sym typeface="Times New Roman"/>
              </a:rPr>
              <a:t>x</a:t>
            </a:r>
            <a:r>
              <a:rPr lang="en"/>
              <a:t> + 5)(</a:t>
            </a:r>
            <a:r>
              <a:rPr i="1" lang="en">
                <a:latin typeface="Times New Roman"/>
                <a:ea typeface="Times New Roman"/>
                <a:cs typeface="Times New Roman"/>
                <a:sym typeface="Times New Roman"/>
              </a:rPr>
              <a:t>x</a:t>
            </a:r>
            <a:r>
              <a:rPr lang="en"/>
              <a:t> – 5)</a:t>
            </a:r>
            <a:endParaRPr/>
          </a:p>
          <a:p>
            <a:pPr indent="-368300" lvl="0" marL="914400" rtl="0" algn="l">
              <a:lnSpc>
                <a:spcPct val="100000"/>
              </a:lnSpc>
              <a:spcBef>
                <a:spcPts val="0"/>
              </a:spcBef>
              <a:spcAft>
                <a:spcPts val="0"/>
              </a:spcAft>
              <a:buSzPts val="2200"/>
              <a:buChar char="●"/>
            </a:pPr>
            <a:r>
              <a:rPr lang="en"/>
              <a:t>(</a:t>
            </a:r>
            <a:r>
              <a:rPr i="1" lang="en">
                <a:latin typeface="Times New Roman"/>
                <a:ea typeface="Times New Roman"/>
                <a:cs typeface="Times New Roman"/>
                <a:sym typeface="Times New Roman"/>
              </a:rPr>
              <a:t>x</a:t>
            </a:r>
            <a:r>
              <a:rPr lang="en"/>
              <a:t> – 3)</a:t>
            </a:r>
            <a:r>
              <a:rPr baseline="30000" lang="en"/>
              <a:t>2</a:t>
            </a:r>
            <a:endParaRPr/>
          </a:p>
          <a:p>
            <a:pPr indent="-368300" lvl="0" marL="914400" rtl="0" algn="l">
              <a:lnSpc>
                <a:spcPct val="100000"/>
              </a:lnSpc>
              <a:spcBef>
                <a:spcPts val="0"/>
              </a:spcBef>
              <a:spcAft>
                <a:spcPts val="0"/>
              </a:spcAft>
              <a:buSzPts val="2200"/>
              <a:buChar char="●"/>
            </a:pPr>
            <a:r>
              <a:rPr i="1" lang="en">
                <a:latin typeface="Times New Roman"/>
                <a:ea typeface="Times New Roman"/>
                <a:cs typeface="Times New Roman"/>
                <a:sym typeface="Times New Roman"/>
              </a:rPr>
              <a:t>x</a:t>
            </a:r>
            <a:r>
              <a:rPr baseline="30000" lang="en"/>
              <a:t>2 </a:t>
            </a:r>
            <a:r>
              <a:rPr lang="en"/>
              <a:t>+ 8</a:t>
            </a:r>
            <a:r>
              <a:rPr i="1" lang="en">
                <a:latin typeface="Times New Roman"/>
                <a:ea typeface="Times New Roman"/>
                <a:cs typeface="Times New Roman"/>
                <a:sym typeface="Times New Roman"/>
              </a:rPr>
              <a:t>x</a:t>
            </a:r>
            <a:r>
              <a:rPr i="1" lang="en"/>
              <a:t> </a:t>
            </a:r>
            <a:r>
              <a:rPr lang="en"/>
              <a:t>+ 16</a:t>
            </a:r>
            <a:endParaRPr/>
          </a:p>
          <a:p>
            <a:pPr indent="-368300" lvl="0" marL="914400" rtl="0" algn="l">
              <a:lnSpc>
                <a:spcPct val="100000"/>
              </a:lnSpc>
              <a:spcBef>
                <a:spcPts val="0"/>
              </a:spcBef>
              <a:spcAft>
                <a:spcPts val="0"/>
              </a:spcAft>
              <a:buSzPts val="2200"/>
              <a:buChar char="●"/>
            </a:pPr>
            <a:r>
              <a:rPr i="1" lang="en">
                <a:latin typeface="Times New Roman"/>
                <a:ea typeface="Times New Roman"/>
                <a:cs typeface="Times New Roman"/>
                <a:sym typeface="Times New Roman"/>
              </a:rPr>
              <a:t>x</a:t>
            </a:r>
            <a:r>
              <a:rPr baseline="30000" lang="en"/>
              <a:t>2 </a:t>
            </a:r>
            <a:r>
              <a:rPr lang="en"/>
              <a:t>+ 10</a:t>
            </a:r>
            <a:r>
              <a:rPr i="1" lang="en">
                <a:latin typeface="Times New Roman"/>
                <a:ea typeface="Times New Roman"/>
                <a:cs typeface="Times New Roman"/>
                <a:sym typeface="Times New Roman"/>
              </a:rPr>
              <a:t>x</a:t>
            </a:r>
            <a:r>
              <a:rPr i="1" lang="en"/>
              <a:t> </a:t>
            </a:r>
            <a:r>
              <a:rPr lang="en"/>
              <a:t>+20</a:t>
            </a:r>
            <a:endParaRPr/>
          </a:p>
          <a:p>
            <a:pPr indent="-368300" lvl="0" marL="457200" rtl="0" algn="l">
              <a:spcBef>
                <a:spcPts val="2000"/>
              </a:spcBef>
              <a:spcAft>
                <a:spcPts val="0"/>
              </a:spcAft>
              <a:buSzPts val="2200"/>
              <a:buFont typeface="Noto Sans"/>
              <a:buAutoNum type="arabicPeriod" startAt="2"/>
            </a:pPr>
            <a:r>
              <a:rPr lang="en"/>
              <a:t>Explain how you know the expressions you selected are perfect squares.</a:t>
            </a:r>
            <a:endParaRPr/>
          </a:p>
        </p:txBody>
      </p:sp>
      <p:sp>
        <p:nvSpPr>
          <p:cNvPr id="139" name="Google Shape;139;p20"/>
          <p:cNvSpPr txBox="1"/>
          <p:nvPr>
            <p:ph idx="12" type="sldNum"/>
          </p:nvPr>
        </p:nvSpPr>
        <p:spPr>
          <a:xfrm>
            <a:off x="8283608" y="474421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0" name="Google Shape;140;p20"/>
          <p:cNvSpPr txBox="1"/>
          <p:nvPr>
            <p:ph idx="3" type="sldNum"/>
          </p:nvPr>
        </p:nvSpPr>
        <p:spPr>
          <a:xfrm>
            <a:off x="311700" y="474422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9.2.1 Different Forms of Perfect Squares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46" name="Google Shape;146;p21"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47" name="Google Shape;147;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1" name="Shape 151"/>
        <p:cNvGrpSpPr/>
        <p:nvPr/>
      </p:nvGrpSpPr>
      <p:grpSpPr>
        <a:xfrm>
          <a:off x="0" y="0"/>
          <a:ext cx="0" cy="0"/>
          <a:chOff x="0" y="0"/>
          <a:chExt cx="0" cy="0"/>
        </a:xfrm>
      </p:grpSpPr>
      <p:pic>
        <p:nvPicPr>
          <p:cNvPr descr="Icon indicating the slide contains a support for students with disabilities" id="152" name="Google Shape;152;p2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53" name="Google Shape;153;p22"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54" name="Google Shape;154;p22"/>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Factor Frenzy 🤪</a:t>
            </a:r>
            <a:endParaRPr sz="2600">
              <a:solidFill>
                <a:srgbClr val="005047"/>
              </a:solidFill>
            </a:endParaRPr>
          </a:p>
        </p:txBody>
      </p:sp>
      <p:sp>
        <p:nvSpPr>
          <p:cNvPr id="155" name="Google Shape;155;p22"/>
          <p:cNvSpPr txBox="1"/>
          <p:nvPr>
            <p:ph idx="1" type="body"/>
          </p:nvPr>
        </p:nvSpPr>
        <p:spPr>
          <a:xfrm>
            <a:off x="311700" y="960125"/>
            <a:ext cx="31008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sz="1800"/>
              <a:t> Use these strategies to adjust the activity to support English language learners and students with disabilities. </a:t>
            </a:r>
            <a:endParaRPr sz="1800"/>
          </a:p>
          <a:p>
            <a:pPr indent="-342900" lvl="0" marL="457200" rtl="0" algn="l">
              <a:lnSpc>
                <a:spcPct val="100000"/>
              </a:lnSpc>
              <a:spcBef>
                <a:spcPts val="1200"/>
              </a:spcBef>
              <a:spcAft>
                <a:spcPts val="0"/>
              </a:spcAft>
              <a:buSzPts val="1800"/>
              <a:buChar char="●"/>
            </a:pPr>
            <a:r>
              <a:rPr i="1" lang="en" sz="1800"/>
              <a:t>You can copy and paste the callouts directly on top of the activity or give the instructions aloud. </a:t>
            </a:r>
            <a:endParaRPr b="1" sz="1800"/>
          </a:p>
        </p:txBody>
      </p:sp>
      <p:sp>
        <p:nvSpPr>
          <p:cNvPr descr="A callout box providing steps in a math language routine to support English Language Learners." id="156" name="Google Shape;156;p22" title="ELL callout box"/>
          <p:cNvSpPr/>
          <p:nvPr/>
        </p:nvSpPr>
        <p:spPr>
          <a:xfrm>
            <a:off x="4065125" y="529200"/>
            <a:ext cx="4894200" cy="2082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17500" lvl="0" marL="457200" rtl="0" algn="l">
              <a:spcBef>
                <a:spcPts val="0"/>
              </a:spcBef>
              <a:spcAft>
                <a:spcPts val="0"/>
              </a:spcAft>
              <a:buClr>
                <a:schemeClr val="dk1"/>
              </a:buClr>
              <a:buSzPts val="1400"/>
              <a:buFont typeface="Noto Sans"/>
              <a:buAutoNum type="arabicPeriod"/>
            </a:pPr>
            <a:r>
              <a:rPr lang="en">
                <a:solidFill>
                  <a:schemeClr val="dk1"/>
                </a:solidFill>
                <a:latin typeface="Noto Sans"/>
                <a:ea typeface="Noto Sans"/>
                <a:cs typeface="Noto Sans"/>
                <a:sym typeface="Noto Sans"/>
              </a:rPr>
              <a:t>Share your thinking about how to rewrite perfect squares from standard to factored form. </a:t>
            </a:r>
            <a:endParaRPr>
              <a:solidFill>
                <a:schemeClr val="dk1"/>
              </a:solidFill>
              <a:latin typeface="Noto Sans"/>
              <a:ea typeface="Noto Sans"/>
              <a:cs typeface="Noto Sans"/>
              <a:sym typeface="Noto Sans"/>
            </a:endParaRPr>
          </a:p>
          <a:p>
            <a:pPr indent="-317500" lvl="0" marL="457200" rtl="0" algn="l">
              <a:spcBef>
                <a:spcPts val="500"/>
              </a:spcBef>
              <a:spcAft>
                <a:spcPts val="0"/>
              </a:spcAft>
              <a:buClr>
                <a:schemeClr val="dk1"/>
              </a:buClr>
              <a:buSzPts val="1400"/>
              <a:buFont typeface="Noto Sans"/>
              <a:buAutoNum type="arabicPeriod"/>
            </a:pPr>
            <a:r>
              <a:rPr lang="en">
                <a:solidFill>
                  <a:schemeClr val="dk1"/>
                </a:solidFill>
                <a:latin typeface="Noto Sans"/>
                <a:ea typeface="Noto Sans"/>
                <a:cs typeface="Noto Sans"/>
                <a:sym typeface="Noto Sans"/>
              </a:rPr>
              <a:t>Listen and watch for words and phrases that connect ideas for you.</a:t>
            </a:r>
            <a:endParaRPr>
              <a:solidFill>
                <a:schemeClr val="dk1"/>
              </a:solidFill>
              <a:latin typeface="Noto Sans"/>
              <a:ea typeface="Noto Sans"/>
              <a:cs typeface="Noto Sans"/>
              <a:sym typeface="Noto Sans"/>
            </a:endParaRPr>
          </a:p>
          <a:p>
            <a:pPr indent="-317500" lvl="0" marL="457200" rtl="0" algn="l">
              <a:spcBef>
                <a:spcPts val="500"/>
              </a:spcBef>
              <a:spcAft>
                <a:spcPts val="0"/>
              </a:spcAft>
              <a:buClr>
                <a:schemeClr val="dk1"/>
              </a:buClr>
              <a:buSzPts val="1400"/>
              <a:buFont typeface="Noto Sans"/>
              <a:buAutoNum type="arabicPeriod"/>
            </a:pPr>
            <a:r>
              <a:rPr lang="en">
                <a:solidFill>
                  <a:schemeClr val="dk1"/>
                </a:solidFill>
                <a:latin typeface="Noto Sans"/>
                <a:ea typeface="Noto Sans"/>
                <a:cs typeface="Noto Sans"/>
                <a:sym typeface="Noto Sans"/>
              </a:rPr>
              <a:t>Refer back to the words and phrases of the process as you discuss different problems with your partner or the class.</a:t>
            </a:r>
            <a:endParaRPr>
              <a:latin typeface="Noto Sans"/>
              <a:ea typeface="Noto Sans"/>
              <a:cs typeface="Noto Sans"/>
              <a:sym typeface="Noto Sans"/>
            </a:endParaRPr>
          </a:p>
          <a:p>
            <a:pPr indent="0" lvl="0" marL="0" rtl="0" algn="r">
              <a:spcBef>
                <a:spcPts val="0"/>
              </a:spcBef>
              <a:spcAft>
                <a:spcPts val="0"/>
              </a:spcAft>
              <a:buNone/>
            </a:pPr>
            <a:r>
              <a:rPr lang="en" sz="1000">
                <a:solidFill>
                  <a:schemeClr val="dk1"/>
                </a:solidFill>
                <a:latin typeface="Noto Sans"/>
                <a:ea typeface="Noto Sans"/>
                <a:cs typeface="Noto Sans"/>
                <a:sym typeface="Noto Sans"/>
              </a:rPr>
              <a:t>Collect and Display</a:t>
            </a:r>
            <a:endParaRPr sz="1000">
              <a:latin typeface="Noto Sans"/>
              <a:ea typeface="Noto Sans"/>
              <a:cs typeface="Noto Sans"/>
              <a:sym typeface="Noto Sans"/>
            </a:endParaRPr>
          </a:p>
        </p:txBody>
      </p:sp>
      <p:sp>
        <p:nvSpPr>
          <p:cNvPr descr="A callout providing support steps for students based on universal designs for learning. " id="157" name="Google Shape;157;p22" title="UDL callout box"/>
          <p:cNvSpPr/>
          <p:nvPr/>
        </p:nvSpPr>
        <p:spPr>
          <a:xfrm>
            <a:off x="4031825" y="2726450"/>
            <a:ext cx="4960800" cy="21051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17500" lvl="0" marL="457200" rtl="0" algn="l">
              <a:spcBef>
                <a:spcPts val="0"/>
              </a:spcBef>
              <a:spcAft>
                <a:spcPts val="0"/>
              </a:spcAft>
              <a:buSzPts val="1400"/>
              <a:buFont typeface="Noto Sans"/>
              <a:buAutoNum type="arabicPeriod"/>
            </a:pPr>
            <a:r>
              <a:rPr lang="en">
                <a:latin typeface="Noto Sans"/>
                <a:ea typeface="Noto Sans"/>
                <a:cs typeface="Noto Sans"/>
                <a:sym typeface="Noto Sans"/>
              </a:rPr>
              <a:t>Examine the selected equation. </a:t>
            </a:r>
            <a:endParaRPr>
              <a:latin typeface="Noto Sans"/>
              <a:ea typeface="Noto Sans"/>
              <a:cs typeface="Noto Sans"/>
              <a:sym typeface="Noto Sans"/>
            </a:endParaRPr>
          </a:p>
          <a:p>
            <a:pPr indent="-317500" lvl="0" marL="457200" rtl="0" algn="l">
              <a:spcBef>
                <a:spcPts val="300"/>
              </a:spcBef>
              <a:spcAft>
                <a:spcPts val="0"/>
              </a:spcAft>
              <a:buSzPts val="1400"/>
              <a:buFont typeface="Noto Sans"/>
              <a:buAutoNum type="arabicPeriod"/>
            </a:pPr>
            <a:r>
              <a:rPr lang="en">
                <a:latin typeface="Noto Sans"/>
                <a:ea typeface="Noto Sans"/>
                <a:cs typeface="Noto Sans"/>
                <a:sym typeface="Noto Sans"/>
              </a:rPr>
              <a:t>Highlight the </a:t>
            </a:r>
            <a:r>
              <a:rPr lang="en">
                <a:latin typeface="Noto Sans"/>
                <a:ea typeface="Noto Sans"/>
                <a:cs typeface="Noto Sans"/>
                <a:sym typeface="Noto Sans"/>
              </a:rPr>
              <a:t>coefficient</a:t>
            </a:r>
            <a:r>
              <a:rPr lang="en">
                <a:latin typeface="Noto Sans"/>
                <a:ea typeface="Noto Sans"/>
                <a:cs typeface="Noto Sans"/>
                <a:sym typeface="Noto Sans"/>
              </a:rPr>
              <a:t> of the linear term of the </a:t>
            </a:r>
            <a:r>
              <a:rPr lang="en" u="sng">
                <a:latin typeface="Noto Sans"/>
                <a:ea typeface="Noto Sans"/>
                <a:cs typeface="Noto Sans"/>
                <a:sym typeface="Noto Sans"/>
              </a:rPr>
              <a:t>standard form</a:t>
            </a:r>
            <a:r>
              <a:rPr lang="en">
                <a:latin typeface="Noto Sans"/>
                <a:ea typeface="Noto Sans"/>
                <a:cs typeface="Noto Sans"/>
                <a:sym typeface="Noto Sans"/>
              </a:rPr>
              <a:t> equation,</a:t>
            </a:r>
            <a:r>
              <a:rPr lang="en">
                <a:latin typeface="Noto Sans"/>
                <a:ea typeface="Noto Sans"/>
                <a:cs typeface="Noto Sans"/>
                <a:sym typeface="Noto Sans"/>
              </a:rPr>
              <a:t> label it </a:t>
            </a:r>
            <a:r>
              <a:rPr i="1" lang="en" sz="1600">
                <a:latin typeface="Times New Roman"/>
                <a:ea typeface="Times New Roman"/>
                <a:cs typeface="Times New Roman"/>
                <a:sym typeface="Times New Roman"/>
              </a:rPr>
              <a:t>n</a:t>
            </a:r>
            <a:r>
              <a:rPr lang="en">
                <a:latin typeface="Noto Sans"/>
                <a:ea typeface="Noto Sans"/>
                <a:cs typeface="Noto Sans"/>
                <a:sym typeface="Noto Sans"/>
              </a:rPr>
              <a:t>. </a:t>
            </a:r>
            <a:endParaRPr>
              <a:latin typeface="Noto Sans"/>
              <a:ea typeface="Noto Sans"/>
              <a:cs typeface="Noto Sans"/>
              <a:sym typeface="Noto Sans"/>
            </a:endParaRPr>
          </a:p>
          <a:p>
            <a:pPr indent="-317500" lvl="0" marL="457200" rtl="0" algn="l">
              <a:spcBef>
                <a:spcPts val="300"/>
              </a:spcBef>
              <a:spcAft>
                <a:spcPts val="0"/>
              </a:spcAft>
              <a:buSzPts val="1400"/>
              <a:buFont typeface="Noto Sans"/>
              <a:buAutoNum type="arabicPeriod"/>
            </a:pPr>
            <a:r>
              <a:rPr lang="en">
                <a:latin typeface="Noto Sans"/>
                <a:ea typeface="Noto Sans"/>
                <a:cs typeface="Noto Sans"/>
                <a:sym typeface="Noto Sans"/>
              </a:rPr>
              <a:t>Highlight the constant term in </a:t>
            </a:r>
            <a:r>
              <a:rPr lang="en">
                <a:solidFill>
                  <a:schemeClr val="dk1"/>
                </a:solidFill>
                <a:latin typeface="Noto Sans"/>
                <a:ea typeface="Noto Sans"/>
                <a:cs typeface="Noto Sans"/>
                <a:sym typeface="Noto Sans"/>
              </a:rPr>
              <a:t>the </a:t>
            </a:r>
            <a:r>
              <a:rPr lang="en" u="sng">
                <a:solidFill>
                  <a:schemeClr val="dk1"/>
                </a:solidFill>
                <a:latin typeface="Noto Sans"/>
                <a:ea typeface="Noto Sans"/>
                <a:cs typeface="Noto Sans"/>
                <a:sym typeface="Noto Sans"/>
              </a:rPr>
              <a:t>standard form</a:t>
            </a:r>
            <a:r>
              <a:rPr lang="en">
                <a:latin typeface="Noto Sans"/>
                <a:ea typeface="Noto Sans"/>
                <a:cs typeface="Noto Sans"/>
                <a:sym typeface="Noto Sans"/>
              </a:rPr>
              <a:t> equation in a different color and label it </a:t>
            </a:r>
            <a:r>
              <a:rPr i="1" lang="en" sz="1600">
                <a:solidFill>
                  <a:schemeClr val="dk1"/>
                </a:solidFill>
                <a:latin typeface="Times New Roman"/>
                <a:ea typeface="Times New Roman"/>
                <a:cs typeface="Times New Roman"/>
                <a:sym typeface="Times New Roman"/>
              </a:rPr>
              <a:t>n</a:t>
            </a:r>
            <a:r>
              <a:rPr baseline="30000" lang="en">
                <a:latin typeface="Noto Sans"/>
                <a:ea typeface="Noto Sans"/>
                <a:cs typeface="Noto Sans"/>
                <a:sym typeface="Noto Sans"/>
              </a:rPr>
              <a:t>2</a:t>
            </a:r>
            <a:r>
              <a:rPr lang="en">
                <a:latin typeface="Noto Sans"/>
                <a:ea typeface="Noto Sans"/>
                <a:cs typeface="Noto Sans"/>
                <a:sym typeface="Noto Sans"/>
              </a:rPr>
              <a:t>. </a:t>
            </a:r>
            <a:endParaRPr>
              <a:latin typeface="Noto Sans"/>
              <a:ea typeface="Noto Sans"/>
              <a:cs typeface="Noto Sans"/>
              <a:sym typeface="Noto Sans"/>
            </a:endParaRPr>
          </a:p>
          <a:p>
            <a:pPr indent="-317500" lvl="0" marL="457200" rtl="0" algn="l">
              <a:spcBef>
                <a:spcPts val="300"/>
              </a:spcBef>
              <a:spcAft>
                <a:spcPts val="0"/>
              </a:spcAft>
              <a:buSzPts val="1400"/>
              <a:buFont typeface="Noto Sans"/>
              <a:buAutoNum type="arabicPeriod"/>
            </a:pPr>
            <a:r>
              <a:rPr lang="en">
                <a:latin typeface="Noto Sans"/>
                <a:ea typeface="Noto Sans"/>
                <a:cs typeface="Noto Sans"/>
                <a:sym typeface="Noto Sans"/>
              </a:rPr>
              <a:t>Write </a:t>
            </a:r>
            <a:r>
              <a:rPr i="1" lang="en" sz="1600">
                <a:solidFill>
                  <a:schemeClr val="dk1"/>
                </a:solidFill>
                <a:latin typeface="Times New Roman"/>
                <a:ea typeface="Times New Roman"/>
                <a:cs typeface="Times New Roman"/>
                <a:sym typeface="Times New Roman"/>
              </a:rPr>
              <a:t>n</a:t>
            </a:r>
            <a:r>
              <a:rPr baseline="30000" lang="en">
                <a:solidFill>
                  <a:schemeClr val="dk1"/>
                </a:solidFill>
                <a:latin typeface="Noto Sans"/>
                <a:ea typeface="Noto Sans"/>
                <a:cs typeface="Noto Sans"/>
                <a:sym typeface="Noto Sans"/>
              </a:rPr>
              <a:t>2</a:t>
            </a:r>
            <a:r>
              <a:rPr lang="en">
                <a:latin typeface="Noto Sans"/>
                <a:ea typeface="Noto Sans"/>
                <a:cs typeface="Noto Sans"/>
                <a:sym typeface="Noto Sans"/>
              </a:rPr>
              <a:t> next to the </a:t>
            </a:r>
            <a:r>
              <a:rPr lang="en">
                <a:latin typeface="Noto Sans"/>
                <a:ea typeface="Noto Sans"/>
                <a:cs typeface="Noto Sans"/>
                <a:sym typeface="Noto Sans"/>
              </a:rPr>
              <a:t>constant</a:t>
            </a:r>
            <a:r>
              <a:rPr lang="en">
                <a:latin typeface="Noto Sans"/>
                <a:ea typeface="Noto Sans"/>
                <a:cs typeface="Noto Sans"/>
                <a:sym typeface="Noto Sans"/>
              </a:rPr>
              <a:t> term in the </a:t>
            </a:r>
            <a:r>
              <a:rPr lang="en" u="sng">
                <a:latin typeface="Noto Sans"/>
                <a:ea typeface="Noto Sans"/>
                <a:cs typeface="Noto Sans"/>
                <a:sym typeface="Noto Sans"/>
              </a:rPr>
              <a:t>factored form</a:t>
            </a:r>
            <a:r>
              <a:rPr lang="en">
                <a:latin typeface="Noto Sans"/>
                <a:ea typeface="Noto Sans"/>
                <a:cs typeface="Noto Sans"/>
                <a:sym typeface="Noto Sans"/>
              </a:rPr>
              <a:t> expression and </a:t>
            </a:r>
            <a:r>
              <a:rPr lang="en">
                <a:latin typeface="Noto Sans"/>
                <a:ea typeface="Noto Sans"/>
                <a:cs typeface="Noto Sans"/>
                <a:sym typeface="Noto Sans"/>
              </a:rPr>
              <a:t>highlight</a:t>
            </a:r>
            <a:r>
              <a:rPr lang="en">
                <a:latin typeface="Noto Sans"/>
                <a:ea typeface="Noto Sans"/>
                <a:cs typeface="Noto Sans"/>
                <a:sym typeface="Noto Sans"/>
              </a:rPr>
              <a:t> it the same color.  </a:t>
            </a:r>
            <a:endParaRPr>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Noto Sans"/>
              <a:ea typeface="Noto Sans"/>
              <a:cs typeface="Noto Sans"/>
              <a:sym typeface="Noto Sans"/>
            </a:endParaRPr>
          </a:p>
        </p:txBody>
      </p:sp>
      <p:sp>
        <p:nvSpPr>
          <p:cNvPr id="158" name="Google Shape;158;p22"/>
          <p:cNvSpPr txBox="1"/>
          <p:nvPr>
            <p:ph idx="2" type="sldNum"/>
          </p:nvPr>
        </p:nvSpPr>
        <p:spPr>
          <a:xfrm>
            <a:off x="311700" y="471757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9.2.2 Standard and Factored Forms of Perfect Squares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3"/>
          <p:cNvSpPr txBox="1"/>
          <p:nvPr>
            <p:ph type="title"/>
          </p:nvPr>
        </p:nvSpPr>
        <p:spPr>
          <a:xfrm>
            <a:off x="311700" y="34303"/>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Factor Frenzy 🤪</a:t>
            </a:r>
            <a:endParaRPr>
              <a:solidFill>
                <a:srgbClr val="005047"/>
              </a:solidFill>
            </a:endParaRPr>
          </a:p>
        </p:txBody>
      </p:sp>
      <p:sp>
        <p:nvSpPr>
          <p:cNvPr id="164" name="Google Shape;164;p23"/>
          <p:cNvSpPr txBox="1"/>
          <p:nvPr>
            <p:ph idx="1" type="body"/>
          </p:nvPr>
        </p:nvSpPr>
        <p:spPr>
          <a:xfrm>
            <a:off x="311700" y="856213"/>
            <a:ext cx="8520600" cy="3657600"/>
          </a:xfrm>
          <a:prstGeom prst="rect">
            <a:avLst/>
          </a:prstGeom>
        </p:spPr>
        <p:txBody>
          <a:bodyPr anchorCtr="0" anchor="t" bIns="91425" lIns="91425" spcFirstLastPara="1" rIns="91425" wrap="square" tIns="91425">
            <a:normAutofit/>
          </a:bodyPr>
          <a:lstStyle/>
          <a:p>
            <a:pPr indent="-381000" lvl="0" marL="457200" rtl="0" algn="l">
              <a:lnSpc>
                <a:spcPct val="100000"/>
              </a:lnSpc>
              <a:spcBef>
                <a:spcPts val="0"/>
              </a:spcBef>
              <a:spcAft>
                <a:spcPts val="0"/>
              </a:spcAft>
              <a:buSzPts val="2400"/>
              <a:buAutoNum type="arabicPeriod"/>
            </a:pPr>
            <a:r>
              <a:rPr lang="en"/>
              <a:t>What is the factored form of </a:t>
            </a:r>
            <a:r>
              <a:rPr i="1" lang="en">
                <a:latin typeface="Times New Roman"/>
                <a:ea typeface="Times New Roman"/>
                <a:cs typeface="Times New Roman"/>
                <a:sym typeface="Times New Roman"/>
              </a:rPr>
              <a:t>x</a:t>
            </a:r>
            <a:r>
              <a:rPr baseline="30000" lang="en"/>
              <a:t>2</a:t>
            </a:r>
            <a:r>
              <a:rPr lang="en"/>
              <a:t> + 6</a:t>
            </a:r>
            <a:r>
              <a:rPr i="1" lang="en">
                <a:latin typeface="Times New Roman"/>
                <a:ea typeface="Times New Roman"/>
                <a:cs typeface="Times New Roman"/>
                <a:sym typeface="Times New Roman"/>
              </a:rPr>
              <a:t>x</a:t>
            </a:r>
            <a:r>
              <a:rPr lang="en"/>
              <a:t> + 9?</a:t>
            </a:r>
            <a:endParaRPr/>
          </a:p>
          <a:p>
            <a:pPr indent="-381000" lvl="0" marL="457200" rtl="0" algn="l">
              <a:lnSpc>
                <a:spcPct val="100000"/>
              </a:lnSpc>
              <a:spcBef>
                <a:spcPts val="2000"/>
              </a:spcBef>
              <a:spcAft>
                <a:spcPts val="0"/>
              </a:spcAft>
              <a:buSzPts val="2400"/>
              <a:buAutoNum type="arabicPeriod"/>
            </a:pPr>
            <a:r>
              <a:rPr lang="en"/>
              <a:t>What is the factored form of </a:t>
            </a:r>
            <a:r>
              <a:rPr i="1" lang="en">
                <a:latin typeface="Times New Roman"/>
                <a:ea typeface="Times New Roman"/>
                <a:cs typeface="Times New Roman"/>
                <a:sym typeface="Times New Roman"/>
              </a:rPr>
              <a:t>x</a:t>
            </a:r>
            <a:r>
              <a:rPr baseline="30000" lang="en"/>
              <a:t>2</a:t>
            </a:r>
            <a:r>
              <a:rPr lang="en"/>
              <a:t> – 10</a:t>
            </a:r>
            <a:r>
              <a:rPr i="1" lang="en">
                <a:latin typeface="Times New Roman"/>
                <a:ea typeface="Times New Roman"/>
                <a:cs typeface="Times New Roman"/>
                <a:sym typeface="Times New Roman"/>
              </a:rPr>
              <a:t>x</a:t>
            </a:r>
            <a:r>
              <a:rPr lang="en"/>
              <a:t> + 25?</a:t>
            </a:r>
            <a:endParaRPr/>
          </a:p>
          <a:p>
            <a:pPr indent="-381000" lvl="0" marL="457200" rtl="0" algn="l">
              <a:lnSpc>
                <a:spcPct val="100000"/>
              </a:lnSpc>
              <a:spcBef>
                <a:spcPts val="2000"/>
              </a:spcBef>
              <a:spcAft>
                <a:spcPts val="0"/>
              </a:spcAft>
              <a:buSzPts val="2400"/>
              <a:buAutoNum type="arabicPeriod"/>
            </a:pPr>
            <a:r>
              <a:rPr lang="en"/>
              <a:t>What is the standard form (</a:t>
            </a:r>
            <a:r>
              <a:rPr i="1" lang="en">
                <a:latin typeface="Times New Roman"/>
                <a:ea typeface="Times New Roman"/>
                <a:cs typeface="Times New Roman"/>
                <a:sym typeface="Times New Roman"/>
              </a:rPr>
              <a:t>x</a:t>
            </a:r>
            <a:r>
              <a:rPr lang="en"/>
              <a:t> – 7)</a:t>
            </a:r>
            <a:r>
              <a:rPr baseline="30000" lang="en"/>
              <a:t>2</a:t>
            </a:r>
            <a:r>
              <a:rPr lang="en"/>
              <a:t>?</a:t>
            </a:r>
            <a:endParaRPr/>
          </a:p>
          <a:p>
            <a:pPr indent="-381000" lvl="0" marL="457200" rtl="0" algn="l">
              <a:lnSpc>
                <a:spcPct val="100000"/>
              </a:lnSpc>
              <a:spcBef>
                <a:spcPts val="2000"/>
              </a:spcBef>
              <a:spcAft>
                <a:spcPts val="0"/>
              </a:spcAft>
              <a:buSzPts val="2400"/>
              <a:buAutoNum type="arabicPeriod"/>
            </a:pPr>
            <a:r>
              <a:rPr lang="en"/>
              <a:t>What is the value of </a:t>
            </a:r>
            <a:r>
              <a:rPr i="1" lang="en">
                <a:latin typeface="Times New Roman"/>
                <a:ea typeface="Times New Roman"/>
                <a:cs typeface="Times New Roman"/>
                <a:sym typeface="Times New Roman"/>
              </a:rPr>
              <a:t>c</a:t>
            </a:r>
            <a:r>
              <a:rPr lang="en"/>
              <a:t> in the expression </a:t>
            </a:r>
            <a:r>
              <a:rPr i="1" lang="en">
                <a:latin typeface="Times New Roman"/>
                <a:ea typeface="Times New Roman"/>
                <a:cs typeface="Times New Roman"/>
                <a:sym typeface="Times New Roman"/>
              </a:rPr>
              <a:t>x</a:t>
            </a:r>
            <a:r>
              <a:rPr baseline="30000" lang="en"/>
              <a:t>2</a:t>
            </a:r>
            <a:r>
              <a:rPr lang="en"/>
              <a:t> – 20</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c</a:t>
            </a:r>
            <a:r>
              <a:rPr lang="en"/>
              <a:t>?</a:t>
            </a:r>
            <a:endParaRPr/>
          </a:p>
          <a:p>
            <a:pPr indent="-381000" lvl="0" marL="457200" rtl="0" algn="l">
              <a:lnSpc>
                <a:spcPct val="90000"/>
              </a:lnSpc>
              <a:spcBef>
                <a:spcPts val="2000"/>
              </a:spcBef>
              <a:spcAft>
                <a:spcPts val="0"/>
              </a:spcAft>
              <a:buSzPts val="2400"/>
              <a:buAutoNum type="arabicPeriod"/>
            </a:pPr>
            <a:r>
              <a:rPr lang="en"/>
              <a:t>If </a:t>
            </a:r>
            <a:r>
              <a:rPr i="1" lang="en">
                <a:latin typeface="Times New Roman"/>
                <a:ea typeface="Times New Roman"/>
                <a:cs typeface="Times New Roman"/>
                <a:sym typeface="Times New Roman"/>
              </a:rPr>
              <a:t>x</a:t>
            </a:r>
            <a:r>
              <a:rPr baseline="30000" lang="en"/>
              <a:t>2</a:t>
            </a:r>
            <a:r>
              <a:rPr lang="en"/>
              <a:t> – 20</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c </a:t>
            </a:r>
            <a:r>
              <a:rPr lang="en"/>
              <a:t>is factored to be (</a:t>
            </a:r>
            <a:r>
              <a:rPr i="1" lang="en">
                <a:latin typeface="Times New Roman"/>
                <a:ea typeface="Times New Roman"/>
                <a:cs typeface="Times New Roman"/>
                <a:sym typeface="Times New Roman"/>
              </a:rPr>
              <a:t>x</a:t>
            </a:r>
            <a:r>
              <a:rPr lang="en"/>
              <a:t> –  )</a:t>
            </a:r>
            <a:r>
              <a:rPr baseline="30000" lang="en"/>
              <a:t>2</a:t>
            </a:r>
            <a:r>
              <a:rPr lang="en"/>
              <a:t>, what is the missing value of the factored form of this expression?</a:t>
            </a:r>
            <a:endParaRPr/>
          </a:p>
        </p:txBody>
      </p:sp>
      <p:sp>
        <p:nvSpPr>
          <p:cNvPr id="165" name="Google Shape;165;p23"/>
          <p:cNvSpPr txBox="1"/>
          <p:nvPr>
            <p:ph idx="12" type="sldNum"/>
          </p:nvPr>
        </p:nvSpPr>
        <p:spPr>
          <a:xfrm>
            <a:off x="8283608" y="472938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6" name="Google Shape;166;p23"/>
          <p:cNvSpPr txBox="1"/>
          <p:nvPr>
            <p:ph idx="2" type="sldNum"/>
          </p:nvPr>
        </p:nvSpPr>
        <p:spPr>
          <a:xfrm>
            <a:off x="311700" y="472939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9.2.2 Standard and Factored Forms of Perfect Squares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24"/>
          <p:cNvSpPr txBox="1"/>
          <p:nvPr>
            <p:ph type="title"/>
          </p:nvPr>
        </p:nvSpPr>
        <p:spPr>
          <a:xfrm>
            <a:off x="311700" y="34293"/>
            <a:ext cx="75555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Factor Frenzy 🤪</a:t>
            </a:r>
            <a:endParaRPr sz="3000">
              <a:solidFill>
                <a:srgbClr val="005047"/>
              </a:solidFill>
            </a:endParaRPr>
          </a:p>
        </p:txBody>
      </p:sp>
      <p:sp>
        <p:nvSpPr>
          <p:cNvPr id="172" name="Google Shape;172;p24"/>
          <p:cNvSpPr txBox="1"/>
          <p:nvPr/>
        </p:nvSpPr>
        <p:spPr>
          <a:xfrm>
            <a:off x="371950" y="819575"/>
            <a:ext cx="8520600" cy="4026900"/>
          </a:xfrm>
          <a:prstGeom prst="rect">
            <a:avLst/>
          </a:prstGeom>
          <a:noFill/>
          <a:ln>
            <a:noFill/>
          </a:ln>
        </p:spPr>
        <p:txBody>
          <a:bodyPr anchorCtr="0" anchor="t" bIns="91425" lIns="91425" spcFirstLastPara="1" rIns="91425" wrap="square" tIns="91425">
            <a:noAutofit/>
          </a:bodyPr>
          <a:lstStyle/>
          <a:p>
            <a:pPr indent="-349250" lvl="0" marL="457200" rtl="0" algn="l">
              <a:lnSpc>
                <a:spcPct val="100000"/>
              </a:lnSpc>
              <a:spcBef>
                <a:spcPts val="0"/>
              </a:spcBef>
              <a:spcAft>
                <a:spcPts val="0"/>
              </a:spcAft>
              <a:buClr>
                <a:schemeClr val="dk1"/>
              </a:buClr>
              <a:buSzPts val="1900"/>
              <a:buAutoNum type="arabicPeriod" startAt="6"/>
            </a:pPr>
            <a:r>
              <a:rPr lang="en" sz="1900">
                <a:solidFill>
                  <a:schemeClr val="dk1"/>
                </a:solidFill>
                <a:latin typeface="Noto Sans"/>
                <a:ea typeface="Noto Sans"/>
                <a:cs typeface="Noto Sans"/>
                <a:sym typeface="Noto Sans"/>
              </a:rPr>
              <a:t>What is the value of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 in the expression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+ 16</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a:t>
            </a:r>
            <a:endParaRPr sz="1900">
              <a:solidFill>
                <a:schemeClr val="dk1"/>
              </a:solidFill>
              <a:latin typeface="Noto Sans"/>
              <a:ea typeface="Noto Sans"/>
              <a:cs typeface="Noto Sans"/>
              <a:sym typeface="Noto Sans"/>
            </a:endParaRPr>
          </a:p>
          <a:p>
            <a:pPr indent="-349250" lvl="0" marL="457200" rtl="0" algn="l">
              <a:lnSpc>
                <a:spcPct val="100000"/>
              </a:lnSpc>
              <a:spcBef>
                <a:spcPts val="2000"/>
              </a:spcBef>
              <a:spcAft>
                <a:spcPts val="0"/>
              </a:spcAft>
              <a:buClr>
                <a:schemeClr val="dk1"/>
              </a:buClr>
              <a:buSzPts val="1900"/>
              <a:buAutoNum type="arabicPeriod" startAt="6"/>
            </a:pPr>
            <a:r>
              <a:rPr lang="en" sz="1900">
                <a:solidFill>
                  <a:schemeClr val="dk1"/>
                </a:solidFill>
                <a:latin typeface="Noto Sans"/>
                <a:ea typeface="Noto Sans"/>
                <a:cs typeface="Noto Sans"/>
                <a:sym typeface="Noto Sans"/>
              </a:rPr>
              <a:t>If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+ 16</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c</a:t>
            </a:r>
            <a:r>
              <a:rPr i="1" lang="en" sz="1900">
                <a:solidFill>
                  <a:schemeClr val="dk1"/>
                </a:solidFill>
                <a:latin typeface="Noto Sans"/>
                <a:ea typeface="Noto Sans"/>
                <a:cs typeface="Noto Sans"/>
                <a:sym typeface="Noto Sans"/>
              </a:rPr>
              <a:t> </a:t>
            </a:r>
            <a:r>
              <a:rPr lang="en" sz="1900">
                <a:solidFill>
                  <a:schemeClr val="dk1"/>
                </a:solidFill>
                <a:latin typeface="Noto Sans"/>
                <a:ea typeface="Noto Sans"/>
                <a:cs typeface="Noto Sans"/>
                <a:sym typeface="Noto Sans"/>
              </a:rPr>
              <a:t>is factored to be (</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what is the missing value of the factored form of this expression?</a:t>
            </a:r>
            <a:endParaRPr sz="1900">
              <a:solidFill>
                <a:schemeClr val="dk1"/>
              </a:solidFill>
              <a:latin typeface="Noto Sans"/>
              <a:ea typeface="Noto Sans"/>
              <a:cs typeface="Noto Sans"/>
              <a:sym typeface="Noto Sans"/>
            </a:endParaRPr>
          </a:p>
          <a:p>
            <a:pPr indent="-349250" lvl="0" marL="457200" rtl="0" algn="l">
              <a:lnSpc>
                <a:spcPct val="100000"/>
              </a:lnSpc>
              <a:spcBef>
                <a:spcPts val="2000"/>
              </a:spcBef>
              <a:spcAft>
                <a:spcPts val="0"/>
              </a:spcAft>
              <a:buClr>
                <a:schemeClr val="dk1"/>
              </a:buClr>
              <a:buSzPts val="1900"/>
              <a:buAutoNum type="arabicPeriod" startAt="6"/>
            </a:pPr>
            <a:r>
              <a:rPr lang="en" sz="1900">
                <a:solidFill>
                  <a:schemeClr val="dk1"/>
                </a:solidFill>
                <a:latin typeface="Noto Sans"/>
                <a:ea typeface="Noto Sans"/>
                <a:cs typeface="Noto Sans"/>
                <a:sym typeface="Noto Sans"/>
              </a:rPr>
              <a:t>What is the value of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 in the expression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+ 7</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a:t>
            </a:r>
            <a:endParaRPr sz="1900">
              <a:solidFill>
                <a:schemeClr val="dk1"/>
              </a:solidFill>
              <a:latin typeface="Noto Sans"/>
              <a:ea typeface="Noto Sans"/>
              <a:cs typeface="Noto Sans"/>
              <a:sym typeface="Noto Sans"/>
            </a:endParaRPr>
          </a:p>
          <a:p>
            <a:pPr indent="-349250" lvl="0" marL="457200" rtl="0" algn="l">
              <a:lnSpc>
                <a:spcPct val="100000"/>
              </a:lnSpc>
              <a:spcBef>
                <a:spcPts val="2000"/>
              </a:spcBef>
              <a:spcAft>
                <a:spcPts val="0"/>
              </a:spcAft>
              <a:buClr>
                <a:schemeClr val="dk1"/>
              </a:buClr>
              <a:buSzPts val="1900"/>
              <a:buAutoNum type="arabicPeriod" startAt="6"/>
            </a:pPr>
            <a:r>
              <a:rPr lang="en" sz="1900">
                <a:solidFill>
                  <a:schemeClr val="dk1"/>
                </a:solidFill>
                <a:latin typeface="Noto Sans"/>
                <a:ea typeface="Noto Sans"/>
                <a:cs typeface="Noto Sans"/>
                <a:sym typeface="Noto Sans"/>
              </a:rPr>
              <a:t>If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+ 7</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c</a:t>
            </a:r>
            <a:r>
              <a:rPr i="1" lang="en" sz="1900">
                <a:solidFill>
                  <a:schemeClr val="dk1"/>
                </a:solidFill>
                <a:latin typeface="Noto Sans"/>
                <a:ea typeface="Noto Sans"/>
                <a:cs typeface="Noto Sans"/>
                <a:sym typeface="Noto Sans"/>
              </a:rPr>
              <a:t> </a:t>
            </a:r>
            <a:r>
              <a:rPr lang="en" sz="1900">
                <a:solidFill>
                  <a:schemeClr val="dk1"/>
                </a:solidFill>
                <a:latin typeface="Noto Sans"/>
                <a:ea typeface="Noto Sans"/>
                <a:cs typeface="Noto Sans"/>
                <a:sym typeface="Noto Sans"/>
              </a:rPr>
              <a:t>is factored to be (</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what is the missing value of the factored form of this expression?</a:t>
            </a:r>
            <a:endParaRPr sz="1900">
              <a:solidFill>
                <a:schemeClr val="dk1"/>
              </a:solidFill>
              <a:latin typeface="Noto Sans"/>
              <a:ea typeface="Noto Sans"/>
              <a:cs typeface="Noto Sans"/>
              <a:sym typeface="Noto Sans"/>
            </a:endParaRPr>
          </a:p>
          <a:p>
            <a:pPr indent="-349250" lvl="0" marL="457200" rtl="0" algn="l">
              <a:lnSpc>
                <a:spcPct val="100000"/>
              </a:lnSpc>
              <a:spcBef>
                <a:spcPts val="2000"/>
              </a:spcBef>
              <a:spcAft>
                <a:spcPts val="0"/>
              </a:spcAft>
              <a:buClr>
                <a:schemeClr val="dk1"/>
              </a:buClr>
              <a:buSzPts val="1900"/>
              <a:buAutoNum type="arabicPeriod" startAt="6"/>
            </a:pPr>
            <a:r>
              <a:rPr lang="en" sz="1900">
                <a:solidFill>
                  <a:schemeClr val="dk1"/>
                </a:solidFill>
                <a:latin typeface="Noto Sans"/>
                <a:ea typeface="Noto Sans"/>
                <a:cs typeface="Noto Sans"/>
                <a:sym typeface="Noto Sans"/>
              </a:rPr>
              <a:t>What is the value of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 in the expression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bx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c</a:t>
            </a:r>
            <a:r>
              <a:rPr lang="en" sz="1900">
                <a:solidFill>
                  <a:schemeClr val="dk1"/>
                </a:solidFill>
                <a:latin typeface="Noto Sans"/>
                <a:ea typeface="Noto Sans"/>
                <a:cs typeface="Noto Sans"/>
                <a:sym typeface="Noto Sans"/>
              </a:rPr>
              <a:t>?</a:t>
            </a:r>
            <a:endParaRPr sz="1900">
              <a:solidFill>
                <a:schemeClr val="dk1"/>
              </a:solidFill>
              <a:latin typeface="Noto Sans"/>
              <a:ea typeface="Noto Sans"/>
              <a:cs typeface="Noto Sans"/>
              <a:sym typeface="Noto Sans"/>
            </a:endParaRPr>
          </a:p>
          <a:p>
            <a:pPr indent="-349250" lvl="0" marL="457200" rtl="0" algn="l">
              <a:lnSpc>
                <a:spcPct val="100000"/>
              </a:lnSpc>
              <a:spcBef>
                <a:spcPts val="2000"/>
              </a:spcBef>
              <a:spcAft>
                <a:spcPts val="0"/>
              </a:spcAft>
              <a:buClr>
                <a:schemeClr val="dk1"/>
              </a:buClr>
              <a:buSzPts val="1900"/>
              <a:buAutoNum type="arabicPeriod" startAt="6"/>
            </a:pPr>
            <a:r>
              <a:rPr lang="en" sz="1900">
                <a:solidFill>
                  <a:schemeClr val="dk1"/>
                </a:solidFill>
                <a:latin typeface="Noto Sans"/>
                <a:ea typeface="Noto Sans"/>
                <a:cs typeface="Noto Sans"/>
                <a:sym typeface="Noto Sans"/>
              </a:rPr>
              <a:t>If </a:t>
            </a:r>
            <a:r>
              <a:rPr i="1" lang="en" sz="1900">
                <a:solidFill>
                  <a:schemeClr val="dk1"/>
                </a:solidFill>
                <a:latin typeface="Times New Roman"/>
                <a:ea typeface="Times New Roman"/>
                <a:cs typeface="Times New Roman"/>
                <a:sym typeface="Times New Roman"/>
              </a:rPr>
              <a:t>x</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bx</a:t>
            </a:r>
            <a:r>
              <a:rPr lang="en" sz="1900">
                <a:solidFill>
                  <a:schemeClr val="dk1"/>
                </a:solidFill>
                <a:latin typeface="Noto Sans"/>
                <a:ea typeface="Noto Sans"/>
                <a:cs typeface="Noto Sans"/>
                <a:sym typeface="Noto Sans"/>
              </a:rPr>
              <a:t> + </a:t>
            </a:r>
            <a:r>
              <a:rPr i="1" lang="en" sz="1900">
                <a:solidFill>
                  <a:schemeClr val="dk1"/>
                </a:solidFill>
                <a:latin typeface="Times New Roman"/>
                <a:ea typeface="Times New Roman"/>
                <a:cs typeface="Times New Roman"/>
                <a:sym typeface="Times New Roman"/>
              </a:rPr>
              <a:t>c</a:t>
            </a:r>
            <a:r>
              <a:rPr i="1" lang="en" sz="1900">
                <a:solidFill>
                  <a:schemeClr val="dk1"/>
                </a:solidFill>
                <a:latin typeface="Noto Sans"/>
                <a:ea typeface="Noto Sans"/>
                <a:cs typeface="Noto Sans"/>
                <a:sym typeface="Noto Sans"/>
              </a:rPr>
              <a:t> </a:t>
            </a:r>
            <a:r>
              <a:rPr lang="en" sz="1900">
                <a:solidFill>
                  <a:schemeClr val="dk1"/>
                </a:solidFill>
                <a:latin typeface="Noto Sans"/>
                <a:ea typeface="Noto Sans"/>
                <a:cs typeface="Noto Sans"/>
                <a:sym typeface="Noto Sans"/>
              </a:rPr>
              <a:t>is factored to be (</a:t>
            </a:r>
            <a:r>
              <a:rPr i="1" lang="en" sz="1900">
                <a:solidFill>
                  <a:schemeClr val="dk1"/>
                </a:solidFill>
                <a:latin typeface="Times New Roman"/>
                <a:ea typeface="Times New Roman"/>
                <a:cs typeface="Times New Roman"/>
                <a:sym typeface="Times New Roman"/>
              </a:rPr>
              <a:t>x</a:t>
            </a:r>
            <a:r>
              <a:rPr lang="en" sz="1900">
                <a:solidFill>
                  <a:schemeClr val="dk1"/>
                </a:solidFill>
                <a:latin typeface="Noto Sans"/>
                <a:ea typeface="Noto Sans"/>
                <a:cs typeface="Noto Sans"/>
                <a:sym typeface="Noto Sans"/>
              </a:rPr>
              <a:t> –  )</a:t>
            </a:r>
            <a:r>
              <a:rPr baseline="30000" lang="en" sz="1900">
                <a:solidFill>
                  <a:schemeClr val="dk1"/>
                </a:solidFill>
                <a:latin typeface="Noto Sans"/>
                <a:ea typeface="Noto Sans"/>
                <a:cs typeface="Noto Sans"/>
                <a:sym typeface="Noto Sans"/>
              </a:rPr>
              <a:t>2</a:t>
            </a:r>
            <a:r>
              <a:rPr lang="en" sz="1900">
                <a:solidFill>
                  <a:schemeClr val="dk1"/>
                </a:solidFill>
                <a:latin typeface="Noto Sans"/>
                <a:ea typeface="Noto Sans"/>
                <a:cs typeface="Noto Sans"/>
                <a:sym typeface="Noto Sans"/>
              </a:rPr>
              <a:t>, what is the missing value of the factored form of this expression?</a:t>
            </a:r>
            <a:endParaRPr sz="1900">
              <a:solidFill>
                <a:schemeClr val="dk1"/>
              </a:solidFill>
              <a:latin typeface="Noto Sans"/>
              <a:ea typeface="Noto Sans"/>
              <a:cs typeface="Noto Sans"/>
              <a:sym typeface="Noto Sans"/>
            </a:endParaRPr>
          </a:p>
        </p:txBody>
      </p:sp>
      <p:sp>
        <p:nvSpPr>
          <p:cNvPr id="173" name="Google Shape;173;p24"/>
          <p:cNvSpPr txBox="1"/>
          <p:nvPr>
            <p:ph idx="12" type="sldNum"/>
          </p:nvPr>
        </p:nvSpPr>
        <p:spPr>
          <a:xfrm>
            <a:off x="8472458" y="4766074"/>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4" name="Google Shape;174;p24"/>
          <p:cNvSpPr txBox="1"/>
          <p:nvPr>
            <p:ph idx="2" type="sldNum"/>
          </p:nvPr>
        </p:nvSpPr>
        <p:spPr>
          <a:xfrm>
            <a:off x="311700" y="478588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9.2.2 Standard and Factored Forms of Perfect Squares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sp>
        <p:nvSpPr>
          <p:cNvPr descr="Icon indicating the slide contains a check for understanding question for students " id="179" name="Google Shape;179;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80" name="Google Shape;180;p25"/>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value will create a perfect square trinomial when added to </a:t>
            </a:r>
            <a:r>
              <a:rPr i="1" lang="en">
                <a:latin typeface="Times New Roman"/>
                <a:ea typeface="Times New Roman"/>
                <a:cs typeface="Times New Roman"/>
                <a:sym typeface="Times New Roman"/>
              </a:rPr>
              <a:t>x</a:t>
            </a:r>
            <a:r>
              <a:rPr baseline="30000" lang="en"/>
              <a:t>2 </a:t>
            </a:r>
            <a:r>
              <a:rPr lang="en"/>
              <a:t>− 14</a:t>
            </a:r>
            <a:r>
              <a:rPr i="1" lang="en">
                <a:latin typeface="Times New Roman"/>
                <a:ea typeface="Times New Roman"/>
                <a:cs typeface="Times New Roman"/>
                <a:sym typeface="Times New Roman"/>
              </a:rPr>
              <a:t>x </a:t>
            </a:r>
            <a:r>
              <a:rPr lang="en"/>
              <a:t>+ ______</a:t>
            </a:r>
            <a:r>
              <a:rPr lang="en"/>
              <a:t>?</a:t>
            </a:r>
            <a:endParaRPr/>
          </a:p>
          <a:p>
            <a:pPr indent="-381000" lvl="0" marL="914400" rtl="0" algn="l">
              <a:lnSpc>
                <a:spcPct val="100000"/>
              </a:lnSpc>
              <a:spcBef>
                <a:spcPts val="1200"/>
              </a:spcBef>
              <a:spcAft>
                <a:spcPts val="0"/>
              </a:spcAft>
              <a:buSzPts val="2400"/>
              <a:buFont typeface="Calibri"/>
              <a:buAutoNum type="alphaLcPeriod"/>
            </a:pPr>
            <a:r>
              <a:rPr lang="en"/>
              <a:t>– 7</a:t>
            </a:r>
            <a:endParaRPr/>
          </a:p>
          <a:p>
            <a:pPr indent="-381000" lvl="0" marL="914400" rtl="0" algn="l">
              <a:lnSpc>
                <a:spcPct val="100000"/>
              </a:lnSpc>
              <a:spcBef>
                <a:spcPts val="1000"/>
              </a:spcBef>
              <a:spcAft>
                <a:spcPts val="0"/>
              </a:spcAft>
              <a:buSzPts val="2400"/>
              <a:buFont typeface="Calibri"/>
              <a:buAutoNum type="alphaLcPeriod"/>
            </a:pPr>
            <a:r>
              <a:rPr lang="en"/>
              <a:t>– 49</a:t>
            </a:r>
            <a:endParaRPr/>
          </a:p>
          <a:p>
            <a:pPr indent="-381000" lvl="0" marL="914400" rtl="0" algn="l">
              <a:lnSpc>
                <a:spcPct val="100000"/>
              </a:lnSpc>
              <a:spcBef>
                <a:spcPts val="1000"/>
              </a:spcBef>
              <a:spcAft>
                <a:spcPts val="0"/>
              </a:spcAft>
              <a:buSzPts val="2400"/>
              <a:buFont typeface="Calibri"/>
              <a:buAutoNum type="alphaLcPeriod"/>
            </a:pPr>
            <a:r>
              <a:rPr lang="en"/>
              <a:t>49</a:t>
            </a:r>
            <a:endParaRPr/>
          </a:p>
          <a:p>
            <a:pPr indent="-381000" lvl="0" marL="914400" rtl="0" algn="l">
              <a:lnSpc>
                <a:spcPct val="100000"/>
              </a:lnSpc>
              <a:spcBef>
                <a:spcPts val="1000"/>
              </a:spcBef>
              <a:spcAft>
                <a:spcPts val="0"/>
              </a:spcAft>
              <a:buSzPts val="2400"/>
              <a:buFont typeface="Calibri"/>
              <a:buAutoNum type="alphaLcPeriod"/>
            </a:pPr>
            <a:r>
              <a:rPr lang="en"/>
              <a:t>196</a:t>
            </a:r>
            <a:endParaRPr/>
          </a:p>
        </p:txBody>
      </p:sp>
      <p:sp>
        <p:nvSpPr>
          <p:cNvPr id="181" name="Google Shape;181;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2" name="Google Shape;182;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9.2.2 Standard and Factored Forms of Perfect Squares</a:t>
            </a:r>
            <a:endParaRPr/>
          </a:p>
        </p:txBody>
      </p:sp>
      <p:sp>
        <p:nvSpPr>
          <p:cNvPr descr="An arrow icon reads &quot;Let's review!&quot; and links to a slide that reviews the content that was assessed in the self check question. " id="183" name="Google Shape;183;p25"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87" name="Shape 187"/>
        <p:cNvGrpSpPr/>
        <p:nvPr/>
      </p:nvGrpSpPr>
      <p:grpSpPr>
        <a:xfrm>
          <a:off x="0" y="0"/>
          <a:ext cx="0" cy="0"/>
          <a:chOff x="0" y="0"/>
          <a:chExt cx="0" cy="0"/>
        </a:xfrm>
      </p:grpSpPr>
      <p:pic>
        <p:nvPicPr>
          <p:cNvPr descr="Icon indicating the slide contains a additional resources for students who struggled with the check for understanding (self check) question" id="188" name="Google Shape;188;p26" title="additional resource-1.png"/>
          <p:cNvPicPr preferRelativeResize="0"/>
          <p:nvPr/>
        </p:nvPicPr>
        <p:blipFill>
          <a:blip r:embed="rId3">
            <a:alphaModFix/>
          </a:blip>
          <a:stretch>
            <a:fillRect/>
          </a:stretch>
        </p:blipFill>
        <p:spPr>
          <a:xfrm>
            <a:off x="8706778" y="95698"/>
            <a:ext cx="353968" cy="354000"/>
          </a:xfrm>
          <a:prstGeom prst="rect">
            <a:avLst/>
          </a:prstGeom>
          <a:noFill/>
          <a:ln>
            <a:noFill/>
          </a:ln>
        </p:spPr>
      </p:pic>
      <p:sp>
        <p:nvSpPr>
          <p:cNvPr id="189" name="Google Shape;189;p26"/>
          <p:cNvSpPr txBox="1"/>
          <p:nvPr>
            <p:ph type="title"/>
          </p:nvPr>
        </p:nvSpPr>
        <p:spPr>
          <a:xfrm>
            <a:off x="311700" y="95700"/>
            <a:ext cx="47910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90" name="Google Shape;190;p26"/>
          <p:cNvSpPr txBox="1"/>
          <p:nvPr>
            <p:ph idx="1" type="body"/>
          </p:nvPr>
        </p:nvSpPr>
        <p:spPr>
          <a:xfrm>
            <a:off x="311700" y="959075"/>
            <a:ext cx="43557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Complete the square to make a perfect square trinomial. Then, write the result as a binomial squared. </a:t>
            </a:r>
            <a:endParaRPr/>
          </a:p>
          <a:p>
            <a:pPr indent="0" lvl="0" marL="0" rtl="0" algn="l">
              <a:spcBef>
                <a:spcPts val="1200"/>
              </a:spcBef>
              <a:spcAft>
                <a:spcPts val="1200"/>
              </a:spcAft>
              <a:buNone/>
            </a:pPr>
            <a:r>
              <a:rPr i="1" lang="en">
                <a:latin typeface="Times New Roman"/>
                <a:ea typeface="Times New Roman"/>
                <a:cs typeface="Times New Roman"/>
                <a:sym typeface="Times New Roman"/>
              </a:rPr>
              <a:t>x</a:t>
            </a:r>
            <a:r>
              <a:rPr baseline="30000" lang="en"/>
              <a:t>2</a:t>
            </a:r>
            <a:r>
              <a:rPr lang="en"/>
              <a:t> – 26</a:t>
            </a:r>
            <a:r>
              <a:rPr i="1" lang="en">
                <a:latin typeface="Times New Roman"/>
                <a:ea typeface="Times New Roman"/>
                <a:cs typeface="Times New Roman"/>
                <a:sym typeface="Times New Roman"/>
              </a:rPr>
              <a:t>x</a:t>
            </a:r>
            <a:endParaRPr i="1">
              <a:latin typeface="Times New Roman"/>
              <a:ea typeface="Times New Roman"/>
              <a:cs typeface="Times New Roman"/>
              <a:sym typeface="Times New Roman"/>
            </a:endParaRPr>
          </a:p>
        </p:txBody>
      </p:sp>
      <p:sp>
        <p:nvSpPr>
          <p:cNvPr id="191" name="Google Shape;191;p26"/>
          <p:cNvSpPr txBox="1"/>
          <p:nvPr/>
        </p:nvSpPr>
        <p:spPr>
          <a:xfrm>
            <a:off x="4896975" y="964846"/>
            <a:ext cx="4103400" cy="35013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900">
                <a:solidFill>
                  <a:srgbClr val="000000"/>
                </a:solidFill>
                <a:latin typeface="Noto Sans"/>
                <a:ea typeface="Noto Sans"/>
                <a:cs typeface="Noto Sans"/>
                <a:sym typeface="Noto Sans"/>
              </a:rPr>
              <a:t>COMPLETING THE SQUARE </a:t>
            </a:r>
            <a:br>
              <a:rPr b="1" lang="en" sz="1900">
                <a:solidFill>
                  <a:srgbClr val="000000"/>
                </a:solidFill>
                <a:latin typeface="Noto Sans"/>
                <a:ea typeface="Noto Sans"/>
                <a:cs typeface="Noto Sans"/>
                <a:sym typeface="Noto Sans"/>
              </a:rPr>
            </a:br>
            <a:r>
              <a:rPr b="1" lang="en" sz="1900">
                <a:solidFill>
                  <a:srgbClr val="000000"/>
                </a:solidFill>
                <a:latin typeface="Noto Sans"/>
                <a:ea typeface="Noto Sans"/>
                <a:cs typeface="Noto Sans"/>
                <a:sym typeface="Noto Sans"/>
              </a:rPr>
              <a:t>OF </a:t>
            </a:r>
            <a:r>
              <a:rPr b="1" i="1" lang="en" sz="2400">
                <a:solidFill>
                  <a:schemeClr val="dk1"/>
                </a:solidFill>
                <a:latin typeface="Times New Roman"/>
                <a:ea typeface="Times New Roman"/>
                <a:cs typeface="Times New Roman"/>
                <a:sym typeface="Times New Roman"/>
              </a:rPr>
              <a:t>x</a:t>
            </a:r>
            <a:r>
              <a:rPr b="1" baseline="30000" lang="en" sz="2400">
                <a:solidFill>
                  <a:srgbClr val="000000"/>
                </a:solidFill>
                <a:latin typeface="Noto Sans"/>
                <a:ea typeface="Noto Sans"/>
                <a:cs typeface="Noto Sans"/>
                <a:sym typeface="Noto Sans"/>
              </a:rPr>
              <a:t>2</a:t>
            </a:r>
            <a:r>
              <a:rPr b="1" lang="en" sz="2400">
                <a:solidFill>
                  <a:srgbClr val="000000"/>
                </a:solidFill>
                <a:latin typeface="Noto Sans"/>
                <a:ea typeface="Noto Sans"/>
                <a:cs typeface="Noto Sans"/>
                <a:sym typeface="Noto Sans"/>
              </a:rPr>
              <a:t> + </a:t>
            </a:r>
            <a:r>
              <a:rPr b="1" i="1" lang="en" sz="2400">
                <a:solidFill>
                  <a:srgbClr val="000000"/>
                </a:solidFill>
                <a:latin typeface="Times New Roman"/>
                <a:ea typeface="Times New Roman"/>
                <a:cs typeface="Times New Roman"/>
                <a:sym typeface="Times New Roman"/>
              </a:rPr>
              <a:t>bx</a:t>
            </a:r>
            <a:endParaRPr b="1" i="1" sz="2400">
              <a:solidFill>
                <a:srgbClr val="0F6CBF"/>
              </a:solidFill>
              <a:latin typeface="Times New Roman"/>
              <a:ea typeface="Times New Roman"/>
              <a:cs typeface="Times New Roman"/>
              <a:sym typeface="Times New Roman"/>
            </a:endParaRPr>
          </a:p>
          <a:p>
            <a:pPr indent="0" lvl="0" marL="0" rtl="0" algn="l">
              <a:spcBef>
                <a:spcPts val="3000"/>
              </a:spcBef>
              <a:spcAft>
                <a:spcPts val="0"/>
              </a:spcAft>
              <a:buNone/>
            </a:pPr>
            <a:r>
              <a:rPr b="1" lang="en" sz="1700">
                <a:solidFill>
                  <a:srgbClr val="000000"/>
                </a:solidFill>
                <a:latin typeface="Noto Sans"/>
                <a:ea typeface="Noto Sans"/>
                <a:cs typeface="Noto Sans"/>
                <a:sym typeface="Noto Sans"/>
              </a:rPr>
              <a:t>Step 1 -</a:t>
            </a:r>
            <a:r>
              <a:rPr lang="en" sz="1700">
                <a:solidFill>
                  <a:srgbClr val="000000"/>
                </a:solidFill>
                <a:latin typeface="Noto Sans"/>
                <a:ea typeface="Noto Sans"/>
                <a:cs typeface="Noto Sans"/>
                <a:sym typeface="Noto Sans"/>
              </a:rPr>
              <a:t> </a:t>
            </a:r>
            <a:r>
              <a:rPr lang="en" sz="1700">
                <a:latin typeface="Noto Sans"/>
                <a:ea typeface="Noto Sans"/>
                <a:cs typeface="Noto Sans"/>
                <a:sym typeface="Noto Sans"/>
              </a:rPr>
              <a:t>Identify </a:t>
            </a:r>
            <a:r>
              <a:rPr lang="en" sz="1700">
                <a:solidFill>
                  <a:schemeClr val="dk1"/>
                </a:solidFill>
                <a:latin typeface="Noto Sans"/>
                <a:ea typeface="Noto Sans"/>
                <a:cs typeface="Noto Sans"/>
                <a:sym typeface="Noto Sans"/>
              </a:rPr>
              <a:t>𝑏⁢</a:t>
            </a:r>
            <a:r>
              <a:rPr lang="en" sz="1700">
                <a:latin typeface="Noto Sans"/>
                <a:ea typeface="Noto Sans"/>
                <a:cs typeface="Noto Sans"/>
                <a:sym typeface="Noto Sans"/>
              </a:rPr>
              <a:t>, the coefficient of </a:t>
            </a:r>
            <a:r>
              <a:rPr lang="en" sz="1700">
                <a:solidFill>
                  <a:schemeClr val="dk1"/>
                </a:solidFill>
                <a:latin typeface="Noto Sans"/>
                <a:ea typeface="Noto Sans"/>
                <a:cs typeface="Noto Sans"/>
                <a:sym typeface="Noto Sans"/>
              </a:rPr>
              <a:t>𝑥</a:t>
            </a:r>
            <a:r>
              <a:rPr lang="en" sz="1700">
                <a:latin typeface="Noto Sans"/>
                <a:ea typeface="Noto Sans"/>
                <a:cs typeface="Noto Sans"/>
                <a:sym typeface="Noto Sans"/>
              </a:rPr>
              <a:t>.</a:t>
            </a:r>
            <a:endParaRPr b="1" sz="1500">
              <a:solidFill>
                <a:srgbClr val="0F6CBF"/>
              </a:solidFill>
              <a:latin typeface="Noto Sans"/>
              <a:ea typeface="Noto Sans"/>
              <a:cs typeface="Noto Sans"/>
              <a:sym typeface="Noto Sans"/>
            </a:endParaRPr>
          </a:p>
          <a:p>
            <a:pPr indent="0" lvl="0" marL="0" rtl="0" algn="l">
              <a:spcBef>
                <a:spcPts val="1000"/>
              </a:spcBef>
              <a:spcAft>
                <a:spcPts val="0"/>
              </a:spcAft>
              <a:buNone/>
            </a:pPr>
            <a:r>
              <a:rPr b="1" lang="en" sz="1700">
                <a:solidFill>
                  <a:srgbClr val="000000"/>
                </a:solidFill>
                <a:latin typeface="Noto Sans"/>
                <a:ea typeface="Noto Sans"/>
                <a:cs typeface="Noto Sans"/>
                <a:sym typeface="Noto Sans"/>
              </a:rPr>
              <a:t>Step 2 -</a:t>
            </a:r>
            <a:r>
              <a:rPr lang="en" sz="1700">
                <a:solidFill>
                  <a:srgbClr val="000000"/>
                </a:solidFill>
                <a:latin typeface="Noto Sans"/>
                <a:ea typeface="Noto Sans"/>
                <a:cs typeface="Noto Sans"/>
                <a:sym typeface="Noto Sans"/>
              </a:rPr>
              <a:t> </a:t>
            </a:r>
            <a:r>
              <a:rPr lang="en" sz="1700">
                <a:latin typeface="Noto Sans"/>
                <a:ea typeface="Noto Sans"/>
                <a:cs typeface="Noto Sans"/>
                <a:sym typeface="Noto Sans"/>
              </a:rPr>
              <a:t>Find half of </a:t>
            </a:r>
            <a:r>
              <a:rPr lang="en" sz="1700">
                <a:solidFill>
                  <a:schemeClr val="dk1"/>
                </a:solidFill>
                <a:latin typeface="Noto Sans"/>
                <a:ea typeface="Noto Sans"/>
                <a:cs typeface="Noto Sans"/>
                <a:sym typeface="Noto Sans"/>
              </a:rPr>
              <a:t>𝑏</a:t>
            </a:r>
            <a:r>
              <a:rPr lang="en" sz="1700">
                <a:latin typeface="Noto Sans"/>
                <a:ea typeface="Noto Sans"/>
                <a:cs typeface="Noto Sans"/>
                <a:sym typeface="Noto Sans"/>
              </a:rPr>
              <a:t> and then square it.  In other words, </a:t>
            </a:r>
            <a:r>
              <a:rPr lang="en" sz="1700">
                <a:solidFill>
                  <a:srgbClr val="000000"/>
                </a:solidFill>
                <a:latin typeface="Noto Sans"/>
                <a:ea typeface="Noto Sans"/>
                <a:cs typeface="Noto Sans"/>
                <a:sym typeface="Noto Sans"/>
              </a:rPr>
              <a:t>(</a:t>
            </a:r>
            <a:r>
              <a:rPr baseline="30000" i="1" lang="en" sz="1700">
                <a:solidFill>
                  <a:srgbClr val="000000"/>
                </a:solidFill>
                <a:latin typeface="Times New Roman"/>
                <a:ea typeface="Times New Roman"/>
                <a:cs typeface="Times New Roman"/>
                <a:sym typeface="Times New Roman"/>
              </a:rPr>
              <a:t>b</a:t>
            </a:r>
            <a:r>
              <a:rPr lang="en" sz="1700">
                <a:solidFill>
                  <a:srgbClr val="000000"/>
                </a:solidFill>
                <a:latin typeface="Noto Sans"/>
                <a:ea typeface="Noto Sans"/>
                <a:cs typeface="Noto Sans"/>
                <a:sym typeface="Noto Sans"/>
              </a:rPr>
              <a:t>/</a:t>
            </a:r>
            <a:r>
              <a:rPr baseline="-25000" lang="en" sz="1700">
                <a:solidFill>
                  <a:srgbClr val="000000"/>
                </a:solidFill>
                <a:latin typeface="Noto Sans"/>
                <a:ea typeface="Noto Sans"/>
                <a:cs typeface="Noto Sans"/>
                <a:sym typeface="Noto Sans"/>
              </a:rPr>
              <a:t>2</a:t>
            </a:r>
            <a:r>
              <a:rPr lang="en" sz="1700">
                <a:solidFill>
                  <a:srgbClr val="000000"/>
                </a:solidFill>
                <a:latin typeface="Noto Sans"/>
                <a:ea typeface="Noto Sans"/>
                <a:cs typeface="Noto Sans"/>
                <a:sym typeface="Noto Sans"/>
              </a:rPr>
              <a:t>)</a:t>
            </a:r>
            <a:r>
              <a:rPr baseline="30000" lang="en" sz="1700">
                <a:solidFill>
                  <a:srgbClr val="000000"/>
                </a:solidFill>
                <a:latin typeface="Noto Sans"/>
                <a:ea typeface="Noto Sans"/>
                <a:cs typeface="Noto Sans"/>
                <a:sym typeface="Noto Sans"/>
              </a:rPr>
              <a:t>2</a:t>
            </a:r>
            <a:r>
              <a:rPr lang="en" sz="1700">
                <a:solidFill>
                  <a:srgbClr val="000000"/>
                </a:solidFill>
                <a:latin typeface="Noto Sans"/>
                <a:ea typeface="Noto Sans"/>
                <a:cs typeface="Noto Sans"/>
                <a:sym typeface="Noto Sans"/>
              </a:rPr>
              <a:t>.</a:t>
            </a:r>
            <a:endParaRPr sz="1700">
              <a:solidFill>
                <a:srgbClr val="000000"/>
              </a:solidFill>
              <a:latin typeface="Noto Sans"/>
              <a:ea typeface="Noto Sans"/>
              <a:cs typeface="Noto Sans"/>
              <a:sym typeface="Noto Sans"/>
            </a:endParaRPr>
          </a:p>
          <a:p>
            <a:pPr indent="0" lvl="0" marL="0" rtl="0" algn="l">
              <a:spcBef>
                <a:spcPts val="1000"/>
              </a:spcBef>
              <a:spcAft>
                <a:spcPts val="0"/>
              </a:spcAft>
              <a:buNone/>
            </a:pPr>
            <a:r>
              <a:rPr b="1" lang="en" sz="1700">
                <a:solidFill>
                  <a:srgbClr val="000000"/>
                </a:solidFill>
                <a:latin typeface="Noto Sans"/>
                <a:ea typeface="Noto Sans"/>
                <a:cs typeface="Noto Sans"/>
                <a:sym typeface="Noto Sans"/>
              </a:rPr>
              <a:t>Step 3 - </a:t>
            </a:r>
            <a:r>
              <a:rPr lang="en" sz="1700">
                <a:solidFill>
                  <a:srgbClr val="000000"/>
                </a:solidFill>
                <a:latin typeface="Noto Sans"/>
                <a:ea typeface="Noto Sans"/>
                <a:cs typeface="Noto Sans"/>
                <a:sym typeface="Noto Sans"/>
              </a:rPr>
              <a:t>Add the </a:t>
            </a:r>
            <a:r>
              <a:rPr lang="en" sz="1700">
                <a:solidFill>
                  <a:schemeClr val="dk1"/>
                </a:solidFill>
                <a:latin typeface="Noto Sans"/>
                <a:ea typeface="Noto Sans"/>
                <a:cs typeface="Noto Sans"/>
                <a:sym typeface="Noto Sans"/>
              </a:rPr>
              <a:t>(</a:t>
            </a:r>
            <a:r>
              <a:rPr baseline="30000" i="1" lang="en" sz="1700">
                <a:solidFill>
                  <a:schemeClr val="dk1"/>
                </a:solidFill>
                <a:latin typeface="Times New Roman"/>
                <a:ea typeface="Times New Roman"/>
                <a:cs typeface="Times New Roman"/>
                <a:sym typeface="Times New Roman"/>
              </a:rPr>
              <a:t>b</a:t>
            </a:r>
            <a:r>
              <a:rPr lang="en" sz="1700">
                <a:solidFill>
                  <a:schemeClr val="dk1"/>
                </a:solidFill>
                <a:latin typeface="Noto Sans"/>
                <a:ea typeface="Noto Sans"/>
                <a:cs typeface="Noto Sans"/>
                <a:sym typeface="Noto Sans"/>
              </a:rPr>
              <a:t>/</a:t>
            </a:r>
            <a:r>
              <a:rPr baseline="-25000" lang="en" sz="1700">
                <a:solidFill>
                  <a:schemeClr val="dk1"/>
                </a:solidFill>
                <a:latin typeface="Noto Sans"/>
                <a:ea typeface="Noto Sans"/>
                <a:cs typeface="Noto Sans"/>
                <a:sym typeface="Noto Sans"/>
              </a:rPr>
              <a:t>2</a:t>
            </a:r>
            <a:r>
              <a:rPr lang="en" sz="1700">
                <a:solidFill>
                  <a:schemeClr val="dk1"/>
                </a:solidFill>
                <a:latin typeface="Noto Sans"/>
                <a:ea typeface="Noto Sans"/>
                <a:cs typeface="Noto Sans"/>
                <a:sym typeface="Noto Sans"/>
              </a:rPr>
              <a:t>)</a:t>
            </a:r>
            <a:r>
              <a:rPr baseline="30000" lang="en" sz="1700">
                <a:solidFill>
                  <a:schemeClr val="dk1"/>
                </a:solidFill>
                <a:latin typeface="Noto Sans"/>
                <a:ea typeface="Noto Sans"/>
                <a:cs typeface="Noto Sans"/>
                <a:sym typeface="Noto Sans"/>
              </a:rPr>
              <a:t>2</a:t>
            </a:r>
            <a:r>
              <a:rPr lang="en" sz="1700">
                <a:solidFill>
                  <a:schemeClr val="dk1"/>
                </a:solidFill>
                <a:latin typeface="Noto Sans"/>
                <a:ea typeface="Noto Sans"/>
                <a:cs typeface="Noto Sans"/>
                <a:sym typeface="Noto Sans"/>
              </a:rPr>
              <a:t> </a:t>
            </a:r>
            <a:r>
              <a:rPr lang="en" sz="1700">
                <a:solidFill>
                  <a:srgbClr val="000000"/>
                </a:solidFill>
                <a:latin typeface="Noto Sans"/>
                <a:ea typeface="Noto Sans"/>
                <a:cs typeface="Noto Sans"/>
                <a:sym typeface="Noto Sans"/>
              </a:rPr>
              <a:t>value to </a:t>
            </a:r>
            <a:r>
              <a:rPr i="1" lang="en" sz="1700">
                <a:latin typeface="Times New Roman"/>
                <a:ea typeface="Times New Roman"/>
                <a:cs typeface="Times New Roman"/>
                <a:sym typeface="Times New Roman"/>
              </a:rPr>
              <a:t>x</a:t>
            </a:r>
            <a:r>
              <a:rPr baseline="30000" lang="en" sz="1700">
                <a:latin typeface="Noto Sans"/>
                <a:ea typeface="Noto Sans"/>
                <a:cs typeface="Noto Sans"/>
                <a:sym typeface="Noto Sans"/>
              </a:rPr>
              <a:t>2</a:t>
            </a:r>
            <a:r>
              <a:rPr lang="en" sz="1700">
                <a:latin typeface="Noto Sans"/>
                <a:ea typeface="Noto Sans"/>
                <a:cs typeface="Noto Sans"/>
                <a:sym typeface="Noto Sans"/>
              </a:rPr>
              <a:t> + </a:t>
            </a:r>
            <a:r>
              <a:rPr i="1" lang="en" sz="1700">
                <a:latin typeface="Times New Roman"/>
                <a:ea typeface="Times New Roman"/>
                <a:cs typeface="Times New Roman"/>
                <a:sym typeface="Times New Roman"/>
              </a:rPr>
              <a:t>bx</a:t>
            </a:r>
            <a:r>
              <a:rPr lang="en" sz="1700">
                <a:latin typeface="Noto Sans"/>
                <a:ea typeface="Noto Sans"/>
                <a:cs typeface="Noto Sans"/>
                <a:sym typeface="Noto Sans"/>
              </a:rPr>
              <a:t>.</a:t>
            </a:r>
            <a:endParaRPr sz="1700">
              <a:solidFill>
                <a:srgbClr val="000000"/>
              </a:solidFill>
              <a:latin typeface="Noto Sans"/>
              <a:ea typeface="Noto Sans"/>
              <a:cs typeface="Noto Sans"/>
              <a:sym typeface="Noto Sans"/>
            </a:endParaRPr>
          </a:p>
          <a:p>
            <a:pPr indent="0" lvl="0" marL="0" rtl="0" algn="l">
              <a:spcBef>
                <a:spcPts val="1000"/>
              </a:spcBef>
              <a:spcAft>
                <a:spcPts val="300"/>
              </a:spcAft>
              <a:buNone/>
            </a:pPr>
            <a:r>
              <a:rPr b="1" lang="en" sz="1700">
                <a:solidFill>
                  <a:srgbClr val="000000"/>
                </a:solidFill>
                <a:latin typeface="Noto Sans"/>
                <a:ea typeface="Noto Sans"/>
                <a:cs typeface="Noto Sans"/>
                <a:sym typeface="Noto Sans"/>
              </a:rPr>
              <a:t>Step 4 - </a:t>
            </a:r>
            <a:r>
              <a:rPr lang="en" sz="1700">
                <a:solidFill>
                  <a:srgbClr val="000000"/>
                </a:solidFill>
                <a:latin typeface="Noto Sans"/>
                <a:ea typeface="Noto Sans"/>
                <a:cs typeface="Noto Sans"/>
                <a:sym typeface="Noto Sans"/>
              </a:rPr>
              <a:t>Factor the </a:t>
            </a:r>
            <a:r>
              <a:rPr b="1" lang="en" sz="1700">
                <a:solidFill>
                  <a:srgbClr val="000000"/>
                </a:solidFill>
                <a:latin typeface="Noto Sans"/>
                <a:ea typeface="Noto Sans"/>
                <a:cs typeface="Noto Sans"/>
                <a:sym typeface="Noto Sans"/>
              </a:rPr>
              <a:t>perfect square</a:t>
            </a:r>
            <a:r>
              <a:rPr lang="en" sz="1700">
                <a:solidFill>
                  <a:srgbClr val="000000"/>
                </a:solidFill>
                <a:latin typeface="Noto Sans"/>
                <a:ea typeface="Noto Sans"/>
                <a:cs typeface="Noto Sans"/>
                <a:sym typeface="Noto Sans"/>
              </a:rPr>
              <a:t> trinomial</a:t>
            </a:r>
            <a:r>
              <a:rPr lang="en" sz="1700">
                <a:latin typeface="Noto Sans"/>
                <a:ea typeface="Noto Sans"/>
                <a:cs typeface="Noto Sans"/>
                <a:sym typeface="Noto Sans"/>
              </a:rPr>
              <a:t>, writing it as a binomial squared</a:t>
            </a:r>
            <a:r>
              <a:rPr lang="en" sz="1700">
                <a:solidFill>
                  <a:srgbClr val="000000"/>
                </a:solidFill>
                <a:latin typeface="Noto Sans"/>
                <a:ea typeface="Noto Sans"/>
                <a:cs typeface="Noto Sans"/>
                <a:sym typeface="Noto Sans"/>
              </a:rPr>
              <a:t>.</a:t>
            </a:r>
            <a:endParaRPr sz="1600">
              <a:solidFill>
                <a:srgbClr val="000000"/>
              </a:solidFill>
              <a:latin typeface="Noto Sans"/>
              <a:ea typeface="Noto Sans"/>
              <a:cs typeface="Noto Sans"/>
              <a:sym typeface="Noto Sans"/>
            </a:endParaRPr>
          </a:p>
        </p:txBody>
      </p:sp>
      <p:cxnSp>
        <p:nvCxnSpPr>
          <p:cNvPr descr="Line used to separate the title in a text box from the explanation content " id="192" name="Google Shape;192;p26"/>
          <p:cNvCxnSpPr/>
          <p:nvPr/>
        </p:nvCxnSpPr>
        <p:spPr>
          <a:xfrm>
            <a:off x="5727031" y="1778221"/>
            <a:ext cx="2743200" cy="2400"/>
          </a:xfrm>
          <a:prstGeom prst="straightConnector1">
            <a:avLst/>
          </a:prstGeom>
          <a:noFill/>
          <a:ln cap="flat" cmpd="sng" w="28575">
            <a:solidFill>
              <a:srgbClr val="D9D9D9"/>
            </a:solidFill>
            <a:prstDash val="solid"/>
            <a:round/>
            <a:headEnd len="med" w="med" type="none"/>
            <a:tailEnd len="med" w="med" type="none"/>
          </a:ln>
        </p:spPr>
      </p:cxnSp>
      <p:sp>
        <p:nvSpPr>
          <p:cNvPr id="193" name="Google Shape;193;p26"/>
          <p:cNvSpPr txBox="1"/>
          <p:nvPr>
            <p:ph idx="12" type="sldNum"/>
          </p:nvPr>
        </p:nvSpPr>
        <p:spPr>
          <a:xfrm>
            <a:off x="8283608" y="478234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94" name="Google Shape;194;p26"/>
          <p:cNvSpPr txBox="1"/>
          <p:nvPr>
            <p:ph idx="2" type="sldNum"/>
          </p:nvPr>
        </p:nvSpPr>
        <p:spPr>
          <a:xfrm>
            <a:off x="311700" y="478235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9.2.2 Standard and Factored Forms of Perfect Squares - Additional Resources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00" name="Google Shape;200;p27"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01" name="Google Shape;201;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05" name="Shape 205"/>
        <p:cNvGrpSpPr/>
        <p:nvPr/>
      </p:nvGrpSpPr>
      <p:grpSpPr>
        <a:xfrm>
          <a:off x="0" y="0"/>
          <a:ext cx="0" cy="0"/>
          <a:chOff x="0" y="0"/>
          <a:chExt cx="0" cy="0"/>
        </a:xfrm>
      </p:grpSpPr>
      <p:pic>
        <p:nvPicPr>
          <p:cNvPr descr="Icon indicating the slide contains a support for students with disabilities" id="206" name="Google Shape;206;p28"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07" name="Google Shape;207;p28"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08" name="Google Shape;208;p28"/>
          <p:cNvSpPr txBox="1"/>
          <p:nvPr>
            <p:ph type="title"/>
          </p:nvPr>
        </p:nvSpPr>
        <p:spPr>
          <a:xfrm>
            <a:off x="311700" y="137150"/>
            <a:ext cx="42705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Same or Different? ☯️</a:t>
            </a:r>
            <a:endParaRPr sz="2600">
              <a:solidFill>
                <a:srgbClr val="005047"/>
              </a:solidFill>
            </a:endParaRPr>
          </a:p>
        </p:txBody>
      </p:sp>
      <p:sp>
        <p:nvSpPr>
          <p:cNvPr id="209" name="Google Shape;209;p28"/>
          <p:cNvSpPr txBox="1"/>
          <p:nvPr>
            <p:ph idx="1" type="body"/>
          </p:nvPr>
        </p:nvSpPr>
        <p:spPr>
          <a:xfrm>
            <a:off x="311700" y="960125"/>
            <a:ext cx="30315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sz="1800"/>
              <a:t> Use these strategies to adjust the activity to support English language learners and students with disabilities. </a:t>
            </a:r>
            <a:endParaRPr sz="1800"/>
          </a:p>
          <a:p>
            <a:pPr indent="-342900" lvl="1" marL="914400" rtl="0" algn="l">
              <a:lnSpc>
                <a:spcPct val="100000"/>
              </a:lnSpc>
              <a:spcBef>
                <a:spcPts val="1200"/>
              </a:spcBef>
              <a:spcAft>
                <a:spcPts val="0"/>
              </a:spcAft>
              <a:buSzPts val="1800"/>
              <a:buChar char="○"/>
            </a:pPr>
            <a:r>
              <a:rPr i="1" lang="en" sz="1800"/>
              <a:t>You can copy and paste the callouts directly on top of the activity or give the instructions aloud.</a:t>
            </a:r>
            <a:r>
              <a:rPr i="1" lang="en" sz="1800"/>
              <a:t> </a:t>
            </a:r>
            <a:endParaRPr i="1" sz="1800"/>
          </a:p>
        </p:txBody>
      </p:sp>
      <p:sp>
        <p:nvSpPr>
          <p:cNvPr descr="A callout box providing steps in a math language routine to support English Language Learners." id="210" name="Google Shape;210;p28" title="ELL callout box"/>
          <p:cNvSpPr/>
          <p:nvPr/>
        </p:nvSpPr>
        <p:spPr>
          <a:xfrm>
            <a:off x="4544225" y="673975"/>
            <a:ext cx="4270500" cy="1796700"/>
          </a:xfrm>
          <a:prstGeom prst="wedgeRoundRectCallout">
            <a:avLst>
              <a:gd fmla="val -60769" name="adj1"/>
              <a:gd fmla="val -5353"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lnSpc>
                <a:spcPct val="105000"/>
              </a:lnSpc>
              <a:spcBef>
                <a:spcPts val="0"/>
              </a:spcBef>
              <a:spcAft>
                <a:spcPts val="0"/>
              </a:spcAft>
              <a:buNone/>
            </a:pPr>
            <a:r>
              <a:rPr i="1" lang="en" sz="1600">
                <a:solidFill>
                  <a:schemeClr val="dk1"/>
                </a:solidFill>
                <a:latin typeface="Roboto"/>
                <a:ea typeface="Roboto"/>
                <a:cs typeface="Roboto"/>
                <a:sym typeface="Roboto"/>
              </a:rPr>
              <a:t> </a:t>
            </a:r>
            <a:r>
              <a:rPr i="1" lang="en" sz="1600">
                <a:solidFill>
                  <a:schemeClr val="dk1"/>
                </a:solidFill>
                <a:latin typeface="Noto Sans"/>
                <a:ea typeface="Noto Sans"/>
                <a:cs typeface="Noto Sans"/>
                <a:sym typeface="Noto Sans"/>
              </a:rPr>
              <a:t>“_____ and _____ are alike because . . .”</a:t>
            </a:r>
            <a:endParaRPr i="1" sz="1600">
              <a:solidFill>
                <a:schemeClr val="dk1"/>
              </a:solidFill>
              <a:latin typeface="Noto Sans"/>
              <a:ea typeface="Noto Sans"/>
              <a:cs typeface="Noto Sans"/>
              <a:sym typeface="Noto Sans"/>
            </a:endParaRPr>
          </a:p>
          <a:p>
            <a:pPr indent="0" lvl="0" marL="0" rtl="0" algn="l">
              <a:lnSpc>
                <a:spcPct val="105000"/>
              </a:lnSpc>
              <a:spcBef>
                <a:spcPts val="700"/>
              </a:spcBef>
              <a:spcAft>
                <a:spcPts val="0"/>
              </a:spcAft>
              <a:buClr>
                <a:schemeClr val="dk1"/>
              </a:buClr>
              <a:buSzPts val="1100"/>
              <a:buFont typeface="Arial"/>
              <a:buNone/>
            </a:pPr>
            <a:r>
              <a:rPr i="1" lang="en" sz="1600">
                <a:solidFill>
                  <a:schemeClr val="dk1"/>
                </a:solidFill>
                <a:latin typeface="Noto Sans"/>
                <a:ea typeface="Noto Sans"/>
                <a:cs typeface="Noto Sans"/>
                <a:sym typeface="Noto Sans"/>
              </a:rPr>
              <a:t>“One thing that is the same is …” </a:t>
            </a:r>
            <a:endParaRPr i="1" sz="1600">
              <a:solidFill>
                <a:schemeClr val="dk1"/>
              </a:solidFill>
              <a:latin typeface="Noto Sans"/>
              <a:ea typeface="Noto Sans"/>
              <a:cs typeface="Noto Sans"/>
              <a:sym typeface="Noto Sans"/>
            </a:endParaRPr>
          </a:p>
          <a:p>
            <a:pPr indent="0" lvl="0" marL="0" rtl="0" algn="l">
              <a:lnSpc>
                <a:spcPct val="105000"/>
              </a:lnSpc>
              <a:spcBef>
                <a:spcPts val="2000"/>
              </a:spcBef>
              <a:spcAft>
                <a:spcPts val="0"/>
              </a:spcAft>
              <a:buNone/>
            </a:pPr>
            <a:r>
              <a:rPr i="1" lang="en" sz="1600">
                <a:solidFill>
                  <a:schemeClr val="dk1"/>
                </a:solidFill>
                <a:latin typeface="Noto Sans"/>
                <a:ea typeface="Noto Sans"/>
                <a:cs typeface="Noto Sans"/>
                <a:sym typeface="Noto Sans"/>
              </a:rPr>
              <a:t> “_____ and _____ different  because . . .”</a:t>
            </a:r>
            <a:endParaRPr i="1" sz="1600">
              <a:solidFill>
                <a:schemeClr val="dk1"/>
              </a:solidFill>
              <a:latin typeface="Noto Sans"/>
              <a:ea typeface="Noto Sans"/>
              <a:cs typeface="Noto Sans"/>
              <a:sym typeface="Noto Sans"/>
            </a:endParaRPr>
          </a:p>
          <a:p>
            <a:pPr indent="0" lvl="0" marL="0" rtl="0" algn="l">
              <a:lnSpc>
                <a:spcPct val="105000"/>
              </a:lnSpc>
              <a:spcBef>
                <a:spcPts val="700"/>
              </a:spcBef>
              <a:spcAft>
                <a:spcPts val="0"/>
              </a:spcAft>
              <a:buNone/>
            </a:pPr>
            <a:r>
              <a:rPr i="1" lang="en" sz="1600">
                <a:solidFill>
                  <a:schemeClr val="dk1"/>
                </a:solidFill>
                <a:latin typeface="Noto Sans"/>
                <a:ea typeface="Noto Sans"/>
                <a:cs typeface="Noto Sans"/>
                <a:sym typeface="Noto Sans"/>
              </a:rPr>
              <a:t>“One thing that is different is …”</a:t>
            </a:r>
            <a:endParaRPr i="1" sz="1600">
              <a:solidFill>
                <a:schemeClr val="dk1"/>
              </a:solidFill>
              <a:latin typeface="Noto Sans"/>
              <a:ea typeface="Noto Sans"/>
              <a:cs typeface="Noto Sans"/>
              <a:sym typeface="Noto Sans"/>
            </a:endParaRPr>
          </a:p>
          <a:p>
            <a:pPr indent="0" lvl="0" marL="0" rtl="0" algn="r">
              <a:spcBef>
                <a:spcPts val="700"/>
              </a:spcBef>
              <a:spcAft>
                <a:spcPts val="0"/>
              </a:spcAft>
              <a:buNone/>
            </a:pPr>
            <a:r>
              <a:rPr i="1" lang="en" sz="1000">
                <a:solidFill>
                  <a:schemeClr val="dk1"/>
                </a:solidFill>
                <a:latin typeface="Calibri"/>
                <a:ea typeface="Calibri"/>
                <a:cs typeface="Calibri"/>
                <a:sym typeface="Calibri"/>
              </a:rPr>
              <a:t>Discussion Supports</a:t>
            </a:r>
            <a:endParaRPr i="1" sz="1000">
              <a:latin typeface="Calibri"/>
              <a:ea typeface="Calibri"/>
              <a:cs typeface="Calibri"/>
              <a:sym typeface="Calibri"/>
            </a:endParaRPr>
          </a:p>
        </p:txBody>
      </p:sp>
      <p:sp>
        <p:nvSpPr>
          <p:cNvPr descr="A callout providing support steps for students based on universal designs for learning. " id="211" name="Google Shape;211;p28" title="UDL callout box"/>
          <p:cNvSpPr/>
          <p:nvPr/>
        </p:nvSpPr>
        <p:spPr>
          <a:xfrm>
            <a:off x="4225475" y="2593975"/>
            <a:ext cx="4733700" cy="24111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lang="en" sz="1500">
                <a:solidFill>
                  <a:schemeClr val="dk1"/>
                </a:solidFill>
                <a:latin typeface="Noto Sans"/>
                <a:ea typeface="Noto Sans"/>
                <a:cs typeface="Noto Sans"/>
                <a:sym typeface="Noto Sans"/>
              </a:rPr>
              <a:t>Make a T-chart on a sheet of paper. Label the columns “similar” and “different.” </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SzPts val="1500"/>
              <a:buFont typeface="Calibri"/>
              <a:buAutoNum type="arabicPeriod"/>
            </a:pPr>
            <a:r>
              <a:rPr lang="en" sz="1500">
                <a:solidFill>
                  <a:schemeClr val="dk1"/>
                </a:solidFill>
                <a:latin typeface="Noto Sans"/>
                <a:ea typeface="Noto Sans"/>
                <a:cs typeface="Noto Sans"/>
                <a:sym typeface="Noto Sans"/>
              </a:rPr>
              <a:t>Number the steps in the examples from Diego and Mia. </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Compare each step in the students’ processes: What is the same? What is </a:t>
            </a:r>
            <a:r>
              <a:rPr lang="en" sz="1500">
                <a:solidFill>
                  <a:schemeClr val="dk1"/>
                </a:solidFill>
                <a:latin typeface="Noto Sans"/>
                <a:ea typeface="Noto Sans"/>
                <a:cs typeface="Noto Sans"/>
                <a:sym typeface="Noto Sans"/>
              </a:rPr>
              <a:t>different?</a:t>
            </a:r>
            <a:endParaRPr sz="1500">
              <a:solidFill>
                <a:schemeClr val="dk1"/>
              </a:solidFill>
              <a:latin typeface="Noto Sans"/>
              <a:ea typeface="Noto Sans"/>
              <a:cs typeface="Noto Sans"/>
              <a:sym typeface="Noto Sans"/>
            </a:endParaRPr>
          </a:p>
          <a:p>
            <a:pPr indent="-323850" lvl="0" marL="457200" rtl="0" algn="l">
              <a:spcBef>
                <a:spcPts val="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List the step and its number in the two column note under the correct label. </a:t>
            </a:r>
            <a:endParaRPr sz="1500">
              <a:solidFill>
                <a:schemeClr val="dk1"/>
              </a:solidFill>
              <a:latin typeface="Noto Sans"/>
              <a:ea typeface="Noto Sans"/>
              <a:cs typeface="Noto Sans"/>
              <a:sym typeface="Noto Sans"/>
            </a:endParaRPr>
          </a:p>
          <a:p>
            <a:pPr indent="0" lvl="0" marL="457200" rtl="0" algn="r">
              <a:spcBef>
                <a:spcPts val="500"/>
              </a:spcBef>
              <a:spcAft>
                <a:spcPts val="50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212" name="Google Shape;212;p2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9.2.3  Completing the Square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6" name="Shape 216"/>
        <p:cNvGrpSpPr/>
        <p:nvPr/>
      </p:nvGrpSpPr>
      <p:grpSpPr>
        <a:xfrm>
          <a:off x="0" y="0"/>
          <a:ext cx="0" cy="0"/>
          <a:chOff x="0" y="0"/>
          <a:chExt cx="0" cy="0"/>
        </a:xfrm>
      </p:grpSpPr>
      <p:sp>
        <p:nvSpPr>
          <p:cNvPr id="217" name="Google Shape;217;p29"/>
          <p:cNvSpPr txBox="1"/>
          <p:nvPr>
            <p:ph type="title"/>
          </p:nvPr>
        </p:nvSpPr>
        <p:spPr>
          <a:xfrm>
            <a:off x="311700" y="64589"/>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Same or Different? ☯️</a:t>
            </a:r>
            <a:endParaRPr/>
          </a:p>
        </p:txBody>
      </p:sp>
      <p:sp>
        <p:nvSpPr>
          <p:cNvPr id="218" name="Google Shape;218;p29"/>
          <p:cNvSpPr txBox="1"/>
          <p:nvPr>
            <p:ph idx="1" type="body"/>
          </p:nvPr>
        </p:nvSpPr>
        <p:spPr>
          <a:xfrm>
            <a:off x="378750" y="983300"/>
            <a:ext cx="2903100" cy="36576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SzPts val="1018"/>
              <a:buNone/>
            </a:pPr>
            <a:r>
              <a:rPr lang="en" sz="2220"/>
              <a:t>Here are two examples of how Diego and Mai completed the square to solve the same equation.</a:t>
            </a:r>
            <a:endParaRPr sz="2220"/>
          </a:p>
          <a:p>
            <a:pPr indent="-369570" lvl="0" marL="457200" rtl="0" algn="l">
              <a:lnSpc>
                <a:spcPct val="90000"/>
              </a:lnSpc>
              <a:spcBef>
                <a:spcPts val="1200"/>
              </a:spcBef>
              <a:spcAft>
                <a:spcPts val="0"/>
              </a:spcAft>
              <a:buSzPts val="2220"/>
              <a:buChar char="●"/>
            </a:pPr>
            <a:r>
              <a:rPr lang="en" sz="2220"/>
              <a:t>What is the same? </a:t>
            </a:r>
            <a:endParaRPr sz="2220"/>
          </a:p>
          <a:p>
            <a:pPr indent="-369570" lvl="0" marL="457200" rtl="0" algn="l">
              <a:lnSpc>
                <a:spcPct val="90000"/>
              </a:lnSpc>
              <a:spcBef>
                <a:spcPts val="1000"/>
              </a:spcBef>
              <a:spcAft>
                <a:spcPts val="0"/>
              </a:spcAft>
              <a:buSzPts val="2220"/>
              <a:buChar char="●"/>
            </a:pPr>
            <a:r>
              <a:rPr lang="en" sz="2220"/>
              <a:t>What is different?</a:t>
            </a:r>
            <a:endParaRPr sz="2220"/>
          </a:p>
        </p:txBody>
      </p:sp>
      <p:sp>
        <p:nvSpPr>
          <p:cNvPr id="219" name="Google Shape;219;p29"/>
          <p:cNvSpPr txBox="1"/>
          <p:nvPr>
            <p:ph idx="1" type="body"/>
          </p:nvPr>
        </p:nvSpPr>
        <p:spPr>
          <a:xfrm>
            <a:off x="3477300" y="983313"/>
            <a:ext cx="2618700" cy="3657600"/>
          </a:xfrm>
          <a:prstGeom prst="rect">
            <a:avLst/>
          </a:prstGeom>
          <a:ln cap="flat" cmpd="sng" w="28575">
            <a:solidFill>
              <a:srgbClr val="FDBD3E"/>
            </a:solidFill>
            <a:prstDash val="solid"/>
            <a:round/>
            <a:headEnd len="sm" w="sm" type="none"/>
            <a:tailEnd len="sm" w="sm" type="none"/>
          </a:ln>
        </p:spPr>
        <p:txBody>
          <a:bodyPr anchorCtr="0" anchor="t" bIns="91425" lIns="91425" spcFirstLastPara="1" rIns="91425" wrap="square" tIns="91425">
            <a:normAutofit fontScale="40000" lnSpcReduction="20000"/>
          </a:bodyPr>
          <a:lstStyle/>
          <a:p>
            <a:pPr indent="0" lvl="0" marL="0" rtl="0" algn="ctr">
              <a:lnSpc>
                <a:spcPct val="100000"/>
              </a:lnSpc>
              <a:spcBef>
                <a:spcPts val="0"/>
              </a:spcBef>
              <a:spcAft>
                <a:spcPts val="0"/>
              </a:spcAft>
              <a:buNone/>
            </a:pPr>
            <a:r>
              <a:rPr b="1" lang="en" sz="5121"/>
              <a:t>Diego</a:t>
            </a:r>
            <a:endParaRPr b="1" sz="5121"/>
          </a:p>
          <a:p>
            <a:pPr indent="0" lvl="0" marL="0" rtl="0" algn="l">
              <a:lnSpc>
                <a:spcPct val="100000"/>
              </a:lnSpc>
              <a:spcBef>
                <a:spcPts val="1200"/>
              </a:spcBef>
              <a:spcAft>
                <a:spcPts val="0"/>
              </a:spcAft>
              <a:buNone/>
            </a:pPr>
            <a:r>
              <a:rPr i="1" lang="en" sz="4000">
                <a:latin typeface="Times New Roman"/>
                <a:ea typeface="Times New Roman"/>
                <a:cs typeface="Times New Roman"/>
                <a:sym typeface="Times New Roman"/>
              </a:rPr>
              <a:t>x</a:t>
            </a:r>
            <a:r>
              <a:rPr baseline="30000" lang="en" sz="4000"/>
              <a:t>2 </a:t>
            </a:r>
            <a:r>
              <a:rPr lang="en" sz="4000"/>
              <a:t>+ 10</a:t>
            </a:r>
            <a:r>
              <a:rPr i="1" lang="en" sz="4000">
                <a:latin typeface="Times New Roman"/>
                <a:ea typeface="Times New Roman"/>
                <a:cs typeface="Times New Roman"/>
                <a:sym typeface="Times New Roman"/>
              </a:rPr>
              <a:t>x </a:t>
            </a:r>
            <a:r>
              <a:rPr lang="en" sz="4000"/>
              <a:t>+ 9 = 0</a:t>
            </a:r>
            <a:endParaRPr sz="4000"/>
          </a:p>
          <a:p>
            <a:pPr indent="0" lvl="0" marL="0" rtl="0" algn="l">
              <a:lnSpc>
                <a:spcPct val="100000"/>
              </a:lnSpc>
              <a:spcBef>
                <a:spcPts val="1200"/>
              </a:spcBef>
              <a:spcAft>
                <a:spcPts val="0"/>
              </a:spcAft>
              <a:buNone/>
            </a:pPr>
            <a:r>
              <a:rPr i="1" lang="en" sz="4000">
                <a:latin typeface="Times New Roman"/>
                <a:ea typeface="Times New Roman"/>
                <a:cs typeface="Times New Roman"/>
                <a:sym typeface="Times New Roman"/>
              </a:rPr>
              <a:t>x</a:t>
            </a:r>
            <a:r>
              <a:rPr baseline="30000" lang="en" sz="4000"/>
              <a:t>2 </a:t>
            </a:r>
            <a:r>
              <a:rPr lang="en" sz="4000"/>
              <a:t>+ 10</a:t>
            </a:r>
            <a:r>
              <a:rPr i="1" lang="en" sz="4000">
                <a:latin typeface="Times New Roman"/>
                <a:ea typeface="Times New Roman"/>
                <a:cs typeface="Times New Roman"/>
                <a:sym typeface="Times New Roman"/>
              </a:rPr>
              <a:t>x</a:t>
            </a:r>
            <a:r>
              <a:rPr lang="en" sz="4000"/>
              <a:t> = -9</a:t>
            </a:r>
            <a:endParaRPr sz="4000"/>
          </a:p>
          <a:p>
            <a:pPr indent="0" lvl="0" marL="0" rtl="0" algn="l">
              <a:lnSpc>
                <a:spcPct val="100000"/>
              </a:lnSpc>
              <a:spcBef>
                <a:spcPts val="1200"/>
              </a:spcBef>
              <a:spcAft>
                <a:spcPts val="0"/>
              </a:spcAft>
              <a:buNone/>
            </a:pPr>
            <a:r>
              <a:rPr i="1" lang="en" sz="4000">
                <a:latin typeface="Times New Roman"/>
                <a:ea typeface="Times New Roman"/>
                <a:cs typeface="Times New Roman"/>
                <a:sym typeface="Times New Roman"/>
              </a:rPr>
              <a:t>x</a:t>
            </a:r>
            <a:r>
              <a:rPr baseline="30000" lang="en" sz="4000"/>
              <a:t>2 </a:t>
            </a:r>
            <a:r>
              <a:rPr lang="en" sz="4000"/>
              <a:t> + 10</a:t>
            </a:r>
            <a:r>
              <a:rPr i="1" lang="en" sz="4000">
                <a:latin typeface="Times New Roman"/>
                <a:ea typeface="Times New Roman"/>
                <a:cs typeface="Times New Roman"/>
                <a:sym typeface="Times New Roman"/>
              </a:rPr>
              <a:t>x</a:t>
            </a:r>
            <a:r>
              <a:rPr lang="en" sz="4000"/>
              <a:t> + 25</a:t>
            </a:r>
            <a:r>
              <a:rPr lang="en" sz="4000"/>
              <a:t> = -9 + 25</a:t>
            </a:r>
            <a:endParaRPr sz="4000"/>
          </a:p>
          <a:p>
            <a:pPr indent="0" lvl="0" marL="0" rtl="0" algn="l">
              <a:lnSpc>
                <a:spcPct val="100000"/>
              </a:lnSpc>
              <a:spcBef>
                <a:spcPts val="1200"/>
              </a:spcBef>
              <a:spcAft>
                <a:spcPts val="0"/>
              </a:spcAft>
              <a:buNone/>
            </a:pPr>
            <a:r>
              <a:rPr i="1" lang="en" sz="4000">
                <a:latin typeface="Times New Roman"/>
                <a:ea typeface="Times New Roman"/>
                <a:cs typeface="Times New Roman"/>
                <a:sym typeface="Times New Roman"/>
              </a:rPr>
              <a:t>x</a:t>
            </a:r>
            <a:r>
              <a:rPr baseline="30000" lang="en" sz="4000"/>
              <a:t>2 </a:t>
            </a:r>
            <a:r>
              <a:rPr lang="en" sz="4000"/>
              <a:t> + 10</a:t>
            </a:r>
            <a:r>
              <a:rPr i="1" lang="en" sz="4000">
                <a:latin typeface="Times New Roman"/>
                <a:ea typeface="Times New Roman"/>
                <a:cs typeface="Times New Roman"/>
                <a:sym typeface="Times New Roman"/>
              </a:rPr>
              <a:t>x</a:t>
            </a:r>
            <a:r>
              <a:rPr lang="en" sz="4000"/>
              <a:t> + 25 = 16</a:t>
            </a:r>
            <a:endParaRPr sz="4000"/>
          </a:p>
          <a:p>
            <a:pPr indent="0" lvl="0" marL="0" rtl="0" algn="l">
              <a:lnSpc>
                <a:spcPct val="100000"/>
              </a:lnSpc>
              <a:spcBef>
                <a:spcPts val="1200"/>
              </a:spcBef>
              <a:spcAft>
                <a:spcPts val="0"/>
              </a:spcAft>
              <a:buNone/>
            </a:pPr>
            <a:r>
              <a:rPr lang="en" sz="4000"/>
              <a:t>(</a:t>
            </a:r>
            <a:r>
              <a:rPr i="1" lang="en" sz="4000">
                <a:latin typeface="Times New Roman"/>
                <a:ea typeface="Times New Roman"/>
                <a:cs typeface="Times New Roman"/>
                <a:sym typeface="Times New Roman"/>
              </a:rPr>
              <a:t>x</a:t>
            </a:r>
            <a:r>
              <a:rPr lang="en" sz="4000"/>
              <a:t> + 5)</a:t>
            </a:r>
            <a:r>
              <a:rPr baseline="30000" lang="en" sz="4000"/>
              <a:t>2</a:t>
            </a:r>
            <a:r>
              <a:rPr lang="en" sz="4000"/>
              <a:t> =16</a:t>
            </a:r>
            <a:endParaRPr sz="4000"/>
          </a:p>
          <a:p>
            <a:pPr indent="0" lvl="0" marL="0" rtl="0" algn="l">
              <a:lnSpc>
                <a:spcPct val="100000"/>
              </a:lnSpc>
              <a:spcBef>
                <a:spcPts val="1200"/>
              </a:spcBef>
              <a:spcAft>
                <a:spcPts val="0"/>
              </a:spcAft>
              <a:buNone/>
            </a:pPr>
            <a:r>
              <a:rPr lang="en" sz="4000"/>
              <a:t>⎷</a:t>
            </a:r>
            <a:r>
              <a:rPr lang="en" sz="4000"/>
              <a:t>(</a:t>
            </a:r>
            <a:r>
              <a:rPr i="1" lang="en" sz="4000">
                <a:latin typeface="Times New Roman"/>
                <a:ea typeface="Times New Roman"/>
                <a:cs typeface="Times New Roman"/>
                <a:sym typeface="Times New Roman"/>
              </a:rPr>
              <a:t>x</a:t>
            </a:r>
            <a:r>
              <a:rPr lang="en" sz="4000"/>
              <a:t> +5)</a:t>
            </a:r>
            <a:r>
              <a:rPr baseline="30000" lang="en" sz="4000"/>
              <a:t>2</a:t>
            </a:r>
            <a:r>
              <a:rPr lang="en" sz="4000"/>
              <a:t> = </a:t>
            </a:r>
            <a:r>
              <a:rPr lang="en" sz="4000"/>
              <a:t>⎷</a:t>
            </a:r>
            <a:r>
              <a:rPr lang="en" sz="4000"/>
              <a:t>(16)</a:t>
            </a:r>
            <a:endParaRPr sz="4000"/>
          </a:p>
          <a:p>
            <a:pPr indent="0" lvl="0" marL="0" rtl="0" algn="l">
              <a:lnSpc>
                <a:spcPct val="100000"/>
              </a:lnSpc>
              <a:spcBef>
                <a:spcPts val="1200"/>
              </a:spcBef>
              <a:spcAft>
                <a:spcPts val="0"/>
              </a:spcAft>
              <a:buNone/>
            </a:pPr>
            <a:r>
              <a:rPr i="1" lang="en" sz="4000">
                <a:latin typeface="Times New Roman"/>
                <a:ea typeface="Times New Roman"/>
                <a:cs typeface="Times New Roman"/>
                <a:sym typeface="Times New Roman"/>
              </a:rPr>
              <a:t>x</a:t>
            </a:r>
            <a:r>
              <a:rPr lang="en" sz="4000"/>
              <a:t> + 5 = </a:t>
            </a:r>
            <a:r>
              <a:rPr lang="en" sz="4000">
                <a:highlight>
                  <a:srgbClr val="FFFFFF"/>
                </a:highlight>
                <a:latin typeface="Arial"/>
                <a:ea typeface="Arial"/>
                <a:cs typeface="Arial"/>
                <a:sym typeface="Arial"/>
              </a:rPr>
              <a:t>± 4</a:t>
            </a:r>
            <a:endParaRPr sz="4000">
              <a:highlight>
                <a:srgbClr val="FFFFFF"/>
              </a:highlight>
              <a:latin typeface="Arial"/>
              <a:ea typeface="Arial"/>
              <a:cs typeface="Arial"/>
              <a:sym typeface="Arial"/>
            </a:endParaRPr>
          </a:p>
          <a:p>
            <a:pPr indent="0" lvl="0" marL="0" rtl="0" algn="l">
              <a:lnSpc>
                <a:spcPct val="100000"/>
              </a:lnSpc>
              <a:spcBef>
                <a:spcPts val="1200"/>
              </a:spcBef>
              <a:spcAft>
                <a:spcPts val="0"/>
              </a:spcAft>
              <a:buNone/>
            </a:pPr>
            <a:r>
              <a:rPr i="1" lang="en" sz="4000">
                <a:latin typeface="Times New Roman"/>
                <a:ea typeface="Times New Roman"/>
                <a:cs typeface="Times New Roman"/>
                <a:sym typeface="Times New Roman"/>
              </a:rPr>
              <a:t>x</a:t>
            </a:r>
            <a:r>
              <a:rPr lang="en" sz="4000">
                <a:highlight>
                  <a:srgbClr val="FFFFFF"/>
                </a:highlight>
                <a:latin typeface="Arial"/>
                <a:ea typeface="Arial"/>
                <a:cs typeface="Arial"/>
                <a:sym typeface="Arial"/>
              </a:rPr>
              <a:t> + 5 = 4 or </a:t>
            </a:r>
            <a:r>
              <a:rPr i="1" lang="en" sz="4000">
                <a:latin typeface="Times New Roman"/>
                <a:ea typeface="Times New Roman"/>
                <a:cs typeface="Times New Roman"/>
                <a:sym typeface="Times New Roman"/>
              </a:rPr>
              <a:t>x</a:t>
            </a:r>
            <a:r>
              <a:rPr lang="en" sz="4000">
                <a:highlight>
                  <a:srgbClr val="FFFFFF"/>
                </a:highlight>
                <a:latin typeface="Arial"/>
                <a:ea typeface="Arial"/>
                <a:cs typeface="Arial"/>
                <a:sym typeface="Arial"/>
              </a:rPr>
              <a:t> + 5 = – 4</a:t>
            </a:r>
            <a:endParaRPr sz="4000">
              <a:highlight>
                <a:srgbClr val="FFFFFF"/>
              </a:highlight>
              <a:latin typeface="Arial"/>
              <a:ea typeface="Arial"/>
              <a:cs typeface="Arial"/>
              <a:sym typeface="Arial"/>
            </a:endParaRPr>
          </a:p>
          <a:p>
            <a:pPr indent="0" lvl="0" marL="0" rtl="0" algn="l">
              <a:lnSpc>
                <a:spcPct val="100000"/>
              </a:lnSpc>
              <a:spcBef>
                <a:spcPts val="1200"/>
              </a:spcBef>
              <a:spcAft>
                <a:spcPts val="1200"/>
              </a:spcAft>
              <a:buClr>
                <a:schemeClr val="dk1"/>
              </a:buClr>
              <a:buSzPct val="27500"/>
              <a:buFont typeface="Arial"/>
              <a:buNone/>
            </a:pPr>
            <a:r>
              <a:rPr i="1" lang="en" sz="4000">
                <a:latin typeface="Times New Roman"/>
                <a:ea typeface="Times New Roman"/>
                <a:cs typeface="Times New Roman"/>
                <a:sym typeface="Times New Roman"/>
              </a:rPr>
              <a:t>x</a:t>
            </a:r>
            <a:r>
              <a:rPr lang="en" sz="4000">
                <a:highlight>
                  <a:srgbClr val="FFFFFF"/>
                </a:highlight>
                <a:latin typeface="Arial"/>
                <a:ea typeface="Arial"/>
                <a:cs typeface="Arial"/>
                <a:sym typeface="Arial"/>
              </a:rPr>
              <a:t> = – 1 and </a:t>
            </a:r>
            <a:r>
              <a:rPr i="1" lang="en" sz="4000">
                <a:latin typeface="Times New Roman"/>
                <a:ea typeface="Times New Roman"/>
                <a:cs typeface="Times New Roman"/>
                <a:sym typeface="Times New Roman"/>
              </a:rPr>
              <a:t>x</a:t>
            </a:r>
            <a:r>
              <a:rPr lang="en" sz="4000">
                <a:highlight>
                  <a:srgbClr val="FFFFFF"/>
                </a:highlight>
                <a:latin typeface="Arial"/>
                <a:ea typeface="Arial"/>
                <a:cs typeface="Arial"/>
                <a:sym typeface="Arial"/>
              </a:rPr>
              <a:t> = – 9</a:t>
            </a:r>
            <a:endParaRPr sz="2450"/>
          </a:p>
        </p:txBody>
      </p:sp>
      <p:sp>
        <p:nvSpPr>
          <p:cNvPr id="220" name="Google Shape;220;p29"/>
          <p:cNvSpPr txBox="1"/>
          <p:nvPr>
            <p:ph idx="2" type="body"/>
          </p:nvPr>
        </p:nvSpPr>
        <p:spPr>
          <a:xfrm>
            <a:off x="6213500" y="960125"/>
            <a:ext cx="2618700" cy="3657600"/>
          </a:xfrm>
          <a:prstGeom prst="rect">
            <a:avLst/>
          </a:prstGeom>
          <a:ln cap="flat" cmpd="sng" w="28575">
            <a:solidFill>
              <a:srgbClr val="005047"/>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t>Mai</a:t>
            </a:r>
            <a:endParaRPr b="1" sz="2000"/>
          </a:p>
          <a:p>
            <a:pPr indent="0" lvl="0" marL="0" rtl="0" algn="l">
              <a:lnSpc>
                <a:spcPct val="100000"/>
              </a:lnSpc>
              <a:spcBef>
                <a:spcPts val="1200"/>
              </a:spcBef>
              <a:spcAft>
                <a:spcPts val="0"/>
              </a:spcAft>
              <a:buNone/>
            </a:pPr>
            <a:r>
              <a:rPr i="1" lang="en" sz="1600">
                <a:latin typeface="Times New Roman"/>
                <a:ea typeface="Times New Roman"/>
                <a:cs typeface="Times New Roman"/>
                <a:sym typeface="Times New Roman"/>
              </a:rPr>
              <a:t>x</a:t>
            </a:r>
            <a:r>
              <a:rPr baseline="30000" lang="en" sz="1600"/>
              <a:t>2 </a:t>
            </a:r>
            <a:r>
              <a:rPr lang="en" sz="1600"/>
              <a:t>+ 10</a:t>
            </a:r>
            <a:r>
              <a:rPr i="1" lang="en" sz="1600">
                <a:latin typeface="Times New Roman"/>
                <a:ea typeface="Times New Roman"/>
                <a:cs typeface="Times New Roman"/>
                <a:sym typeface="Times New Roman"/>
              </a:rPr>
              <a:t>x </a:t>
            </a:r>
            <a:r>
              <a:rPr lang="en" sz="1600"/>
              <a:t>+ 9 = 0</a:t>
            </a:r>
            <a:endParaRPr sz="1600"/>
          </a:p>
          <a:p>
            <a:pPr indent="0" lvl="0" marL="0" rtl="0" algn="l">
              <a:lnSpc>
                <a:spcPct val="100000"/>
              </a:lnSpc>
              <a:spcBef>
                <a:spcPts val="1200"/>
              </a:spcBef>
              <a:spcAft>
                <a:spcPts val="0"/>
              </a:spcAft>
              <a:buNone/>
            </a:pPr>
            <a:r>
              <a:rPr i="1" lang="en" sz="1600">
                <a:latin typeface="Times New Roman"/>
                <a:ea typeface="Times New Roman"/>
                <a:cs typeface="Times New Roman"/>
                <a:sym typeface="Times New Roman"/>
              </a:rPr>
              <a:t>x</a:t>
            </a:r>
            <a:r>
              <a:rPr baseline="30000" lang="en" sz="1600"/>
              <a:t>2 </a:t>
            </a:r>
            <a:r>
              <a:rPr lang="en" sz="1600"/>
              <a:t>+ 10</a:t>
            </a:r>
            <a:r>
              <a:rPr i="1" lang="en" sz="1600">
                <a:latin typeface="Times New Roman"/>
                <a:ea typeface="Times New Roman"/>
                <a:cs typeface="Times New Roman"/>
                <a:sym typeface="Times New Roman"/>
              </a:rPr>
              <a:t>x </a:t>
            </a:r>
            <a:r>
              <a:rPr lang="en" sz="1600"/>
              <a:t>+ 9 +16 =16</a:t>
            </a:r>
            <a:endParaRPr sz="1600"/>
          </a:p>
          <a:p>
            <a:pPr indent="0" lvl="0" marL="0" rtl="0" algn="l">
              <a:lnSpc>
                <a:spcPct val="100000"/>
              </a:lnSpc>
              <a:spcBef>
                <a:spcPts val="1200"/>
              </a:spcBef>
              <a:spcAft>
                <a:spcPts val="0"/>
              </a:spcAft>
              <a:buNone/>
            </a:pPr>
            <a:r>
              <a:rPr i="1" lang="en" sz="1600">
                <a:latin typeface="Times New Roman"/>
                <a:ea typeface="Times New Roman"/>
                <a:cs typeface="Times New Roman"/>
                <a:sym typeface="Times New Roman"/>
              </a:rPr>
              <a:t>x</a:t>
            </a:r>
            <a:r>
              <a:rPr baseline="30000" lang="en" sz="1600"/>
              <a:t>2 </a:t>
            </a:r>
            <a:r>
              <a:rPr lang="en" sz="1600"/>
              <a:t> + 10</a:t>
            </a:r>
            <a:r>
              <a:rPr i="1" lang="en" sz="1600">
                <a:latin typeface="Times New Roman"/>
                <a:ea typeface="Times New Roman"/>
                <a:cs typeface="Times New Roman"/>
                <a:sym typeface="Times New Roman"/>
              </a:rPr>
              <a:t>x</a:t>
            </a:r>
            <a:r>
              <a:rPr lang="en" sz="1600"/>
              <a:t> + 25 = 16</a:t>
            </a:r>
            <a:endParaRPr sz="1600"/>
          </a:p>
          <a:p>
            <a:pPr indent="0" lvl="0" marL="0" rtl="0" algn="l">
              <a:lnSpc>
                <a:spcPct val="100000"/>
              </a:lnSpc>
              <a:spcBef>
                <a:spcPts val="1200"/>
              </a:spcBef>
              <a:spcAft>
                <a:spcPts val="0"/>
              </a:spcAft>
              <a:buNone/>
            </a:pPr>
            <a:r>
              <a:rPr lang="en" sz="1600"/>
              <a:t>(</a:t>
            </a:r>
            <a:r>
              <a:rPr i="1" lang="en" sz="1600">
                <a:latin typeface="Times New Roman"/>
                <a:ea typeface="Times New Roman"/>
                <a:cs typeface="Times New Roman"/>
                <a:sym typeface="Times New Roman"/>
              </a:rPr>
              <a:t>x</a:t>
            </a:r>
            <a:r>
              <a:rPr lang="en" sz="1600"/>
              <a:t> + 5)</a:t>
            </a:r>
            <a:r>
              <a:rPr baseline="30000" lang="en" sz="1600"/>
              <a:t>2</a:t>
            </a:r>
            <a:r>
              <a:rPr lang="en" sz="1600"/>
              <a:t> =16</a:t>
            </a:r>
            <a:endParaRPr sz="1600"/>
          </a:p>
          <a:p>
            <a:pPr indent="0" lvl="0" marL="0" rtl="0" algn="l">
              <a:lnSpc>
                <a:spcPct val="100000"/>
              </a:lnSpc>
              <a:spcBef>
                <a:spcPts val="1200"/>
              </a:spcBef>
              <a:spcAft>
                <a:spcPts val="0"/>
              </a:spcAft>
              <a:buNone/>
            </a:pPr>
            <a:r>
              <a:rPr lang="en" sz="1600"/>
              <a:t>⎷</a:t>
            </a:r>
            <a:r>
              <a:rPr lang="en" sz="1600"/>
              <a:t>(</a:t>
            </a:r>
            <a:r>
              <a:rPr i="1" lang="en" sz="1600">
                <a:latin typeface="Times New Roman"/>
                <a:ea typeface="Times New Roman"/>
                <a:cs typeface="Times New Roman"/>
                <a:sym typeface="Times New Roman"/>
              </a:rPr>
              <a:t>x</a:t>
            </a:r>
            <a:r>
              <a:rPr lang="en" sz="1600"/>
              <a:t> +5)</a:t>
            </a:r>
            <a:r>
              <a:rPr baseline="30000" lang="en" sz="1600"/>
              <a:t>2</a:t>
            </a:r>
            <a:r>
              <a:rPr lang="en" sz="1600"/>
              <a:t> = ⎷(16)</a:t>
            </a:r>
            <a:endParaRPr sz="1600"/>
          </a:p>
          <a:p>
            <a:pPr indent="0" lvl="0" marL="0" rtl="0" algn="l">
              <a:lnSpc>
                <a:spcPct val="100000"/>
              </a:lnSpc>
              <a:spcBef>
                <a:spcPts val="1200"/>
              </a:spcBef>
              <a:spcAft>
                <a:spcPts val="0"/>
              </a:spcAft>
              <a:buNone/>
            </a:pPr>
            <a:r>
              <a:rPr i="1" lang="en" sz="1600">
                <a:latin typeface="Times New Roman"/>
                <a:ea typeface="Times New Roman"/>
                <a:cs typeface="Times New Roman"/>
                <a:sym typeface="Times New Roman"/>
              </a:rPr>
              <a:t>x</a:t>
            </a:r>
            <a:r>
              <a:rPr lang="en" sz="1600"/>
              <a:t> + 5 = </a:t>
            </a:r>
            <a:r>
              <a:rPr lang="en" sz="1600">
                <a:highlight>
                  <a:srgbClr val="FFFFFF"/>
                </a:highlight>
                <a:latin typeface="Arial"/>
                <a:ea typeface="Arial"/>
                <a:cs typeface="Arial"/>
                <a:sym typeface="Arial"/>
              </a:rPr>
              <a:t>± 4</a:t>
            </a:r>
            <a:endParaRPr sz="1600">
              <a:highlight>
                <a:srgbClr val="FFFFFF"/>
              </a:highlight>
              <a:latin typeface="Arial"/>
              <a:ea typeface="Arial"/>
              <a:cs typeface="Arial"/>
              <a:sym typeface="Arial"/>
            </a:endParaRPr>
          </a:p>
          <a:p>
            <a:pPr indent="0" lvl="0" marL="0" rtl="0" algn="l">
              <a:lnSpc>
                <a:spcPct val="100000"/>
              </a:lnSpc>
              <a:spcBef>
                <a:spcPts val="1200"/>
              </a:spcBef>
              <a:spcAft>
                <a:spcPts val="0"/>
              </a:spcAft>
              <a:buNone/>
            </a:pPr>
            <a:r>
              <a:rPr i="1" lang="en" sz="1600">
                <a:latin typeface="Times New Roman"/>
                <a:ea typeface="Times New Roman"/>
                <a:cs typeface="Times New Roman"/>
                <a:sym typeface="Times New Roman"/>
              </a:rPr>
              <a:t>x</a:t>
            </a:r>
            <a:r>
              <a:rPr lang="en" sz="1600">
                <a:highlight>
                  <a:srgbClr val="FFFFFF"/>
                </a:highlight>
                <a:latin typeface="Arial"/>
                <a:ea typeface="Arial"/>
                <a:cs typeface="Arial"/>
                <a:sym typeface="Arial"/>
              </a:rPr>
              <a:t> + 5 = 4 or </a:t>
            </a:r>
            <a:r>
              <a:rPr i="1" lang="en" sz="1600">
                <a:latin typeface="Times New Roman"/>
                <a:ea typeface="Times New Roman"/>
                <a:cs typeface="Times New Roman"/>
                <a:sym typeface="Times New Roman"/>
              </a:rPr>
              <a:t>x</a:t>
            </a:r>
            <a:r>
              <a:rPr lang="en" sz="1600">
                <a:highlight>
                  <a:srgbClr val="FFFFFF"/>
                </a:highlight>
                <a:latin typeface="Arial"/>
                <a:ea typeface="Arial"/>
                <a:cs typeface="Arial"/>
                <a:sym typeface="Arial"/>
              </a:rPr>
              <a:t> + 5 = – 4</a:t>
            </a:r>
            <a:endParaRPr sz="1600">
              <a:highlight>
                <a:srgbClr val="FFFFFF"/>
              </a:highlight>
              <a:latin typeface="Arial"/>
              <a:ea typeface="Arial"/>
              <a:cs typeface="Arial"/>
              <a:sym typeface="Arial"/>
            </a:endParaRPr>
          </a:p>
          <a:p>
            <a:pPr indent="0" lvl="0" marL="0" rtl="0" algn="l">
              <a:lnSpc>
                <a:spcPct val="100000"/>
              </a:lnSpc>
              <a:spcBef>
                <a:spcPts val="1200"/>
              </a:spcBef>
              <a:spcAft>
                <a:spcPts val="1200"/>
              </a:spcAft>
              <a:buClr>
                <a:schemeClr val="dk1"/>
              </a:buClr>
              <a:buSzPts val="1100"/>
              <a:buFont typeface="Arial"/>
              <a:buNone/>
            </a:pPr>
            <a:r>
              <a:rPr i="1" lang="en" sz="1600">
                <a:latin typeface="Times New Roman"/>
                <a:ea typeface="Times New Roman"/>
                <a:cs typeface="Times New Roman"/>
                <a:sym typeface="Times New Roman"/>
              </a:rPr>
              <a:t>x</a:t>
            </a:r>
            <a:r>
              <a:rPr lang="en" sz="1600">
                <a:highlight>
                  <a:srgbClr val="FFFFFF"/>
                </a:highlight>
                <a:latin typeface="Arial"/>
                <a:ea typeface="Arial"/>
                <a:cs typeface="Arial"/>
                <a:sym typeface="Arial"/>
              </a:rPr>
              <a:t> = – 1 and </a:t>
            </a:r>
            <a:r>
              <a:rPr i="1" lang="en" sz="1600">
                <a:latin typeface="Times New Roman"/>
                <a:ea typeface="Times New Roman"/>
                <a:cs typeface="Times New Roman"/>
                <a:sym typeface="Times New Roman"/>
              </a:rPr>
              <a:t>x</a:t>
            </a:r>
            <a:r>
              <a:rPr lang="en" sz="1600">
                <a:highlight>
                  <a:srgbClr val="FFFFFF"/>
                </a:highlight>
                <a:latin typeface="Arial"/>
                <a:ea typeface="Arial"/>
                <a:cs typeface="Arial"/>
                <a:sym typeface="Arial"/>
              </a:rPr>
              <a:t> = – 9</a:t>
            </a:r>
            <a:endParaRPr sz="1600"/>
          </a:p>
        </p:txBody>
      </p:sp>
      <p:sp>
        <p:nvSpPr>
          <p:cNvPr id="221" name="Google Shape;221;p29"/>
          <p:cNvSpPr txBox="1"/>
          <p:nvPr>
            <p:ph idx="12" type="sldNum"/>
          </p:nvPr>
        </p:nvSpPr>
        <p:spPr>
          <a:xfrm>
            <a:off x="8283608" y="4726826"/>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2" name="Google Shape;222;p29"/>
          <p:cNvSpPr txBox="1"/>
          <p:nvPr>
            <p:ph idx="3" type="sldNum"/>
          </p:nvPr>
        </p:nvSpPr>
        <p:spPr>
          <a:xfrm>
            <a:off x="311700" y="472683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9.2.3 Completing the Square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6" name="Shape 226"/>
        <p:cNvGrpSpPr/>
        <p:nvPr/>
      </p:nvGrpSpPr>
      <p:grpSpPr>
        <a:xfrm>
          <a:off x="0" y="0"/>
          <a:ext cx="0" cy="0"/>
          <a:chOff x="0" y="0"/>
          <a:chExt cx="0" cy="0"/>
        </a:xfrm>
      </p:grpSpPr>
      <p:sp>
        <p:nvSpPr>
          <p:cNvPr id="227" name="Google Shape;227;p30"/>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Same or Different? ☯️</a:t>
            </a:r>
            <a:endParaRPr>
              <a:solidFill>
                <a:srgbClr val="005047"/>
              </a:solidFill>
            </a:endParaRPr>
          </a:p>
        </p:txBody>
      </p:sp>
      <p:sp>
        <p:nvSpPr>
          <p:cNvPr id="228" name="Google Shape;228;p30"/>
          <p:cNvSpPr txBox="1"/>
          <p:nvPr>
            <p:ph idx="1" type="body"/>
          </p:nvPr>
        </p:nvSpPr>
        <p:spPr>
          <a:xfrm>
            <a:off x="311700" y="960125"/>
            <a:ext cx="8630400" cy="36576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Using the process modeled in the worked examples, try to solve these </a:t>
            </a:r>
            <a:r>
              <a:rPr lang="en"/>
              <a:t>equations</a:t>
            </a:r>
            <a:r>
              <a:rPr lang="en"/>
              <a:t> by completing the square.</a:t>
            </a:r>
            <a:endParaRPr/>
          </a:p>
          <a:p>
            <a:pPr indent="-381000" lvl="0" marL="457200" rtl="0" algn="l">
              <a:lnSpc>
                <a:spcPct val="150000"/>
              </a:lnSpc>
              <a:spcBef>
                <a:spcPts val="1500"/>
              </a:spcBef>
              <a:spcAft>
                <a:spcPts val="0"/>
              </a:spcAft>
              <a:buSzPts val="2400"/>
              <a:buAutoNum type="arabicPeriod"/>
            </a:pPr>
            <a:r>
              <a:rPr i="1" lang="en" sz="2400">
                <a:latin typeface="Times New Roman"/>
                <a:ea typeface="Times New Roman"/>
                <a:cs typeface="Times New Roman"/>
                <a:sym typeface="Times New Roman"/>
              </a:rPr>
              <a:t>x</a:t>
            </a:r>
            <a:r>
              <a:rPr baseline="30000" lang="en" sz="2400"/>
              <a:t>2</a:t>
            </a:r>
            <a:r>
              <a:rPr lang="en" sz="2400"/>
              <a:t> + 6</a:t>
            </a:r>
            <a:r>
              <a:rPr i="1" lang="en" sz="2400">
                <a:latin typeface="Times New Roman"/>
                <a:ea typeface="Times New Roman"/>
                <a:cs typeface="Times New Roman"/>
                <a:sym typeface="Times New Roman"/>
              </a:rPr>
              <a:t>x </a:t>
            </a:r>
            <a:r>
              <a:rPr lang="en" sz="2400"/>
              <a:t>+ 8 = 0</a:t>
            </a:r>
            <a:endParaRPr sz="2400"/>
          </a:p>
          <a:p>
            <a:pPr indent="-381000" lvl="0" marL="457200" rtl="0" algn="l">
              <a:lnSpc>
                <a:spcPct val="150000"/>
              </a:lnSpc>
              <a:spcBef>
                <a:spcPts val="0"/>
              </a:spcBef>
              <a:spcAft>
                <a:spcPts val="0"/>
              </a:spcAft>
              <a:buSzPts val="2400"/>
              <a:buAutoNum type="arabicPeriod"/>
            </a:pPr>
            <a:r>
              <a:rPr i="1" lang="en" sz="2400">
                <a:latin typeface="Times New Roman"/>
                <a:ea typeface="Times New Roman"/>
                <a:cs typeface="Times New Roman"/>
                <a:sym typeface="Times New Roman"/>
              </a:rPr>
              <a:t>x</a:t>
            </a:r>
            <a:r>
              <a:rPr baseline="30000" lang="en" sz="2400"/>
              <a:t>2</a:t>
            </a:r>
            <a:r>
              <a:rPr lang="en" sz="2400"/>
              <a:t> + 12</a:t>
            </a:r>
            <a:r>
              <a:rPr i="1" lang="en" sz="2400">
                <a:latin typeface="Times New Roman"/>
                <a:ea typeface="Times New Roman"/>
                <a:cs typeface="Times New Roman"/>
                <a:sym typeface="Times New Roman"/>
              </a:rPr>
              <a:t>x</a:t>
            </a:r>
            <a:r>
              <a:rPr lang="en" sz="2400"/>
              <a:t> = 13</a:t>
            </a:r>
            <a:endParaRPr sz="2400"/>
          </a:p>
          <a:p>
            <a:pPr indent="-381000" lvl="0" marL="457200" rtl="0" algn="l">
              <a:lnSpc>
                <a:spcPct val="150000"/>
              </a:lnSpc>
              <a:spcBef>
                <a:spcPts val="0"/>
              </a:spcBef>
              <a:spcAft>
                <a:spcPts val="0"/>
              </a:spcAft>
              <a:buSzPts val="2400"/>
              <a:buAutoNum type="arabicPeriod"/>
            </a:pPr>
            <a:r>
              <a:rPr lang="en" sz="2400"/>
              <a:t>0 = </a:t>
            </a:r>
            <a:r>
              <a:rPr i="1" lang="en" sz="2400">
                <a:latin typeface="Times New Roman"/>
                <a:ea typeface="Times New Roman"/>
                <a:cs typeface="Times New Roman"/>
                <a:sym typeface="Times New Roman"/>
              </a:rPr>
              <a:t>x</a:t>
            </a:r>
            <a:r>
              <a:rPr baseline="30000" lang="en" sz="2400"/>
              <a:t>2</a:t>
            </a:r>
            <a:r>
              <a:rPr lang="en" sz="2400"/>
              <a:t> – 10</a:t>
            </a:r>
            <a:r>
              <a:rPr i="1" lang="en" sz="2400">
                <a:latin typeface="Times New Roman"/>
                <a:ea typeface="Times New Roman"/>
                <a:cs typeface="Times New Roman"/>
                <a:sym typeface="Times New Roman"/>
              </a:rPr>
              <a:t>x</a:t>
            </a:r>
            <a:r>
              <a:rPr lang="en" sz="2400"/>
              <a:t> + 21</a:t>
            </a:r>
            <a:endParaRPr sz="2400"/>
          </a:p>
          <a:p>
            <a:pPr indent="-381000" lvl="0" marL="457200" rtl="0" algn="l">
              <a:lnSpc>
                <a:spcPct val="150000"/>
              </a:lnSpc>
              <a:spcBef>
                <a:spcPts val="0"/>
              </a:spcBef>
              <a:spcAft>
                <a:spcPts val="0"/>
              </a:spcAft>
              <a:buSzPts val="2400"/>
              <a:buAutoNum type="arabicPeriod"/>
            </a:pPr>
            <a:r>
              <a:rPr i="1" lang="en" sz="2400">
                <a:latin typeface="Times New Roman"/>
                <a:ea typeface="Times New Roman"/>
                <a:cs typeface="Times New Roman"/>
                <a:sym typeface="Times New Roman"/>
              </a:rPr>
              <a:t>x</a:t>
            </a:r>
            <a:r>
              <a:rPr baseline="30000" lang="en" sz="2400"/>
              <a:t>2</a:t>
            </a:r>
            <a:r>
              <a:rPr lang="en" sz="2400"/>
              <a:t> – 2</a:t>
            </a:r>
            <a:r>
              <a:rPr i="1" lang="en" sz="2400">
                <a:latin typeface="Times New Roman"/>
                <a:ea typeface="Times New Roman"/>
                <a:cs typeface="Times New Roman"/>
                <a:sym typeface="Times New Roman"/>
              </a:rPr>
              <a:t>x</a:t>
            </a:r>
            <a:r>
              <a:rPr lang="en" sz="2400"/>
              <a:t> + 3 = 83</a:t>
            </a:r>
            <a:endParaRPr sz="2400"/>
          </a:p>
          <a:p>
            <a:pPr indent="-381000" lvl="0" marL="457200" rtl="0" algn="l">
              <a:lnSpc>
                <a:spcPct val="150000"/>
              </a:lnSpc>
              <a:spcBef>
                <a:spcPts val="0"/>
              </a:spcBef>
              <a:spcAft>
                <a:spcPts val="0"/>
              </a:spcAft>
              <a:buSzPts val="2400"/>
              <a:buAutoNum type="arabicPeriod"/>
            </a:pPr>
            <a:r>
              <a:rPr i="1" lang="en" sz="2400">
                <a:latin typeface="Times New Roman"/>
                <a:ea typeface="Times New Roman"/>
                <a:cs typeface="Times New Roman"/>
                <a:sym typeface="Times New Roman"/>
              </a:rPr>
              <a:t>x</a:t>
            </a:r>
            <a:r>
              <a:rPr baseline="30000" lang="en" sz="2400"/>
              <a:t>2</a:t>
            </a:r>
            <a:r>
              <a:rPr lang="en" sz="2400"/>
              <a:t> + 40 = 14</a:t>
            </a:r>
            <a:r>
              <a:rPr i="1" lang="en" sz="2400">
                <a:latin typeface="Times New Roman"/>
                <a:ea typeface="Times New Roman"/>
                <a:cs typeface="Times New Roman"/>
                <a:sym typeface="Times New Roman"/>
              </a:rPr>
              <a:t>x</a:t>
            </a:r>
            <a:endParaRPr sz="2400"/>
          </a:p>
        </p:txBody>
      </p:sp>
      <p:sp>
        <p:nvSpPr>
          <p:cNvPr id="229" name="Google Shape;229;p30"/>
          <p:cNvSpPr txBox="1"/>
          <p:nvPr>
            <p:ph idx="12" type="sldNum"/>
          </p:nvPr>
        </p:nvSpPr>
        <p:spPr>
          <a:xfrm>
            <a:off x="8283608" y="476476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0" name="Google Shape;230;p30"/>
          <p:cNvSpPr txBox="1"/>
          <p:nvPr>
            <p:ph idx="3" type="sldNum"/>
          </p:nvPr>
        </p:nvSpPr>
        <p:spPr>
          <a:xfrm>
            <a:off x="311700" y="476477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9.2.3 Completing the Square</a:t>
            </a:r>
            <a:endParaRPr/>
          </a:p>
        </p:txBody>
      </p:sp>
      <p:sp>
        <p:nvSpPr>
          <p:cNvPr descr="An icon on the side reads &quot;Are you ready for more?&quot; and links to a slide that provides more challenging content " id="231" name="Google Shape;231;p30" title="Are you ready for more? icon">
            <a:hlinkClick action="ppaction://hlinksldjump" r:id="rId4"/>
          </p:cNvPr>
          <p:cNvSpPr/>
          <p:nvPr/>
        </p:nvSpPr>
        <p:spPr>
          <a:xfrm rot="-952616">
            <a:off x="7370829" y="3496444"/>
            <a:ext cx="1689866" cy="1072897"/>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5" name="Shape 235"/>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36" name="Google Shape;236;p31"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37" name="Google Shape;237;p31"/>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38" name="Google Shape;238;p31"/>
          <p:cNvSpPr txBox="1"/>
          <p:nvPr>
            <p:ph idx="1" type="body"/>
          </p:nvPr>
        </p:nvSpPr>
        <p:spPr>
          <a:xfrm>
            <a:off x="311700" y="1014974"/>
            <a:ext cx="5788200" cy="2648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100"/>
              <a:t>Here is a diagram made of a square and two congruent rectangles. Its total area is </a:t>
            </a:r>
            <a:br>
              <a:rPr lang="en" sz="2100"/>
            </a:br>
            <a:r>
              <a:rPr i="1" lang="en" sz="2100">
                <a:latin typeface="Times New Roman"/>
                <a:ea typeface="Times New Roman"/>
                <a:cs typeface="Times New Roman"/>
                <a:sym typeface="Times New Roman"/>
              </a:rPr>
              <a:t>x</a:t>
            </a:r>
            <a:r>
              <a:rPr baseline="30000" lang="en" sz="2100"/>
              <a:t>2</a:t>
            </a:r>
            <a:r>
              <a:rPr lang="en" sz="2100"/>
              <a:t> + 35</a:t>
            </a:r>
            <a:r>
              <a:rPr i="1" lang="en" sz="2100">
                <a:latin typeface="Times New Roman"/>
                <a:ea typeface="Times New Roman"/>
                <a:cs typeface="Times New Roman"/>
                <a:sym typeface="Times New Roman"/>
              </a:rPr>
              <a:t>x</a:t>
            </a:r>
            <a:r>
              <a:rPr lang="en" sz="2100"/>
              <a:t> square units. </a:t>
            </a:r>
            <a:endParaRPr sz="2100"/>
          </a:p>
          <a:p>
            <a:pPr indent="-361950" lvl="0" marL="457200" rtl="0" algn="l">
              <a:spcBef>
                <a:spcPts val="1200"/>
              </a:spcBef>
              <a:spcAft>
                <a:spcPts val="0"/>
              </a:spcAft>
              <a:buSzPts val="2100"/>
              <a:buAutoNum type="arabicPeriod"/>
            </a:pPr>
            <a:r>
              <a:rPr lang="en" sz="2100"/>
              <a:t>What is the length of the unlabeled side of each of the two rectangles in </a:t>
            </a:r>
            <a:br>
              <a:rPr lang="en" sz="2100"/>
            </a:br>
            <a:r>
              <a:rPr lang="en" sz="2100"/>
              <a:t>Diagram A?</a:t>
            </a:r>
            <a:endParaRPr sz="2100"/>
          </a:p>
        </p:txBody>
      </p:sp>
      <p:sp>
        <p:nvSpPr>
          <p:cNvPr descr="Label entitled &quot;Diagram A&quot; " id="239" name="Google Shape;239;p31"/>
          <p:cNvSpPr txBox="1"/>
          <p:nvPr/>
        </p:nvSpPr>
        <p:spPr>
          <a:xfrm>
            <a:off x="6629400" y="1160325"/>
            <a:ext cx="1727100" cy="57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Clr>
                <a:schemeClr val="dk1"/>
              </a:buClr>
              <a:buSzPts val="1100"/>
              <a:buFont typeface="Arial"/>
              <a:buNone/>
            </a:pPr>
            <a:r>
              <a:rPr lang="en" sz="2200">
                <a:solidFill>
                  <a:schemeClr val="dk1"/>
                </a:solidFill>
                <a:latin typeface="Noto Sans"/>
                <a:ea typeface="Noto Sans"/>
                <a:cs typeface="Noto Sans"/>
                <a:sym typeface="Noto Sans"/>
              </a:rPr>
              <a:t>Diagram A</a:t>
            </a:r>
            <a:endParaRPr sz="2400">
              <a:solidFill>
                <a:schemeClr val="dk1"/>
              </a:solidFill>
              <a:latin typeface="Noto Sans"/>
              <a:ea typeface="Noto Sans"/>
              <a:cs typeface="Noto Sans"/>
              <a:sym typeface="Noto Sans"/>
            </a:endParaRPr>
          </a:p>
        </p:txBody>
      </p:sp>
      <p:pic>
        <p:nvPicPr>
          <p:cNvPr descr="A diagram consisting of a square of side length x and two rectangles. The square is placed in the upper left corner of a figure with a rectangle extending from one side of the square vertically down and the other extending horizontally to the right. The three figures together create a large right angle where the rectangles represent the sides of the right angle and the square represents the vertex." id="240" name="Google Shape;240;p31"/>
          <p:cNvPicPr preferRelativeResize="0"/>
          <p:nvPr/>
        </p:nvPicPr>
        <p:blipFill>
          <a:blip r:embed="rId4">
            <a:alphaModFix/>
          </a:blip>
          <a:stretch>
            <a:fillRect/>
          </a:stretch>
        </p:blipFill>
        <p:spPr>
          <a:xfrm>
            <a:off x="6007608" y="1737360"/>
            <a:ext cx="2576725" cy="2321600"/>
          </a:xfrm>
          <a:prstGeom prst="rect">
            <a:avLst/>
          </a:prstGeom>
          <a:noFill/>
          <a:ln>
            <a:noFill/>
          </a:ln>
        </p:spPr>
      </p:pic>
      <p:sp>
        <p:nvSpPr>
          <p:cNvPr id="241" name="Google Shape;241;p31"/>
          <p:cNvSpPr txBox="1"/>
          <p:nvPr>
            <p:ph idx="12" type="sldNum"/>
          </p:nvPr>
        </p:nvSpPr>
        <p:spPr>
          <a:xfrm>
            <a:off x="8283608" y="475652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2" name="Google Shape;242;p31"/>
          <p:cNvSpPr txBox="1"/>
          <p:nvPr>
            <p:ph idx="2" type="sldNum"/>
          </p:nvPr>
        </p:nvSpPr>
        <p:spPr>
          <a:xfrm>
            <a:off x="311700" y="475653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9.2.3 Completing the Square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46" name="Shape 246"/>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47" name="Google Shape;247;p32"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48" name="Google Shape;248;p32"/>
          <p:cNvSpPr txBox="1"/>
          <p:nvPr>
            <p:ph type="title"/>
          </p:nvPr>
        </p:nvSpPr>
        <p:spPr>
          <a:xfrm>
            <a:off x="311700" y="64575"/>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a:t>
            </a:r>
            <a:r>
              <a:rPr b="0" lang="en" sz="1400">
                <a:solidFill>
                  <a:srgbClr val="666666"/>
                </a:solidFill>
              </a:rPr>
              <a:t>| Part 2</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49" name="Google Shape;249;p32"/>
          <p:cNvSpPr txBox="1"/>
          <p:nvPr>
            <p:ph idx="1" type="body"/>
          </p:nvPr>
        </p:nvSpPr>
        <p:spPr>
          <a:xfrm>
            <a:off x="311700" y="1018775"/>
            <a:ext cx="5784300" cy="3802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In Diagram B, we add lines to make the figure a square. The area of the square becomes a quadratic equation. </a:t>
            </a:r>
            <a:endParaRPr sz="2000"/>
          </a:p>
          <a:p>
            <a:pPr indent="-355600" lvl="0" marL="457200" rtl="0" algn="l">
              <a:lnSpc>
                <a:spcPct val="100000"/>
              </a:lnSpc>
              <a:spcBef>
                <a:spcPts val="1200"/>
              </a:spcBef>
              <a:spcAft>
                <a:spcPts val="0"/>
              </a:spcAft>
              <a:buSzPts val="2000"/>
              <a:buAutoNum type="arabicPeriod" startAt="2"/>
            </a:pPr>
            <a:r>
              <a:rPr lang="en" sz="2000"/>
              <a:t>Calculate the equation, then put that equation in the standard form </a:t>
            </a:r>
            <a:r>
              <a:rPr i="1" lang="en" sz="2000">
                <a:latin typeface="Times New Roman"/>
                <a:ea typeface="Times New Roman"/>
                <a:cs typeface="Times New Roman"/>
                <a:sym typeface="Times New Roman"/>
              </a:rPr>
              <a:t>ax</a:t>
            </a:r>
            <a:r>
              <a:rPr baseline="30000" lang="en" sz="2000"/>
              <a:t>2</a:t>
            </a:r>
            <a:r>
              <a:rPr lang="en" sz="2000"/>
              <a:t> + </a:t>
            </a:r>
            <a:r>
              <a:rPr i="1" lang="en" sz="2000">
                <a:latin typeface="Times New Roman"/>
                <a:ea typeface="Times New Roman"/>
                <a:cs typeface="Times New Roman"/>
                <a:sym typeface="Times New Roman"/>
              </a:rPr>
              <a:t>bx</a:t>
            </a:r>
            <a:r>
              <a:rPr lang="en" sz="2000"/>
              <a:t> + </a:t>
            </a:r>
            <a:r>
              <a:rPr i="1" lang="en" sz="2000">
                <a:latin typeface="Times New Roman"/>
                <a:ea typeface="Times New Roman"/>
                <a:cs typeface="Times New Roman"/>
                <a:sym typeface="Times New Roman"/>
              </a:rPr>
              <a:t>c</a:t>
            </a:r>
            <a:r>
              <a:rPr lang="en" sz="2000"/>
              <a:t>. </a:t>
            </a:r>
            <a:endParaRPr sz="2000"/>
          </a:p>
          <a:p>
            <a:pPr indent="-355600" lvl="1" marL="914400" rtl="0" algn="l">
              <a:lnSpc>
                <a:spcPct val="100000"/>
              </a:lnSpc>
              <a:spcBef>
                <a:spcPts val="0"/>
              </a:spcBef>
              <a:spcAft>
                <a:spcPts val="0"/>
              </a:spcAft>
              <a:buSzPts val="2000"/>
              <a:buAutoNum type="alphaLcPeriod"/>
            </a:pPr>
            <a:r>
              <a:rPr lang="en" sz="2000"/>
              <a:t>What is the value of the coefficient </a:t>
            </a:r>
            <a:r>
              <a:rPr i="1" lang="en" sz="2000">
                <a:latin typeface="Times New Roman"/>
                <a:ea typeface="Times New Roman"/>
                <a:cs typeface="Times New Roman"/>
                <a:sym typeface="Times New Roman"/>
              </a:rPr>
              <a:t>b</a:t>
            </a:r>
            <a:r>
              <a:rPr lang="en" sz="2000"/>
              <a:t>?</a:t>
            </a:r>
            <a:endParaRPr/>
          </a:p>
          <a:p>
            <a:pPr indent="-355600" lvl="1" marL="914400" rtl="0" algn="l">
              <a:lnSpc>
                <a:spcPct val="100000"/>
              </a:lnSpc>
              <a:spcBef>
                <a:spcPts val="0"/>
              </a:spcBef>
              <a:spcAft>
                <a:spcPts val="0"/>
              </a:spcAft>
              <a:buSzPts val="2000"/>
              <a:buAutoNum type="alphaLcPeriod"/>
            </a:pPr>
            <a:r>
              <a:rPr lang="en" sz="2000"/>
              <a:t>What is the value of the coefficient </a:t>
            </a:r>
            <a:r>
              <a:rPr i="1" lang="en" sz="2000">
                <a:latin typeface="Times New Roman"/>
                <a:ea typeface="Times New Roman"/>
                <a:cs typeface="Times New Roman"/>
                <a:sym typeface="Times New Roman"/>
              </a:rPr>
              <a:t>c</a:t>
            </a:r>
            <a:r>
              <a:rPr lang="en" sz="2000"/>
              <a:t>?</a:t>
            </a:r>
            <a:endParaRPr sz="2000"/>
          </a:p>
          <a:p>
            <a:pPr indent="-355600" lvl="0" marL="457200" rtl="0" algn="l">
              <a:lnSpc>
                <a:spcPct val="100000"/>
              </a:lnSpc>
              <a:spcBef>
                <a:spcPts val="1000"/>
              </a:spcBef>
              <a:spcAft>
                <a:spcPts val="0"/>
              </a:spcAft>
              <a:buSzPts val="2000"/>
              <a:buAutoNum type="arabicPeriod" startAt="2"/>
            </a:pPr>
            <a:r>
              <a:rPr lang="en" sz="2000"/>
              <a:t>How is the process of finding the area of the entire figure like the process of building perfect squares for expressions like 𝑥</a:t>
            </a:r>
            <a:r>
              <a:rPr baseline="30000" lang="en" sz="2000"/>
              <a:t>2</a:t>
            </a:r>
            <a:r>
              <a:rPr lang="en" sz="2000"/>
              <a:t> + 𝑏𝑥?</a:t>
            </a:r>
            <a:endParaRPr sz="2000"/>
          </a:p>
        </p:txBody>
      </p:sp>
      <p:sp>
        <p:nvSpPr>
          <p:cNvPr descr="Label entitled &quot;Diagram B&quot;  " id="250" name="Google Shape;250;p32"/>
          <p:cNvSpPr txBox="1"/>
          <p:nvPr/>
        </p:nvSpPr>
        <p:spPr>
          <a:xfrm>
            <a:off x="6625191" y="1160325"/>
            <a:ext cx="1727100" cy="574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1200"/>
              </a:spcAft>
              <a:buNone/>
            </a:pPr>
            <a:r>
              <a:rPr lang="en" sz="2200">
                <a:solidFill>
                  <a:schemeClr val="dk1"/>
                </a:solidFill>
                <a:latin typeface="Noto Sans"/>
                <a:ea typeface="Noto Sans"/>
                <a:cs typeface="Noto Sans"/>
                <a:sym typeface="Noto Sans"/>
              </a:rPr>
              <a:t>Diagram B</a:t>
            </a:r>
            <a:endParaRPr sz="2400">
              <a:solidFill>
                <a:schemeClr val="dk1"/>
              </a:solidFill>
              <a:latin typeface="Noto Sans"/>
              <a:ea typeface="Noto Sans"/>
              <a:cs typeface="Noto Sans"/>
              <a:sym typeface="Noto Sans"/>
            </a:endParaRPr>
          </a:p>
        </p:txBody>
      </p:sp>
      <p:pic>
        <p:nvPicPr>
          <p:cNvPr descr="A figure consists of a small square of side length x and two congruent rectangles that extend horizontally and vertically from its sides. In addition, a larger square fits in the area between the congruent rectangles." id="251" name="Google Shape;251;p32"/>
          <p:cNvPicPr preferRelativeResize="0"/>
          <p:nvPr/>
        </p:nvPicPr>
        <p:blipFill>
          <a:blip r:embed="rId4">
            <a:alphaModFix/>
          </a:blip>
          <a:stretch>
            <a:fillRect/>
          </a:stretch>
        </p:blipFill>
        <p:spPr>
          <a:xfrm>
            <a:off x="6005054" y="1734825"/>
            <a:ext cx="2967405" cy="2611316"/>
          </a:xfrm>
          <a:prstGeom prst="rect">
            <a:avLst/>
          </a:prstGeom>
          <a:noFill/>
          <a:ln>
            <a:noFill/>
          </a:ln>
        </p:spPr>
      </p:pic>
      <p:sp>
        <p:nvSpPr>
          <p:cNvPr id="252" name="Google Shape;252;p32"/>
          <p:cNvSpPr txBox="1"/>
          <p:nvPr>
            <p:ph idx="12" type="sldNum"/>
          </p:nvPr>
        </p:nvSpPr>
        <p:spPr>
          <a:xfrm>
            <a:off x="8283608" y="47525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3" name="Google Shape;253;p32"/>
          <p:cNvSpPr txBox="1"/>
          <p:nvPr>
            <p:ph idx="2" type="sldNum"/>
          </p:nvPr>
        </p:nvSpPr>
        <p:spPr>
          <a:xfrm>
            <a:off x="311700" y="47525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9.2.3 Completing the Square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7" name="Shape 257"/>
        <p:cNvGrpSpPr/>
        <p:nvPr/>
      </p:nvGrpSpPr>
      <p:grpSpPr>
        <a:xfrm>
          <a:off x="0" y="0"/>
          <a:ext cx="0" cy="0"/>
          <a:chOff x="0" y="0"/>
          <a:chExt cx="0" cy="0"/>
        </a:xfrm>
      </p:grpSpPr>
      <p:pic>
        <p:nvPicPr>
          <p:cNvPr descr="Icon indicating the slide contains a check for understanding question for students " id="258" name="Google Shape;258;p3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59" name="Google Shape;259;p3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60" name="Google Shape;260;p33"/>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Find the solutions to 𝑥</a:t>
            </a:r>
            <a:r>
              <a:rPr baseline="30000" lang="en"/>
              <a:t>2</a:t>
            </a:r>
            <a:r>
              <a:rPr lang="en"/>
              <a:t> − 10𝑥 = −9 by completing the square.</a:t>
            </a:r>
            <a:endParaRPr/>
          </a:p>
          <a:p>
            <a:pPr indent="-381000" lvl="0" marL="914400" rtl="0" algn="l">
              <a:lnSpc>
                <a:spcPct val="100000"/>
              </a:lnSpc>
              <a:spcBef>
                <a:spcPts val="1200"/>
              </a:spcBef>
              <a:spcAft>
                <a:spcPts val="0"/>
              </a:spcAft>
              <a:buSzPts val="2400"/>
              <a:buFont typeface="Noto Sans"/>
              <a:buAutoNum type="alphaLcPeriod"/>
            </a:pPr>
            <a:r>
              <a:rPr lang="en"/>
              <a:t>𝑥 = 25</a:t>
            </a:r>
            <a:endParaRPr baseline="30000">
              <a:latin typeface="Noto Sans"/>
              <a:ea typeface="Noto Sans"/>
              <a:cs typeface="Noto Sans"/>
              <a:sym typeface="Noto Sans"/>
            </a:endParaRPr>
          </a:p>
          <a:p>
            <a:pPr indent="-381000" lvl="0" marL="914400" rtl="0" algn="l">
              <a:lnSpc>
                <a:spcPct val="100000"/>
              </a:lnSpc>
              <a:spcBef>
                <a:spcPts val="0"/>
              </a:spcBef>
              <a:spcAft>
                <a:spcPts val="0"/>
              </a:spcAft>
              <a:buSzPts val="2400"/>
              <a:buFont typeface="Noto Sans"/>
              <a:buAutoNum type="alphaLcPeriod"/>
            </a:pPr>
            <a:r>
              <a:rPr lang="en"/>
              <a:t>𝑥 = 1, 𝑥 = 9</a:t>
            </a:r>
            <a:endParaRPr>
              <a:latin typeface="Noto Sans"/>
              <a:ea typeface="Noto Sans"/>
              <a:cs typeface="Noto Sans"/>
              <a:sym typeface="Noto Sans"/>
            </a:endParaRPr>
          </a:p>
          <a:p>
            <a:pPr indent="-381000" lvl="0" marL="914400" rtl="0" algn="l">
              <a:lnSpc>
                <a:spcPct val="100000"/>
              </a:lnSpc>
              <a:spcBef>
                <a:spcPts val="0"/>
              </a:spcBef>
              <a:spcAft>
                <a:spcPts val="0"/>
              </a:spcAft>
              <a:buSzPts val="2400"/>
              <a:buFont typeface="Noto Sans"/>
              <a:buAutoNum type="alphaLcPeriod"/>
            </a:pPr>
            <a:r>
              <a:rPr lang="en"/>
              <a:t>𝑥 = 21</a:t>
            </a:r>
            <a:endParaRPr>
              <a:latin typeface="Noto Sans"/>
              <a:ea typeface="Noto Sans"/>
              <a:cs typeface="Noto Sans"/>
              <a:sym typeface="Noto Sans"/>
            </a:endParaRPr>
          </a:p>
          <a:p>
            <a:pPr indent="-381000" lvl="0" marL="914400" rtl="0" algn="l">
              <a:lnSpc>
                <a:spcPct val="100000"/>
              </a:lnSpc>
              <a:spcBef>
                <a:spcPts val="0"/>
              </a:spcBef>
              <a:spcAft>
                <a:spcPts val="0"/>
              </a:spcAft>
              <a:buSzPts val="2400"/>
              <a:buFont typeface="Noto Sans"/>
              <a:buAutoNum type="alphaLcPeriod"/>
            </a:pPr>
            <a:r>
              <a:rPr lang="en"/>
              <a:t>𝑥 = 9</a:t>
            </a:r>
            <a:endParaRPr>
              <a:latin typeface="Noto Sans"/>
              <a:ea typeface="Noto Sans"/>
              <a:cs typeface="Noto Sans"/>
              <a:sym typeface="Noto Sans"/>
            </a:endParaRPr>
          </a:p>
        </p:txBody>
      </p:sp>
      <p:sp>
        <p:nvSpPr>
          <p:cNvPr id="261" name="Google Shape;261;p33"/>
          <p:cNvSpPr txBox="1"/>
          <p:nvPr>
            <p:ph idx="12" type="sldNum"/>
          </p:nvPr>
        </p:nvSpPr>
        <p:spPr>
          <a:xfrm>
            <a:off x="8283608" y="474579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
        <p:nvSpPr>
          <p:cNvPr id="262" name="Google Shape;262;p33"/>
          <p:cNvSpPr txBox="1"/>
          <p:nvPr>
            <p:ph idx="2" type="sldNum"/>
          </p:nvPr>
        </p:nvSpPr>
        <p:spPr>
          <a:xfrm>
            <a:off x="311700" y="4745805"/>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9.2.3 Completing the Square</a:t>
            </a:r>
            <a:endParaRPr/>
          </a:p>
        </p:txBody>
      </p:sp>
      <p:sp>
        <p:nvSpPr>
          <p:cNvPr descr="An arrow icon reads &quot;Let's review!&quot; and links to a slide that reviews the content that was assessed in the self check question. " id="263" name="Google Shape;263;p33"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7" name="Shape 267"/>
        <p:cNvGrpSpPr/>
        <p:nvPr/>
      </p:nvGrpSpPr>
      <p:grpSpPr>
        <a:xfrm>
          <a:off x="0" y="0"/>
          <a:ext cx="0" cy="0"/>
          <a:chOff x="0" y="0"/>
          <a:chExt cx="0" cy="0"/>
        </a:xfrm>
      </p:grpSpPr>
      <p:pic>
        <p:nvPicPr>
          <p:cNvPr descr="Icon indicating the slide contains a additional resources for students who struggled with the check for understanding (self check) question" id="268" name="Google Shape;268;p34" title="additional resource-1.png"/>
          <p:cNvPicPr preferRelativeResize="0"/>
          <p:nvPr/>
        </p:nvPicPr>
        <p:blipFill>
          <a:blip r:embed="rId3">
            <a:alphaModFix/>
          </a:blip>
          <a:stretch>
            <a:fillRect/>
          </a:stretch>
        </p:blipFill>
        <p:spPr>
          <a:xfrm>
            <a:off x="8527073" y="62835"/>
            <a:ext cx="353968" cy="354000"/>
          </a:xfrm>
          <a:prstGeom prst="rect">
            <a:avLst/>
          </a:prstGeom>
          <a:noFill/>
          <a:ln>
            <a:noFill/>
          </a:ln>
        </p:spPr>
      </p:pic>
      <p:sp>
        <p:nvSpPr>
          <p:cNvPr id="269" name="Google Shape;269;p34"/>
          <p:cNvSpPr txBox="1"/>
          <p:nvPr>
            <p:ph type="title"/>
          </p:nvPr>
        </p:nvSpPr>
        <p:spPr>
          <a:xfrm>
            <a:off x="311700" y="64579"/>
            <a:ext cx="44505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70" name="Google Shape;270;p34"/>
          <p:cNvSpPr txBox="1"/>
          <p:nvPr>
            <p:ph idx="1" type="body"/>
          </p:nvPr>
        </p:nvSpPr>
        <p:spPr>
          <a:xfrm>
            <a:off x="311700" y="959075"/>
            <a:ext cx="4000500" cy="10314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300"/>
              </a:spcAft>
              <a:buNone/>
            </a:pPr>
            <a:r>
              <a:rPr lang="en"/>
              <a:t>Solve </a:t>
            </a:r>
            <a:r>
              <a:rPr i="1" lang="en">
                <a:latin typeface="Times New Roman"/>
                <a:ea typeface="Times New Roman"/>
                <a:cs typeface="Times New Roman"/>
                <a:sym typeface="Times New Roman"/>
              </a:rPr>
              <a:t>x</a:t>
            </a:r>
            <a:r>
              <a:rPr baseline="30000" lang="en"/>
              <a:t>2</a:t>
            </a:r>
            <a:r>
              <a:rPr lang="en"/>
              <a:t> + 8</a:t>
            </a:r>
            <a:r>
              <a:rPr i="1" lang="en">
                <a:latin typeface="Times New Roman"/>
                <a:ea typeface="Times New Roman"/>
                <a:cs typeface="Times New Roman"/>
                <a:sym typeface="Times New Roman"/>
              </a:rPr>
              <a:t>x</a:t>
            </a:r>
            <a:r>
              <a:rPr lang="en"/>
              <a:t> = 48 by completing the square.</a:t>
            </a:r>
            <a:endParaRPr sz="1200">
              <a:solidFill>
                <a:srgbClr val="424242"/>
              </a:solidFill>
              <a:highlight>
                <a:srgbClr val="FFFFFF"/>
              </a:highlight>
              <a:latin typeface="Arial"/>
              <a:ea typeface="Arial"/>
              <a:cs typeface="Arial"/>
              <a:sym typeface="Arial"/>
            </a:endParaRPr>
          </a:p>
        </p:txBody>
      </p:sp>
      <p:sp>
        <p:nvSpPr>
          <p:cNvPr id="271" name="Google Shape;271;p34"/>
          <p:cNvSpPr txBox="1"/>
          <p:nvPr/>
        </p:nvSpPr>
        <p:spPr>
          <a:xfrm>
            <a:off x="5196775" y="480600"/>
            <a:ext cx="3803700" cy="41703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000000"/>
                </a:solidFill>
                <a:latin typeface="Noto Sans"/>
                <a:ea typeface="Noto Sans"/>
                <a:cs typeface="Noto Sans"/>
                <a:sym typeface="Noto Sans"/>
              </a:rPr>
              <a:t>SOLVING QUADRATICS BY COMPLETING THE SQUARE</a:t>
            </a:r>
            <a:endParaRPr b="1" sz="1800">
              <a:solidFill>
                <a:srgbClr val="0F6CBF"/>
              </a:solidFill>
              <a:latin typeface="Noto Sans"/>
              <a:ea typeface="Noto Sans"/>
              <a:cs typeface="Noto Sans"/>
              <a:sym typeface="Noto Sans"/>
            </a:endParaRPr>
          </a:p>
          <a:p>
            <a:pPr indent="0" lvl="0" marL="0" rtl="0" algn="l">
              <a:spcBef>
                <a:spcPts val="3000"/>
              </a:spcBef>
              <a:spcAft>
                <a:spcPts val="0"/>
              </a:spcAft>
              <a:buNone/>
            </a:pPr>
            <a:r>
              <a:rPr b="1" lang="en" sz="1600">
                <a:solidFill>
                  <a:srgbClr val="000000"/>
                </a:solidFill>
                <a:latin typeface="Noto Sans"/>
                <a:ea typeface="Noto Sans"/>
                <a:cs typeface="Noto Sans"/>
                <a:sym typeface="Noto Sans"/>
              </a:rPr>
              <a:t>Step 1 -</a:t>
            </a:r>
            <a:r>
              <a:rPr lang="en" sz="1600">
                <a:solidFill>
                  <a:srgbClr val="000000"/>
                </a:solidFill>
                <a:latin typeface="Noto Sans"/>
                <a:ea typeface="Noto Sans"/>
                <a:cs typeface="Noto Sans"/>
                <a:sym typeface="Noto Sans"/>
              </a:rPr>
              <a:t> Write the equation in the form 𝑎⁢𝑥</a:t>
            </a:r>
            <a:r>
              <a:rPr baseline="30000" lang="en" sz="1600">
                <a:solidFill>
                  <a:srgbClr val="000000"/>
                </a:solidFill>
                <a:latin typeface="Noto Sans"/>
                <a:ea typeface="Noto Sans"/>
                <a:cs typeface="Noto Sans"/>
                <a:sym typeface="Noto Sans"/>
              </a:rPr>
              <a:t>2</a:t>
            </a:r>
            <a:r>
              <a:rPr lang="en" sz="1600">
                <a:solidFill>
                  <a:srgbClr val="000000"/>
                </a:solidFill>
                <a:latin typeface="Noto Sans"/>
                <a:ea typeface="Noto Sans"/>
                <a:cs typeface="Noto Sans"/>
                <a:sym typeface="Noto Sans"/>
              </a:rPr>
              <a:t> + 𝑏⁢𝑥 = 𝑐.</a:t>
            </a:r>
            <a:endParaRPr b="1">
              <a:solidFill>
                <a:srgbClr val="0F6CBF"/>
              </a:solidFill>
              <a:latin typeface="Noto Sans"/>
              <a:ea typeface="Noto Sans"/>
              <a:cs typeface="Noto Sans"/>
              <a:sym typeface="Noto Sans"/>
            </a:endParaRPr>
          </a:p>
          <a:p>
            <a:pPr indent="0" lvl="0" marL="0" rtl="0" algn="l">
              <a:spcBef>
                <a:spcPts val="300"/>
              </a:spcBef>
              <a:spcAft>
                <a:spcPts val="0"/>
              </a:spcAft>
              <a:buNone/>
            </a:pPr>
            <a:r>
              <a:rPr b="1" lang="en" sz="1600">
                <a:solidFill>
                  <a:srgbClr val="000000"/>
                </a:solidFill>
                <a:latin typeface="Noto Sans"/>
                <a:ea typeface="Noto Sans"/>
                <a:cs typeface="Noto Sans"/>
                <a:sym typeface="Noto Sans"/>
              </a:rPr>
              <a:t>Step 2 -</a:t>
            </a:r>
            <a:r>
              <a:rPr lang="en" sz="1600">
                <a:solidFill>
                  <a:srgbClr val="000000"/>
                </a:solidFill>
                <a:latin typeface="Noto Sans"/>
                <a:ea typeface="Noto Sans"/>
                <a:cs typeface="Noto Sans"/>
                <a:sym typeface="Noto Sans"/>
              </a:rPr>
              <a:t> Complete the square by finding (</a:t>
            </a:r>
            <a:r>
              <a:rPr baseline="30000" i="1" lang="en" sz="1600">
                <a:solidFill>
                  <a:srgbClr val="000000"/>
                </a:solidFill>
                <a:latin typeface="Times New Roman"/>
                <a:ea typeface="Times New Roman"/>
                <a:cs typeface="Times New Roman"/>
                <a:sym typeface="Times New Roman"/>
              </a:rPr>
              <a:t>b</a:t>
            </a:r>
            <a:r>
              <a:rPr lang="en" sz="1600">
                <a:solidFill>
                  <a:srgbClr val="000000"/>
                </a:solidFill>
                <a:latin typeface="Noto Sans"/>
                <a:ea typeface="Noto Sans"/>
                <a:cs typeface="Noto Sans"/>
                <a:sym typeface="Noto Sans"/>
              </a:rPr>
              <a:t>/</a:t>
            </a:r>
            <a:r>
              <a:rPr baseline="-25000" lang="en" sz="1600">
                <a:solidFill>
                  <a:srgbClr val="000000"/>
                </a:solidFill>
                <a:latin typeface="Noto Sans"/>
                <a:ea typeface="Noto Sans"/>
                <a:cs typeface="Noto Sans"/>
                <a:sym typeface="Noto Sans"/>
              </a:rPr>
              <a:t>2</a:t>
            </a:r>
            <a:r>
              <a:rPr lang="en" sz="1600">
                <a:solidFill>
                  <a:srgbClr val="000000"/>
                </a:solidFill>
                <a:latin typeface="Noto Sans"/>
                <a:ea typeface="Noto Sans"/>
                <a:cs typeface="Noto Sans"/>
                <a:sym typeface="Noto Sans"/>
              </a:rPr>
              <a:t>)</a:t>
            </a:r>
            <a:r>
              <a:rPr baseline="30000" lang="en" sz="1600">
                <a:solidFill>
                  <a:srgbClr val="000000"/>
                </a:solidFill>
                <a:latin typeface="Noto Sans"/>
                <a:ea typeface="Noto Sans"/>
                <a:cs typeface="Noto Sans"/>
                <a:sym typeface="Noto Sans"/>
              </a:rPr>
              <a:t>2</a:t>
            </a:r>
            <a:r>
              <a:rPr lang="en" sz="1600">
                <a:solidFill>
                  <a:srgbClr val="000000"/>
                </a:solidFill>
                <a:latin typeface="Noto Sans"/>
                <a:ea typeface="Noto Sans"/>
                <a:cs typeface="Noto Sans"/>
                <a:sym typeface="Noto Sans"/>
              </a:rPr>
              <a:t>.</a:t>
            </a:r>
            <a:endParaRPr sz="1600">
              <a:solidFill>
                <a:srgbClr val="000000"/>
              </a:solidFill>
              <a:latin typeface="Noto Sans"/>
              <a:ea typeface="Noto Sans"/>
              <a:cs typeface="Noto Sans"/>
              <a:sym typeface="Noto Sans"/>
            </a:endParaRPr>
          </a:p>
          <a:p>
            <a:pPr indent="0" lvl="0" marL="0" rtl="0" algn="l">
              <a:spcBef>
                <a:spcPts val="300"/>
              </a:spcBef>
              <a:spcAft>
                <a:spcPts val="0"/>
              </a:spcAft>
              <a:buNone/>
            </a:pPr>
            <a:r>
              <a:rPr b="1" lang="en" sz="1600">
                <a:solidFill>
                  <a:srgbClr val="000000"/>
                </a:solidFill>
                <a:latin typeface="Noto Sans"/>
                <a:ea typeface="Noto Sans"/>
                <a:cs typeface="Noto Sans"/>
                <a:sym typeface="Noto Sans"/>
              </a:rPr>
              <a:t>Step 3 - </a:t>
            </a:r>
            <a:r>
              <a:rPr lang="en" sz="1600">
                <a:solidFill>
                  <a:srgbClr val="000000"/>
                </a:solidFill>
                <a:latin typeface="Noto Sans"/>
                <a:ea typeface="Noto Sans"/>
                <a:cs typeface="Noto Sans"/>
                <a:sym typeface="Noto Sans"/>
              </a:rPr>
              <a:t>Add the value to both sides of the equation.</a:t>
            </a:r>
            <a:endParaRPr sz="1600">
              <a:solidFill>
                <a:srgbClr val="000000"/>
              </a:solidFill>
              <a:latin typeface="Noto Sans"/>
              <a:ea typeface="Noto Sans"/>
              <a:cs typeface="Noto Sans"/>
              <a:sym typeface="Noto Sans"/>
            </a:endParaRPr>
          </a:p>
          <a:p>
            <a:pPr indent="0" lvl="0" marL="0" rtl="0" algn="l">
              <a:spcBef>
                <a:spcPts val="300"/>
              </a:spcBef>
              <a:spcAft>
                <a:spcPts val="0"/>
              </a:spcAft>
              <a:buNone/>
            </a:pPr>
            <a:r>
              <a:rPr b="1" lang="en" sz="1600">
                <a:solidFill>
                  <a:srgbClr val="000000"/>
                </a:solidFill>
                <a:latin typeface="Noto Sans"/>
                <a:ea typeface="Noto Sans"/>
                <a:cs typeface="Noto Sans"/>
                <a:sym typeface="Noto Sans"/>
              </a:rPr>
              <a:t>Step 4 - </a:t>
            </a:r>
            <a:r>
              <a:rPr lang="en" sz="1600">
                <a:solidFill>
                  <a:srgbClr val="000000"/>
                </a:solidFill>
                <a:latin typeface="Noto Sans"/>
                <a:ea typeface="Noto Sans"/>
                <a:cs typeface="Noto Sans"/>
                <a:sym typeface="Noto Sans"/>
              </a:rPr>
              <a:t>Factor the </a:t>
            </a:r>
            <a:r>
              <a:rPr b="1" lang="en" sz="1600">
                <a:solidFill>
                  <a:srgbClr val="000000"/>
                </a:solidFill>
                <a:latin typeface="Noto Sans"/>
                <a:ea typeface="Noto Sans"/>
                <a:cs typeface="Noto Sans"/>
                <a:sym typeface="Noto Sans"/>
              </a:rPr>
              <a:t>perfect square</a:t>
            </a:r>
            <a:r>
              <a:rPr lang="en" sz="1600">
                <a:solidFill>
                  <a:srgbClr val="000000"/>
                </a:solidFill>
                <a:latin typeface="Noto Sans"/>
                <a:ea typeface="Noto Sans"/>
                <a:cs typeface="Noto Sans"/>
                <a:sym typeface="Noto Sans"/>
              </a:rPr>
              <a:t> trinomial and simplify the constants.</a:t>
            </a:r>
            <a:endParaRPr sz="1600">
              <a:solidFill>
                <a:srgbClr val="000000"/>
              </a:solidFill>
              <a:latin typeface="Noto Sans"/>
              <a:ea typeface="Noto Sans"/>
              <a:cs typeface="Noto Sans"/>
              <a:sym typeface="Noto Sans"/>
            </a:endParaRPr>
          </a:p>
          <a:p>
            <a:pPr indent="0" lvl="0" marL="0" rtl="0" algn="l">
              <a:spcBef>
                <a:spcPts val="300"/>
              </a:spcBef>
              <a:spcAft>
                <a:spcPts val="0"/>
              </a:spcAft>
              <a:buNone/>
            </a:pPr>
            <a:r>
              <a:rPr b="1" lang="en" sz="1600">
                <a:solidFill>
                  <a:srgbClr val="000000"/>
                </a:solidFill>
                <a:latin typeface="Noto Sans"/>
                <a:ea typeface="Noto Sans"/>
                <a:cs typeface="Noto Sans"/>
                <a:sym typeface="Noto Sans"/>
              </a:rPr>
              <a:t>Step 5 - </a:t>
            </a:r>
            <a:r>
              <a:rPr lang="en" sz="1600">
                <a:solidFill>
                  <a:srgbClr val="000000"/>
                </a:solidFill>
                <a:latin typeface="Noto Sans"/>
                <a:ea typeface="Noto Sans"/>
                <a:cs typeface="Noto Sans"/>
                <a:sym typeface="Noto Sans"/>
              </a:rPr>
              <a:t>Take the square root of each side (don’t forget ±).</a:t>
            </a:r>
            <a:endParaRPr sz="1600">
              <a:solidFill>
                <a:srgbClr val="000000"/>
              </a:solidFill>
              <a:latin typeface="Noto Sans"/>
              <a:ea typeface="Noto Sans"/>
              <a:cs typeface="Noto Sans"/>
              <a:sym typeface="Noto Sans"/>
            </a:endParaRPr>
          </a:p>
          <a:p>
            <a:pPr indent="0" lvl="0" marL="0" rtl="0" algn="l">
              <a:spcBef>
                <a:spcPts val="300"/>
              </a:spcBef>
              <a:spcAft>
                <a:spcPts val="0"/>
              </a:spcAft>
              <a:buNone/>
            </a:pPr>
            <a:r>
              <a:rPr b="1" lang="en" sz="1600">
                <a:solidFill>
                  <a:srgbClr val="000000"/>
                </a:solidFill>
                <a:latin typeface="Noto Sans"/>
                <a:ea typeface="Noto Sans"/>
                <a:cs typeface="Noto Sans"/>
                <a:sym typeface="Noto Sans"/>
              </a:rPr>
              <a:t>Step 6 -</a:t>
            </a:r>
            <a:r>
              <a:rPr lang="en" sz="1600">
                <a:solidFill>
                  <a:srgbClr val="000000"/>
                </a:solidFill>
                <a:latin typeface="Noto Sans"/>
                <a:ea typeface="Noto Sans"/>
                <a:cs typeface="Noto Sans"/>
                <a:sym typeface="Noto Sans"/>
              </a:rPr>
              <a:t> Write two separate equations and solve each.</a:t>
            </a:r>
            <a:endParaRPr sz="1500">
              <a:solidFill>
                <a:srgbClr val="000000"/>
              </a:solidFill>
              <a:latin typeface="Noto Sans"/>
              <a:ea typeface="Noto Sans"/>
              <a:cs typeface="Noto Sans"/>
              <a:sym typeface="Noto Sans"/>
            </a:endParaRPr>
          </a:p>
        </p:txBody>
      </p:sp>
      <p:cxnSp>
        <p:nvCxnSpPr>
          <p:cNvPr descr="Line used to separate the title in a text box from the explanation content " id="272" name="Google Shape;272;p34"/>
          <p:cNvCxnSpPr/>
          <p:nvPr/>
        </p:nvCxnSpPr>
        <p:spPr>
          <a:xfrm>
            <a:off x="5727031" y="1293976"/>
            <a:ext cx="2743200" cy="2400"/>
          </a:xfrm>
          <a:prstGeom prst="straightConnector1">
            <a:avLst/>
          </a:prstGeom>
          <a:noFill/>
          <a:ln cap="flat" cmpd="sng" w="28575">
            <a:solidFill>
              <a:srgbClr val="D9D9D9"/>
            </a:solidFill>
            <a:prstDash val="solid"/>
            <a:round/>
            <a:headEnd len="med" w="med" type="none"/>
            <a:tailEnd len="med" w="med" type="none"/>
          </a:ln>
        </p:spPr>
      </p:cxnSp>
      <p:sp>
        <p:nvSpPr>
          <p:cNvPr id="273" name="Google Shape;273;p34"/>
          <p:cNvSpPr txBox="1"/>
          <p:nvPr>
            <p:ph idx="12" type="sldNum"/>
          </p:nvPr>
        </p:nvSpPr>
        <p:spPr>
          <a:xfrm>
            <a:off x="8283608" y="47525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4" name="Google Shape;274;p34"/>
          <p:cNvSpPr txBox="1"/>
          <p:nvPr>
            <p:ph idx="2" type="sldNum"/>
          </p:nvPr>
        </p:nvSpPr>
        <p:spPr>
          <a:xfrm>
            <a:off x="311700" y="47525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9.2.3 Completing the Square</a:t>
            </a:r>
            <a:r>
              <a:rPr lang="en"/>
              <a:t> - Additional Resources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sp>
        <p:nvSpPr>
          <p:cNvPr id="279" name="Google Shape;279;p35"/>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80" name="Google Shape;280;p35"/>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Solve Equations by Completing the Square</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quationWorkedExample #Annotations #Steps" id="281" name="Google Shape;281;p35" title="Solve Equations by Completing the Square">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82" name="Google Shape;282;p35"/>
          <p:cNvSpPr txBox="1"/>
          <p:nvPr>
            <p:ph idx="12" type="sldNum"/>
          </p:nvPr>
        </p:nvSpPr>
        <p:spPr>
          <a:xfrm>
            <a:off x="8472458" y="4768802"/>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3" name="Google Shape;283;p35"/>
          <p:cNvSpPr txBox="1"/>
          <p:nvPr>
            <p:ph idx="2" type="sldNum"/>
          </p:nvPr>
        </p:nvSpPr>
        <p:spPr>
          <a:xfrm>
            <a:off x="311700" y="4756535"/>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9.2.3 Completing the Square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1"/>
                                        </p:tgtEl>
                                        <p:attrNameLst>
                                          <p:attrName>style.visibility</p:attrName>
                                        </p:attrNameLst>
                                      </p:cBhvr>
                                      <p:to>
                                        <p:strVal val="visible"/>
                                      </p:to>
                                    </p:set>
                                    <p:animEffect filter="fade" transition="in">
                                      <p:cBhvr>
                                        <p:cTn dur="1000"/>
                                        <p:tgtEl>
                                          <p:spTgt spid="2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3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89" name="Google Shape;289;p36"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90" name="Google Shape;290;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4" name="Shape 294"/>
        <p:cNvGrpSpPr/>
        <p:nvPr/>
      </p:nvGrpSpPr>
      <p:grpSpPr>
        <a:xfrm>
          <a:off x="0" y="0"/>
          <a:ext cx="0" cy="0"/>
          <a:chOff x="0" y="0"/>
          <a:chExt cx="0" cy="0"/>
        </a:xfrm>
      </p:grpSpPr>
      <p:sp>
        <p:nvSpPr>
          <p:cNvPr id="295" name="Google Shape;295;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96" name="Google Shape;296;p37"/>
          <p:cNvSpPr txBox="1"/>
          <p:nvPr>
            <p:ph idx="1" type="body"/>
          </p:nvPr>
        </p:nvSpPr>
        <p:spPr>
          <a:xfrm>
            <a:off x="311700" y="871147"/>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For questions 1 – 3,  w</a:t>
            </a:r>
            <a:r>
              <a:rPr lang="en"/>
              <a:t>hat could be added to each expression to make it a perfect square?</a:t>
            </a:r>
            <a:endParaRPr/>
          </a:p>
          <a:p>
            <a:pPr indent="-381000" lvl="0" marL="457200" rtl="0" algn="l">
              <a:lnSpc>
                <a:spcPct val="150000"/>
              </a:lnSpc>
              <a:spcBef>
                <a:spcPts val="1200"/>
              </a:spcBef>
              <a:spcAft>
                <a:spcPts val="0"/>
              </a:spcAft>
              <a:buSzPts val="2400"/>
              <a:buAutoNum type="arabicPeriod"/>
            </a:pPr>
            <a:r>
              <a:rPr i="1" lang="en">
                <a:latin typeface="Times New Roman"/>
                <a:ea typeface="Times New Roman"/>
                <a:cs typeface="Times New Roman"/>
                <a:sym typeface="Times New Roman"/>
              </a:rPr>
              <a:t>x</a:t>
            </a:r>
            <a:r>
              <a:rPr baseline="30000" lang="en"/>
              <a:t>2</a:t>
            </a:r>
            <a:r>
              <a:rPr lang="en"/>
              <a:t> + 12</a:t>
            </a:r>
            <a:r>
              <a:rPr i="1" lang="en">
                <a:latin typeface="Times New Roman"/>
                <a:ea typeface="Times New Roman"/>
                <a:cs typeface="Times New Roman"/>
                <a:sym typeface="Times New Roman"/>
              </a:rPr>
              <a:t>x</a:t>
            </a:r>
            <a:endParaRPr i="1">
              <a:latin typeface="Times New Roman"/>
              <a:ea typeface="Times New Roman"/>
              <a:cs typeface="Times New Roman"/>
              <a:sym typeface="Times New Roman"/>
            </a:endParaRPr>
          </a:p>
          <a:p>
            <a:pPr indent="-381000" lvl="0" marL="457200" rtl="0" algn="l">
              <a:lnSpc>
                <a:spcPct val="150000"/>
              </a:lnSpc>
              <a:spcBef>
                <a:spcPts val="0"/>
              </a:spcBef>
              <a:spcAft>
                <a:spcPts val="0"/>
              </a:spcAft>
              <a:buSzPts val="2400"/>
              <a:buAutoNum type="arabicPeriod"/>
            </a:pPr>
            <a:r>
              <a:rPr i="1" lang="en">
                <a:latin typeface="Times New Roman"/>
                <a:ea typeface="Times New Roman"/>
                <a:cs typeface="Times New Roman"/>
                <a:sym typeface="Times New Roman"/>
              </a:rPr>
              <a:t>x</a:t>
            </a:r>
            <a:r>
              <a:rPr baseline="30000" lang="en"/>
              <a:t>2</a:t>
            </a:r>
            <a:r>
              <a:rPr lang="en"/>
              <a:t> – 6</a:t>
            </a:r>
            <a:r>
              <a:rPr i="1" lang="en">
                <a:latin typeface="Times New Roman"/>
                <a:ea typeface="Times New Roman"/>
                <a:cs typeface="Times New Roman"/>
                <a:sym typeface="Times New Roman"/>
              </a:rPr>
              <a:t>x</a:t>
            </a:r>
            <a:r>
              <a:rPr lang="en"/>
              <a:t> + 1</a:t>
            </a:r>
            <a:endParaRPr/>
          </a:p>
          <a:p>
            <a:pPr indent="-381000" lvl="0" marL="457200" rtl="0" algn="l">
              <a:lnSpc>
                <a:spcPct val="150000"/>
              </a:lnSpc>
              <a:spcBef>
                <a:spcPts val="0"/>
              </a:spcBef>
              <a:spcAft>
                <a:spcPts val="0"/>
              </a:spcAft>
              <a:buSzPts val="2400"/>
              <a:buAutoNum type="arabicPeriod"/>
            </a:pPr>
            <a:r>
              <a:rPr i="1" lang="en">
                <a:latin typeface="Times New Roman"/>
                <a:ea typeface="Times New Roman"/>
                <a:cs typeface="Times New Roman"/>
                <a:sym typeface="Times New Roman"/>
              </a:rPr>
              <a:t>x</a:t>
            </a:r>
            <a:r>
              <a:rPr baseline="30000" lang="en"/>
              <a:t>2</a:t>
            </a:r>
            <a:r>
              <a:rPr lang="en"/>
              <a:t> + 14</a:t>
            </a:r>
            <a:r>
              <a:rPr i="1" lang="en">
                <a:latin typeface="Times New Roman"/>
                <a:ea typeface="Times New Roman"/>
                <a:cs typeface="Times New Roman"/>
                <a:sym typeface="Times New Roman"/>
              </a:rPr>
              <a:t>x</a:t>
            </a:r>
            <a:r>
              <a:rPr lang="en"/>
              <a:t> – 10</a:t>
            </a:r>
            <a:endParaRPr/>
          </a:p>
          <a:p>
            <a:pPr indent="-381000" lvl="0" marL="457200" rtl="0" algn="l">
              <a:lnSpc>
                <a:spcPct val="100000"/>
              </a:lnSpc>
              <a:spcBef>
                <a:spcPts val="0"/>
              </a:spcBef>
              <a:spcAft>
                <a:spcPts val="0"/>
              </a:spcAft>
              <a:buSzPts val="2400"/>
              <a:buAutoNum type="arabicPeriod"/>
            </a:pPr>
            <a:r>
              <a:rPr lang="en"/>
              <a:t>Solve the equation </a:t>
            </a:r>
            <a:r>
              <a:rPr i="1" lang="en">
                <a:latin typeface="Times New Roman"/>
                <a:ea typeface="Times New Roman"/>
                <a:cs typeface="Times New Roman"/>
                <a:sym typeface="Times New Roman"/>
              </a:rPr>
              <a:t>x</a:t>
            </a:r>
            <a:r>
              <a:rPr baseline="30000" lang="en"/>
              <a:t>2</a:t>
            </a:r>
            <a:r>
              <a:rPr lang="en"/>
              <a:t> – 16</a:t>
            </a:r>
            <a:r>
              <a:rPr i="1" lang="en">
                <a:latin typeface="Times New Roman"/>
                <a:ea typeface="Times New Roman"/>
                <a:cs typeface="Times New Roman"/>
                <a:sym typeface="Times New Roman"/>
              </a:rPr>
              <a:t>x</a:t>
            </a:r>
            <a:r>
              <a:rPr lang="en"/>
              <a:t> = – 60 by completing the square. Show your reasoning. </a:t>
            </a:r>
            <a:endParaRPr/>
          </a:p>
        </p:txBody>
      </p:sp>
      <p:sp>
        <p:nvSpPr>
          <p:cNvPr id="297" name="Google Shape;297;p37"/>
          <p:cNvSpPr txBox="1"/>
          <p:nvPr>
            <p:ph idx="12" type="sldNum"/>
          </p:nvPr>
        </p:nvSpPr>
        <p:spPr>
          <a:xfrm>
            <a:off x="8283608" y="477403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8" name="Google Shape;298;p37"/>
          <p:cNvSpPr txBox="1"/>
          <p:nvPr>
            <p:ph idx="2" type="sldNum"/>
          </p:nvPr>
        </p:nvSpPr>
        <p:spPr>
          <a:xfrm>
            <a:off x="311700" y="477404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9.2.4 Making a Perfect Square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04" name="Google Shape;304;p38"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05" name="Google Shape;30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9" name="Shape 309"/>
        <p:cNvGrpSpPr/>
        <p:nvPr/>
      </p:nvGrpSpPr>
      <p:grpSpPr>
        <a:xfrm>
          <a:off x="0" y="0"/>
          <a:ext cx="0" cy="0"/>
          <a:chOff x="0" y="0"/>
          <a:chExt cx="0" cy="0"/>
        </a:xfrm>
      </p:grpSpPr>
      <p:sp>
        <p:nvSpPr>
          <p:cNvPr id="310" name="Google Shape;310;p3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11" name="Google Shape;311;p3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One person helping another with her laptop" id="312" name="Google Shape;312;p39" title="Practice-2.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13" name="Google Shape;313;p39"/>
          <p:cNvSpPr txBox="1"/>
          <p:nvPr>
            <p:ph idx="12" type="sldNum"/>
          </p:nvPr>
        </p:nvSpPr>
        <p:spPr>
          <a:xfrm>
            <a:off x="8283608" y="47144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4" name="Google Shape;314;p39"/>
          <p:cNvSpPr txBox="1"/>
          <p:nvPr>
            <p:ph idx="3" type="sldNum"/>
          </p:nvPr>
        </p:nvSpPr>
        <p:spPr>
          <a:xfrm>
            <a:off x="311700" y="47144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9.2.5 Activity Title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20" name="Google Shape;320;p40"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21" name="Google Shape;321;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5" name="Shape 325"/>
        <p:cNvGrpSpPr/>
        <p:nvPr/>
      </p:nvGrpSpPr>
      <p:grpSpPr>
        <a:xfrm>
          <a:off x="0" y="0"/>
          <a:ext cx="0" cy="0"/>
          <a:chOff x="0" y="0"/>
          <a:chExt cx="0" cy="0"/>
        </a:xfrm>
      </p:grpSpPr>
      <p:sp>
        <p:nvSpPr>
          <p:cNvPr id="326" name="Google Shape;326;p41"/>
          <p:cNvSpPr txBox="1"/>
          <p:nvPr>
            <p:ph type="title"/>
          </p:nvPr>
        </p:nvSpPr>
        <p:spPr>
          <a:xfrm>
            <a:off x="311700" y="137153"/>
            <a:ext cx="8520600" cy="59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27" name="Google Shape;327;p41"/>
          <p:cNvSpPr txBox="1"/>
          <p:nvPr>
            <p:ph idx="1" type="body"/>
          </p:nvPr>
        </p:nvSpPr>
        <p:spPr>
          <a:xfrm>
            <a:off x="311700" y="735650"/>
            <a:ext cx="5693700" cy="1332900"/>
          </a:xfrm>
          <a:prstGeom prst="rect">
            <a:avLst/>
          </a:prstGeom>
        </p:spPr>
        <p:txBody>
          <a:bodyPr anchorCtr="0" anchor="t" bIns="91425" lIns="91425" spcFirstLastPara="1" rIns="91425" wrap="square" tIns="91425">
            <a:normAutofit/>
          </a:bodyPr>
          <a:lstStyle/>
          <a:p>
            <a:pPr indent="-342900" lvl="0" marL="457200" rtl="0" algn="l">
              <a:lnSpc>
                <a:spcPct val="115000"/>
              </a:lnSpc>
              <a:spcBef>
                <a:spcPts val="0"/>
              </a:spcBef>
              <a:spcAft>
                <a:spcPts val="0"/>
              </a:spcAft>
              <a:buSzPts val="1800"/>
              <a:buAutoNum type="arabicPeriod"/>
            </a:pPr>
            <a:r>
              <a:rPr lang="en" sz="1800"/>
              <a:t>Which of these quadratic expressions are perfect squares? Which are not?</a:t>
            </a:r>
            <a:endParaRPr sz="1800"/>
          </a:p>
          <a:p>
            <a:pPr indent="-342900" lvl="0" marL="457200" rtl="0" algn="l">
              <a:lnSpc>
                <a:spcPct val="115000"/>
              </a:lnSpc>
              <a:spcBef>
                <a:spcPts val="1000"/>
              </a:spcBef>
              <a:spcAft>
                <a:spcPts val="1000"/>
              </a:spcAft>
              <a:buSzPts val="1800"/>
              <a:buAutoNum type="arabicPeriod"/>
            </a:pPr>
            <a:r>
              <a:rPr lang="en" sz="1800"/>
              <a:t>How can you tell?</a:t>
            </a:r>
            <a:endParaRPr sz="1800"/>
          </a:p>
        </p:txBody>
      </p:sp>
      <p:sp>
        <p:nvSpPr>
          <p:cNvPr id="328" name="Google Shape;328;p41"/>
          <p:cNvSpPr txBox="1"/>
          <p:nvPr/>
        </p:nvSpPr>
        <p:spPr>
          <a:xfrm>
            <a:off x="311700" y="1948045"/>
            <a:ext cx="5693700" cy="9576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1000"/>
              </a:spcAft>
              <a:buClr>
                <a:schemeClr val="dk1"/>
              </a:buClr>
              <a:buSzPts val="1800"/>
              <a:buFont typeface="Noto Sans"/>
              <a:buAutoNum type="arabicPeriod" startAt="3"/>
            </a:pPr>
            <a:r>
              <a:rPr lang="en" sz="1800">
                <a:solidFill>
                  <a:schemeClr val="dk1"/>
                </a:solidFill>
                <a:latin typeface="Noto Sans"/>
                <a:ea typeface="Noto Sans"/>
                <a:cs typeface="Noto Sans"/>
                <a:sym typeface="Noto Sans"/>
              </a:rPr>
              <a:t>Why isn't the third expression a perfect square? Isn't 16 a perfect square?</a:t>
            </a:r>
            <a:endParaRPr sz="2200">
              <a:solidFill>
                <a:schemeClr val="dk1"/>
              </a:solidFill>
              <a:latin typeface="Noto Sans"/>
              <a:ea typeface="Noto Sans"/>
              <a:cs typeface="Noto Sans"/>
              <a:sym typeface="Noto Sans"/>
            </a:endParaRPr>
          </a:p>
        </p:txBody>
      </p:sp>
      <p:sp>
        <p:nvSpPr>
          <p:cNvPr id="329" name="Google Shape;329;p41"/>
          <p:cNvSpPr txBox="1"/>
          <p:nvPr/>
        </p:nvSpPr>
        <p:spPr>
          <a:xfrm>
            <a:off x="311700" y="2829050"/>
            <a:ext cx="5693700" cy="10323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1000"/>
              </a:spcAft>
              <a:buClr>
                <a:schemeClr val="dk1"/>
              </a:buClr>
              <a:buSzPts val="1800"/>
              <a:buFont typeface="Noto Sans"/>
              <a:buAutoNum type="arabicPeriod" startAt="4"/>
            </a:pPr>
            <a:r>
              <a:rPr lang="en" sz="1800">
                <a:solidFill>
                  <a:schemeClr val="dk1"/>
                </a:solidFill>
                <a:latin typeface="Noto Sans"/>
                <a:ea typeface="Noto Sans"/>
                <a:cs typeface="Noto Sans"/>
                <a:sym typeface="Noto Sans"/>
              </a:rPr>
              <a:t>Suppose we have two equations: </a:t>
            </a:r>
            <a:br>
              <a:rPr lang="en" sz="1800">
                <a:solidFill>
                  <a:schemeClr val="dk1"/>
                </a:solidFill>
                <a:latin typeface="Noto Sans"/>
                <a:ea typeface="Noto Sans"/>
                <a:cs typeface="Noto Sans"/>
                <a:sym typeface="Noto Sans"/>
              </a:rPr>
            </a:br>
            <a:r>
              <a:rPr lang="en" sz="1800">
                <a:solidFill>
                  <a:schemeClr val="dk1"/>
                </a:solidFill>
                <a:latin typeface="Noto Sans"/>
                <a:ea typeface="Noto Sans"/>
                <a:cs typeface="Noto Sans"/>
                <a:sym typeface="Noto Sans"/>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− 10𝑥 + 16 = 9 and 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− 40𝑥 + 400 = 9. </a:t>
            </a:r>
            <a:br>
              <a:rPr lang="en" sz="1800">
                <a:solidFill>
                  <a:schemeClr val="dk1"/>
                </a:solidFill>
                <a:latin typeface="Noto Sans"/>
                <a:ea typeface="Noto Sans"/>
                <a:cs typeface="Noto Sans"/>
                <a:sym typeface="Noto Sans"/>
              </a:rPr>
            </a:br>
            <a:r>
              <a:rPr lang="en" sz="1800">
                <a:solidFill>
                  <a:schemeClr val="dk1"/>
                </a:solidFill>
                <a:latin typeface="Noto Sans"/>
                <a:ea typeface="Noto Sans"/>
                <a:cs typeface="Noto Sans"/>
                <a:sym typeface="Noto Sans"/>
              </a:rPr>
              <a:t>Which is easier to solve? Why?</a:t>
            </a:r>
            <a:endParaRPr sz="2200">
              <a:solidFill>
                <a:schemeClr val="dk1"/>
              </a:solidFill>
              <a:latin typeface="Noto Sans"/>
              <a:ea typeface="Noto Sans"/>
              <a:cs typeface="Noto Sans"/>
              <a:sym typeface="Noto Sans"/>
            </a:endParaRPr>
          </a:p>
        </p:txBody>
      </p:sp>
      <p:sp>
        <p:nvSpPr>
          <p:cNvPr id="330" name="Google Shape;330;p41"/>
          <p:cNvSpPr txBox="1"/>
          <p:nvPr/>
        </p:nvSpPr>
        <p:spPr>
          <a:xfrm>
            <a:off x="311700" y="3942200"/>
            <a:ext cx="5693700" cy="780300"/>
          </a:xfrm>
          <a:prstGeom prst="rect">
            <a:avLst/>
          </a:prstGeom>
          <a:noFill/>
          <a:ln>
            <a:noFill/>
          </a:ln>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Clr>
                <a:schemeClr val="dk1"/>
              </a:buClr>
              <a:buSzPts val="1800"/>
              <a:buFont typeface="Noto Sans"/>
              <a:buAutoNum type="arabicPeriod" startAt="5"/>
            </a:pPr>
            <a:r>
              <a:rPr lang="en" sz="1800">
                <a:solidFill>
                  <a:schemeClr val="dk1"/>
                </a:solidFill>
                <a:latin typeface="Noto Sans"/>
                <a:ea typeface="Noto Sans"/>
                <a:cs typeface="Noto Sans"/>
                <a:sym typeface="Noto Sans"/>
              </a:rPr>
              <a:t>Can't we simply rewrite the left side of </a:t>
            </a:r>
            <a:br>
              <a:rPr lang="en" sz="1800">
                <a:solidFill>
                  <a:schemeClr val="dk1"/>
                </a:solidFill>
                <a:latin typeface="Noto Sans"/>
                <a:ea typeface="Noto Sans"/>
                <a:cs typeface="Noto Sans"/>
                <a:sym typeface="Noto Sans"/>
              </a:rPr>
            </a:br>
            <a:r>
              <a:rPr lang="en" sz="1800">
                <a:solidFill>
                  <a:schemeClr val="dk1"/>
                </a:solidFill>
                <a:latin typeface="Noto Sans"/>
                <a:ea typeface="Noto Sans"/>
                <a:cs typeface="Noto Sans"/>
                <a:sym typeface="Noto Sans"/>
              </a:rPr>
              <a:t>𝑥</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− 10𝑥 + 16 = 9 in factored form and solve?</a:t>
            </a:r>
            <a:endParaRPr/>
          </a:p>
        </p:txBody>
      </p:sp>
      <p:sp>
        <p:nvSpPr>
          <p:cNvPr id="331" name="Google Shape;331;p41"/>
          <p:cNvSpPr txBox="1"/>
          <p:nvPr/>
        </p:nvSpPr>
        <p:spPr>
          <a:xfrm>
            <a:off x="6231550" y="1282200"/>
            <a:ext cx="2231400" cy="2579100"/>
          </a:xfrm>
          <a:prstGeom prst="rect">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2400">
                <a:solidFill>
                  <a:schemeClr val="dk1"/>
                </a:solidFill>
                <a:latin typeface="Noto Sans"/>
                <a:ea typeface="Noto Sans"/>
                <a:cs typeface="Noto Sans"/>
                <a:sym typeface="Noto Sans"/>
              </a:rPr>
              <a:t>𝑥</a:t>
            </a:r>
            <a:r>
              <a:rPr baseline="30000" lang="en" sz="2400">
                <a:solidFill>
                  <a:schemeClr val="dk1"/>
                </a:solidFill>
                <a:latin typeface="Noto Sans"/>
                <a:ea typeface="Noto Sans"/>
                <a:cs typeface="Noto Sans"/>
                <a:sym typeface="Noto Sans"/>
              </a:rPr>
              <a:t>2</a:t>
            </a:r>
            <a:r>
              <a:rPr lang="en" sz="2400">
                <a:solidFill>
                  <a:schemeClr val="dk1"/>
                </a:solidFill>
                <a:latin typeface="Noto Sans"/>
                <a:ea typeface="Noto Sans"/>
                <a:cs typeface="Noto Sans"/>
                <a:sym typeface="Noto Sans"/>
              </a:rPr>
              <a:t> + 4𝑥 + 8</a:t>
            </a:r>
            <a:endParaRPr sz="2400">
              <a:solidFill>
                <a:schemeClr val="dk1"/>
              </a:solidFill>
              <a:latin typeface="Noto Sans"/>
              <a:ea typeface="Noto Sans"/>
              <a:cs typeface="Noto Sans"/>
              <a:sym typeface="Noto Sans"/>
            </a:endParaRPr>
          </a:p>
          <a:p>
            <a:pPr indent="0" lvl="0" marL="0" rtl="0" algn="l">
              <a:lnSpc>
                <a:spcPct val="115000"/>
              </a:lnSpc>
              <a:spcBef>
                <a:spcPts val="1000"/>
              </a:spcBef>
              <a:spcAft>
                <a:spcPts val="0"/>
              </a:spcAft>
              <a:buNone/>
            </a:pPr>
            <a:r>
              <a:rPr lang="en" sz="2400">
                <a:solidFill>
                  <a:schemeClr val="dk1"/>
                </a:solidFill>
                <a:latin typeface="Noto Sans"/>
                <a:ea typeface="Noto Sans"/>
                <a:cs typeface="Noto Sans"/>
                <a:sym typeface="Noto Sans"/>
              </a:rPr>
              <a:t>𝑥</a:t>
            </a:r>
            <a:r>
              <a:rPr baseline="30000" lang="en" sz="2400">
                <a:solidFill>
                  <a:schemeClr val="dk1"/>
                </a:solidFill>
                <a:latin typeface="Noto Sans"/>
                <a:ea typeface="Noto Sans"/>
                <a:cs typeface="Noto Sans"/>
                <a:sym typeface="Noto Sans"/>
              </a:rPr>
              <a:t>2</a:t>
            </a:r>
            <a:r>
              <a:rPr lang="en" sz="2400">
                <a:solidFill>
                  <a:schemeClr val="dk1"/>
                </a:solidFill>
                <a:latin typeface="Noto Sans"/>
                <a:ea typeface="Noto Sans"/>
                <a:cs typeface="Noto Sans"/>
                <a:sym typeface="Noto Sans"/>
              </a:rPr>
              <a:t> + 24𝑥 + 144</a:t>
            </a:r>
            <a:endParaRPr sz="2400">
              <a:solidFill>
                <a:schemeClr val="dk1"/>
              </a:solidFill>
              <a:latin typeface="Noto Sans"/>
              <a:ea typeface="Noto Sans"/>
              <a:cs typeface="Noto Sans"/>
              <a:sym typeface="Noto Sans"/>
            </a:endParaRPr>
          </a:p>
          <a:p>
            <a:pPr indent="0" lvl="0" marL="0" rtl="0" algn="l">
              <a:lnSpc>
                <a:spcPct val="115000"/>
              </a:lnSpc>
              <a:spcBef>
                <a:spcPts val="1000"/>
              </a:spcBef>
              <a:spcAft>
                <a:spcPts val="0"/>
              </a:spcAft>
              <a:buNone/>
            </a:pPr>
            <a:r>
              <a:rPr lang="en" sz="2400">
                <a:solidFill>
                  <a:schemeClr val="dk1"/>
                </a:solidFill>
                <a:latin typeface="Noto Sans"/>
                <a:ea typeface="Noto Sans"/>
                <a:cs typeface="Noto Sans"/>
                <a:sym typeface="Noto Sans"/>
              </a:rPr>
              <a:t>𝑥</a:t>
            </a:r>
            <a:r>
              <a:rPr baseline="30000" lang="en" sz="2400">
                <a:solidFill>
                  <a:schemeClr val="dk1"/>
                </a:solidFill>
                <a:latin typeface="Noto Sans"/>
                <a:ea typeface="Noto Sans"/>
                <a:cs typeface="Noto Sans"/>
                <a:sym typeface="Noto Sans"/>
              </a:rPr>
              <a:t>2</a:t>
            </a:r>
            <a:r>
              <a:rPr lang="en" sz="2400">
                <a:solidFill>
                  <a:schemeClr val="dk1"/>
                </a:solidFill>
                <a:latin typeface="Noto Sans"/>
                <a:ea typeface="Noto Sans"/>
                <a:cs typeface="Noto Sans"/>
                <a:sym typeface="Noto Sans"/>
              </a:rPr>
              <a:t> + 6𝑥 + 16</a:t>
            </a:r>
            <a:endParaRPr sz="2400">
              <a:solidFill>
                <a:schemeClr val="dk1"/>
              </a:solidFill>
              <a:latin typeface="Noto Sans"/>
              <a:ea typeface="Noto Sans"/>
              <a:cs typeface="Noto Sans"/>
              <a:sym typeface="Noto Sans"/>
            </a:endParaRPr>
          </a:p>
          <a:p>
            <a:pPr indent="0" lvl="0" marL="0" rtl="0" algn="l">
              <a:lnSpc>
                <a:spcPct val="115000"/>
              </a:lnSpc>
              <a:spcBef>
                <a:spcPts val="1000"/>
              </a:spcBef>
              <a:spcAft>
                <a:spcPts val="1000"/>
              </a:spcAft>
              <a:buClr>
                <a:schemeClr val="dk1"/>
              </a:buClr>
              <a:buSzPts val="1100"/>
              <a:buFont typeface="Arial"/>
              <a:buNone/>
            </a:pPr>
            <a:r>
              <a:rPr lang="en" sz="2400">
                <a:solidFill>
                  <a:schemeClr val="dk1"/>
                </a:solidFill>
                <a:latin typeface="Noto Sans"/>
                <a:ea typeface="Noto Sans"/>
                <a:cs typeface="Noto Sans"/>
                <a:sym typeface="Noto Sans"/>
              </a:rPr>
              <a:t>𝑥</a:t>
            </a:r>
            <a:r>
              <a:rPr baseline="30000" lang="en" sz="2400">
                <a:solidFill>
                  <a:schemeClr val="dk1"/>
                </a:solidFill>
                <a:latin typeface="Noto Sans"/>
                <a:ea typeface="Noto Sans"/>
                <a:cs typeface="Noto Sans"/>
                <a:sym typeface="Noto Sans"/>
              </a:rPr>
              <a:t>2</a:t>
            </a:r>
            <a:r>
              <a:rPr lang="en" sz="2400">
                <a:solidFill>
                  <a:schemeClr val="dk1"/>
                </a:solidFill>
                <a:latin typeface="Noto Sans"/>
                <a:ea typeface="Noto Sans"/>
                <a:cs typeface="Noto Sans"/>
                <a:sym typeface="Noto Sans"/>
              </a:rPr>
              <a:t> – 40𝑥 + 400</a:t>
            </a:r>
            <a:endParaRPr sz="2400">
              <a:solidFill>
                <a:schemeClr val="dk1"/>
              </a:solidFill>
              <a:latin typeface="Noto Sans"/>
              <a:ea typeface="Noto Sans"/>
              <a:cs typeface="Noto Sans"/>
              <a:sym typeface="Noto Sans"/>
            </a:endParaRPr>
          </a:p>
        </p:txBody>
      </p:sp>
      <p:sp>
        <p:nvSpPr>
          <p:cNvPr id="332" name="Google Shape;332;p41"/>
          <p:cNvSpPr txBox="1"/>
          <p:nvPr>
            <p:ph idx="12" type="sldNum"/>
          </p:nvPr>
        </p:nvSpPr>
        <p:spPr>
          <a:xfrm>
            <a:off x="8283608" y="478688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3" name="Google Shape;333;p41"/>
          <p:cNvSpPr txBox="1"/>
          <p:nvPr>
            <p:ph idx="2" type="sldNum"/>
          </p:nvPr>
        </p:nvSpPr>
        <p:spPr>
          <a:xfrm>
            <a:off x="311700" y="4786894"/>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a:t>
            </a:r>
            <a:r>
              <a:rPr lang="en"/>
              <a:t>9.2 Completing the Square, Part I</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39" name="Google Shape;339;p42"/>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40" name="Google Shape;340;p42" title="Student Self Assessment table"/>
          <p:cNvGraphicFramePr/>
          <p:nvPr/>
        </p:nvGraphicFramePr>
        <p:xfrm>
          <a:off x="403153" y="1764100"/>
          <a:ext cx="3000000" cy="3000000"/>
        </p:xfrm>
        <a:graphic>
          <a:graphicData uri="http://schemas.openxmlformats.org/drawingml/2006/table">
            <a:tbl>
              <a:tblPr>
                <a:noFill/>
                <a:tableStyleId>{5374DDD4-9C62-464B-B18C-5CED714D17AB}</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lnSpc>
                          <a:spcPct val="115000"/>
                        </a:lnSpc>
                        <a:spcBef>
                          <a:spcPts val="1100"/>
                        </a:spcBef>
                        <a:spcAft>
                          <a:spcPts val="1100"/>
                        </a:spcAft>
                        <a:buNone/>
                      </a:pPr>
                      <a:r>
                        <a:rPr lang="en" sz="1800">
                          <a:solidFill>
                            <a:schemeClr val="dk1"/>
                          </a:solidFill>
                          <a:latin typeface="Noto Sans"/>
                          <a:ea typeface="Noto Sans"/>
                          <a:cs typeface="Noto Sans"/>
                          <a:sym typeface="Noto Sans"/>
                        </a:rPr>
                        <a:t>Explain what it means to "complete the square" and describe how to do it.</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lnSpc>
                          <a:spcPct val="115000"/>
                        </a:lnSpc>
                        <a:spcBef>
                          <a:spcPts val="1100"/>
                        </a:spcBef>
                        <a:spcAft>
                          <a:spcPts val="1100"/>
                        </a:spcAft>
                        <a:buNone/>
                      </a:pPr>
                      <a:r>
                        <a:rPr lang="en" sz="1800">
                          <a:solidFill>
                            <a:schemeClr val="dk1"/>
                          </a:solidFill>
                          <a:latin typeface="Noto Sans"/>
                          <a:ea typeface="Noto Sans"/>
                          <a:cs typeface="Noto Sans"/>
                          <a:sym typeface="Noto Sans"/>
                        </a:rPr>
                        <a:t>Solve quadratic equations by completing the square and finding square roots.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41" name="Google Shape;341;p42"/>
          <p:cNvSpPr txBox="1"/>
          <p:nvPr>
            <p:ph idx="12" type="sldNum"/>
          </p:nvPr>
        </p:nvSpPr>
        <p:spPr>
          <a:xfrm>
            <a:off x="8283608" y="470650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42" name="Google Shape;342;p42"/>
          <p:cNvSpPr txBox="1"/>
          <p:nvPr>
            <p:ph idx="2" type="sldNum"/>
          </p:nvPr>
        </p:nvSpPr>
        <p:spPr>
          <a:xfrm>
            <a:off x="311700" y="470651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9.2 Completing the Square, Part I</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