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2DAEC02F-6D84-4C52-A718-C425AFB18F00}">
  <a:tblStyle styleId="{2DAEC02F-6D84-4C52-A718-C425AFB18F00}"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785671/openstax-alg1-unit-5-spn-vocabulary-flash-cards/?funnelUUID=843344fe-e0c0-4655-9d32-738b38cba410" TargetMode="External"/><Relationship Id="rId4" Type="http://schemas.openxmlformats.org/officeDocument/2006/relationships/hyperlink" Target="https://quizlet.com/881507407/openstax-alg1-unit-5-vocabulary-flash-cards/?funnelUUID=0566ee8a-3ce4-461f-bb1c-4890c6b24b15"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PF8fRA107OA;&amp;rel=0" TargetMode="External"/><Relationship Id="rId3" Type="http://schemas.openxmlformats.org/officeDocument/2006/relationships/hyperlink" Target="https://k12.openstax.org/contents/raise/resources/148b1f7389f830f97173bb682b5b02a516b4f097" TargetMode="External"/><Relationship Id="rId4" Type="http://schemas.openxmlformats.org/officeDocument/2006/relationships/hyperlink" Target="https://k12.openstax.org/contents/raise/resources/b78966af01df5ac778b33c02999abeea5c40c196"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6.xml"/><Relationship Id="rId3" Type="http://schemas.openxmlformats.org/officeDocument/2006/relationships/hyperlink" Target="https://www.desmos.com/calculator/q4t7xlulpt"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calculator/lzbwbqhyfm"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calculator/6jj8avz6og" TargetMode="Externa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6.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k12/algebra" TargetMode="Externa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 name="Shape 29"/>
        <p:cNvGrpSpPr/>
        <p:nvPr/>
      </p:nvGrpSpPr>
      <p:grpSpPr>
        <a:xfrm>
          <a:off x="0" y="0"/>
          <a:ext cx="0" cy="0"/>
          <a:chOff x="0" y="0"/>
          <a:chExt cx="0" cy="0"/>
        </a:xfrm>
      </p:grpSpPr>
      <p:sp>
        <p:nvSpPr>
          <p:cNvPr id="30" name="Google Shape;30;g33b29274434_1_1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 name="Google Shape;31;g33b29274434_1_1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 name="Shape 37"/>
        <p:cNvGrpSpPr/>
        <p:nvPr/>
      </p:nvGrpSpPr>
      <p:grpSpPr>
        <a:xfrm>
          <a:off x="0" y="0"/>
          <a:ext cx="0" cy="0"/>
          <a:chOff x="0" y="0"/>
          <a:chExt cx="0" cy="0"/>
        </a:xfrm>
      </p:grpSpPr>
      <p:sp>
        <p:nvSpPr>
          <p:cNvPr id="38" name="Google Shape;38;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 name="Google Shape;39;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 name="Shape 46"/>
        <p:cNvGrpSpPr/>
        <p:nvPr/>
      </p:nvGrpSpPr>
      <p:grpSpPr>
        <a:xfrm>
          <a:off x="0" y="0"/>
          <a:ext cx="0" cy="0"/>
          <a:chOff x="0" y="0"/>
          <a:chExt cx="0" cy="0"/>
        </a:xfrm>
      </p:grpSpPr>
      <p:sp>
        <p:nvSpPr>
          <p:cNvPr id="47" name="Google Shape;47;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 name="Google Shape;48;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t>
            </a:r>
            <a:r>
              <a:rPr lang="en" sz="1300">
                <a:latin typeface="Calibri"/>
                <a:ea typeface="Calibri"/>
                <a:cs typeface="Calibri"/>
                <a:sym typeface="Calibri"/>
              </a:rPr>
              <a:t>activity</a:t>
            </a:r>
            <a:r>
              <a:rPr lang="en" sz="1300">
                <a:latin typeface="Calibri"/>
                <a:ea typeface="Calibri"/>
                <a:cs typeface="Calibri"/>
                <a:sym typeface="Calibri"/>
              </a:rPr>
              <a:t>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Narrative</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In this lesson, students explore bounce heights to model and compare the bounciness of different balls. They may collect their own data or work with provided “messy” data that mimics real experimentation. Students decide what kind of model fits best and, though the data are not perfectly exponential or linear, an exponential model is usually more accurate. They must then find reasonable parameters, using different strategies such as ratios of bounce heights or examining the full dataset. By comparing and critiquing models, students build arguments and refine reasoning. Technology is optional but encouraged for analysis.</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Preparation</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Graphing technology should be available if students request it. Measuring tapes and balls that bounce are only needed if doing the extension activity.</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Materials</a:t>
            </a:r>
            <a:endParaRPr b="1">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A collection of balls that bounce (extension activity)</a:t>
            </a:r>
            <a:endParaRPr>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Measuring tapes (extension activity)</a:t>
            </a:r>
            <a:endParaRPr>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Graphing technology</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Texas Essential Knowledge and Skills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A1(B) use a problem-solving model that incorporates analyzing given information, formulating a plan or strategy, determining a solution, justifying the solution, and evaluating the problem-solving process and the reasonableness of the solution.</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A1(D) communicate mathematical ideas, reasoning, and their implications using multiple representations, including symbols, diagrams, graphs, and language as appropriate	</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A1(E) create and use representations to organize, record, and communicate mathematical ideas.	</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A1(F) analyze mathematical relationships to connect and communicate mathematical ideas.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A9(C) write exponential functions in the form </a:t>
            </a:r>
            <a:r>
              <a:rPr i="1" lang="en">
                <a:solidFill>
                  <a:schemeClr val="dk1"/>
                </a:solidFill>
                <a:latin typeface="Times New Roman"/>
                <a:ea typeface="Times New Roman"/>
                <a:cs typeface="Times New Roman"/>
                <a:sym typeface="Times New Roman"/>
              </a:rPr>
              <a:t>f(x)=ab</a:t>
            </a:r>
            <a:r>
              <a:rPr baseline="30000" i="1" lang="en">
                <a:solidFill>
                  <a:schemeClr val="dk1"/>
                </a:solidFill>
                <a:latin typeface="Times New Roman"/>
                <a:ea typeface="Times New Roman"/>
                <a:cs typeface="Times New Roman"/>
                <a:sym typeface="Times New Roman"/>
              </a:rPr>
              <a:t>x</a:t>
            </a:r>
            <a:r>
              <a:rPr lang="en">
                <a:solidFill>
                  <a:schemeClr val="dk1"/>
                </a:solidFill>
                <a:latin typeface="Noto Sans"/>
                <a:ea typeface="Noto Sans"/>
                <a:cs typeface="Noto Sans"/>
                <a:sym typeface="Noto Sans"/>
              </a:rPr>
              <a:t> (where </a:t>
            </a:r>
            <a:r>
              <a:rPr i="1" lang="en">
                <a:solidFill>
                  <a:schemeClr val="dk1"/>
                </a:solidFill>
                <a:latin typeface="Times New Roman"/>
                <a:ea typeface="Times New Roman"/>
                <a:cs typeface="Times New Roman"/>
                <a:sym typeface="Times New Roman"/>
              </a:rPr>
              <a:t>b</a:t>
            </a:r>
            <a:r>
              <a:rPr lang="en">
                <a:solidFill>
                  <a:schemeClr val="dk1"/>
                </a:solidFill>
                <a:latin typeface="Noto Sans"/>
                <a:ea typeface="Noto Sans"/>
                <a:cs typeface="Noto Sans"/>
                <a:sym typeface="Noto Sans"/>
              </a:rPr>
              <a:t> is a rational number) to describe problems arising from mathematical and real-world situations, including growth and decay</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A9(E) write, using technology, exponential functions that provide a reasonable fit to data and make predictions for real-world problems	</a:t>
            </a:r>
            <a:endParaRPr>
              <a:solidFill>
                <a:schemeClr val="dk1"/>
              </a:solidFill>
              <a:latin typeface="Noto Sans"/>
              <a:ea typeface="Noto Sans"/>
              <a:cs typeface="Noto Sans"/>
              <a:sym typeface="Noto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3364e04b9a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3364e04b9a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Vocabulary</a:t>
            </a:r>
            <a:endParaRPr b="1" sz="1300">
              <a:solidFill>
                <a:schemeClr val="dk1"/>
              </a:solidFill>
              <a:latin typeface="Calibri"/>
              <a:ea typeface="Calibri"/>
              <a:cs typeface="Calibri"/>
              <a:sym typeface="Calibri"/>
            </a:endParaRPr>
          </a:p>
          <a:p>
            <a:pPr indent="0" lvl="0" marL="0" rtl="0" algn="l">
              <a:lnSpc>
                <a:spcPct val="12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support student understanding of key vocabulary:</a:t>
            </a:r>
            <a:endParaRPr sz="1300">
              <a:solidFill>
                <a:schemeClr val="dk1"/>
              </a:solidFill>
              <a:latin typeface="Calibri"/>
              <a:ea typeface="Calibri"/>
              <a:cs typeface="Calibri"/>
              <a:sym typeface="Calibri"/>
            </a:endParaRPr>
          </a:p>
          <a:p>
            <a:pPr indent="-311150" lvl="0" marL="457200" rtl="0" algn="l">
              <a:lnSpc>
                <a:spcPct val="120000"/>
              </a:lnSpc>
              <a:spcBef>
                <a:spcPts val="2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Introduce and review the vocabulary words students will see in this lesson.</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Encourage students to notice how these words are used and to include them in their math discussions and explanations—both written and oral.</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Use a word wall to reinforce vocabulary. </a:t>
            </a:r>
            <a:r>
              <a:rPr lang="en" sz="1300" u="sng">
                <a:solidFill>
                  <a:schemeClr val="hlink"/>
                </a:solidFill>
                <a:latin typeface="Calibri"/>
                <a:ea typeface="Calibri"/>
                <a:cs typeface="Calibri"/>
                <a:sym typeface="Calibri"/>
                <a:hlinkClick r:id="rId2"/>
              </a:rPr>
              <a:t>Sample word wall cards are available here.</a:t>
            </a:r>
            <a:endParaRPr sz="1300">
              <a:solidFill>
                <a:srgbClr val="1D2125"/>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newcomers or students with beginning English proficiency, use these Quizlet sets to support vocabulary learning: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3"/>
              </a:rPr>
              <a:t>Unit 5 Spanish Vocabulary</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4"/>
              </a:rPr>
              <a:t>Unit 5 Vocabulary (English)</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2(F) listen to and derive meaning from a variety of media such as audio tape, video, DVD, and CD ROM to build and reinforce concept and language attainment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3(C) speak using a variety of grammatical structures, sentence lengths, sentence types, and connecting words with increasing accuracy and ease as more English is acquired</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3(D) speak using grade-level content area vocabulary in context to internalize new English words and build academic language proficiency</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3(E) share information in cooperative learning interactions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3(H) narrate, describe, and explain with increasing specificity and detail as more English is acquired</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5(B) write using newly acquired basic vocabulary and content-based grade-level vocabulary</a:t>
            </a:r>
            <a:endParaRPr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3cf6491953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33cf6491953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33cf6491953_0_4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33cf6491953_0_4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Warm Up (5 minutes)</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warm up prompts students to think about how changing the graphing window influences what you can see and understand about an exponential function.</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sz="1300">
              <a:solidFill>
                <a:schemeClr val="dk1"/>
              </a:solidFill>
              <a:latin typeface="Calibri"/>
              <a:ea typeface="Calibri"/>
              <a:cs typeface="Calibri"/>
              <a:sym typeface="Calibri"/>
            </a:endParaRPr>
          </a:p>
          <a:p>
            <a:pPr indent="-301625" lvl="0" marL="457200" rtl="0" algn="l">
              <a:spcBef>
                <a:spcPts val="80"/>
              </a:spcBef>
              <a:spcAft>
                <a:spcPts val="0"/>
              </a:spcAft>
              <a:buClr>
                <a:schemeClr val="dk1"/>
              </a:buClr>
              <a:buSzPts val="1150"/>
              <a:buFont typeface="Roboto"/>
              <a:buAutoNum type="arabicPeriod"/>
            </a:pPr>
            <a:r>
              <a:rPr lang="en" sz="1150">
                <a:solidFill>
                  <a:schemeClr val="dk1"/>
                </a:solidFill>
                <a:highlight>
                  <a:srgbClr val="EDF2FA"/>
                </a:highlight>
                <a:latin typeface="Roboto"/>
                <a:ea typeface="Roboto"/>
                <a:cs typeface="Roboto"/>
                <a:sym typeface="Roboto"/>
              </a:rPr>
              <a:t>Ask students to close books/devices and think of at least one notice and one wonder.</a:t>
            </a:r>
            <a:endParaRPr sz="1150">
              <a:solidFill>
                <a:schemeClr val="dk1"/>
              </a:solidFill>
              <a:highlight>
                <a:srgbClr val="EDF2FA"/>
              </a:highlight>
              <a:latin typeface="Roboto"/>
              <a:ea typeface="Roboto"/>
              <a:cs typeface="Roboto"/>
              <a:sym typeface="Roboto"/>
            </a:endParaRPr>
          </a:p>
          <a:p>
            <a:pPr indent="-301625" lvl="0" marL="457200" rtl="0" algn="l">
              <a:spcBef>
                <a:spcPts val="0"/>
              </a:spcBef>
              <a:spcAft>
                <a:spcPts val="0"/>
              </a:spcAft>
              <a:buClr>
                <a:schemeClr val="dk1"/>
              </a:buClr>
              <a:buSzPts val="1150"/>
              <a:buFont typeface="Roboto"/>
              <a:buAutoNum type="arabicPeriod"/>
            </a:pPr>
            <a:r>
              <a:rPr lang="en" sz="1150">
                <a:solidFill>
                  <a:schemeClr val="dk1"/>
                </a:solidFill>
                <a:highlight>
                  <a:srgbClr val="EDF2FA"/>
                </a:highlight>
                <a:latin typeface="Roboto"/>
                <a:ea typeface="Roboto"/>
                <a:cs typeface="Roboto"/>
                <a:sym typeface="Roboto"/>
              </a:rPr>
              <a:t>Display the table, give 1 minute quiet think time, then select 3–5 students to share.</a:t>
            </a:r>
            <a:endParaRPr sz="1150">
              <a:solidFill>
                <a:schemeClr val="dk1"/>
              </a:solidFill>
              <a:highlight>
                <a:srgbClr val="EDF2FA"/>
              </a:highlight>
              <a:latin typeface="Roboto"/>
              <a:ea typeface="Roboto"/>
              <a:cs typeface="Roboto"/>
              <a:sym typeface="Roboto"/>
            </a:endParaRPr>
          </a:p>
          <a:p>
            <a:pPr indent="-301625" lvl="0" marL="457200" rtl="0" algn="l">
              <a:spcBef>
                <a:spcPts val="0"/>
              </a:spcBef>
              <a:spcAft>
                <a:spcPts val="0"/>
              </a:spcAft>
              <a:buClr>
                <a:schemeClr val="dk1"/>
              </a:buClr>
              <a:buSzPts val="1150"/>
              <a:buFont typeface="Roboto"/>
              <a:buAutoNum type="arabicPeriod"/>
            </a:pPr>
            <a:r>
              <a:rPr lang="en" sz="1150">
                <a:solidFill>
                  <a:schemeClr val="dk1"/>
                </a:solidFill>
                <a:highlight>
                  <a:srgbClr val="EDF2FA"/>
                </a:highlight>
                <a:latin typeface="Roboto"/>
                <a:ea typeface="Roboto"/>
                <a:cs typeface="Roboto"/>
                <a:sym typeface="Roboto"/>
              </a:rPr>
              <a:t>Record and display responses; if not pointed out, ask: “Describe how the data are changing as t increases.” (</a:t>
            </a:r>
            <a:r>
              <a:rPr i="1" lang="en" sz="1150">
                <a:solidFill>
                  <a:schemeClr val="dk1"/>
                </a:solidFill>
                <a:highlight>
                  <a:srgbClr val="EDF2FA"/>
                </a:highlight>
                <a:latin typeface="Times New Roman"/>
                <a:ea typeface="Times New Roman"/>
                <a:cs typeface="Times New Roman"/>
                <a:sym typeface="Times New Roman"/>
              </a:rPr>
              <a:t>p</a:t>
            </a:r>
            <a:r>
              <a:rPr lang="en" sz="1150">
                <a:solidFill>
                  <a:schemeClr val="dk1"/>
                </a:solidFill>
                <a:highlight>
                  <a:srgbClr val="EDF2FA"/>
                </a:highlight>
                <a:latin typeface="Roboto"/>
                <a:ea typeface="Roboto"/>
                <a:cs typeface="Roboto"/>
                <a:sym typeface="Roboto"/>
              </a:rPr>
              <a:t> decreases at a slower rate.)</a:t>
            </a:r>
            <a:endParaRPr sz="1150">
              <a:solidFill>
                <a:schemeClr val="dk1"/>
              </a:solidFill>
              <a:highlight>
                <a:srgbClr val="EDF2FA"/>
              </a:highlight>
              <a:latin typeface="Roboto"/>
              <a:ea typeface="Roboto"/>
              <a:cs typeface="Roboto"/>
              <a:sym typeface="Roboto"/>
            </a:endParaRPr>
          </a:p>
          <a:p>
            <a:pPr indent="-301625" lvl="0" marL="457200" rtl="0" algn="l">
              <a:spcBef>
                <a:spcPts val="0"/>
              </a:spcBef>
              <a:spcAft>
                <a:spcPts val="0"/>
              </a:spcAft>
              <a:buClr>
                <a:schemeClr val="dk1"/>
              </a:buClr>
              <a:buSzPts val="1150"/>
              <a:buFont typeface="Roboto"/>
              <a:buAutoNum type="arabicPeriod"/>
            </a:pPr>
            <a:r>
              <a:rPr lang="en" sz="1150">
                <a:solidFill>
                  <a:schemeClr val="dk1"/>
                </a:solidFill>
                <a:highlight>
                  <a:srgbClr val="EDF2FA"/>
                </a:highlight>
                <a:latin typeface="Roboto"/>
                <a:ea typeface="Roboto"/>
                <a:cs typeface="Roboto"/>
                <a:sym typeface="Roboto"/>
              </a:rPr>
              <a:t>Ask students to reopen books/devices, complete the activity, and follow with whole-class discussion.</a:t>
            </a:r>
            <a:endParaRPr sz="1150">
              <a:solidFill>
                <a:schemeClr val="dk1"/>
              </a:solidFill>
              <a:highlight>
                <a:srgbClr val="EDF2FA"/>
              </a:highlight>
              <a:latin typeface="Roboto"/>
              <a:ea typeface="Roboto"/>
              <a:cs typeface="Roboto"/>
              <a:sym typeface="Roboto"/>
            </a:endParaRPr>
          </a:p>
          <a:p>
            <a:pPr indent="0" lvl="0" marL="0" rtl="0" algn="l">
              <a:spcBef>
                <a:spcPts val="8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b="1" lang="en" sz="1300">
                <a:solidFill>
                  <a:schemeClr val="dk1"/>
                </a:solidFill>
                <a:latin typeface="Calibri"/>
                <a:ea typeface="Calibri"/>
                <a:cs typeface="Calibri"/>
                <a:sym typeface="Calibri"/>
              </a:rPr>
              <a:t>Activity Answer</a:t>
            </a:r>
            <a:r>
              <a:rPr b="1" lang="en" sz="1300">
                <a:solidFill>
                  <a:schemeClr val="dk1"/>
                </a:solidFill>
                <a:latin typeface="Calibri"/>
                <a:ea typeface="Calibri"/>
                <a:cs typeface="Calibri"/>
                <a:sym typeface="Calibri"/>
              </a:rPr>
              <a:t>s</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AutoNum type="arabicPeriod"/>
            </a:pPr>
            <a:r>
              <a:rPr lang="en" sz="1300">
                <a:solidFill>
                  <a:schemeClr val="dk1"/>
                </a:solidFill>
                <a:latin typeface="Calibri"/>
                <a:ea typeface="Calibri"/>
                <a:cs typeface="Calibri"/>
                <a:sym typeface="Calibri"/>
              </a:rPr>
              <a:t>0 &lt;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&lt; 44  and 0 &lt;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&lt; 1,100 or equivalent</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AutoNum type="arabicPeriod"/>
            </a:pPr>
            <a:r>
              <a:rPr lang="en" sz="1300">
                <a:solidFill>
                  <a:schemeClr val="dk1"/>
                </a:solidFill>
                <a:latin typeface="Calibri"/>
                <a:ea typeface="Calibri"/>
                <a:cs typeface="Calibri"/>
                <a:sym typeface="Calibri"/>
              </a:rPr>
              <a:t>a. </a:t>
            </a:r>
            <a:r>
              <a:rPr lang="en" sz="1300">
                <a:solidFill>
                  <a:schemeClr val="dk1"/>
                </a:solidFill>
                <a:latin typeface="Calibri"/>
                <a:ea typeface="Calibri"/>
                <a:cs typeface="Calibri"/>
                <a:sym typeface="Calibri"/>
              </a:rPr>
              <a:t>0 &lt;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&lt; 10  and 0 &lt;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&lt; 450. This window would include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-values where meaningful changes happen and exclude the parts where the changes are very small.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-values are limited  to values that matter, between 0 and 400, allowing us to see more clearly the changes in that range.</a:t>
            </a:r>
            <a:endParaRPr sz="1300">
              <a:solidFill>
                <a:schemeClr val="dk1"/>
              </a:solidFill>
              <a:latin typeface="Calibri"/>
              <a:ea typeface="Calibri"/>
              <a:cs typeface="Calibri"/>
              <a:sym typeface="Calibri"/>
            </a:endParaRPr>
          </a:p>
          <a:p>
            <a:pPr indent="0" lvl="0" marL="45720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457200" rtl="0" algn="l">
              <a:spcBef>
                <a:spcPts val="80"/>
              </a:spcBef>
              <a:spcAft>
                <a:spcPts val="0"/>
              </a:spcAft>
              <a:buNone/>
            </a:pPr>
            <a:r>
              <a:rPr lang="en" sz="1300">
                <a:solidFill>
                  <a:schemeClr val="dk1"/>
                </a:solidFill>
                <a:latin typeface="Calibri"/>
                <a:ea typeface="Calibri"/>
                <a:cs typeface="Calibri"/>
                <a:sym typeface="Calibri"/>
              </a:rPr>
              <a:t>b. </a:t>
            </a:r>
            <a:r>
              <a:rPr lang="en" sz="1300">
                <a:solidFill>
                  <a:schemeClr val="dk1"/>
                </a:solidFill>
                <a:latin typeface="Calibri"/>
                <a:ea typeface="Calibri"/>
                <a:cs typeface="Calibri"/>
                <a:sym typeface="Calibri"/>
              </a:rPr>
              <a:t> -10 &lt;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&lt; 80  and 0 &lt;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&lt; 100. This window would show a lot of useless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-values and cut off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-values at 100, which would make the behavior of the function when 𝑥 is between 0 and 1 very difficult to observe.</a:t>
            </a:r>
            <a:endParaRPr sz="1300">
              <a:solidFill>
                <a:schemeClr val="dk1"/>
              </a:solidFill>
              <a:latin typeface="Calibri"/>
              <a:ea typeface="Calibri"/>
              <a:cs typeface="Calibri"/>
              <a:sym typeface="Calibri"/>
            </a:endParaRPr>
          </a:p>
          <a:p>
            <a:pPr indent="0" lvl="0" marL="45720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b="1"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b="1" lang="en" sz="1300">
                <a:solidFill>
                  <a:schemeClr val="dk1"/>
                </a:solidFill>
                <a:latin typeface="Calibri"/>
                <a:ea typeface="Calibri"/>
                <a:cs typeface="Calibri"/>
                <a:sym typeface="Calibri"/>
              </a:rPr>
              <a:t>Activity Synthesis </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Calibri"/>
                <a:ea typeface="Calibri"/>
                <a:cs typeface="Calibri"/>
                <a:sym typeface="Calibri"/>
              </a:rPr>
              <a:t>Ask students to suggest graphing windows that are more or less helpful and explain why. Emphasize that the x-values should match the quantity being studied, while y-values should be chosen so data appear clearly and trends are visible.</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Calibri"/>
                <a:ea typeface="Calibri"/>
                <a:cs typeface="Calibri"/>
                <a:sym typeface="Calibri"/>
              </a:rPr>
              <a:t>If time allows, discuss why the graph drops steeply between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0 and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 but flattens later. With a decay factor of 0.2, each step keeps only 20% of the value. Early decreases are large—for example,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(0) = 400 to </a:t>
            </a:r>
            <a:r>
              <a:rPr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(1) = 80, a drop of 320—but later decreases are much smaller, like about 11 from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=2 to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=3.</a:t>
            </a:r>
            <a:endParaRPr sz="1300">
              <a:solidFill>
                <a:schemeClr val="dk1"/>
              </a:solidFill>
              <a:latin typeface="Calibri"/>
              <a:ea typeface="Calibri"/>
              <a:cs typeface="Calibri"/>
              <a:sym typeface="Calibri"/>
            </a:endParaRPr>
          </a:p>
          <a:p>
            <a:pPr indent="0" lvl="0" marL="0" rtl="0" algn="l">
              <a:lnSpc>
                <a:spcPct val="100000"/>
              </a:lnSpc>
              <a:spcBef>
                <a:spcPts val="120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None/>
            </a:pPr>
            <a:r>
              <a:t/>
            </a:r>
            <a:endParaRPr sz="1300">
              <a:solidFill>
                <a:schemeClr val="dk1"/>
              </a:solidFill>
              <a:highlight>
                <a:srgbClr val="FF0000"/>
              </a:highlight>
              <a:latin typeface="Calibri"/>
              <a:ea typeface="Calibri"/>
              <a:cs typeface="Calibri"/>
              <a:sym typeface="Calibri"/>
            </a:endParaRPr>
          </a:p>
          <a:p>
            <a:pPr indent="0" lvl="0" marL="0" rtl="0" algn="l">
              <a:spcBef>
                <a:spcPts val="0"/>
              </a:spcBef>
              <a:spcAft>
                <a:spcPts val="0"/>
              </a:spcAft>
              <a:buNone/>
            </a:pPr>
            <a:r>
              <a:t/>
            </a:r>
            <a:endParaRPr sz="1300">
              <a:solidFill>
                <a:schemeClr val="dk1"/>
              </a:solidFill>
              <a:highlight>
                <a:srgbClr val="FF0000"/>
              </a:highlight>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33cf6491953_0_3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33cf6491953_0_3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33d2a549f63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33d2a549f63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Support for English Language Learners: MLR 7 Compare and Connect: Representing, Conversing</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lang="en">
                <a:solidFill>
                  <a:schemeClr val="dk1"/>
                </a:solidFill>
                <a:latin typeface="Noto Sans"/>
                <a:ea typeface="Noto Sans"/>
                <a:cs typeface="Noto Sans"/>
                <a:sym typeface="Noto Sans"/>
              </a:rPr>
              <a:t>Use this routine to prepare students for the whole-class discussion. At the appropriate time, ask students to prepare a visual display that shows their mathematical thinking and reasoning for the first question. Invite students to quietly circulate and read at least 2 other posters or visual displays in the room. Give students quiet time to think individually to consider what is the same and what is different about the displays. Next, ask students to return to their group to discuss what they noticed. Listen for and amplify observations for choosing an exponential or linear model. This will help students interpret real-world data and provide justification for choosing an exponential model.</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Design Principle(s): Cultivate conversation</a:t>
            </a:r>
            <a:endParaRPr i="1">
              <a:solidFill>
                <a:schemeClr val="dk1"/>
              </a:solidFill>
              <a:latin typeface="Noto Sans"/>
              <a:ea typeface="Noto Sans"/>
              <a:cs typeface="Noto Sans"/>
              <a:sym typeface="Noto Sans"/>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Learn more about this routine </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2200CC"/>
                </a:solidFill>
                <a:latin typeface="Calibri"/>
                <a:ea typeface="Calibri"/>
                <a:cs typeface="Calibri"/>
                <a:sym typeface="Calibri"/>
                <a:hlinkClick r:id="rId2">
                  <a:extLst>
                    <a:ext uri="{A12FA001-AC4F-418D-AE19-62706E023703}">
                      <ahyp:hlinkClr val="tx"/>
                    </a:ext>
                  </a:extLst>
                </a:hlinkClick>
              </a:rPr>
              <a:t>View the instructional video</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and</a:t>
            </a:r>
            <a:r>
              <a:rPr lang="en" sz="1300">
                <a:solidFill>
                  <a:srgbClr val="1D2125"/>
                </a:solidFill>
                <a:latin typeface="Calibri"/>
                <a:ea typeface="Calibri"/>
                <a:cs typeface="Calibri"/>
                <a:sym typeface="Calibri"/>
              </a:rPr>
              <a:t> </a:t>
            </a:r>
            <a:r>
              <a:rPr lang="en" sz="1300" u="sng">
                <a:solidFill>
                  <a:srgbClr val="1155CC"/>
                </a:solidFill>
                <a:latin typeface="Calibri"/>
                <a:ea typeface="Calibri"/>
                <a:cs typeface="Calibri"/>
                <a:sym typeface="Calibri"/>
                <a:hlinkClick r:id="rId3">
                  <a:extLst>
                    <a:ext uri="{A12FA001-AC4F-418D-AE19-62706E023703}">
                      <ahyp:hlinkClr val="tx"/>
                    </a:ext>
                  </a:extLst>
                </a:hlinkClick>
              </a:rPr>
              <a:t>follow along with the materials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assist you with learning this routine.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Provide support for students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1155CC"/>
                </a:solidFill>
                <a:latin typeface="Calibri"/>
                <a:ea typeface="Calibri"/>
                <a:cs typeface="Calibri"/>
                <a:sym typeface="Calibri"/>
                <a:hlinkClick r:id="rId4">
                  <a:extLst>
                    <a:ext uri="{A12FA001-AC4F-418D-AE19-62706E023703}">
                      <ahyp:hlinkClr val="tx"/>
                    </a:ext>
                  </a:extLst>
                </a:hlinkClick>
              </a:rPr>
              <a:t>Distribute graphic organizers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the students to assist them with participating in this routine.</a:t>
            </a:r>
            <a:endParaRPr i="1">
              <a:solidFill>
                <a:schemeClr val="dk1"/>
              </a:solidFill>
              <a:latin typeface="Noto Sans"/>
              <a:ea typeface="Noto Sans"/>
              <a:cs typeface="Noto Sans"/>
              <a:sym typeface="Noto Sans"/>
            </a:endParaRPr>
          </a:p>
          <a:p>
            <a:pPr indent="0" lvl="0" marL="0" rtl="0" algn="l">
              <a:spcBef>
                <a:spcPts val="300"/>
              </a:spcBef>
              <a:spcAft>
                <a:spcPts val="0"/>
              </a:spcAft>
              <a:buClr>
                <a:schemeClr val="dk1"/>
              </a:buClr>
              <a:buSzPts val="1100"/>
              <a:buFont typeface="Arial"/>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Support for Students with Disabilities: Representation: Internalize Comprehension</a:t>
            </a:r>
            <a:endParaRPr b="1">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Begin with a demonstration or video of bouncing a ball to clarify what bounce height means. Highlight connections between representations by using color coding or annotations to connect the numbers in the table to the symbols in the equation </a:t>
            </a:r>
            <a:r>
              <a:rPr i="1" lang="en">
                <a:solidFill>
                  <a:schemeClr val="dk1"/>
                </a:solidFill>
                <a:latin typeface="Times New Roman"/>
                <a:ea typeface="Times New Roman"/>
                <a:cs typeface="Times New Roman"/>
                <a:sym typeface="Times New Roman"/>
              </a:rPr>
              <a:t>y </a:t>
            </a:r>
            <a:r>
              <a:rPr lang="en">
                <a:solidFill>
                  <a:schemeClr val="dk1"/>
                </a:solidFill>
                <a:latin typeface="Noto Sans"/>
                <a:ea typeface="Noto Sans"/>
                <a:cs typeface="Noto Sans"/>
                <a:sym typeface="Noto Sans"/>
              </a:rPr>
              <a:t>= 1000 ⋅ (½)</a:t>
            </a:r>
            <a:r>
              <a:rPr baseline="30000" i="1" lang="en">
                <a:solidFill>
                  <a:schemeClr val="dk1"/>
                </a:solidFill>
                <a:latin typeface="Times New Roman"/>
                <a:ea typeface="Times New Roman"/>
                <a:cs typeface="Times New Roman"/>
                <a:sym typeface="Times New Roman"/>
              </a:rPr>
              <a:t>x</a:t>
            </a:r>
            <a:r>
              <a:rPr lang="en">
                <a:solidFill>
                  <a:schemeClr val="dk1"/>
                </a:solidFill>
                <a:latin typeface="Noto Sans"/>
                <a:ea typeface="Noto Sans"/>
                <a:cs typeface="Noto Sans"/>
                <a:sym typeface="Noto Sans"/>
              </a:rPr>
              <a:t>.</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Supports accessibility for: Conceptual processing; Visual-spatial processing</a:t>
            </a:r>
            <a:endParaRPr i="1">
              <a:solidFill>
                <a:srgbClr val="1D2125"/>
              </a:solidFill>
              <a:latin typeface="Noto Sans"/>
              <a:ea typeface="Noto Sans"/>
              <a:cs typeface="Noto Sans"/>
              <a:sym typeface="Noto Sans"/>
            </a:endParaRPr>
          </a:p>
          <a:p>
            <a:pPr indent="0" lvl="0" marL="0" rtl="0" algn="l">
              <a:lnSpc>
                <a:spcPct val="115000"/>
              </a:lnSpc>
              <a:spcBef>
                <a:spcPts val="12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(15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 this activity, students examine the successive heights that a tennis ball reaches after several bounces on a hard surface and consider how to model the relationship between the number of bounces and the height of the rebound. To do so, they need to determine the growth factor of successive bounce heights. Because some data are provided here, students engage in only some aspects of mathematical modeling. To engage students in the full modeling cycle that includes data gathering, consider asking students to measure the bounce heights of a ball, as suggested in the next activity.</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Real-world data are often messy, and that is the case for the data provided here. Monitor for students who try the following approaches in deciding whether a linear or exponential model is more appropriate for modeling the data:</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Use the table of values and look at successive differences.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Use the table of values and look at successive quotients.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Plot the points and observe the general trend in bounce height.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Plot the points using graphing technology and use the technology to generate a line or curve of best fit.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While each successive bounce height is about half of the preceding height, there is variation in the data, with the largest factor being a little more than 0.55 and the smallest a little less than 0.47. Monitor the way students choose to deal with this variation, which affects the model they consider appropriate. They may:</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Decide that an exponential model is not appropriate because the growth factor is different from bounce to bounce.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Make a rough approximation for the growth factor, for example, by observing that each bounce height </a:t>
            </a:r>
            <a:r>
              <a:rPr i="1" lang="en" sz="1300">
                <a:solidFill>
                  <a:schemeClr val="dk1"/>
                </a:solidFill>
                <a:latin typeface="Times New Roman"/>
                <a:ea typeface="Times New Roman"/>
                <a:cs typeface="Times New Roman"/>
                <a:sym typeface="Times New Roman"/>
              </a:rPr>
              <a:t>h</a:t>
            </a:r>
            <a:r>
              <a:rPr lang="en" sz="1300">
                <a:solidFill>
                  <a:schemeClr val="dk1"/>
                </a:solidFill>
                <a:latin typeface="Calibri"/>
                <a:ea typeface="Calibri"/>
                <a:cs typeface="Calibri"/>
                <a:sym typeface="Calibri"/>
              </a:rPr>
              <a:t> is about half the preceding bounce height: </a:t>
            </a:r>
            <a:r>
              <a:rPr i="1" lang="en" sz="1300">
                <a:solidFill>
                  <a:schemeClr val="dk1"/>
                </a:solidFill>
                <a:latin typeface="Times New Roman"/>
                <a:ea typeface="Times New Roman"/>
                <a:cs typeface="Times New Roman"/>
                <a:sym typeface="Times New Roman"/>
              </a:rPr>
              <a:t>h </a:t>
            </a:r>
            <a:r>
              <a:rPr lang="en" sz="1300">
                <a:solidFill>
                  <a:schemeClr val="dk1"/>
                </a:solidFill>
                <a:latin typeface="Calibri"/>
                <a:ea typeface="Calibri"/>
                <a:cs typeface="Calibri"/>
                <a:sym typeface="Calibri"/>
              </a:rPr>
              <a:t>= 150⋅(½)</a:t>
            </a:r>
            <a:r>
              <a:rPr baseline="30000"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Find and use the growth factor from the first two points: </a:t>
            </a:r>
            <a:r>
              <a:rPr i="1" lang="en" sz="1300">
                <a:solidFill>
                  <a:schemeClr val="dk1"/>
                </a:solidFill>
                <a:latin typeface="Times New Roman"/>
                <a:ea typeface="Times New Roman"/>
                <a:cs typeface="Times New Roman"/>
                <a:sym typeface="Times New Roman"/>
              </a:rPr>
              <a:t>h </a:t>
            </a:r>
            <a:r>
              <a:rPr lang="en" sz="1300">
                <a:solidFill>
                  <a:schemeClr val="dk1"/>
                </a:solidFill>
                <a:latin typeface="Calibri"/>
                <a:ea typeface="Calibri"/>
                <a:cs typeface="Calibri"/>
                <a:sym typeface="Calibri"/>
              </a:rPr>
              <a:t>= 150 ⋅ (8/15)</a:t>
            </a:r>
            <a:r>
              <a:rPr baseline="30000"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Take an average of the successive quotients: </a:t>
            </a:r>
            <a:r>
              <a:rPr i="1" lang="en" sz="1300">
                <a:solidFill>
                  <a:schemeClr val="dk1"/>
                </a:solidFill>
                <a:latin typeface="Times New Roman"/>
                <a:ea typeface="Times New Roman"/>
                <a:cs typeface="Times New Roman"/>
                <a:sym typeface="Times New Roman"/>
              </a:rPr>
              <a:t>h </a:t>
            </a:r>
            <a:r>
              <a:rPr lang="en" sz="1300">
                <a:solidFill>
                  <a:schemeClr val="dk1"/>
                </a:solidFill>
                <a:latin typeface="Calibri"/>
                <a:ea typeface="Calibri"/>
                <a:cs typeface="Calibri"/>
                <a:sym typeface="Calibri"/>
              </a:rPr>
              <a:t>= 150 ⋅ (0.53)</a:t>
            </a:r>
            <a:r>
              <a:rPr baseline="30000"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Use graphing technology to generate a regression equation: </a:t>
            </a:r>
            <a:r>
              <a:rPr i="1" lang="en" sz="1300">
                <a:solidFill>
                  <a:schemeClr val="dk1"/>
                </a:solidFill>
                <a:latin typeface="Times New Roman"/>
                <a:ea typeface="Times New Roman"/>
                <a:cs typeface="Times New Roman"/>
                <a:sym typeface="Times New Roman"/>
              </a:rPr>
              <a:t>h </a:t>
            </a:r>
            <a:r>
              <a:rPr lang="en" sz="1300">
                <a:solidFill>
                  <a:schemeClr val="dk1"/>
                </a:solidFill>
                <a:latin typeface="Calibri"/>
                <a:ea typeface="Calibri"/>
                <a:cs typeface="Calibri"/>
                <a:sym typeface="Calibri"/>
              </a:rPr>
              <a:t>= 150.389 ⋅ (0.527)</a:t>
            </a:r>
            <a:r>
              <a:rPr baseline="30000"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Select students who use these strategies to share during the discussion. Encourage those who do not think an exponential model is appropriate to look for an exponential model that best fits the given data.</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Making graphing technology available gives students an opportunity to choose appropriate tools strategically.</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highlight>
                <a:srgbClr val="FF0000"/>
              </a:highlight>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Arrange students in groups of 2 – 4.</a:t>
            </a:r>
            <a:endParaRPr sz="1300">
              <a:solidFill>
                <a:srgbClr val="1D2125"/>
              </a:solidFill>
              <a:latin typeface="Calibri"/>
              <a:ea typeface="Calibri"/>
              <a:cs typeface="Calibri"/>
              <a:sym typeface="Calibri"/>
            </a:endParaRPr>
          </a:p>
          <a:p>
            <a:pPr indent="0" lvl="0" marL="0" rtl="0" algn="l">
              <a:spcBef>
                <a:spcPts val="1000"/>
              </a:spcBef>
              <a:spcAft>
                <a:spcPts val="0"/>
              </a:spcAft>
              <a:buNone/>
            </a:pPr>
            <a:r>
              <a:rPr b="1" lang="en" sz="1300">
                <a:solidFill>
                  <a:srgbClr val="1D2125"/>
                </a:solidFill>
                <a:latin typeface="Calibri"/>
                <a:ea typeface="Calibri"/>
                <a:cs typeface="Calibri"/>
                <a:sym typeface="Calibri"/>
              </a:rPr>
              <a:t>Answers</a:t>
            </a:r>
            <a:endParaRPr b="1" sz="1300">
              <a:solidFill>
                <a:srgbClr val="1D2125"/>
              </a:solidFill>
              <a:latin typeface="Calibri"/>
              <a:ea typeface="Calibri"/>
              <a:cs typeface="Calibri"/>
              <a:sym typeface="Calibri"/>
            </a:endParaRPr>
          </a:p>
          <a:p>
            <a:pPr indent="-311150" lvl="0" marL="457200" rtl="0" algn="l">
              <a:spcBef>
                <a:spcPts val="100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 Exponential. Your answer may vary, but here is a sample.</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Plotting the points in the plane, they are not close to being on a line.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Link to Demos Graph </a:t>
            </a:r>
            <a:r>
              <a:rPr lang="en" sz="1300" u="sng">
                <a:solidFill>
                  <a:schemeClr val="hlink"/>
                </a:solidFill>
                <a:latin typeface="Calibri"/>
                <a:ea typeface="Calibri"/>
                <a:cs typeface="Calibri"/>
                <a:sym typeface="Calibri"/>
                <a:hlinkClick r:id="rId3"/>
              </a:rPr>
              <a:t>https://www.desmos.com/calculator/q4t7xlulpt</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 linear function of the bounce height would decrease by the same amount for each successive bounce. The differences in heights between successive bounces are not close to being the same, as shown in the table. They are decreasing with each bounce, so the function is not linear.</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914400" rtl="0" algn="l">
              <a:spcBef>
                <a:spcPts val="0"/>
              </a:spcBef>
              <a:spcAft>
                <a:spcPts val="0"/>
              </a:spcAft>
              <a:buNone/>
            </a:pPr>
            <a:r>
              <a:rPr lang="en" sz="1300">
                <a:solidFill>
                  <a:schemeClr val="dk1"/>
                </a:solidFill>
                <a:latin typeface="Calibri"/>
                <a:ea typeface="Calibri"/>
                <a:cs typeface="Calibri"/>
                <a:sym typeface="Calibri"/>
              </a:rPr>
              <a:t>Bounce Number	|	Difference from Height of Previous Bounce</a:t>
            </a:r>
            <a:endParaRPr sz="1300">
              <a:solidFill>
                <a:schemeClr val="dk1"/>
              </a:solidFill>
              <a:latin typeface="Calibri"/>
              <a:ea typeface="Calibri"/>
              <a:cs typeface="Calibri"/>
              <a:sym typeface="Calibri"/>
            </a:endParaRPr>
          </a:p>
          <a:p>
            <a:pPr indent="457200" lvl="0" marL="914400" rtl="0" algn="l">
              <a:spcBef>
                <a:spcPts val="0"/>
              </a:spcBef>
              <a:spcAft>
                <a:spcPts val="0"/>
              </a:spcAft>
              <a:buNone/>
            </a:pPr>
            <a:r>
              <a:rPr lang="en" sz="1300">
                <a:solidFill>
                  <a:schemeClr val="dk1"/>
                </a:solidFill>
                <a:latin typeface="Calibri"/>
                <a:ea typeface="Calibri"/>
                <a:cs typeface="Calibri"/>
                <a:sym typeface="Calibri"/>
              </a:rPr>
              <a:t>0		|	–</a:t>
            </a:r>
            <a:endParaRPr sz="1300">
              <a:solidFill>
                <a:schemeClr val="dk1"/>
              </a:solidFill>
              <a:latin typeface="Calibri"/>
              <a:ea typeface="Calibri"/>
              <a:cs typeface="Calibri"/>
              <a:sym typeface="Calibri"/>
            </a:endParaRPr>
          </a:p>
          <a:p>
            <a:pPr indent="457200" lvl="0" marL="914400" rtl="0" algn="l">
              <a:spcBef>
                <a:spcPts val="0"/>
              </a:spcBef>
              <a:spcAft>
                <a:spcPts val="0"/>
              </a:spcAft>
              <a:buNone/>
            </a:pPr>
            <a:r>
              <a:rPr lang="en" sz="1300">
                <a:solidFill>
                  <a:schemeClr val="dk1"/>
                </a:solidFill>
                <a:latin typeface="Calibri"/>
                <a:ea typeface="Calibri"/>
                <a:cs typeface="Calibri"/>
                <a:sym typeface="Calibri"/>
              </a:rPr>
              <a:t>1		|	70</a:t>
            </a:r>
            <a:endParaRPr sz="1300">
              <a:solidFill>
                <a:schemeClr val="dk1"/>
              </a:solidFill>
              <a:latin typeface="Calibri"/>
              <a:ea typeface="Calibri"/>
              <a:cs typeface="Calibri"/>
              <a:sym typeface="Calibri"/>
            </a:endParaRPr>
          </a:p>
          <a:p>
            <a:pPr indent="457200" lvl="0" marL="914400" rtl="0" algn="l">
              <a:spcBef>
                <a:spcPts val="0"/>
              </a:spcBef>
              <a:spcAft>
                <a:spcPts val="0"/>
              </a:spcAft>
              <a:buNone/>
            </a:pPr>
            <a:r>
              <a:rPr lang="en" sz="1300">
                <a:solidFill>
                  <a:schemeClr val="dk1"/>
                </a:solidFill>
                <a:latin typeface="Calibri"/>
                <a:ea typeface="Calibri"/>
                <a:cs typeface="Calibri"/>
                <a:sym typeface="Calibri"/>
              </a:rPr>
              <a:t>2		|	37</a:t>
            </a:r>
            <a:endParaRPr sz="1300">
              <a:solidFill>
                <a:schemeClr val="dk1"/>
              </a:solidFill>
              <a:latin typeface="Calibri"/>
              <a:ea typeface="Calibri"/>
              <a:cs typeface="Calibri"/>
              <a:sym typeface="Calibri"/>
            </a:endParaRPr>
          </a:p>
          <a:p>
            <a:pPr indent="457200" lvl="0" marL="914400" rtl="0" algn="l">
              <a:spcBef>
                <a:spcPts val="0"/>
              </a:spcBef>
              <a:spcAft>
                <a:spcPts val="0"/>
              </a:spcAft>
              <a:buNone/>
            </a:pPr>
            <a:r>
              <a:rPr lang="en" sz="1300">
                <a:solidFill>
                  <a:schemeClr val="dk1"/>
                </a:solidFill>
                <a:latin typeface="Calibri"/>
                <a:ea typeface="Calibri"/>
                <a:cs typeface="Calibri"/>
                <a:sym typeface="Calibri"/>
              </a:rPr>
              <a:t>3		|	23</a:t>
            </a:r>
            <a:endParaRPr sz="1300">
              <a:solidFill>
                <a:schemeClr val="dk1"/>
              </a:solidFill>
              <a:latin typeface="Calibri"/>
              <a:ea typeface="Calibri"/>
              <a:cs typeface="Calibri"/>
              <a:sym typeface="Calibri"/>
            </a:endParaRPr>
          </a:p>
          <a:p>
            <a:pPr indent="457200" lvl="0" marL="914400" rtl="0" algn="l">
              <a:spcBef>
                <a:spcPts val="0"/>
              </a:spcBef>
              <a:spcAft>
                <a:spcPts val="0"/>
              </a:spcAft>
              <a:buNone/>
            </a:pPr>
            <a:r>
              <a:rPr lang="en" sz="1300">
                <a:solidFill>
                  <a:schemeClr val="dk1"/>
                </a:solidFill>
                <a:latin typeface="Calibri"/>
                <a:ea typeface="Calibri"/>
                <a:cs typeface="Calibri"/>
                <a:sym typeface="Calibri"/>
              </a:rPr>
              <a:t>4		|	9</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highlight>
                <a:srgbClr val="FF0000"/>
              </a:highlight>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An exponential function of the bounce height would decrease by the same factor for each successive bounce. It looks like each successive bounce is about half as high as the previous bounce, making an exponential model appropriate.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Your answer may vary, but here is a sample.</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Yes. The first rebound is a little over 53%, the second is almost 54%, and the fourth is 55%. The third rebound is only about 47%, but there could be some measurement error.</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No, the third rebound is less than 50% of the height from which the tennis ball fell, falling out of the allowable range.</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It is not possible to tell. One of the values is too low, and the others are close enough to 53% that it is impossible to be sure whether the bounces of this ball fall within the regulations.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Your answer may vary, but here is a sample.</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i="1" lang="en" sz="1300">
                <a:solidFill>
                  <a:schemeClr val="dk1"/>
                </a:solidFill>
                <a:latin typeface="Times New Roman"/>
                <a:ea typeface="Times New Roman"/>
                <a:cs typeface="Times New Roman"/>
                <a:sym typeface="Times New Roman"/>
              </a:rPr>
              <a:t>h </a:t>
            </a:r>
            <a:r>
              <a:rPr lang="en" sz="1300">
                <a:solidFill>
                  <a:schemeClr val="dk1"/>
                </a:solidFill>
                <a:latin typeface="Calibri"/>
                <a:ea typeface="Calibri"/>
                <a:cs typeface="Calibri"/>
                <a:sym typeface="Calibri"/>
              </a:rPr>
              <a:t>= 150 ⋅ (0.53)</a:t>
            </a:r>
            <a:r>
              <a:rPr baseline="30000" i="1" lang="en" sz="1300">
                <a:solidFill>
                  <a:schemeClr val="dk1"/>
                </a:solidFill>
                <a:latin typeface="Times New Roman"/>
                <a:ea typeface="Times New Roman"/>
                <a:cs typeface="Times New Roman"/>
                <a:sym typeface="Times New Roman"/>
              </a:rPr>
              <a:t>n </a:t>
            </a:r>
            <a:r>
              <a:rPr lang="en" sz="1300">
                <a:solidFill>
                  <a:schemeClr val="dk1"/>
                </a:solidFill>
                <a:latin typeface="Calibri"/>
                <a:ea typeface="Calibri"/>
                <a:cs typeface="Calibri"/>
                <a:sym typeface="Calibri"/>
              </a:rPr>
              <a:t> (A factor of exactly 0.5 is also acceptable, or any value between 0.53 and 0.58.)</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More a</a:t>
            </a:r>
            <a:r>
              <a:rPr b="1" i="1" lang="en" sz="1300">
                <a:solidFill>
                  <a:schemeClr val="dk1"/>
                </a:solidFill>
                <a:latin typeface="Calibri"/>
                <a:ea typeface="Calibri"/>
                <a:cs typeface="Calibri"/>
                <a:sym typeface="Calibri"/>
              </a:rPr>
              <a:t>ctivity questions, answers, misconceptions, and synthesis on the next slide.</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34b4a662a1a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34b4a662a1a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Answer</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4"/>
            </a:pPr>
            <a:r>
              <a:rPr lang="en" sz="1300">
                <a:solidFill>
                  <a:schemeClr val="dk1"/>
                </a:solidFill>
                <a:latin typeface="Calibri"/>
                <a:ea typeface="Calibri"/>
                <a:cs typeface="Calibri"/>
                <a:sym typeface="Calibri"/>
              </a:rPr>
              <a:t>Your answer may vary, but here is a sample. 8 bounces. For example:</a:t>
            </a:r>
            <a:endParaRPr sz="1300">
              <a:solidFill>
                <a:schemeClr val="dk1"/>
              </a:solidFill>
              <a:latin typeface="Calibri"/>
              <a:ea typeface="Calibri"/>
              <a:cs typeface="Calibri"/>
              <a:sym typeface="Calibri"/>
            </a:endParaRPr>
          </a:p>
          <a:p>
            <a:pPr indent="-311150" lvl="1" marL="914400" rtl="0" algn="l">
              <a:spcBef>
                <a:spcPts val="10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height of the ball is decreasing by a factor of about ½ after each bounce. So after 3 more bounces, it will decrease by a factor of about ⅛ (giving a little more than 1 cm), but after 4 more bounces, it will decrease by a factor of about 1/16.</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Graphing </a:t>
            </a:r>
            <a:r>
              <a:rPr i="1" lang="en" sz="1300">
                <a:solidFill>
                  <a:schemeClr val="dk1"/>
                </a:solidFill>
                <a:latin typeface="Times New Roman"/>
                <a:ea typeface="Times New Roman"/>
                <a:cs typeface="Times New Roman"/>
                <a:sym typeface="Times New Roman"/>
              </a:rPr>
              <a:t>h </a:t>
            </a:r>
            <a:r>
              <a:rPr lang="en" sz="1300">
                <a:solidFill>
                  <a:schemeClr val="dk1"/>
                </a:solidFill>
                <a:latin typeface="Calibri"/>
                <a:ea typeface="Calibri"/>
                <a:cs typeface="Calibri"/>
                <a:sym typeface="Calibri"/>
              </a:rPr>
              <a:t>= 150 ⋅ (0.53)</a:t>
            </a:r>
            <a:r>
              <a:rPr baseline="30000" i="1" lang="en" sz="1300">
                <a:solidFill>
                  <a:schemeClr val="dk1"/>
                </a:solidFill>
                <a:latin typeface="Times New Roman"/>
                <a:ea typeface="Times New Roman"/>
                <a:cs typeface="Times New Roman"/>
                <a:sym typeface="Times New Roman"/>
              </a:rPr>
              <a:t>n </a:t>
            </a:r>
            <a:r>
              <a:rPr lang="en" sz="1300">
                <a:solidFill>
                  <a:schemeClr val="dk1"/>
                </a:solidFill>
                <a:latin typeface="Calibri"/>
                <a:ea typeface="Calibri"/>
                <a:cs typeface="Calibri"/>
                <a:sym typeface="Calibri"/>
              </a:rPr>
              <a:t> and </a:t>
            </a:r>
            <a:r>
              <a:rPr i="1" lang="en" sz="1300">
                <a:solidFill>
                  <a:schemeClr val="dk1"/>
                </a:solidFill>
                <a:latin typeface="Times New Roman"/>
                <a:ea typeface="Times New Roman"/>
                <a:cs typeface="Times New Roman"/>
                <a:sym typeface="Times New Roman"/>
              </a:rPr>
              <a:t>h</a:t>
            </a:r>
            <a:r>
              <a:rPr lang="en" sz="1300">
                <a:solidFill>
                  <a:schemeClr val="dk1"/>
                </a:solidFill>
                <a:latin typeface="Calibri"/>
                <a:ea typeface="Calibri"/>
                <a:cs typeface="Calibri"/>
                <a:sym typeface="Calibri"/>
              </a:rPr>
              <a:t>=1 simultaneously using graphing technology shows the bounce height first goes below </a:t>
            </a:r>
            <a:r>
              <a:rPr i="1" lang="en" sz="1300">
                <a:solidFill>
                  <a:schemeClr val="dk1"/>
                </a:solidFill>
                <a:latin typeface="Times New Roman"/>
                <a:ea typeface="Times New Roman"/>
                <a:cs typeface="Times New Roman"/>
                <a:sym typeface="Times New Roman"/>
              </a:rPr>
              <a:t>h</a:t>
            </a:r>
            <a:r>
              <a:rPr lang="en" sz="1300">
                <a:solidFill>
                  <a:schemeClr val="dk1"/>
                </a:solidFill>
                <a:latin typeface="Calibri"/>
                <a:ea typeface="Calibri"/>
                <a:cs typeface="Calibri"/>
                <a:sym typeface="Calibri"/>
              </a:rPr>
              <a:t>=1</a:t>
            </a:r>
            <a:r>
              <a:rPr lang="en" sz="1300">
                <a:solidFill>
                  <a:schemeClr val="dk1"/>
                </a:solidFill>
                <a:latin typeface="Calibri"/>
                <a:ea typeface="Calibri"/>
                <a:cs typeface="Calibri"/>
                <a:sym typeface="Calibri"/>
              </a:rPr>
              <a:t> on the 8th bounce.</a:t>
            </a:r>
            <a:endParaRPr sz="1300">
              <a:solidFill>
                <a:schemeClr val="dk1"/>
              </a:solidFill>
              <a:latin typeface="Calibri"/>
              <a:ea typeface="Calibri"/>
              <a:cs typeface="Calibri"/>
              <a:sym typeface="Calibri"/>
            </a:endParaRPr>
          </a:p>
          <a:p>
            <a:pPr indent="-311150" lvl="0" marL="457200" rtl="0" algn="l">
              <a:spcBef>
                <a:spcPts val="1000"/>
              </a:spcBef>
              <a:spcAft>
                <a:spcPts val="0"/>
              </a:spcAft>
              <a:buClr>
                <a:schemeClr val="dk1"/>
              </a:buClr>
              <a:buSzPts val="1300"/>
              <a:buFont typeface="Calibri"/>
              <a:buAutoNum type="arabicPeriod" startAt="4"/>
            </a:pPr>
            <a:r>
              <a:rPr lang="en" sz="1300">
                <a:solidFill>
                  <a:schemeClr val="dk1"/>
                </a:solidFill>
                <a:latin typeface="Calibri"/>
                <a:ea typeface="Calibri"/>
                <a:cs typeface="Calibri"/>
                <a:sym typeface="Calibri"/>
              </a:rPr>
              <a:t>Link to Demos Graph </a:t>
            </a:r>
            <a:r>
              <a:rPr lang="en" sz="1300" u="sng">
                <a:solidFill>
                  <a:schemeClr val="hlink"/>
                </a:solidFill>
                <a:latin typeface="Calibri"/>
                <a:ea typeface="Calibri"/>
                <a:cs typeface="Calibri"/>
                <a:sym typeface="Calibri"/>
                <a:hlinkClick r:id="rId2"/>
              </a:rPr>
              <a:t>https://www.desmos.com/calculator/lzbwbqhyfm</a:t>
            </a:r>
            <a:endParaRPr sz="1300">
              <a:solidFill>
                <a:schemeClr val="dk1"/>
              </a:solidFill>
              <a:latin typeface="Calibri"/>
              <a:ea typeface="Calibri"/>
              <a:cs typeface="Calibri"/>
              <a:sym typeface="Calibri"/>
            </a:endParaRPr>
          </a:p>
          <a:p>
            <a:pPr indent="-311150" lvl="0" marL="457200" rtl="0" algn="l">
              <a:spcBef>
                <a:spcPts val="1000"/>
              </a:spcBef>
              <a:spcAft>
                <a:spcPts val="0"/>
              </a:spcAft>
              <a:buClr>
                <a:schemeClr val="dk1"/>
              </a:buClr>
              <a:buSzPts val="1300"/>
              <a:buFont typeface="Calibri"/>
              <a:buAutoNum type="arabicPeriod" startAt="4"/>
            </a:pPr>
            <a:r>
              <a:rPr lang="en" sz="1300">
                <a:solidFill>
                  <a:schemeClr val="dk1"/>
                </a:solidFill>
                <a:latin typeface="Calibri"/>
                <a:ea typeface="Calibri"/>
                <a:cs typeface="Calibri"/>
                <a:sym typeface="Calibri"/>
              </a:rPr>
              <a:t>The difference in height after 6 bounces is 2.</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Using the equation: </a:t>
            </a:r>
            <a:r>
              <a:rPr i="1" lang="en" sz="1300">
                <a:solidFill>
                  <a:schemeClr val="dk1"/>
                </a:solidFill>
                <a:latin typeface="Times New Roman"/>
                <a:ea typeface="Times New Roman"/>
                <a:cs typeface="Times New Roman"/>
                <a:sym typeface="Times New Roman"/>
              </a:rPr>
              <a:t>h </a:t>
            </a:r>
            <a:r>
              <a:rPr lang="en" sz="1300">
                <a:solidFill>
                  <a:schemeClr val="dk1"/>
                </a:solidFill>
                <a:latin typeface="Calibri"/>
                <a:ea typeface="Calibri"/>
                <a:cs typeface="Calibri"/>
                <a:sym typeface="Calibri"/>
              </a:rPr>
              <a:t>= 150 ⋅ (0.50)</a:t>
            </a:r>
            <a:r>
              <a:rPr baseline="30000"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 and graphing </a:t>
            </a:r>
            <a:r>
              <a:rPr i="1" lang="en" sz="1300">
                <a:solidFill>
                  <a:schemeClr val="dk1"/>
                </a:solidFill>
                <a:latin typeface="Times New Roman"/>
                <a:ea typeface="Times New Roman"/>
                <a:cs typeface="Times New Roman"/>
                <a:sym typeface="Times New Roman"/>
              </a:rPr>
              <a:t>h </a:t>
            </a:r>
            <a:r>
              <a:rPr lang="en" sz="1300">
                <a:solidFill>
                  <a:schemeClr val="dk1"/>
                </a:solidFill>
                <a:latin typeface="Calibri"/>
                <a:ea typeface="Calibri"/>
                <a:cs typeface="Calibri"/>
                <a:sym typeface="Calibri"/>
              </a:rPr>
              <a:t>= 150 ⋅ (0.50)</a:t>
            </a:r>
            <a:r>
              <a:rPr baseline="30000" i="1" lang="en" sz="1300">
                <a:solidFill>
                  <a:schemeClr val="dk1"/>
                </a:solidFill>
                <a:latin typeface="Times New Roman"/>
                <a:ea typeface="Times New Roman"/>
                <a:cs typeface="Times New Roman"/>
                <a:sym typeface="Times New Roman"/>
              </a:rPr>
              <a:t>6</a:t>
            </a:r>
            <a:r>
              <a:rPr lang="en" sz="1300">
                <a:solidFill>
                  <a:schemeClr val="dk1"/>
                </a:solidFill>
                <a:latin typeface="Calibri"/>
                <a:ea typeface="Calibri"/>
                <a:cs typeface="Calibri"/>
                <a:sym typeface="Calibri"/>
              </a:rPr>
              <a:t>. The graph shows the height to be 2.344 after 6 bounces (</a:t>
            </a:r>
            <a:r>
              <a:rPr i="1" lang="en" sz="1300">
                <a:solidFill>
                  <a:schemeClr val="dk1"/>
                </a:solidFill>
                <a:latin typeface="Times New Roman"/>
                <a:ea typeface="Times New Roman"/>
                <a:cs typeface="Times New Roman"/>
                <a:sym typeface="Times New Roman"/>
              </a:rPr>
              <a:t>n </a:t>
            </a:r>
            <a:r>
              <a:rPr lang="en" sz="1300">
                <a:solidFill>
                  <a:schemeClr val="dk1"/>
                </a:solidFill>
                <a:latin typeface="Calibri"/>
                <a:ea typeface="Calibri"/>
                <a:cs typeface="Calibri"/>
                <a:sym typeface="Calibri"/>
              </a:rPr>
              <a:t>= 6).</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This is consistent with the reasoning :</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height of the ball is decreasing by a factor of about ½ after each bounce.</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After the 4th bounce, the height difference is 9. It should decrease by ½ for each bounce after that. So, after 2 more bounces (the 6th bounce), it will decrease by a factor of about ¼. The 6th bounce would be 9⋅14 ≈ 2.25.</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Rounding either 2.344 or 2.25 results in the answer 2.</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100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Anticipated Misconceptions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may not be comfortable with the data not fitting an exponential function exactly. Remind them that real-world data is messy, so, when modeling, we must do our best to approximate the data. If an exponential model does a good job at approximating the data and showing its general trend, then this is a reasonable model to use even though it does not accurately predict or match all of the data.</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Ask students to share how they decided whether a linear or exponential function is more appropriate for modeling the data. Once the class concludes that a linear model is less suitable, select previously identified students to share how they determined a growth factor to use for their models and the resulting equations. Sequence the strategies being presented as shown in the Activity Narrative.</a:t>
            </a:r>
            <a:endParaRPr sz="1300">
              <a:solidFill>
                <a:schemeClr val="dk1"/>
              </a:solidFill>
              <a:latin typeface="Calibri"/>
              <a:ea typeface="Calibri"/>
              <a:cs typeface="Calibri"/>
              <a:sym typeface="Calibri"/>
            </a:endParaRPr>
          </a:p>
          <a:p>
            <a:pPr indent="0" lvl="0" marL="0" rtl="0" algn="l">
              <a:spcBef>
                <a:spcPts val="1000"/>
              </a:spcBef>
              <a:spcAft>
                <a:spcPts val="0"/>
              </a:spcAft>
              <a:buNone/>
            </a:pPr>
            <a:r>
              <a:rPr lang="en" sz="1300">
                <a:solidFill>
                  <a:schemeClr val="dk1"/>
                </a:solidFill>
                <a:latin typeface="Calibri"/>
                <a:ea typeface="Calibri"/>
                <a:cs typeface="Calibri"/>
                <a:sym typeface="Calibri"/>
              </a:rPr>
              <a:t>Connect the discussion about growth factors to the data and what the factors tell us about whether the tennis ball satisfies the bounce regulations. Ask questions such as:</a:t>
            </a:r>
            <a:endParaRPr sz="1300">
              <a:solidFill>
                <a:schemeClr val="dk1"/>
              </a:solidFill>
              <a:latin typeface="Calibri"/>
              <a:ea typeface="Calibri"/>
              <a:cs typeface="Calibri"/>
              <a:sym typeface="Calibri"/>
            </a:endParaRPr>
          </a:p>
          <a:p>
            <a:pPr indent="-311150" lvl="0" marL="457200" rtl="0" algn="l">
              <a:spcBef>
                <a:spcPts val="10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“Do most of the data support the conclusion?”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can we explain the third bounce?” (E.g., it is too low, but there could have been a mis-measurement, or the tennis ball could have hit something on the floor.)</a:t>
            </a:r>
            <a:endParaRPr sz="1300">
              <a:solidFill>
                <a:schemeClr val="dk1"/>
              </a:solidFill>
              <a:latin typeface="Calibri"/>
              <a:ea typeface="Calibri"/>
              <a:cs typeface="Calibri"/>
              <a:sym typeface="Calibri"/>
            </a:endParaRPr>
          </a:p>
          <a:p>
            <a:pPr indent="0" lvl="0" marL="0" rtl="0" algn="l">
              <a:spcBef>
                <a:spcPts val="1000"/>
              </a:spcBef>
              <a:spcAft>
                <a:spcPts val="1000"/>
              </a:spcAft>
              <a:buNone/>
            </a:pPr>
            <a:r>
              <a:rPr lang="en" sz="1300">
                <a:solidFill>
                  <a:schemeClr val="dk1"/>
                </a:solidFill>
                <a:latin typeface="Calibri"/>
                <a:ea typeface="Calibri"/>
                <a:cs typeface="Calibri"/>
                <a:sym typeface="Calibri"/>
              </a:rPr>
              <a:t>To follow up on the last question, consider discussing the practical domain in this context. Ask, for instance: “How long could we expect this behavior to continue? Can it go on indefinitely? What is a reasonable domain for our model?”</a:t>
            </a:r>
            <a:endParaRPr sz="1300">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33cf6491953_0_4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33cf6491953_0_4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 name="Google Shape;190;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a:t>
            </a:r>
            <a:r>
              <a:rPr b="1" lang="en" sz="1300">
                <a:solidFill>
                  <a:schemeClr val="dk1"/>
                </a:solidFill>
                <a:latin typeface="Calibri"/>
                <a:ea typeface="Calibri"/>
                <a:cs typeface="Calibri"/>
                <a:sym typeface="Calibri"/>
              </a:rPr>
              <a:t>Individualized</a:t>
            </a:r>
            <a:r>
              <a:rPr b="1" lang="en" sz="1300">
                <a:solidFill>
                  <a:schemeClr val="dk1"/>
                </a:solidFill>
                <a:latin typeface="Calibri"/>
                <a:ea typeface="Calibri"/>
                <a:cs typeface="Calibri"/>
                <a:sym typeface="Calibri"/>
              </a:rPr>
              <a:t> by Response</a:t>
            </a:r>
            <a:endParaRPr b="1" sz="1300">
              <a:solidFill>
                <a:schemeClr val="dk1"/>
              </a:solidFill>
              <a:latin typeface="Calibri"/>
              <a:ea typeface="Calibri"/>
              <a:cs typeface="Calibri"/>
              <a:sym typeface="Calibri"/>
            </a:endParaRPr>
          </a:p>
          <a:p>
            <a:pPr indent="0" lvl="0" marL="914400" rtl="0" algn="l">
              <a:spcBef>
                <a:spcPts val="0"/>
              </a:spcBef>
              <a:spcAft>
                <a:spcPts val="0"/>
              </a:spcAft>
              <a:buNone/>
            </a:pPr>
            <a:r>
              <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Incorrect.</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This graph shows a linear model. The table represents an exponential relationship. The answer is graph c.</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This graph shows a decreasing linear relationship. The numbers in the table are growing in a nonlinear and increasing way. The answer is </a:t>
            </a:r>
            <a:r>
              <a:rPr lang="en" sz="1300">
                <a:solidFill>
                  <a:schemeClr val="dk1"/>
                </a:solidFill>
                <a:latin typeface="Calibri"/>
                <a:ea typeface="Calibri"/>
                <a:cs typeface="Calibri"/>
                <a:sym typeface="Calibri"/>
              </a:rPr>
              <a:t>graph c.</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The cost of the car increases at an increasing rate over time.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In</a:t>
            </a:r>
            <a:r>
              <a:rPr b="1" lang="en" sz="1300">
                <a:solidFill>
                  <a:schemeClr val="dk1"/>
                </a:solidFill>
                <a:latin typeface="Calibri"/>
                <a:ea typeface="Calibri"/>
                <a:cs typeface="Calibri"/>
                <a:sym typeface="Calibri"/>
              </a:rPr>
              <a:t>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This graph shows a decreasing relationship. The cost of the car increases over time. The answer is </a:t>
            </a:r>
            <a:r>
              <a:rPr lang="en" sz="1300">
                <a:solidFill>
                  <a:schemeClr val="dk1"/>
                </a:solidFill>
                <a:latin typeface="Calibri"/>
                <a:ea typeface="Calibri"/>
                <a:cs typeface="Calibri"/>
                <a:sym typeface="Calibri"/>
              </a:rPr>
              <a:t>graph c.</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33b29274434_1_1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33b29274434_1_1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Using an Exponential Model</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lnSpc>
                <a:spcPct val="115000"/>
              </a:lnSpc>
              <a:spcBef>
                <a:spcPts val="120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population will be 160,000. You will double the 80 which represents 80,000.</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population will be 320,000. You will double the 160 which represents 160,000.</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You may have to use a calculator to figure this one out. You will double it four more times. The population will be 5,120,000.</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chemeClr val="dk1"/>
                </a:solidFill>
                <a:latin typeface="Calibri"/>
                <a:ea typeface="Calibri"/>
                <a:cs typeface="Calibri"/>
                <a:sym typeface="Calibri"/>
              </a:rPr>
              <a:t>	The </a:t>
            </a:r>
            <a:r>
              <a:rPr lang="en" sz="1300">
                <a:solidFill>
                  <a:schemeClr val="dk1"/>
                </a:solidFill>
                <a:latin typeface="Calibri"/>
                <a:ea typeface="Calibri"/>
                <a:cs typeface="Calibri"/>
                <a:sym typeface="Calibri"/>
              </a:rPr>
              <a:t>equation</a:t>
            </a:r>
            <a:r>
              <a:rPr lang="en" sz="1300">
                <a:solidFill>
                  <a:schemeClr val="dk1"/>
                </a:solidFill>
                <a:latin typeface="Calibri"/>
                <a:ea typeface="Calibri"/>
                <a:cs typeface="Calibri"/>
                <a:sym typeface="Calibri"/>
              </a:rPr>
              <a:t> to model this growth is </a:t>
            </a:r>
            <a:r>
              <a:rPr i="1" lang="en" sz="1300">
                <a:solidFill>
                  <a:schemeClr val="dk1"/>
                </a:solidFill>
                <a:latin typeface="Times New Roman"/>
                <a:ea typeface="Times New Roman"/>
                <a:cs typeface="Times New Roman"/>
                <a:sym typeface="Times New Roman"/>
              </a:rPr>
              <a:t>P(t)</a:t>
            </a:r>
            <a:r>
              <a:rPr i="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 5 ⋅ 2</a:t>
            </a:r>
            <a:r>
              <a:rPr baseline="30000"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	Link to the Desmos graph: </a:t>
            </a:r>
            <a:r>
              <a:rPr lang="en" sz="1300" u="sng">
                <a:solidFill>
                  <a:schemeClr val="hlink"/>
                </a:solidFill>
                <a:latin typeface="Calibri"/>
                <a:ea typeface="Calibri"/>
                <a:cs typeface="Calibri"/>
                <a:sym typeface="Calibri"/>
                <a:hlinkClick r:id="rId2"/>
              </a:rPr>
              <a:t>https://www.desmos.com/calculator/6jj8avz6og</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33cf6491953_0_2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3" name="Google Shape;223;g33cf6491953_0_2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33d2a549f63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2" name="Google Shape;252;g33d2a549f63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Support for English Language Learners: </a:t>
            </a:r>
            <a:r>
              <a:rPr b="1" lang="en">
                <a:solidFill>
                  <a:schemeClr val="dk1"/>
                </a:solidFill>
                <a:latin typeface="Noto Sans"/>
                <a:ea typeface="Noto Sans"/>
                <a:cs typeface="Noto Sans"/>
                <a:sym typeface="Noto Sans"/>
              </a:rPr>
              <a:t>MLR 8 Discussion Supports: Conversing</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Use this routine to help students reflect on their reasoning process in deciding on the bounciness of the balls. Before the whole-class discussion, arrange students in groups of 2. Provide the following sentence frames as partners share their ideas: “In the table, I noticed that . . .”; “I interpreted the successive quotients to mean . . .”; or “The equation helped determine the bounciness by . . . .” This will help students make sense of exponential decay through discussing the ball-bouncing situation with a partner.</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Design Principle(s): Support sense-making; Cultivate conversation</a:t>
            </a:r>
            <a:endParaRPr i="1">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Support for Students with Disabilities: Representation: Internalize Comprehension</a:t>
            </a:r>
            <a:endParaRPr b="1">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Activate or supply background knowledge about discrete and continuous contexts. The number of bounces is counted every time the ball hits the floor. If a student asks about 1½  bounces, clarify that would be measuring the time since the ball had been released, not the number of bounces; a “bounce” is the event of hitting the floor and changing direction.</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Supports accessibility for: Memory; Conceptual processing</a:t>
            </a:r>
            <a:endParaRPr b="1">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3364e04b9a5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4" name="Google Shape;264;g3364e04b9a5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a:t>
            </a:r>
            <a:r>
              <a:rPr lang="en" sz="1300">
                <a:solidFill>
                  <a:schemeClr val="dk1"/>
                </a:solidFill>
                <a:latin typeface="Calibri"/>
                <a:ea typeface="Calibri"/>
                <a:cs typeface="Calibri"/>
                <a:sym typeface="Calibri"/>
              </a:rPr>
              <a:t>English</a:t>
            </a:r>
            <a:r>
              <a:rPr lang="en" sz="1300">
                <a:solidFill>
                  <a:schemeClr val="dk1"/>
                </a:solidFill>
                <a:latin typeface="Calibri"/>
                <a:ea typeface="Calibri"/>
                <a:cs typeface="Calibri"/>
                <a:sym typeface="Calibri"/>
              </a:rPr>
              <a:t> language learners </a:t>
            </a:r>
            <a:r>
              <a:rPr lang="en" sz="1300">
                <a:solidFill>
                  <a:schemeClr val="dk1"/>
                </a:solidFill>
                <a:latin typeface="Calibri"/>
                <a:ea typeface="Calibri"/>
                <a:cs typeface="Calibri"/>
                <a:sym typeface="Calibri"/>
              </a:rPr>
              <a:t>and students with disabilities, </a:t>
            </a:r>
            <a:r>
              <a:rPr lang="en" sz="1300">
                <a:solidFill>
                  <a:schemeClr val="dk1"/>
                </a:solidFill>
                <a:latin typeface="Calibri"/>
                <a:ea typeface="Calibri"/>
                <a:cs typeface="Calibri"/>
                <a:sym typeface="Calibri"/>
              </a:rPr>
              <a:t>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(15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explores exponential decay through ball bounces. Students calculate a rebound factor, write a function to model bounce heights, and use it to answer questions. They also consider the domain, noting that bounces are discrete(t does not make sense to examine ⅔ of a bounce), so the graph should not be continuous.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Remind students that earlier they explored exponential growth; now they will look at exponential decay with ball bounces.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Show the bounce height data and ask: “What do you notice about how the heights change after each bounce?”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Tell students they will calculate a rebound factor and use it to write a function for the bounce heights.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Highlight that only whole numbers of bounces make sense, so the graph will be discrete, not continuous.</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lnSpc>
                <a:spcPct val="115000"/>
              </a:lnSpc>
              <a:spcBef>
                <a:spcPts val="120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This ball is more bouncy. Each bounce of this ball reaches a height that is about 0.7 times that of the previous bounce (51.5 ÷ 73.5 ≈ 0.7). The tennis ball in the earlier task loses about half of its height with each bounce.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150 centimeters; 73.5 ÷ 0.7 = 105 and 105 ÷ 0.7 = 150.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h </a:t>
            </a:r>
            <a:r>
              <a:rPr lang="en" sz="1300">
                <a:solidFill>
                  <a:schemeClr val="dk1"/>
                </a:solidFill>
                <a:latin typeface="Calibri"/>
                <a:ea typeface="Calibri"/>
                <a:cs typeface="Calibri"/>
                <a:sym typeface="Calibri"/>
              </a:rPr>
              <a:t>= 150 ⋅ (0.7)</a:t>
            </a:r>
            <a:r>
              <a:rPr baseline="30000"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0" lvl="0" marL="91440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80"/>
              </a:spcAft>
              <a:buNone/>
            </a:pPr>
            <a:r>
              <a:rPr b="1" i="1" lang="en" sz="1300">
                <a:solidFill>
                  <a:schemeClr val="dk1"/>
                </a:solidFill>
                <a:latin typeface="Calibri"/>
                <a:ea typeface="Calibri"/>
                <a:cs typeface="Calibri"/>
                <a:sym typeface="Calibri"/>
              </a:rPr>
              <a:t>More a</a:t>
            </a:r>
            <a:r>
              <a:rPr b="1" i="1" lang="en" sz="1300">
                <a:solidFill>
                  <a:schemeClr val="dk1"/>
                </a:solidFill>
                <a:latin typeface="Calibri"/>
                <a:ea typeface="Calibri"/>
                <a:cs typeface="Calibri"/>
                <a:sym typeface="Calibri"/>
              </a:rPr>
              <a:t>ctivity questions, answers, and synthesis on the next slide.</a:t>
            </a:r>
            <a:endParaRPr sz="1300">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g3364e04b9a5_0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5" name="Google Shape;275;g3364e04b9a5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4"/>
            </a:pPr>
            <a:r>
              <a:rPr lang="en" sz="1300">
                <a:solidFill>
                  <a:schemeClr val="dk1"/>
                </a:solidFill>
                <a:latin typeface="Calibri"/>
                <a:ea typeface="Calibri"/>
                <a:cs typeface="Calibri"/>
                <a:sym typeface="Calibri"/>
              </a:rPr>
              <a:t>Graph B is more appropriate. Only whole-number n values make sense in this context. We cannot have bounce number 3.4, for example. </a:t>
            </a:r>
            <a:endParaRPr sz="1300">
              <a:solidFill>
                <a:schemeClr val="dk1"/>
              </a:solidFill>
              <a:highlight>
                <a:srgbClr val="FF0000"/>
              </a:highlight>
              <a:latin typeface="Calibri"/>
              <a:ea typeface="Calibri"/>
              <a:cs typeface="Calibri"/>
              <a:sym typeface="Calibri"/>
            </a:endParaRPr>
          </a:p>
          <a:p>
            <a:pPr indent="-311150" lvl="0" marL="457200" rtl="0" algn="l">
              <a:spcBef>
                <a:spcPts val="1000"/>
              </a:spcBef>
              <a:spcAft>
                <a:spcPts val="0"/>
              </a:spcAft>
              <a:buClr>
                <a:schemeClr val="dk1"/>
              </a:buClr>
              <a:buSzPts val="1300"/>
              <a:buFont typeface="Calibri"/>
              <a:buAutoNum type="arabicPeriod" startAt="4"/>
            </a:pPr>
            <a:r>
              <a:rPr lang="en" sz="1300">
                <a:solidFill>
                  <a:schemeClr val="dk1"/>
                </a:solidFill>
                <a:latin typeface="Calibri"/>
                <a:ea typeface="Calibri"/>
                <a:cs typeface="Calibri"/>
                <a:sym typeface="Calibri"/>
              </a:rPr>
              <a:t>No, the height of this ball after any given bounce will not be lower than that of the tennis ball because they were dropped from the same height and this ball has a greater rebound factor, so it will always bounce up to a higher point than the tennis ball. </a:t>
            </a:r>
            <a:endParaRPr sz="1300">
              <a:solidFill>
                <a:schemeClr val="dk1"/>
              </a:solidFill>
              <a:latin typeface="Calibri"/>
              <a:ea typeface="Calibri"/>
              <a:cs typeface="Calibri"/>
              <a:sym typeface="Calibri"/>
            </a:endParaRPr>
          </a:p>
          <a:p>
            <a:pPr indent="-311150" lvl="0" marL="457200" rtl="0" algn="l">
              <a:spcBef>
                <a:spcPts val="1000"/>
              </a:spcBef>
              <a:spcAft>
                <a:spcPts val="0"/>
              </a:spcAft>
              <a:buClr>
                <a:schemeClr val="dk1"/>
              </a:buClr>
              <a:buSzPts val="1300"/>
              <a:buFont typeface="Calibri"/>
              <a:buAutoNum type="arabicPeriod" startAt="4"/>
            </a:pPr>
            <a:r>
              <a:rPr lang="en" sz="1300">
                <a:solidFill>
                  <a:schemeClr val="dk1"/>
                </a:solidFill>
                <a:latin typeface="Calibri"/>
                <a:ea typeface="Calibri"/>
                <a:cs typeface="Calibri"/>
                <a:sym typeface="Calibri"/>
              </a:rPr>
              <a:t>Compare your answer. </a:t>
            </a:r>
            <a:endParaRPr sz="1300">
              <a:solidFill>
                <a:schemeClr val="dk1"/>
              </a:solidFill>
              <a:latin typeface="Calibri"/>
              <a:ea typeface="Calibri"/>
              <a:cs typeface="Calibri"/>
              <a:sym typeface="Calibri"/>
            </a:endParaRPr>
          </a:p>
          <a:p>
            <a:pPr indent="0" lvl="0" marL="457200" rtl="0" algn="l">
              <a:spcBef>
                <a:spcPts val="1000"/>
              </a:spcBef>
              <a:spcAft>
                <a:spcPts val="0"/>
              </a:spcAft>
              <a:buNone/>
            </a:pPr>
            <a:r>
              <a:rPr lang="en" sz="1300">
                <a:solidFill>
                  <a:schemeClr val="dk1"/>
                </a:solidFill>
                <a:latin typeface="Calibri"/>
                <a:ea typeface="Calibri"/>
                <a:cs typeface="Calibri"/>
                <a:sym typeface="Calibri"/>
              </a:rPr>
              <a:t>The pattern for the decay is starting at 640 and then decreasing by ¾ with only ¼ remaining.  The equation is </a:t>
            </a:r>
            <a:r>
              <a:rPr i="1" lang="en" sz="1300">
                <a:solidFill>
                  <a:schemeClr val="dk1"/>
                </a:solidFill>
                <a:latin typeface="Times New Roman"/>
                <a:ea typeface="Times New Roman"/>
                <a:cs typeface="Times New Roman"/>
                <a:sym typeface="Times New Roman"/>
              </a:rPr>
              <a:t>y</a:t>
            </a:r>
            <a:r>
              <a:rPr i="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 640 ⋅ (1 − ¾)</a:t>
            </a:r>
            <a:r>
              <a:rPr baseline="30000"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or  </a:t>
            </a:r>
            <a:r>
              <a:rPr i="1" lang="en" sz="1300">
                <a:solidFill>
                  <a:schemeClr val="dk1"/>
                </a:solidFill>
                <a:latin typeface="Times New Roman"/>
                <a:ea typeface="Times New Roman"/>
                <a:cs typeface="Times New Roman"/>
                <a:sym typeface="Times New Roman"/>
              </a:rPr>
              <a:t>y</a:t>
            </a:r>
            <a:r>
              <a:rPr i="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 640 ⋅ (¼)</a:t>
            </a:r>
            <a:r>
              <a:rPr baseline="30000"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Anticipated Misconceptions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If students struggle to make sense of the graph, remind them that the horizontal axis depicts the number of bounces, not the height of the ball or time. Although height and time are continuous, the number of bounces is discrete.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Invite students to share how they decided on the bounciness of the balls and to reflect on their reasoning process:</a:t>
            </a:r>
            <a:endParaRPr sz="1300">
              <a:solidFill>
                <a:schemeClr val="dk1"/>
              </a:solidFill>
              <a:latin typeface="Calibri"/>
              <a:ea typeface="Calibri"/>
              <a:cs typeface="Calibri"/>
              <a:sym typeface="Calibri"/>
            </a:endParaRPr>
          </a:p>
          <a:p>
            <a:pPr indent="-311150" lvl="0" marL="457200" rtl="0" algn="l">
              <a:spcBef>
                <a:spcPts val="10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are the data here different from the data in the first activity?” (In this case, the successive quotients are very close to the same value, making the choice of rebound factor more straightforward.)</a:t>
            </a:r>
            <a:endParaRPr sz="1300">
              <a:solidFill>
                <a:schemeClr val="dk1"/>
              </a:solidFill>
              <a:latin typeface="Calibri"/>
              <a:ea typeface="Calibri"/>
              <a:cs typeface="Calibri"/>
              <a:sym typeface="Calibri"/>
            </a:endParaRPr>
          </a:p>
          <a:p>
            <a:pPr indent="-311150" lvl="0" marL="457200" rtl="0" algn="l">
              <a:spcBef>
                <a:spcPts val="10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“When working with the table, how is calculating the missing value in the row above a given value different from calculating a missing value in the row below?” (To find the missing value in the row above, we need to divide by the rebound factor rather than multiply.)</a:t>
            </a:r>
            <a:endParaRPr sz="1300">
              <a:solidFill>
                <a:schemeClr val="dk1"/>
              </a:solidFill>
              <a:latin typeface="Calibri"/>
              <a:ea typeface="Calibri"/>
              <a:cs typeface="Calibri"/>
              <a:sym typeface="Calibri"/>
            </a:endParaRPr>
          </a:p>
          <a:p>
            <a:pPr indent="-311150" lvl="0" marL="457200" rtl="0" algn="l">
              <a:spcBef>
                <a:spcPts val="10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 the final question, why are both the initial height and the bounciness important?” (The value of </a:t>
            </a:r>
            <a:r>
              <a:rPr i="1" lang="en" sz="1300">
                <a:solidFill>
                  <a:schemeClr val="dk1"/>
                </a:solidFill>
                <a:latin typeface="Times New Roman"/>
                <a:ea typeface="Times New Roman"/>
                <a:cs typeface="Times New Roman"/>
                <a:sym typeface="Times New Roman"/>
              </a:rPr>
              <a:t>h</a:t>
            </a:r>
            <a:r>
              <a:rPr lang="en" sz="1300">
                <a:solidFill>
                  <a:schemeClr val="dk1"/>
                </a:solidFill>
                <a:latin typeface="Calibri"/>
                <a:ea typeface="Calibri"/>
                <a:cs typeface="Calibri"/>
                <a:sym typeface="Calibri"/>
              </a:rPr>
              <a:t> is found by multiplying the initial height by the rebound factor </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 times, so both values matter.)</a:t>
            </a:r>
            <a:endParaRPr sz="1300">
              <a:solidFill>
                <a:schemeClr val="dk1"/>
              </a:solidFill>
              <a:latin typeface="Calibri"/>
              <a:ea typeface="Calibri"/>
              <a:cs typeface="Calibri"/>
              <a:sym typeface="Calibri"/>
            </a:endParaRPr>
          </a:p>
          <a:p>
            <a:pPr indent="0" lvl="0" marL="0" rtl="0" algn="l">
              <a:spcBef>
                <a:spcPts val="10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g3827244681c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0" name="Google Shape;290;g3827244681c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0" lvl="0" marL="914400" rtl="0" algn="l">
              <a:spcBef>
                <a:spcPts val="0"/>
              </a:spcBef>
              <a:spcAft>
                <a:spcPts val="0"/>
              </a:spcAft>
              <a:buNone/>
            </a:pPr>
            <a:r>
              <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Incorrect. T</a:t>
            </a:r>
            <a:r>
              <a:rPr lang="en" sz="1300">
                <a:solidFill>
                  <a:schemeClr val="dk1"/>
                </a:solidFill>
                <a:latin typeface="Calibri"/>
                <a:ea typeface="Calibri"/>
                <a:cs typeface="Calibri"/>
                <a:sym typeface="Calibri"/>
              </a:rPr>
              <a:t>his graph shows an increasing linear model. The population is decreasing in a nonlinear way. The answer is</a:t>
            </a:r>
            <a:r>
              <a:rPr lang="en" sz="1300">
                <a:solidFill>
                  <a:schemeClr val="dk1"/>
                </a:solidFill>
                <a:latin typeface="Calibri"/>
                <a:ea typeface="Calibri"/>
                <a:cs typeface="Calibri"/>
                <a:sym typeface="Calibri"/>
              </a:rPr>
              <a:t> graph d.</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This graph shows a decreasing linear relationship. The population is decreasing in a nonlinear way. </a:t>
            </a:r>
            <a:r>
              <a:rPr lang="en" sz="1300">
                <a:solidFill>
                  <a:schemeClr val="dk1"/>
                </a:solidFill>
                <a:latin typeface="Calibri"/>
                <a:ea typeface="Calibri"/>
                <a:cs typeface="Calibri"/>
                <a:sym typeface="Calibri"/>
              </a:rPr>
              <a:t>The answer is graph d.</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This shows an increasing relationship. The population is decreasing by a factor of ½. The answer is graph d.</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The population of deer will decrease over time, but the rate at which it decreases will slow down.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g382791afd57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8" name="Google Shape;308;g382791afd57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Writing Exponential Decay Functions</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lnSpc>
                <a:spcPct val="115000"/>
              </a:lnSpc>
              <a:spcBef>
                <a:spcPts val="120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formula for exponential decay is </a:t>
            </a: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a </a:t>
            </a:r>
            <a:r>
              <a:rPr lang="en" sz="1300">
                <a:solidFill>
                  <a:schemeClr val="dk1"/>
                </a:solidFill>
                <a:latin typeface="Calibri"/>
                <a:ea typeface="Calibri"/>
                <a:cs typeface="Calibri"/>
                <a:sym typeface="Calibri"/>
              </a:rPr>
              <a:t>⋅ (1 − </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a:t>
            </a:r>
            <a:r>
              <a:rPr baseline="30000"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where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is the starting value and </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is the amount that value decreases each unit of time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	The pattern for the decay is starting at 200 and then decreasing by ½ with only ½ remaining. The equation is </a:t>
            </a: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200 ⋅ (1− ½)</a:t>
            </a:r>
            <a:r>
              <a:rPr baseline="30000"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or </a:t>
            </a: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200⋅(½)</a:t>
            </a:r>
            <a:r>
              <a:rPr baseline="30000"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startAt="2"/>
            </a:pPr>
            <a:r>
              <a:rPr lang="en" sz="1300">
                <a:solidFill>
                  <a:schemeClr val="dk1"/>
                </a:solidFill>
                <a:latin typeface="Calibri"/>
                <a:ea typeface="Calibri"/>
                <a:cs typeface="Calibri"/>
                <a:sym typeface="Calibri"/>
              </a:rPr>
              <a:t>Since the car loses ⅛ of its value each year, it keeps 7/8 of its value from year to year, so the growth factor is 7/8.</a:t>
            </a:r>
            <a:endParaRPr sz="1300">
              <a:solidFill>
                <a:schemeClr val="dk1"/>
              </a:solidFill>
              <a:latin typeface="Calibri"/>
              <a:ea typeface="Calibri"/>
              <a:cs typeface="Calibri"/>
              <a:sym typeface="Calibri"/>
            </a:endParaRPr>
          </a:p>
          <a:p>
            <a:pPr indent="457200" lvl="0" marL="0" rtl="0" algn="l">
              <a:lnSpc>
                <a:spcPct val="115000"/>
              </a:lnSpc>
              <a:spcBef>
                <a:spcPts val="0"/>
              </a:spcBef>
              <a:spcAft>
                <a:spcPts val="0"/>
              </a:spcAft>
              <a:buNone/>
            </a:pPr>
            <a:r>
              <a:rPr i="1" lang="en" sz="1300">
                <a:solidFill>
                  <a:schemeClr val="dk1"/>
                </a:solidFill>
                <a:latin typeface="Times New Roman"/>
                <a:ea typeface="Times New Roman"/>
                <a:cs typeface="Times New Roman"/>
                <a:sym typeface="Times New Roman"/>
              </a:rPr>
              <a:t>V(t) </a:t>
            </a:r>
            <a:r>
              <a:rPr lang="en" sz="1300">
                <a:solidFill>
                  <a:schemeClr val="dk1"/>
                </a:solidFill>
                <a:latin typeface="Calibri"/>
                <a:ea typeface="Calibri"/>
                <a:cs typeface="Calibri"/>
                <a:sym typeface="Calibri"/>
              </a:rPr>
              <a:t>= 4000 ⋅ (7/8)</a:t>
            </a:r>
            <a:r>
              <a:rPr baseline="30000" i="1" lang="en" sz="1300">
                <a:solidFill>
                  <a:schemeClr val="dk1"/>
                </a:solidFill>
                <a:latin typeface="Times New Roman"/>
                <a:ea typeface="Times New Roman"/>
                <a:cs typeface="Times New Roman"/>
                <a:sym typeface="Times New Roman"/>
              </a:rPr>
              <a:t>t</a:t>
            </a:r>
            <a:endParaRPr baseline="30000" i="1" sz="1300">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g33cf6491953_0_2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0" name="Google Shape;320;g33cf6491953_0_2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400"/>
              </a:spcAft>
              <a:buNone/>
            </a:pPr>
            <a:r>
              <a:t/>
            </a:r>
            <a:endParaRPr sz="900">
              <a:latin typeface="Noto Sans"/>
              <a:ea typeface="Noto Sans"/>
              <a:cs typeface="Noto Sans"/>
              <a:sym typeface="Noto San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9" name="Google Shape;349;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spcBef>
                <a:spcPts val="400"/>
              </a:spcBef>
              <a:spcAft>
                <a:spcPts val="0"/>
              </a:spcAft>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For example: Between 150 cm and 180 cm. The rebound factors are ⅕ , ⅙, and 0 (this last measurement is probably not reliable because it could have been a very small bounce height, which would be difficult to measure). Because ⅕  of 150 is 30 and ⅙  of 180 is 30, the ball was probably dropped from between 150 cm and 180 cm.</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Response to Student Thinking - More Chances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will have more opportunities to understand the mathematical ideas in this cool-down, so there is no need to slow down or add additional work to the next lessons. Instead, use the results of this cool-down to provide guidance for what to look for and emphasize over the next several lessons to support students in advancing their current understanding.</a:t>
            </a:r>
            <a:endParaRPr sz="1300">
              <a:solidFill>
                <a:schemeClr val="dk1"/>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g33cf6491953_0_1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9" name="Google Shape;359;g33cf6491953_0_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8" name="Google Shape;388;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sz="1300" u="sng">
                <a:solidFill>
                  <a:schemeClr val="hlink"/>
                </a:solidFill>
                <a:latin typeface="Calibri"/>
                <a:ea typeface="Calibri"/>
                <a:cs typeface="Calibri"/>
                <a:sym typeface="Calibri"/>
                <a:hlinkClick r:id="rId2"/>
              </a:rPr>
              <a:t>https://openstax.org/k12/algebra</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g33cf6491953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7" name="Google Shape;397;g33cf6491953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4" name="Shape 424"/>
        <p:cNvGrpSpPr/>
        <p:nvPr/>
      </p:nvGrpSpPr>
      <p:grpSpPr>
        <a:xfrm>
          <a:off x="0" y="0"/>
          <a:ext cx="0" cy="0"/>
          <a:chOff x="0" y="0"/>
          <a:chExt cx="0" cy="0"/>
        </a:xfrm>
      </p:grpSpPr>
      <p:sp>
        <p:nvSpPr>
          <p:cNvPr id="425" name="Google Shape;425;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6" name="Google Shape;426;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 this lesson, students explored models to represent successive bounce heights of different kinds of balls. The data they used were rather messy. Invite students to reflect on the process of modeling with such data by discussing the questions.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Depending on the tools used, it can be very hard to get exact measurements of rebound heights, and it gets harder the lower the bounces are. Measurement errors are likely.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We might want to see if the differences are small enough to treat them as measurement error. In the lesson, they are all within about 0.05 of 0.5, and most of them are close to about 0.54.</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We might disregard the factor(s) that are very different from the rest, or we might consider finding an average of the factors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 this lesson, students explored models to represent successive bounce heights of different kinds of balls. The data they used were rather messy. Invite students to reflect on the process of modeling with such data by discussing the questions.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If time permits, discuss possible limitations of the models. Ask questions such as: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“Do the models we produce work well after 45 bounces? After 78 bounces? What about when the rebound height is less than 1 cm?”</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“Can we rely on the models to be appropriate if we bounce the ball on a different hard surface?”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level of accuracy should we consider? For example, is 0.5 or 0.54 more appropriate for the rebound factor?”</a:t>
            </a:r>
            <a:endParaRPr sz="1300">
              <a:solidFill>
                <a:schemeClr val="dk1"/>
              </a:solidFill>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g3480998f8e0_3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5" name="Google Shape;435;g3480998f8e0_3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5" name="Google Shape;15;p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16" name="Google Shape;16;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17" name="Google Shape;17;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18" name="Shape 18"/>
        <p:cNvGrpSpPr/>
        <p:nvPr/>
      </p:nvGrpSpPr>
      <p:grpSpPr>
        <a:xfrm>
          <a:off x="0" y="0"/>
          <a:ext cx="0" cy="0"/>
          <a:chOff x="0" y="0"/>
          <a:chExt cx="0" cy="0"/>
        </a:xfrm>
      </p:grpSpPr>
      <p:sp>
        <p:nvSpPr>
          <p:cNvPr id="19" name="Google Shape;19;p4"/>
          <p:cNvSpPr txBox="1"/>
          <p:nvPr>
            <p:ph type="title"/>
          </p:nvPr>
        </p:nvSpPr>
        <p:spPr>
          <a:xfrm>
            <a:off x="311700" y="445025"/>
            <a:ext cx="8520600" cy="5727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0" name="Google Shape;20;p4"/>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1" name="Google Shape;21;p4"/>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2" name="Google Shape;22;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23" name="Google Shape;23;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4" name="Shape 24"/>
        <p:cNvGrpSpPr/>
        <p:nvPr/>
      </p:nvGrpSpPr>
      <p:grpSpPr>
        <a:xfrm>
          <a:off x="0" y="0"/>
          <a:ext cx="0" cy="0"/>
          <a:chOff x="0" y="0"/>
          <a:chExt cx="0" cy="0"/>
        </a:xfrm>
      </p:grpSpPr>
      <p:sp>
        <p:nvSpPr>
          <p:cNvPr id="25" name="Google Shape;25;p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26" name="Google Shape;26;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 name="Shape 27"/>
        <p:cNvGrpSpPr/>
        <p:nvPr/>
      </p:nvGrpSpPr>
      <p:grpSpPr>
        <a:xfrm>
          <a:off x="0" y="0"/>
          <a:ext cx="0" cy="0"/>
          <a:chOff x="0" y="0"/>
          <a:chExt cx="0" cy="0"/>
        </a:xfrm>
      </p:grpSpPr>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Verdana"/>
              <a:buNone/>
              <a:defRPr b="1" sz="3000">
                <a:solidFill>
                  <a:schemeClr val="dk1"/>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rgbClr val="424242"/>
              </a:buClr>
              <a:buSzPts val="1800"/>
              <a:buFont typeface="Calibri"/>
              <a:buChar char="●"/>
              <a:defRPr sz="1800">
                <a:solidFill>
                  <a:srgbClr val="424242"/>
                </a:solidFill>
                <a:latin typeface="Calibri"/>
                <a:ea typeface="Calibri"/>
                <a:cs typeface="Calibri"/>
                <a:sym typeface="Calibri"/>
              </a:defRPr>
            </a:lvl1pPr>
            <a:lvl2pPr indent="-317500" lvl="1" marL="914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2pPr>
            <a:lvl3pPr indent="-317500" lvl="2" marL="1371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3pPr>
            <a:lvl4pPr indent="-317500" lvl="3" marL="1828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4pPr>
            <a:lvl5pPr indent="-317500" lvl="4" marL="22860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5pPr>
            <a:lvl6pPr indent="-317500" lvl="5" marL="27432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6pPr>
            <a:lvl7pPr indent="-317500" lvl="6" marL="3200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7pPr>
            <a:lvl8pPr indent="-317500" lvl="7" marL="3657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8pPr>
            <a:lvl9pPr indent="-317500" lvl="8" marL="4114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teachers.raiselearning.org/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7.png"/><Relationship Id="rId4" Type="http://schemas.openxmlformats.org/officeDocument/2006/relationships/image" Target="../media/image6.png"/><Relationship Id="rId5" Type="http://schemas.openxmlformats.org/officeDocument/2006/relationships/image" Target="../media/image2.png"/><Relationship Id="rId6" Type="http://schemas.openxmlformats.org/officeDocument/2006/relationships/image" Target="../media/image5.png"/><Relationship Id="rId7" Type="http://schemas.openxmlformats.org/officeDocument/2006/relationships/image" Target="../media/image7.png"/><Relationship Id="rId8"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9.png"/><Relationship Id="rId4" Type="http://schemas.openxmlformats.org/officeDocument/2006/relationships/image" Target="../media/image8.png"/><Relationship Id="rId5" Type="http://schemas.openxmlformats.org/officeDocument/2006/relationships/image" Target="../media/image14.png"/><Relationship Id="rId6" Type="http://schemas.openxmlformats.org/officeDocument/2006/relationships/image" Target="../media/image10.png"/><Relationship Id="rId7"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2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9.png"/><Relationship Id="rId4" Type="http://schemas.openxmlformats.org/officeDocument/2006/relationships/image" Target="../media/image8.png"/><Relationship Id="rId5" Type="http://schemas.openxmlformats.org/officeDocument/2006/relationships/image" Target="../media/image14.png"/><Relationship Id="rId6" Type="http://schemas.openxmlformats.org/officeDocument/2006/relationships/image" Target="../media/image10.png"/><Relationship Id="rId7" Type="http://schemas.openxmlformats.org/officeDocument/2006/relationships/image" Target="../media/image11.png"/><Relationship Id="rId8"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6.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3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hyperlink" Target="https://www.youtube.com/watch?v=kScjWWKR3-o" TargetMode="External"/><Relationship Id="rId4" Type="http://schemas.openxmlformats.org/officeDocument/2006/relationships/hyperlink" Target="http://www.youtube.com/watch?v=kScjWWKR3-o" TargetMode="External"/><Relationship Id="rId5" Type="http://schemas.openxmlformats.org/officeDocument/2006/relationships/image" Target="../media/image29.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6.png"/><Relationship Id="rId4" Type="http://schemas.openxmlformats.org/officeDocument/2006/relationships/image" Target="../media/image7.png"/><Relationship Id="rId5" Type="http://schemas.openxmlformats.org/officeDocument/2006/relationships/image" Target="../media/image32.png"/><Relationship Id="rId6" Type="http://schemas.openxmlformats.org/officeDocument/2006/relationships/image" Target="../media/image30.png"/><Relationship Id="rId7" Type="http://schemas.openxmlformats.org/officeDocument/2006/relationships/image" Target="../media/image2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image" Target="../media/image8.png"/><Relationship Id="rId4" Type="http://schemas.openxmlformats.org/officeDocument/2006/relationships/image" Target="../media/image14.png"/><Relationship Id="rId5" Type="http://schemas.openxmlformats.org/officeDocument/2006/relationships/image" Target="../media/image10.png"/><Relationship Id="rId6" Type="http://schemas.openxmlformats.org/officeDocument/2006/relationships/image" Target="../media/image11.png"/><Relationship Id="rId7" Type="http://schemas.openxmlformats.org/officeDocument/2006/relationships/image" Target="../media/image1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6.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25.png"/><Relationship Id="rId4" Type="http://schemas.openxmlformats.org/officeDocument/2006/relationships/image" Target="../media/image2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6.png"/><Relationship Id="rId4" Type="http://schemas.openxmlformats.org/officeDocument/2006/relationships/image" Target="../media/image7.png"/><Relationship Id="rId5" Type="http://schemas.openxmlformats.org/officeDocument/2006/relationships/image" Target="../media/image32.png"/><Relationship Id="rId6" Type="http://schemas.openxmlformats.org/officeDocument/2006/relationships/image" Target="../media/image30.png"/><Relationship Id="rId7" Type="http://schemas.openxmlformats.org/officeDocument/2006/relationships/image" Target="../media/image2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 Id="rId3" Type="http://schemas.openxmlformats.org/officeDocument/2006/relationships/image" Target="../media/image14.png"/><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image" Target="../media/image12.png"/><Relationship Id="rId7" Type="http://schemas.openxmlformats.org/officeDocument/2006/relationships/image" Target="../media/image2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3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 Id="rId3" Type="http://schemas.openxmlformats.org/officeDocument/2006/relationships/image" Target="../media/image14.png"/><Relationship Id="rId4" Type="http://schemas.openxmlformats.org/officeDocument/2006/relationships/image" Target="../media/image10.png"/><Relationship Id="rId5" Type="http://schemas.openxmlformats.org/officeDocument/2006/relationships/image" Target="../media/image12.png"/><Relationship Id="rId6" Type="http://schemas.openxmlformats.org/officeDocument/2006/relationships/image" Target="../media/image22.png"/><Relationship Id="rId7" Type="http://schemas.openxmlformats.org/officeDocument/2006/relationships/image" Target="../media/image2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2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5.xml"/><Relationship Id="rId3" Type="http://schemas.openxmlformats.org/officeDocument/2006/relationships/image" Target="../media/image12.png"/><Relationship Id="rId4" Type="http://schemas.openxmlformats.org/officeDocument/2006/relationships/image" Target="../media/image20.png"/><Relationship Id="rId5" Type="http://schemas.openxmlformats.org/officeDocument/2006/relationships/image" Target="../media/image22.png"/><Relationship Id="rId6" Type="http://schemas.openxmlformats.org/officeDocument/2006/relationships/image" Target="../media/image24.png"/><Relationship Id="rId7" Type="http://schemas.openxmlformats.org/officeDocument/2006/relationships/image" Target="../media/image1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3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 name="Shape 32"/>
        <p:cNvGrpSpPr/>
        <p:nvPr/>
      </p:nvGrpSpPr>
      <p:grpSpPr>
        <a:xfrm>
          <a:off x="0" y="0"/>
          <a:ext cx="0" cy="0"/>
          <a:chOff x="0" y="0"/>
          <a:chExt cx="0" cy="0"/>
        </a:xfrm>
      </p:grpSpPr>
      <p:sp>
        <p:nvSpPr>
          <p:cNvPr id="33" name="Google Shape;33;p7"/>
          <p:cNvSpPr txBox="1"/>
          <p:nvPr>
            <p:ph type="ctrTitle"/>
          </p:nvPr>
        </p:nvSpPr>
        <p:spPr>
          <a:xfrm>
            <a:off x="0" y="744575"/>
            <a:ext cx="9144000" cy="2052600"/>
          </a:xfrm>
          <a:prstGeom prst="rect">
            <a:avLst/>
          </a:prstGeom>
          <a:solidFill>
            <a:srgbClr val="005047"/>
          </a:solidFill>
        </p:spPr>
        <p:txBody>
          <a:bodyPr anchorCtr="0" anchor="ctr" bIns="91425" lIns="91425" spcFirstLastPara="1" rIns="91425" wrap="square" tIns="91425">
            <a:noAutofit/>
          </a:bodyPr>
          <a:lstStyle/>
          <a:p>
            <a:pPr indent="0" lvl="0" marL="0" rtl="0" algn="ctr">
              <a:spcBef>
                <a:spcPts val="0"/>
              </a:spcBef>
              <a:spcAft>
                <a:spcPts val="0"/>
              </a:spcAft>
              <a:buNone/>
            </a:pPr>
            <a:r>
              <a:rPr lang="en" sz="3000">
                <a:solidFill>
                  <a:srgbClr val="FDBD3E"/>
                </a:solidFill>
                <a:latin typeface="Roboto Slab Black"/>
                <a:ea typeface="Roboto Slab Black"/>
                <a:cs typeface="Roboto Slab Black"/>
                <a:sym typeface="Roboto Slab Black"/>
              </a:rPr>
              <a:t>Algebra 1</a:t>
            </a:r>
            <a:endParaRPr sz="3000">
              <a:solidFill>
                <a:srgbClr val="FDBD3E"/>
              </a:solidFill>
            </a:endParaRPr>
          </a:p>
          <a:p>
            <a:pPr indent="0" lvl="0" marL="0" rtl="0" algn="ctr">
              <a:spcBef>
                <a:spcPts val="1000"/>
              </a:spcBef>
              <a:spcAft>
                <a:spcPts val="1000"/>
              </a:spcAft>
              <a:buNone/>
            </a:pPr>
            <a:r>
              <a:rPr lang="en" sz="1900">
                <a:solidFill>
                  <a:srgbClr val="FDBD3E"/>
                </a:solidFill>
                <a:latin typeface="Calibri"/>
                <a:ea typeface="Calibri"/>
                <a:cs typeface="Calibri"/>
                <a:sym typeface="Calibri"/>
              </a:rPr>
              <a:t>Unit 5</a:t>
            </a:r>
            <a:r>
              <a:rPr lang="en" sz="1900">
                <a:solidFill>
                  <a:srgbClr val="FDBD3E"/>
                </a:solidFill>
                <a:latin typeface="Calibri"/>
                <a:ea typeface="Calibri"/>
                <a:cs typeface="Calibri"/>
                <a:sym typeface="Calibri"/>
              </a:rPr>
              <a:t> </a:t>
            </a:r>
            <a:r>
              <a:rPr lang="en" sz="1900">
                <a:solidFill>
                  <a:srgbClr val="FDBD3E"/>
                </a:solidFill>
                <a:latin typeface="Calibri"/>
                <a:ea typeface="Calibri"/>
                <a:cs typeface="Calibri"/>
                <a:sym typeface="Calibri"/>
              </a:rPr>
              <a:t>Introduction to Exponential Functions</a:t>
            </a:r>
            <a:endParaRPr sz="1900">
              <a:solidFill>
                <a:srgbClr val="FDBD3E"/>
              </a:solidFill>
              <a:latin typeface="Calibri"/>
              <a:ea typeface="Calibri"/>
              <a:cs typeface="Calibri"/>
              <a:sym typeface="Calibri"/>
            </a:endParaRPr>
          </a:p>
        </p:txBody>
      </p:sp>
      <p:pic>
        <p:nvPicPr>
          <p:cNvPr id="34" name="Google Shape;34;p7"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pic>
        <p:nvPicPr>
          <p:cNvPr id="35" name="Google Shape;35;p7" title="Book Imahe.png"/>
          <p:cNvPicPr preferRelativeResize="0"/>
          <p:nvPr/>
        </p:nvPicPr>
        <p:blipFill>
          <a:blip r:embed="rId4">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sp>
        <p:nvSpPr>
          <p:cNvPr id="36" name="Google Shape;36;p7"/>
          <p:cNvSpPr txBox="1"/>
          <p:nvPr>
            <p:ph idx="1" type="subTitle"/>
          </p:nvPr>
        </p:nvSpPr>
        <p:spPr>
          <a:xfrm>
            <a:off x="311700" y="2834125"/>
            <a:ext cx="8520600" cy="4617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800"/>
              <a:t>Lesson </a:t>
            </a:r>
            <a:r>
              <a:rPr lang="en" sz="1800"/>
              <a:t>5.11 Modeling Exponential Behavior</a:t>
            </a:r>
            <a:endParaRPr sz="1800">
              <a:solidFill>
                <a:srgbClr val="424242"/>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0" name="Shape 40"/>
        <p:cNvGrpSpPr/>
        <p:nvPr/>
      </p:nvGrpSpPr>
      <p:grpSpPr>
        <a:xfrm>
          <a:off x="0" y="0"/>
          <a:ext cx="0" cy="0"/>
          <a:chOff x="0" y="0"/>
          <a:chExt cx="0" cy="0"/>
        </a:xfrm>
      </p:grpSpPr>
      <p:sp>
        <p:nvSpPr>
          <p:cNvPr id="41" name="Google Shape;41;p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42" name="Google Shape;42;p8"/>
          <p:cNvSpPr txBox="1"/>
          <p:nvPr>
            <p:ph idx="1" type="body"/>
          </p:nvPr>
        </p:nvSpPr>
        <p:spPr>
          <a:xfrm>
            <a:off x="311700" y="1152475"/>
            <a:ext cx="8520600" cy="3201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a:t>On the activity slides </a:t>
            </a:r>
            <a:r>
              <a:rPr b="1" lang="en"/>
              <a:t>c</a:t>
            </a:r>
            <a:r>
              <a:rPr b="1" lang="en"/>
              <a:t>heck the speaker notes</a:t>
            </a:r>
            <a:r>
              <a:rPr lang="en"/>
              <a:t> for teacher support and instructional information.</a:t>
            </a:r>
            <a:endParaRPr/>
          </a:p>
          <a:p>
            <a:pPr indent="-342900" lvl="0" marL="457200" rtl="0" algn="l">
              <a:spcBef>
                <a:spcPts val="0"/>
              </a:spcBef>
              <a:spcAft>
                <a:spcPts val="0"/>
              </a:spcAft>
              <a:buClr>
                <a:srgbClr val="424242"/>
              </a:buClr>
              <a:buSzPts val="1800"/>
              <a:buFont typeface="Noto Sans"/>
              <a:buChar char="●"/>
            </a:pPr>
            <a:r>
              <a:rPr lang="en"/>
              <a:t>Each lesson includes 1 warm up, 2-3 learning activities, a cool down, practice and a lesson synthesis. </a:t>
            </a:r>
            <a:endParaRPr/>
          </a:p>
          <a:p>
            <a:pPr indent="-330200" lvl="1" marL="914400" rtl="0" algn="l">
              <a:spcBef>
                <a:spcPts val="0"/>
              </a:spcBef>
              <a:spcAft>
                <a:spcPts val="0"/>
              </a:spcAft>
              <a:buSzPts val="1600"/>
              <a:buChar char="○"/>
            </a:pPr>
            <a:r>
              <a:rPr lang="en"/>
              <a:t>Learning activities are followed by a self check question, and review section.</a:t>
            </a:r>
            <a:endParaRPr/>
          </a:p>
          <a:p>
            <a:pPr indent="-342900" lvl="0" marL="457200" rtl="0" algn="l">
              <a:spcBef>
                <a:spcPts val="0"/>
              </a:spcBef>
              <a:spcAft>
                <a:spcPts val="0"/>
              </a:spcAft>
              <a:buSzPts val="1800"/>
              <a:buChar char="●"/>
            </a:pPr>
            <a:r>
              <a:rPr lang="en"/>
              <a:t>Some slides have been</a:t>
            </a:r>
            <a:r>
              <a:rPr b="1" lang="en"/>
              <a:t> hidden from student view</a:t>
            </a:r>
            <a:r>
              <a:rPr lang="en"/>
              <a:t>, more information can be found on the next slide (Reference Key).</a:t>
            </a:r>
            <a:endParaRPr/>
          </a:p>
          <a:p>
            <a:pPr indent="-342900" lvl="0" marL="457200" rtl="0" algn="l">
              <a:spcBef>
                <a:spcPts val="0"/>
              </a:spcBef>
              <a:spcAft>
                <a:spcPts val="0"/>
              </a:spcAft>
              <a:buSzPts val="1800"/>
              <a:buChar char="●"/>
            </a:pPr>
            <a:r>
              <a:rPr lang="en"/>
              <a:t>You can edit and use these slides for personal and classroom use, but cannot sell them and must keep the attribution logos.</a:t>
            </a:r>
            <a:endParaRPr/>
          </a:p>
          <a:p>
            <a:pPr indent="-342900" lvl="0" marL="457200" rtl="0" algn="l">
              <a:spcBef>
                <a:spcPts val="0"/>
              </a:spcBef>
              <a:spcAft>
                <a:spcPts val="0"/>
              </a:spcAft>
              <a:buSzPts val="1800"/>
              <a:buChar char="●"/>
            </a:pPr>
            <a:r>
              <a:rPr lang="en"/>
              <a:t>For more information, </a:t>
            </a:r>
            <a:r>
              <a:rPr lang="en" u="sng">
                <a:solidFill>
                  <a:schemeClr val="hlink"/>
                </a:solidFill>
                <a:hlinkClick r:id="rId3"/>
              </a:rPr>
              <a:t>Check out the digital quick start guide</a:t>
            </a:r>
            <a:r>
              <a:rPr lang="en"/>
              <a:t>!			</a:t>
            </a:r>
            <a:endParaRPr/>
          </a:p>
        </p:txBody>
      </p:sp>
      <p:sp>
        <p:nvSpPr>
          <p:cNvPr id="43" name="Google Shape;43;p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4" name="Google Shape;44;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5.11 Modeling Exponential Behavior</a:t>
            </a:r>
            <a:endParaRPr/>
          </a:p>
        </p:txBody>
      </p:sp>
      <p:sp>
        <p:nvSpPr>
          <p:cNvPr id="45" name="Google Shape;45;p8"/>
          <p:cNvSpPr txBox="1"/>
          <p:nvPr>
            <p:ph idx="4294967295" type="sldNum"/>
          </p:nvPr>
        </p:nvSpPr>
        <p:spPr>
          <a:xfrm>
            <a:off x="64423" y="59900"/>
            <a:ext cx="1862100" cy="393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900">
                <a:solidFill>
                  <a:srgbClr val="666666"/>
                </a:solidFill>
                <a:latin typeface="Calibri"/>
                <a:ea typeface="Calibri"/>
                <a:cs typeface="Calibri"/>
                <a:sym typeface="Calibri"/>
              </a:rPr>
              <a:t>OpenStax CC BY NC SA</a:t>
            </a:r>
            <a:endParaRPr sz="900">
              <a:solidFill>
                <a:srgbClr val="666666"/>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9" name="Shape 49"/>
        <p:cNvGrpSpPr/>
        <p:nvPr/>
      </p:nvGrpSpPr>
      <p:grpSpPr>
        <a:xfrm>
          <a:off x="0" y="0"/>
          <a:ext cx="0" cy="0"/>
          <a:chOff x="0" y="0"/>
          <a:chExt cx="0" cy="0"/>
        </a:xfrm>
      </p:grpSpPr>
      <p:sp>
        <p:nvSpPr>
          <p:cNvPr id="50" name="Google Shape;50;p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51" name="Google Shape;51;p9"/>
          <p:cNvSpPr txBox="1"/>
          <p:nvPr>
            <p:ph idx="1" type="body"/>
          </p:nvPr>
        </p:nvSpPr>
        <p:spPr>
          <a:xfrm>
            <a:off x="268875" y="1017725"/>
            <a:ext cx="83538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a:t>Check the top right corner for an icon referencing these unique sections. </a:t>
            </a:r>
            <a:endParaRPr/>
          </a:p>
        </p:txBody>
      </p:sp>
      <p:sp>
        <p:nvSpPr>
          <p:cNvPr id="52" name="Google Shape;52;p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graphicFrame>
        <p:nvGraphicFramePr>
          <p:cNvPr id="53" name="Google Shape;53;p9"/>
          <p:cNvGraphicFramePr/>
          <p:nvPr/>
        </p:nvGraphicFramePr>
        <p:xfrm>
          <a:off x="416500" y="1479425"/>
          <a:ext cx="3000000" cy="3000000"/>
        </p:xfrm>
        <a:graphic>
          <a:graphicData uri="http://schemas.openxmlformats.org/drawingml/2006/table">
            <a:tbl>
              <a:tblPr>
                <a:noFill/>
                <a:tableStyleId>{2DAEC02F-6D84-4C52-A718-C425AFB18F00}</a:tableStyleId>
              </a:tblPr>
              <a:tblGrid>
                <a:gridCol w="382850"/>
                <a:gridCol w="2585825"/>
                <a:gridCol w="1114200"/>
                <a:gridCol w="4123300"/>
              </a:tblGrid>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rowSpan="2">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p>
                      <a:pPr indent="0" lvl="0" marL="0" rtl="0" algn="l">
                        <a:spcBef>
                          <a:spcPts val="0"/>
                        </a:spcBef>
                        <a:spcAft>
                          <a:spcPts val="0"/>
                        </a:spcAft>
                        <a:buNone/>
                      </a:pPr>
                      <a:r>
                        <a:t/>
                      </a:r>
                      <a:endParaRPr sz="1300">
                        <a:solidFill>
                          <a:srgbClr val="424242"/>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vMerge="1"/>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bl>
          </a:graphicData>
        </a:graphic>
      </p:graphicFrame>
      <p:sp>
        <p:nvSpPr>
          <p:cNvPr id="54" name="Google Shape;54;p9"/>
          <p:cNvSpPr/>
          <p:nvPr/>
        </p:nvSpPr>
        <p:spPr>
          <a:xfrm>
            <a:off x="379563" y="3255100"/>
            <a:ext cx="274200" cy="2742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55" name="Google Shape;55;p9" title="additional resource-1.png"/>
          <p:cNvPicPr preferRelativeResize="0"/>
          <p:nvPr/>
        </p:nvPicPr>
        <p:blipFill>
          <a:blip r:embed="rId3">
            <a:alphaModFix/>
          </a:blip>
          <a:stretch>
            <a:fillRect/>
          </a:stretch>
        </p:blipFill>
        <p:spPr>
          <a:xfrm>
            <a:off x="416488" y="3887072"/>
            <a:ext cx="274320" cy="274320"/>
          </a:xfrm>
          <a:prstGeom prst="rect">
            <a:avLst/>
          </a:prstGeom>
          <a:noFill/>
          <a:ln>
            <a:noFill/>
          </a:ln>
        </p:spPr>
      </p:pic>
      <p:pic>
        <p:nvPicPr>
          <p:cNvPr id="56" name="Google Shape;56;p9" title="emojione_input-latin-letters (4).png"/>
          <p:cNvPicPr preferRelativeResize="0"/>
          <p:nvPr/>
        </p:nvPicPr>
        <p:blipFill>
          <a:blip r:embed="rId4">
            <a:alphaModFix/>
          </a:blip>
          <a:stretch>
            <a:fillRect/>
          </a:stretch>
        </p:blipFill>
        <p:spPr>
          <a:xfrm>
            <a:off x="416488" y="2205988"/>
            <a:ext cx="274320" cy="274320"/>
          </a:xfrm>
          <a:prstGeom prst="rect">
            <a:avLst/>
          </a:prstGeom>
          <a:noFill/>
          <a:ln>
            <a:noFill/>
          </a:ln>
        </p:spPr>
      </p:pic>
      <p:pic>
        <p:nvPicPr>
          <p:cNvPr id="57" name="Google Shape;57;p9" title="Frame 13.png"/>
          <p:cNvPicPr preferRelativeResize="0"/>
          <p:nvPr/>
        </p:nvPicPr>
        <p:blipFill>
          <a:blip r:embed="rId5">
            <a:alphaModFix/>
          </a:blip>
          <a:stretch>
            <a:fillRect/>
          </a:stretch>
        </p:blipFill>
        <p:spPr>
          <a:xfrm>
            <a:off x="416488" y="1620180"/>
            <a:ext cx="274320" cy="274320"/>
          </a:xfrm>
          <a:prstGeom prst="rect">
            <a:avLst/>
          </a:prstGeom>
          <a:noFill/>
          <a:ln>
            <a:noFill/>
          </a:ln>
        </p:spPr>
      </p:pic>
      <p:pic>
        <p:nvPicPr>
          <p:cNvPr id="58" name="Google Shape;58;p9" title="extending your thinking-1.png"/>
          <p:cNvPicPr preferRelativeResize="0"/>
          <p:nvPr/>
        </p:nvPicPr>
        <p:blipFill>
          <a:blip r:embed="rId6">
            <a:alphaModFix/>
          </a:blip>
          <a:stretch>
            <a:fillRect/>
          </a:stretch>
        </p:blipFill>
        <p:spPr>
          <a:xfrm>
            <a:off x="416488" y="2753632"/>
            <a:ext cx="274320" cy="274320"/>
          </a:xfrm>
          <a:prstGeom prst="rect">
            <a:avLst/>
          </a:prstGeom>
          <a:noFill/>
          <a:ln>
            <a:noFill/>
          </a:ln>
        </p:spPr>
      </p:pic>
      <p:pic>
        <p:nvPicPr>
          <p:cNvPr id="59" name="Google Shape;59;p9" title="self-checl-1.png"/>
          <p:cNvPicPr preferRelativeResize="0"/>
          <p:nvPr/>
        </p:nvPicPr>
        <p:blipFill>
          <a:blip r:embed="rId7">
            <a:alphaModFix/>
          </a:blip>
          <a:stretch>
            <a:fillRect/>
          </a:stretch>
        </p:blipFill>
        <p:spPr>
          <a:xfrm>
            <a:off x="416488" y="3314163"/>
            <a:ext cx="274320" cy="274320"/>
          </a:xfrm>
          <a:prstGeom prst="rect">
            <a:avLst/>
          </a:prstGeom>
          <a:noFill/>
          <a:ln>
            <a:noFill/>
          </a:ln>
        </p:spPr>
      </p:pic>
      <p:pic>
        <p:nvPicPr>
          <p:cNvPr id="60" name="Google Shape;60;p9" title="mdi_hide.png"/>
          <p:cNvPicPr preferRelativeResize="0"/>
          <p:nvPr/>
        </p:nvPicPr>
        <p:blipFill>
          <a:blip r:embed="rId8">
            <a:alphaModFix/>
          </a:blip>
          <a:stretch>
            <a:fillRect/>
          </a:stretch>
        </p:blipFill>
        <p:spPr>
          <a:xfrm>
            <a:off x="8686800" y="137160"/>
            <a:ext cx="274320" cy="274320"/>
          </a:xfrm>
          <a:prstGeom prst="rect">
            <a:avLst/>
          </a:prstGeom>
          <a:noFill/>
          <a:ln>
            <a:noFill/>
          </a:ln>
        </p:spPr>
      </p:pic>
      <p:sp>
        <p:nvSpPr>
          <p:cNvPr id="61" name="Google Shape;61;p9"/>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a:t>
            </a:r>
            <a:r>
              <a:rPr lang="en" sz="1500">
                <a:solidFill>
                  <a:schemeClr val="dk1"/>
                </a:solidFill>
                <a:latin typeface="Calibri"/>
                <a:ea typeface="Calibri"/>
                <a:cs typeface="Calibri"/>
                <a:sym typeface="Calibri"/>
              </a:rPr>
              <a:t>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65" name="Shape 65"/>
        <p:cNvGrpSpPr/>
        <p:nvPr/>
      </p:nvGrpSpPr>
      <p:grpSpPr>
        <a:xfrm>
          <a:off x="0" y="0"/>
          <a:ext cx="0" cy="0"/>
          <a:chOff x="0" y="0"/>
          <a:chExt cx="0" cy="0"/>
        </a:xfrm>
      </p:grpSpPr>
      <p:pic>
        <p:nvPicPr>
          <p:cNvPr id="66" name="Google Shape;66;p10" title="Goals-6.png"/>
          <p:cNvPicPr preferRelativeResize="0"/>
          <p:nvPr/>
        </p:nvPicPr>
        <p:blipFill rotWithShape="1">
          <a:blip r:embed="rId3">
            <a:alphaModFix/>
          </a:blip>
          <a:srcRect b="3743" l="0" r="0" t="1000"/>
          <a:stretch/>
        </p:blipFill>
        <p:spPr>
          <a:xfrm>
            <a:off x="4850500" y="209400"/>
            <a:ext cx="4094575" cy="3900175"/>
          </a:xfrm>
          <a:prstGeom prst="rect">
            <a:avLst/>
          </a:prstGeom>
          <a:noFill/>
          <a:ln>
            <a:noFill/>
          </a:ln>
        </p:spPr>
      </p:pic>
      <p:sp>
        <p:nvSpPr>
          <p:cNvPr id="67" name="Google Shape;67;p1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68" name="Google Shape;68;p10"/>
          <p:cNvSpPr txBox="1"/>
          <p:nvPr>
            <p:ph idx="1" type="body"/>
          </p:nvPr>
        </p:nvSpPr>
        <p:spPr>
          <a:xfrm>
            <a:off x="311700" y="1152475"/>
            <a:ext cx="44763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b="1" lang="en">
                <a:solidFill>
                  <a:srgbClr val="F3F3F3"/>
                </a:solidFill>
              </a:rPr>
              <a:t>By the end of this lesson you will be able to -</a:t>
            </a:r>
            <a:endParaRPr b="1">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b="1" lang="en">
                <a:solidFill>
                  <a:srgbClr val="F3F3F3"/>
                </a:solidFill>
              </a:rPr>
              <a:t>Use exponential functions</a:t>
            </a:r>
            <a:r>
              <a:rPr lang="en">
                <a:solidFill>
                  <a:srgbClr val="F3F3F3"/>
                </a:solidFill>
              </a:rPr>
              <a:t> to model situations that involve</a:t>
            </a:r>
            <a:r>
              <a:rPr b="1" lang="en">
                <a:solidFill>
                  <a:srgbClr val="F3F3F3"/>
                </a:solidFill>
              </a:rPr>
              <a:t> exponential growth or decay</a:t>
            </a:r>
            <a:r>
              <a:rPr lang="en">
                <a:solidFill>
                  <a:srgbClr val="F3F3F3"/>
                </a:solidFill>
              </a:rPr>
              <a:t>.</a:t>
            </a:r>
            <a:endParaRPr>
              <a:solidFill>
                <a:srgbClr val="F3F3F3"/>
              </a:solidFill>
            </a:endParaRPr>
          </a:p>
          <a:p>
            <a:pPr indent="-342900" lvl="0" marL="457200" rtl="0" algn="l">
              <a:lnSpc>
                <a:spcPct val="100000"/>
              </a:lnSpc>
              <a:spcBef>
                <a:spcPts val="0"/>
              </a:spcBef>
              <a:spcAft>
                <a:spcPts val="0"/>
              </a:spcAft>
              <a:buClr>
                <a:srgbClr val="F3F3F3"/>
              </a:buClr>
              <a:buSzPts val="1800"/>
              <a:buFont typeface="Helvetica Neue"/>
              <a:buChar char="●"/>
            </a:pPr>
            <a:r>
              <a:rPr b="1" lang="en">
                <a:solidFill>
                  <a:srgbClr val="F3F3F3"/>
                </a:solidFill>
              </a:rPr>
              <a:t>Determin</a:t>
            </a:r>
            <a:r>
              <a:rPr lang="en">
                <a:solidFill>
                  <a:srgbClr val="F3F3F3"/>
                </a:solidFill>
              </a:rPr>
              <a:t>e an </a:t>
            </a:r>
            <a:r>
              <a:rPr b="1" lang="en">
                <a:solidFill>
                  <a:srgbClr val="F3F3F3"/>
                </a:solidFill>
              </a:rPr>
              <a:t>appropriate model</a:t>
            </a:r>
            <a:r>
              <a:rPr lang="en">
                <a:solidFill>
                  <a:srgbClr val="F3F3F3"/>
                </a:solidFill>
              </a:rPr>
              <a:t> for a situation described </a:t>
            </a:r>
            <a:r>
              <a:rPr b="1" lang="en">
                <a:solidFill>
                  <a:srgbClr val="F3F3F3"/>
                </a:solidFill>
              </a:rPr>
              <a:t>by data</a:t>
            </a:r>
            <a:r>
              <a:rPr lang="en">
                <a:solidFill>
                  <a:srgbClr val="F3F3F3"/>
                </a:solidFill>
              </a:rPr>
              <a:t>.</a:t>
            </a:r>
            <a:endParaRPr>
              <a:solidFill>
                <a:srgbClr val="F3F3F3"/>
              </a:solidFill>
            </a:endParaRPr>
          </a:p>
        </p:txBody>
      </p:sp>
      <p:sp>
        <p:nvSpPr>
          <p:cNvPr id="69" name="Google Shape;69;p1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solidFill>
                  <a:srgbClr val="EFEFEF"/>
                </a:solidFill>
              </a:rPr>
              <a:t>‹#›</a:t>
            </a:fld>
            <a:endParaRPr>
              <a:solidFill>
                <a:srgbClr val="EFEFEF"/>
              </a:solidFill>
            </a:endParaRPr>
          </a:p>
        </p:txBody>
      </p:sp>
      <p:sp>
        <p:nvSpPr>
          <p:cNvPr id="70" name="Google Shape;70;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solidFill>
                  <a:srgbClr val="EFEFEF"/>
                </a:solidFill>
              </a:rPr>
              <a:t>5.11 Modeling Exponential Behavior</a:t>
            </a:r>
            <a:endParaRPr>
              <a:solidFill>
                <a:srgbClr val="EFEFE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1"/>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76" name="Google Shape;76;p11"/>
          <p:cNvSpPr txBox="1"/>
          <p:nvPr>
            <p:ph idx="1" type="body"/>
          </p:nvPr>
        </p:nvSpPr>
        <p:spPr>
          <a:xfrm>
            <a:off x="311700" y="947480"/>
            <a:ext cx="46827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Previous</a:t>
            </a:r>
            <a:endParaRPr b="1"/>
          </a:p>
          <a:p>
            <a:pPr indent="-342900" lvl="0" marL="457200" rtl="0" algn="l">
              <a:lnSpc>
                <a:spcPct val="100000"/>
              </a:lnSpc>
              <a:spcBef>
                <a:spcPts val="1200"/>
              </a:spcBef>
              <a:spcAft>
                <a:spcPts val="0"/>
              </a:spcAft>
              <a:buSzPts val="1800"/>
              <a:buChar char="●"/>
            </a:pPr>
            <a:r>
              <a:rPr lang="en"/>
              <a:t>Exponential function</a:t>
            </a:r>
            <a:endParaRPr/>
          </a:p>
          <a:p>
            <a:pPr indent="-330200" lvl="1" marL="914400" rtl="0" algn="l">
              <a:lnSpc>
                <a:spcPct val="100000"/>
              </a:lnSpc>
              <a:spcBef>
                <a:spcPts val="0"/>
              </a:spcBef>
              <a:spcAft>
                <a:spcPts val="0"/>
              </a:spcAft>
              <a:buSzPts val="1600"/>
              <a:buChar char="○"/>
            </a:pPr>
            <a:r>
              <a:rPr lang="en"/>
              <a:t>A function that has a constant growth factor. Another way to say this is that it grows by equal factors over equal intervals.</a:t>
            </a:r>
            <a:endParaRPr sz="1800"/>
          </a:p>
          <a:p>
            <a:pPr indent="0" lvl="0" marL="0" rtl="0" algn="l">
              <a:lnSpc>
                <a:spcPct val="100000"/>
              </a:lnSpc>
              <a:spcBef>
                <a:spcPts val="1200"/>
              </a:spcBef>
              <a:spcAft>
                <a:spcPts val="1200"/>
              </a:spcAft>
              <a:buNone/>
            </a:pPr>
            <a:r>
              <a:t/>
            </a:r>
            <a:endParaRPr sz="1400"/>
          </a:p>
        </p:txBody>
      </p:sp>
      <p:sp>
        <p:nvSpPr>
          <p:cNvPr id="77" name="Google Shape;77;p1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5.11 Modeling Exponential Behavior</a:t>
            </a:r>
            <a:endParaRPr/>
          </a:p>
        </p:txBody>
      </p:sp>
      <p:sp>
        <p:nvSpPr>
          <p:cNvPr id="78" name="Google Shape;78;p1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79" name="Google Shape;79;p11"/>
          <p:cNvSpPr txBox="1"/>
          <p:nvPr>
            <p:ph idx="2" type="body"/>
          </p:nvPr>
        </p:nvSpPr>
        <p:spPr>
          <a:xfrm>
            <a:off x="4857750" y="942605"/>
            <a:ext cx="39744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New</a:t>
            </a:r>
            <a:endParaRPr b="1"/>
          </a:p>
          <a:p>
            <a:pPr indent="-330200" lvl="0" marL="457200" rtl="0" algn="l">
              <a:lnSpc>
                <a:spcPct val="100000"/>
              </a:lnSpc>
              <a:spcBef>
                <a:spcPts val="1200"/>
              </a:spcBef>
              <a:spcAft>
                <a:spcPts val="0"/>
              </a:spcAft>
              <a:buSzPts val="1600"/>
              <a:buChar char="●"/>
            </a:pPr>
            <a:r>
              <a:rPr lang="en" sz="1600"/>
              <a:t>None</a:t>
            </a:r>
            <a:endParaRPr sz="14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2"/>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85" name="Google Shape;85;p12"/>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6" name="Google Shape;86;p12"/>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7" name="Google Shape;87;p12"/>
          <p:cNvSpPr/>
          <p:nvPr/>
        </p:nvSpPr>
        <p:spPr>
          <a:xfrm>
            <a:off x="944775"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8" name="Google Shape;88;p12"/>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9" name="Google Shape;89;p12"/>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90" name="Google Shape;90;p12"/>
          <p:cNvSpPr/>
          <p:nvPr/>
        </p:nvSpPr>
        <p:spPr>
          <a:xfrm>
            <a:off x="5629650" y="13493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91" name="Google Shape;91;p12"/>
          <p:cNvCxnSpPr>
            <a:stCxn id="85" idx="2"/>
            <a:endCxn id="87" idx="0"/>
          </p:cNvCxnSpPr>
          <p:nvPr/>
        </p:nvCxnSpPr>
        <p:spPr>
          <a:xfrm flipH="1" rot="-5400000">
            <a:off x="1413938" y="2483200"/>
            <a:ext cx="336600" cy="736800"/>
          </a:xfrm>
          <a:prstGeom prst="bentConnector3">
            <a:avLst>
              <a:gd fmla="val 49994" name="adj1"/>
            </a:avLst>
          </a:prstGeom>
          <a:noFill/>
          <a:ln cap="flat" cmpd="sng" w="19050">
            <a:solidFill>
              <a:srgbClr val="CCCCCC"/>
            </a:solidFill>
            <a:prstDash val="dash"/>
            <a:round/>
            <a:headEnd len="med" w="med" type="none"/>
            <a:tailEnd len="med" w="med" type="none"/>
          </a:ln>
        </p:spPr>
      </p:cxnSp>
      <p:cxnSp>
        <p:nvCxnSpPr>
          <p:cNvPr id="92" name="Google Shape;92;p12"/>
          <p:cNvCxnSpPr>
            <a:stCxn id="87" idx="3"/>
            <a:endCxn id="86"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93" name="Google Shape;93;p12"/>
          <p:cNvCxnSpPr>
            <a:stCxn id="86" idx="3"/>
            <a:endCxn id="88"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94" name="Google Shape;94;p12"/>
          <p:cNvCxnSpPr>
            <a:stCxn id="88" idx="3"/>
            <a:endCxn id="90" idx="2"/>
          </p:cNvCxnSpPr>
          <p:nvPr/>
        </p:nvCxnSpPr>
        <p:spPr>
          <a:xfrm flipH="1" rot="10800000">
            <a:off x="6016988" y="2675163"/>
            <a:ext cx="618600" cy="1007700"/>
          </a:xfrm>
          <a:prstGeom prst="bentConnector2">
            <a:avLst/>
          </a:prstGeom>
          <a:noFill/>
          <a:ln cap="flat" cmpd="sng" w="19050">
            <a:solidFill>
              <a:srgbClr val="CCCCCC"/>
            </a:solidFill>
            <a:prstDash val="dash"/>
            <a:round/>
            <a:headEnd len="med" w="med" type="none"/>
            <a:tailEnd len="med" w="med" type="none"/>
          </a:ln>
        </p:spPr>
      </p:cxnSp>
      <p:cxnSp>
        <p:nvCxnSpPr>
          <p:cNvPr id="95" name="Google Shape;95;p12"/>
          <p:cNvCxnSpPr>
            <a:stCxn id="90" idx="3"/>
            <a:endCxn id="89" idx="0"/>
          </p:cNvCxnSpPr>
          <p:nvPr/>
        </p:nvCxnSpPr>
        <p:spPr>
          <a:xfrm>
            <a:off x="7641450" y="2012313"/>
            <a:ext cx="269400" cy="994500"/>
          </a:xfrm>
          <a:prstGeom prst="bentConnector2">
            <a:avLst/>
          </a:prstGeom>
          <a:noFill/>
          <a:ln cap="flat" cmpd="sng" w="19050">
            <a:solidFill>
              <a:srgbClr val="CCCCCC"/>
            </a:solidFill>
            <a:prstDash val="dash"/>
            <a:round/>
            <a:headEnd len="med" w="med" type="none"/>
            <a:tailEnd len="med" w="med" type="none"/>
          </a:ln>
        </p:spPr>
      </p:cxnSp>
      <p:sp>
        <p:nvSpPr>
          <p:cNvPr id="96" name="Google Shape;96;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97" name="Google Shape;97;p12" title="hugeicons_task-done-01.png"/>
          <p:cNvPicPr preferRelativeResize="0"/>
          <p:nvPr/>
        </p:nvPicPr>
        <p:blipFill>
          <a:blip r:embed="rId3">
            <a:alphaModFix/>
          </a:blip>
          <a:stretch>
            <a:fillRect/>
          </a:stretch>
        </p:blipFill>
        <p:spPr>
          <a:xfrm>
            <a:off x="1841720" y="3200400"/>
            <a:ext cx="228600" cy="228600"/>
          </a:xfrm>
          <a:prstGeom prst="rect">
            <a:avLst/>
          </a:prstGeom>
          <a:noFill/>
          <a:ln>
            <a:noFill/>
          </a:ln>
        </p:spPr>
      </p:pic>
      <p:sp>
        <p:nvSpPr>
          <p:cNvPr id="98" name="Google Shape;98;p12"/>
          <p:cNvSpPr txBox="1"/>
          <p:nvPr/>
        </p:nvSpPr>
        <p:spPr>
          <a:xfrm>
            <a:off x="103627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pic>
        <p:nvPicPr>
          <p:cNvPr id="99" name="Google Shape;99;p12" title="hugeicons_task-done-01.png"/>
          <p:cNvPicPr preferRelativeResize="0"/>
          <p:nvPr/>
        </p:nvPicPr>
        <p:blipFill>
          <a:blip r:embed="rId3">
            <a:alphaModFix/>
          </a:blip>
          <a:stretch>
            <a:fillRect/>
          </a:stretch>
        </p:blipFill>
        <p:spPr>
          <a:xfrm>
            <a:off x="3628795" y="1554480"/>
            <a:ext cx="228600" cy="228600"/>
          </a:xfrm>
          <a:prstGeom prst="rect">
            <a:avLst/>
          </a:prstGeom>
          <a:noFill/>
          <a:ln>
            <a:noFill/>
          </a:ln>
        </p:spPr>
      </p:pic>
      <p:sp>
        <p:nvSpPr>
          <p:cNvPr id="100" name="Google Shape;100;p12"/>
          <p:cNvSpPr txBox="1"/>
          <p:nvPr/>
        </p:nvSpPr>
        <p:spPr>
          <a:xfrm>
            <a:off x="2823350" y="18293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01" name="Google Shape;101;p12" title="hugeicons_chart-down.png"/>
          <p:cNvPicPr preferRelativeResize="0"/>
          <p:nvPr/>
        </p:nvPicPr>
        <p:blipFill>
          <a:blip r:embed="rId4">
            <a:alphaModFix/>
          </a:blip>
          <a:stretch>
            <a:fillRect/>
          </a:stretch>
        </p:blipFill>
        <p:spPr>
          <a:xfrm>
            <a:off x="4902133" y="3200400"/>
            <a:ext cx="228600" cy="228600"/>
          </a:xfrm>
          <a:prstGeom prst="rect">
            <a:avLst/>
          </a:prstGeom>
          <a:noFill/>
          <a:ln>
            <a:noFill/>
          </a:ln>
        </p:spPr>
      </p:pic>
      <p:sp>
        <p:nvSpPr>
          <p:cNvPr id="102" name="Google Shape;102;p12"/>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03" name="Google Shape;103;p12"/>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04" name="Google Shape;104;p12"/>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05" name="Google Shape;105;p12" title="hugeicons_start-up-02.png"/>
          <p:cNvPicPr preferRelativeResize="0"/>
          <p:nvPr/>
        </p:nvPicPr>
        <p:blipFill>
          <a:blip r:embed="rId5">
            <a:alphaModFix/>
          </a:blip>
          <a:stretch>
            <a:fillRect/>
          </a:stretch>
        </p:blipFill>
        <p:spPr>
          <a:xfrm>
            <a:off x="1084454" y="1554480"/>
            <a:ext cx="228600" cy="228600"/>
          </a:xfrm>
          <a:prstGeom prst="rect">
            <a:avLst/>
          </a:prstGeom>
          <a:noFill/>
          <a:ln>
            <a:noFill/>
          </a:ln>
        </p:spPr>
      </p:pic>
      <p:sp>
        <p:nvSpPr>
          <p:cNvPr id="106" name="Google Shape;106;p12"/>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07" name="Google Shape;107;p12" title="hugeicons_centralized.png"/>
          <p:cNvPicPr preferRelativeResize="0"/>
          <p:nvPr/>
        </p:nvPicPr>
        <p:blipFill>
          <a:blip r:embed="rId6">
            <a:alphaModFix/>
          </a:blip>
          <a:stretch>
            <a:fillRect/>
          </a:stretch>
        </p:blipFill>
        <p:spPr>
          <a:xfrm>
            <a:off x="7799832" y="3200400"/>
            <a:ext cx="228600" cy="228600"/>
          </a:xfrm>
          <a:prstGeom prst="rect">
            <a:avLst/>
          </a:prstGeom>
          <a:noFill/>
          <a:ln>
            <a:noFill/>
          </a:ln>
        </p:spPr>
      </p:pic>
      <p:pic>
        <p:nvPicPr>
          <p:cNvPr id="108" name="Google Shape;108;p12" title="hugeicons_pencil.png"/>
          <p:cNvPicPr preferRelativeResize="0"/>
          <p:nvPr/>
        </p:nvPicPr>
        <p:blipFill>
          <a:blip r:embed="rId7">
            <a:alphaModFix/>
          </a:blip>
          <a:stretch>
            <a:fillRect/>
          </a:stretch>
        </p:blipFill>
        <p:spPr>
          <a:xfrm>
            <a:off x="6519672" y="1554480"/>
            <a:ext cx="228600" cy="2286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13"/>
          <p:cNvSpPr txBox="1"/>
          <p:nvPr>
            <p:ph idx="1" type="body"/>
          </p:nvPr>
        </p:nvSpPr>
        <p:spPr>
          <a:xfrm>
            <a:off x="310896" y="1540854"/>
            <a:ext cx="5599500" cy="491700"/>
          </a:xfrm>
          <a:prstGeom prst="rect">
            <a:avLst/>
          </a:prstGeom>
        </p:spPr>
        <p:txBody>
          <a:bodyPr anchorCtr="0" anchor="t" bIns="91425" lIns="91425" spcFirstLastPara="1" rIns="91425" wrap="square" tIns="91425">
            <a:noAutofit/>
          </a:bodyPr>
          <a:lstStyle/>
          <a:p>
            <a:pPr indent="-330200" lvl="0" marL="457200" rtl="0" algn="l">
              <a:lnSpc>
                <a:spcPct val="100000"/>
              </a:lnSpc>
              <a:spcBef>
                <a:spcPts val="0"/>
              </a:spcBef>
              <a:spcAft>
                <a:spcPts val="0"/>
              </a:spcAft>
              <a:buSzPts val="1600"/>
              <a:buAutoNum type="arabicPeriod"/>
            </a:pPr>
            <a:r>
              <a:rPr lang="en" sz="1600">
                <a:solidFill>
                  <a:schemeClr val="dk1"/>
                </a:solidFill>
              </a:rPr>
              <a:t>Identify the approximate graphing window shown.</a:t>
            </a:r>
            <a:endParaRPr sz="1600"/>
          </a:p>
        </p:txBody>
      </p:sp>
      <p:sp>
        <p:nvSpPr>
          <p:cNvPr id="114" name="Google Shape;114;p1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15" name="Google Shape;115;p1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5.11.1 Changing the Graphing Window</a:t>
            </a:r>
            <a:endParaRPr/>
          </a:p>
        </p:txBody>
      </p:sp>
      <p:sp>
        <p:nvSpPr>
          <p:cNvPr id="116" name="Google Shape;116;p13"/>
          <p:cNvSpPr txBox="1"/>
          <p:nvPr/>
        </p:nvSpPr>
        <p:spPr>
          <a:xfrm>
            <a:off x="310900" y="1160325"/>
            <a:ext cx="87801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chemeClr val="dk1"/>
                </a:solidFill>
                <a:latin typeface="Calibri"/>
                <a:ea typeface="Calibri"/>
                <a:cs typeface="Calibri"/>
                <a:sym typeface="Calibri"/>
              </a:rPr>
              <a:t>Here is a graph of a function </a:t>
            </a:r>
            <a:r>
              <a:rPr i="1" lang="en" sz="1600">
                <a:solidFill>
                  <a:schemeClr val="dk1"/>
                </a:solidFill>
                <a:latin typeface="Times New Roman"/>
                <a:ea typeface="Times New Roman"/>
                <a:cs typeface="Times New Roman"/>
                <a:sym typeface="Times New Roman"/>
              </a:rPr>
              <a:t>f(x) </a:t>
            </a:r>
            <a:r>
              <a:rPr lang="en" sz="1600">
                <a:solidFill>
                  <a:schemeClr val="dk1"/>
                </a:solidFill>
                <a:latin typeface="Calibri"/>
                <a:ea typeface="Calibri"/>
                <a:cs typeface="Calibri"/>
                <a:sym typeface="Calibri"/>
              </a:rPr>
              <a:t>= 400 ⋅ (0.2)</a:t>
            </a:r>
            <a:r>
              <a:rPr baseline="30000" i="1" lang="en" sz="1600">
                <a:solidFill>
                  <a:schemeClr val="dk1"/>
                </a:solidFill>
                <a:latin typeface="Times New Roman"/>
                <a:ea typeface="Times New Roman"/>
                <a:cs typeface="Times New Roman"/>
                <a:sym typeface="Times New Roman"/>
              </a:rPr>
              <a:t>x</a:t>
            </a:r>
            <a:r>
              <a:rPr lang="en" sz="1600">
                <a:solidFill>
                  <a:schemeClr val="dk1"/>
                </a:solidFill>
                <a:latin typeface="Calibri"/>
                <a:ea typeface="Calibri"/>
                <a:cs typeface="Calibri"/>
                <a:sym typeface="Calibri"/>
              </a:rPr>
              <a:t>.</a:t>
            </a:r>
            <a:endParaRPr sz="1600">
              <a:solidFill>
                <a:schemeClr val="dk1"/>
              </a:solidFill>
              <a:latin typeface="Calibri"/>
              <a:ea typeface="Calibri"/>
              <a:cs typeface="Calibri"/>
              <a:sym typeface="Calibri"/>
            </a:endParaRPr>
          </a:p>
        </p:txBody>
      </p:sp>
      <p:sp>
        <p:nvSpPr>
          <p:cNvPr id="117" name="Google Shape;117;p13"/>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005047"/>
                </a:solidFill>
              </a:rPr>
              <a:t>Warm Up - </a:t>
            </a:r>
            <a:r>
              <a:rPr lang="en"/>
              <a:t>Graphing Window 🪟</a:t>
            </a:r>
            <a:endParaRPr sz="2600">
              <a:solidFill>
                <a:srgbClr val="005047"/>
              </a:solidFill>
            </a:endParaRPr>
          </a:p>
        </p:txBody>
      </p:sp>
      <p:pic>
        <p:nvPicPr>
          <p:cNvPr id="118" name="Google Shape;118;p13"/>
          <p:cNvPicPr preferRelativeResize="0"/>
          <p:nvPr/>
        </p:nvPicPr>
        <p:blipFill>
          <a:blip r:embed="rId3">
            <a:alphaModFix/>
          </a:blip>
          <a:stretch>
            <a:fillRect/>
          </a:stretch>
        </p:blipFill>
        <p:spPr>
          <a:xfrm>
            <a:off x="3574150" y="1976275"/>
            <a:ext cx="5113950" cy="2556975"/>
          </a:xfrm>
          <a:prstGeom prst="rect">
            <a:avLst/>
          </a:prstGeom>
          <a:noFill/>
          <a:ln>
            <a:noFill/>
          </a:ln>
        </p:spPr>
      </p:pic>
      <p:sp>
        <p:nvSpPr>
          <p:cNvPr id="119" name="Google Shape;119;p13"/>
          <p:cNvSpPr txBox="1"/>
          <p:nvPr/>
        </p:nvSpPr>
        <p:spPr>
          <a:xfrm>
            <a:off x="311700" y="2192200"/>
            <a:ext cx="3309900" cy="2154900"/>
          </a:xfrm>
          <a:prstGeom prst="rect">
            <a:avLst/>
          </a:prstGeom>
          <a:noFill/>
          <a:ln>
            <a:noFill/>
          </a:ln>
        </p:spPr>
        <p:txBody>
          <a:bodyPr anchorCtr="0" anchor="t" bIns="91425" lIns="91425" spcFirstLastPara="1" rIns="91425" wrap="square" tIns="91425">
            <a:spAutoFit/>
          </a:bodyPr>
          <a:lstStyle/>
          <a:p>
            <a:pPr indent="-330200" lvl="0" marL="457200" rtl="0" algn="l">
              <a:spcBef>
                <a:spcPts val="0"/>
              </a:spcBef>
              <a:spcAft>
                <a:spcPts val="0"/>
              </a:spcAft>
              <a:buClr>
                <a:srgbClr val="1D2125"/>
              </a:buClr>
              <a:buSzPts val="1600"/>
              <a:buFont typeface="Calibri"/>
              <a:buAutoNum type="arabicPeriod" startAt="2"/>
            </a:pPr>
            <a:r>
              <a:rPr lang="en" sz="1600">
                <a:solidFill>
                  <a:srgbClr val="1D2125"/>
                </a:solidFill>
                <a:highlight>
                  <a:srgbClr val="FFFFFF"/>
                </a:highlight>
                <a:latin typeface="Calibri"/>
                <a:ea typeface="Calibri"/>
                <a:cs typeface="Calibri"/>
                <a:sym typeface="Calibri"/>
              </a:rPr>
              <a:t>Be prepared to explain your reasoning when suggesting a new graphing window that would:</a:t>
            </a:r>
            <a:endParaRPr sz="1600">
              <a:solidFill>
                <a:srgbClr val="1D2125"/>
              </a:solidFill>
              <a:highlight>
                <a:srgbClr val="FFFFFF"/>
              </a:highlight>
              <a:latin typeface="Calibri"/>
              <a:ea typeface="Calibri"/>
              <a:cs typeface="Calibri"/>
              <a:sym typeface="Calibri"/>
            </a:endParaRPr>
          </a:p>
          <a:p>
            <a:pPr indent="-330200" lvl="1" marL="914400" rtl="0" algn="l">
              <a:spcBef>
                <a:spcPts val="0"/>
              </a:spcBef>
              <a:spcAft>
                <a:spcPts val="0"/>
              </a:spcAft>
              <a:buClr>
                <a:srgbClr val="1D2125"/>
              </a:buClr>
              <a:buSzPts val="1600"/>
              <a:buFont typeface="Calibri"/>
              <a:buAutoNum type="alphaLcPeriod"/>
            </a:pPr>
            <a:r>
              <a:rPr lang="en" sz="1600">
                <a:solidFill>
                  <a:srgbClr val="1D2125"/>
                </a:solidFill>
                <a:highlight>
                  <a:srgbClr val="FFFFFF"/>
                </a:highlight>
                <a:latin typeface="Calibri"/>
                <a:ea typeface="Calibri"/>
                <a:cs typeface="Calibri"/>
                <a:sym typeface="Calibri"/>
              </a:rPr>
              <a:t>make the graph </a:t>
            </a:r>
            <a:r>
              <a:rPr b="1" lang="en" sz="1600">
                <a:solidFill>
                  <a:srgbClr val="1D2125"/>
                </a:solidFill>
                <a:highlight>
                  <a:srgbClr val="FFFFFF"/>
                </a:highlight>
                <a:latin typeface="Calibri"/>
                <a:ea typeface="Calibri"/>
                <a:cs typeface="Calibri"/>
                <a:sym typeface="Calibri"/>
              </a:rPr>
              <a:t>more</a:t>
            </a:r>
            <a:r>
              <a:rPr lang="en" sz="1600">
                <a:solidFill>
                  <a:srgbClr val="1D2125"/>
                </a:solidFill>
                <a:highlight>
                  <a:srgbClr val="FFFFFF"/>
                </a:highlight>
                <a:latin typeface="Calibri"/>
                <a:ea typeface="Calibri"/>
                <a:cs typeface="Calibri"/>
                <a:sym typeface="Calibri"/>
              </a:rPr>
              <a:t> informative or meaningful.</a:t>
            </a:r>
            <a:endParaRPr sz="1600">
              <a:solidFill>
                <a:srgbClr val="1D2125"/>
              </a:solidFill>
              <a:highlight>
                <a:srgbClr val="FFFFFF"/>
              </a:highlight>
              <a:latin typeface="Calibri"/>
              <a:ea typeface="Calibri"/>
              <a:cs typeface="Calibri"/>
              <a:sym typeface="Calibri"/>
            </a:endParaRPr>
          </a:p>
          <a:p>
            <a:pPr indent="-330200" lvl="1" marL="914400" rtl="0" algn="l">
              <a:spcBef>
                <a:spcPts val="0"/>
              </a:spcBef>
              <a:spcAft>
                <a:spcPts val="0"/>
              </a:spcAft>
              <a:buClr>
                <a:srgbClr val="1D2125"/>
              </a:buClr>
              <a:buSzPts val="1600"/>
              <a:buFont typeface="Calibri"/>
              <a:buAutoNum type="alphaLcPeriod"/>
            </a:pPr>
            <a:r>
              <a:rPr lang="en" sz="1600">
                <a:solidFill>
                  <a:srgbClr val="1D2125"/>
                </a:solidFill>
                <a:highlight>
                  <a:srgbClr val="FFFFFF"/>
                </a:highlight>
                <a:latin typeface="Calibri"/>
                <a:ea typeface="Calibri"/>
                <a:cs typeface="Calibri"/>
                <a:sym typeface="Calibri"/>
              </a:rPr>
              <a:t>make the graph </a:t>
            </a:r>
            <a:r>
              <a:rPr b="1" lang="en" sz="1600">
                <a:solidFill>
                  <a:srgbClr val="1D2125"/>
                </a:solidFill>
                <a:highlight>
                  <a:srgbClr val="FFFFFF"/>
                </a:highlight>
                <a:latin typeface="Calibri"/>
                <a:ea typeface="Calibri"/>
                <a:cs typeface="Calibri"/>
                <a:sym typeface="Calibri"/>
              </a:rPr>
              <a:t>less</a:t>
            </a:r>
            <a:r>
              <a:rPr lang="en" sz="1600">
                <a:solidFill>
                  <a:srgbClr val="1D2125"/>
                </a:solidFill>
                <a:highlight>
                  <a:srgbClr val="FFFFFF"/>
                </a:highlight>
                <a:latin typeface="Calibri"/>
                <a:ea typeface="Calibri"/>
                <a:cs typeface="Calibri"/>
                <a:sym typeface="Calibri"/>
              </a:rPr>
              <a:t> informative or meaningful.</a:t>
            </a:r>
            <a:endParaRPr sz="1600">
              <a:solidFill>
                <a:srgbClr val="1D2125"/>
              </a:solidFill>
              <a:highlight>
                <a:srgbClr val="FFFFFF"/>
              </a:highlight>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9">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9">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9">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14"/>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5" name="Google Shape;125;p14"/>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6" name="Google Shape;126;p14"/>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7" name="Google Shape;127;p14"/>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8" name="Google Shape;128;p14"/>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9" name="Google Shape;129;p14"/>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130" name="Google Shape;130;p14"/>
          <p:cNvCxnSpPr>
            <a:stCxn id="124" idx="2"/>
            <a:endCxn id="126"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131" name="Google Shape;131;p14"/>
          <p:cNvCxnSpPr>
            <a:stCxn id="126" idx="3"/>
            <a:endCxn id="125"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132" name="Google Shape;132;p14"/>
          <p:cNvCxnSpPr>
            <a:stCxn id="125" idx="3"/>
            <a:endCxn id="127"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133" name="Google Shape;133;p14"/>
          <p:cNvCxnSpPr>
            <a:stCxn id="127" idx="3"/>
            <a:endCxn id="129"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134" name="Google Shape;134;p14"/>
          <p:cNvCxnSpPr>
            <a:stCxn id="129" idx="3"/>
            <a:endCxn id="128"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135" name="Google Shape;135;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36" name="Google Shape;136;p14"/>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137" name="Google Shape;137;p14" title="hugeicons_task-done-01.png"/>
          <p:cNvPicPr preferRelativeResize="0"/>
          <p:nvPr/>
        </p:nvPicPr>
        <p:blipFill>
          <a:blip r:embed="rId3">
            <a:alphaModFix/>
          </a:blip>
          <a:stretch>
            <a:fillRect/>
          </a:stretch>
        </p:blipFill>
        <p:spPr>
          <a:xfrm>
            <a:off x="3628795" y="1554480"/>
            <a:ext cx="228600" cy="228600"/>
          </a:xfrm>
          <a:prstGeom prst="rect">
            <a:avLst/>
          </a:prstGeom>
          <a:noFill/>
          <a:ln>
            <a:noFill/>
          </a:ln>
        </p:spPr>
      </p:pic>
      <p:sp>
        <p:nvSpPr>
          <p:cNvPr id="138" name="Google Shape;138;p14"/>
          <p:cNvSpPr txBox="1"/>
          <p:nvPr/>
        </p:nvSpPr>
        <p:spPr>
          <a:xfrm>
            <a:off x="2823350" y="18293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39" name="Google Shape;139;p14" title="hugeicons_chart-down.png"/>
          <p:cNvPicPr preferRelativeResize="0"/>
          <p:nvPr/>
        </p:nvPicPr>
        <p:blipFill>
          <a:blip r:embed="rId4">
            <a:alphaModFix/>
          </a:blip>
          <a:stretch>
            <a:fillRect/>
          </a:stretch>
        </p:blipFill>
        <p:spPr>
          <a:xfrm>
            <a:off x="4902133" y="3200400"/>
            <a:ext cx="228600" cy="228600"/>
          </a:xfrm>
          <a:prstGeom prst="rect">
            <a:avLst/>
          </a:prstGeom>
          <a:noFill/>
          <a:ln>
            <a:noFill/>
          </a:ln>
        </p:spPr>
      </p:pic>
      <p:sp>
        <p:nvSpPr>
          <p:cNvPr id="140" name="Google Shape;140;p14"/>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41" name="Google Shape;141;p14"/>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42" name="Google Shape;142;p14"/>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43" name="Google Shape;143;p14" title="hugeicons_start-up-02.png"/>
          <p:cNvPicPr preferRelativeResize="0"/>
          <p:nvPr/>
        </p:nvPicPr>
        <p:blipFill>
          <a:blip r:embed="rId5">
            <a:alphaModFix/>
          </a:blip>
          <a:stretch>
            <a:fillRect/>
          </a:stretch>
        </p:blipFill>
        <p:spPr>
          <a:xfrm>
            <a:off x="1084454" y="1554480"/>
            <a:ext cx="228600" cy="228600"/>
          </a:xfrm>
          <a:prstGeom prst="rect">
            <a:avLst/>
          </a:prstGeom>
          <a:noFill/>
          <a:ln>
            <a:noFill/>
          </a:ln>
        </p:spPr>
      </p:pic>
      <p:sp>
        <p:nvSpPr>
          <p:cNvPr id="144" name="Google Shape;144;p14"/>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45" name="Google Shape;145;p14" title="hugeicons_centralized.png"/>
          <p:cNvPicPr preferRelativeResize="0"/>
          <p:nvPr/>
        </p:nvPicPr>
        <p:blipFill>
          <a:blip r:embed="rId6">
            <a:alphaModFix/>
          </a:blip>
          <a:stretch>
            <a:fillRect/>
          </a:stretch>
        </p:blipFill>
        <p:spPr>
          <a:xfrm>
            <a:off x="7799832" y="3200400"/>
            <a:ext cx="228600" cy="228600"/>
          </a:xfrm>
          <a:prstGeom prst="rect">
            <a:avLst/>
          </a:prstGeom>
          <a:noFill/>
          <a:ln>
            <a:noFill/>
          </a:ln>
        </p:spPr>
      </p:pic>
      <p:pic>
        <p:nvPicPr>
          <p:cNvPr id="146" name="Google Shape;146;p14" title="hugeicons_pencil.png"/>
          <p:cNvPicPr preferRelativeResize="0"/>
          <p:nvPr/>
        </p:nvPicPr>
        <p:blipFill>
          <a:blip r:embed="rId7">
            <a:alphaModFix/>
          </a:blip>
          <a:stretch>
            <a:fillRect/>
          </a:stretch>
        </p:blipFill>
        <p:spPr>
          <a:xfrm>
            <a:off x="6519672" y="1554480"/>
            <a:ext cx="228600" cy="228600"/>
          </a:xfrm>
          <a:prstGeom prst="rect">
            <a:avLst/>
          </a:prstGeom>
          <a:noFill/>
          <a:ln>
            <a:noFill/>
          </a:ln>
        </p:spPr>
      </p:pic>
      <p:sp>
        <p:nvSpPr>
          <p:cNvPr id="147" name="Google Shape;147;p14"/>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148" name="Google Shape;148;p14" title="hugeicons_task-done-01.png"/>
          <p:cNvPicPr preferRelativeResize="0"/>
          <p:nvPr/>
        </p:nvPicPr>
        <p:blipFill>
          <a:blip r:embed="rId8">
            <a:alphaModFix/>
          </a:blip>
          <a:stretch>
            <a:fillRect/>
          </a:stretch>
        </p:blipFill>
        <p:spPr>
          <a:xfrm>
            <a:off x="1844894" y="3200400"/>
            <a:ext cx="228600" cy="2286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52" name="Shape 152"/>
        <p:cNvGrpSpPr/>
        <p:nvPr/>
      </p:nvGrpSpPr>
      <p:grpSpPr>
        <a:xfrm>
          <a:off x="0" y="0"/>
          <a:ext cx="0" cy="0"/>
          <a:chOff x="0" y="0"/>
          <a:chExt cx="0" cy="0"/>
        </a:xfrm>
      </p:grpSpPr>
      <p:sp>
        <p:nvSpPr>
          <p:cNvPr id="153" name="Google Shape;153;p15"/>
          <p:cNvSpPr txBox="1"/>
          <p:nvPr>
            <p:ph type="title"/>
          </p:nvPr>
        </p:nvSpPr>
        <p:spPr>
          <a:xfrm>
            <a:off x="311700" y="445025"/>
            <a:ext cx="8520600" cy="492600"/>
          </a:xfrm>
          <a:prstGeom prst="rect">
            <a:avLst/>
          </a:prstGeom>
          <a:noFill/>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000"/>
              <a:t>Learning Strategies</a:t>
            </a:r>
            <a:r>
              <a:rPr lang="en" sz="2000"/>
              <a:t> - Bouncing Balls⚽</a:t>
            </a:r>
            <a:endParaRPr sz="2000">
              <a:solidFill>
                <a:srgbClr val="005047"/>
              </a:solidFill>
            </a:endParaRPr>
          </a:p>
        </p:txBody>
      </p:sp>
      <p:sp>
        <p:nvSpPr>
          <p:cNvPr id="154" name="Google Shape;154;p1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55" name="Google Shape;155;p1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Page </a:t>
            </a:r>
            <a:r>
              <a:rPr lang="en" sz="1000"/>
              <a:t>5.11.2 Choosing an Appropriate Model</a:t>
            </a:r>
            <a:endParaRPr/>
          </a:p>
        </p:txBody>
      </p:sp>
      <p:pic>
        <p:nvPicPr>
          <p:cNvPr id="156" name="Google Shape;156;p15" title="emojione_input-latin-letters (4).png"/>
          <p:cNvPicPr preferRelativeResize="0"/>
          <p:nvPr/>
        </p:nvPicPr>
        <p:blipFill>
          <a:blip r:embed="rId3">
            <a:alphaModFix/>
          </a:blip>
          <a:stretch>
            <a:fillRect/>
          </a:stretch>
        </p:blipFill>
        <p:spPr>
          <a:xfrm>
            <a:off x="8686800" y="140225"/>
            <a:ext cx="274320" cy="274320"/>
          </a:xfrm>
          <a:prstGeom prst="rect">
            <a:avLst/>
          </a:prstGeom>
          <a:noFill/>
          <a:ln>
            <a:noFill/>
          </a:ln>
        </p:spPr>
      </p:pic>
      <p:pic>
        <p:nvPicPr>
          <p:cNvPr id="157" name="Google Shape;157;p15" title="Frame 13.png"/>
          <p:cNvPicPr preferRelativeResize="0"/>
          <p:nvPr/>
        </p:nvPicPr>
        <p:blipFill>
          <a:blip r:embed="rId4">
            <a:alphaModFix/>
          </a:blip>
          <a:stretch>
            <a:fillRect/>
          </a:stretch>
        </p:blipFill>
        <p:spPr>
          <a:xfrm>
            <a:off x="8321040" y="140230"/>
            <a:ext cx="274320" cy="274320"/>
          </a:xfrm>
          <a:prstGeom prst="rect">
            <a:avLst/>
          </a:prstGeom>
          <a:noFill/>
          <a:ln>
            <a:noFill/>
          </a:ln>
        </p:spPr>
      </p:pic>
      <p:sp>
        <p:nvSpPr>
          <p:cNvPr id="158" name="Google Shape;158;p15"/>
          <p:cNvSpPr/>
          <p:nvPr/>
        </p:nvSpPr>
        <p:spPr>
          <a:xfrm>
            <a:off x="4882300" y="889084"/>
            <a:ext cx="3804600" cy="2016600"/>
          </a:xfrm>
          <a:prstGeom prst="wedgeRoundRectCallout">
            <a:avLst>
              <a:gd fmla="val -58476" name="adj1"/>
              <a:gd fmla="val -21281" name="adj2"/>
              <a:gd fmla="val 0" name="adj3"/>
            </a:avLst>
          </a:prstGeom>
          <a:solidFill>
            <a:srgbClr val="FDBD3E"/>
          </a:solidFill>
          <a:ln>
            <a:noFill/>
          </a:ln>
        </p:spPr>
        <p:txBody>
          <a:bodyPr anchorCtr="0" anchor="ctr" bIns="91425" lIns="91425" spcFirstLastPara="1" rIns="91425" wrap="square" tIns="91425">
            <a:noAutofit/>
          </a:bodyPr>
          <a:lstStyle/>
          <a:p>
            <a:pPr indent="-226059" lvl="0" marL="274320" rtl="0" algn="l">
              <a:spcBef>
                <a:spcPts val="0"/>
              </a:spcBef>
              <a:spcAft>
                <a:spcPts val="0"/>
              </a:spcAft>
              <a:buSzPts val="1400"/>
              <a:buFont typeface="Noto Sans"/>
              <a:buAutoNum type="arabicPeriod"/>
            </a:pPr>
            <a:r>
              <a:rPr lang="en">
                <a:latin typeface="Noto Sans"/>
                <a:ea typeface="Noto Sans"/>
                <a:cs typeface="Noto Sans"/>
                <a:sym typeface="Noto Sans"/>
              </a:rPr>
              <a:t>Create a visual display of your reasoning.</a:t>
            </a:r>
            <a:endParaRPr>
              <a:latin typeface="Noto Sans"/>
              <a:ea typeface="Noto Sans"/>
              <a:cs typeface="Noto Sans"/>
              <a:sym typeface="Noto Sans"/>
            </a:endParaRPr>
          </a:p>
          <a:p>
            <a:pPr indent="-226059" lvl="0" marL="274320" rtl="0" algn="l">
              <a:spcBef>
                <a:spcPts val="500"/>
              </a:spcBef>
              <a:spcAft>
                <a:spcPts val="0"/>
              </a:spcAft>
              <a:buSzPts val="1400"/>
              <a:buFont typeface="Noto Sans"/>
              <a:buAutoNum type="arabicPeriod"/>
            </a:pPr>
            <a:r>
              <a:rPr lang="en">
                <a:latin typeface="Noto Sans"/>
                <a:ea typeface="Noto Sans"/>
                <a:cs typeface="Noto Sans"/>
                <a:sym typeface="Noto Sans"/>
              </a:rPr>
              <a:t>Quietly read at least 2 other displays.</a:t>
            </a:r>
            <a:endParaRPr>
              <a:latin typeface="Noto Sans"/>
              <a:ea typeface="Noto Sans"/>
              <a:cs typeface="Noto Sans"/>
              <a:sym typeface="Noto Sans"/>
            </a:endParaRPr>
          </a:p>
          <a:p>
            <a:pPr indent="-226059" lvl="0" marL="274320" rtl="0" algn="l">
              <a:spcBef>
                <a:spcPts val="500"/>
              </a:spcBef>
              <a:spcAft>
                <a:spcPts val="0"/>
              </a:spcAft>
              <a:buSzPts val="1400"/>
              <a:buFont typeface="Noto Sans"/>
              <a:buAutoNum type="arabicPeriod"/>
            </a:pPr>
            <a:r>
              <a:rPr lang="en">
                <a:latin typeface="Noto Sans"/>
                <a:ea typeface="Noto Sans"/>
                <a:cs typeface="Noto Sans"/>
                <a:sym typeface="Noto Sans"/>
              </a:rPr>
              <a:t>Think about similarities and differences.</a:t>
            </a:r>
            <a:endParaRPr>
              <a:latin typeface="Noto Sans"/>
              <a:ea typeface="Noto Sans"/>
              <a:cs typeface="Noto Sans"/>
              <a:sym typeface="Noto Sans"/>
            </a:endParaRPr>
          </a:p>
          <a:p>
            <a:pPr indent="-226059" lvl="0" marL="274320" rtl="0" algn="l">
              <a:spcBef>
                <a:spcPts val="500"/>
              </a:spcBef>
              <a:spcAft>
                <a:spcPts val="0"/>
              </a:spcAft>
              <a:buSzPts val="1400"/>
              <a:buFont typeface="Noto Sans"/>
              <a:buAutoNum type="arabicPeriod"/>
            </a:pPr>
            <a:r>
              <a:rPr lang="en">
                <a:latin typeface="Noto Sans"/>
                <a:ea typeface="Noto Sans"/>
                <a:cs typeface="Noto Sans"/>
                <a:sym typeface="Noto Sans"/>
              </a:rPr>
              <a:t>Discuss with your group which model fits best.</a:t>
            </a:r>
            <a:endParaRPr>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Noto Sans"/>
                <a:ea typeface="Noto Sans"/>
                <a:cs typeface="Noto Sans"/>
                <a:sym typeface="Noto Sans"/>
              </a:rPr>
              <a:t>Compare and Connect</a:t>
            </a:r>
            <a:endParaRPr>
              <a:latin typeface="Calibri"/>
              <a:ea typeface="Calibri"/>
              <a:cs typeface="Calibri"/>
              <a:sym typeface="Calibri"/>
            </a:endParaRPr>
          </a:p>
        </p:txBody>
      </p:sp>
      <p:sp>
        <p:nvSpPr>
          <p:cNvPr id="159" name="Google Shape;159;p1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t>Teacher Instruction:</a:t>
            </a:r>
            <a:r>
              <a:rPr lang="en"/>
              <a:t> Use these strategies to adjust the activity to support </a:t>
            </a:r>
            <a:r>
              <a:rPr lang="en"/>
              <a:t>English</a:t>
            </a:r>
            <a:r>
              <a:rPr lang="en"/>
              <a:t> language learners and students with disabilities.</a:t>
            </a:r>
            <a:r>
              <a:rPr lang="en">
                <a:highlight>
                  <a:srgbClr val="FF0000"/>
                </a:highlight>
              </a:rPr>
              <a:t> </a:t>
            </a:r>
            <a:endParaRPr>
              <a:highlight>
                <a:srgbClr val="FF0000"/>
              </a:highlight>
            </a:endParaRPr>
          </a:p>
          <a:p>
            <a:pPr indent="-330200" lvl="1" marL="914400" rtl="0" algn="l">
              <a:lnSpc>
                <a:spcPct val="100000"/>
              </a:lnSpc>
              <a:spcBef>
                <a:spcPts val="1200"/>
              </a:spcBef>
              <a:spcAft>
                <a:spcPts val="0"/>
              </a:spcAft>
              <a:buSzPts val="1600"/>
              <a:buChar char="○"/>
            </a:pPr>
            <a:r>
              <a:rPr i="1" lang="en"/>
              <a:t>You can copy and paste the callouts directly on top of the activity or give the instructions aloud. </a:t>
            </a:r>
            <a:endParaRPr i="1"/>
          </a:p>
        </p:txBody>
      </p:sp>
      <p:sp>
        <p:nvSpPr>
          <p:cNvPr id="160" name="Google Shape;160;p15"/>
          <p:cNvSpPr/>
          <p:nvPr/>
        </p:nvSpPr>
        <p:spPr>
          <a:xfrm>
            <a:off x="5034300" y="2976005"/>
            <a:ext cx="3652500" cy="1856100"/>
          </a:xfrm>
          <a:prstGeom prst="wedgeRoundRectCallout">
            <a:avLst>
              <a:gd fmla="val -58476" name="adj1"/>
              <a:gd fmla="val -21281" name="adj2"/>
              <a:gd fmla="val 0" name="adj3"/>
            </a:avLst>
          </a:prstGeom>
          <a:solidFill>
            <a:srgbClr val="C6CE33"/>
          </a:solidFill>
          <a:ln>
            <a:noFill/>
          </a:ln>
        </p:spPr>
        <p:txBody>
          <a:bodyPr anchorCtr="0" anchor="ctr" bIns="91425" lIns="91425" spcFirstLastPara="1" rIns="91425" wrap="square" tIns="91425">
            <a:noAutofit/>
          </a:bodyPr>
          <a:lstStyle/>
          <a:p>
            <a:pPr indent="-317500" lvl="0" marL="457200" rtl="0" algn="l">
              <a:spcBef>
                <a:spcPts val="0"/>
              </a:spcBef>
              <a:spcAft>
                <a:spcPts val="0"/>
              </a:spcAft>
              <a:buSzPts val="1400"/>
              <a:buFont typeface="Noto Sans Medium"/>
              <a:buAutoNum type="arabicPeriod"/>
            </a:pPr>
            <a:r>
              <a:rPr lang="en">
                <a:latin typeface="Noto Sans Medium"/>
                <a:ea typeface="Noto Sans Medium"/>
                <a:cs typeface="Noto Sans Medium"/>
                <a:sym typeface="Noto Sans Medium"/>
              </a:rPr>
              <a:t>Watch a demo or video of a ball bouncing to see what bounce height means.</a:t>
            </a:r>
            <a:endParaRPr>
              <a:latin typeface="Noto Sans Medium"/>
              <a:ea typeface="Noto Sans Medium"/>
              <a:cs typeface="Noto Sans Medium"/>
              <a:sym typeface="Noto Sans Medium"/>
            </a:endParaRPr>
          </a:p>
          <a:p>
            <a:pPr indent="-317500" lvl="0" marL="457200" rtl="0" algn="l">
              <a:spcBef>
                <a:spcPts val="1000"/>
              </a:spcBef>
              <a:spcAft>
                <a:spcPts val="0"/>
              </a:spcAft>
              <a:buSzPts val="1400"/>
              <a:buFont typeface="Noto Sans Medium"/>
              <a:buAutoNum type="arabicPeriod"/>
            </a:pPr>
            <a:r>
              <a:rPr lang="en">
                <a:latin typeface="Noto Sans Medium"/>
                <a:ea typeface="Noto Sans Medium"/>
                <a:cs typeface="Noto Sans Medium"/>
                <a:sym typeface="Noto Sans Medium"/>
              </a:rPr>
              <a:t>Use color or notes to match numbers in the table with parts of the equation </a:t>
            </a:r>
            <a:r>
              <a:rPr i="1" lang="en">
                <a:solidFill>
                  <a:schemeClr val="dk1"/>
                </a:solidFill>
                <a:latin typeface="Times New Roman"/>
                <a:ea typeface="Times New Roman"/>
                <a:cs typeface="Times New Roman"/>
                <a:sym typeface="Times New Roman"/>
              </a:rPr>
              <a:t>y</a:t>
            </a:r>
            <a:r>
              <a:rPr i="1" lang="en">
                <a:solidFill>
                  <a:schemeClr val="dk1"/>
                </a:solidFill>
                <a:latin typeface="Noto Sans"/>
                <a:ea typeface="Noto Sans"/>
                <a:cs typeface="Noto Sans"/>
                <a:sym typeface="Noto Sans"/>
              </a:rPr>
              <a:t> </a:t>
            </a:r>
            <a:r>
              <a:rPr lang="en">
                <a:solidFill>
                  <a:schemeClr val="dk1"/>
                </a:solidFill>
                <a:latin typeface="Noto Sans"/>
                <a:ea typeface="Noto Sans"/>
                <a:cs typeface="Noto Sans"/>
                <a:sym typeface="Noto Sans"/>
              </a:rPr>
              <a:t>= 1000 ⋅ (½)</a:t>
            </a:r>
            <a:r>
              <a:rPr baseline="30000" i="1" lang="en">
                <a:solidFill>
                  <a:schemeClr val="dk1"/>
                </a:solidFill>
                <a:latin typeface="Times New Roman"/>
                <a:ea typeface="Times New Roman"/>
                <a:cs typeface="Times New Roman"/>
                <a:sym typeface="Times New Roman"/>
              </a:rPr>
              <a:t>x</a:t>
            </a:r>
            <a:r>
              <a:rPr lang="en">
                <a:solidFill>
                  <a:schemeClr val="dk1"/>
                </a:solidFill>
                <a:latin typeface="Noto Sans Medium"/>
                <a:ea typeface="Noto Sans Medium"/>
                <a:cs typeface="Noto Sans Medium"/>
                <a:sym typeface="Noto Sans Medium"/>
              </a:rPr>
              <a:t>.</a:t>
            </a:r>
            <a:endParaRPr baseline="30000" i="1">
              <a:latin typeface="Times New Roman"/>
              <a:ea typeface="Times New Roman"/>
              <a:cs typeface="Times New Roman"/>
              <a:sym typeface="Times New Roman"/>
            </a:endParaRPr>
          </a:p>
          <a:p>
            <a:pPr indent="0" lvl="0" marL="0" rtl="0" algn="r">
              <a:spcBef>
                <a:spcPts val="1000"/>
              </a:spcBef>
              <a:spcAft>
                <a:spcPts val="0"/>
              </a:spcAft>
              <a:buNone/>
            </a:pPr>
            <a:r>
              <a:rPr lang="en" sz="1000">
                <a:solidFill>
                  <a:schemeClr val="dk1"/>
                </a:solidFill>
                <a:latin typeface="Noto Sans Light"/>
                <a:ea typeface="Noto Sans Light"/>
                <a:cs typeface="Noto Sans Light"/>
                <a:sym typeface="Noto Sans Light"/>
              </a:rPr>
              <a:t>Representation</a:t>
            </a:r>
            <a:endParaRPr>
              <a:latin typeface="Noto Sans Light"/>
              <a:ea typeface="Noto Sans Light"/>
              <a:cs typeface="Noto Sans Light"/>
              <a:sym typeface="Noto Sans Light"/>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16"/>
          <p:cNvSpPr txBox="1"/>
          <p:nvPr>
            <p:ph type="title"/>
          </p:nvPr>
        </p:nvSpPr>
        <p:spPr>
          <a:xfrm>
            <a:off x="311700" y="445025"/>
            <a:ext cx="6087300" cy="461700"/>
          </a:xfrm>
          <a:prstGeom prst="rect">
            <a:avLst/>
          </a:prstGeom>
          <a:noFill/>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800">
                <a:solidFill>
                  <a:srgbClr val="005047"/>
                </a:solidFill>
              </a:rPr>
              <a:t>Learning Activity - </a:t>
            </a:r>
            <a:r>
              <a:rPr lang="en" sz="1800"/>
              <a:t>Bouncing Balls⚽</a:t>
            </a:r>
            <a:endParaRPr sz="1800">
              <a:solidFill>
                <a:srgbClr val="005047"/>
              </a:solidFill>
            </a:endParaRPr>
          </a:p>
        </p:txBody>
      </p:sp>
      <p:sp>
        <p:nvSpPr>
          <p:cNvPr id="166" name="Google Shape;166;p1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67" name="Google Shape;167;p16"/>
          <p:cNvSpPr txBox="1"/>
          <p:nvPr>
            <p:ph idx="3" type="sldNum"/>
          </p:nvPr>
        </p:nvSpPr>
        <p:spPr>
          <a:xfrm>
            <a:off x="311700" y="465860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5.11.2 Choosing an Appropriate Model</a:t>
            </a:r>
            <a:endParaRPr/>
          </a:p>
        </p:txBody>
      </p:sp>
      <p:sp>
        <p:nvSpPr>
          <p:cNvPr id="168" name="Google Shape;168;p16"/>
          <p:cNvSpPr txBox="1"/>
          <p:nvPr/>
        </p:nvSpPr>
        <p:spPr>
          <a:xfrm>
            <a:off x="310896" y="4174975"/>
            <a:ext cx="8235900" cy="48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rgbClr val="424242"/>
              </a:solidFill>
              <a:latin typeface="Calibri"/>
              <a:ea typeface="Calibri"/>
              <a:cs typeface="Calibri"/>
              <a:sym typeface="Calibri"/>
            </a:endParaRPr>
          </a:p>
        </p:txBody>
      </p:sp>
      <p:graphicFrame>
        <p:nvGraphicFramePr>
          <p:cNvPr id="169" name="Google Shape;169;p16"/>
          <p:cNvGraphicFramePr/>
          <p:nvPr/>
        </p:nvGraphicFramePr>
        <p:xfrm>
          <a:off x="6398994" y="1826506"/>
          <a:ext cx="3000000" cy="3000000"/>
        </p:xfrm>
        <a:graphic>
          <a:graphicData uri="http://schemas.openxmlformats.org/drawingml/2006/table">
            <a:tbl>
              <a:tblPr>
                <a:noFill/>
                <a:tableStyleId>{2DAEC02F-6D84-4C52-A718-C425AFB18F00}</a:tableStyleId>
              </a:tblPr>
              <a:tblGrid>
                <a:gridCol w="832425"/>
                <a:gridCol w="1153900"/>
              </a:tblGrid>
              <a:tr h="252350">
                <a:tc>
                  <a:txBody>
                    <a:bodyPr/>
                    <a:lstStyle/>
                    <a:p>
                      <a:pPr indent="0" lvl="0" marL="0" rtl="0" algn="ctr">
                        <a:lnSpc>
                          <a:spcPct val="115000"/>
                        </a:lnSpc>
                        <a:spcBef>
                          <a:spcPts val="0"/>
                        </a:spcBef>
                        <a:spcAft>
                          <a:spcPts val="0"/>
                        </a:spcAft>
                        <a:buNone/>
                      </a:pPr>
                      <a:r>
                        <a:rPr b="1" i="1" lang="en" sz="1150">
                          <a:solidFill>
                            <a:schemeClr val="lt1"/>
                          </a:solidFill>
                          <a:highlight>
                            <a:srgbClr val="0B5B51"/>
                          </a:highlight>
                          <a:latin typeface="Times New Roman"/>
                          <a:ea typeface="Times New Roman"/>
                          <a:cs typeface="Times New Roman"/>
                          <a:sym typeface="Times New Roman"/>
                        </a:rPr>
                        <a:t>n</a:t>
                      </a:r>
                      <a:endParaRPr b="1" i="1" sz="1150">
                        <a:solidFill>
                          <a:schemeClr val="lt1"/>
                        </a:solidFill>
                        <a:highlight>
                          <a:srgbClr val="0B5B51"/>
                        </a:highlight>
                        <a:latin typeface="Times New Roman"/>
                        <a:ea typeface="Times New Roman"/>
                        <a:cs typeface="Times New Roman"/>
                        <a:sym typeface="Times New Roman"/>
                      </a:endParaRPr>
                    </a:p>
                    <a:p>
                      <a:pPr indent="0" lvl="0" marL="0" rtl="0" algn="ctr">
                        <a:lnSpc>
                          <a:spcPct val="115000"/>
                        </a:lnSpc>
                        <a:spcBef>
                          <a:spcPts val="0"/>
                        </a:spcBef>
                        <a:spcAft>
                          <a:spcPts val="0"/>
                        </a:spcAft>
                        <a:buClr>
                          <a:schemeClr val="dk1"/>
                        </a:buClr>
                        <a:buSzPts val="1100"/>
                        <a:buFont typeface="Arial"/>
                        <a:buNone/>
                      </a:pPr>
                      <a:r>
                        <a:rPr b="1" lang="en" sz="1150">
                          <a:solidFill>
                            <a:schemeClr val="lt1"/>
                          </a:solidFill>
                          <a:highlight>
                            <a:srgbClr val="0B5B51"/>
                          </a:highlight>
                          <a:latin typeface="Roboto"/>
                          <a:ea typeface="Roboto"/>
                          <a:cs typeface="Roboto"/>
                          <a:sym typeface="Roboto"/>
                        </a:rPr>
                        <a:t>Bounce Number</a:t>
                      </a:r>
                      <a:endParaRPr b="1" i="1" sz="1150">
                        <a:solidFill>
                          <a:schemeClr val="lt1"/>
                        </a:solidFill>
                        <a:highlight>
                          <a:srgbClr val="0B5B51"/>
                        </a:highlight>
                        <a:latin typeface="Times New Roman"/>
                        <a:ea typeface="Times New Roman"/>
                        <a:cs typeface="Times New Roman"/>
                        <a:sym typeface="Times New Roman"/>
                      </a:endParaRPr>
                    </a:p>
                  </a:txBody>
                  <a:tcPr marT="91425" marB="91425" marR="91425" marL="91425">
                    <a:lnL cap="flat" cmpd="sng" w="9525">
                      <a:solidFill>
                        <a:srgbClr val="0B5B51"/>
                      </a:solidFill>
                      <a:prstDash val="solid"/>
                      <a:round/>
                      <a:headEnd len="sm" w="sm" type="none"/>
                      <a:tailEnd len="sm" w="sm" type="none"/>
                    </a:lnL>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0B5B51"/>
                    </a:solidFill>
                  </a:tcPr>
                </a:tc>
                <a:tc>
                  <a:txBody>
                    <a:bodyPr/>
                    <a:lstStyle/>
                    <a:p>
                      <a:pPr indent="0" lvl="0" marL="0" rtl="0" algn="ctr">
                        <a:lnSpc>
                          <a:spcPct val="115000"/>
                        </a:lnSpc>
                        <a:spcBef>
                          <a:spcPts val="0"/>
                        </a:spcBef>
                        <a:spcAft>
                          <a:spcPts val="0"/>
                        </a:spcAft>
                        <a:buClr>
                          <a:schemeClr val="dk1"/>
                        </a:buClr>
                        <a:buSzPts val="1100"/>
                        <a:buFont typeface="Arial"/>
                        <a:buNone/>
                      </a:pPr>
                      <a:r>
                        <a:rPr b="1" i="1" lang="en" sz="1150">
                          <a:solidFill>
                            <a:schemeClr val="lt1"/>
                          </a:solidFill>
                          <a:highlight>
                            <a:srgbClr val="0B5B51"/>
                          </a:highlight>
                          <a:latin typeface="Times New Roman"/>
                          <a:ea typeface="Times New Roman"/>
                          <a:cs typeface="Times New Roman"/>
                          <a:sym typeface="Times New Roman"/>
                        </a:rPr>
                        <a:t>h</a:t>
                      </a:r>
                      <a:endParaRPr b="1" i="1" sz="1150">
                        <a:solidFill>
                          <a:schemeClr val="lt1"/>
                        </a:solidFill>
                        <a:highlight>
                          <a:srgbClr val="0B5B51"/>
                        </a:highlight>
                        <a:latin typeface="Times New Roman"/>
                        <a:ea typeface="Times New Roman"/>
                        <a:cs typeface="Times New Roman"/>
                        <a:sym typeface="Times New Roman"/>
                      </a:endParaRPr>
                    </a:p>
                    <a:p>
                      <a:pPr indent="0" lvl="0" marL="0" rtl="0" algn="ctr">
                        <a:lnSpc>
                          <a:spcPct val="115000"/>
                        </a:lnSpc>
                        <a:spcBef>
                          <a:spcPts val="0"/>
                        </a:spcBef>
                        <a:spcAft>
                          <a:spcPts val="0"/>
                        </a:spcAft>
                        <a:buClr>
                          <a:schemeClr val="dk1"/>
                        </a:buClr>
                        <a:buSzPts val="1100"/>
                        <a:buFont typeface="Arial"/>
                        <a:buNone/>
                      </a:pPr>
                      <a:r>
                        <a:rPr b="1" lang="en" sz="1150">
                          <a:solidFill>
                            <a:schemeClr val="lt1"/>
                          </a:solidFill>
                          <a:highlight>
                            <a:srgbClr val="0B5B51"/>
                          </a:highlight>
                          <a:latin typeface="Roboto"/>
                          <a:ea typeface="Roboto"/>
                          <a:cs typeface="Roboto"/>
                          <a:sym typeface="Roboto"/>
                        </a:rPr>
                        <a:t>Height (Centimeters)</a:t>
                      </a:r>
                      <a:endParaRPr b="1" sz="1150">
                        <a:solidFill>
                          <a:schemeClr val="lt1"/>
                        </a:solidFill>
                        <a:highlight>
                          <a:srgbClr val="0B5B51"/>
                        </a:highlight>
                        <a:latin typeface="Roboto"/>
                        <a:ea typeface="Roboto"/>
                        <a:cs typeface="Roboto"/>
                        <a:sym typeface="Roboto"/>
                      </a:endParaRPr>
                    </a:p>
                  </a:txBody>
                  <a:tcPr marT="91425" marB="91425" marR="91425" marL="91425">
                    <a:lnL cap="flat" cmpd="sng" w="76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0B5B51"/>
                    </a:solidFill>
                  </a:tcPr>
                </a:tc>
              </a:tr>
              <a:tr h="252350">
                <a:tc>
                  <a:txBody>
                    <a:bodyPr/>
                    <a:lstStyle/>
                    <a:p>
                      <a:pPr indent="0" lvl="0" marL="0" rtl="0" algn="ctr">
                        <a:lnSpc>
                          <a:spcPct val="115000"/>
                        </a:lnSpc>
                        <a:spcBef>
                          <a:spcPts val="0"/>
                        </a:spcBef>
                        <a:spcAft>
                          <a:spcPts val="0"/>
                        </a:spcAft>
                        <a:buNone/>
                      </a:pPr>
                      <a:r>
                        <a:rPr lang="en" sz="1150">
                          <a:solidFill>
                            <a:srgbClr val="424242"/>
                          </a:solidFill>
                          <a:highlight>
                            <a:srgbClr val="FFFFFF"/>
                          </a:highlight>
                          <a:latin typeface="Roboto"/>
                          <a:ea typeface="Roboto"/>
                          <a:cs typeface="Roboto"/>
                          <a:sym typeface="Roboto"/>
                        </a:rPr>
                        <a:t>0</a:t>
                      </a:r>
                      <a:endParaRPr sz="1150">
                        <a:solidFill>
                          <a:srgbClr val="424242"/>
                        </a:solidFill>
                        <a:highlight>
                          <a:srgbClr val="FFFFFF"/>
                        </a:highlight>
                        <a:latin typeface="Roboto"/>
                        <a:ea typeface="Roboto"/>
                        <a:cs typeface="Roboto"/>
                        <a:sym typeface="Roboto"/>
                      </a:endParaRPr>
                    </a:p>
                  </a:txBody>
                  <a:tcPr marT="91425" marB="91425" marR="91425" marL="91425">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50">
                          <a:solidFill>
                            <a:srgbClr val="424242"/>
                          </a:solidFill>
                          <a:highlight>
                            <a:srgbClr val="FFFFFF"/>
                          </a:highlight>
                          <a:latin typeface="Roboto"/>
                          <a:ea typeface="Roboto"/>
                          <a:cs typeface="Roboto"/>
                          <a:sym typeface="Roboto"/>
                        </a:rPr>
                        <a:t>150</a:t>
                      </a:r>
                      <a:endParaRPr sz="1150">
                        <a:solidFill>
                          <a:srgbClr val="424242"/>
                        </a:solidFill>
                        <a:highlight>
                          <a:srgbClr val="FFFFFF"/>
                        </a:highlight>
                        <a:latin typeface="Roboto"/>
                        <a:ea typeface="Roboto"/>
                        <a:cs typeface="Roboto"/>
                        <a:sym typeface="Roboto"/>
                      </a:endParaRPr>
                    </a:p>
                  </a:txBody>
                  <a:tcPr marT="91425" marB="91425" marR="91425" marL="91425">
                    <a:lnL cap="flat" cmpd="sng" w="7625">
                      <a:solidFill>
                        <a:srgbClr val="0B5B51"/>
                      </a:solidFill>
                      <a:prstDash val="solid"/>
                      <a:round/>
                      <a:headEnd len="sm" w="sm" type="none"/>
                      <a:tailEnd len="sm" w="sm" type="none"/>
                    </a:lnL>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252350">
                <a:tc>
                  <a:txBody>
                    <a:bodyPr/>
                    <a:lstStyle/>
                    <a:p>
                      <a:pPr indent="0" lvl="0" marL="0" rtl="0" algn="ctr">
                        <a:lnSpc>
                          <a:spcPct val="115000"/>
                        </a:lnSpc>
                        <a:spcBef>
                          <a:spcPts val="0"/>
                        </a:spcBef>
                        <a:spcAft>
                          <a:spcPts val="0"/>
                        </a:spcAft>
                        <a:buNone/>
                      </a:pPr>
                      <a:r>
                        <a:rPr lang="en" sz="1150">
                          <a:solidFill>
                            <a:srgbClr val="424242"/>
                          </a:solidFill>
                          <a:highlight>
                            <a:srgbClr val="FFFFFF"/>
                          </a:highlight>
                          <a:latin typeface="Roboto"/>
                          <a:ea typeface="Roboto"/>
                          <a:cs typeface="Roboto"/>
                          <a:sym typeface="Roboto"/>
                        </a:rPr>
                        <a:t>1</a:t>
                      </a:r>
                      <a:endParaRPr sz="1150">
                        <a:solidFill>
                          <a:srgbClr val="424242"/>
                        </a:solidFill>
                        <a:highlight>
                          <a:srgbClr val="FFFFFF"/>
                        </a:highlight>
                        <a:latin typeface="Roboto"/>
                        <a:ea typeface="Roboto"/>
                        <a:cs typeface="Roboto"/>
                        <a:sym typeface="Roboto"/>
                      </a:endParaRPr>
                    </a:p>
                  </a:txBody>
                  <a:tcPr marT="91425" marB="91425" marR="91425" marL="91425">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50">
                          <a:solidFill>
                            <a:srgbClr val="424242"/>
                          </a:solidFill>
                          <a:highlight>
                            <a:srgbClr val="FFFFFF"/>
                          </a:highlight>
                          <a:latin typeface="Roboto"/>
                          <a:ea typeface="Roboto"/>
                          <a:cs typeface="Roboto"/>
                          <a:sym typeface="Roboto"/>
                        </a:rPr>
                        <a:t>80</a:t>
                      </a:r>
                      <a:endParaRPr sz="1150">
                        <a:solidFill>
                          <a:srgbClr val="424242"/>
                        </a:solidFill>
                        <a:highlight>
                          <a:srgbClr val="FFFFFF"/>
                        </a:highlight>
                        <a:latin typeface="Roboto"/>
                        <a:ea typeface="Roboto"/>
                        <a:cs typeface="Roboto"/>
                        <a:sym typeface="Roboto"/>
                      </a:endParaRPr>
                    </a:p>
                  </a:txBody>
                  <a:tcPr marT="91425" marB="91425" marR="91425" marL="91425">
                    <a:lnL cap="flat" cmpd="sng" w="7625">
                      <a:solidFill>
                        <a:srgbClr val="0B5B51"/>
                      </a:solidFill>
                      <a:prstDash val="solid"/>
                      <a:round/>
                      <a:headEnd len="sm" w="sm" type="none"/>
                      <a:tailEnd len="sm" w="sm" type="none"/>
                    </a:lnL>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252350">
                <a:tc>
                  <a:txBody>
                    <a:bodyPr/>
                    <a:lstStyle/>
                    <a:p>
                      <a:pPr indent="0" lvl="0" marL="0" rtl="0" algn="ctr">
                        <a:lnSpc>
                          <a:spcPct val="115000"/>
                        </a:lnSpc>
                        <a:spcBef>
                          <a:spcPts val="0"/>
                        </a:spcBef>
                        <a:spcAft>
                          <a:spcPts val="0"/>
                        </a:spcAft>
                        <a:buNone/>
                      </a:pPr>
                      <a:r>
                        <a:rPr lang="en" sz="1150">
                          <a:solidFill>
                            <a:srgbClr val="424242"/>
                          </a:solidFill>
                          <a:highlight>
                            <a:srgbClr val="FFFFFF"/>
                          </a:highlight>
                          <a:latin typeface="Roboto"/>
                          <a:ea typeface="Roboto"/>
                          <a:cs typeface="Roboto"/>
                          <a:sym typeface="Roboto"/>
                        </a:rPr>
                        <a:t>2</a:t>
                      </a:r>
                      <a:endParaRPr sz="1150">
                        <a:solidFill>
                          <a:srgbClr val="424242"/>
                        </a:solidFill>
                        <a:highlight>
                          <a:srgbClr val="FFFFFF"/>
                        </a:highlight>
                        <a:latin typeface="Roboto"/>
                        <a:ea typeface="Roboto"/>
                        <a:cs typeface="Roboto"/>
                        <a:sym typeface="Roboto"/>
                      </a:endParaRPr>
                    </a:p>
                  </a:txBody>
                  <a:tcPr marT="91425" marB="91425" marR="91425" marL="91425">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50">
                          <a:solidFill>
                            <a:srgbClr val="424242"/>
                          </a:solidFill>
                          <a:highlight>
                            <a:srgbClr val="FFFFFF"/>
                          </a:highlight>
                          <a:latin typeface="Roboto"/>
                          <a:ea typeface="Roboto"/>
                          <a:cs typeface="Roboto"/>
                          <a:sym typeface="Roboto"/>
                        </a:rPr>
                        <a:t>43</a:t>
                      </a:r>
                      <a:endParaRPr sz="1150">
                        <a:solidFill>
                          <a:srgbClr val="424242"/>
                        </a:solidFill>
                        <a:highlight>
                          <a:srgbClr val="FFFFFF"/>
                        </a:highlight>
                        <a:latin typeface="Roboto"/>
                        <a:ea typeface="Roboto"/>
                        <a:cs typeface="Roboto"/>
                        <a:sym typeface="Roboto"/>
                      </a:endParaRPr>
                    </a:p>
                  </a:txBody>
                  <a:tcPr marT="91425" marB="91425" marR="91425" marL="91425">
                    <a:lnL cap="flat" cmpd="sng" w="7625">
                      <a:solidFill>
                        <a:srgbClr val="0B5B51"/>
                      </a:solidFill>
                      <a:prstDash val="solid"/>
                      <a:round/>
                      <a:headEnd len="sm" w="sm" type="none"/>
                      <a:tailEnd len="sm" w="sm" type="none"/>
                    </a:lnL>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252350">
                <a:tc>
                  <a:txBody>
                    <a:bodyPr/>
                    <a:lstStyle/>
                    <a:p>
                      <a:pPr indent="0" lvl="0" marL="0" rtl="0" algn="ctr">
                        <a:lnSpc>
                          <a:spcPct val="115000"/>
                        </a:lnSpc>
                        <a:spcBef>
                          <a:spcPts val="0"/>
                        </a:spcBef>
                        <a:spcAft>
                          <a:spcPts val="0"/>
                        </a:spcAft>
                        <a:buNone/>
                      </a:pPr>
                      <a:r>
                        <a:rPr lang="en" sz="1150">
                          <a:solidFill>
                            <a:srgbClr val="424242"/>
                          </a:solidFill>
                          <a:highlight>
                            <a:srgbClr val="FFFFFF"/>
                          </a:highlight>
                          <a:latin typeface="Roboto"/>
                          <a:ea typeface="Roboto"/>
                          <a:cs typeface="Roboto"/>
                          <a:sym typeface="Roboto"/>
                        </a:rPr>
                        <a:t>3</a:t>
                      </a:r>
                      <a:endParaRPr sz="1150">
                        <a:solidFill>
                          <a:srgbClr val="424242"/>
                        </a:solidFill>
                        <a:highlight>
                          <a:srgbClr val="FFFFFF"/>
                        </a:highlight>
                        <a:latin typeface="Roboto"/>
                        <a:ea typeface="Roboto"/>
                        <a:cs typeface="Roboto"/>
                        <a:sym typeface="Roboto"/>
                      </a:endParaRPr>
                    </a:p>
                  </a:txBody>
                  <a:tcPr marT="91425" marB="91425" marR="91425" marL="91425">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50">
                          <a:solidFill>
                            <a:srgbClr val="424242"/>
                          </a:solidFill>
                          <a:highlight>
                            <a:srgbClr val="FFFFFF"/>
                          </a:highlight>
                          <a:latin typeface="Roboto"/>
                          <a:ea typeface="Roboto"/>
                          <a:cs typeface="Roboto"/>
                          <a:sym typeface="Roboto"/>
                        </a:rPr>
                        <a:t>20</a:t>
                      </a:r>
                      <a:endParaRPr sz="1150">
                        <a:solidFill>
                          <a:srgbClr val="424242"/>
                        </a:solidFill>
                        <a:highlight>
                          <a:srgbClr val="FFFFFF"/>
                        </a:highlight>
                        <a:latin typeface="Roboto"/>
                        <a:ea typeface="Roboto"/>
                        <a:cs typeface="Roboto"/>
                        <a:sym typeface="Roboto"/>
                      </a:endParaRPr>
                    </a:p>
                  </a:txBody>
                  <a:tcPr marT="91425" marB="91425" marR="91425" marL="91425">
                    <a:lnL cap="flat" cmpd="sng" w="7625">
                      <a:solidFill>
                        <a:srgbClr val="0B5B51"/>
                      </a:solidFill>
                      <a:prstDash val="solid"/>
                      <a:round/>
                      <a:headEnd len="sm" w="sm" type="none"/>
                      <a:tailEnd len="sm" w="sm" type="none"/>
                    </a:lnL>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252350">
                <a:tc>
                  <a:txBody>
                    <a:bodyPr/>
                    <a:lstStyle/>
                    <a:p>
                      <a:pPr indent="0" lvl="0" marL="0" rtl="0" algn="ctr">
                        <a:lnSpc>
                          <a:spcPct val="115000"/>
                        </a:lnSpc>
                        <a:spcBef>
                          <a:spcPts val="0"/>
                        </a:spcBef>
                        <a:spcAft>
                          <a:spcPts val="0"/>
                        </a:spcAft>
                        <a:buNone/>
                      </a:pPr>
                      <a:r>
                        <a:rPr lang="en" sz="1150">
                          <a:solidFill>
                            <a:srgbClr val="424242"/>
                          </a:solidFill>
                          <a:highlight>
                            <a:srgbClr val="FFFFFF"/>
                          </a:highlight>
                          <a:latin typeface="Roboto"/>
                          <a:ea typeface="Roboto"/>
                          <a:cs typeface="Roboto"/>
                          <a:sym typeface="Roboto"/>
                        </a:rPr>
                        <a:t>4</a:t>
                      </a:r>
                      <a:endParaRPr sz="1150">
                        <a:solidFill>
                          <a:srgbClr val="424242"/>
                        </a:solidFill>
                        <a:highlight>
                          <a:srgbClr val="FFFFFF"/>
                        </a:highlight>
                        <a:latin typeface="Roboto"/>
                        <a:ea typeface="Roboto"/>
                        <a:cs typeface="Roboto"/>
                        <a:sym typeface="Roboto"/>
                      </a:endParaRPr>
                    </a:p>
                  </a:txBody>
                  <a:tcPr marT="91425" marB="91425" marR="91425" marL="91425">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50">
                          <a:solidFill>
                            <a:srgbClr val="424242"/>
                          </a:solidFill>
                          <a:highlight>
                            <a:srgbClr val="FFFFFF"/>
                          </a:highlight>
                          <a:latin typeface="Roboto"/>
                          <a:ea typeface="Roboto"/>
                          <a:cs typeface="Roboto"/>
                          <a:sym typeface="Roboto"/>
                        </a:rPr>
                        <a:t>11</a:t>
                      </a:r>
                      <a:endParaRPr sz="1150">
                        <a:solidFill>
                          <a:srgbClr val="424242"/>
                        </a:solidFill>
                        <a:highlight>
                          <a:srgbClr val="FFFFFF"/>
                        </a:highlight>
                        <a:latin typeface="Roboto"/>
                        <a:ea typeface="Roboto"/>
                        <a:cs typeface="Roboto"/>
                        <a:sym typeface="Roboto"/>
                      </a:endParaRPr>
                    </a:p>
                  </a:txBody>
                  <a:tcPr marT="91425" marB="91425" marR="91425" marL="91425">
                    <a:lnL cap="flat" cmpd="sng" w="7625">
                      <a:solidFill>
                        <a:srgbClr val="0B5B51"/>
                      </a:solidFill>
                      <a:prstDash val="solid"/>
                      <a:round/>
                      <a:headEnd len="sm" w="sm" type="none"/>
                      <a:tailEnd len="sm" w="sm" type="none"/>
                    </a:lnL>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bl>
          </a:graphicData>
        </a:graphic>
      </p:graphicFrame>
      <p:sp>
        <p:nvSpPr>
          <p:cNvPr id="170" name="Google Shape;170;p16"/>
          <p:cNvSpPr/>
          <p:nvPr/>
        </p:nvSpPr>
        <p:spPr>
          <a:xfrm>
            <a:off x="6272263" y="623025"/>
            <a:ext cx="2239800" cy="10746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300">
              <a:solidFill>
                <a:srgbClr val="424242"/>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rgbClr val="424242"/>
                </a:solidFill>
                <a:latin typeface="Calibri"/>
                <a:ea typeface="Calibri"/>
                <a:cs typeface="Calibri"/>
                <a:sym typeface="Calibri"/>
              </a:rPr>
              <a:t>The table shows measurements for the maximum height of a tennis ball after bouncing several times on a concrete surface.</a:t>
            </a:r>
            <a:endParaRPr sz="1300">
              <a:solidFill>
                <a:srgbClr val="424242"/>
              </a:solidFill>
              <a:latin typeface="Calibri"/>
              <a:ea typeface="Calibri"/>
              <a:cs typeface="Calibri"/>
              <a:sym typeface="Calibri"/>
            </a:endParaRPr>
          </a:p>
          <a:p>
            <a:pPr indent="0" lvl="0" marL="0" rtl="0" algn="ctr">
              <a:spcBef>
                <a:spcPts val="0"/>
              </a:spcBef>
              <a:spcAft>
                <a:spcPts val="0"/>
              </a:spcAft>
              <a:buNone/>
            </a:pPr>
            <a:r>
              <a:t/>
            </a:r>
            <a:endParaRPr>
              <a:latin typeface="Calibri"/>
              <a:ea typeface="Calibri"/>
              <a:cs typeface="Calibri"/>
              <a:sym typeface="Calibri"/>
            </a:endParaRPr>
          </a:p>
        </p:txBody>
      </p:sp>
      <p:sp>
        <p:nvSpPr>
          <p:cNvPr id="171" name="Google Shape;171;p16"/>
          <p:cNvSpPr txBox="1"/>
          <p:nvPr>
            <p:ph idx="1" type="body"/>
          </p:nvPr>
        </p:nvSpPr>
        <p:spPr>
          <a:xfrm>
            <a:off x="310900" y="1047368"/>
            <a:ext cx="5214300" cy="3597300"/>
          </a:xfrm>
          <a:prstGeom prst="rect">
            <a:avLst/>
          </a:prstGeom>
        </p:spPr>
        <p:txBody>
          <a:bodyPr anchorCtr="0" anchor="t" bIns="91425" lIns="91425" spcFirstLastPara="1" rIns="91425" wrap="square" tIns="91425">
            <a:noAutofit/>
          </a:bodyPr>
          <a:lstStyle/>
          <a:p>
            <a:pPr indent="-361950" lvl="0" marL="457200" rtl="0" algn="l">
              <a:lnSpc>
                <a:spcPct val="100000"/>
              </a:lnSpc>
              <a:spcBef>
                <a:spcPts val="0"/>
              </a:spcBef>
              <a:spcAft>
                <a:spcPts val="0"/>
              </a:spcAft>
              <a:buSzPts val="2100"/>
              <a:buAutoNum type="arabicPeriod"/>
            </a:pPr>
            <a:r>
              <a:rPr lang="en" sz="2100"/>
              <a:t>Which </a:t>
            </a:r>
            <a:r>
              <a:rPr lang="en" sz="2100"/>
              <a:t>function</a:t>
            </a:r>
            <a:r>
              <a:rPr lang="en" sz="2100"/>
              <a:t> is a better model of the maximum height </a:t>
            </a:r>
            <a:r>
              <a:rPr i="1" lang="en" sz="2100">
                <a:latin typeface="Times New Roman"/>
                <a:ea typeface="Times New Roman"/>
                <a:cs typeface="Times New Roman"/>
                <a:sym typeface="Times New Roman"/>
              </a:rPr>
              <a:t>ℎ</a:t>
            </a:r>
            <a:r>
              <a:rPr lang="en" sz="2100"/>
              <a:t>(cm) after </a:t>
            </a:r>
            <a:r>
              <a:rPr i="1" lang="en" sz="2100">
                <a:latin typeface="Times New Roman"/>
                <a:ea typeface="Times New Roman"/>
                <a:cs typeface="Times New Roman"/>
                <a:sym typeface="Times New Roman"/>
              </a:rPr>
              <a:t>𝑛</a:t>
            </a:r>
            <a:r>
              <a:rPr lang="en" sz="2100"/>
              <a:t> bounces: linear or exponential? Use the table to explain.</a:t>
            </a:r>
            <a:endParaRPr sz="2100"/>
          </a:p>
          <a:p>
            <a:pPr indent="-361950" lvl="0" marL="457200" rtl="0" algn="l">
              <a:lnSpc>
                <a:spcPct val="100000"/>
              </a:lnSpc>
              <a:spcBef>
                <a:spcPts val="1000"/>
              </a:spcBef>
              <a:spcAft>
                <a:spcPts val="0"/>
              </a:spcAft>
              <a:buSzPts val="2100"/>
              <a:buAutoNum type="arabicPeriod"/>
            </a:pPr>
            <a:r>
              <a:rPr lang="en" sz="2100"/>
              <a:t>A tennis ball should rebound to 53–58% of its drop height. Does this ball meet the rule? Show your reasoning.</a:t>
            </a:r>
            <a:endParaRPr sz="2100"/>
          </a:p>
          <a:p>
            <a:pPr indent="-361950" lvl="0" marL="457200" rtl="0" algn="l">
              <a:lnSpc>
                <a:spcPct val="100000"/>
              </a:lnSpc>
              <a:spcBef>
                <a:spcPts val="1000"/>
              </a:spcBef>
              <a:spcAft>
                <a:spcPts val="1000"/>
              </a:spcAft>
              <a:buSzPts val="2100"/>
              <a:buAutoNum type="arabicPeriod"/>
            </a:pPr>
            <a:r>
              <a:rPr lang="en" sz="2100"/>
              <a:t>Write an equation that models the bounce height </a:t>
            </a:r>
            <a:r>
              <a:rPr i="1" lang="en" sz="2100">
                <a:latin typeface="Times New Roman"/>
                <a:ea typeface="Times New Roman"/>
                <a:cs typeface="Times New Roman"/>
                <a:sym typeface="Times New Roman"/>
              </a:rPr>
              <a:t>h</a:t>
            </a:r>
            <a:r>
              <a:rPr lang="en" sz="2100"/>
              <a:t> after </a:t>
            </a:r>
            <a:r>
              <a:rPr i="1" lang="en" sz="2100">
                <a:latin typeface="Times New Roman"/>
                <a:ea typeface="Times New Roman"/>
                <a:cs typeface="Times New Roman"/>
                <a:sym typeface="Times New Roman"/>
              </a:rPr>
              <a:t>n</a:t>
            </a:r>
            <a:r>
              <a:rPr lang="en" sz="2100"/>
              <a:t> bounces.</a:t>
            </a:r>
            <a:endParaRPr sz="21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1">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1">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1">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17"/>
          <p:cNvSpPr txBox="1"/>
          <p:nvPr/>
        </p:nvSpPr>
        <p:spPr>
          <a:xfrm>
            <a:off x="310900" y="1099400"/>
            <a:ext cx="5405100" cy="35517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24242"/>
              </a:buClr>
              <a:buSzPts val="1800"/>
              <a:buFont typeface="Calibri"/>
              <a:buAutoNum type="arabicPeriod" startAt="4"/>
            </a:pPr>
            <a:r>
              <a:rPr lang="en" sz="1800">
                <a:solidFill>
                  <a:srgbClr val="424242"/>
                </a:solidFill>
                <a:latin typeface="Calibri"/>
                <a:ea typeface="Calibri"/>
                <a:cs typeface="Calibri"/>
                <a:sym typeface="Calibri"/>
              </a:rPr>
              <a:t>About how many bounces will it take before the rebound height of the tennis ball is less than 1 centimeter? Be prepared to show your reasoning.</a:t>
            </a:r>
            <a:endParaRPr sz="1800">
              <a:solidFill>
                <a:srgbClr val="424242"/>
              </a:solidFill>
              <a:latin typeface="Calibri"/>
              <a:ea typeface="Calibri"/>
              <a:cs typeface="Calibri"/>
              <a:sym typeface="Calibri"/>
            </a:endParaRPr>
          </a:p>
          <a:p>
            <a:pPr indent="-342900" lvl="0" marL="457200" rtl="0" algn="l">
              <a:spcBef>
                <a:spcPts val="1000"/>
              </a:spcBef>
              <a:spcAft>
                <a:spcPts val="0"/>
              </a:spcAft>
              <a:buClr>
                <a:srgbClr val="424242"/>
              </a:buClr>
              <a:buSzPts val="1800"/>
              <a:buFont typeface="Calibri"/>
              <a:buAutoNum type="arabicPeriod" startAt="4"/>
            </a:pPr>
            <a:r>
              <a:rPr lang="en" sz="1800">
                <a:solidFill>
                  <a:srgbClr val="424242"/>
                </a:solidFill>
                <a:latin typeface="Calibri"/>
                <a:ea typeface="Calibri"/>
                <a:cs typeface="Calibri"/>
                <a:sym typeface="Calibri"/>
              </a:rPr>
              <a:t>Use the graphing tool or technology outside the course. Graph the equation that models the bounce height </a:t>
            </a:r>
            <a:r>
              <a:rPr i="1" lang="en" sz="1800">
                <a:solidFill>
                  <a:srgbClr val="424242"/>
                </a:solidFill>
                <a:latin typeface="Times New Roman"/>
                <a:ea typeface="Times New Roman"/>
                <a:cs typeface="Times New Roman"/>
                <a:sym typeface="Times New Roman"/>
              </a:rPr>
              <a:t>h</a:t>
            </a:r>
            <a:r>
              <a:rPr lang="en" sz="1800">
                <a:solidFill>
                  <a:srgbClr val="424242"/>
                </a:solidFill>
                <a:latin typeface="Calibri"/>
                <a:ea typeface="Calibri"/>
                <a:cs typeface="Calibri"/>
                <a:sym typeface="Calibri"/>
              </a:rPr>
              <a:t> after </a:t>
            </a:r>
            <a:r>
              <a:rPr i="1" lang="en" sz="1800">
                <a:solidFill>
                  <a:srgbClr val="424242"/>
                </a:solidFill>
                <a:latin typeface="Times New Roman"/>
                <a:ea typeface="Times New Roman"/>
                <a:cs typeface="Times New Roman"/>
                <a:sym typeface="Times New Roman"/>
              </a:rPr>
              <a:t>n</a:t>
            </a:r>
            <a:r>
              <a:rPr lang="en" sz="1800">
                <a:solidFill>
                  <a:srgbClr val="424242"/>
                </a:solidFill>
                <a:latin typeface="Calibri"/>
                <a:ea typeface="Calibri"/>
                <a:cs typeface="Calibri"/>
                <a:sym typeface="Calibri"/>
              </a:rPr>
              <a:t> bounces for this tennis ball.</a:t>
            </a:r>
            <a:endParaRPr sz="1800">
              <a:solidFill>
                <a:srgbClr val="424242"/>
              </a:solidFill>
              <a:latin typeface="Calibri"/>
              <a:ea typeface="Calibri"/>
              <a:cs typeface="Calibri"/>
              <a:sym typeface="Calibri"/>
            </a:endParaRPr>
          </a:p>
          <a:p>
            <a:pPr indent="-342900" lvl="0" marL="457200" rtl="0" algn="l">
              <a:spcBef>
                <a:spcPts val="1000"/>
              </a:spcBef>
              <a:spcAft>
                <a:spcPts val="0"/>
              </a:spcAft>
              <a:buClr>
                <a:srgbClr val="424242"/>
              </a:buClr>
              <a:buSzPts val="1800"/>
              <a:buFont typeface="Calibri"/>
              <a:buAutoNum type="arabicPeriod" startAt="4"/>
            </a:pPr>
            <a:r>
              <a:rPr lang="en" sz="1800">
                <a:solidFill>
                  <a:srgbClr val="424242"/>
                </a:solidFill>
                <a:latin typeface="Calibri"/>
                <a:ea typeface="Calibri"/>
                <a:cs typeface="Calibri"/>
                <a:sym typeface="Calibri"/>
              </a:rPr>
              <a:t>Use the graph of the equation that models the bounce height </a:t>
            </a:r>
            <a:r>
              <a:rPr i="1" lang="en" sz="1800">
                <a:solidFill>
                  <a:srgbClr val="424242"/>
                </a:solidFill>
                <a:latin typeface="Times New Roman"/>
                <a:ea typeface="Times New Roman"/>
                <a:cs typeface="Times New Roman"/>
                <a:sym typeface="Times New Roman"/>
              </a:rPr>
              <a:t>h</a:t>
            </a:r>
            <a:r>
              <a:rPr lang="en" sz="1800">
                <a:solidFill>
                  <a:srgbClr val="424242"/>
                </a:solidFill>
                <a:latin typeface="Calibri"/>
                <a:ea typeface="Calibri"/>
                <a:cs typeface="Calibri"/>
                <a:sym typeface="Calibri"/>
              </a:rPr>
              <a:t> after </a:t>
            </a:r>
            <a:r>
              <a:rPr i="1" lang="en" sz="1800">
                <a:solidFill>
                  <a:srgbClr val="424242"/>
                </a:solidFill>
                <a:latin typeface="Times New Roman"/>
                <a:ea typeface="Times New Roman"/>
                <a:cs typeface="Times New Roman"/>
                <a:sym typeface="Times New Roman"/>
              </a:rPr>
              <a:t>n</a:t>
            </a:r>
            <a:r>
              <a:rPr lang="en" sz="1800">
                <a:solidFill>
                  <a:srgbClr val="424242"/>
                </a:solidFill>
                <a:latin typeface="Calibri"/>
                <a:ea typeface="Calibri"/>
                <a:cs typeface="Calibri"/>
                <a:sym typeface="Calibri"/>
              </a:rPr>
              <a:t> bounces for this tennis ball.</a:t>
            </a:r>
            <a:r>
              <a:rPr lang="en" sz="1800">
                <a:solidFill>
                  <a:srgbClr val="424242"/>
                </a:solidFill>
                <a:latin typeface="Calibri"/>
                <a:ea typeface="Calibri"/>
                <a:cs typeface="Calibri"/>
                <a:sym typeface="Calibri"/>
              </a:rPr>
              <a:t>to predict the difference in height after 6 bounces.</a:t>
            </a:r>
            <a:endParaRPr sz="1800">
              <a:solidFill>
                <a:srgbClr val="424242"/>
              </a:solidFill>
              <a:latin typeface="Calibri"/>
              <a:ea typeface="Calibri"/>
              <a:cs typeface="Calibri"/>
              <a:sym typeface="Calibri"/>
            </a:endParaRPr>
          </a:p>
          <a:p>
            <a:pPr indent="0" lvl="0" marL="0" rtl="0" algn="l">
              <a:spcBef>
                <a:spcPts val="1000"/>
              </a:spcBef>
              <a:spcAft>
                <a:spcPts val="0"/>
              </a:spcAft>
              <a:buNone/>
            </a:pPr>
            <a:r>
              <a:t/>
            </a:r>
            <a:endParaRPr sz="1500">
              <a:solidFill>
                <a:srgbClr val="424242"/>
              </a:solidFill>
              <a:latin typeface="Calibri"/>
              <a:ea typeface="Calibri"/>
              <a:cs typeface="Calibri"/>
              <a:sym typeface="Calibri"/>
            </a:endParaRPr>
          </a:p>
          <a:p>
            <a:pPr indent="0" lvl="0" marL="0" rtl="0" algn="l">
              <a:spcBef>
                <a:spcPts val="0"/>
              </a:spcBef>
              <a:spcAft>
                <a:spcPts val="0"/>
              </a:spcAft>
              <a:buNone/>
            </a:pPr>
            <a:r>
              <a:t/>
            </a:r>
            <a:endParaRPr sz="1500">
              <a:solidFill>
                <a:srgbClr val="424242"/>
              </a:solidFill>
              <a:latin typeface="Calibri"/>
              <a:ea typeface="Calibri"/>
              <a:cs typeface="Calibri"/>
              <a:sym typeface="Calibri"/>
            </a:endParaRPr>
          </a:p>
        </p:txBody>
      </p:sp>
      <p:sp>
        <p:nvSpPr>
          <p:cNvPr id="177" name="Google Shape;177;p1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78" name="Google Shape;178;p17"/>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5.11.2 Choosing an Appropriate Model</a:t>
            </a:r>
            <a:endParaRPr sz="1000"/>
          </a:p>
        </p:txBody>
      </p:sp>
      <p:sp>
        <p:nvSpPr>
          <p:cNvPr id="179" name="Google Shape;179;p17"/>
          <p:cNvSpPr txBox="1"/>
          <p:nvPr>
            <p:ph type="title"/>
          </p:nvPr>
        </p:nvSpPr>
        <p:spPr>
          <a:xfrm>
            <a:off x="311700" y="445025"/>
            <a:ext cx="8520600" cy="492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000"/>
              <a:t>Learning Activity - Bouncing Balls⚽</a:t>
            </a:r>
            <a:endParaRPr sz="2900"/>
          </a:p>
        </p:txBody>
      </p:sp>
      <p:pic>
        <p:nvPicPr>
          <p:cNvPr id="180" name="Google Shape;180;p17"/>
          <p:cNvPicPr preferRelativeResize="0"/>
          <p:nvPr/>
        </p:nvPicPr>
        <p:blipFill>
          <a:blip r:embed="rId3">
            <a:alphaModFix/>
          </a:blip>
          <a:stretch>
            <a:fillRect/>
          </a:stretch>
        </p:blipFill>
        <p:spPr>
          <a:xfrm>
            <a:off x="6009330" y="1573038"/>
            <a:ext cx="2996874" cy="19974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6">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6">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6">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86" name="Google Shape;186;p18"/>
          <p:cNvSpPr txBox="1"/>
          <p:nvPr>
            <p:ph idx="1" type="body"/>
          </p:nvPr>
        </p:nvSpPr>
        <p:spPr>
          <a:xfrm>
            <a:off x="311700" y="4230575"/>
            <a:ext cx="78255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u="sng">
                <a:solidFill>
                  <a:schemeClr val="hlink"/>
                </a:solidFill>
                <a:hlinkClick r:id="rId3"/>
              </a:rPr>
              <a:t>Video: Determining a Model and an Equation from a Real-World Scenario</a:t>
            </a:r>
            <a:endParaRPr b="1"/>
          </a:p>
        </p:txBody>
      </p:sp>
      <p:pic>
        <p:nvPicPr>
          <p:cNvPr descr="Students determine the best model for a set of real-world data given in a table or graph. Then, students explore how to write the equation for the data." id="187" name="Google Shape;187;p18" title="Determining a Model and an Equation from a Real-World Scenario">
            <a:hlinkClick r:id="rId4"/>
          </p:cNvPr>
          <p:cNvPicPr preferRelativeResize="0"/>
          <p:nvPr/>
        </p:nvPicPr>
        <p:blipFill>
          <a:blip r:embed="rId5">
            <a:alphaModFix/>
          </a:blip>
          <a:stretch>
            <a:fillRect/>
          </a:stretch>
        </p:blipFill>
        <p:spPr>
          <a:xfrm>
            <a:off x="1691640" y="402336"/>
            <a:ext cx="5724144" cy="323137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7"/>
                                        </p:tgtEl>
                                        <p:attrNameLst>
                                          <p:attrName>style.visibility</p:attrName>
                                        </p:attrNameLst>
                                      </p:cBhvr>
                                      <p:to>
                                        <p:strVal val="visible"/>
                                      </p:to>
                                    </p:set>
                                    <p:animEffect filter="fade" transition="in">
                                      <p:cBhvr>
                                        <p:cTn dur="1000"/>
                                        <p:tgtEl>
                                          <p:spTgt spid="18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pic>
        <p:nvPicPr>
          <p:cNvPr id="192" name="Google Shape;192;p19"/>
          <p:cNvPicPr preferRelativeResize="0"/>
          <p:nvPr/>
        </p:nvPicPr>
        <p:blipFill>
          <a:blip r:embed="rId3">
            <a:alphaModFix/>
          </a:blip>
          <a:stretch>
            <a:fillRect/>
          </a:stretch>
        </p:blipFill>
        <p:spPr>
          <a:xfrm>
            <a:off x="5364188" y="2596896"/>
            <a:ext cx="1929384" cy="1901952"/>
          </a:xfrm>
          <a:prstGeom prst="rect">
            <a:avLst/>
          </a:prstGeom>
          <a:noFill/>
          <a:ln>
            <a:noFill/>
          </a:ln>
        </p:spPr>
      </p:pic>
      <p:sp>
        <p:nvSpPr>
          <p:cNvPr id="193" name="Google Shape;193;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194" name="Google Shape;194;p19"/>
          <p:cNvSpPr txBox="1"/>
          <p:nvPr>
            <p:ph idx="1" type="body"/>
          </p:nvPr>
        </p:nvSpPr>
        <p:spPr>
          <a:xfrm>
            <a:off x="219456" y="1097275"/>
            <a:ext cx="8649300" cy="13461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500"/>
              <a:t>The table gives predictions of the average costs of a gasoline car after the year 2030.</a:t>
            </a:r>
            <a:endParaRPr sz="1500"/>
          </a:p>
          <a:p>
            <a:pPr indent="0" lvl="0" marL="0" rtl="0" algn="l">
              <a:lnSpc>
                <a:spcPct val="100000"/>
              </a:lnSpc>
              <a:spcBef>
                <a:spcPts val="1200"/>
              </a:spcBef>
              <a:spcAft>
                <a:spcPts val="1200"/>
              </a:spcAft>
              <a:buNone/>
            </a:pPr>
            <a:r>
              <a:rPr lang="en" sz="1500"/>
              <a:t>Which graph best represents the relationship between time and the predicted cost?</a:t>
            </a:r>
            <a:endParaRPr sz="1500">
              <a:solidFill>
                <a:srgbClr val="424242"/>
              </a:solidFill>
            </a:endParaRPr>
          </a:p>
        </p:txBody>
      </p:sp>
      <p:sp>
        <p:nvSpPr>
          <p:cNvPr id="195" name="Google Shape;195;p1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96" name="Google Shape;196;p19"/>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5.11.2 Choosing an Appropriate Model</a:t>
            </a:r>
            <a:endParaRPr sz="1000"/>
          </a:p>
        </p:txBody>
      </p:sp>
      <p:pic>
        <p:nvPicPr>
          <p:cNvPr id="197" name="Google Shape;197;p19"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198" name="Google Shape;198;p19">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graphicFrame>
        <p:nvGraphicFramePr>
          <p:cNvPr id="199" name="Google Shape;199;p19"/>
          <p:cNvGraphicFramePr/>
          <p:nvPr/>
        </p:nvGraphicFramePr>
        <p:xfrm>
          <a:off x="6955700" y="1169792"/>
          <a:ext cx="3000000" cy="3000000"/>
        </p:xfrm>
        <a:graphic>
          <a:graphicData uri="http://schemas.openxmlformats.org/drawingml/2006/table">
            <a:tbl>
              <a:tblPr>
                <a:noFill/>
                <a:tableStyleId>{2DAEC02F-6D84-4C52-A718-C425AFB18F00}</a:tableStyleId>
              </a:tblPr>
              <a:tblGrid>
                <a:gridCol w="780875"/>
                <a:gridCol w="1095725"/>
              </a:tblGrid>
              <a:tr h="232900">
                <a:tc>
                  <a:txBody>
                    <a:bodyPr/>
                    <a:lstStyle/>
                    <a:p>
                      <a:pPr indent="0" lvl="0" marL="0" rtl="0" algn="ctr">
                        <a:spcBef>
                          <a:spcPts val="0"/>
                        </a:spcBef>
                        <a:spcAft>
                          <a:spcPts val="0"/>
                        </a:spcAft>
                        <a:buNone/>
                      </a:pPr>
                      <a:r>
                        <a:rPr b="1" lang="en">
                          <a:solidFill>
                            <a:schemeClr val="lt1"/>
                          </a:solidFill>
                        </a:rPr>
                        <a:t>Time (Years)</a:t>
                      </a:r>
                      <a:r>
                        <a:rPr lang="en"/>
                        <a:t>	</a:t>
                      </a: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7625">
                      <a:solidFill>
                        <a:schemeClr val="dk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b="1" lang="en">
                          <a:solidFill>
                            <a:schemeClr val="lt1"/>
                          </a:solidFill>
                        </a:rPr>
                        <a:t>Cost (Thousand of Dollars)</a:t>
                      </a:r>
                      <a:endParaRPr b="1">
                        <a:solidFill>
                          <a:schemeClr val="lt1"/>
                        </a:solidFill>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7625">
                      <a:solidFill>
                        <a:schemeClr val="dk1"/>
                      </a:solidFill>
                      <a:prstDash val="solid"/>
                      <a:round/>
                      <a:headEnd len="sm" w="sm" type="none"/>
                      <a:tailEnd len="sm" w="sm" type="none"/>
                    </a:lnB>
                    <a:solidFill>
                      <a:srgbClr val="0B5B51"/>
                    </a:solidFill>
                  </a:tcPr>
                </a:tc>
              </a:tr>
              <a:tr h="308275">
                <a:tc>
                  <a:txBody>
                    <a:bodyPr/>
                    <a:lstStyle/>
                    <a:p>
                      <a:pPr indent="0" lvl="0" marL="0" rtl="0" algn="ctr">
                        <a:lnSpc>
                          <a:spcPct val="115000"/>
                        </a:lnSpc>
                        <a:spcBef>
                          <a:spcPts val="0"/>
                        </a:spcBef>
                        <a:spcAft>
                          <a:spcPts val="0"/>
                        </a:spcAft>
                        <a:buNone/>
                      </a:pPr>
                      <a:r>
                        <a:rPr lang="en">
                          <a:solidFill>
                            <a:srgbClr val="424242"/>
                          </a:solidFill>
                          <a:latin typeface="Calibri"/>
                          <a:ea typeface="Calibri"/>
                          <a:cs typeface="Calibri"/>
                          <a:sym typeface="Calibri"/>
                        </a:rPr>
                        <a:t>0</a:t>
                      </a:r>
                      <a:endParaRPr>
                        <a:solidFill>
                          <a:srgbClr val="424242"/>
                        </a:solidFill>
                        <a:latin typeface="Calibri"/>
                        <a:ea typeface="Calibri"/>
                        <a:cs typeface="Calibri"/>
                        <a:sym typeface="Calibri"/>
                      </a:endParaRPr>
                    </a:p>
                  </a:txBody>
                  <a:tcPr marT="91425" marB="91425" marR="91425" marL="91425">
                    <a:lnR cap="flat" cmpd="sng" w="7625">
                      <a:solidFill>
                        <a:srgbClr val="0B5B51"/>
                      </a:solidFill>
                      <a:prstDash val="solid"/>
                      <a:round/>
                      <a:headEnd len="sm" w="sm" type="none"/>
                      <a:tailEnd len="sm" w="sm" type="none"/>
                    </a:lnR>
                    <a:lnT cap="flat" cmpd="sng" w="7625">
                      <a:solidFill>
                        <a:schemeClr val="dk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a:solidFill>
                            <a:srgbClr val="424242"/>
                          </a:solidFill>
                          <a:latin typeface="Calibri"/>
                          <a:ea typeface="Calibri"/>
                          <a:cs typeface="Calibri"/>
                          <a:sym typeface="Calibri"/>
                        </a:rPr>
                        <a:t>35</a:t>
                      </a:r>
                      <a:endParaRPr>
                        <a:solidFill>
                          <a:srgbClr val="424242"/>
                        </a:solidFill>
                        <a:latin typeface="Calibri"/>
                        <a:ea typeface="Calibri"/>
                        <a:cs typeface="Calibri"/>
                        <a:sym typeface="Calibri"/>
                      </a:endParaRPr>
                    </a:p>
                  </a:txBody>
                  <a:tcPr marT="91425" marB="91425" marR="91425" marL="91425">
                    <a:lnL cap="flat" cmpd="sng" w="7625">
                      <a:solidFill>
                        <a:srgbClr val="0B5B51"/>
                      </a:solidFill>
                      <a:prstDash val="solid"/>
                      <a:round/>
                      <a:headEnd len="sm" w="sm" type="none"/>
                      <a:tailEnd len="sm" w="sm" type="none"/>
                    </a:lnL>
                    <a:lnT cap="flat" cmpd="sng" w="7625">
                      <a:solidFill>
                        <a:schemeClr val="dk1"/>
                      </a:solidFill>
                      <a:prstDash val="solid"/>
                      <a:round/>
                      <a:headEnd len="sm" w="sm" type="none"/>
                      <a:tailEnd len="sm" w="sm" type="none"/>
                    </a:lnT>
                    <a:lnB cap="flat" cmpd="sng" w="7625">
                      <a:solidFill>
                        <a:srgbClr val="0B5B51"/>
                      </a:solidFill>
                      <a:prstDash val="solid"/>
                      <a:round/>
                      <a:headEnd len="sm" w="sm" type="none"/>
                      <a:tailEnd len="sm" w="sm" type="none"/>
                    </a:lnB>
                  </a:tcPr>
                </a:tc>
              </a:tr>
              <a:tr h="381000">
                <a:tc>
                  <a:txBody>
                    <a:bodyPr/>
                    <a:lstStyle/>
                    <a:p>
                      <a:pPr indent="0" lvl="0" marL="0" rtl="0" algn="ctr">
                        <a:lnSpc>
                          <a:spcPct val="115000"/>
                        </a:lnSpc>
                        <a:spcBef>
                          <a:spcPts val="0"/>
                        </a:spcBef>
                        <a:spcAft>
                          <a:spcPts val="0"/>
                        </a:spcAft>
                        <a:buNone/>
                      </a:pPr>
                      <a:r>
                        <a:rPr lang="en">
                          <a:solidFill>
                            <a:srgbClr val="424242"/>
                          </a:solidFill>
                          <a:latin typeface="Calibri"/>
                          <a:ea typeface="Calibri"/>
                          <a:cs typeface="Calibri"/>
                          <a:sym typeface="Calibri"/>
                        </a:rPr>
                        <a:t>5</a:t>
                      </a:r>
                      <a:endParaRPr>
                        <a:solidFill>
                          <a:srgbClr val="424242"/>
                        </a:solidFill>
                        <a:latin typeface="Calibri"/>
                        <a:ea typeface="Calibri"/>
                        <a:cs typeface="Calibri"/>
                        <a:sym typeface="Calibri"/>
                      </a:endParaRPr>
                    </a:p>
                  </a:txBody>
                  <a:tcPr marT="91425" marB="91425" marR="91425" marL="91425">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a:solidFill>
                            <a:srgbClr val="424242"/>
                          </a:solidFill>
                          <a:latin typeface="Calibri"/>
                          <a:ea typeface="Calibri"/>
                          <a:cs typeface="Calibri"/>
                          <a:sym typeface="Calibri"/>
                        </a:rPr>
                        <a:t>40.2</a:t>
                      </a:r>
                      <a:endParaRPr>
                        <a:solidFill>
                          <a:srgbClr val="424242"/>
                        </a:solidFill>
                        <a:latin typeface="Calibri"/>
                        <a:ea typeface="Calibri"/>
                        <a:cs typeface="Calibri"/>
                        <a:sym typeface="Calibri"/>
                      </a:endParaRPr>
                    </a:p>
                  </a:txBody>
                  <a:tcPr marT="91425" marB="91425" marR="91425" marL="91425">
                    <a:lnL cap="flat" cmpd="sng" w="7625">
                      <a:solidFill>
                        <a:srgbClr val="0B5B51"/>
                      </a:solidFill>
                      <a:prstDash val="solid"/>
                      <a:round/>
                      <a:headEnd len="sm" w="sm" type="none"/>
                      <a:tailEnd len="sm" w="sm" type="none"/>
                    </a:lnL>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381000">
                <a:tc>
                  <a:txBody>
                    <a:bodyPr/>
                    <a:lstStyle/>
                    <a:p>
                      <a:pPr indent="0" lvl="0" marL="0" rtl="0" algn="ctr">
                        <a:lnSpc>
                          <a:spcPct val="115000"/>
                        </a:lnSpc>
                        <a:spcBef>
                          <a:spcPts val="0"/>
                        </a:spcBef>
                        <a:spcAft>
                          <a:spcPts val="0"/>
                        </a:spcAft>
                        <a:buNone/>
                      </a:pPr>
                      <a:r>
                        <a:rPr lang="en">
                          <a:solidFill>
                            <a:srgbClr val="424242"/>
                          </a:solidFill>
                          <a:latin typeface="Calibri"/>
                          <a:ea typeface="Calibri"/>
                          <a:cs typeface="Calibri"/>
                          <a:sym typeface="Calibri"/>
                        </a:rPr>
                        <a:t>10</a:t>
                      </a:r>
                      <a:endParaRPr>
                        <a:solidFill>
                          <a:srgbClr val="424242"/>
                        </a:solidFill>
                        <a:latin typeface="Calibri"/>
                        <a:ea typeface="Calibri"/>
                        <a:cs typeface="Calibri"/>
                        <a:sym typeface="Calibri"/>
                      </a:endParaRPr>
                    </a:p>
                  </a:txBody>
                  <a:tcPr marT="91425" marB="91425" marR="91425" marL="91425">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a:solidFill>
                            <a:srgbClr val="424242"/>
                          </a:solidFill>
                          <a:latin typeface="Calibri"/>
                          <a:ea typeface="Calibri"/>
                          <a:cs typeface="Calibri"/>
                          <a:sym typeface="Calibri"/>
                        </a:rPr>
                        <a:t>46.3</a:t>
                      </a:r>
                      <a:endParaRPr>
                        <a:solidFill>
                          <a:srgbClr val="424242"/>
                        </a:solidFill>
                        <a:latin typeface="Calibri"/>
                        <a:ea typeface="Calibri"/>
                        <a:cs typeface="Calibri"/>
                        <a:sym typeface="Calibri"/>
                      </a:endParaRPr>
                    </a:p>
                  </a:txBody>
                  <a:tcPr marT="91425" marB="91425" marR="91425" marL="91425">
                    <a:lnL cap="flat" cmpd="sng" w="7625">
                      <a:solidFill>
                        <a:srgbClr val="0B5B51"/>
                      </a:solidFill>
                      <a:prstDash val="solid"/>
                      <a:round/>
                      <a:headEnd len="sm" w="sm" type="none"/>
                      <a:tailEnd len="sm" w="sm" type="none"/>
                    </a:lnL>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381000">
                <a:tc>
                  <a:txBody>
                    <a:bodyPr/>
                    <a:lstStyle/>
                    <a:p>
                      <a:pPr indent="0" lvl="0" marL="0" rtl="0" algn="ctr">
                        <a:lnSpc>
                          <a:spcPct val="115000"/>
                        </a:lnSpc>
                        <a:spcBef>
                          <a:spcPts val="0"/>
                        </a:spcBef>
                        <a:spcAft>
                          <a:spcPts val="0"/>
                        </a:spcAft>
                        <a:buNone/>
                      </a:pPr>
                      <a:r>
                        <a:rPr lang="en">
                          <a:solidFill>
                            <a:srgbClr val="424242"/>
                          </a:solidFill>
                          <a:latin typeface="Calibri"/>
                          <a:ea typeface="Calibri"/>
                          <a:cs typeface="Calibri"/>
                          <a:sym typeface="Calibri"/>
                        </a:rPr>
                        <a:t>15</a:t>
                      </a:r>
                      <a:endParaRPr>
                        <a:solidFill>
                          <a:srgbClr val="424242"/>
                        </a:solidFill>
                        <a:latin typeface="Calibri"/>
                        <a:ea typeface="Calibri"/>
                        <a:cs typeface="Calibri"/>
                        <a:sym typeface="Calibri"/>
                      </a:endParaRPr>
                    </a:p>
                  </a:txBody>
                  <a:tcPr marT="91425" marB="91425" marR="91425" marL="91425">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a:solidFill>
                            <a:srgbClr val="424242"/>
                          </a:solidFill>
                          <a:latin typeface="Calibri"/>
                          <a:ea typeface="Calibri"/>
                          <a:cs typeface="Calibri"/>
                          <a:sym typeface="Calibri"/>
                        </a:rPr>
                        <a:t>53.2</a:t>
                      </a:r>
                      <a:endParaRPr>
                        <a:solidFill>
                          <a:srgbClr val="424242"/>
                        </a:solidFill>
                        <a:latin typeface="Calibri"/>
                        <a:ea typeface="Calibri"/>
                        <a:cs typeface="Calibri"/>
                        <a:sym typeface="Calibri"/>
                      </a:endParaRPr>
                    </a:p>
                  </a:txBody>
                  <a:tcPr marT="91425" marB="91425" marR="91425" marL="91425">
                    <a:lnL cap="flat" cmpd="sng" w="7625">
                      <a:solidFill>
                        <a:srgbClr val="0B5B51"/>
                      </a:solidFill>
                      <a:prstDash val="solid"/>
                      <a:round/>
                      <a:headEnd len="sm" w="sm" type="none"/>
                      <a:tailEnd len="sm" w="sm" type="none"/>
                    </a:lnL>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381000">
                <a:tc>
                  <a:txBody>
                    <a:bodyPr/>
                    <a:lstStyle/>
                    <a:p>
                      <a:pPr indent="0" lvl="0" marL="0" rtl="0" algn="ctr">
                        <a:lnSpc>
                          <a:spcPct val="115000"/>
                        </a:lnSpc>
                        <a:spcBef>
                          <a:spcPts val="0"/>
                        </a:spcBef>
                        <a:spcAft>
                          <a:spcPts val="0"/>
                        </a:spcAft>
                        <a:buNone/>
                      </a:pPr>
                      <a:r>
                        <a:rPr lang="en">
                          <a:solidFill>
                            <a:srgbClr val="424242"/>
                          </a:solidFill>
                          <a:latin typeface="Calibri"/>
                          <a:ea typeface="Calibri"/>
                          <a:cs typeface="Calibri"/>
                          <a:sym typeface="Calibri"/>
                        </a:rPr>
                        <a:t>20</a:t>
                      </a:r>
                      <a:endParaRPr>
                        <a:solidFill>
                          <a:srgbClr val="424242"/>
                        </a:solidFill>
                        <a:latin typeface="Calibri"/>
                        <a:ea typeface="Calibri"/>
                        <a:cs typeface="Calibri"/>
                        <a:sym typeface="Calibri"/>
                      </a:endParaRPr>
                    </a:p>
                  </a:txBody>
                  <a:tcPr marT="91425" marB="91425" marR="91425" marL="91425">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tcPr>
                </a:tc>
                <a:tc>
                  <a:txBody>
                    <a:bodyPr/>
                    <a:lstStyle/>
                    <a:p>
                      <a:pPr indent="0" lvl="0" marL="0" rtl="0" algn="ctr">
                        <a:lnSpc>
                          <a:spcPct val="115000"/>
                        </a:lnSpc>
                        <a:spcBef>
                          <a:spcPts val="0"/>
                        </a:spcBef>
                        <a:spcAft>
                          <a:spcPts val="0"/>
                        </a:spcAft>
                        <a:buNone/>
                      </a:pPr>
                      <a:r>
                        <a:rPr lang="en">
                          <a:solidFill>
                            <a:srgbClr val="424242"/>
                          </a:solidFill>
                          <a:latin typeface="Calibri"/>
                          <a:ea typeface="Calibri"/>
                          <a:cs typeface="Calibri"/>
                          <a:sym typeface="Calibri"/>
                        </a:rPr>
                        <a:t>61.2</a:t>
                      </a:r>
                      <a:endParaRPr>
                        <a:solidFill>
                          <a:srgbClr val="424242"/>
                        </a:solidFill>
                        <a:latin typeface="Calibri"/>
                        <a:ea typeface="Calibri"/>
                        <a:cs typeface="Calibri"/>
                        <a:sym typeface="Calibri"/>
                      </a:endParaRPr>
                    </a:p>
                  </a:txBody>
                  <a:tcPr marT="91425" marB="91425" marR="91425" marL="91425">
                    <a:lnL cap="flat" cmpd="sng" w="7625">
                      <a:solidFill>
                        <a:srgbClr val="0B5B51"/>
                      </a:solidFill>
                      <a:prstDash val="solid"/>
                      <a:round/>
                      <a:headEnd len="sm" w="sm" type="none"/>
                      <a:tailEnd len="sm" w="sm" type="none"/>
                    </a:lnL>
                    <a:lnT cap="flat" cmpd="sng" w="7625">
                      <a:solidFill>
                        <a:srgbClr val="0B5B51"/>
                      </a:solidFill>
                      <a:prstDash val="solid"/>
                      <a:round/>
                      <a:headEnd len="sm" w="sm" type="none"/>
                      <a:tailEnd len="sm" w="sm" type="none"/>
                    </a:lnT>
                  </a:tcPr>
                </a:tc>
              </a:tr>
            </a:tbl>
          </a:graphicData>
        </a:graphic>
      </p:graphicFrame>
      <p:pic>
        <p:nvPicPr>
          <p:cNvPr id="200" name="Google Shape;200;p19"/>
          <p:cNvPicPr preferRelativeResize="0"/>
          <p:nvPr/>
        </p:nvPicPr>
        <p:blipFill>
          <a:blip r:embed="rId5">
            <a:alphaModFix/>
          </a:blip>
          <a:stretch>
            <a:fillRect/>
          </a:stretch>
        </p:blipFill>
        <p:spPr>
          <a:xfrm>
            <a:off x="152400" y="1882950"/>
            <a:ext cx="1929098" cy="1902775"/>
          </a:xfrm>
          <a:prstGeom prst="rect">
            <a:avLst/>
          </a:prstGeom>
          <a:noFill/>
          <a:ln>
            <a:noFill/>
          </a:ln>
        </p:spPr>
      </p:pic>
      <p:pic>
        <p:nvPicPr>
          <p:cNvPr id="201" name="Google Shape;201;p19"/>
          <p:cNvPicPr preferRelativeResize="0"/>
          <p:nvPr/>
        </p:nvPicPr>
        <p:blipFill>
          <a:blip r:embed="rId6">
            <a:alphaModFix/>
          </a:blip>
          <a:stretch>
            <a:fillRect/>
          </a:stretch>
        </p:blipFill>
        <p:spPr>
          <a:xfrm>
            <a:off x="2131073" y="2595775"/>
            <a:ext cx="1929098" cy="1902775"/>
          </a:xfrm>
          <a:prstGeom prst="rect">
            <a:avLst/>
          </a:prstGeom>
          <a:noFill/>
          <a:ln>
            <a:noFill/>
          </a:ln>
        </p:spPr>
      </p:pic>
      <p:pic>
        <p:nvPicPr>
          <p:cNvPr id="202" name="Google Shape;202;p19"/>
          <p:cNvPicPr preferRelativeResize="0"/>
          <p:nvPr/>
        </p:nvPicPr>
        <p:blipFill>
          <a:blip r:embed="rId7">
            <a:alphaModFix/>
          </a:blip>
          <a:stretch>
            <a:fillRect/>
          </a:stretch>
        </p:blipFill>
        <p:spPr>
          <a:xfrm>
            <a:off x="3324796" y="1882950"/>
            <a:ext cx="2087036" cy="1902775"/>
          </a:xfrm>
          <a:prstGeom prst="rect">
            <a:avLst/>
          </a:prstGeom>
          <a:noFill/>
          <a:ln>
            <a:noFill/>
          </a:ln>
        </p:spPr>
      </p:pic>
      <p:sp>
        <p:nvSpPr>
          <p:cNvPr id="203" name="Google Shape;203;p19"/>
          <p:cNvSpPr txBox="1"/>
          <p:nvPr/>
        </p:nvSpPr>
        <p:spPr>
          <a:xfrm>
            <a:off x="335275" y="1749600"/>
            <a:ext cx="390600" cy="33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a.</a:t>
            </a:r>
            <a:endParaRPr sz="1800">
              <a:solidFill>
                <a:srgbClr val="424242"/>
              </a:solidFill>
              <a:latin typeface="Calibri"/>
              <a:ea typeface="Calibri"/>
              <a:cs typeface="Calibri"/>
              <a:sym typeface="Calibri"/>
            </a:endParaRPr>
          </a:p>
        </p:txBody>
      </p:sp>
      <p:sp>
        <p:nvSpPr>
          <p:cNvPr id="204" name="Google Shape;204;p19"/>
          <p:cNvSpPr txBox="1"/>
          <p:nvPr/>
        </p:nvSpPr>
        <p:spPr>
          <a:xfrm>
            <a:off x="2316475" y="2481475"/>
            <a:ext cx="390600" cy="33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b</a:t>
            </a:r>
            <a:r>
              <a:rPr lang="en" sz="1800">
                <a:solidFill>
                  <a:srgbClr val="424242"/>
                </a:solidFill>
                <a:latin typeface="Calibri"/>
                <a:ea typeface="Calibri"/>
                <a:cs typeface="Calibri"/>
                <a:sym typeface="Calibri"/>
              </a:rPr>
              <a:t>.</a:t>
            </a:r>
            <a:endParaRPr sz="1800">
              <a:solidFill>
                <a:srgbClr val="424242"/>
              </a:solidFill>
              <a:latin typeface="Calibri"/>
              <a:ea typeface="Calibri"/>
              <a:cs typeface="Calibri"/>
              <a:sym typeface="Calibri"/>
            </a:endParaRPr>
          </a:p>
        </p:txBody>
      </p:sp>
      <p:sp>
        <p:nvSpPr>
          <p:cNvPr id="205" name="Google Shape;205;p19"/>
          <p:cNvSpPr txBox="1"/>
          <p:nvPr/>
        </p:nvSpPr>
        <p:spPr>
          <a:xfrm>
            <a:off x="3657600" y="1746504"/>
            <a:ext cx="390600" cy="33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c</a:t>
            </a:r>
            <a:r>
              <a:rPr lang="en" sz="1800">
                <a:solidFill>
                  <a:srgbClr val="424242"/>
                </a:solidFill>
                <a:latin typeface="Calibri"/>
                <a:ea typeface="Calibri"/>
                <a:cs typeface="Calibri"/>
                <a:sym typeface="Calibri"/>
              </a:rPr>
              <a:t>.</a:t>
            </a:r>
            <a:endParaRPr sz="1800">
              <a:solidFill>
                <a:srgbClr val="424242"/>
              </a:solidFill>
              <a:latin typeface="Calibri"/>
              <a:ea typeface="Calibri"/>
              <a:cs typeface="Calibri"/>
              <a:sym typeface="Calibri"/>
            </a:endParaRPr>
          </a:p>
        </p:txBody>
      </p:sp>
      <p:sp>
        <p:nvSpPr>
          <p:cNvPr id="206" name="Google Shape;206;p19"/>
          <p:cNvSpPr txBox="1"/>
          <p:nvPr/>
        </p:nvSpPr>
        <p:spPr>
          <a:xfrm>
            <a:off x="5526400" y="2487168"/>
            <a:ext cx="390600" cy="33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d</a:t>
            </a:r>
            <a:r>
              <a:rPr lang="en" sz="1800">
                <a:solidFill>
                  <a:srgbClr val="424242"/>
                </a:solidFill>
                <a:latin typeface="Calibri"/>
                <a:ea typeface="Calibri"/>
                <a:cs typeface="Calibri"/>
                <a:sym typeface="Calibri"/>
              </a:rPr>
              <a:t>.</a:t>
            </a:r>
            <a:endParaRPr sz="1800">
              <a:solidFill>
                <a:srgbClr val="424242"/>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10" name="Shape 210"/>
        <p:cNvGrpSpPr/>
        <p:nvPr/>
      </p:nvGrpSpPr>
      <p:grpSpPr>
        <a:xfrm>
          <a:off x="0" y="0"/>
          <a:ext cx="0" cy="0"/>
          <a:chOff x="0" y="0"/>
          <a:chExt cx="0" cy="0"/>
        </a:xfrm>
      </p:grpSpPr>
      <p:sp>
        <p:nvSpPr>
          <p:cNvPr id="211" name="Google Shape;211;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a:t>
            </a:r>
            <a:r>
              <a:rPr lang="en"/>
              <a:t>- Review</a:t>
            </a:r>
            <a:endParaRPr/>
          </a:p>
        </p:txBody>
      </p:sp>
      <p:sp>
        <p:nvSpPr>
          <p:cNvPr id="212" name="Google Shape;212;p20"/>
          <p:cNvSpPr txBox="1"/>
          <p:nvPr>
            <p:ph idx="1" type="body"/>
          </p:nvPr>
        </p:nvSpPr>
        <p:spPr>
          <a:xfrm>
            <a:off x="1567150" y="3344025"/>
            <a:ext cx="5532600" cy="1328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AutoNum type="arabicPeriod"/>
            </a:pPr>
            <a:r>
              <a:rPr lang="en"/>
              <a:t>5 hours?</a:t>
            </a:r>
            <a:endParaRPr/>
          </a:p>
          <a:p>
            <a:pPr indent="-342900" lvl="0" marL="457200" rtl="0" algn="l">
              <a:spcBef>
                <a:spcPts val="1000"/>
              </a:spcBef>
              <a:spcAft>
                <a:spcPts val="0"/>
              </a:spcAft>
              <a:buSzPts val="1800"/>
              <a:buAutoNum type="arabicPeriod"/>
            </a:pPr>
            <a:r>
              <a:rPr lang="en"/>
              <a:t>6 hours?</a:t>
            </a:r>
            <a:endParaRPr/>
          </a:p>
          <a:p>
            <a:pPr indent="-342900" lvl="0" marL="457200" rtl="0" algn="l">
              <a:spcBef>
                <a:spcPts val="1000"/>
              </a:spcBef>
              <a:spcAft>
                <a:spcPts val="1000"/>
              </a:spcAft>
              <a:buSzPts val="1800"/>
              <a:buAutoNum type="arabicPeriod"/>
            </a:pPr>
            <a:r>
              <a:rPr lang="en"/>
              <a:t>10 hours?</a:t>
            </a:r>
            <a:endParaRPr/>
          </a:p>
        </p:txBody>
      </p:sp>
      <p:sp>
        <p:nvSpPr>
          <p:cNvPr id="213" name="Google Shape;213;p2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14" name="Google Shape;214;p20"/>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5.11.2 Choosing an Appropriate Model - Additional Resources</a:t>
            </a:r>
            <a:endParaRPr sz="1000"/>
          </a:p>
        </p:txBody>
      </p:sp>
      <p:pic>
        <p:nvPicPr>
          <p:cNvPr id="215" name="Google Shape;215;p20"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216" name="Google Shape;216;p20"/>
          <p:cNvSpPr txBox="1"/>
          <p:nvPr/>
        </p:nvSpPr>
        <p:spPr>
          <a:xfrm>
            <a:off x="6559950" y="3597025"/>
            <a:ext cx="1448400" cy="42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rgbClr val="424242"/>
              </a:solidFill>
              <a:latin typeface="Calibri"/>
              <a:ea typeface="Calibri"/>
              <a:cs typeface="Calibri"/>
              <a:sym typeface="Calibri"/>
            </a:endParaRPr>
          </a:p>
        </p:txBody>
      </p:sp>
      <p:graphicFrame>
        <p:nvGraphicFramePr>
          <p:cNvPr id="217" name="Google Shape;217;p20"/>
          <p:cNvGraphicFramePr/>
          <p:nvPr/>
        </p:nvGraphicFramePr>
        <p:xfrm>
          <a:off x="310896" y="1616559"/>
          <a:ext cx="3000000" cy="3000000"/>
        </p:xfrm>
        <a:graphic>
          <a:graphicData uri="http://schemas.openxmlformats.org/drawingml/2006/table">
            <a:tbl>
              <a:tblPr>
                <a:noFill/>
                <a:tableStyleId>{2DAEC02F-6D84-4C52-A718-C425AFB18F00}</a:tableStyleId>
              </a:tblPr>
              <a:tblGrid>
                <a:gridCol w="3797850"/>
                <a:gridCol w="367075"/>
                <a:gridCol w="367075"/>
                <a:gridCol w="367075"/>
                <a:gridCol w="367075"/>
                <a:gridCol w="367075"/>
              </a:tblGrid>
              <a:tr h="232900">
                <a:tc>
                  <a:txBody>
                    <a:bodyPr/>
                    <a:lstStyle/>
                    <a:p>
                      <a:pPr indent="0" lvl="0" marL="0" rtl="0" algn="ctr">
                        <a:spcBef>
                          <a:spcPts val="0"/>
                        </a:spcBef>
                        <a:spcAft>
                          <a:spcPts val="0"/>
                        </a:spcAft>
                        <a:buNone/>
                      </a:pPr>
                      <a:r>
                        <a:rPr b="1" lang="en" sz="1800">
                          <a:solidFill>
                            <a:schemeClr val="lt1"/>
                          </a:solidFill>
                          <a:latin typeface="Calibri"/>
                          <a:ea typeface="Calibri"/>
                          <a:cs typeface="Calibri"/>
                          <a:sym typeface="Calibri"/>
                        </a:rPr>
                        <a:t>Hours into Study</a:t>
                      </a:r>
                      <a:endParaRPr b="1" sz="1800">
                        <a:solidFill>
                          <a:schemeClr val="lt1"/>
                        </a:solidFill>
                        <a:latin typeface="Calibri"/>
                        <a:ea typeface="Calibri"/>
                        <a:cs typeface="Calibri"/>
                        <a:sym typeface="Calibri"/>
                      </a:endParaRPr>
                    </a:p>
                  </a:txBody>
                  <a:tcPr marT="45700" marB="45700" marR="0" marL="0">
                    <a:solidFill>
                      <a:srgbClr val="005047"/>
                    </a:solidFill>
                  </a:tcPr>
                </a:tc>
                <a:tc>
                  <a:txBody>
                    <a:bodyPr/>
                    <a:lstStyle/>
                    <a:p>
                      <a:pPr indent="0" lvl="0" marL="0" marR="0" rtl="0" algn="ctr">
                        <a:lnSpc>
                          <a:spcPct val="100000"/>
                        </a:lnSpc>
                        <a:spcBef>
                          <a:spcPts val="0"/>
                        </a:spcBef>
                        <a:spcAft>
                          <a:spcPts val="0"/>
                        </a:spcAft>
                        <a:buClr>
                          <a:schemeClr val="dk1"/>
                        </a:buClr>
                        <a:buSzPts val="1100"/>
                        <a:buFont typeface="Arial"/>
                        <a:buNone/>
                      </a:pPr>
                      <a:r>
                        <a:rPr lang="en" sz="1800">
                          <a:solidFill>
                            <a:schemeClr val="dk1"/>
                          </a:solidFill>
                          <a:latin typeface="Times New Roman"/>
                          <a:ea typeface="Times New Roman"/>
                          <a:cs typeface="Times New Roman"/>
                          <a:sym typeface="Times New Roman"/>
                        </a:rPr>
                        <a:t>0</a:t>
                      </a:r>
                      <a:endParaRPr sz="1800">
                        <a:solidFill>
                          <a:schemeClr val="dk1"/>
                        </a:solidFill>
                        <a:latin typeface="Times New Roman"/>
                        <a:ea typeface="Times New Roman"/>
                        <a:cs typeface="Times New Roman"/>
                        <a:sym typeface="Times New Roman"/>
                      </a:endParaRPr>
                    </a:p>
                  </a:txBody>
                  <a:tcPr marT="45700" marB="45700" marR="0" marL="0"/>
                </a:tc>
                <a:tc>
                  <a:txBody>
                    <a:bodyPr/>
                    <a:lstStyle/>
                    <a:p>
                      <a:pPr indent="0" lvl="0" marL="0" marR="0" rtl="0" algn="ctr">
                        <a:lnSpc>
                          <a:spcPct val="100000"/>
                        </a:lnSpc>
                        <a:spcBef>
                          <a:spcPts val="0"/>
                        </a:spcBef>
                        <a:spcAft>
                          <a:spcPts val="0"/>
                        </a:spcAft>
                        <a:buNone/>
                      </a:pPr>
                      <a:r>
                        <a:rPr lang="en" sz="1800">
                          <a:solidFill>
                            <a:schemeClr val="dk1"/>
                          </a:solidFill>
                          <a:latin typeface="Times New Roman"/>
                          <a:ea typeface="Times New Roman"/>
                          <a:cs typeface="Times New Roman"/>
                          <a:sym typeface="Times New Roman"/>
                        </a:rPr>
                        <a:t>1</a:t>
                      </a:r>
                      <a:endParaRPr sz="1800">
                        <a:solidFill>
                          <a:schemeClr val="dk1"/>
                        </a:solidFill>
                        <a:latin typeface="Times New Roman"/>
                        <a:ea typeface="Times New Roman"/>
                        <a:cs typeface="Times New Roman"/>
                        <a:sym typeface="Times New Roman"/>
                      </a:endParaRPr>
                    </a:p>
                  </a:txBody>
                  <a:tcPr marT="45700" marB="45700" marR="0" marL="0"/>
                </a:tc>
                <a:tc>
                  <a:txBody>
                    <a:bodyPr/>
                    <a:lstStyle/>
                    <a:p>
                      <a:pPr indent="0" lvl="0" marL="0" marR="0" rtl="0" algn="ctr">
                        <a:lnSpc>
                          <a:spcPct val="100000"/>
                        </a:lnSpc>
                        <a:spcBef>
                          <a:spcPts val="0"/>
                        </a:spcBef>
                        <a:spcAft>
                          <a:spcPts val="0"/>
                        </a:spcAft>
                        <a:buNone/>
                      </a:pPr>
                      <a:r>
                        <a:rPr lang="en" sz="1800">
                          <a:solidFill>
                            <a:schemeClr val="dk1"/>
                          </a:solidFill>
                          <a:latin typeface="Times New Roman"/>
                          <a:ea typeface="Times New Roman"/>
                          <a:cs typeface="Times New Roman"/>
                          <a:sym typeface="Times New Roman"/>
                        </a:rPr>
                        <a:t>2</a:t>
                      </a:r>
                      <a:endParaRPr sz="1800">
                        <a:solidFill>
                          <a:schemeClr val="dk1"/>
                        </a:solidFill>
                        <a:latin typeface="Times New Roman"/>
                        <a:ea typeface="Times New Roman"/>
                        <a:cs typeface="Times New Roman"/>
                        <a:sym typeface="Times New Roman"/>
                      </a:endParaRPr>
                    </a:p>
                  </a:txBody>
                  <a:tcPr marT="45700" marB="45700" marR="0" marL="0"/>
                </a:tc>
                <a:tc>
                  <a:txBody>
                    <a:bodyPr/>
                    <a:lstStyle/>
                    <a:p>
                      <a:pPr indent="0" lvl="0" marL="0" marR="0" rtl="0" algn="ctr">
                        <a:lnSpc>
                          <a:spcPct val="100000"/>
                        </a:lnSpc>
                        <a:spcBef>
                          <a:spcPts val="0"/>
                        </a:spcBef>
                        <a:spcAft>
                          <a:spcPts val="0"/>
                        </a:spcAft>
                        <a:buNone/>
                      </a:pPr>
                      <a:r>
                        <a:rPr lang="en" sz="1800">
                          <a:solidFill>
                            <a:schemeClr val="dk1"/>
                          </a:solidFill>
                          <a:latin typeface="Times New Roman"/>
                          <a:ea typeface="Times New Roman"/>
                          <a:cs typeface="Times New Roman"/>
                          <a:sym typeface="Times New Roman"/>
                        </a:rPr>
                        <a:t>3</a:t>
                      </a:r>
                      <a:endParaRPr sz="1800">
                        <a:solidFill>
                          <a:schemeClr val="dk1"/>
                        </a:solidFill>
                        <a:latin typeface="Times New Roman"/>
                        <a:ea typeface="Times New Roman"/>
                        <a:cs typeface="Times New Roman"/>
                        <a:sym typeface="Times New Roman"/>
                      </a:endParaRPr>
                    </a:p>
                  </a:txBody>
                  <a:tcPr marT="45700" marB="45700" marR="0" marL="0"/>
                </a:tc>
                <a:tc>
                  <a:txBody>
                    <a:bodyPr/>
                    <a:lstStyle/>
                    <a:p>
                      <a:pPr indent="0" lvl="0" marL="0" marR="0" rtl="0" algn="ctr">
                        <a:lnSpc>
                          <a:spcPct val="100000"/>
                        </a:lnSpc>
                        <a:spcBef>
                          <a:spcPts val="0"/>
                        </a:spcBef>
                        <a:spcAft>
                          <a:spcPts val="0"/>
                        </a:spcAft>
                        <a:buNone/>
                      </a:pPr>
                      <a:r>
                        <a:rPr lang="en" sz="1800">
                          <a:solidFill>
                            <a:schemeClr val="dk1"/>
                          </a:solidFill>
                          <a:latin typeface="Times New Roman"/>
                          <a:ea typeface="Times New Roman"/>
                          <a:cs typeface="Times New Roman"/>
                          <a:sym typeface="Times New Roman"/>
                        </a:rPr>
                        <a:t>4</a:t>
                      </a:r>
                      <a:endParaRPr sz="1800">
                        <a:solidFill>
                          <a:schemeClr val="dk1"/>
                        </a:solidFill>
                        <a:latin typeface="Times New Roman"/>
                        <a:ea typeface="Times New Roman"/>
                        <a:cs typeface="Times New Roman"/>
                        <a:sym typeface="Times New Roman"/>
                      </a:endParaRPr>
                    </a:p>
                  </a:txBody>
                  <a:tcPr marT="45700" marB="45700" marR="0" marL="0"/>
                </a:tc>
              </a:tr>
              <a:tr h="398925">
                <a:tc>
                  <a:txBody>
                    <a:bodyPr/>
                    <a:lstStyle/>
                    <a:p>
                      <a:pPr indent="0" lvl="0" marL="0" rtl="0" algn="ctr">
                        <a:spcBef>
                          <a:spcPts val="0"/>
                        </a:spcBef>
                        <a:spcAft>
                          <a:spcPts val="0"/>
                        </a:spcAft>
                        <a:buNone/>
                      </a:pPr>
                      <a:r>
                        <a:rPr b="1" lang="en" sz="1800">
                          <a:solidFill>
                            <a:schemeClr val="lt1"/>
                          </a:solidFill>
                          <a:latin typeface="Calibri"/>
                          <a:ea typeface="Calibri"/>
                          <a:cs typeface="Calibri"/>
                          <a:sym typeface="Calibri"/>
                        </a:rPr>
                        <a:t>Yeast Colony Population (Thousands)</a:t>
                      </a:r>
                      <a:endParaRPr i="1" sz="1800">
                        <a:solidFill>
                          <a:schemeClr val="lt1"/>
                        </a:solidFill>
                        <a:latin typeface="Calibri"/>
                        <a:ea typeface="Calibri"/>
                        <a:cs typeface="Calibri"/>
                        <a:sym typeface="Calibri"/>
                      </a:endParaRPr>
                    </a:p>
                  </a:txBody>
                  <a:tcPr marT="45700" marB="45700" marR="0" marL="0">
                    <a:solidFill>
                      <a:srgbClr val="0B5B51"/>
                    </a:solidFill>
                  </a:tcPr>
                </a:tc>
                <a:tc>
                  <a:txBody>
                    <a:bodyPr/>
                    <a:lstStyle/>
                    <a:p>
                      <a:pPr indent="0" lvl="0" marL="0" rtl="0" algn="ctr">
                        <a:spcBef>
                          <a:spcPts val="0"/>
                        </a:spcBef>
                        <a:spcAft>
                          <a:spcPts val="0"/>
                        </a:spcAft>
                        <a:buNone/>
                      </a:pPr>
                      <a:r>
                        <a:rPr lang="en" sz="1700"/>
                        <a:t>5</a:t>
                      </a:r>
                      <a:endParaRPr sz="1700"/>
                    </a:p>
                  </a:txBody>
                  <a:tcPr marT="45700" marB="45700" marR="0" marL="0"/>
                </a:tc>
                <a:tc>
                  <a:txBody>
                    <a:bodyPr/>
                    <a:lstStyle/>
                    <a:p>
                      <a:pPr indent="0" lvl="0" marL="0" rtl="0" algn="ctr">
                        <a:spcBef>
                          <a:spcPts val="0"/>
                        </a:spcBef>
                        <a:spcAft>
                          <a:spcPts val="0"/>
                        </a:spcAft>
                        <a:buNone/>
                      </a:pPr>
                      <a:r>
                        <a:rPr lang="en" sz="1700"/>
                        <a:t>10</a:t>
                      </a:r>
                      <a:endParaRPr sz="1700"/>
                    </a:p>
                  </a:txBody>
                  <a:tcPr marT="45700" marB="45700" marR="0" marL="0"/>
                </a:tc>
                <a:tc>
                  <a:txBody>
                    <a:bodyPr/>
                    <a:lstStyle/>
                    <a:p>
                      <a:pPr indent="0" lvl="0" marL="0" rtl="0" algn="ctr">
                        <a:spcBef>
                          <a:spcPts val="0"/>
                        </a:spcBef>
                        <a:spcAft>
                          <a:spcPts val="0"/>
                        </a:spcAft>
                        <a:buNone/>
                      </a:pPr>
                      <a:r>
                        <a:rPr lang="en" sz="1700"/>
                        <a:t>20</a:t>
                      </a:r>
                      <a:endParaRPr sz="1700"/>
                    </a:p>
                  </a:txBody>
                  <a:tcPr marT="45700" marB="45700" marR="0" marL="0"/>
                </a:tc>
                <a:tc>
                  <a:txBody>
                    <a:bodyPr/>
                    <a:lstStyle/>
                    <a:p>
                      <a:pPr indent="0" lvl="0" marL="0" rtl="0" algn="ctr">
                        <a:spcBef>
                          <a:spcPts val="0"/>
                        </a:spcBef>
                        <a:spcAft>
                          <a:spcPts val="0"/>
                        </a:spcAft>
                        <a:buNone/>
                      </a:pPr>
                      <a:r>
                        <a:rPr lang="en" sz="1700"/>
                        <a:t>40</a:t>
                      </a:r>
                      <a:endParaRPr sz="1700"/>
                    </a:p>
                  </a:txBody>
                  <a:tcPr marT="45700" marB="45700" marR="0" marL="0"/>
                </a:tc>
                <a:tc>
                  <a:txBody>
                    <a:bodyPr/>
                    <a:lstStyle/>
                    <a:p>
                      <a:pPr indent="0" lvl="0" marL="0" rtl="0" algn="ctr">
                        <a:spcBef>
                          <a:spcPts val="0"/>
                        </a:spcBef>
                        <a:spcAft>
                          <a:spcPts val="0"/>
                        </a:spcAft>
                        <a:buNone/>
                      </a:pPr>
                      <a:r>
                        <a:rPr lang="en" sz="1700"/>
                        <a:t>80</a:t>
                      </a:r>
                      <a:endParaRPr sz="1700"/>
                    </a:p>
                  </a:txBody>
                  <a:tcPr marT="45700" marB="45700" marR="0" marL="0"/>
                </a:tc>
              </a:tr>
            </a:tbl>
          </a:graphicData>
        </a:graphic>
      </p:graphicFrame>
      <p:sp>
        <p:nvSpPr>
          <p:cNvPr id="218" name="Google Shape;218;p20"/>
          <p:cNvSpPr txBox="1"/>
          <p:nvPr/>
        </p:nvSpPr>
        <p:spPr>
          <a:xfrm>
            <a:off x="6194400" y="1510917"/>
            <a:ext cx="2492400" cy="975900"/>
          </a:xfrm>
          <a:prstGeom prst="rect">
            <a:avLst/>
          </a:prstGeom>
          <a:solidFill>
            <a:schemeClr val="lt2"/>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700">
                <a:solidFill>
                  <a:srgbClr val="424242"/>
                </a:solidFill>
                <a:latin typeface="Calibri"/>
                <a:ea typeface="Calibri"/>
                <a:cs typeface="Calibri"/>
                <a:sym typeface="Calibri"/>
              </a:rPr>
              <a:t>Did you notice that the population doubles every hour?</a:t>
            </a:r>
            <a:endParaRPr b="1" sz="1700">
              <a:solidFill>
                <a:srgbClr val="424242"/>
              </a:solidFill>
              <a:latin typeface="Calibri"/>
              <a:ea typeface="Calibri"/>
              <a:cs typeface="Calibri"/>
              <a:sym typeface="Calibri"/>
            </a:endParaRPr>
          </a:p>
        </p:txBody>
      </p:sp>
      <p:sp>
        <p:nvSpPr>
          <p:cNvPr id="219" name="Google Shape;219;p20"/>
          <p:cNvSpPr txBox="1"/>
          <p:nvPr/>
        </p:nvSpPr>
        <p:spPr>
          <a:xfrm>
            <a:off x="310896" y="918008"/>
            <a:ext cx="84360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The table is a lab researchers record of the first four hours of growth of the population of a yeast colony.</a:t>
            </a:r>
            <a:endParaRPr sz="1800"/>
          </a:p>
        </p:txBody>
      </p:sp>
      <p:sp>
        <p:nvSpPr>
          <p:cNvPr id="220" name="Google Shape;220;p20"/>
          <p:cNvSpPr txBox="1"/>
          <p:nvPr/>
        </p:nvSpPr>
        <p:spPr>
          <a:xfrm>
            <a:off x="310900" y="2516100"/>
            <a:ext cx="8376000" cy="1015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The starting value is 5 (thousand) and the population doubles, so the growth factor is 2. If you use this table to make </a:t>
            </a:r>
            <a:r>
              <a:rPr lang="en" sz="1800">
                <a:solidFill>
                  <a:srgbClr val="424242"/>
                </a:solidFill>
                <a:latin typeface="Calibri"/>
                <a:ea typeface="Calibri"/>
                <a:cs typeface="Calibri"/>
                <a:sym typeface="Calibri"/>
              </a:rPr>
              <a:t>predictions</a:t>
            </a:r>
            <a:r>
              <a:rPr lang="en" sz="1800">
                <a:solidFill>
                  <a:srgbClr val="424242"/>
                </a:solidFill>
                <a:latin typeface="Calibri"/>
                <a:ea typeface="Calibri"/>
                <a:cs typeface="Calibri"/>
                <a:sym typeface="Calibri"/>
              </a:rPr>
              <a:t> what will the yeast colony’s future population size be in:</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2">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2">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2">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21"/>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26" name="Google Shape;226;p21"/>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27" name="Google Shape;227;p21"/>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28" name="Google Shape;228;p21"/>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29" name="Google Shape;229;p21"/>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30" name="Google Shape;230;p21"/>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231" name="Google Shape;231;p21"/>
          <p:cNvCxnSpPr>
            <a:stCxn id="225" idx="2"/>
            <a:endCxn id="227"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232" name="Google Shape;232;p21"/>
          <p:cNvCxnSpPr>
            <a:stCxn id="227" idx="3"/>
            <a:endCxn id="226"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233" name="Google Shape;233;p21"/>
          <p:cNvCxnSpPr>
            <a:stCxn id="226" idx="3"/>
            <a:endCxn id="228"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234" name="Google Shape;234;p21"/>
          <p:cNvCxnSpPr>
            <a:stCxn id="228" idx="3"/>
            <a:endCxn id="230"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235" name="Google Shape;235;p21"/>
          <p:cNvCxnSpPr>
            <a:stCxn id="230" idx="3"/>
            <a:endCxn id="229"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236" name="Google Shape;236;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37" name="Google Shape;237;p21"/>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238" name="Google Shape;238;p21" title="hugeicons_chart-down.png"/>
          <p:cNvPicPr preferRelativeResize="0"/>
          <p:nvPr/>
        </p:nvPicPr>
        <p:blipFill>
          <a:blip r:embed="rId3">
            <a:alphaModFix/>
          </a:blip>
          <a:stretch>
            <a:fillRect/>
          </a:stretch>
        </p:blipFill>
        <p:spPr>
          <a:xfrm>
            <a:off x="4902133" y="3200400"/>
            <a:ext cx="228600" cy="228600"/>
          </a:xfrm>
          <a:prstGeom prst="rect">
            <a:avLst/>
          </a:prstGeom>
          <a:noFill/>
          <a:ln>
            <a:noFill/>
          </a:ln>
        </p:spPr>
      </p:pic>
      <p:sp>
        <p:nvSpPr>
          <p:cNvPr id="239" name="Google Shape;239;p21"/>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240" name="Google Shape;240;p21"/>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241" name="Google Shape;241;p21"/>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242" name="Google Shape;242;p21" title="hugeicons_start-up-02.png"/>
          <p:cNvPicPr preferRelativeResize="0"/>
          <p:nvPr/>
        </p:nvPicPr>
        <p:blipFill>
          <a:blip r:embed="rId4">
            <a:alphaModFix/>
          </a:blip>
          <a:stretch>
            <a:fillRect/>
          </a:stretch>
        </p:blipFill>
        <p:spPr>
          <a:xfrm>
            <a:off x="1084454" y="1554480"/>
            <a:ext cx="228600" cy="228600"/>
          </a:xfrm>
          <a:prstGeom prst="rect">
            <a:avLst/>
          </a:prstGeom>
          <a:noFill/>
          <a:ln>
            <a:noFill/>
          </a:ln>
        </p:spPr>
      </p:pic>
      <p:sp>
        <p:nvSpPr>
          <p:cNvPr id="243" name="Google Shape;243;p21"/>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244" name="Google Shape;244;p21" title="hugeicons_centralized.png"/>
          <p:cNvPicPr preferRelativeResize="0"/>
          <p:nvPr/>
        </p:nvPicPr>
        <p:blipFill>
          <a:blip r:embed="rId5">
            <a:alphaModFix/>
          </a:blip>
          <a:stretch>
            <a:fillRect/>
          </a:stretch>
        </p:blipFill>
        <p:spPr>
          <a:xfrm>
            <a:off x="7799832" y="3200400"/>
            <a:ext cx="228600" cy="228600"/>
          </a:xfrm>
          <a:prstGeom prst="rect">
            <a:avLst/>
          </a:prstGeom>
          <a:noFill/>
          <a:ln>
            <a:noFill/>
          </a:ln>
        </p:spPr>
      </p:pic>
      <p:pic>
        <p:nvPicPr>
          <p:cNvPr id="245" name="Google Shape;245;p21" title="hugeicons_pencil.png"/>
          <p:cNvPicPr preferRelativeResize="0"/>
          <p:nvPr/>
        </p:nvPicPr>
        <p:blipFill>
          <a:blip r:embed="rId6">
            <a:alphaModFix/>
          </a:blip>
          <a:stretch>
            <a:fillRect/>
          </a:stretch>
        </p:blipFill>
        <p:spPr>
          <a:xfrm>
            <a:off x="6519672" y="1554480"/>
            <a:ext cx="228600" cy="228600"/>
          </a:xfrm>
          <a:prstGeom prst="rect">
            <a:avLst/>
          </a:prstGeom>
          <a:noFill/>
          <a:ln>
            <a:noFill/>
          </a:ln>
        </p:spPr>
      </p:pic>
      <p:sp>
        <p:nvSpPr>
          <p:cNvPr id="246" name="Google Shape;246;p21"/>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247" name="Google Shape;247;p21"/>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248" name="Google Shape;248;p21" title="hugeicons_task-done-01.png"/>
          <p:cNvPicPr preferRelativeResize="0"/>
          <p:nvPr/>
        </p:nvPicPr>
        <p:blipFill>
          <a:blip r:embed="rId7">
            <a:alphaModFix/>
          </a:blip>
          <a:stretch>
            <a:fillRect/>
          </a:stretch>
        </p:blipFill>
        <p:spPr>
          <a:xfrm>
            <a:off x="3623168" y="1554480"/>
            <a:ext cx="228600" cy="228600"/>
          </a:xfrm>
          <a:prstGeom prst="rect">
            <a:avLst/>
          </a:prstGeom>
          <a:noFill/>
          <a:ln>
            <a:noFill/>
          </a:ln>
        </p:spPr>
      </p:pic>
      <p:pic>
        <p:nvPicPr>
          <p:cNvPr id="249" name="Google Shape;249;p21" title="hugeicons_task-done-01.png"/>
          <p:cNvPicPr preferRelativeResize="0"/>
          <p:nvPr/>
        </p:nvPicPr>
        <p:blipFill>
          <a:blip r:embed="rId7">
            <a:alphaModFix/>
          </a:blip>
          <a:stretch>
            <a:fillRect/>
          </a:stretch>
        </p:blipFill>
        <p:spPr>
          <a:xfrm>
            <a:off x="1844894" y="3200400"/>
            <a:ext cx="228600" cy="2286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53" name="Shape 253"/>
        <p:cNvGrpSpPr/>
        <p:nvPr/>
      </p:nvGrpSpPr>
      <p:grpSpPr>
        <a:xfrm>
          <a:off x="0" y="0"/>
          <a:ext cx="0" cy="0"/>
          <a:chOff x="0" y="0"/>
          <a:chExt cx="0" cy="0"/>
        </a:xfrm>
      </p:grpSpPr>
      <p:sp>
        <p:nvSpPr>
          <p:cNvPr id="254" name="Google Shape;254;p22"/>
          <p:cNvSpPr txBox="1"/>
          <p:nvPr>
            <p:ph type="title"/>
          </p:nvPr>
        </p:nvSpPr>
        <p:spPr>
          <a:xfrm>
            <a:off x="311700" y="445025"/>
            <a:ext cx="8520600" cy="507900"/>
          </a:xfrm>
          <a:prstGeom prst="rect">
            <a:avLst/>
          </a:prstGeom>
          <a:noFill/>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100"/>
              <a:t>Learning Strategies</a:t>
            </a:r>
            <a:r>
              <a:rPr lang="en" sz="2100"/>
              <a:t> - The Rebound Factor⚽</a:t>
            </a:r>
            <a:endParaRPr sz="1900">
              <a:solidFill>
                <a:srgbClr val="005047"/>
              </a:solidFill>
            </a:endParaRPr>
          </a:p>
        </p:txBody>
      </p:sp>
      <p:sp>
        <p:nvSpPr>
          <p:cNvPr id="255" name="Google Shape;255;p2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56" name="Google Shape;256;p22"/>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5.11.3 Examine Exponential Decay in Context</a:t>
            </a:r>
            <a:endParaRPr/>
          </a:p>
        </p:txBody>
      </p:sp>
      <p:pic>
        <p:nvPicPr>
          <p:cNvPr id="257" name="Google Shape;257;p22" title="emojione_input-latin-letters (4).png"/>
          <p:cNvPicPr preferRelativeResize="0"/>
          <p:nvPr/>
        </p:nvPicPr>
        <p:blipFill>
          <a:blip r:embed="rId3">
            <a:alphaModFix/>
          </a:blip>
          <a:stretch>
            <a:fillRect/>
          </a:stretch>
        </p:blipFill>
        <p:spPr>
          <a:xfrm>
            <a:off x="8686800" y="140225"/>
            <a:ext cx="274320" cy="274320"/>
          </a:xfrm>
          <a:prstGeom prst="rect">
            <a:avLst/>
          </a:prstGeom>
          <a:noFill/>
          <a:ln>
            <a:noFill/>
          </a:ln>
        </p:spPr>
      </p:pic>
      <p:pic>
        <p:nvPicPr>
          <p:cNvPr id="258" name="Google Shape;258;p22" title="Frame 13.png"/>
          <p:cNvPicPr preferRelativeResize="0"/>
          <p:nvPr/>
        </p:nvPicPr>
        <p:blipFill>
          <a:blip r:embed="rId4">
            <a:alphaModFix/>
          </a:blip>
          <a:stretch>
            <a:fillRect/>
          </a:stretch>
        </p:blipFill>
        <p:spPr>
          <a:xfrm>
            <a:off x="8321040" y="140230"/>
            <a:ext cx="274320" cy="274320"/>
          </a:xfrm>
          <a:prstGeom prst="rect">
            <a:avLst/>
          </a:prstGeom>
          <a:noFill/>
          <a:ln>
            <a:noFill/>
          </a:ln>
        </p:spPr>
      </p:pic>
      <p:sp>
        <p:nvSpPr>
          <p:cNvPr id="259" name="Google Shape;259;p22"/>
          <p:cNvSpPr/>
          <p:nvPr/>
        </p:nvSpPr>
        <p:spPr>
          <a:xfrm>
            <a:off x="5034300" y="873992"/>
            <a:ext cx="3652500" cy="16281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226059" lvl="0" marL="274320" rtl="0" algn="l">
              <a:spcBef>
                <a:spcPts val="0"/>
              </a:spcBef>
              <a:spcAft>
                <a:spcPts val="0"/>
              </a:spcAft>
              <a:buSzPts val="1400"/>
              <a:buFont typeface="Noto Sans Medium"/>
              <a:buAutoNum type="arabicPeriod"/>
            </a:pPr>
            <a:r>
              <a:rPr lang="en">
                <a:latin typeface="Noto Sans Medium"/>
                <a:ea typeface="Noto Sans Medium"/>
                <a:cs typeface="Noto Sans Medium"/>
                <a:sym typeface="Noto Sans Medium"/>
              </a:rPr>
              <a:t>“In the table, I noticed that . . .”</a:t>
            </a:r>
            <a:endParaRPr>
              <a:latin typeface="Noto Sans Medium"/>
              <a:ea typeface="Noto Sans Medium"/>
              <a:cs typeface="Noto Sans Medium"/>
              <a:sym typeface="Noto Sans Medium"/>
            </a:endParaRPr>
          </a:p>
          <a:p>
            <a:pPr indent="-226059" lvl="0" marL="274320" rtl="0" algn="l">
              <a:spcBef>
                <a:spcPts val="500"/>
              </a:spcBef>
              <a:spcAft>
                <a:spcPts val="0"/>
              </a:spcAft>
              <a:buSzPts val="1400"/>
              <a:buFont typeface="Noto Sans Medium"/>
              <a:buAutoNum type="arabicPeriod"/>
            </a:pPr>
            <a:r>
              <a:rPr lang="en">
                <a:latin typeface="Noto Sans Medium"/>
                <a:ea typeface="Noto Sans Medium"/>
                <a:cs typeface="Noto Sans Medium"/>
                <a:sym typeface="Noto Sans Medium"/>
              </a:rPr>
              <a:t>“I interpreted the successive quotients to mean . . .”</a:t>
            </a:r>
            <a:endParaRPr>
              <a:latin typeface="Noto Sans Medium"/>
              <a:ea typeface="Noto Sans Medium"/>
              <a:cs typeface="Noto Sans Medium"/>
              <a:sym typeface="Noto Sans Medium"/>
            </a:endParaRPr>
          </a:p>
          <a:p>
            <a:pPr indent="-226059" lvl="0" marL="274320" rtl="0" algn="l">
              <a:spcBef>
                <a:spcPts val="500"/>
              </a:spcBef>
              <a:spcAft>
                <a:spcPts val="0"/>
              </a:spcAft>
              <a:buSzPts val="1400"/>
              <a:buFont typeface="Noto Sans Medium"/>
              <a:buAutoNum type="arabicPeriod"/>
            </a:pPr>
            <a:r>
              <a:rPr lang="en">
                <a:latin typeface="Noto Sans Medium"/>
                <a:ea typeface="Noto Sans Medium"/>
                <a:cs typeface="Noto Sans Medium"/>
                <a:sym typeface="Noto Sans Medium"/>
              </a:rPr>
              <a:t>“The equation helped determine the bounciness by . . .”</a:t>
            </a:r>
            <a:endParaRPr>
              <a:latin typeface="Noto Sans Medium"/>
              <a:ea typeface="Noto Sans Medium"/>
              <a:cs typeface="Noto Sans Medium"/>
              <a:sym typeface="Noto Sans Medium"/>
            </a:endParaRPr>
          </a:p>
          <a:p>
            <a:pPr indent="0" lvl="0" marL="0" rtl="0" algn="r">
              <a:spcBef>
                <a:spcPts val="500"/>
              </a:spcBef>
              <a:spcAft>
                <a:spcPts val="0"/>
              </a:spcAft>
              <a:buNone/>
            </a:pPr>
            <a:r>
              <a:rPr lang="en" sz="1000">
                <a:solidFill>
                  <a:schemeClr val="dk1"/>
                </a:solidFill>
                <a:latin typeface="Noto Sans Light"/>
                <a:ea typeface="Noto Sans Light"/>
                <a:cs typeface="Noto Sans Light"/>
                <a:sym typeface="Noto Sans Light"/>
              </a:rPr>
              <a:t>Conversing</a:t>
            </a:r>
            <a:endParaRPr sz="1000">
              <a:latin typeface="Noto Sans Light"/>
              <a:ea typeface="Noto Sans Light"/>
              <a:cs typeface="Noto Sans Light"/>
              <a:sym typeface="Noto Sans Light"/>
            </a:endParaRPr>
          </a:p>
        </p:txBody>
      </p:sp>
      <p:sp>
        <p:nvSpPr>
          <p:cNvPr id="260" name="Google Shape;260;p22"/>
          <p:cNvSpPr/>
          <p:nvPr/>
        </p:nvSpPr>
        <p:spPr>
          <a:xfrm>
            <a:off x="5034300" y="2532229"/>
            <a:ext cx="3652500" cy="2360100"/>
          </a:xfrm>
          <a:prstGeom prst="wedgeRoundRectCallout">
            <a:avLst>
              <a:gd fmla="val -58476" name="adj1"/>
              <a:gd fmla="val -21281" name="adj2"/>
              <a:gd fmla="val 0" name="adj3"/>
            </a:avLst>
          </a:prstGeom>
          <a:solidFill>
            <a:srgbClr val="C6CE33"/>
          </a:solidFill>
          <a:ln>
            <a:noFill/>
          </a:ln>
        </p:spPr>
        <p:txBody>
          <a:bodyPr anchorCtr="0" anchor="ctr" bIns="91425" lIns="91425" spcFirstLastPara="1" rIns="91425" wrap="square" tIns="91425">
            <a:noAutofit/>
          </a:bodyPr>
          <a:lstStyle/>
          <a:p>
            <a:pPr indent="-317500" lvl="0" marL="457200" rtl="0" algn="l">
              <a:spcBef>
                <a:spcPts val="0"/>
              </a:spcBef>
              <a:spcAft>
                <a:spcPts val="0"/>
              </a:spcAft>
              <a:buSzPts val="1400"/>
              <a:buFont typeface="Noto Sans Medium"/>
              <a:buAutoNum type="arabicPeriod"/>
            </a:pPr>
            <a:r>
              <a:rPr lang="en">
                <a:latin typeface="Noto Sans Medium"/>
                <a:ea typeface="Noto Sans Medium"/>
                <a:cs typeface="Noto Sans Medium"/>
                <a:sym typeface="Noto Sans Medium"/>
              </a:rPr>
              <a:t>Remember: the number of bounces is counted each time the ball hits the floor.</a:t>
            </a:r>
            <a:endParaRPr>
              <a:latin typeface="Noto Sans Medium"/>
              <a:ea typeface="Noto Sans Medium"/>
              <a:cs typeface="Noto Sans Medium"/>
              <a:sym typeface="Noto Sans Medium"/>
            </a:endParaRPr>
          </a:p>
          <a:p>
            <a:pPr indent="-317500" lvl="0" marL="457200" rtl="0" algn="l">
              <a:spcBef>
                <a:spcPts val="500"/>
              </a:spcBef>
              <a:spcAft>
                <a:spcPts val="0"/>
              </a:spcAft>
              <a:buSzPts val="1400"/>
              <a:buFont typeface="Noto Sans Medium"/>
              <a:buAutoNum type="arabicPeriod"/>
            </a:pPr>
            <a:r>
              <a:rPr lang="en">
                <a:latin typeface="Noto Sans Medium"/>
                <a:ea typeface="Noto Sans Medium"/>
                <a:cs typeface="Noto Sans Medium"/>
                <a:sym typeface="Noto Sans Medium"/>
              </a:rPr>
              <a:t>A “bounce” means the ball hits the floor and changes direction.</a:t>
            </a:r>
            <a:endParaRPr>
              <a:latin typeface="Noto Sans Medium"/>
              <a:ea typeface="Noto Sans Medium"/>
              <a:cs typeface="Noto Sans Medium"/>
              <a:sym typeface="Noto Sans Medium"/>
            </a:endParaRPr>
          </a:p>
          <a:p>
            <a:pPr indent="-317500" lvl="0" marL="457200" rtl="0" algn="l">
              <a:spcBef>
                <a:spcPts val="500"/>
              </a:spcBef>
              <a:spcAft>
                <a:spcPts val="0"/>
              </a:spcAft>
              <a:buSzPts val="1400"/>
              <a:buFont typeface="Noto Sans Medium"/>
              <a:buAutoNum type="arabicPeriod"/>
            </a:pPr>
            <a:r>
              <a:rPr lang="en">
                <a:latin typeface="Noto Sans Medium"/>
                <a:ea typeface="Noto Sans Medium"/>
                <a:cs typeface="Noto Sans Medium"/>
                <a:sym typeface="Noto Sans Medium"/>
              </a:rPr>
              <a:t>If you see something like 1½ bounces, that’s really talking about time, not the number of bounces.</a:t>
            </a:r>
            <a:endParaRPr>
              <a:latin typeface="Noto Sans Medium"/>
              <a:ea typeface="Noto Sans Medium"/>
              <a:cs typeface="Noto Sans Medium"/>
              <a:sym typeface="Noto Sans Medium"/>
            </a:endParaRPr>
          </a:p>
          <a:p>
            <a:pPr indent="0" lvl="0" marL="0" rtl="0" algn="r">
              <a:spcBef>
                <a:spcPts val="500"/>
              </a:spcBef>
              <a:spcAft>
                <a:spcPts val="0"/>
              </a:spcAft>
              <a:buNone/>
            </a:pPr>
            <a:r>
              <a:rPr lang="en" sz="1000">
                <a:solidFill>
                  <a:schemeClr val="dk1"/>
                </a:solidFill>
                <a:latin typeface="Noto Sans Light"/>
                <a:ea typeface="Noto Sans Light"/>
                <a:cs typeface="Noto Sans Light"/>
                <a:sym typeface="Noto Sans Light"/>
              </a:rPr>
              <a:t>Representation</a:t>
            </a:r>
            <a:endParaRPr>
              <a:latin typeface="Noto Sans Light"/>
              <a:ea typeface="Noto Sans Light"/>
              <a:cs typeface="Noto Sans Light"/>
              <a:sym typeface="Noto Sans Light"/>
            </a:endParaRPr>
          </a:p>
        </p:txBody>
      </p:sp>
      <p:sp>
        <p:nvSpPr>
          <p:cNvPr id="261" name="Google Shape;261;p22"/>
          <p:cNvSpPr txBox="1"/>
          <p:nvPr>
            <p:ph idx="1" type="body"/>
          </p:nvPr>
        </p:nvSpPr>
        <p:spPr>
          <a:xfrm>
            <a:off x="311700" y="1160325"/>
            <a:ext cx="3999900" cy="2086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sz="1600"/>
              <a:t> Use these strategies to adjust the activity to support </a:t>
            </a:r>
            <a:r>
              <a:rPr lang="en" sz="1600"/>
              <a:t>English</a:t>
            </a:r>
            <a:r>
              <a:rPr lang="en" sz="1600"/>
              <a:t> language learners</a:t>
            </a:r>
            <a:r>
              <a:rPr lang="en" sz="1600"/>
              <a:t> and students with disabilities</a:t>
            </a:r>
            <a:r>
              <a:rPr lang="en" sz="1600"/>
              <a:t>. </a:t>
            </a:r>
            <a:endParaRPr sz="1600"/>
          </a:p>
          <a:p>
            <a:pPr indent="-342900" lvl="0" marL="457200" rtl="0" algn="l">
              <a:lnSpc>
                <a:spcPct val="100000"/>
              </a:lnSpc>
              <a:spcBef>
                <a:spcPts val="1200"/>
              </a:spcBef>
              <a:spcAft>
                <a:spcPts val="0"/>
              </a:spcAft>
              <a:buSzPts val="1800"/>
              <a:buChar char="●"/>
            </a:pPr>
            <a:r>
              <a:rPr i="1" lang="en" sz="1600"/>
              <a:t>You can copy and paste the callouts directly on top of the activity or give the instructions aloud. </a:t>
            </a:r>
            <a:endParaRPr b="1"/>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p23"/>
          <p:cNvSpPr txBox="1"/>
          <p:nvPr>
            <p:ph type="title"/>
          </p:nvPr>
        </p:nvSpPr>
        <p:spPr>
          <a:xfrm>
            <a:off x="311700" y="445025"/>
            <a:ext cx="8520600" cy="5079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100">
                <a:solidFill>
                  <a:srgbClr val="005047"/>
                </a:solidFill>
              </a:rPr>
              <a:t>Le</a:t>
            </a:r>
            <a:r>
              <a:rPr lang="en" sz="2100">
                <a:solidFill>
                  <a:srgbClr val="005047"/>
                </a:solidFill>
              </a:rPr>
              <a:t>arning Activity - </a:t>
            </a:r>
            <a:r>
              <a:rPr lang="en" sz="2100"/>
              <a:t>The Rebound Factor⚽</a:t>
            </a:r>
            <a:endParaRPr sz="2700">
              <a:solidFill>
                <a:srgbClr val="005047"/>
              </a:solidFill>
            </a:endParaRPr>
          </a:p>
        </p:txBody>
      </p:sp>
      <p:sp>
        <p:nvSpPr>
          <p:cNvPr id="267" name="Google Shape;267;p2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68" name="Google Shape;268;p2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5.11.4 Examine Exponential Decay in Context</a:t>
            </a:r>
            <a:endParaRPr/>
          </a:p>
        </p:txBody>
      </p:sp>
      <p:graphicFrame>
        <p:nvGraphicFramePr>
          <p:cNvPr id="269" name="Google Shape;269;p23"/>
          <p:cNvGraphicFramePr/>
          <p:nvPr/>
        </p:nvGraphicFramePr>
        <p:xfrm>
          <a:off x="437615" y="1826506"/>
          <a:ext cx="3000000" cy="3000000"/>
        </p:xfrm>
        <a:graphic>
          <a:graphicData uri="http://schemas.openxmlformats.org/drawingml/2006/table">
            <a:tbl>
              <a:tblPr>
                <a:noFill/>
                <a:tableStyleId>{2DAEC02F-6D84-4C52-A718-C425AFB18F00}</a:tableStyleId>
              </a:tblPr>
              <a:tblGrid>
                <a:gridCol w="832425"/>
                <a:gridCol w="1153900"/>
              </a:tblGrid>
              <a:tr h="252350">
                <a:tc>
                  <a:txBody>
                    <a:bodyPr/>
                    <a:lstStyle/>
                    <a:p>
                      <a:pPr indent="0" lvl="0" marL="0" rtl="0" algn="ctr">
                        <a:lnSpc>
                          <a:spcPct val="115000"/>
                        </a:lnSpc>
                        <a:spcBef>
                          <a:spcPts val="0"/>
                        </a:spcBef>
                        <a:spcAft>
                          <a:spcPts val="0"/>
                        </a:spcAft>
                        <a:buNone/>
                      </a:pPr>
                      <a:r>
                        <a:rPr b="1" lang="en" sz="1150">
                          <a:solidFill>
                            <a:schemeClr val="lt1"/>
                          </a:solidFill>
                          <a:highlight>
                            <a:srgbClr val="0B5B51"/>
                          </a:highlight>
                          <a:latin typeface="Roboto"/>
                          <a:ea typeface="Roboto"/>
                          <a:cs typeface="Roboto"/>
                          <a:sym typeface="Roboto"/>
                        </a:rPr>
                        <a:t>Bounce Number</a:t>
                      </a:r>
                      <a:endParaRPr b="1" i="1" sz="1150">
                        <a:solidFill>
                          <a:schemeClr val="lt1"/>
                        </a:solidFill>
                        <a:highlight>
                          <a:srgbClr val="0B5B51"/>
                        </a:highlight>
                        <a:latin typeface="Times New Roman"/>
                        <a:ea typeface="Times New Roman"/>
                        <a:cs typeface="Times New Roman"/>
                        <a:sym typeface="Times New Roman"/>
                      </a:endParaRPr>
                    </a:p>
                  </a:txBody>
                  <a:tcPr marT="91425" marB="91425" marR="91425" marL="91425">
                    <a:lnL cap="flat" cmpd="sng" w="9525">
                      <a:solidFill>
                        <a:srgbClr val="0B5B51"/>
                      </a:solidFill>
                      <a:prstDash val="solid"/>
                      <a:round/>
                      <a:headEnd len="sm" w="sm" type="none"/>
                      <a:tailEnd len="sm" w="sm" type="none"/>
                    </a:lnL>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0B5B51"/>
                    </a:solidFill>
                  </a:tcPr>
                </a:tc>
                <a:tc>
                  <a:txBody>
                    <a:bodyPr/>
                    <a:lstStyle/>
                    <a:p>
                      <a:pPr indent="0" lvl="0" marL="0" rtl="0" algn="ctr">
                        <a:lnSpc>
                          <a:spcPct val="115000"/>
                        </a:lnSpc>
                        <a:spcBef>
                          <a:spcPts val="0"/>
                        </a:spcBef>
                        <a:spcAft>
                          <a:spcPts val="0"/>
                        </a:spcAft>
                        <a:buNone/>
                      </a:pPr>
                      <a:r>
                        <a:rPr b="1" lang="en" sz="1150">
                          <a:solidFill>
                            <a:schemeClr val="lt1"/>
                          </a:solidFill>
                          <a:highlight>
                            <a:srgbClr val="0B5B51"/>
                          </a:highlight>
                          <a:latin typeface="Roboto"/>
                          <a:ea typeface="Roboto"/>
                          <a:cs typeface="Roboto"/>
                          <a:sym typeface="Roboto"/>
                        </a:rPr>
                        <a:t>Height (Centimeters)</a:t>
                      </a:r>
                      <a:endParaRPr b="1" sz="1150">
                        <a:solidFill>
                          <a:schemeClr val="lt1"/>
                        </a:solidFill>
                        <a:highlight>
                          <a:srgbClr val="0B5B51"/>
                        </a:highlight>
                        <a:latin typeface="Roboto"/>
                        <a:ea typeface="Roboto"/>
                        <a:cs typeface="Roboto"/>
                        <a:sym typeface="Roboto"/>
                      </a:endParaRPr>
                    </a:p>
                  </a:txBody>
                  <a:tcPr marT="91425" marB="91425" marR="91425" marL="91425">
                    <a:lnL cap="flat" cmpd="sng" w="76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0B5B51"/>
                    </a:solidFill>
                  </a:tcPr>
                </a:tc>
              </a:tr>
              <a:tr h="252350">
                <a:tc>
                  <a:txBody>
                    <a:bodyPr/>
                    <a:lstStyle/>
                    <a:p>
                      <a:pPr indent="0" lvl="0" marL="0" rtl="0" algn="ctr">
                        <a:lnSpc>
                          <a:spcPct val="115000"/>
                        </a:lnSpc>
                        <a:spcBef>
                          <a:spcPts val="0"/>
                        </a:spcBef>
                        <a:spcAft>
                          <a:spcPts val="0"/>
                        </a:spcAft>
                        <a:buNone/>
                      </a:pPr>
                      <a:r>
                        <a:rPr lang="en" sz="1150">
                          <a:solidFill>
                            <a:srgbClr val="424242"/>
                          </a:solidFill>
                          <a:highlight>
                            <a:srgbClr val="FFFFFF"/>
                          </a:highlight>
                          <a:latin typeface="Roboto"/>
                          <a:ea typeface="Roboto"/>
                          <a:cs typeface="Roboto"/>
                          <a:sym typeface="Roboto"/>
                        </a:rPr>
                        <a:t>0</a:t>
                      </a:r>
                      <a:endParaRPr sz="1150">
                        <a:solidFill>
                          <a:srgbClr val="424242"/>
                        </a:solidFill>
                        <a:highlight>
                          <a:srgbClr val="FFFFFF"/>
                        </a:highlight>
                        <a:latin typeface="Roboto"/>
                        <a:ea typeface="Roboto"/>
                        <a:cs typeface="Roboto"/>
                        <a:sym typeface="Roboto"/>
                      </a:endParaRPr>
                    </a:p>
                  </a:txBody>
                  <a:tcPr marT="91425" marB="91425" marR="91425" marL="91425">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7625">
                      <a:solidFill>
                        <a:srgbClr val="0B5B51"/>
                      </a:solidFill>
                      <a:prstDash val="solid"/>
                      <a:round/>
                      <a:headEnd len="sm" w="sm" type="none"/>
                      <a:tailEnd len="sm" w="sm" type="none"/>
                    </a:lnL>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252350">
                <a:tc>
                  <a:txBody>
                    <a:bodyPr/>
                    <a:lstStyle/>
                    <a:p>
                      <a:pPr indent="0" lvl="0" marL="0" rtl="0" algn="ctr">
                        <a:lnSpc>
                          <a:spcPct val="115000"/>
                        </a:lnSpc>
                        <a:spcBef>
                          <a:spcPts val="0"/>
                        </a:spcBef>
                        <a:spcAft>
                          <a:spcPts val="0"/>
                        </a:spcAft>
                        <a:buNone/>
                      </a:pPr>
                      <a:r>
                        <a:rPr lang="en" sz="1150">
                          <a:solidFill>
                            <a:srgbClr val="424242"/>
                          </a:solidFill>
                          <a:highlight>
                            <a:srgbClr val="FFFFFF"/>
                          </a:highlight>
                          <a:latin typeface="Roboto"/>
                          <a:ea typeface="Roboto"/>
                          <a:cs typeface="Roboto"/>
                          <a:sym typeface="Roboto"/>
                        </a:rPr>
                        <a:t>1</a:t>
                      </a:r>
                      <a:endParaRPr sz="1150">
                        <a:solidFill>
                          <a:srgbClr val="424242"/>
                        </a:solidFill>
                        <a:highlight>
                          <a:srgbClr val="FFFFFF"/>
                        </a:highlight>
                        <a:latin typeface="Roboto"/>
                        <a:ea typeface="Roboto"/>
                        <a:cs typeface="Roboto"/>
                        <a:sym typeface="Roboto"/>
                      </a:endParaRPr>
                    </a:p>
                  </a:txBody>
                  <a:tcPr marT="91425" marB="91425" marR="91425" marL="91425">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7625">
                      <a:solidFill>
                        <a:srgbClr val="0B5B51"/>
                      </a:solidFill>
                      <a:prstDash val="solid"/>
                      <a:round/>
                      <a:headEnd len="sm" w="sm" type="none"/>
                      <a:tailEnd len="sm" w="sm" type="none"/>
                    </a:lnL>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252350">
                <a:tc>
                  <a:txBody>
                    <a:bodyPr/>
                    <a:lstStyle/>
                    <a:p>
                      <a:pPr indent="0" lvl="0" marL="0" rtl="0" algn="ctr">
                        <a:lnSpc>
                          <a:spcPct val="115000"/>
                        </a:lnSpc>
                        <a:spcBef>
                          <a:spcPts val="0"/>
                        </a:spcBef>
                        <a:spcAft>
                          <a:spcPts val="0"/>
                        </a:spcAft>
                        <a:buNone/>
                      </a:pPr>
                      <a:r>
                        <a:rPr lang="en" sz="1150">
                          <a:solidFill>
                            <a:srgbClr val="424242"/>
                          </a:solidFill>
                          <a:highlight>
                            <a:srgbClr val="FFFFFF"/>
                          </a:highlight>
                          <a:latin typeface="Roboto"/>
                          <a:ea typeface="Roboto"/>
                          <a:cs typeface="Roboto"/>
                          <a:sym typeface="Roboto"/>
                        </a:rPr>
                        <a:t>2</a:t>
                      </a:r>
                      <a:endParaRPr sz="1150">
                        <a:solidFill>
                          <a:srgbClr val="424242"/>
                        </a:solidFill>
                        <a:highlight>
                          <a:srgbClr val="FFFFFF"/>
                        </a:highlight>
                        <a:latin typeface="Roboto"/>
                        <a:ea typeface="Roboto"/>
                        <a:cs typeface="Roboto"/>
                        <a:sym typeface="Roboto"/>
                      </a:endParaRPr>
                    </a:p>
                  </a:txBody>
                  <a:tcPr marT="91425" marB="91425" marR="91425" marL="91425">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50">
                          <a:solidFill>
                            <a:srgbClr val="424242"/>
                          </a:solidFill>
                          <a:highlight>
                            <a:srgbClr val="FFFFFF"/>
                          </a:highlight>
                          <a:latin typeface="Roboto"/>
                          <a:ea typeface="Roboto"/>
                          <a:cs typeface="Roboto"/>
                          <a:sym typeface="Roboto"/>
                        </a:rPr>
                        <a:t>73.5</a:t>
                      </a:r>
                      <a:endParaRPr sz="1150">
                        <a:solidFill>
                          <a:srgbClr val="424242"/>
                        </a:solidFill>
                        <a:highlight>
                          <a:srgbClr val="FFFFFF"/>
                        </a:highlight>
                        <a:latin typeface="Roboto"/>
                        <a:ea typeface="Roboto"/>
                        <a:cs typeface="Roboto"/>
                        <a:sym typeface="Roboto"/>
                      </a:endParaRPr>
                    </a:p>
                  </a:txBody>
                  <a:tcPr marT="91425" marB="91425" marR="91425" marL="91425">
                    <a:lnL cap="flat" cmpd="sng" w="7625">
                      <a:solidFill>
                        <a:srgbClr val="0B5B51"/>
                      </a:solidFill>
                      <a:prstDash val="solid"/>
                      <a:round/>
                      <a:headEnd len="sm" w="sm" type="none"/>
                      <a:tailEnd len="sm" w="sm" type="none"/>
                    </a:lnL>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252350">
                <a:tc>
                  <a:txBody>
                    <a:bodyPr/>
                    <a:lstStyle/>
                    <a:p>
                      <a:pPr indent="0" lvl="0" marL="0" rtl="0" algn="ctr">
                        <a:lnSpc>
                          <a:spcPct val="115000"/>
                        </a:lnSpc>
                        <a:spcBef>
                          <a:spcPts val="0"/>
                        </a:spcBef>
                        <a:spcAft>
                          <a:spcPts val="0"/>
                        </a:spcAft>
                        <a:buNone/>
                      </a:pPr>
                      <a:r>
                        <a:rPr lang="en" sz="1150">
                          <a:solidFill>
                            <a:srgbClr val="424242"/>
                          </a:solidFill>
                          <a:highlight>
                            <a:srgbClr val="FFFFFF"/>
                          </a:highlight>
                          <a:latin typeface="Roboto"/>
                          <a:ea typeface="Roboto"/>
                          <a:cs typeface="Roboto"/>
                          <a:sym typeface="Roboto"/>
                        </a:rPr>
                        <a:t>3</a:t>
                      </a:r>
                      <a:endParaRPr sz="1150">
                        <a:solidFill>
                          <a:srgbClr val="424242"/>
                        </a:solidFill>
                        <a:highlight>
                          <a:srgbClr val="FFFFFF"/>
                        </a:highlight>
                        <a:latin typeface="Roboto"/>
                        <a:ea typeface="Roboto"/>
                        <a:cs typeface="Roboto"/>
                        <a:sym typeface="Roboto"/>
                      </a:endParaRPr>
                    </a:p>
                  </a:txBody>
                  <a:tcPr marT="91425" marB="91425" marR="91425" marL="91425">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50">
                          <a:solidFill>
                            <a:srgbClr val="424242"/>
                          </a:solidFill>
                          <a:highlight>
                            <a:srgbClr val="FFFFFF"/>
                          </a:highlight>
                          <a:latin typeface="Roboto"/>
                          <a:ea typeface="Roboto"/>
                          <a:cs typeface="Roboto"/>
                          <a:sym typeface="Roboto"/>
                        </a:rPr>
                        <a:t>51.5</a:t>
                      </a:r>
                      <a:endParaRPr sz="1150">
                        <a:solidFill>
                          <a:srgbClr val="424242"/>
                        </a:solidFill>
                        <a:highlight>
                          <a:srgbClr val="FFFFFF"/>
                        </a:highlight>
                        <a:latin typeface="Roboto"/>
                        <a:ea typeface="Roboto"/>
                        <a:cs typeface="Roboto"/>
                        <a:sym typeface="Roboto"/>
                      </a:endParaRPr>
                    </a:p>
                  </a:txBody>
                  <a:tcPr marT="91425" marB="91425" marR="91425" marL="91425">
                    <a:lnL cap="flat" cmpd="sng" w="7625">
                      <a:solidFill>
                        <a:srgbClr val="0B5B51"/>
                      </a:solidFill>
                      <a:prstDash val="solid"/>
                      <a:round/>
                      <a:headEnd len="sm" w="sm" type="none"/>
                      <a:tailEnd len="sm" w="sm" type="none"/>
                    </a:lnL>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252350">
                <a:tc>
                  <a:txBody>
                    <a:bodyPr/>
                    <a:lstStyle/>
                    <a:p>
                      <a:pPr indent="0" lvl="0" marL="0" rtl="0" algn="ctr">
                        <a:lnSpc>
                          <a:spcPct val="115000"/>
                        </a:lnSpc>
                        <a:spcBef>
                          <a:spcPts val="0"/>
                        </a:spcBef>
                        <a:spcAft>
                          <a:spcPts val="0"/>
                        </a:spcAft>
                        <a:buNone/>
                      </a:pPr>
                      <a:r>
                        <a:rPr lang="en" sz="1150">
                          <a:solidFill>
                            <a:srgbClr val="424242"/>
                          </a:solidFill>
                          <a:highlight>
                            <a:srgbClr val="FFFFFF"/>
                          </a:highlight>
                          <a:latin typeface="Roboto"/>
                          <a:ea typeface="Roboto"/>
                          <a:cs typeface="Roboto"/>
                          <a:sym typeface="Roboto"/>
                        </a:rPr>
                        <a:t>4</a:t>
                      </a:r>
                      <a:endParaRPr sz="1150">
                        <a:solidFill>
                          <a:srgbClr val="424242"/>
                        </a:solidFill>
                        <a:highlight>
                          <a:srgbClr val="FFFFFF"/>
                        </a:highlight>
                        <a:latin typeface="Roboto"/>
                        <a:ea typeface="Roboto"/>
                        <a:cs typeface="Roboto"/>
                        <a:sym typeface="Roboto"/>
                      </a:endParaRPr>
                    </a:p>
                  </a:txBody>
                  <a:tcPr marT="91425" marB="91425" marR="91425" marL="91425">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50">
                          <a:solidFill>
                            <a:srgbClr val="424242"/>
                          </a:solidFill>
                          <a:highlight>
                            <a:srgbClr val="FFFFFF"/>
                          </a:highlight>
                          <a:latin typeface="Roboto"/>
                          <a:ea typeface="Roboto"/>
                          <a:cs typeface="Roboto"/>
                          <a:sym typeface="Roboto"/>
                        </a:rPr>
                        <a:t>36</a:t>
                      </a:r>
                      <a:endParaRPr sz="1150">
                        <a:solidFill>
                          <a:srgbClr val="424242"/>
                        </a:solidFill>
                        <a:highlight>
                          <a:srgbClr val="FFFFFF"/>
                        </a:highlight>
                        <a:latin typeface="Roboto"/>
                        <a:ea typeface="Roboto"/>
                        <a:cs typeface="Roboto"/>
                        <a:sym typeface="Roboto"/>
                      </a:endParaRPr>
                    </a:p>
                  </a:txBody>
                  <a:tcPr marT="91425" marB="91425" marR="91425" marL="91425">
                    <a:lnL cap="flat" cmpd="sng" w="7625">
                      <a:solidFill>
                        <a:srgbClr val="0B5B51"/>
                      </a:solidFill>
                      <a:prstDash val="solid"/>
                      <a:round/>
                      <a:headEnd len="sm" w="sm" type="none"/>
                      <a:tailEnd len="sm" w="sm" type="none"/>
                    </a:lnL>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bl>
          </a:graphicData>
        </a:graphic>
      </p:graphicFrame>
      <p:sp>
        <p:nvSpPr>
          <p:cNvPr id="270" name="Google Shape;270;p23"/>
          <p:cNvSpPr txBox="1"/>
          <p:nvPr/>
        </p:nvSpPr>
        <p:spPr>
          <a:xfrm>
            <a:off x="2682250" y="2294187"/>
            <a:ext cx="6248700" cy="21837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Is this ball more or less bouncy than the tennis ball in activity 5.11.2, which has the equation h=150⋅(0.53)</a:t>
            </a:r>
            <a:r>
              <a:rPr baseline="30000" lang="en" sz="1800">
                <a:solidFill>
                  <a:srgbClr val="424242"/>
                </a:solidFill>
                <a:latin typeface="Calibri"/>
                <a:ea typeface="Calibri"/>
                <a:cs typeface="Calibri"/>
                <a:sym typeface="Calibri"/>
              </a:rPr>
              <a:t>n</a:t>
            </a:r>
            <a:r>
              <a:rPr lang="en" sz="1800">
                <a:solidFill>
                  <a:srgbClr val="424242"/>
                </a:solidFill>
                <a:latin typeface="Calibri"/>
                <a:ea typeface="Calibri"/>
                <a:cs typeface="Calibri"/>
                <a:sym typeface="Calibri"/>
              </a:rPr>
              <a:t>?</a:t>
            </a:r>
            <a:endParaRPr sz="1800">
              <a:solidFill>
                <a:srgbClr val="424242"/>
              </a:solidFill>
              <a:latin typeface="Calibri"/>
              <a:ea typeface="Calibri"/>
              <a:cs typeface="Calibri"/>
              <a:sym typeface="Calibri"/>
            </a:endParaRPr>
          </a:p>
          <a:p>
            <a:pPr indent="-342900" lvl="0" marL="457200" rtl="0" algn="l">
              <a:spcBef>
                <a:spcPts val="100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From what height was the ball dropped? Remember your units!</a:t>
            </a:r>
            <a:endParaRPr sz="1800">
              <a:solidFill>
                <a:srgbClr val="424242"/>
              </a:solidFill>
              <a:latin typeface="Calibri"/>
              <a:ea typeface="Calibri"/>
              <a:cs typeface="Calibri"/>
              <a:sym typeface="Calibri"/>
            </a:endParaRPr>
          </a:p>
          <a:p>
            <a:pPr indent="-342900" lvl="0" marL="457200" rtl="0" algn="l">
              <a:spcBef>
                <a:spcPts val="1000"/>
              </a:spcBef>
              <a:spcAft>
                <a:spcPts val="1000"/>
              </a:spcAft>
              <a:buClr>
                <a:srgbClr val="424242"/>
              </a:buClr>
              <a:buSzPts val="1800"/>
              <a:buFont typeface="Calibri"/>
              <a:buAutoNum type="arabicPeriod"/>
            </a:pPr>
            <a:r>
              <a:rPr lang="en" sz="1800">
                <a:solidFill>
                  <a:srgbClr val="424242"/>
                </a:solidFill>
                <a:latin typeface="Calibri"/>
                <a:ea typeface="Calibri"/>
                <a:cs typeface="Calibri"/>
                <a:sym typeface="Calibri"/>
              </a:rPr>
              <a:t>Write an equation that represents the bounce height of the ball, </a:t>
            </a:r>
            <a:r>
              <a:rPr i="1" lang="en" sz="1800">
                <a:solidFill>
                  <a:srgbClr val="424242"/>
                </a:solidFill>
                <a:latin typeface="Times New Roman"/>
                <a:ea typeface="Times New Roman"/>
                <a:cs typeface="Times New Roman"/>
                <a:sym typeface="Times New Roman"/>
              </a:rPr>
              <a:t>h</a:t>
            </a:r>
            <a:r>
              <a:rPr lang="en" sz="1800">
                <a:solidFill>
                  <a:srgbClr val="424242"/>
                </a:solidFill>
                <a:latin typeface="Calibri"/>
                <a:ea typeface="Calibri"/>
                <a:cs typeface="Calibri"/>
                <a:sym typeface="Calibri"/>
              </a:rPr>
              <a:t>, in centimeters after </a:t>
            </a:r>
            <a:r>
              <a:rPr i="1" lang="en" sz="1800">
                <a:solidFill>
                  <a:srgbClr val="424242"/>
                </a:solidFill>
                <a:latin typeface="Times New Roman"/>
                <a:ea typeface="Times New Roman"/>
                <a:cs typeface="Times New Roman"/>
                <a:sym typeface="Times New Roman"/>
              </a:rPr>
              <a:t>n</a:t>
            </a:r>
            <a:r>
              <a:rPr lang="en" sz="1800">
                <a:solidFill>
                  <a:srgbClr val="424242"/>
                </a:solidFill>
                <a:latin typeface="Calibri"/>
                <a:ea typeface="Calibri"/>
                <a:cs typeface="Calibri"/>
                <a:sym typeface="Calibri"/>
              </a:rPr>
              <a:t> bounces.</a:t>
            </a:r>
            <a:endParaRPr sz="1800">
              <a:solidFill>
                <a:srgbClr val="424242"/>
              </a:solidFill>
              <a:latin typeface="Calibri"/>
              <a:ea typeface="Calibri"/>
              <a:cs typeface="Calibri"/>
              <a:sym typeface="Calibri"/>
            </a:endParaRPr>
          </a:p>
        </p:txBody>
      </p:sp>
      <p:sp>
        <p:nvSpPr>
          <p:cNvPr id="271" name="Google Shape;271;p23"/>
          <p:cNvSpPr txBox="1"/>
          <p:nvPr/>
        </p:nvSpPr>
        <p:spPr>
          <a:xfrm>
            <a:off x="310907" y="1026400"/>
            <a:ext cx="8520600" cy="477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900">
                <a:solidFill>
                  <a:srgbClr val="424242"/>
                </a:solidFill>
                <a:latin typeface="Calibri"/>
                <a:ea typeface="Calibri"/>
                <a:cs typeface="Calibri"/>
                <a:sym typeface="Calibri"/>
              </a:rPr>
              <a:t>The table shows some heights of a ball after a certain number of bounces</a:t>
            </a:r>
            <a:endParaRPr sz="2000"/>
          </a:p>
        </p:txBody>
      </p:sp>
      <p:sp>
        <p:nvSpPr>
          <p:cNvPr id="272" name="Google Shape;272;p23"/>
          <p:cNvSpPr txBox="1"/>
          <p:nvPr/>
        </p:nvSpPr>
        <p:spPr>
          <a:xfrm>
            <a:off x="2679192" y="1766495"/>
            <a:ext cx="57699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000"/>
              </a:spcAft>
              <a:buNone/>
            </a:pPr>
            <a:r>
              <a:rPr lang="en" sz="1800">
                <a:solidFill>
                  <a:srgbClr val="424242"/>
                </a:solidFill>
                <a:latin typeface="Calibri"/>
                <a:ea typeface="Calibri"/>
                <a:cs typeface="Calibri"/>
                <a:sym typeface="Calibri"/>
              </a:rPr>
              <a:t>Be prepared to show your reasoning for each question.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0">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0">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p24"/>
          <p:cNvSpPr txBox="1"/>
          <p:nvPr>
            <p:ph type="title"/>
          </p:nvPr>
        </p:nvSpPr>
        <p:spPr>
          <a:xfrm>
            <a:off x="311700" y="445025"/>
            <a:ext cx="8520600" cy="5079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100"/>
              <a:t>Le</a:t>
            </a:r>
            <a:r>
              <a:rPr lang="en" sz="2100"/>
              <a:t>arning Activity - The Rebound Factor⚽</a:t>
            </a:r>
            <a:endParaRPr sz="2000"/>
          </a:p>
        </p:txBody>
      </p:sp>
      <p:sp>
        <p:nvSpPr>
          <p:cNvPr id="278" name="Google Shape;278;p2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79" name="Google Shape;279;p2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5.11.4 Examine Exponential Decay in Context</a:t>
            </a:r>
            <a:endParaRPr/>
          </a:p>
        </p:txBody>
      </p:sp>
      <p:sp>
        <p:nvSpPr>
          <p:cNvPr id="280" name="Google Shape;280;p24"/>
          <p:cNvSpPr txBox="1"/>
          <p:nvPr/>
        </p:nvSpPr>
        <p:spPr>
          <a:xfrm>
            <a:off x="310900" y="905200"/>
            <a:ext cx="8436000" cy="2117700"/>
          </a:xfrm>
          <a:prstGeom prst="rect">
            <a:avLst/>
          </a:prstGeom>
          <a:noFill/>
          <a:ln>
            <a:noFill/>
          </a:ln>
        </p:spPr>
        <p:txBody>
          <a:bodyPr anchorCtr="0" anchor="t" bIns="91425" lIns="91425" spcFirstLastPara="1" rIns="91425" wrap="square" tIns="91425">
            <a:spAutoFit/>
          </a:bodyPr>
          <a:lstStyle/>
          <a:p>
            <a:pPr indent="-342900" lvl="0" marL="457200" rtl="0" algn="l">
              <a:spcBef>
                <a:spcPts val="0"/>
              </a:spcBef>
              <a:spcAft>
                <a:spcPts val="0"/>
              </a:spcAft>
              <a:buClr>
                <a:srgbClr val="424242"/>
              </a:buClr>
              <a:buSzPts val="1800"/>
              <a:buFont typeface="Calibri"/>
              <a:buAutoNum type="arabicPeriod" startAt="4"/>
            </a:pPr>
            <a:r>
              <a:rPr lang="en" sz="1800">
                <a:solidFill>
                  <a:srgbClr val="424242"/>
                </a:solidFill>
                <a:latin typeface="Calibri"/>
                <a:ea typeface="Calibri"/>
                <a:cs typeface="Calibri"/>
                <a:sym typeface="Calibri"/>
              </a:rPr>
              <a:t>Which graph would more appropriately represent the equation for </a:t>
            </a:r>
            <a:r>
              <a:rPr i="1" lang="en" sz="1800">
                <a:solidFill>
                  <a:srgbClr val="424242"/>
                </a:solidFill>
                <a:latin typeface="Times New Roman"/>
                <a:ea typeface="Times New Roman"/>
                <a:cs typeface="Times New Roman"/>
                <a:sym typeface="Times New Roman"/>
              </a:rPr>
              <a:t>h</a:t>
            </a:r>
            <a:r>
              <a:rPr lang="en" sz="1800">
                <a:solidFill>
                  <a:srgbClr val="424242"/>
                </a:solidFill>
                <a:latin typeface="Calibri"/>
                <a:ea typeface="Calibri"/>
                <a:cs typeface="Calibri"/>
                <a:sym typeface="Calibri"/>
              </a:rPr>
              <a:t>: Graph A or Graph B?</a:t>
            </a:r>
            <a:endParaRPr sz="1800">
              <a:solidFill>
                <a:srgbClr val="424242"/>
              </a:solidFill>
              <a:latin typeface="Calibri"/>
              <a:ea typeface="Calibri"/>
              <a:cs typeface="Calibri"/>
              <a:sym typeface="Calibri"/>
            </a:endParaRPr>
          </a:p>
          <a:p>
            <a:pPr indent="0" lvl="0" marL="0" rtl="0" algn="l">
              <a:spcBef>
                <a:spcPts val="1000"/>
              </a:spcBef>
              <a:spcAft>
                <a:spcPts val="0"/>
              </a:spcAft>
              <a:buNone/>
            </a:pPr>
            <a:r>
              <a:t/>
            </a:r>
            <a:endParaRPr sz="1800">
              <a:solidFill>
                <a:srgbClr val="424242"/>
              </a:solidFill>
              <a:latin typeface="Calibri"/>
              <a:ea typeface="Calibri"/>
              <a:cs typeface="Calibri"/>
              <a:sym typeface="Calibri"/>
            </a:endParaRPr>
          </a:p>
          <a:p>
            <a:pPr indent="0" lvl="0" marL="0" rtl="0" algn="l">
              <a:spcBef>
                <a:spcPts val="1000"/>
              </a:spcBef>
              <a:spcAft>
                <a:spcPts val="0"/>
              </a:spcAft>
              <a:buNone/>
            </a:pPr>
            <a:r>
              <a:t/>
            </a:r>
            <a:endParaRPr sz="1800">
              <a:solidFill>
                <a:srgbClr val="424242"/>
              </a:solidFill>
              <a:latin typeface="Calibri"/>
              <a:ea typeface="Calibri"/>
              <a:cs typeface="Calibri"/>
              <a:sym typeface="Calibri"/>
            </a:endParaRPr>
          </a:p>
          <a:p>
            <a:pPr indent="0" lvl="0" marL="0" rtl="0" algn="l">
              <a:spcBef>
                <a:spcPts val="1000"/>
              </a:spcBef>
              <a:spcAft>
                <a:spcPts val="0"/>
              </a:spcAft>
              <a:buNone/>
            </a:pPr>
            <a:r>
              <a:t/>
            </a:r>
            <a:endParaRPr sz="200">
              <a:solidFill>
                <a:srgbClr val="424242"/>
              </a:solidFill>
              <a:latin typeface="Calibri"/>
              <a:ea typeface="Calibri"/>
              <a:cs typeface="Calibri"/>
              <a:sym typeface="Calibri"/>
            </a:endParaRPr>
          </a:p>
          <a:p>
            <a:pPr indent="0" lvl="0" marL="0" rtl="0" algn="l">
              <a:spcBef>
                <a:spcPts val="1000"/>
              </a:spcBef>
              <a:spcAft>
                <a:spcPts val="1000"/>
              </a:spcAft>
              <a:buNone/>
            </a:pPr>
            <a:r>
              <a:t/>
            </a:r>
            <a:endParaRPr sz="1800"/>
          </a:p>
        </p:txBody>
      </p:sp>
      <p:graphicFrame>
        <p:nvGraphicFramePr>
          <p:cNvPr id="281" name="Google Shape;281;p24"/>
          <p:cNvGraphicFramePr/>
          <p:nvPr/>
        </p:nvGraphicFramePr>
        <p:xfrm>
          <a:off x="423346" y="3947812"/>
          <a:ext cx="3000000" cy="3000000"/>
        </p:xfrm>
        <a:graphic>
          <a:graphicData uri="http://schemas.openxmlformats.org/drawingml/2006/table">
            <a:tbl>
              <a:tblPr>
                <a:noFill/>
                <a:tableStyleId>{2DAEC02F-6D84-4C52-A718-C425AFB18F00}</a:tableStyleId>
              </a:tblPr>
              <a:tblGrid>
                <a:gridCol w="2225725"/>
                <a:gridCol w="1203325"/>
                <a:gridCol w="1309850"/>
                <a:gridCol w="1309850"/>
                <a:gridCol w="1309850"/>
              </a:tblGrid>
              <a:tr h="232900">
                <a:tc>
                  <a:txBody>
                    <a:bodyPr/>
                    <a:lstStyle/>
                    <a:p>
                      <a:pPr indent="0" lvl="0" marL="0" rtl="0" algn="ctr">
                        <a:spcBef>
                          <a:spcPts val="0"/>
                        </a:spcBef>
                        <a:spcAft>
                          <a:spcPts val="0"/>
                        </a:spcAft>
                        <a:buNone/>
                      </a:pPr>
                      <a:r>
                        <a:rPr b="1" i="1" lang="en" sz="1800">
                          <a:solidFill>
                            <a:schemeClr val="lt1"/>
                          </a:solidFill>
                          <a:latin typeface="Times New Roman"/>
                          <a:ea typeface="Times New Roman"/>
                          <a:cs typeface="Times New Roman"/>
                          <a:sym typeface="Times New Roman"/>
                        </a:rPr>
                        <a:t>x</a:t>
                      </a:r>
                      <a:endParaRPr b="1" i="1" sz="1800">
                        <a:solidFill>
                          <a:schemeClr val="lt1"/>
                        </a:solidFill>
                        <a:latin typeface="Times New Roman"/>
                        <a:ea typeface="Times New Roman"/>
                        <a:cs typeface="Times New Roman"/>
                        <a:sym typeface="Times New Roman"/>
                      </a:endParaRPr>
                    </a:p>
                  </a:txBody>
                  <a:tcPr marT="45700" marB="45700" marR="0" marL="0">
                    <a:lnR cap="flat" cmpd="sng" w="9525">
                      <a:solidFill>
                        <a:schemeClr val="dk1"/>
                      </a:solidFill>
                      <a:prstDash val="solid"/>
                      <a:round/>
                      <a:headEnd len="sm" w="sm" type="none"/>
                      <a:tailEnd len="sm" w="sm" type="none"/>
                    </a:lnR>
                    <a:solidFill>
                      <a:srgbClr val="005047"/>
                    </a:solidFill>
                  </a:tcPr>
                </a:tc>
                <a:tc>
                  <a:txBody>
                    <a:bodyPr/>
                    <a:lstStyle/>
                    <a:p>
                      <a:pPr indent="0" lvl="0" marL="0" rtl="0" algn="ctr">
                        <a:spcBef>
                          <a:spcPts val="0"/>
                        </a:spcBef>
                        <a:spcAft>
                          <a:spcPts val="0"/>
                        </a:spcAft>
                        <a:buNone/>
                      </a:pPr>
                      <a:r>
                        <a:rPr lang="en" sz="1800">
                          <a:solidFill>
                            <a:schemeClr val="dk1"/>
                          </a:solidFill>
                          <a:latin typeface="Calibri"/>
                          <a:ea typeface="Calibri"/>
                          <a:cs typeface="Calibri"/>
                          <a:sym typeface="Calibri"/>
                        </a:rPr>
                        <a:t>0</a:t>
                      </a:r>
                      <a:endParaRPr sz="1800">
                        <a:solidFill>
                          <a:schemeClr val="dk1"/>
                        </a:solidFill>
                        <a:latin typeface="Calibri"/>
                        <a:ea typeface="Calibri"/>
                        <a:cs typeface="Calibri"/>
                        <a:sym typeface="Calibri"/>
                      </a:endParaRPr>
                    </a:p>
                  </a:txBody>
                  <a:tcPr marT="45700" marB="4570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sz="1800">
                          <a:solidFill>
                            <a:schemeClr val="dk1"/>
                          </a:solidFill>
                          <a:latin typeface="Calibri"/>
                          <a:ea typeface="Calibri"/>
                          <a:cs typeface="Calibri"/>
                          <a:sym typeface="Calibri"/>
                        </a:rPr>
                        <a:t>1</a:t>
                      </a:r>
                      <a:endParaRPr sz="1800">
                        <a:solidFill>
                          <a:schemeClr val="dk1"/>
                        </a:solidFill>
                        <a:latin typeface="Calibri"/>
                        <a:ea typeface="Calibri"/>
                        <a:cs typeface="Calibri"/>
                        <a:sym typeface="Calibri"/>
                      </a:endParaRPr>
                    </a:p>
                  </a:txBody>
                  <a:tcPr marT="45700" marB="4570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sz="1800">
                          <a:solidFill>
                            <a:schemeClr val="dk1"/>
                          </a:solidFill>
                          <a:latin typeface="Calibri"/>
                          <a:ea typeface="Calibri"/>
                          <a:cs typeface="Calibri"/>
                          <a:sym typeface="Calibri"/>
                        </a:rPr>
                        <a:t>2</a:t>
                      </a:r>
                      <a:endParaRPr sz="1800">
                        <a:solidFill>
                          <a:schemeClr val="dk1"/>
                        </a:solidFill>
                        <a:latin typeface="Calibri"/>
                        <a:ea typeface="Calibri"/>
                        <a:cs typeface="Calibri"/>
                        <a:sym typeface="Calibri"/>
                      </a:endParaRPr>
                    </a:p>
                  </a:txBody>
                  <a:tcPr marT="45700" marB="4570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sz="1800">
                          <a:solidFill>
                            <a:schemeClr val="dk1"/>
                          </a:solidFill>
                          <a:latin typeface="Calibri"/>
                          <a:ea typeface="Calibri"/>
                          <a:cs typeface="Calibri"/>
                          <a:sym typeface="Calibri"/>
                        </a:rPr>
                        <a:t>3</a:t>
                      </a:r>
                      <a:endParaRPr sz="1800">
                        <a:solidFill>
                          <a:schemeClr val="dk1"/>
                        </a:solidFill>
                        <a:latin typeface="Calibri"/>
                        <a:ea typeface="Calibri"/>
                        <a:cs typeface="Calibri"/>
                        <a:sym typeface="Calibri"/>
                      </a:endParaRPr>
                    </a:p>
                  </a:txBody>
                  <a:tcPr marT="45700" marB="4570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98925">
                <a:tc>
                  <a:txBody>
                    <a:bodyPr/>
                    <a:lstStyle/>
                    <a:p>
                      <a:pPr indent="0" lvl="0" marL="0" rtl="0" algn="ctr">
                        <a:spcBef>
                          <a:spcPts val="0"/>
                        </a:spcBef>
                        <a:spcAft>
                          <a:spcPts val="0"/>
                        </a:spcAft>
                        <a:buNone/>
                      </a:pPr>
                      <a:r>
                        <a:rPr b="1" i="1" lang="en" sz="1800">
                          <a:solidFill>
                            <a:schemeClr val="lt1"/>
                          </a:solidFill>
                          <a:latin typeface="Times New Roman"/>
                          <a:ea typeface="Times New Roman"/>
                          <a:cs typeface="Times New Roman"/>
                          <a:sym typeface="Times New Roman"/>
                        </a:rPr>
                        <a:t>y</a:t>
                      </a:r>
                      <a:endParaRPr i="1" sz="1800">
                        <a:solidFill>
                          <a:schemeClr val="lt1"/>
                        </a:solidFill>
                        <a:latin typeface="Calibri"/>
                        <a:ea typeface="Calibri"/>
                        <a:cs typeface="Calibri"/>
                        <a:sym typeface="Calibri"/>
                      </a:endParaRPr>
                    </a:p>
                  </a:txBody>
                  <a:tcPr marT="45700" marB="45700" marR="0" marL="0">
                    <a:lnR cap="flat" cmpd="sng" w="9525">
                      <a:solidFill>
                        <a:schemeClr val="dk1"/>
                      </a:solidFill>
                      <a:prstDash val="solid"/>
                      <a:round/>
                      <a:headEnd len="sm" w="sm" type="none"/>
                      <a:tailEnd len="sm" w="sm" type="none"/>
                    </a:lnR>
                    <a:solidFill>
                      <a:srgbClr val="0B5B51"/>
                    </a:solidFill>
                  </a:tcPr>
                </a:tc>
                <a:tc>
                  <a:txBody>
                    <a:bodyPr/>
                    <a:lstStyle/>
                    <a:p>
                      <a:pPr indent="0" lvl="0" marL="0" rtl="0" algn="ctr">
                        <a:spcBef>
                          <a:spcPts val="0"/>
                        </a:spcBef>
                        <a:spcAft>
                          <a:spcPts val="0"/>
                        </a:spcAft>
                        <a:buNone/>
                      </a:pPr>
                      <a:r>
                        <a:rPr lang="en" sz="1800">
                          <a:solidFill>
                            <a:schemeClr val="dk1"/>
                          </a:solidFill>
                          <a:latin typeface="Calibri"/>
                          <a:ea typeface="Calibri"/>
                          <a:cs typeface="Calibri"/>
                          <a:sym typeface="Calibri"/>
                        </a:rPr>
                        <a:t>640</a:t>
                      </a:r>
                      <a:endParaRPr sz="1800">
                        <a:solidFill>
                          <a:schemeClr val="dk1"/>
                        </a:solidFill>
                        <a:latin typeface="Calibri"/>
                        <a:ea typeface="Calibri"/>
                        <a:cs typeface="Calibri"/>
                        <a:sym typeface="Calibri"/>
                      </a:endParaRPr>
                    </a:p>
                  </a:txBody>
                  <a:tcPr marT="45700" marB="4570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sz="1800">
                          <a:solidFill>
                            <a:schemeClr val="dk1"/>
                          </a:solidFill>
                          <a:latin typeface="Calibri"/>
                          <a:ea typeface="Calibri"/>
                          <a:cs typeface="Calibri"/>
                          <a:sym typeface="Calibri"/>
                        </a:rPr>
                        <a:t>160</a:t>
                      </a:r>
                      <a:endParaRPr sz="1800">
                        <a:solidFill>
                          <a:schemeClr val="dk1"/>
                        </a:solidFill>
                        <a:latin typeface="Calibri"/>
                        <a:ea typeface="Calibri"/>
                        <a:cs typeface="Calibri"/>
                        <a:sym typeface="Calibri"/>
                      </a:endParaRPr>
                    </a:p>
                  </a:txBody>
                  <a:tcPr marT="45700" marB="4570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sz="1800">
                          <a:solidFill>
                            <a:schemeClr val="dk1"/>
                          </a:solidFill>
                          <a:latin typeface="Calibri"/>
                          <a:ea typeface="Calibri"/>
                          <a:cs typeface="Calibri"/>
                          <a:sym typeface="Calibri"/>
                        </a:rPr>
                        <a:t>40</a:t>
                      </a:r>
                      <a:endParaRPr sz="1800">
                        <a:solidFill>
                          <a:schemeClr val="dk1"/>
                        </a:solidFill>
                        <a:latin typeface="Calibri"/>
                        <a:ea typeface="Calibri"/>
                        <a:cs typeface="Calibri"/>
                        <a:sym typeface="Calibri"/>
                      </a:endParaRPr>
                    </a:p>
                  </a:txBody>
                  <a:tcPr marT="45700" marB="4570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sz="1800">
                          <a:solidFill>
                            <a:schemeClr val="dk1"/>
                          </a:solidFill>
                          <a:latin typeface="Calibri"/>
                          <a:ea typeface="Calibri"/>
                          <a:cs typeface="Calibri"/>
                          <a:sym typeface="Calibri"/>
                        </a:rPr>
                        <a:t>10</a:t>
                      </a:r>
                      <a:endParaRPr sz="1800">
                        <a:solidFill>
                          <a:schemeClr val="dk1"/>
                        </a:solidFill>
                        <a:latin typeface="Calibri"/>
                        <a:ea typeface="Calibri"/>
                        <a:cs typeface="Calibri"/>
                        <a:sym typeface="Calibri"/>
                      </a:endParaRPr>
                    </a:p>
                  </a:txBody>
                  <a:tcPr marT="45700" marB="4570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pic>
        <p:nvPicPr>
          <p:cNvPr id="282" name="Google Shape;282;p24"/>
          <p:cNvPicPr preferRelativeResize="0"/>
          <p:nvPr/>
        </p:nvPicPr>
        <p:blipFill>
          <a:blip r:embed="rId3">
            <a:alphaModFix/>
          </a:blip>
          <a:stretch>
            <a:fillRect/>
          </a:stretch>
        </p:blipFill>
        <p:spPr>
          <a:xfrm>
            <a:off x="2328102" y="1375632"/>
            <a:ext cx="2235450" cy="1544500"/>
          </a:xfrm>
          <a:prstGeom prst="rect">
            <a:avLst/>
          </a:prstGeom>
          <a:noFill/>
          <a:ln>
            <a:noFill/>
          </a:ln>
        </p:spPr>
      </p:pic>
      <p:pic>
        <p:nvPicPr>
          <p:cNvPr id="283" name="Google Shape;283;p24"/>
          <p:cNvPicPr preferRelativeResize="0"/>
          <p:nvPr/>
        </p:nvPicPr>
        <p:blipFill>
          <a:blip r:embed="rId4">
            <a:alphaModFix/>
          </a:blip>
          <a:stretch>
            <a:fillRect/>
          </a:stretch>
        </p:blipFill>
        <p:spPr>
          <a:xfrm>
            <a:off x="5446408" y="1379939"/>
            <a:ext cx="2231136" cy="1543202"/>
          </a:xfrm>
          <a:prstGeom prst="rect">
            <a:avLst/>
          </a:prstGeom>
          <a:noFill/>
          <a:ln>
            <a:noFill/>
          </a:ln>
        </p:spPr>
      </p:pic>
      <p:sp>
        <p:nvSpPr>
          <p:cNvPr id="284" name="Google Shape;284;p24"/>
          <p:cNvSpPr txBox="1"/>
          <p:nvPr/>
        </p:nvSpPr>
        <p:spPr>
          <a:xfrm>
            <a:off x="1828800" y="1376750"/>
            <a:ext cx="412800" cy="35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A.</a:t>
            </a:r>
            <a:endParaRPr sz="1800">
              <a:solidFill>
                <a:srgbClr val="424242"/>
              </a:solidFill>
              <a:latin typeface="Calibri"/>
              <a:ea typeface="Calibri"/>
              <a:cs typeface="Calibri"/>
              <a:sym typeface="Calibri"/>
            </a:endParaRPr>
          </a:p>
        </p:txBody>
      </p:sp>
      <p:sp>
        <p:nvSpPr>
          <p:cNvPr id="285" name="Google Shape;285;p24"/>
          <p:cNvSpPr txBox="1"/>
          <p:nvPr/>
        </p:nvSpPr>
        <p:spPr>
          <a:xfrm>
            <a:off x="5033600" y="1380744"/>
            <a:ext cx="412800" cy="35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B</a:t>
            </a:r>
            <a:r>
              <a:rPr lang="en" sz="1800">
                <a:solidFill>
                  <a:srgbClr val="424242"/>
                </a:solidFill>
                <a:latin typeface="Calibri"/>
                <a:ea typeface="Calibri"/>
                <a:cs typeface="Calibri"/>
                <a:sym typeface="Calibri"/>
              </a:rPr>
              <a:t>.</a:t>
            </a:r>
            <a:endParaRPr sz="1800">
              <a:solidFill>
                <a:srgbClr val="424242"/>
              </a:solidFill>
              <a:latin typeface="Calibri"/>
              <a:ea typeface="Calibri"/>
              <a:cs typeface="Calibri"/>
              <a:sym typeface="Calibri"/>
            </a:endParaRPr>
          </a:p>
        </p:txBody>
      </p:sp>
      <p:sp>
        <p:nvSpPr>
          <p:cNvPr id="286" name="Google Shape;286;p24"/>
          <p:cNvSpPr txBox="1"/>
          <p:nvPr/>
        </p:nvSpPr>
        <p:spPr>
          <a:xfrm>
            <a:off x="310896" y="3185110"/>
            <a:ext cx="8280900" cy="738900"/>
          </a:xfrm>
          <a:prstGeom prst="rect">
            <a:avLst/>
          </a:prstGeom>
          <a:noFill/>
          <a:ln>
            <a:noFill/>
          </a:ln>
        </p:spPr>
        <p:txBody>
          <a:bodyPr anchorCtr="0" anchor="t" bIns="91425" lIns="91425" spcFirstLastPara="1" rIns="91425" wrap="square" tIns="91425">
            <a:spAutoFit/>
          </a:bodyPr>
          <a:lstStyle/>
          <a:p>
            <a:pPr indent="-342900" lvl="0" marL="457200" rtl="0" algn="l">
              <a:spcBef>
                <a:spcPts val="0"/>
              </a:spcBef>
              <a:spcAft>
                <a:spcPts val="1000"/>
              </a:spcAft>
              <a:buClr>
                <a:srgbClr val="424242"/>
              </a:buClr>
              <a:buSzPts val="1800"/>
              <a:buFont typeface="Calibri"/>
              <a:buAutoNum type="arabicPeriod" startAt="6"/>
            </a:pPr>
            <a:r>
              <a:rPr lang="en" sz="1800">
                <a:solidFill>
                  <a:srgbClr val="424242"/>
                </a:solidFill>
                <a:latin typeface="Calibri"/>
                <a:ea typeface="Calibri"/>
                <a:cs typeface="Calibri"/>
                <a:sym typeface="Calibri"/>
              </a:rPr>
              <a:t>The table shows an exponential decay that starts at 640.  What exponential decay problem is it modeling? </a:t>
            </a:r>
            <a:endParaRPr/>
          </a:p>
        </p:txBody>
      </p:sp>
      <p:sp>
        <p:nvSpPr>
          <p:cNvPr id="287" name="Google Shape;287;p24"/>
          <p:cNvSpPr txBox="1"/>
          <p:nvPr/>
        </p:nvSpPr>
        <p:spPr>
          <a:xfrm>
            <a:off x="310896" y="2894412"/>
            <a:ext cx="8991600" cy="461700"/>
          </a:xfrm>
          <a:prstGeom prst="rect">
            <a:avLst/>
          </a:prstGeom>
          <a:noFill/>
          <a:ln>
            <a:noFill/>
          </a:ln>
        </p:spPr>
        <p:txBody>
          <a:bodyPr anchorCtr="0" anchor="t" bIns="91425" lIns="91425" spcFirstLastPara="1" rIns="91425" wrap="square" tIns="91425">
            <a:spAutoFit/>
          </a:bodyPr>
          <a:lstStyle/>
          <a:p>
            <a:pPr indent="-342900" lvl="0" marL="457200" rtl="0" algn="l">
              <a:spcBef>
                <a:spcPts val="0"/>
              </a:spcBef>
              <a:spcAft>
                <a:spcPts val="1000"/>
              </a:spcAft>
              <a:buClr>
                <a:srgbClr val="424242"/>
              </a:buClr>
              <a:buSzPts val="1800"/>
              <a:buFont typeface="Calibri"/>
              <a:buAutoNum type="arabicPeriod" startAt="5"/>
            </a:pPr>
            <a:r>
              <a:rPr lang="en" sz="1800">
                <a:solidFill>
                  <a:srgbClr val="424242"/>
                </a:solidFill>
                <a:latin typeface="Calibri"/>
                <a:ea typeface="Calibri"/>
                <a:cs typeface="Calibri"/>
                <a:sym typeface="Calibri"/>
              </a:rPr>
              <a:t>Will the </a:t>
            </a:r>
            <a:r>
              <a:rPr i="1" lang="en" sz="1800">
                <a:solidFill>
                  <a:srgbClr val="424242"/>
                </a:solidFill>
                <a:latin typeface="Times New Roman"/>
                <a:ea typeface="Times New Roman"/>
                <a:cs typeface="Times New Roman"/>
                <a:sym typeface="Times New Roman"/>
              </a:rPr>
              <a:t>n</a:t>
            </a:r>
            <a:r>
              <a:rPr lang="en" sz="1800">
                <a:solidFill>
                  <a:srgbClr val="424242"/>
                </a:solidFill>
                <a:latin typeface="Calibri"/>
                <a:ea typeface="Calibri"/>
                <a:cs typeface="Calibri"/>
                <a:sym typeface="Calibri"/>
              </a:rPr>
              <a:t>th bounce of this ball be lower than the </a:t>
            </a:r>
            <a:r>
              <a:rPr i="1" lang="en" sz="1800">
                <a:solidFill>
                  <a:srgbClr val="424242"/>
                </a:solidFill>
                <a:latin typeface="Times New Roman"/>
                <a:ea typeface="Times New Roman"/>
                <a:cs typeface="Times New Roman"/>
                <a:sym typeface="Times New Roman"/>
              </a:rPr>
              <a:t>n</a:t>
            </a:r>
            <a:r>
              <a:rPr lang="en" sz="1800">
                <a:solidFill>
                  <a:srgbClr val="424242"/>
                </a:solidFill>
                <a:latin typeface="Calibri"/>
                <a:ea typeface="Calibri"/>
                <a:cs typeface="Calibri"/>
                <a:sym typeface="Calibri"/>
              </a:rPr>
              <a:t>th bounce of the tennis ball?</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8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pic>
        <p:nvPicPr>
          <p:cNvPr id="292" name="Google Shape;292;p25"/>
          <p:cNvPicPr preferRelativeResize="0"/>
          <p:nvPr/>
        </p:nvPicPr>
        <p:blipFill>
          <a:blip r:embed="rId3">
            <a:alphaModFix/>
          </a:blip>
          <a:stretch>
            <a:fillRect/>
          </a:stretch>
        </p:blipFill>
        <p:spPr>
          <a:xfrm>
            <a:off x="5364188" y="2596896"/>
            <a:ext cx="1929384" cy="1901952"/>
          </a:xfrm>
          <a:prstGeom prst="rect">
            <a:avLst/>
          </a:prstGeom>
          <a:noFill/>
          <a:ln>
            <a:noFill/>
          </a:ln>
        </p:spPr>
      </p:pic>
      <p:sp>
        <p:nvSpPr>
          <p:cNvPr id="293" name="Google Shape;293;p2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294" name="Google Shape;294;p25"/>
          <p:cNvSpPr txBox="1"/>
          <p:nvPr>
            <p:ph idx="1" type="body"/>
          </p:nvPr>
        </p:nvSpPr>
        <p:spPr>
          <a:xfrm>
            <a:off x="219456" y="1097275"/>
            <a:ext cx="8649300" cy="13461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sz="1500"/>
              <a:t>The population of deer in a forest is divided in half every decade. Which of the following graphs could represent this situation?</a:t>
            </a:r>
            <a:endParaRPr sz="1500">
              <a:solidFill>
                <a:srgbClr val="424242"/>
              </a:solidFill>
            </a:endParaRPr>
          </a:p>
        </p:txBody>
      </p:sp>
      <p:sp>
        <p:nvSpPr>
          <p:cNvPr id="295" name="Google Shape;295;p2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96" name="Google Shape;296;p25"/>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5.11.4 Examine Exponential Decay in Context</a:t>
            </a:r>
            <a:endParaRPr sz="1000"/>
          </a:p>
        </p:txBody>
      </p:sp>
      <p:pic>
        <p:nvPicPr>
          <p:cNvPr id="297" name="Google Shape;297;p25"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298" name="Google Shape;298;p25">
            <a:hlinkClick action="ppaction://hlinkshowjump?jump=nextslide"/>
          </p:cNvPr>
          <p:cNvSpPr/>
          <p:nvPr/>
        </p:nvSpPr>
        <p:spPr>
          <a:xfrm>
            <a:off x="7293575" y="2905655"/>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pic>
        <p:nvPicPr>
          <p:cNvPr id="299" name="Google Shape;299;p25"/>
          <p:cNvPicPr preferRelativeResize="0"/>
          <p:nvPr/>
        </p:nvPicPr>
        <p:blipFill>
          <a:blip r:embed="rId5">
            <a:alphaModFix/>
          </a:blip>
          <a:stretch>
            <a:fillRect/>
          </a:stretch>
        </p:blipFill>
        <p:spPr>
          <a:xfrm>
            <a:off x="152400" y="1882950"/>
            <a:ext cx="1929098" cy="1902775"/>
          </a:xfrm>
          <a:prstGeom prst="rect">
            <a:avLst/>
          </a:prstGeom>
          <a:noFill/>
          <a:ln>
            <a:noFill/>
          </a:ln>
        </p:spPr>
      </p:pic>
      <p:pic>
        <p:nvPicPr>
          <p:cNvPr id="300" name="Google Shape;300;p25"/>
          <p:cNvPicPr preferRelativeResize="0"/>
          <p:nvPr/>
        </p:nvPicPr>
        <p:blipFill>
          <a:blip r:embed="rId6">
            <a:alphaModFix/>
          </a:blip>
          <a:stretch>
            <a:fillRect/>
          </a:stretch>
        </p:blipFill>
        <p:spPr>
          <a:xfrm>
            <a:off x="2131073" y="2595775"/>
            <a:ext cx="1929098" cy="1902775"/>
          </a:xfrm>
          <a:prstGeom prst="rect">
            <a:avLst/>
          </a:prstGeom>
          <a:noFill/>
          <a:ln>
            <a:noFill/>
          </a:ln>
        </p:spPr>
      </p:pic>
      <p:pic>
        <p:nvPicPr>
          <p:cNvPr id="301" name="Google Shape;301;p25"/>
          <p:cNvPicPr preferRelativeResize="0"/>
          <p:nvPr/>
        </p:nvPicPr>
        <p:blipFill>
          <a:blip r:embed="rId7">
            <a:alphaModFix/>
          </a:blip>
          <a:stretch>
            <a:fillRect/>
          </a:stretch>
        </p:blipFill>
        <p:spPr>
          <a:xfrm>
            <a:off x="3324796" y="1882950"/>
            <a:ext cx="2087036" cy="1902775"/>
          </a:xfrm>
          <a:prstGeom prst="rect">
            <a:avLst/>
          </a:prstGeom>
          <a:noFill/>
          <a:ln>
            <a:noFill/>
          </a:ln>
        </p:spPr>
      </p:pic>
      <p:sp>
        <p:nvSpPr>
          <p:cNvPr id="302" name="Google Shape;302;p25"/>
          <p:cNvSpPr txBox="1"/>
          <p:nvPr/>
        </p:nvSpPr>
        <p:spPr>
          <a:xfrm>
            <a:off x="335275" y="1749600"/>
            <a:ext cx="390600" cy="33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a.</a:t>
            </a:r>
            <a:endParaRPr sz="1800">
              <a:solidFill>
                <a:srgbClr val="424242"/>
              </a:solidFill>
              <a:latin typeface="Calibri"/>
              <a:ea typeface="Calibri"/>
              <a:cs typeface="Calibri"/>
              <a:sym typeface="Calibri"/>
            </a:endParaRPr>
          </a:p>
        </p:txBody>
      </p:sp>
      <p:sp>
        <p:nvSpPr>
          <p:cNvPr id="303" name="Google Shape;303;p25"/>
          <p:cNvSpPr txBox="1"/>
          <p:nvPr/>
        </p:nvSpPr>
        <p:spPr>
          <a:xfrm>
            <a:off x="2316475" y="2481475"/>
            <a:ext cx="390600" cy="33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b.</a:t>
            </a:r>
            <a:endParaRPr sz="1800">
              <a:solidFill>
                <a:srgbClr val="424242"/>
              </a:solidFill>
              <a:latin typeface="Calibri"/>
              <a:ea typeface="Calibri"/>
              <a:cs typeface="Calibri"/>
              <a:sym typeface="Calibri"/>
            </a:endParaRPr>
          </a:p>
        </p:txBody>
      </p:sp>
      <p:sp>
        <p:nvSpPr>
          <p:cNvPr id="304" name="Google Shape;304;p25"/>
          <p:cNvSpPr txBox="1"/>
          <p:nvPr/>
        </p:nvSpPr>
        <p:spPr>
          <a:xfrm>
            <a:off x="3657600" y="1746504"/>
            <a:ext cx="390600" cy="33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c.</a:t>
            </a:r>
            <a:endParaRPr sz="1800">
              <a:solidFill>
                <a:srgbClr val="424242"/>
              </a:solidFill>
              <a:latin typeface="Calibri"/>
              <a:ea typeface="Calibri"/>
              <a:cs typeface="Calibri"/>
              <a:sym typeface="Calibri"/>
            </a:endParaRPr>
          </a:p>
        </p:txBody>
      </p:sp>
      <p:sp>
        <p:nvSpPr>
          <p:cNvPr id="305" name="Google Shape;305;p25"/>
          <p:cNvSpPr txBox="1"/>
          <p:nvPr/>
        </p:nvSpPr>
        <p:spPr>
          <a:xfrm>
            <a:off x="5526400" y="2487168"/>
            <a:ext cx="390600" cy="33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d.</a:t>
            </a:r>
            <a:endParaRPr sz="1800">
              <a:solidFill>
                <a:srgbClr val="424242"/>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09" name="Shape 309"/>
        <p:cNvGrpSpPr/>
        <p:nvPr/>
      </p:nvGrpSpPr>
      <p:grpSpPr>
        <a:xfrm>
          <a:off x="0" y="0"/>
          <a:ext cx="0" cy="0"/>
          <a:chOff x="0" y="0"/>
          <a:chExt cx="0" cy="0"/>
        </a:xfrm>
      </p:grpSpPr>
      <p:sp>
        <p:nvSpPr>
          <p:cNvPr id="310" name="Google Shape;310;p26"/>
          <p:cNvSpPr txBox="1"/>
          <p:nvPr/>
        </p:nvSpPr>
        <p:spPr>
          <a:xfrm>
            <a:off x="310900" y="1139010"/>
            <a:ext cx="8376000" cy="738900"/>
          </a:xfrm>
          <a:prstGeom prst="rect">
            <a:avLst/>
          </a:prstGeom>
          <a:noFill/>
          <a:ln>
            <a:noFill/>
          </a:ln>
        </p:spPr>
        <p:txBody>
          <a:bodyPr anchorCtr="0" anchor="t" bIns="91425" lIns="91425" spcFirstLastPara="1" rIns="91425" wrap="square" tIns="91425">
            <a:spAutoFit/>
          </a:bodyPr>
          <a:lstStyle/>
          <a:p>
            <a:pPr indent="-342900" lvl="0" marL="457200" rtl="0" algn="l">
              <a:spcBef>
                <a:spcPts val="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Data has been entered into a table that shows exponential decay.  How would you write the equation that represents this model?</a:t>
            </a:r>
            <a:endParaRPr sz="1800"/>
          </a:p>
        </p:txBody>
      </p:sp>
      <p:sp>
        <p:nvSpPr>
          <p:cNvPr id="311" name="Google Shape;311;p2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a:t>
            </a:r>
            <a:r>
              <a:rPr lang="en"/>
              <a:t>- Review</a:t>
            </a:r>
            <a:endParaRPr/>
          </a:p>
        </p:txBody>
      </p:sp>
      <p:sp>
        <p:nvSpPr>
          <p:cNvPr id="312" name="Google Shape;312;p2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13" name="Google Shape;313;p26"/>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5.11.4</a:t>
            </a:r>
            <a:r>
              <a:rPr lang="en" sz="1000"/>
              <a:t> Examine Exponential Decay in Context </a:t>
            </a:r>
            <a:r>
              <a:rPr lang="en" sz="1000"/>
              <a:t>- Additional Resources</a:t>
            </a:r>
            <a:endParaRPr sz="1000"/>
          </a:p>
        </p:txBody>
      </p:sp>
      <p:pic>
        <p:nvPicPr>
          <p:cNvPr id="314" name="Google Shape;314;p26"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315" name="Google Shape;315;p26"/>
          <p:cNvSpPr txBox="1"/>
          <p:nvPr/>
        </p:nvSpPr>
        <p:spPr>
          <a:xfrm>
            <a:off x="6559950" y="3597025"/>
            <a:ext cx="1448400" cy="42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rgbClr val="424242"/>
              </a:solidFill>
              <a:latin typeface="Calibri"/>
              <a:ea typeface="Calibri"/>
              <a:cs typeface="Calibri"/>
              <a:sym typeface="Calibri"/>
            </a:endParaRPr>
          </a:p>
        </p:txBody>
      </p:sp>
      <p:graphicFrame>
        <p:nvGraphicFramePr>
          <p:cNvPr id="316" name="Google Shape;316;p26"/>
          <p:cNvGraphicFramePr/>
          <p:nvPr/>
        </p:nvGraphicFramePr>
        <p:xfrm>
          <a:off x="903596" y="1999969"/>
          <a:ext cx="3000000" cy="3000000"/>
        </p:xfrm>
        <a:graphic>
          <a:graphicData uri="http://schemas.openxmlformats.org/drawingml/2006/table">
            <a:tbl>
              <a:tblPr>
                <a:noFill/>
                <a:tableStyleId>{2DAEC02F-6D84-4C52-A718-C425AFB18F00}</a:tableStyleId>
              </a:tblPr>
              <a:tblGrid>
                <a:gridCol w="861425"/>
                <a:gridCol w="465725"/>
                <a:gridCol w="506950"/>
                <a:gridCol w="506950"/>
                <a:gridCol w="506950"/>
              </a:tblGrid>
              <a:tr h="232900">
                <a:tc>
                  <a:txBody>
                    <a:bodyPr/>
                    <a:lstStyle/>
                    <a:p>
                      <a:pPr indent="0" lvl="0" marL="0" rtl="0" algn="ctr">
                        <a:spcBef>
                          <a:spcPts val="0"/>
                        </a:spcBef>
                        <a:spcAft>
                          <a:spcPts val="0"/>
                        </a:spcAft>
                        <a:buNone/>
                      </a:pPr>
                      <a:r>
                        <a:rPr b="1" i="1" lang="en" sz="1800">
                          <a:solidFill>
                            <a:schemeClr val="lt1"/>
                          </a:solidFill>
                          <a:latin typeface="Times New Roman"/>
                          <a:ea typeface="Times New Roman"/>
                          <a:cs typeface="Times New Roman"/>
                          <a:sym typeface="Times New Roman"/>
                        </a:rPr>
                        <a:t>x</a:t>
                      </a:r>
                      <a:endParaRPr b="1" i="1" sz="1800">
                        <a:solidFill>
                          <a:schemeClr val="lt1"/>
                        </a:solidFill>
                        <a:latin typeface="Times New Roman"/>
                        <a:ea typeface="Times New Roman"/>
                        <a:cs typeface="Times New Roman"/>
                        <a:sym typeface="Times New Roman"/>
                      </a:endParaRPr>
                    </a:p>
                  </a:txBody>
                  <a:tcPr marT="45700" marB="45700" marR="0" marL="0">
                    <a:lnR cap="flat" cmpd="sng" w="9525">
                      <a:solidFill>
                        <a:schemeClr val="dk1"/>
                      </a:solidFill>
                      <a:prstDash val="solid"/>
                      <a:round/>
                      <a:headEnd len="sm" w="sm" type="none"/>
                      <a:tailEnd len="sm" w="sm" type="none"/>
                    </a:lnR>
                    <a:solidFill>
                      <a:srgbClr val="005047"/>
                    </a:solidFill>
                  </a:tcPr>
                </a:tc>
                <a:tc>
                  <a:txBody>
                    <a:bodyPr/>
                    <a:lstStyle/>
                    <a:p>
                      <a:pPr indent="0" lvl="0" marL="0" rtl="0" algn="ctr">
                        <a:spcBef>
                          <a:spcPts val="0"/>
                        </a:spcBef>
                        <a:spcAft>
                          <a:spcPts val="0"/>
                        </a:spcAft>
                        <a:buNone/>
                      </a:pPr>
                      <a:r>
                        <a:rPr lang="en" sz="1800">
                          <a:solidFill>
                            <a:schemeClr val="dk1"/>
                          </a:solidFill>
                          <a:latin typeface="Calibri"/>
                          <a:ea typeface="Calibri"/>
                          <a:cs typeface="Calibri"/>
                          <a:sym typeface="Calibri"/>
                        </a:rPr>
                        <a:t>0</a:t>
                      </a:r>
                      <a:endParaRPr sz="1800">
                        <a:solidFill>
                          <a:schemeClr val="dk1"/>
                        </a:solidFill>
                        <a:latin typeface="Calibri"/>
                        <a:ea typeface="Calibri"/>
                        <a:cs typeface="Calibri"/>
                        <a:sym typeface="Calibri"/>
                      </a:endParaRPr>
                    </a:p>
                  </a:txBody>
                  <a:tcPr marT="45700" marB="4570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sz="1800">
                          <a:solidFill>
                            <a:schemeClr val="dk1"/>
                          </a:solidFill>
                          <a:latin typeface="Calibri"/>
                          <a:ea typeface="Calibri"/>
                          <a:cs typeface="Calibri"/>
                          <a:sym typeface="Calibri"/>
                        </a:rPr>
                        <a:t>1</a:t>
                      </a:r>
                      <a:endParaRPr sz="1800">
                        <a:solidFill>
                          <a:schemeClr val="dk1"/>
                        </a:solidFill>
                        <a:latin typeface="Calibri"/>
                        <a:ea typeface="Calibri"/>
                        <a:cs typeface="Calibri"/>
                        <a:sym typeface="Calibri"/>
                      </a:endParaRPr>
                    </a:p>
                  </a:txBody>
                  <a:tcPr marT="45700" marB="4570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sz="1800">
                          <a:solidFill>
                            <a:schemeClr val="dk1"/>
                          </a:solidFill>
                          <a:latin typeface="Calibri"/>
                          <a:ea typeface="Calibri"/>
                          <a:cs typeface="Calibri"/>
                          <a:sym typeface="Calibri"/>
                        </a:rPr>
                        <a:t>2</a:t>
                      </a:r>
                      <a:endParaRPr sz="1800">
                        <a:solidFill>
                          <a:schemeClr val="dk1"/>
                        </a:solidFill>
                        <a:latin typeface="Calibri"/>
                        <a:ea typeface="Calibri"/>
                        <a:cs typeface="Calibri"/>
                        <a:sym typeface="Calibri"/>
                      </a:endParaRPr>
                    </a:p>
                  </a:txBody>
                  <a:tcPr marT="45700" marB="4570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sz="1800">
                          <a:solidFill>
                            <a:schemeClr val="dk1"/>
                          </a:solidFill>
                          <a:latin typeface="Calibri"/>
                          <a:ea typeface="Calibri"/>
                          <a:cs typeface="Calibri"/>
                          <a:sym typeface="Calibri"/>
                        </a:rPr>
                        <a:t>3</a:t>
                      </a:r>
                      <a:endParaRPr sz="1800">
                        <a:solidFill>
                          <a:schemeClr val="dk1"/>
                        </a:solidFill>
                        <a:latin typeface="Calibri"/>
                        <a:ea typeface="Calibri"/>
                        <a:cs typeface="Calibri"/>
                        <a:sym typeface="Calibri"/>
                      </a:endParaRPr>
                    </a:p>
                  </a:txBody>
                  <a:tcPr marT="45700" marB="4570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98925">
                <a:tc>
                  <a:txBody>
                    <a:bodyPr/>
                    <a:lstStyle/>
                    <a:p>
                      <a:pPr indent="0" lvl="0" marL="0" rtl="0" algn="ctr">
                        <a:spcBef>
                          <a:spcPts val="0"/>
                        </a:spcBef>
                        <a:spcAft>
                          <a:spcPts val="0"/>
                        </a:spcAft>
                        <a:buClr>
                          <a:schemeClr val="dk1"/>
                        </a:buClr>
                        <a:buSzPts val="1100"/>
                        <a:buFont typeface="Arial"/>
                        <a:buNone/>
                      </a:pPr>
                      <a:r>
                        <a:rPr b="1" i="1" lang="en" sz="1800">
                          <a:solidFill>
                            <a:schemeClr val="lt1"/>
                          </a:solidFill>
                          <a:latin typeface="Times New Roman"/>
                          <a:ea typeface="Times New Roman"/>
                          <a:cs typeface="Times New Roman"/>
                          <a:sym typeface="Times New Roman"/>
                        </a:rPr>
                        <a:t>y</a:t>
                      </a:r>
                      <a:endParaRPr i="1" sz="1800">
                        <a:solidFill>
                          <a:schemeClr val="lt1"/>
                        </a:solidFill>
                        <a:latin typeface="Calibri"/>
                        <a:ea typeface="Calibri"/>
                        <a:cs typeface="Calibri"/>
                        <a:sym typeface="Calibri"/>
                      </a:endParaRPr>
                    </a:p>
                  </a:txBody>
                  <a:tcPr marT="45700" marB="45700" marR="0" marL="0">
                    <a:lnR cap="flat" cmpd="sng" w="9525">
                      <a:solidFill>
                        <a:schemeClr val="dk1"/>
                      </a:solidFill>
                      <a:prstDash val="solid"/>
                      <a:round/>
                      <a:headEnd len="sm" w="sm" type="none"/>
                      <a:tailEnd len="sm" w="sm" type="none"/>
                    </a:lnR>
                    <a:solidFill>
                      <a:srgbClr val="0B5B51"/>
                    </a:solidFill>
                  </a:tcPr>
                </a:tc>
                <a:tc>
                  <a:txBody>
                    <a:bodyPr/>
                    <a:lstStyle/>
                    <a:p>
                      <a:pPr indent="0" lvl="0" marL="0" rtl="0" algn="ctr">
                        <a:spcBef>
                          <a:spcPts val="0"/>
                        </a:spcBef>
                        <a:spcAft>
                          <a:spcPts val="0"/>
                        </a:spcAft>
                        <a:buNone/>
                      </a:pPr>
                      <a:r>
                        <a:rPr lang="en" sz="1800">
                          <a:solidFill>
                            <a:schemeClr val="dk1"/>
                          </a:solidFill>
                          <a:latin typeface="Calibri"/>
                          <a:ea typeface="Calibri"/>
                          <a:cs typeface="Calibri"/>
                          <a:sym typeface="Calibri"/>
                        </a:rPr>
                        <a:t>200</a:t>
                      </a:r>
                      <a:endParaRPr sz="1800">
                        <a:solidFill>
                          <a:schemeClr val="dk1"/>
                        </a:solidFill>
                        <a:latin typeface="Calibri"/>
                        <a:ea typeface="Calibri"/>
                        <a:cs typeface="Calibri"/>
                        <a:sym typeface="Calibri"/>
                      </a:endParaRPr>
                    </a:p>
                  </a:txBody>
                  <a:tcPr marT="45700" marB="4570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sz="1800">
                          <a:solidFill>
                            <a:schemeClr val="dk1"/>
                          </a:solidFill>
                          <a:latin typeface="Calibri"/>
                          <a:ea typeface="Calibri"/>
                          <a:cs typeface="Calibri"/>
                          <a:sym typeface="Calibri"/>
                        </a:rPr>
                        <a:t>100</a:t>
                      </a:r>
                      <a:endParaRPr sz="1800">
                        <a:solidFill>
                          <a:schemeClr val="dk1"/>
                        </a:solidFill>
                        <a:latin typeface="Calibri"/>
                        <a:ea typeface="Calibri"/>
                        <a:cs typeface="Calibri"/>
                        <a:sym typeface="Calibri"/>
                      </a:endParaRPr>
                    </a:p>
                  </a:txBody>
                  <a:tcPr marT="45700" marB="4570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sz="1800">
                          <a:solidFill>
                            <a:schemeClr val="dk1"/>
                          </a:solidFill>
                          <a:latin typeface="Calibri"/>
                          <a:ea typeface="Calibri"/>
                          <a:cs typeface="Calibri"/>
                          <a:sym typeface="Calibri"/>
                        </a:rPr>
                        <a:t>50</a:t>
                      </a:r>
                      <a:endParaRPr sz="1800">
                        <a:solidFill>
                          <a:schemeClr val="dk1"/>
                        </a:solidFill>
                        <a:latin typeface="Calibri"/>
                        <a:ea typeface="Calibri"/>
                        <a:cs typeface="Calibri"/>
                        <a:sym typeface="Calibri"/>
                      </a:endParaRPr>
                    </a:p>
                  </a:txBody>
                  <a:tcPr marT="45700" marB="4570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sz="1800">
                          <a:solidFill>
                            <a:schemeClr val="dk1"/>
                          </a:solidFill>
                          <a:latin typeface="Calibri"/>
                          <a:ea typeface="Calibri"/>
                          <a:cs typeface="Calibri"/>
                          <a:sym typeface="Calibri"/>
                        </a:rPr>
                        <a:t>25</a:t>
                      </a:r>
                      <a:endParaRPr sz="1800">
                        <a:solidFill>
                          <a:schemeClr val="dk1"/>
                        </a:solidFill>
                        <a:latin typeface="Calibri"/>
                        <a:ea typeface="Calibri"/>
                        <a:cs typeface="Calibri"/>
                        <a:sym typeface="Calibri"/>
                      </a:endParaRPr>
                    </a:p>
                  </a:txBody>
                  <a:tcPr marT="45700" marB="45700" marR="0" marL="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
        <p:nvSpPr>
          <p:cNvPr id="317" name="Google Shape;317;p26"/>
          <p:cNvSpPr txBox="1"/>
          <p:nvPr/>
        </p:nvSpPr>
        <p:spPr>
          <a:xfrm>
            <a:off x="384000" y="3059485"/>
            <a:ext cx="8376000" cy="738900"/>
          </a:xfrm>
          <a:prstGeom prst="rect">
            <a:avLst/>
          </a:prstGeom>
          <a:noFill/>
          <a:ln>
            <a:noFill/>
          </a:ln>
        </p:spPr>
        <p:txBody>
          <a:bodyPr anchorCtr="0" anchor="t" bIns="91425" lIns="91425" spcFirstLastPara="1" rIns="91425" wrap="square" tIns="91425">
            <a:spAutoFit/>
          </a:bodyPr>
          <a:lstStyle/>
          <a:p>
            <a:pPr indent="-342900" lvl="0" marL="457200" rtl="0" algn="l">
              <a:spcBef>
                <a:spcPts val="0"/>
              </a:spcBef>
              <a:spcAft>
                <a:spcPts val="0"/>
              </a:spcAft>
              <a:buClr>
                <a:srgbClr val="424242"/>
              </a:buClr>
              <a:buSzPts val="1800"/>
              <a:buFont typeface="Calibri"/>
              <a:buAutoNum type="arabicPeriod" startAt="2"/>
            </a:pPr>
            <a:r>
              <a:rPr lang="en" sz="1800">
                <a:solidFill>
                  <a:srgbClr val="424242"/>
                </a:solidFill>
                <a:latin typeface="Calibri"/>
                <a:ea typeface="Calibri"/>
                <a:cs typeface="Calibri"/>
                <a:sym typeface="Calibri"/>
              </a:rPr>
              <a:t>A car sells for $4,000 and loses ⅛ of its value each year. Write a function that gives the car’s value, </a:t>
            </a:r>
            <a:r>
              <a:rPr i="1" lang="en" sz="1800">
                <a:solidFill>
                  <a:srgbClr val="424242"/>
                </a:solidFill>
                <a:latin typeface="Times New Roman"/>
                <a:ea typeface="Times New Roman"/>
                <a:cs typeface="Times New Roman"/>
                <a:sym typeface="Times New Roman"/>
              </a:rPr>
              <a:t>V(t)</a:t>
            </a:r>
            <a:r>
              <a:rPr lang="en" sz="1800">
                <a:solidFill>
                  <a:srgbClr val="424242"/>
                </a:solidFill>
                <a:latin typeface="Calibri"/>
                <a:ea typeface="Calibri"/>
                <a:cs typeface="Calibri"/>
                <a:sym typeface="Calibri"/>
              </a:rPr>
              <a:t>, </a:t>
            </a:r>
            <a:r>
              <a:rPr i="1" lang="en" sz="1800">
                <a:solidFill>
                  <a:srgbClr val="424242"/>
                </a:solidFill>
                <a:latin typeface="Times New Roman"/>
                <a:ea typeface="Times New Roman"/>
                <a:cs typeface="Times New Roman"/>
                <a:sym typeface="Times New Roman"/>
              </a:rPr>
              <a:t>t</a:t>
            </a:r>
            <a:r>
              <a:rPr lang="en" sz="1800">
                <a:solidFill>
                  <a:srgbClr val="424242"/>
                </a:solidFill>
                <a:latin typeface="Calibri"/>
                <a:ea typeface="Calibri"/>
                <a:cs typeface="Calibri"/>
                <a:sym typeface="Calibri"/>
              </a:rPr>
              <a:t> years after it is sold.</a:t>
            </a:r>
            <a:endParaRPr sz="1800">
              <a:solidFill>
                <a:srgbClr val="424242"/>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sp>
        <p:nvSpPr>
          <p:cNvPr id="322" name="Google Shape;322;p27"/>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23" name="Google Shape;323;p27"/>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24" name="Google Shape;324;p27"/>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25" name="Google Shape;325;p27"/>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26" name="Google Shape;326;p27"/>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27" name="Google Shape;327;p27"/>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28" name="Google Shape;328;p27"/>
          <p:cNvCxnSpPr>
            <a:stCxn id="322" idx="2"/>
            <a:endCxn id="324"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29" name="Google Shape;329;p27"/>
          <p:cNvCxnSpPr>
            <a:stCxn id="324" idx="3"/>
            <a:endCxn id="323"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30" name="Google Shape;330;p27"/>
          <p:cNvCxnSpPr>
            <a:stCxn id="323" idx="3"/>
            <a:endCxn id="325"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31" name="Google Shape;331;p27"/>
          <p:cNvCxnSpPr>
            <a:stCxn id="325" idx="3"/>
            <a:endCxn id="327"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332" name="Google Shape;332;p27"/>
          <p:cNvCxnSpPr>
            <a:stCxn id="327" idx="3"/>
            <a:endCxn id="326"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333" name="Google Shape;333;p2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34" name="Google Shape;334;p27"/>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35" name="Google Shape;335;p27"/>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336" name="Google Shape;336;p27"/>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337" name="Google Shape;337;p27" title="hugeicons_start-up-02.png"/>
          <p:cNvPicPr preferRelativeResize="0"/>
          <p:nvPr/>
        </p:nvPicPr>
        <p:blipFill>
          <a:blip r:embed="rId3">
            <a:alphaModFix/>
          </a:blip>
          <a:stretch>
            <a:fillRect/>
          </a:stretch>
        </p:blipFill>
        <p:spPr>
          <a:xfrm>
            <a:off x="1084454" y="1554480"/>
            <a:ext cx="228600" cy="228600"/>
          </a:xfrm>
          <a:prstGeom prst="rect">
            <a:avLst/>
          </a:prstGeom>
          <a:noFill/>
          <a:ln>
            <a:noFill/>
          </a:ln>
        </p:spPr>
      </p:pic>
      <p:sp>
        <p:nvSpPr>
          <p:cNvPr id="338" name="Google Shape;338;p27"/>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339" name="Google Shape;339;p27" title="hugeicons_centralized.png"/>
          <p:cNvPicPr preferRelativeResize="0"/>
          <p:nvPr/>
        </p:nvPicPr>
        <p:blipFill>
          <a:blip r:embed="rId4">
            <a:alphaModFix/>
          </a:blip>
          <a:stretch>
            <a:fillRect/>
          </a:stretch>
        </p:blipFill>
        <p:spPr>
          <a:xfrm>
            <a:off x="7799832" y="3200400"/>
            <a:ext cx="228600" cy="228600"/>
          </a:xfrm>
          <a:prstGeom prst="rect">
            <a:avLst/>
          </a:prstGeom>
          <a:noFill/>
          <a:ln>
            <a:noFill/>
          </a:ln>
        </p:spPr>
      </p:pic>
      <p:pic>
        <p:nvPicPr>
          <p:cNvPr id="340" name="Google Shape;340;p27" title="hugeicons_pencil.png"/>
          <p:cNvPicPr preferRelativeResize="0"/>
          <p:nvPr/>
        </p:nvPicPr>
        <p:blipFill>
          <a:blip r:embed="rId5">
            <a:alphaModFix/>
          </a:blip>
          <a:stretch>
            <a:fillRect/>
          </a:stretch>
        </p:blipFill>
        <p:spPr>
          <a:xfrm>
            <a:off x="6519672" y="1554480"/>
            <a:ext cx="228600" cy="228600"/>
          </a:xfrm>
          <a:prstGeom prst="rect">
            <a:avLst/>
          </a:prstGeom>
          <a:noFill/>
          <a:ln>
            <a:noFill/>
          </a:ln>
        </p:spPr>
      </p:pic>
      <p:sp>
        <p:nvSpPr>
          <p:cNvPr id="341" name="Google Shape;341;p27"/>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42" name="Google Shape;342;p27"/>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43" name="Google Shape;343;p27"/>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pic>
        <p:nvPicPr>
          <p:cNvPr id="344" name="Google Shape;344;p27" title="hugeicons_task-done-01.png"/>
          <p:cNvPicPr preferRelativeResize="0"/>
          <p:nvPr/>
        </p:nvPicPr>
        <p:blipFill>
          <a:blip r:embed="rId6">
            <a:alphaModFix/>
          </a:blip>
          <a:stretch>
            <a:fillRect/>
          </a:stretch>
        </p:blipFill>
        <p:spPr>
          <a:xfrm>
            <a:off x="3623168" y="1554480"/>
            <a:ext cx="228600" cy="228600"/>
          </a:xfrm>
          <a:prstGeom prst="rect">
            <a:avLst/>
          </a:prstGeom>
          <a:noFill/>
          <a:ln>
            <a:noFill/>
          </a:ln>
        </p:spPr>
      </p:pic>
      <p:pic>
        <p:nvPicPr>
          <p:cNvPr id="345" name="Google Shape;345;p27" title="hugeicons_task-done-01.png"/>
          <p:cNvPicPr preferRelativeResize="0"/>
          <p:nvPr/>
        </p:nvPicPr>
        <p:blipFill>
          <a:blip r:embed="rId6">
            <a:alphaModFix/>
          </a:blip>
          <a:stretch>
            <a:fillRect/>
          </a:stretch>
        </p:blipFill>
        <p:spPr>
          <a:xfrm>
            <a:off x="1844894" y="3200400"/>
            <a:ext cx="228600" cy="228600"/>
          </a:xfrm>
          <a:prstGeom prst="rect">
            <a:avLst/>
          </a:prstGeom>
          <a:noFill/>
          <a:ln>
            <a:noFill/>
          </a:ln>
        </p:spPr>
      </p:pic>
      <p:pic>
        <p:nvPicPr>
          <p:cNvPr id="346" name="Google Shape;346;p27" title="hugeicons_chart-down.png"/>
          <p:cNvPicPr preferRelativeResize="0"/>
          <p:nvPr/>
        </p:nvPicPr>
        <p:blipFill>
          <a:blip r:embed="rId7">
            <a:alphaModFix/>
          </a:blip>
          <a:stretch>
            <a:fillRect/>
          </a:stretch>
        </p:blipFill>
        <p:spPr>
          <a:xfrm>
            <a:off x="4908134" y="3200400"/>
            <a:ext cx="228600" cy="2286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sp>
        <p:nvSpPr>
          <p:cNvPr id="351" name="Google Shape;351;p28"/>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Cool Down</a:t>
            </a:r>
            <a:endParaRPr sz="3000">
              <a:solidFill>
                <a:srgbClr val="005047"/>
              </a:solidFill>
            </a:endParaRPr>
          </a:p>
        </p:txBody>
      </p:sp>
      <p:sp>
        <p:nvSpPr>
          <p:cNvPr id="352" name="Google Shape;352;p28"/>
          <p:cNvSpPr txBox="1"/>
          <p:nvPr>
            <p:ph idx="1" type="body"/>
          </p:nvPr>
        </p:nvSpPr>
        <p:spPr>
          <a:xfrm>
            <a:off x="311700" y="1060625"/>
            <a:ext cx="8679900" cy="7932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rPr lang="en" sz="2000"/>
              <a:t>A ball is dropped from a certain height. The table shows the rebound heights of the ball after a series of bounces.</a:t>
            </a:r>
            <a:endParaRPr sz="2000"/>
          </a:p>
        </p:txBody>
      </p:sp>
      <p:sp>
        <p:nvSpPr>
          <p:cNvPr id="353" name="Google Shape;353;p2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54" name="Google Shape;354;p28"/>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5.11.</a:t>
            </a:r>
            <a:r>
              <a:rPr lang="en"/>
              <a:t>4 </a:t>
            </a:r>
            <a:r>
              <a:rPr lang="en"/>
              <a:t>Using Relationship Models to Answer Questions</a:t>
            </a:r>
            <a:endParaRPr/>
          </a:p>
        </p:txBody>
      </p:sp>
      <p:pic>
        <p:nvPicPr>
          <p:cNvPr id="355" name="Google Shape;355;p28"/>
          <p:cNvPicPr preferRelativeResize="0"/>
          <p:nvPr/>
        </p:nvPicPr>
        <p:blipFill>
          <a:blip r:embed="rId3">
            <a:alphaModFix/>
          </a:blip>
          <a:stretch>
            <a:fillRect/>
          </a:stretch>
        </p:blipFill>
        <p:spPr>
          <a:xfrm>
            <a:off x="3782575" y="1658289"/>
            <a:ext cx="5129550" cy="2920310"/>
          </a:xfrm>
          <a:prstGeom prst="rect">
            <a:avLst/>
          </a:prstGeom>
          <a:noFill/>
          <a:ln>
            <a:noFill/>
          </a:ln>
        </p:spPr>
      </p:pic>
      <p:sp>
        <p:nvSpPr>
          <p:cNvPr id="356" name="Google Shape;356;p28"/>
          <p:cNvSpPr txBox="1"/>
          <p:nvPr/>
        </p:nvSpPr>
        <p:spPr>
          <a:xfrm>
            <a:off x="310900" y="1987150"/>
            <a:ext cx="3471600" cy="1554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000"/>
              </a:spcAft>
              <a:buNone/>
            </a:pPr>
            <a:r>
              <a:rPr lang="en" sz="2000">
                <a:solidFill>
                  <a:srgbClr val="424242"/>
                </a:solidFill>
                <a:latin typeface="Calibri"/>
                <a:ea typeface="Calibri"/>
                <a:cs typeface="Calibri"/>
                <a:sym typeface="Calibri"/>
              </a:rPr>
              <a:t>From what height, approximately, do you think the ball was dropped? Be prepared to show your reasoning.</a:t>
            </a:r>
            <a:endParaRPr sz="2000">
              <a:solidFill>
                <a:srgbClr val="424242"/>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sp>
        <p:nvSpPr>
          <p:cNvPr id="361" name="Google Shape;361;p29"/>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62" name="Google Shape;362;p29"/>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63" name="Google Shape;363;p29"/>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64" name="Google Shape;364;p29"/>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65" name="Google Shape;365;p29"/>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66" name="Google Shape;366;p29"/>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67" name="Google Shape;367;p29"/>
          <p:cNvCxnSpPr>
            <a:stCxn id="361" idx="2"/>
            <a:endCxn id="363"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68" name="Google Shape;368;p29"/>
          <p:cNvCxnSpPr>
            <a:stCxn id="363" idx="3"/>
            <a:endCxn id="362"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69" name="Google Shape;369;p29"/>
          <p:cNvCxnSpPr>
            <a:stCxn id="362" idx="3"/>
            <a:endCxn id="364"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70" name="Google Shape;370;p29"/>
          <p:cNvCxnSpPr>
            <a:stCxn id="364" idx="3"/>
            <a:endCxn id="366"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371" name="Google Shape;371;p29"/>
          <p:cNvCxnSpPr>
            <a:stCxn id="366" idx="3"/>
            <a:endCxn id="365"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372" name="Google Shape;372;p2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73" name="Google Shape;373;p29"/>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74" name="Google Shape;374;p29"/>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b="1" sz="1800">
              <a:solidFill>
                <a:schemeClr val="dk2"/>
              </a:solidFill>
              <a:latin typeface="Calibri"/>
              <a:ea typeface="Calibri"/>
              <a:cs typeface="Calibri"/>
              <a:sym typeface="Calibri"/>
            </a:endParaRPr>
          </a:p>
        </p:txBody>
      </p:sp>
      <p:pic>
        <p:nvPicPr>
          <p:cNvPr id="375" name="Google Shape;375;p29" title="hugeicons_start-up-02.png"/>
          <p:cNvPicPr preferRelativeResize="0"/>
          <p:nvPr/>
        </p:nvPicPr>
        <p:blipFill>
          <a:blip r:embed="rId3">
            <a:alphaModFix/>
          </a:blip>
          <a:stretch>
            <a:fillRect/>
          </a:stretch>
        </p:blipFill>
        <p:spPr>
          <a:xfrm>
            <a:off x="1084454" y="1554480"/>
            <a:ext cx="228600" cy="228600"/>
          </a:xfrm>
          <a:prstGeom prst="rect">
            <a:avLst/>
          </a:prstGeom>
          <a:noFill/>
          <a:ln>
            <a:noFill/>
          </a:ln>
        </p:spPr>
      </p:pic>
      <p:sp>
        <p:nvSpPr>
          <p:cNvPr id="376" name="Google Shape;376;p29"/>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377" name="Google Shape;377;p29" title="hugeicons_centralized.png"/>
          <p:cNvPicPr preferRelativeResize="0"/>
          <p:nvPr/>
        </p:nvPicPr>
        <p:blipFill>
          <a:blip r:embed="rId4">
            <a:alphaModFix/>
          </a:blip>
          <a:stretch>
            <a:fillRect/>
          </a:stretch>
        </p:blipFill>
        <p:spPr>
          <a:xfrm>
            <a:off x="7799832" y="3200400"/>
            <a:ext cx="228600" cy="228600"/>
          </a:xfrm>
          <a:prstGeom prst="rect">
            <a:avLst/>
          </a:prstGeom>
          <a:noFill/>
          <a:ln>
            <a:noFill/>
          </a:ln>
        </p:spPr>
      </p:pic>
      <p:sp>
        <p:nvSpPr>
          <p:cNvPr id="378" name="Google Shape;378;p29"/>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79" name="Google Shape;379;p29"/>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80" name="Google Shape;380;p29"/>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sp>
        <p:nvSpPr>
          <p:cNvPr id="381" name="Google Shape;381;p29"/>
          <p:cNvSpPr txBox="1"/>
          <p:nvPr/>
        </p:nvSpPr>
        <p:spPr>
          <a:xfrm>
            <a:off x="571415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b="1" sz="1800">
              <a:solidFill>
                <a:srgbClr val="FDBD3E"/>
              </a:solidFill>
              <a:latin typeface="Calibri"/>
              <a:ea typeface="Calibri"/>
              <a:cs typeface="Calibri"/>
              <a:sym typeface="Calibri"/>
            </a:endParaRPr>
          </a:p>
        </p:txBody>
      </p:sp>
      <p:pic>
        <p:nvPicPr>
          <p:cNvPr id="382" name="Google Shape;382;p29" title="hugeicons_task-done-01.png"/>
          <p:cNvPicPr preferRelativeResize="0"/>
          <p:nvPr/>
        </p:nvPicPr>
        <p:blipFill>
          <a:blip r:embed="rId5">
            <a:alphaModFix/>
          </a:blip>
          <a:stretch>
            <a:fillRect/>
          </a:stretch>
        </p:blipFill>
        <p:spPr>
          <a:xfrm>
            <a:off x="3623168" y="1554480"/>
            <a:ext cx="228600" cy="228600"/>
          </a:xfrm>
          <a:prstGeom prst="rect">
            <a:avLst/>
          </a:prstGeom>
          <a:noFill/>
          <a:ln>
            <a:noFill/>
          </a:ln>
        </p:spPr>
      </p:pic>
      <p:pic>
        <p:nvPicPr>
          <p:cNvPr id="383" name="Google Shape;383;p29" title="hugeicons_task-done-01.png"/>
          <p:cNvPicPr preferRelativeResize="0"/>
          <p:nvPr/>
        </p:nvPicPr>
        <p:blipFill>
          <a:blip r:embed="rId5">
            <a:alphaModFix/>
          </a:blip>
          <a:stretch>
            <a:fillRect/>
          </a:stretch>
        </p:blipFill>
        <p:spPr>
          <a:xfrm>
            <a:off x="1844894" y="3200400"/>
            <a:ext cx="228600" cy="228600"/>
          </a:xfrm>
          <a:prstGeom prst="rect">
            <a:avLst/>
          </a:prstGeom>
          <a:noFill/>
          <a:ln>
            <a:noFill/>
          </a:ln>
        </p:spPr>
      </p:pic>
      <p:pic>
        <p:nvPicPr>
          <p:cNvPr id="384" name="Google Shape;384;p29" title="hugeicons_pencil.png"/>
          <p:cNvPicPr preferRelativeResize="0"/>
          <p:nvPr/>
        </p:nvPicPr>
        <p:blipFill>
          <a:blip r:embed="rId6">
            <a:alphaModFix/>
          </a:blip>
          <a:stretch>
            <a:fillRect/>
          </a:stretch>
        </p:blipFill>
        <p:spPr>
          <a:xfrm>
            <a:off x="6512672" y="1554480"/>
            <a:ext cx="228600" cy="228600"/>
          </a:xfrm>
          <a:prstGeom prst="rect">
            <a:avLst/>
          </a:prstGeom>
          <a:noFill/>
          <a:ln>
            <a:noFill/>
          </a:ln>
        </p:spPr>
      </p:pic>
      <p:pic>
        <p:nvPicPr>
          <p:cNvPr id="385" name="Google Shape;385;p29" title="hugeicons_chart-down.png"/>
          <p:cNvPicPr preferRelativeResize="0"/>
          <p:nvPr/>
        </p:nvPicPr>
        <p:blipFill>
          <a:blip r:embed="rId7">
            <a:alphaModFix/>
          </a:blip>
          <a:stretch>
            <a:fillRect/>
          </a:stretch>
        </p:blipFill>
        <p:spPr>
          <a:xfrm>
            <a:off x="4908134" y="3200400"/>
            <a:ext cx="228600" cy="2286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 name="Shape 389"/>
        <p:cNvGrpSpPr/>
        <p:nvPr/>
      </p:nvGrpSpPr>
      <p:grpSpPr>
        <a:xfrm>
          <a:off x="0" y="0"/>
          <a:ext cx="0" cy="0"/>
          <a:chOff x="0" y="0"/>
          <a:chExt cx="0" cy="0"/>
        </a:xfrm>
      </p:grpSpPr>
      <p:sp>
        <p:nvSpPr>
          <p:cNvPr id="390" name="Google Shape;390;p30"/>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391" name="Google Shape;391;p30"/>
          <p:cNvSpPr txBox="1"/>
          <p:nvPr>
            <p:ph idx="1" type="body"/>
          </p:nvPr>
        </p:nvSpPr>
        <p:spPr>
          <a:xfrm>
            <a:off x="311700" y="1152475"/>
            <a:ext cx="4131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sp>
        <p:nvSpPr>
          <p:cNvPr id="392" name="Google Shape;392;p3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93" name="Google Shape;393;p30"/>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5.11.</a:t>
            </a:r>
            <a:r>
              <a:rPr lang="en"/>
              <a:t>5 Practice</a:t>
            </a:r>
            <a:endParaRPr/>
          </a:p>
        </p:txBody>
      </p:sp>
      <p:pic>
        <p:nvPicPr>
          <p:cNvPr id="394" name="Google Shape;394;p30" title="Practice-6.png"/>
          <p:cNvPicPr preferRelativeResize="0"/>
          <p:nvPr/>
        </p:nvPicPr>
        <p:blipFill rotWithShape="1">
          <a:blip r:embed="rId3">
            <a:alphaModFix/>
          </a:blip>
          <a:srcRect b="0" l="0" r="0" t="0"/>
          <a:stretch/>
        </p:blipFill>
        <p:spPr>
          <a:xfrm>
            <a:off x="5577675" y="1152475"/>
            <a:ext cx="3254625" cy="325462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 name="Shape 398"/>
        <p:cNvGrpSpPr/>
        <p:nvPr/>
      </p:nvGrpSpPr>
      <p:grpSpPr>
        <a:xfrm>
          <a:off x="0" y="0"/>
          <a:ext cx="0" cy="0"/>
          <a:chOff x="0" y="0"/>
          <a:chExt cx="0" cy="0"/>
        </a:xfrm>
      </p:grpSpPr>
      <p:sp>
        <p:nvSpPr>
          <p:cNvPr id="399" name="Google Shape;399;p31"/>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00" name="Google Shape;400;p31"/>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01" name="Google Shape;401;p31"/>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02" name="Google Shape;402;p31"/>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03" name="Google Shape;403;p31"/>
          <p:cNvSpPr/>
          <p:nvPr/>
        </p:nvSpPr>
        <p:spPr>
          <a:xfrm>
            <a:off x="6905038" y="30069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04" name="Google Shape;404;p31"/>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405" name="Google Shape;405;p31"/>
          <p:cNvCxnSpPr>
            <a:stCxn id="399" idx="2"/>
            <a:endCxn id="401"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406" name="Google Shape;406;p31"/>
          <p:cNvCxnSpPr>
            <a:stCxn id="401" idx="3"/>
            <a:endCxn id="400"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407" name="Google Shape;407;p31"/>
          <p:cNvCxnSpPr>
            <a:stCxn id="400" idx="3"/>
            <a:endCxn id="402"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408" name="Google Shape;408;p31"/>
          <p:cNvCxnSpPr>
            <a:stCxn id="402" idx="3"/>
            <a:endCxn id="404"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409" name="Google Shape;409;p31"/>
          <p:cNvCxnSpPr>
            <a:stCxn id="404" idx="3"/>
            <a:endCxn id="403" idx="0"/>
          </p:cNvCxnSpPr>
          <p:nvPr/>
        </p:nvCxnSpPr>
        <p:spPr>
          <a:xfrm>
            <a:off x="7641450" y="2013613"/>
            <a:ext cx="269400" cy="993300"/>
          </a:xfrm>
          <a:prstGeom prst="bentConnector2">
            <a:avLst/>
          </a:prstGeom>
          <a:noFill/>
          <a:ln cap="flat" cmpd="sng" w="19050">
            <a:solidFill>
              <a:srgbClr val="005047"/>
            </a:solidFill>
            <a:prstDash val="dash"/>
            <a:round/>
            <a:headEnd len="med" w="med" type="none"/>
            <a:tailEnd len="med" w="med" type="none"/>
          </a:ln>
        </p:spPr>
      </p:cxnSp>
      <p:sp>
        <p:nvSpPr>
          <p:cNvPr id="410" name="Google Shape;410;p3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11" name="Google Shape;411;p31"/>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12" name="Google Shape;412;p31"/>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13" name="Google Shape;413;p31"/>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sp>
        <p:nvSpPr>
          <p:cNvPr id="414" name="Google Shape;414;p31"/>
          <p:cNvSpPr txBox="1"/>
          <p:nvPr/>
        </p:nvSpPr>
        <p:spPr>
          <a:xfrm>
            <a:off x="571415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b="1" sz="1800">
              <a:solidFill>
                <a:srgbClr val="FDBD3E"/>
              </a:solidFill>
              <a:latin typeface="Calibri"/>
              <a:ea typeface="Calibri"/>
              <a:cs typeface="Calibri"/>
              <a:sym typeface="Calibri"/>
            </a:endParaRPr>
          </a:p>
        </p:txBody>
      </p:sp>
      <p:sp>
        <p:nvSpPr>
          <p:cNvPr id="415" name="Google Shape;415;p31"/>
          <p:cNvSpPr txBox="1"/>
          <p:nvPr/>
        </p:nvSpPr>
        <p:spPr>
          <a:xfrm>
            <a:off x="700350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Lesson Synthesis</a:t>
            </a:r>
            <a:endParaRPr b="1" sz="1800">
              <a:solidFill>
                <a:srgbClr val="FDBD3E"/>
              </a:solidFill>
              <a:latin typeface="Calibri"/>
              <a:ea typeface="Calibri"/>
              <a:cs typeface="Calibri"/>
              <a:sym typeface="Calibri"/>
            </a:endParaRPr>
          </a:p>
        </p:txBody>
      </p:sp>
      <p:pic>
        <p:nvPicPr>
          <p:cNvPr id="416" name="Google Shape;416;p31" title="hugeicons_task-done-01.png"/>
          <p:cNvPicPr preferRelativeResize="0"/>
          <p:nvPr/>
        </p:nvPicPr>
        <p:blipFill>
          <a:blip r:embed="rId3">
            <a:alphaModFix/>
          </a:blip>
          <a:stretch>
            <a:fillRect/>
          </a:stretch>
        </p:blipFill>
        <p:spPr>
          <a:xfrm>
            <a:off x="3623168" y="1554480"/>
            <a:ext cx="228600" cy="228600"/>
          </a:xfrm>
          <a:prstGeom prst="rect">
            <a:avLst/>
          </a:prstGeom>
          <a:noFill/>
          <a:ln>
            <a:noFill/>
          </a:ln>
        </p:spPr>
      </p:pic>
      <p:pic>
        <p:nvPicPr>
          <p:cNvPr id="417" name="Google Shape;417;p31" title="hugeicons_chart-down.png"/>
          <p:cNvPicPr preferRelativeResize="0"/>
          <p:nvPr/>
        </p:nvPicPr>
        <p:blipFill>
          <a:blip r:embed="rId4">
            <a:alphaModFix/>
          </a:blip>
          <a:stretch>
            <a:fillRect/>
          </a:stretch>
        </p:blipFill>
        <p:spPr>
          <a:xfrm>
            <a:off x="4908134" y="3200400"/>
            <a:ext cx="228600" cy="228600"/>
          </a:xfrm>
          <a:prstGeom prst="rect">
            <a:avLst/>
          </a:prstGeom>
          <a:noFill/>
          <a:ln>
            <a:noFill/>
          </a:ln>
        </p:spPr>
      </p:pic>
      <p:pic>
        <p:nvPicPr>
          <p:cNvPr id="418" name="Google Shape;418;p31" title="hugeicons_task-done-01.png"/>
          <p:cNvPicPr preferRelativeResize="0"/>
          <p:nvPr/>
        </p:nvPicPr>
        <p:blipFill>
          <a:blip r:embed="rId3">
            <a:alphaModFix/>
          </a:blip>
          <a:stretch>
            <a:fillRect/>
          </a:stretch>
        </p:blipFill>
        <p:spPr>
          <a:xfrm>
            <a:off x="1844894" y="3200400"/>
            <a:ext cx="228600" cy="228600"/>
          </a:xfrm>
          <a:prstGeom prst="rect">
            <a:avLst/>
          </a:prstGeom>
          <a:noFill/>
          <a:ln>
            <a:noFill/>
          </a:ln>
        </p:spPr>
      </p:pic>
      <p:pic>
        <p:nvPicPr>
          <p:cNvPr id="419" name="Google Shape;419;p31" title="hugeicons_pencil.png"/>
          <p:cNvPicPr preferRelativeResize="0"/>
          <p:nvPr/>
        </p:nvPicPr>
        <p:blipFill>
          <a:blip r:embed="rId5">
            <a:alphaModFix/>
          </a:blip>
          <a:stretch>
            <a:fillRect/>
          </a:stretch>
        </p:blipFill>
        <p:spPr>
          <a:xfrm>
            <a:off x="6512672" y="1554480"/>
            <a:ext cx="228600" cy="228600"/>
          </a:xfrm>
          <a:prstGeom prst="rect">
            <a:avLst/>
          </a:prstGeom>
          <a:noFill/>
          <a:ln>
            <a:noFill/>
          </a:ln>
        </p:spPr>
      </p:pic>
      <p:pic>
        <p:nvPicPr>
          <p:cNvPr id="420" name="Google Shape;420;p31" title="hugeicons_centralized.png"/>
          <p:cNvPicPr preferRelativeResize="0"/>
          <p:nvPr/>
        </p:nvPicPr>
        <p:blipFill>
          <a:blip r:embed="rId6">
            <a:alphaModFix/>
          </a:blip>
          <a:stretch>
            <a:fillRect/>
          </a:stretch>
        </p:blipFill>
        <p:spPr>
          <a:xfrm>
            <a:off x="7806782" y="3200400"/>
            <a:ext cx="228600" cy="228600"/>
          </a:xfrm>
          <a:prstGeom prst="rect">
            <a:avLst/>
          </a:prstGeom>
          <a:noFill/>
          <a:ln>
            <a:noFill/>
          </a:ln>
        </p:spPr>
      </p:pic>
      <p:sp>
        <p:nvSpPr>
          <p:cNvPr id="421" name="Google Shape;421;p31"/>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422" name="Google Shape;422;p31" title="hugeicons_start-up-02.png"/>
          <p:cNvPicPr preferRelativeResize="0"/>
          <p:nvPr/>
        </p:nvPicPr>
        <p:blipFill>
          <a:blip r:embed="rId7">
            <a:alphaModFix/>
          </a:blip>
          <a:stretch>
            <a:fillRect/>
          </a:stretch>
        </p:blipFill>
        <p:spPr>
          <a:xfrm>
            <a:off x="1084454" y="1554480"/>
            <a:ext cx="228600" cy="228600"/>
          </a:xfrm>
          <a:prstGeom prst="rect">
            <a:avLst/>
          </a:prstGeom>
          <a:noFill/>
          <a:ln>
            <a:noFill/>
          </a:ln>
        </p:spPr>
      </p:pic>
      <p:sp>
        <p:nvSpPr>
          <p:cNvPr id="423" name="Google Shape;423;p31"/>
          <p:cNvSpPr txBox="1"/>
          <p:nvPr/>
        </p:nvSpPr>
        <p:spPr>
          <a:xfrm>
            <a:off x="284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7" name="Shape 427"/>
        <p:cNvGrpSpPr/>
        <p:nvPr/>
      </p:nvGrpSpPr>
      <p:grpSpPr>
        <a:xfrm>
          <a:off x="0" y="0"/>
          <a:ext cx="0" cy="0"/>
          <a:chOff x="0" y="0"/>
          <a:chExt cx="0" cy="0"/>
        </a:xfrm>
      </p:grpSpPr>
      <p:sp>
        <p:nvSpPr>
          <p:cNvPr id="428" name="Google Shape;428;p32"/>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id="429" name="Google Shape;429;p32"/>
          <p:cNvSpPr txBox="1"/>
          <p:nvPr>
            <p:ph idx="1" type="body"/>
          </p:nvPr>
        </p:nvSpPr>
        <p:spPr>
          <a:xfrm>
            <a:off x="311700" y="1152475"/>
            <a:ext cx="5016600" cy="34473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Answer the following:</a:t>
            </a:r>
            <a:endParaRPr/>
          </a:p>
          <a:p>
            <a:pPr indent="-342900" lvl="0" marL="457200" rtl="0" algn="l">
              <a:lnSpc>
                <a:spcPct val="100000"/>
              </a:lnSpc>
              <a:spcBef>
                <a:spcPts val="1200"/>
              </a:spcBef>
              <a:spcAft>
                <a:spcPts val="0"/>
              </a:spcAft>
              <a:buSzPts val="1800"/>
              <a:buAutoNum type="arabicPeriod"/>
            </a:pPr>
            <a:r>
              <a:rPr lang="en"/>
              <a:t>Were the data completely accurate? Why or why not?</a:t>
            </a:r>
            <a:endParaRPr/>
          </a:p>
          <a:p>
            <a:pPr indent="-342900" lvl="0" marL="457200" rtl="0" algn="l">
              <a:lnSpc>
                <a:spcPct val="100000"/>
              </a:lnSpc>
              <a:spcBef>
                <a:spcPts val="0"/>
              </a:spcBef>
              <a:spcAft>
                <a:spcPts val="0"/>
              </a:spcAft>
              <a:buSzPts val="1800"/>
              <a:buAutoNum type="arabicPeriod"/>
            </a:pPr>
            <a:r>
              <a:rPr lang="en"/>
              <a:t>We saw different rebound factors for different pairs of successive data points. How do we decide if an exponential model is still appropriate?</a:t>
            </a:r>
            <a:endParaRPr/>
          </a:p>
          <a:p>
            <a:pPr indent="-342900" lvl="0" marL="457200" rtl="0" algn="l">
              <a:lnSpc>
                <a:spcPct val="100000"/>
              </a:lnSpc>
              <a:spcBef>
                <a:spcPts val="0"/>
              </a:spcBef>
              <a:spcAft>
                <a:spcPts val="0"/>
              </a:spcAft>
              <a:buSzPts val="1800"/>
              <a:buAutoNum type="arabicPeriod"/>
            </a:pPr>
            <a:r>
              <a:rPr lang="en"/>
              <a:t>Given the inconsistency, how do we find an appropriate factor to use for our model?</a:t>
            </a:r>
            <a:endParaRPr/>
          </a:p>
        </p:txBody>
      </p:sp>
      <p:sp>
        <p:nvSpPr>
          <p:cNvPr id="430" name="Google Shape;430;p3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31" name="Google Shape;431;p32"/>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5.11 Modeling Exponential Behavior</a:t>
            </a:r>
            <a:endParaRPr/>
          </a:p>
        </p:txBody>
      </p:sp>
      <p:pic>
        <p:nvPicPr>
          <p:cNvPr id="432" name="Google Shape;432;p32" title="ChatGPT Image Sep 23, 2025, 06_09_49 PM.png"/>
          <p:cNvPicPr preferRelativeResize="0"/>
          <p:nvPr/>
        </p:nvPicPr>
        <p:blipFill>
          <a:blip r:embed="rId3">
            <a:alphaModFix/>
          </a:blip>
          <a:stretch>
            <a:fillRect/>
          </a:stretch>
        </p:blipFill>
        <p:spPr>
          <a:xfrm>
            <a:off x="5328150" y="1004013"/>
            <a:ext cx="3285517" cy="3285517"/>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6" name="Shape 436"/>
        <p:cNvGrpSpPr/>
        <p:nvPr/>
      </p:nvGrpSpPr>
      <p:grpSpPr>
        <a:xfrm>
          <a:off x="0" y="0"/>
          <a:ext cx="0" cy="0"/>
          <a:chOff x="0" y="0"/>
          <a:chExt cx="0" cy="0"/>
        </a:xfrm>
      </p:grpSpPr>
      <p:sp>
        <p:nvSpPr>
          <p:cNvPr id="437" name="Google Shape;437;p3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a:t>
            </a:r>
            <a:endParaRPr/>
          </a:p>
        </p:txBody>
      </p:sp>
      <p:sp>
        <p:nvSpPr>
          <p:cNvPr id="438" name="Google Shape;438;p33"/>
          <p:cNvSpPr txBox="1"/>
          <p:nvPr>
            <p:ph idx="1" type="body"/>
          </p:nvPr>
        </p:nvSpPr>
        <p:spPr>
          <a:xfrm>
            <a:off x="311700" y="1152475"/>
            <a:ext cx="8520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b="1" lang="en"/>
              <a:t>How much do you agree with the following statements?</a:t>
            </a:r>
            <a:endParaRPr b="1"/>
          </a:p>
        </p:txBody>
      </p:sp>
      <p:sp>
        <p:nvSpPr>
          <p:cNvPr id="439" name="Google Shape;439;p3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40" name="Google Shape;440;p3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5.11 Modeling Exponential Behavior</a:t>
            </a:r>
            <a:endParaRPr/>
          </a:p>
        </p:txBody>
      </p:sp>
      <p:graphicFrame>
        <p:nvGraphicFramePr>
          <p:cNvPr id="441" name="Google Shape;441;p33"/>
          <p:cNvGraphicFramePr/>
          <p:nvPr/>
        </p:nvGraphicFramePr>
        <p:xfrm>
          <a:off x="311700" y="1764100"/>
          <a:ext cx="3000000" cy="3000000"/>
        </p:xfrm>
        <a:graphic>
          <a:graphicData uri="http://schemas.openxmlformats.org/drawingml/2006/table">
            <a:tbl>
              <a:tblPr>
                <a:noFill/>
                <a:tableStyleId>{2DAEC02F-6D84-4C52-A718-C425AFB18F00}</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I can…</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Use exponential functions to model situations that involve exponential growth or decay.</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Determine an appropriate model for a situation described</a:t>
                      </a:r>
                      <a:r>
                        <a:rPr lang="en" sz="1800">
                          <a:solidFill>
                            <a:srgbClr val="424242"/>
                          </a:solidFill>
                          <a:latin typeface="Calibri"/>
                          <a:ea typeface="Calibri"/>
                          <a:cs typeface="Calibri"/>
                          <a:sym typeface="Calibri"/>
                        </a:rPr>
                        <a:t> by data.</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