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E9049C2-6297-41A0-9071-EE2724135E36}">
  <a:tblStyle styleId="{DE9049C2-6297-41A0-9071-EE2724135E3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raiselearning.org/mod/lesson/view.php?id=115726&amp;pageid=768925"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 Id="rId3" Type="http://schemas.openxmlformats.org/officeDocument/2006/relationships/slide" Target="/ppt/slides/slide20.xml"/><Relationship Id="rId4" Type="http://schemas.openxmlformats.org/officeDocument/2006/relationships/hyperlink" Target="https://k12.openstax.org/contents/raise/resources/09ea7f96b3cf45cb99f26dcf599536e434d70294"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Previously, students saw that functions can be defined by rules and written in function notation. Now, they use these rules to evaluate functions and solve for inputs when outputs are known. They also interpret function rules in context, building quantitative and abstract reasoning.</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are introduced to the term </a:t>
            </a:r>
            <a:r>
              <a:rPr b="1" lang="en" u="sng">
                <a:solidFill>
                  <a:schemeClr val="dk1"/>
                </a:solidFill>
                <a:latin typeface="Noto Sans"/>
                <a:ea typeface="Noto Sans"/>
                <a:cs typeface="Noto Sans"/>
                <a:sym typeface="Noto Sans"/>
              </a:rPr>
              <a:t>linear function</a:t>
            </a:r>
            <a:r>
              <a:rPr lang="en">
                <a:solidFill>
                  <a:schemeClr val="dk1"/>
                </a:solidFill>
                <a:latin typeface="Noto Sans"/>
                <a:ea typeface="Noto Sans"/>
                <a:cs typeface="Noto Sans"/>
                <a:sym typeface="Noto Sans"/>
              </a:rPr>
              <a:t>, connecting it to their middle school understanding: a function is linear when the output changes at a constant rate with respect to the input.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An optional extension (not included in this slide deck) uses technology to graph and evaluate functions, supporting deeper understanding and problem-solving in this and future units. It can be found online at </a:t>
            </a:r>
            <a:r>
              <a:rPr lang="en" u="sng">
                <a:solidFill>
                  <a:schemeClr val="hlink"/>
                </a:solidFill>
                <a:latin typeface="Noto Sans"/>
                <a:ea typeface="Noto Sans"/>
                <a:cs typeface="Noto Sans"/>
                <a:sym typeface="Noto Sans"/>
                <a:hlinkClick r:id="rId2"/>
              </a:rPr>
              <a:t>https://raiselearning.org/mod/lesson/view.php?id=115726&amp;pageid=768925</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the extension activity Function Notation and Graphing Technology, 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A12(A) decide whether relations represented verbally, tabularly,graphically , and symbolically define a function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A12(B) evaluate functions, expressed in function notation, given one or more elements in their domains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2(E) use visual, contextual, and linguistic support to enhance and confirm understanding of increasingly complex and elaborate spoken language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4(F) use visual and contextual support and support from peers and teachers to read grade-appropriate content area text, enhance and confirm understanding, and develop vocabulary, grasp of language structures, and background knowledge needed to comprehend increasingly challenging language</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This warm-up reviews evaluating and solving equations, reinforcing that solving means finding values that make the equation true. It prepares students to use function notation to find unknown inputs or outputs in upcoming tasks.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highlight>
                  <a:srgbClr val="EDF2FA"/>
                </a:highlight>
                <a:latin typeface="Roboto"/>
                <a:ea typeface="Roboto"/>
                <a:cs typeface="Roboto"/>
                <a:sym typeface="Roboto"/>
              </a:rPr>
              <a:t>Answers:</a:t>
            </a:r>
            <a:endParaRPr b="1" sz="1300">
              <a:solidFill>
                <a:schemeClr val="dk1"/>
              </a:solidFill>
              <a:highlight>
                <a:srgbClr val="EDF2FA"/>
              </a:highlight>
              <a:latin typeface="Roboto"/>
              <a:ea typeface="Roboto"/>
              <a:cs typeface="Roboto"/>
              <a:sym typeface="Roboto"/>
            </a:endParaRPr>
          </a:p>
          <a:p>
            <a:pPr indent="-311150" lvl="0" marL="457200" rtl="0" algn="l">
              <a:lnSpc>
                <a:spcPct val="100000"/>
              </a:lnSpc>
              <a:spcBef>
                <a:spcPts val="80"/>
              </a:spcBef>
              <a:spcAft>
                <a:spcPts val="0"/>
              </a:spcAft>
              <a:buClr>
                <a:schemeClr val="dk1"/>
              </a:buClr>
              <a:buSzPts val="1300"/>
              <a:buFont typeface="Roboto"/>
              <a:buAutoNum type="arabicPeriod"/>
            </a:pPr>
            <a:r>
              <a:rPr i="1" lang="en" sz="1300">
                <a:solidFill>
                  <a:schemeClr val="dk1"/>
                </a:solidFill>
                <a:highlight>
                  <a:srgbClr val="EDF2FA"/>
                </a:highlight>
                <a:latin typeface="Roboto"/>
                <a:ea typeface="Roboto"/>
                <a:cs typeface="Roboto"/>
                <a:sym typeface="Roboto"/>
              </a:rPr>
              <a:t>q </a:t>
            </a:r>
            <a:r>
              <a:rPr lang="en" sz="1300">
                <a:solidFill>
                  <a:schemeClr val="dk1"/>
                </a:solidFill>
                <a:highlight>
                  <a:srgbClr val="EDF2FA"/>
                </a:highlight>
                <a:latin typeface="Roboto"/>
                <a:ea typeface="Roboto"/>
                <a:cs typeface="Roboto"/>
                <a:sym typeface="Roboto"/>
              </a:rPr>
              <a:t>= 4 + 0.8(7)</a:t>
            </a:r>
            <a:endParaRPr sz="1300">
              <a:solidFill>
                <a:schemeClr val="dk1"/>
              </a:solidFill>
              <a:highlight>
                <a:srgbClr val="EDF2FA"/>
              </a:highlight>
              <a:latin typeface="Roboto"/>
              <a:ea typeface="Roboto"/>
              <a:cs typeface="Roboto"/>
              <a:sym typeface="Roboto"/>
            </a:endParaRPr>
          </a:p>
          <a:p>
            <a:pPr indent="457200" lvl="0" marL="0" rtl="0" algn="l">
              <a:lnSpc>
                <a:spcPct val="100000"/>
              </a:lnSpc>
              <a:spcBef>
                <a:spcPts val="80"/>
              </a:spcBef>
              <a:spcAft>
                <a:spcPts val="0"/>
              </a:spcAft>
              <a:buNone/>
            </a:pPr>
            <a:r>
              <a:rPr i="1" lang="en" sz="1300">
                <a:solidFill>
                  <a:schemeClr val="dk1"/>
                </a:solidFill>
                <a:highlight>
                  <a:srgbClr val="EDF2FA"/>
                </a:highlight>
                <a:latin typeface="Roboto"/>
                <a:ea typeface="Roboto"/>
                <a:cs typeface="Roboto"/>
                <a:sym typeface="Roboto"/>
              </a:rPr>
              <a:t>q </a:t>
            </a:r>
            <a:r>
              <a:rPr lang="en" sz="1300">
                <a:solidFill>
                  <a:schemeClr val="dk1"/>
                </a:solidFill>
                <a:highlight>
                  <a:srgbClr val="EDF2FA"/>
                </a:highlight>
                <a:latin typeface="Roboto"/>
                <a:ea typeface="Roboto"/>
                <a:cs typeface="Roboto"/>
                <a:sym typeface="Roboto"/>
              </a:rPr>
              <a:t>= 4 + 5.6</a:t>
            </a:r>
            <a:endParaRPr sz="1300">
              <a:solidFill>
                <a:schemeClr val="dk1"/>
              </a:solidFill>
              <a:highlight>
                <a:srgbClr val="EDF2FA"/>
              </a:highlight>
              <a:latin typeface="Roboto"/>
              <a:ea typeface="Roboto"/>
              <a:cs typeface="Roboto"/>
              <a:sym typeface="Roboto"/>
            </a:endParaRPr>
          </a:p>
          <a:p>
            <a:pPr indent="457200" lvl="0" marL="0" rtl="0" algn="l">
              <a:lnSpc>
                <a:spcPct val="100000"/>
              </a:lnSpc>
              <a:spcBef>
                <a:spcPts val="80"/>
              </a:spcBef>
              <a:spcAft>
                <a:spcPts val="0"/>
              </a:spcAft>
              <a:buNone/>
            </a:pPr>
            <a:r>
              <a:rPr i="1" lang="en" sz="1300">
                <a:solidFill>
                  <a:schemeClr val="dk1"/>
                </a:solidFill>
                <a:highlight>
                  <a:srgbClr val="EDF2FA"/>
                </a:highlight>
                <a:latin typeface="Roboto"/>
                <a:ea typeface="Roboto"/>
                <a:cs typeface="Roboto"/>
                <a:sym typeface="Roboto"/>
              </a:rPr>
              <a:t>q </a:t>
            </a:r>
            <a:r>
              <a:rPr lang="en" sz="1300">
                <a:solidFill>
                  <a:schemeClr val="dk1"/>
                </a:solidFill>
                <a:highlight>
                  <a:srgbClr val="EDF2FA"/>
                </a:highlight>
                <a:latin typeface="Roboto"/>
                <a:ea typeface="Roboto"/>
                <a:cs typeface="Roboto"/>
                <a:sym typeface="Roboto"/>
              </a:rPr>
              <a:t>= 9.6</a:t>
            </a:r>
            <a:endParaRPr sz="130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t/>
            </a:r>
            <a:endParaRPr sz="1300">
              <a:solidFill>
                <a:schemeClr val="dk1"/>
              </a:solidFill>
              <a:highlight>
                <a:srgbClr val="EDF2FA"/>
              </a:highlight>
              <a:latin typeface="Roboto"/>
              <a:ea typeface="Roboto"/>
              <a:cs typeface="Roboto"/>
              <a:sym typeface="Roboto"/>
            </a:endParaRPr>
          </a:p>
          <a:p>
            <a:pPr indent="-311150" lvl="0" marL="457200" rtl="0" algn="l">
              <a:lnSpc>
                <a:spcPct val="100000"/>
              </a:lnSpc>
              <a:spcBef>
                <a:spcPts val="80"/>
              </a:spcBef>
              <a:spcAft>
                <a:spcPts val="0"/>
              </a:spcAft>
              <a:buClr>
                <a:schemeClr val="dk1"/>
              </a:buClr>
              <a:buSzPts val="1300"/>
              <a:buFont typeface="Roboto"/>
              <a:buAutoNum type="arabicPeriod" startAt="2"/>
            </a:pPr>
            <a:r>
              <a:rPr i="1" lang="en" sz="1300">
                <a:solidFill>
                  <a:schemeClr val="dk1"/>
                </a:solidFill>
                <a:highlight>
                  <a:srgbClr val="EDF2FA"/>
                </a:highlight>
                <a:latin typeface="Roboto"/>
                <a:ea typeface="Roboto"/>
                <a:cs typeface="Roboto"/>
                <a:sym typeface="Roboto"/>
              </a:rPr>
              <a:t>q </a:t>
            </a:r>
            <a:r>
              <a:rPr lang="en" sz="1300">
                <a:solidFill>
                  <a:schemeClr val="dk1"/>
                </a:solidFill>
                <a:highlight>
                  <a:srgbClr val="EDF2FA"/>
                </a:highlight>
                <a:latin typeface="Roboto"/>
                <a:ea typeface="Roboto"/>
                <a:cs typeface="Roboto"/>
                <a:sym typeface="Roboto"/>
              </a:rPr>
              <a:t>= 4 + 0.8(100)</a:t>
            </a:r>
            <a:endParaRPr sz="1300">
              <a:solidFill>
                <a:schemeClr val="dk1"/>
              </a:solidFill>
              <a:highlight>
                <a:srgbClr val="EDF2FA"/>
              </a:highlight>
              <a:latin typeface="Roboto"/>
              <a:ea typeface="Roboto"/>
              <a:cs typeface="Roboto"/>
              <a:sym typeface="Roboto"/>
            </a:endParaRPr>
          </a:p>
          <a:p>
            <a:pPr indent="457200" lvl="0" marL="0" rtl="0" algn="l">
              <a:lnSpc>
                <a:spcPct val="100000"/>
              </a:lnSpc>
              <a:spcBef>
                <a:spcPts val="80"/>
              </a:spcBef>
              <a:spcAft>
                <a:spcPts val="0"/>
              </a:spcAft>
              <a:buNone/>
            </a:pPr>
            <a:r>
              <a:rPr i="1" lang="en" sz="1300">
                <a:solidFill>
                  <a:schemeClr val="dk1"/>
                </a:solidFill>
                <a:highlight>
                  <a:srgbClr val="EDF2FA"/>
                </a:highlight>
                <a:latin typeface="Roboto"/>
                <a:ea typeface="Roboto"/>
                <a:cs typeface="Roboto"/>
                <a:sym typeface="Roboto"/>
              </a:rPr>
              <a:t>q </a:t>
            </a:r>
            <a:r>
              <a:rPr lang="en" sz="1300">
                <a:solidFill>
                  <a:schemeClr val="dk1"/>
                </a:solidFill>
                <a:highlight>
                  <a:srgbClr val="EDF2FA"/>
                </a:highlight>
                <a:latin typeface="Roboto"/>
                <a:ea typeface="Roboto"/>
                <a:cs typeface="Roboto"/>
                <a:sym typeface="Roboto"/>
              </a:rPr>
              <a:t>= 4 + 80</a:t>
            </a:r>
            <a:endParaRPr sz="1300">
              <a:solidFill>
                <a:schemeClr val="dk1"/>
              </a:solidFill>
              <a:highlight>
                <a:srgbClr val="EDF2FA"/>
              </a:highlight>
              <a:latin typeface="Roboto"/>
              <a:ea typeface="Roboto"/>
              <a:cs typeface="Roboto"/>
              <a:sym typeface="Roboto"/>
            </a:endParaRPr>
          </a:p>
          <a:p>
            <a:pPr indent="457200" lvl="0" marL="0" rtl="0" algn="l">
              <a:lnSpc>
                <a:spcPct val="100000"/>
              </a:lnSpc>
              <a:spcBef>
                <a:spcPts val="80"/>
              </a:spcBef>
              <a:spcAft>
                <a:spcPts val="0"/>
              </a:spcAft>
              <a:buNone/>
            </a:pPr>
            <a:r>
              <a:rPr i="1" lang="en" sz="1300">
                <a:solidFill>
                  <a:schemeClr val="dk1"/>
                </a:solidFill>
                <a:highlight>
                  <a:srgbClr val="EDF2FA"/>
                </a:highlight>
                <a:latin typeface="Roboto"/>
                <a:ea typeface="Roboto"/>
                <a:cs typeface="Roboto"/>
                <a:sym typeface="Roboto"/>
              </a:rPr>
              <a:t>q </a:t>
            </a:r>
            <a:r>
              <a:rPr lang="en" sz="1300">
                <a:solidFill>
                  <a:schemeClr val="dk1"/>
                </a:solidFill>
                <a:highlight>
                  <a:srgbClr val="EDF2FA"/>
                </a:highlight>
                <a:latin typeface="Roboto"/>
                <a:ea typeface="Roboto"/>
                <a:cs typeface="Roboto"/>
                <a:sym typeface="Roboto"/>
              </a:rPr>
              <a:t>= 84</a:t>
            </a:r>
            <a:endParaRPr sz="130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t/>
            </a:r>
            <a:endParaRPr sz="1300">
              <a:solidFill>
                <a:schemeClr val="dk1"/>
              </a:solidFill>
              <a:highlight>
                <a:srgbClr val="EDF2FA"/>
              </a:highlight>
              <a:latin typeface="Roboto"/>
              <a:ea typeface="Roboto"/>
              <a:cs typeface="Roboto"/>
              <a:sym typeface="Roboto"/>
            </a:endParaRPr>
          </a:p>
          <a:p>
            <a:pPr indent="-311150" lvl="0" marL="457200" rtl="0" algn="l">
              <a:spcBef>
                <a:spcPts val="80"/>
              </a:spcBef>
              <a:spcAft>
                <a:spcPts val="0"/>
              </a:spcAft>
              <a:buClr>
                <a:schemeClr val="dk1"/>
              </a:buClr>
              <a:buSzPts val="1300"/>
              <a:buFont typeface="Roboto"/>
              <a:buAutoNum type="arabicPeriod" startAt="2"/>
            </a:pPr>
            <a:r>
              <a:rPr i="1" lang="en" sz="1300">
                <a:solidFill>
                  <a:schemeClr val="dk1"/>
                </a:solidFill>
                <a:highlight>
                  <a:srgbClr val="EDF2FA"/>
                </a:highlight>
                <a:latin typeface="Roboto"/>
                <a:ea typeface="Roboto"/>
                <a:cs typeface="Roboto"/>
                <a:sym typeface="Roboto"/>
              </a:rPr>
              <a:t>       12 = 4 + 0.8</a:t>
            </a:r>
            <a:r>
              <a:rPr lang="en" sz="1300">
                <a:solidFill>
                  <a:schemeClr val="dk1"/>
                </a:solidFill>
                <a:highlight>
                  <a:srgbClr val="EDF2FA"/>
                </a:highlight>
                <a:latin typeface="Roboto"/>
                <a:ea typeface="Roboto"/>
                <a:cs typeface="Roboto"/>
                <a:sym typeface="Roboto"/>
              </a:rPr>
              <a:t>p</a:t>
            </a:r>
            <a:endParaRPr sz="1300">
              <a:solidFill>
                <a:schemeClr val="dk1"/>
              </a:solidFill>
              <a:highlight>
                <a:srgbClr val="EDF2FA"/>
              </a:highlight>
              <a:latin typeface="Roboto"/>
              <a:ea typeface="Roboto"/>
              <a:cs typeface="Roboto"/>
              <a:sym typeface="Roboto"/>
            </a:endParaRPr>
          </a:p>
          <a:p>
            <a:pPr indent="457200" lvl="0" marL="0" rtl="0" algn="l">
              <a:lnSpc>
                <a:spcPct val="100000"/>
              </a:lnSpc>
              <a:spcBef>
                <a:spcPts val="80"/>
              </a:spcBef>
              <a:spcAft>
                <a:spcPts val="0"/>
              </a:spcAft>
              <a:buNone/>
            </a:pPr>
            <a:r>
              <a:rPr lang="en" sz="1300">
                <a:solidFill>
                  <a:schemeClr val="dk1"/>
                </a:solidFill>
                <a:highlight>
                  <a:srgbClr val="EDF2FA"/>
                </a:highlight>
                <a:latin typeface="Roboto"/>
                <a:ea typeface="Roboto"/>
                <a:cs typeface="Roboto"/>
                <a:sym typeface="Roboto"/>
              </a:rPr>
              <a:t>12 − 4 = 4 + 0.8</a:t>
            </a:r>
            <a:r>
              <a:rPr i="1" lang="en" sz="1300">
                <a:solidFill>
                  <a:schemeClr val="dk1"/>
                </a:solidFill>
                <a:highlight>
                  <a:srgbClr val="EDF2FA"/>
                </a:highlight>
                <a:latin typeface="Roboto"/>
                <a:ea typeface="Roboto"/>
                <a:cs typeface="Roboto"/>
                <a:sym typeface="Roboto"/>
              </a:rPr>
              <a:t>p </a:t>
            </a:r>
            <a:r>
              <a:rPr lang="en" sz="1300">
                <a:solidFill>
                  <a:schemeClr val="dk1"/>
                </a:solidFill>
                <a:highlight>
                  <a:srgbClr val="EDF2FA"/>
                </a:highlight>
                <a:latin typeface="Roboto"/>
                <a:ea typeface="Roboto"/>
                <a:cs typeface="Roboto"/>
                <a:sym typeface="Roboto"/>
              </a:rPr>
              <a:t>− 4</a:t>
            </a:r>
            <a:endParaRPr sz="1300">
              <a:solidFill>
                <a:schemeClr val="dk1"/>
              </a:solidFill>
              <a:highlight>
                <a:srgbClr val="EDF2FA"/>
              </a:highlight>
              <a:latin typeface="Roboto"/>
              <a:ea typeface="Roboto"/>
              <a:cs typeface="Roboto"/>
              <a:sym typeface="Roboto"/>
            </a:endParaRPr>
          </a:p>
          <a:p>
            <a:pPr indent="0" lvl="0" marL="457200" rtl="0" algn="l">
              <a:lnSpc>
                <a:spcPct val="100000"/>
              </a:lnSpc>
              <a:spcBef>
                <a:spcPts val="80"/>
              </a:spcBef>
              <a:spcAft>
                <a:spcPts val="0"/>
              </a:spcAft>
              <a:buNone/>
            </a:pPr>
            <a:r>
              <a:rPr lang="en" sz="1300">
                <a:solidFill>
                  <a:schemeClr val="dk1"/>
                </a:solidFill>
                <a:highlight>
                  <a:srgbClr val="EDF2FA"/>
                </a:highlight>
                <a:latin typeface="Roboto"/>
                <a:ea typeface="Roboto"/>
                <a:cs typeface="Roboto"/>
                <a:sym typeface="Roboto"/>
              </a:rPr>
              <a:t>         8 = 0.8 </a:t>
            </a:r>
            <a:r>
              <a:rPr i="1" lang="en" sz="1300">
                <a:solidFill>
                  <a:schemeClr val="dk1"/>
                </a:solidFill>
                <a:highlight>
                  <a:srgbClr val="EDF2FA"/>
                </a:highlight>
                <a:latin typeface="Roboto"/>
                <a:ea typeface="Roboto"/>
                <a:cs typeface="Roboto"/>
                <a:sym typeface="Roboto"/>
              </a:rPr>
              <a:t>p</a:t>
            </a:r>
            <a:endParaRPr sz="1300">
              <a:solidFill>
                <a:schemeClr val="dk1"/>
              </a:solidFill>
              <a:highlight>
                <a:srgbClr val="EDF2FA"/>
              </a:highlight>
              <a:latin typeface="Roboto"/>
              <a:ea typeface="Roboto"/>
              <a:cs typeface="Roboto"/>
              <a:sym typeface="Roboto"/>
            </a:endParaRPr>
          </a:p>
          <a:p>
            <a:pPr indent="457200" lvl="0" marL="0" rtl="0" algn="l">
              <a:lnSpc>
                <a:spcPct val="100000"/>
              </a:lnSpc>
              <a:spcBef>
                <a:spcPts val="80"/>
              </a:spcBef>
              <a:spcAft>
                <a:spcPts val="0"/>
              </a:spcAft>
              <a:buNone/>
            </a:pPr>
            <a:r>
              <a:rPr lang="en" sz="1300">
                <a:solidFill>
                  <a:schemeClr val="dk1"/>
                </a:solidFill>
                <a:highlight>
                  <a:srgbClr val="EDF2FA"/>
                </a:highlight>
                <a:latin typeface="Roboto"/>
                <a:ea typeface="Roboto"/>
                <a:cs typeface="Roboto"/>
                <a:sym typeface="Roboto"/>
              </a:rPr>
              <a:t>   8/0.8=0.8</a:t>
            </a:r>
            <a:r>
              <a:rPr i="1" lang="en" sz="1300">
                <a:solidFill>
                  <a:schemeClr val="dk1"/>
                </a:solidFill>
                <a:highlight>
                  <a:srgbClr val="EDF2FA"/>
                </a:highlight>
                <a:latin typeface="Roboto"/>
                <a:ea typeface="Roboto"/>
                <a:cs typeface="Roboto"/>
                <a:sym typeface="Roboto"/>
              </a:rPr>
              <a:t>p</a:t>
            </a:r>
            <a:r>
              <a:rPr lang="en" sz="1300">
                <a:solidFill>
                  <a:schemeClr val="dk1"/>
                </a:solidFill>
                <a:highlight>
                  <a:srgbClr val="EDF2FA"/>
                </a:highlight>
                <a:latin typeface="Roboto"/>
                <a:ea typeface="Roboto"/>
                <a:cs typeface="Roboto"/>
                <a:sym typeface="Roboto"/>
              </a:rPr>
              <a:t>/0.8</a:t>
            </a:r>
            <a:endParaRPr sz="1300">
              <a:solidFill>
                <a:schemeClr val="dk1"/>
              </a:solidFill>
              <a:highlight>
                <a:srgbClr val="EDF2FA"/>
              </a:highlight>
              <a:latin typeface="Roboto"/>
              <a:ea typeface="Roboto"/>
              <a:cs typeface="Roboto"/>
              <a:sym typeface="Roboto"/>
            </a:endParaRPr>
          </a:p>
          <a:p>
            <a:pPr indent="0" lvl="0" marL="457200" rtl="0" algn="l">
              <a:lnSpc>
                <a:spcPct val="100000"/>
              </a:lnSpc>
              <a:spcBef>
                <a:spcPts val="80"/>
              </a:spcBef>
              <a:spcAft>
                <a:spcPts val="0"/>
              </a:spcAft>
              <a:buNone/>
            </a:pPr>
            <a:r>
              <a:rPr i="1" lang="en" sz="1300">
                <a:solidFill>
                  <a:schemeClr val="dk1"/>
                </a:solidFill>
                <a:highlight>
                  <a:srgbClr val="EDF2FA"/>
                </a:highlight>
                <a:latin typeface="Roboto"/>
                <a:ea typeface="Roboto"/>
                <a:cs typeface="Roboto"/>
                <a:sym typeface="Roboto"/>
              </a:rPr>
              <a:t>          p</a:t>
            </a:r>
            <a:r>
              <a:rPr lang="en" sz="1300">
                <a:solidFill>
                  <a:schemeClr val="dk1"/>
                </a:solidFill>
                <a:highlight>
                  <a:srgbClr val="EDF2FA"/>
                </a:highlight>
                <a:latin typeface="Roboto"/>
                <a:ea typeface="Roboto"/>
                <a:cs typeface="Roboto"/>
                <a:sym typeface="Roboto"/>
              </a:rPr>
              <a:t>=10</a:t>
            </a:r>
            <a:endParaRPr sz="1300">
              <a:solidFill>
                <a:schemeClr val="dk1"/>
              </a:solidFill>
              <a:highlight>
                <a:srgbClr val="EDF2FA"/>
              </a:highlight>
              <a:latin typeface="Roboto"/>
              <a:ea typeface="Roboto"/>
              <a:cs typeface="Roboto"/>
              <a:sym typeface="Roboto"/>
            </a:endParaRPr>
          </a:p>
          <a:p>
            <a:pPr indent="457200" lvl="0" marL="457200" rtl="0" algn="l">
              <a:lnSpc>
                <a:spcPct val="100000"/>
              </a:lnSpc>
              <a:spcBef>
                <a:spcPts val="80"/>
              </a:spcBef>
              <a:spcAft>
                <a:spcPts val="0"/>
              </a:spcAft>
              <a:buNone/>
            </a:pPr>
            <a:r>
              <a:t/>
            </a:r>
            <a:endParaRPr sz="1300">
              <a:solidFill>
                <a:schemeClr val="dk1"/>
              </a:solidFill>
              <a:highlight>
                <a:srgbClr val="EDF2FA"/>
              </a:highlight>
              <a:latin typeface="Roboto"/>
              <a:ea typeface="Roboto"/>
              <a:cs typeface="Roboto"/>
              <a:sym typeface="Roboto"/>
            </a:endParaRPr>
          </a:p>
          <a:p>
            <a:pPr indent="-311150" lvl="0" marL="457200" rtl="0" algn="l">
              <a:spcBef>
                <a:spcPts val="80"/>
              </a:spcBef>
              <a:spcAft>
                <a:spcPts val="0"/>
              </a:spcAft>
              <a:buClr>
                <a:schemeClr val="dk1"/>
              </a:buClr>
              <a:buSzPts val="1300"/>
              <a:buFont typeface="Roboto"/>
              <a:buAutoNum type="arabicPeriod" startAt="2"/>
            </a:pPr>
            <a:r>
              <a:rPr lang="en" sz="1300">
                <a:solidFill>
                  <a:schemeClr val="dk1"/>
                </a:solidFill>
                <a:highlight>
                  <a:srgbClr val="EDF2FA"/>
                </a:highlight>
                <a:latin typeface="Roboto"/>
                <a:ea typeface="Roboto"/>
                <a:cs typeface="Roboto"/>
                <a:sym typeface="Roboto"/>
              </a:rPr>
              <a:t>      60 = 4 + 0.8p</a:t>
            </a:r>
            <a:endParaRPr sz="1300">
              <a:solidFill>
                <a:schemeClr val="dk1"/>
              </a:solidFill>
              <a:highlight>
                <a:srgbClr val="EDF2FA"/>
              </a:highlight>
              <a:latin typeface="Roboto"/>
              <a:ea typeface="Roboto"/>
              <a:cs typeface="Roboto"/>
              <a:sym typeface="Roboto"/>
            </a:endParaRPr>
          </a:p>
          <a:p>
            <a:pPr indent="457200" lvl="0" marL="0" rtl="0" algn="l">
              <a:spcBef>
                <a:spcPts val="80"/>
              </a:spcBef>
              <a:spcAft>
                <a:spcPts val="0"/>
              </a:spcAft>
              <a:buNone/>
            </a:pPr>
            <a:r>
              <a:rPr lang="en" sz="1300">
                <a:solidFill>
                  <a:schemeClr val="dk1"/>
                </a:solidFill>
                <a:highlight>
                  <a:srgbClr val="EDF2FA"/>
                </a:highlight>
                <a:latin typeface="Roboto"/>
                <a:ea typeface="Roboto"/>
                <a:cs typeface="Roboto"/>
                <a:sym typeface="Roboto"/>
              </a:rPr>
              <a:t>60 − 4 = 4 + 0.8</a:t>
            </a:r>
            <a:r>
              <a:rPr i="1" lang="en" sz="1300">
                <a:solidFill>
                  <a:schemeClr val="dk1"/>
                </a:solidFill>
                <a:highlight>
                  <a:srgbClr val="EDF2FA"/>
                </a:highlight>
                <a:latin typeface="Roboto"/>
                <a:ea typeface="Roboto"/>
                <a:cs typeface="Roboto"/>
                <a:sym typeface="Roboto"/>
              </a:rPr>
              <a:t>p </a:t>
            </a:r>
            <a:r>
              <a:rPr lang="en" sz="1300">
                <a:solidFill>
                  <a:schemeClr val="dk1"/>
                </a:solidFill>
                <a:highlight>
                  <a:srgbClr val="EDF2FA"/>
                </a:highlight>
                <a:latin typeface="Roboto"/>
                <a:ea typeface="Roboto"/>
                <a:cs typeface="Roboto"/>
                <a:sym typeface="Roboto"/>
              </a:rPr>
              <a:t>− 4</a:t>
            </a:r>
            <a:endParaRPr sz="1300">
              <a:solidFill>
                <a:schemeClr val="dk1"/>
              </a:solidFill>
              <a:highlight>
                <a:srgbClr val="EDF2FA"/>
              </a:highlight>
              <a:latin typeface="Roboto"/>
              <a:ea typeface="Roboto"/>
              <a:cs typeface="Roboto"/>
              <a:sym typeface="Roboto"/>
            </a:endParaRPr>
          </a:p>
          <a:p>
            <a:pPr indent="457200" lvl="0" marL="0" rtl="0" algn="l">
              <a:spcBef>
                <a:spcPts val="80"/>
              </a:spcBef>
              <a:spcAft>
                <a:spcPts val="0"/>
              </a:spcAft>
              <a:buNone/>
            </a:pPr>
            <a:r>
              <a:rPr lang="en" sz="1300">
                <a:solidFill>
                  <a:schemeClr val="dk1"/>
                </a:solidFill>
                <a:highlight>
                  <a:srgbClr val="EDF2FA"/>
                </a:highlight>
                <a:latin typeface="Roboto"/>
                <a:ea typeface="Roboto"/>
                <a:cs typeface="Roboto"/>
                <a:sym typeface="Roboto"/>
              </a:rPr>
              <a:t>       56 = 0.8</a:t>
            </a:r>
            <a:r>
              <a:rPr i="1" lang="en" sz="1300">
                <a:solidFill>
                  <a:schemeClr val="dk1"/>
                </a:solidFill>
                <a:highlight>
                  <a:srgbClr val="EDF2FA"/>
                </a:highlight>
                <a:latin typeface="Roboto"/>
                <a:ea typeface="Roboto"/>
                <a:cs typeface="Roboto"/>
                <a:sym typeface="Roboto"/>
              </a:rPr>
              <a:t>p</a:t>
            </a:r>
            <a:endParaRPr i="1" sz="1300">
              <a:solidFill>
                <a:schemeClr val="dk1"/>
              </a:solidFill>
              <a:highlight>
                <a:srgbClr val="EDF2FA"/>
              </a:highlight>
              <a:latin typeface="Roboto"/>
              <a:ea typeface="Roboto"/>
              <a:cs typeface="Roboto"/>
              <a:sym typeface="Roboto"/>
            </a:endParaRPr>
          </a:p>
          <a:p>
            <a:pPr indent="457200" lvl="0" marL="0" rtl="0" algn="l">
              <a:spcBef>
                <a:spcPts val="80"/>
              </a:spcBef>
              <a:spcAft>
                <a:spcPts val="0"/>
              </a:spcAft>
              <a:buNone/>
            </a:pPr>
            <a:r>
              <a:rPr lang="en" sz="1300">
                <a:solidFill>
                  <a:schemeClr val="dk1"/>
                </a:solidFill>
                <a:highlight>
                  <a:srgbClr val="EDF2FA"/>
                </a:highlight>
                <a:latin typeface="Roboto"/>
                <a:ea typeface="Roboto"/>
                <a:cs typeface="Roboto"/>
                <a:sym typeface="Roboto"/>
              </a:rPr>
              <a:t>56/0.8 = 0.8</a:t>
            </a:r>
            <a:r>
              <a:rPr i="1" lang="en" sz="1300">
                <a:solidFill>
                  <a:schemeClr val="dk1"/>
                </a:solidFill>
                <a:highlight>
                  <a:srgbClr val="EDF2FA"/>
                </a:highlight>
                <a:latin typeface="Roboto"/>
                <a:ea typeface="Roboto"/>
                <a:cs typeface="Roboto"/>
                <a:sym typeface="Roboto"/>
              </a:rPr>
              <a:t>p</a:t>
            </a:r>
            <a:r>
              <a:rPr lang="en" sz="1300">
                <a:solidFill>
                  <a:schemeClr val="dk1"/>
                </a:solidFill>
                <a:highlight>
                  <a:srgbClr val="EDF2FA"/>
                </a:highlight>
                <a:latin typeface="Roboto"/>
                <a:ea typeface="Roboto"/>
                <a:cs typeface="Roboto"/>
                <a:sym typeface="Roboto"/>
              </a:rPr>
              <a:t>/0.8</a:t>
            </a:r>
            <a:endParaRPr sz="1300">
              <a:solidFill>
                <a:schemeClr val="dk1"/>
              </a:solidFill>
              <a:highlight>
                <a:srgbClr val="EDF2FA"/>
              </a:highlight>
              <a:latin typeface="Roboto"/>
              <a:ea typeface="Roboto"/>
              <a:cs typeface="Roboto"/>
              <a:sym typeface="Roboto"/>
            </a:endParaRPr>
          </a:p>
          <a:p>
            <a:pPr indent="0" lvl="0" marL="0" rtl="0" algn="l">
              <a:spcBef>
                <a:spcPts val="80"/>
              </a:spcBef>
              <a:spcAft>
                <a:spcPts val="0"/>
              </a:spcAft>
              <a:buNone/>
            </a:pPr>
            <a:r>
              <a:rPr i="1" lang="en" sz="1300">
                <a:solidFill>
                  <a:schemeClr val="dk1"/>
                </a:solidFill>
                <a:highlight>
                  <a:srgbClr val="EDF2FA"/>
                </a:highlight>
                <a:latin typeface="Roboto"/>
                <a:ea typeface="Roboto"/>
                <a:cs typeface="Roboto"/>
                <a:sym typeface="Roboto"/>
              </a:rPr>
              <a:t>                     p </a:t>
            </a:r>
            <a:r>
              <a:rPr lang="en" sz="1300">
                <a:solidFill>
                  <a:schemeClr val="dk1"/>
                </a:solidFill>
                <a:highlight>
                  <a:srgbClr val="EDF2FA"/>
                </a:highlight>
                <a:latin typeface="Roboto"/>
                <a:ea typeface="Roboto"/>
                <a:cs typeface="Roboto"/>
                <a:sym typeface="Roboto"/>
              </a:rPr>
              <a:t>= 70</a:t>
            </a:r>
            <a:endParaRPr sz="130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t/>
            </a:r>
            <a:endParaRPr sz="130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Invite students to share their response and strategy for answering the questions.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find the values of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in the second set of questions, some students may have guessed and checked, but many students should have recognized that they could solve the equations for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(either before or after substituting the value of </a:t>
            </a:r>
            <a:r>
              <a:rPr i="1" lang="en" sz="1300">
                <a:solidFill>
                  <a:schemeClr val="dk1"/>
                </a:solidFill>
                <a:latin typeface="Calibri"/>
                <a:ea typeface="Calibri"/>
                <a:cs typeface="Calibri"/>
                <a:sym typeface="Calibri"/>
              </a:rPr>
              <a:t>q</a:t>
            </a:r>
            <a:r>
              <a:rPr lang="en" sz="1300">
                <a:solidFill>
                  <a:schemeClr val="dk1"/>
                </a:solidFill>
                <a:latin typeface="Calibri"/>
                <a:ea typeface="Calibri"/>
                <a:cs typeface="Calibri"/>
                <a:sym typeface="Calibri"/>
              </a:rPr>
              <a:t>). If no students mentioned solving the equations, bring it to their attention.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Remind students that to solve 12 = 4 + 0.8</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is to find the value of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that makes the equation true.</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spcBef>
                <a:spcPts val="0"/>
              </a:spcBef>
              <a:spcAft>
                <a:spcPts val="0"/>
              </a:spcAft>
              <a:buClr>
                <a:srgbClr val="424242"/>
              </a:buClr>
              <a:buSzPts val="1300"/>
              <a:buFont typeface="Calibri"/>
              <a:buAutoNum type="arabicPeriod"/>
            </a:pPr>
            <a:r>
              <a:rPr i="1" lang="en" sz="1300">
                <a:solidFill>
                  <a:schemeClr val="dk1"/>
                </a:solidFill>
                <a:latin typeface="Calibri"/>
                <a:ea typeface="Calibri"/>
                <a:cs typeface="Calibri"/>
                <a:sym typeface="Calibri"/>
              </a:rPr>
              <a:t>f </a:t>
            </a:r>
            <a:r>
              <a:rPr lang="en" sz="1300">
                <a:solidFill>
                  <a:schemeClr val="dk1"/>
                </a:solidFill>
                <a:latin typeface="Calibri"/>
                <a:ea typeface="Calibri"/>
                <a:cs typeface="Calibri"/>
                <a:sym typeface="Calibri"/>
              </a:rPr>
              <a:t>is not a function because</a:t>
            </a:r>
            <a:r>
              <a:rPr i="1" lang="en" sz="1300">
                <a:solidFill>
                  <a:schemeClr val="dk1"/>
                </a:solidFill>
                <a:latin typeface="Calibri"/>
                <a:ea typeface="Calibri"/>
                <a:cs typeface="Calibri"/>
                <a:sym typeface="Calibri"/>
              </a:rPr>
              <a:t> f</a:t>
            </a:r>
            <a:r>
              <a:rPr lang="en" sz="1300">
                <a:solidFill>
                  <a:schemeClr val="dk1"/>
                </a:solidFill>
                <a:latin typeface="Calibri"/>
                <a:ea typeface="Calibri"/>
                <a:cs typeface="Calibri"/>
                <a:sym typeface="Calibri"/>
              </a:rPr>
              <a:t>(1) = −1</a:t>
            </a:r>
            <a:r>
              <a:rPr i="1" lang="en" sz="1300">
                <a:solidFill>
                  <a:schemeClr val="dk1"/>
                </a:solidFill>
                <a:latin typeface="Calibri"/>
                <a:ea typeface="Calibri"/>
                <a:cs typeface="Calibri"/>
                <a:sym typeface="Calibri"/>
              </a:rPr>
              <a:t> and f</a:t>
            </a:r>
            <a:r>
              <a:rPr lang="en" sz="1300">
                <a:solidFill>
                  <a:schemeClr val="dk1"/>
                </a:solidFill>
                <a:latin typeface="Calibri"/>
                <a:ea typeface="Calibri"/>
                <a:cs typeface="Calibri"/>
                <a:sym typeface="Calibri"/>
              </a:rPr>
              <a:t>(1) = 1.</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rgbClr val="424242"/>
              </a:buClr>
              <a:buSzPts val="1300"/>
              <a:buFont typeface="Calibri"/>
              <a:buAutoNum type="arabicPeriod"/>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chemeClr val="dk1"/>
                </a:solidFill>
                <a:latin typeface="Calibri"/>
                <a:ea typeface="Calibri"/>
                <a:cs typeface="Calibri"/>
                <a:sym typeface="Calibri"/>
              </a:rPr>
              <a:t> for the slide with image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424242"/>
              </a:buClr>
              <a:buSzPts val="1300"/>
              <a:buFont typeface="Calibri"/>
              <a:buAutoNum type="arabicPeriod"/>
            </a:pP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(3) = 27</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More </a:t>
            </a:r>
            <a:r>
              <a:rPr b="1" i="1" lang="en" sz="1300">
                <a:solidFill>
                  <a:schemeClr val="dk1"/>
                </a:solidFill>
                <a:latin typeface="Calibri"/>
                <a:ea typeface="Calibri"/>
                <a:cs typeface="Calibri"/>
                <a:sym typeface="Calibri"/>
              </a:rPr>
              <a:t>activities, answers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63b8f810b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63b8f810b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Images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Compare your work: Your answer may vary, but here is a sample for each day.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Yes, this passes the vertical line test (see the sample blue lines below) for all points on the line so the graph is a function.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No, this graph does not pass the vertical line test, so it is not a function. For example, the vertical line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 crosses the graph more than once.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For a graph to be that of a function, it must pass the vertical line test. For this graph, there are multiple places where an imaginary vertical line would touch more than once. For example, the vertical line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 crosses the graph more than once. The answer is: graph c.</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For a graph to be that of a function, it must pass the vertical line test. For this graph, there are multiple places where an imaginary vertical line would touch more than once. </a:t>
            </a:r>
            <a:r>
              <a:rPr lang="en" sz="1300">
                <a:solidFill>
                  <a:schemeClr val="dk1"/>
                </a:solidFill>
                <a:latin typeface="Calibri"/>
                <a:ea typeface="Calibri"/>
                <a:cs typeface="Calibri"/>
                <a:sym typeface="Calibri"/>
              </a:rPr>
              <a:t>For example, the vertical line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 crosses the graph more than once. The answer is: graph c.</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If an imaginary vertical line were drawn anywhere on the graph, it would only touch once. This graph passes the vertical line test and is the graph of a function.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For a graph to be that of a function, it must pass the vertical line test. For this graph, there are multiple places where an imaginary vertical line would touch more than once. For example, the vertical line x = 2 crosses the graph more than once. The answer is: graph c.</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b="1" lang="en" sz="1300">
                <a:solidFill>
                  <a:schemeClr val="dk1"/>
                </a:solidFill>
                <a:latin typeface="Calibri"/>
                <a:ea typeface="Calibri"/>
                <a:cs typeface="Calibri"/>
                <a:sym typeface="Calibri"/>
              </a:rPr>
              <a:t>Click the Another Example button for another review example</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6285371149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6285371149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This is an </a:t>
            </a:r>
            <a:r>
              <a:rPr b="1" lang="en" sz="1300">
                <a:solidFill>
                  <a:schemeClr val="dk1"/>
                </a:solidFill>
                <a:latin typeface="Calibri"/>
                <a:ea typeface="Calibri"/>
                <a:cs typeface="Calibri"/>
                <a:sym typeface="Calibri"/>
              </a:rPr>
              <a:t>additional review example.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6aa326eaf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6aa326eaf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7 Compare and Connect: Representing,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prepare students for the whole-class discussion. At the appropriate time, invite students to create a visual display that shows their strategy for the last question. Allow students time to quietly circulate and analyze the strategies in at least 2 other displays in the room. Give students quiet time to think individually to consider how the strategies are alike and how they are different. Next, ask students to find a partner to discuss what they noticed. This will help students make connections between the strategies used to solve for an unknown input value.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Optimize output; Cultivate conversation</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color and annotations to illustrate student thinking. As students share their reasoning about the two data plans and the graphs that represent the linear functions of each, scribe their thinking on a visible display.</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Visual-spatial processing; Conceptual processing</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(25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use function rules from real situations to connect different representations. They evaluate functions and interpret input and output in context -for example, recognizing that B(1) gives the cost for 1 extra gigabyte on Data Plan B, found by calculating 10(1) + 25.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also use rules of functions to solve for an unknown input value. For example, given the rule </a:t>
            </a:r>
            <a:r>
              <a:rPr i="1" lang="en" sz="1300">
                <a:solidFill>
                  <a:schemeClr val="dk1"/>
                </a:solidFill>
                <a:latin typeface="Calibri"/>
                <a:ea typeface="Calibri"/>
                <a:cs typeface="Calibri"/>
                <a:sym typeface="Calibri"/>
              </a:rPr>
              <a:t>B(x) </a:t>
            </a:r>
            <a:r>
              <a:rPr lang="en" sz="1300">
                <a:solidFill>
                  <a:schemeClr val="dk1"/>
                </a:solidFill>
                <a:latin typeface="Calibri"/>
                <a:ea typeface="Calibri"/>
                <a:cs typeface="Calibri"/>
                <a:sym typeface="Calibri"/>
              </a:rPr>
              <a:t>= 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+ 25 and the statement </a:t>
            </a:r>
            <a:r>
              <a:rPr i="1" lang="en" sz="1300">
                <a:solidFill>
                  <a:schemeClr val="dk1"/>
                </a:solidFill>
                <a:latin typeface="Calibri"/>
                <a:ea typeface="Calibri"/>
                <a:cs typeface="Calibri"/>
                <a:sym typeface="Calibri"/>
              </a:rPr>
              <a:t>B(x) </a:t>
            </a:r>
            <a:r>
              <a:rPr lang="en" sz="1300">
                <a:solidFill>
                  <a:schemeClr val="dk1"/>
                </a:solidFill>
                <a:latin typeface="Calibri"/>
                <a:ea typeface="Calibri"/>
                <a:cs typeface="Calibri"/>
                <a:sym typeface="Calibri"/>
              </a:rPr>
              <a:t>= 50, they work to find a value of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that makes </a:t>
            </a:r>
            <a:r>
              <a:rPr i="1" lang="en" sz="1300">
                <a:solidFill>
                  <a:schemeClr val="dk1"/>
                </a:solidFill>
                <a:latin typeface="Calibri"/>
                <a:ea typeface="Calibri"/>
                <a:cs typeface="Calibri"/>
                <a:sym typeface="Calibri"/>
              </a:rPr>
              <a:t>B(x) </a:t>
            </a:r>
            <a:r>
              <a:rPr lang="en" sz="1300">
                <a:solidFill>
                  <a:schemeClr val="dk1"/>
                </a:solidFill>
                <a:latin typeface="Calibri"/>
                <a:ea typeface="Calibri"/>
                <a:cs typeface="Calibri"/>
                <a:sym typeface="Calibri"/>
              </a:rPr>
              <a:t>= 50 true. They do so by: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guessing and checking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analyzing the graph of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+ 25 and identifying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 when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is 50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reasoning that a budget of $50 means that only $25 is available for extra data, and at $10 per gigabyte, it means 2.5 gigabytes of data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solving 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+ 25 = 50 algebraically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Identify students who use different strategies and ask them to share their thinking later.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students in groups of 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a class, read the opening and first question together. Ask, “What do A(1) and B(1) represent? What does the 1 in each expression mean?” Give students quiet think time, then partner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their interpretations, in particular the meaning of "allowance." Most data plans include a basic amount of data at a fixed cost but start charging an additional fee if usage goes beyond this allowance. Before students begin the activity, make sure they see that an input value of 1 represents usage of 1 gigabyte of data beyond the monthly allowance.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16</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36</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A(s)</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s</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A(2) is the area of the square in cm</a:t>
            </a:r>
            <a:r>
              <a:rPr baseline="30000" i="1" lang="en" sz="1300">
                <a:solidFill>
                  <a:schemeClr val="dk1"/>
                </a:solidFill>
                <a:latin typeface="Calibri"/>
                <a:ea typeface="Calibri"/>
                <a:cs typeface="Calibri"/>
                <a:sym typeface="Calibri"/>
              </a:rPr>
              <a:t>2</a:t>
            </a:r>
            <a:r>
              <a:rPr i="1" lang="en" sz="1300">
                <a:solidFill>
                  <a:schemeClr val="dk1"/>
                </a:solidFill>
                <a:latin typeface="Calibri"/>
                <a:ea typeface="Calibri"/>
                <a:cs typeface="Calibri"/>
                <a:sym typeface="Calibri"/>
              </a:rPr>
              <a:t> when the side length is 2 cm. Its value is 4.</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Link to graph: </a:t>
            </a:r>
            <a:r>
              <a:rPr lang="en" sz="1300" u="sng">
                <a:solidFill>
                  <a:schemeClr val="hlink"/>
                </a:solidFill>
                <a:latin typeface="Calibri"/>
                <a:ea typeface="Calibri"/>
                <a:cs typeface="Calibri"/>
                <a:sym typeface="Calibri"/>
                <a:hlinkClick r:id="rId4"/>
              </a:rPr>
              <a:t>https://k12.openstax.org/contents/raise/resources/09ea7f96b3cf45cb99f26dcf599536e434d70294</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b="1" lang="en" sz="1300">
                <a:solidFill>
                  <a:schemeClr val="dk1"/>
                </a:solidFill>
                <a:latin typeface="Calibri"/>
                <a:ea typeface="Calibri"/>
                <a:cs typeface="Calibri"/>
                <a:sym typeface="Calibri"/>
              </a:rPr>
              <a:t>ALT TEXT: </a:t>
            </a:r>
            <a:r>
              <a:rPr lang="en" sz="1300">
                <a:solidFill>
                  <a:schemeClr val="dk1"/>
                </a:solidFill>
                <a:latin typeface="Calibri"/>
                <a:ea typeface="Calibri"/>
                <a:cs typeface="Calibri"/>
                <a:sym typeface="Calibri"/>
              </a:rPr>
              <a:t>A graph showing area (cm²) versus side length (cm) from 0 to 8. The curve rises steeply, indicating area increases with side length. Four data points are marked along the curve.</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Your answers may vary, but here are some samples.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60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only 1 extra gigabyte is used, then Option B is the best option because it would be cheaper.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60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7.5 extra gigabytes are used, then Option A is the best option because it would be cheaper.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 She should choose Option A if she plans on using around 7.5 gigabytes a month. She should choose Option A if she uses more than 5.5 gigabytes a month (or more than 3.5 gigabytes over the allowance). She should choose Option B if she uses only about 2 gigabytes a month.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She can use 2.5 gigabytes beyond the initial 2 provided by the plan (for a total of 4.5 gigabytes each month).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 I used the graph to estimate the gigabytes of data when the cost is $50, and it is about 2.5. I knew that </a:t>
            </a:r>
            <a:r>
              <a:rPr i="1" lang="en" sz="1300">
                <a:solidFill>
                  <a:schemeClr val="dk1"/>
                </a:solidFill>
                <a:latin typeface="Calibri"/>
                <a:ea typeface="Calibri"/>
                <a:cs typeface="Calibri"/>
                <a:sym typeface="Calibri"/>
              </a:rPr>
              <a:t>B(x)</a:t>
            </a:r>
            <a:r>
              <a:rPr lang="en" sz="1300">
                <a:solidFill>
                  <a:schemeClr val="dk1"/>
                </a:solidFill>
                <a:latin typeface="Calibri"/>
                <a:ea typeface="Calibri"/>
                <a:cs typeface="Calibri"/>
                <a:sym typeface="Calibri"/>
              </a:rPr>
              <a:t> is equal to 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+ 25, so I wrote 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+ 25 = 50 and solved for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which gave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2.5.</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question if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is a function at all, because unlike B or other function rules they have seen so far, </a:t>
            </a:r>
            <a:r>
              <a:rPr i="1" lang="en" sz="1300">
                <a:solidFill>
                  <a:schemeClr val="dk1"/>
                </a:solidFill>
                <a:latin typeface="Calibri"/>
                <a:ea typeface="Calibri"/>
                <a:cs typeface="Calibri"/>
                <a:sym typeface="Calibri"/>
              </a:rPr>
              <a:t>A(x)</a:t>
            </a:r>
            <a:r>
              <a:rPr lang="en" sz="1300">
                <a:solidFill>
                  <a:schemeClr val="dk1"/>
                </a:solidFill>
                <a:latin typeface="Calibri"/>
                <a:ea typeface="Calibri"/>
                <a:cs typeface="Calibri"/>
                <a:sym typeface="Calibri"/>
              </a:rPr>
              <a:t> is defined with a constant instead of an expression containing the dependent variable. Or they may wonder why </a:t>
            </a:r>
            <a:r>
              <a:rPr i="1" lang="en" sz="1300">
                <a:solidFill>
                  <a:schemeClr val="dk1"/>
                </a:solidFill>
                <a:latin typeface="Calibri"/>
                <a:ea typeface="Calibri"/>
                <a:cs typeface="Calibri"/>
                <a:sym typeface="Calibri"/>
              </a:rPr>
              <a:t>A(x)</a:t>
            </a:r>
            <a:r>
              <a:rPr lang="en" sz="1300">
                <a:solidFill>
                  <a:schemeClr val="dk1"/>
                </a:solidFill>
                <a:latin typeface="Calibri"/>
                <a:ea typeface="Calibri"/>
                <a:cs typeface="Calibri"/>
                <a:sym typeface="Calibri"/>
              </a:rPr>
              <a:t> has the same value no matter what the input value is. Ask students to recall the definition of function and to consider whether each input value gives only one output value. Because it does, even though it is always the same output value,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is still a function.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students to share their interpretations of the two data plans. Make sure students see that: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equation </a:t>
            </a:r>
            <a:r>
              <a:rPr i="1" lang="en" sz="1300">
                <a:solidFill>
                  <a:schemeClr val="dk1"/>
                </a:solidFill>
                <a:latin typeface="Calibri"/>
                <a:ea typeface="Calibri"/>
                <a:cs typeface="Calibri"/>
                <a:sym typeface="Calibri"/>
              </a:rPr>
              <a:t>A(x) </a:t>
            </a:r>
            <a:r>
              <a:rPr lang="en" sz="1300">
                <a:solidFill>
                  <a:schemeClr val="dk1"/>
                </a:solidFill>
                <a:latin typeface="Calibri"/>
                <a:ea typeface="Calibri"/>
                <a:cs typeface="Calibri"/>
                <a:sym typeface="Calibri"/>
              </a:rPr>
              <a:t>= 60 tells us that, regardless of the extra gigabytes of data used,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the cost, </a:t>
            </a:r>
            <a:r>
              <a:rPr i="1" lang="en" sz="1300">
                <a:solidFill>
                  <a:schemeClr val="dk1"/>
                </a:solidFill>
                <a:latin typeface="Calibri"/>
                <a:ea typeface="Calibri"/>
                <a:cs typeface="Calibri"/>
                <a:sym typeface="Calibri"/>
              </a:rPr>
              <a:t>A(x)</a:t>
            </a:r>
            <a:r>
              <a:rPr lang="en" sz="1300">
                <a:solidFill>
                  <a:schemeClr val="dk1"/>
                </a:solidFill>
                <a:latin typeface="Calibri"/>
                <a:ea typeface="Calibri"/>
                <a:cs typeface="Calibri"/>
                <a:sym typeface="Calibri"/>
              </a:rPr>
              <a:t> is always 60.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10</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in the rule of </a:t>
            </a:r>
            <a:r>
              <a:rPr i="1" lang="en" sz="1300">
                <a:solidFill>
                  <a:schemeClr val="dk1"/>
                </a:solidFill>
                <a:latin typeface="Calibri"/>
                <a:ea typeface="Calibri"/>
                <a:cs typeface="Calibri"/>
                <a:sym typeface="Calibri"/>
              </a:rPr>
              <a:t>B(x)</a:t>
            </a:r>
            <a:r>
              <a:rPr lang="en" sz="1300">
                <a:solidFill>
                  <a:schemeClr val="dk1"/>
                </a:solidFill>
                <a:latin typeface="Calibri"/>
                <a:ea typeface="Calibri"/>
                <a:cs typeface="Calibri"/>
                <a:sym typeface="Calibri"/>
              </a:rPr>
              <a:t> tells us that each extra gigabyte of data used costs $10, and that there is a $25 fixed fee.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Explain that both functions are linear because their outputs change at a constant rate. Option B increases by $10 per extra gigabyte, while Option A has no increase.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how students graphed the functions. They likely plotted points, but if no one mentions slope and intercept, prompt them to do so.</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Then discuss the final question about how many gigabytes $50 buys under Option B. Have selected students share their strategies. If needed, introduce solving with a graph or the equation 10</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+ 25 = 50.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Explain the following points to help students connect some key ideas: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can graph functions like </a:t>
            </a:r>
            <a:r>
              <a:rPr i="1" lang="en" sz="1300">
                <a:solidFill>
                  <a:schemeClr val="dk1"/>
                </a:solidFill>
                <a:latin typeface="Calibri"/>
                <a:ea typeface="Calibri"/>
                <a:cs typeface="Calibri"/>
                <a:sym typeface="Calibri"/>
              </a:rPr>
              <a:t>A(x) </a:t>
            </a:r>
            <a:r>
              <a:rPr lang="en" sz="1300">
                <a:solidFill>
                  <a:schemeClr val="dk1"/>
                </a:solidFill>
                <a:latin typeface="Calibri"/>
                <a:ea typeface="Calibri"/>
                <a:cs typeface="Calibri"/>
                <a:sym typeface="Calibri"/>
              </a:rPr>
              <a:t>= 60 and </a:t>
            </a:r>
            <a:r>
              <a:rPr i="1" lang="en" sz="1300">
                <a:solidFill>
                  <a:schemeClr val="dk1"/>
                </a:solidFill>
                <a:latin typeface="Calibri"/>
                <a:ea typeface="Calibri"/>
                <a:cs typeface="Calibri"/>
                <a:sym typeface="Calibri"/>
              </a:rPr>
              <a:t>B(x) </a:t>
            </a:r>
            <a:r>
              <a:rPr lang="en" sz="1300">
                <a:solidFill>
                  <a:schemeClr val="dk1"/>
                </a:solidFill>
                <a:latin typeface="Calibri"/>
                <a:ea typeface="Calibri"/>
                <a:cs typeface="Calibri"/>
                <a:sym typeface="Calibri"/>
              </a:rPr>
              <a:t>= 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+ 25 without plotting individual coordinate pairs.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A(x)</a:t>
            </a:r>
            <a:r>
              <a:rPr lang="en" sz="1300">
                <a:solidFill>
                  <a:schemeClr val="dk1"/>
                </a:solidFill>
                <a:latin typeface="Calibri"/>
                <a:ea typeface="Calibri"/>
                <a:cs typeface="Calibri"/>
                <a:sym typeface="Calibri"/>
              </a:rPr>
              <a:t> is the output of function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and is represented by vertical values on a coordinate plane. The vertical values are typically labeled with the variable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so we can write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A(x)</a:t>
            </a:r>
            <a:r>
              <a:rPr lang="en" sz="1300">
                <a:solidFill>
                  <a:schemeClr val="dk1"/>
                </a:solidFill>
                <a:latin typeface="Calibri"/>
                <a:ea typeface="Calibri"/>
                <a:cs typeface="Calibri"/>
                <a:sym typeface="Calibri"/>
              </a:rPr>
              <a:t> and graph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60 to represent function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Likewise, </a:t>
            </a:r>
            <a:r>
              <a:rPr i="1" lang="en" sz="1300">
                <a:solidFill>
                  <a:schemeClr val="dk1"/>
                </a:solidFill>
                <a:latin typeface="Calibri"/>
                <a:ea typeface="Calibri"/>
                <a:cs typeface="Calibri"/>
                <a:sym typeface="Calibri"/>
              </a:rPr>
              <a:t>B(x)</a:t>
            </a:r>
            <a:r>
              <a:rPr lang="en" sz="1300">
                <a:solidFill>
                  <a:schemeClr val="dk1"/>
                </a:solidFill>
                <a:latin typeface="Calibri"/>
                <a:ea typeface="Calibri"/>
                <a:cs typeface="Calibri"/>
                <a:sym typeface="Calibri"/>
              </a:rPr>
              <a:t> is the output of function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and is represented by vertical values on a plane. We can write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B(x)</a:t>
            </a:r>
            <a:r>
              <a:rPr lang="en" sz="1300">
                <a:solidFill>
                  <a:schemeClr val="dk1"/>
                </a:solidFill>
                <a:latin typeface="Calibri"/>
                <a:ea typeface="Calibri"/>
                <a:cs typeface="Calibri"/>
                <a:sym typeface="Calibri"/>
              </a:rPr>
              <a:t> and graph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+ 25 to represent function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solve equations like </a:t>
            </a:r>
            <a:r>
              <a:rPr i="1" lang="en" sz="1300">
                <a:solidFill>
                  <a:schemeClr val="dk1"/>
                </a:solidFill>
                <a:latin typeface="Calibri"/>
                <a:ea typeface="Calibri"/>
                <a:cs typeface="Calibri"/>
                <a:sym typeface="Calibri"/>
              </a:rPr>
              <a:t>B(x) </a:t>
            </a:r>
            <a:r>
              <a:rPr lang="en" sz="1300">
                <a:solidFill>
                  <a:schemeClr val="dk1"/>
                </a:solidFill>
                <a:latin typeface="Calibri"/>
                <a:ea typeface="Calibri"/>
                <a:cs typeface="Calibri"/>
                <a:sym typeface="Calibri"/>
              </a:rPr>
              <a:t>= 50 means to find one or more values of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that make the equation true. We can do this, among other ways, by using the graph of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and by solving an equation algebraically.</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 the graph of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we can look for one or more values of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that correspond to the vertical value of 50. This might involve some estimating.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Because </a:t>
            </a:r>
            <a:r>
              <a:rPr i="1" lang="en" sz="1300">
                <a:solidFill>
                  <a:schemeClr val="dk1"/>
                </a:solidFill>
                <a:latin typeface="Calibri"/>
                <a:ea typeface="Calibri"/>
                <a:cs typeface="Calibri"/>
                <a:sym typeface="Calibri"/>
              </a:rPr>
              <a:t>B(x)</a:t>
            </a:r>
            <a:r>
              <a:rPr lang="en" sz="1300">
                <a:solidFill>
                  <a:schemeClr val="dk1"/>
                </a:solidFill>
                <a:latin typeface="Calibri"/>
                <a:ea typeface="Calibri"/>
                <a:cs typeface="Calibri"/>
                <a:sym typeface="Calibri"/>
              </a:rPr>
              <a:t> is equal to 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+ 25 and </a:t>
            </a:r>
            <a:r>
              <a:rPr i="1" lang="en" sz="1300">
                <a:solidFill>
                  <a:schemeClr val="dk1"/>
                </a:solidFill>
                <a:latin typeface="Calibri"/>
                <a:ea typeface="Calibri"/>
                <a:cs typeface="Calibri"/>
                <a:sym typeface="Calibri"/>
              </a:rPr>
              <a:t>B(x)</a:t>
            </a:r>
            <a:r>
              <a:rPr lang="en" sz="1300">
                <a:solidFill>
                  <a:schemeClr val="dk1"/>
                </a:solidFill>
                <a:latin typeface="Calibri"/>
                <a:ea typeface="Calibri"/>
                <a:cs typeface="Calibri"/>
                <a:sym typeface="Calibri"/>
              </a:rPr>
              <a:t> is also equal to 50, we can write 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+ 25 = 50 and solve the equation.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permits, invite students to share which option they believe the college student should choose and why.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3d2a549f63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3d2a549f63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Here is a possible answer: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graph of this data plan would be a line whose slope is between the slope of the other two graphs (greater than 0 but less than 10) and goes through the intersection of the other two graphs.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plan charges $4 for each gigabyte of data over the 2 gigabyte allowance, plus a $6 fee. With this plan: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we use exactly 13.5 additional gigabytes above the allowance (that is, 5.5 gigabytes in total), all three plans would cost $60.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we use less than that, our plan would cost less than Option A but more than Option B.</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we use more than that, our plan would cost more than Option A but less than Option B.</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rgbClr val="424242"/>
              </a:buClr>
              <a:buSzPts val="1300"/>
              <a:buFont typeface="Calibri"/>
              <a:buAutoNum type="alphaLcPeriod"/>
            </a:pPr>
            <a:r>
              <a:rPr lang="en" sz="1300">
                <a:solidFill>
                  <a:srgbClr val="424242"/>
                </a:solidFill>
                <a:latin typeface="Calibri"/>
                <a:ea typeface="Calibri"/>
                <a:cs typeface="Calibri"/>
                <a:sym typeface="Calibri"/>
              </a:rPr>
              <a:t>Company A is always more than Company B.</a:t>
            </a:r>
            <a:endParaRPr sz="1300">
              <a:solidFill>
                <a:srgbClr val="424242"/>
              </a:solidFill>
              <a:latin typeface="Calibri"/>
              <a:ea typeface="Calibri"/>
              <a:cs typeface="Calibri"/>
              <a:sym typeface="Calibri"/>
            </a:endParaRPr>
          </a:p>
          <a:p>
            <a:pPr indent="-311150" lvl="1" marL="914400" rtl="0" algn="l">
              <a:spcBef>
                <a:spcPts val="0"/>
              </a:spcBef>
              <a:spcAft>
                <a:spcPts val="0"/>
              </a:spcAft>
              <a:buClr>
                <a:srgbClr val="424242"/>
              </a:buClr>
              <a:buSzPts val="1300"/>
              <a:buFont typeface="Calibri"/>
              <a:buChar char="○"/>
            </a:pPr>
            <a:r>
              <a:rPr b="1" lang="en" sz="1300">
                <a:solidFill>
                  <a:schemeClr val="dk1"/>
                </a:solidFill>
                <a:latin typeface="Calibri"/>
                <a:ea typeface="Calibri"/>
                <a:cs typeface="Calibri"/>
                <a:sym typeface="Calibri"/>
              </a:rPr>
              <a:t>Incorrect. </a:t>
            </a:r>
            <a:r>
              <a:rPr i="1" lang="en" sz="1300">
                <a:solidFill>
                  <a:srgbClr val="424242"/>
                </a:solidFill>
                <a:latin typeface="Calibri"/>
                <a:ea typeface="Calibri"/>
                <a:cs typeface="Calibri"/>
                <a:sym typeface="Calibri"/>
              </a:rPr>
              <a:t>A(m) </a:t>
            </a:r>
            <a:r>
              <a:rPr lang="en" sz="1300">
                <a:solidFill>
                  <a:srgbClr val="424242"/>
                </a:solidFill>
                <a:latin typeface="Calibri"/>
                <a:ea typeface="Calibri"/>
                <a:cs typeface="Calibri"/>
                <a:sym typeface="Calibri"/>
              </a:rPr>
              <a:t>= 50 + 0.50</a:t>
            </a:r>
            <a:r>
              <a:rPr i="1" lang="en" sz="1300">
                <a:solidFill>
                  <a:srgbClr val="424242"/>
                </a:solidFill>
                <a:latin typeface="Calibri"/>
                <a:ea typeface="Calibri"/>
                <a:cs typeface="Calibri"/>
                <a:sym typeface="Calibri"/>
              </a:rPr>
              <a:t>m</a:t>
            </a:r>
            <a:r>
              <a:rPr lang="en" sz="1300">
                <a:solidFill>
                  <a:srgbClr val="424242"/>
                </a:solidFill>
                <a:latin typeface="Calibri"/>
                <a:ea typeface="Calibri"/>
                <a:cs typeface="Calibri"/>
                <a:sym typeface="Calibri"/>
              </a:rPr>
              <a:t> , </a:t>
            </a:r>
            <a:r>
              <a:rPr i="1" lang="en" sz="1300">
                <a:solidFill>
                  <a:srgbClr val="424242"/>
                </a:solidFill>
                <a:latin typeface="Calibri"/>
                <a:ea typeface="Calibri"/>
                <a:cs typeface="Calibri"/>
                <a:sym typeface="Calibri"/>
              </a:rPr>
              <a:t>B(m) </a:t>
            </a:r>
            <a:r>
              <a:rPr lang="en" sz="1300">
                <a:solidFill>
                  <a:srgbClr val="424242"/>
                </a:solidFill>
                <a:latin typeface="Calibri"/>
                <a:ea typeface="Calibri"/>
                <a:cs typeface="Calibri"/>
                <a:sym typeface="Calibri"/>
              </a:rPr>
              <a:t>= 20 + 1</a:t>
            </a:r>
            <a:r>
              <a:rPr i="1" lang="en" sz="1300">
                <a:solidFill>
                  <a:srgbClr val="424242"/>
                </a:solidFill>
                <a:latin typeface="Calibri"/>
                <a:ea typeface="Calibri"/>
                <a:cs typeface="Calibri"/>
                <a:sym typeface="Calibri"/>
              </a:rPr>
              <a:t>m</a:t>
            </a:r>
            <a:r>
              <a:rPr lang="en" sz="1300">
                <a:solidFill>
                  <a:srgbClr val="424242"/>
                </a:solidFill>
                <a:latin typeface="Calibri"/>
                <a:ea typeface="Calibri"/>
                <a:cs typeface="Calibri"/>
                <a:sym typeface="Calibri"/>
              </a:rPr>
              <a:t> are the two equations so </a:t>
            </a:r>
            <a:r>
              <a:rPr i="1" lang="en" sz="1300">
                <a:solidFill>
                  <a:srgbClr val="424242"/>
                </a:solidFill>
                <a:latin typeface="Calibri"/>
                <a:ea typeface="Calibri"/>
                <a:cs typeface="Calibri"/>
                <a:sym typeface="Calibri"/>
              </a:rPr>
              <a:t>A</a:t>
            </a:r>
            <a:r>
              <a:rPr lang="en" sz="1300">
                <a:solidFill>
                  <a:srgbClr val="424242"/>
                </a:solidFill>
                <a:latin typeface="Calibri"/>
                <a:ea typeface="Calibri"/>
                <a:cs typeface="Calibri"/>
                <a:sym typeface="Calibri"/>
              </a:rPr>
              <a:t>(100) = 100 and </a:t>
            </a:r>
            <a:r>
              <a:rPr i="1" lang="en" sz="1300">
                <a:solidFill>
                  <a:srgbClr val="424242"/>
                </a:solidFill>
                <a:latin typeface="Calibri"/>
                <a:ea typeface="Calibri"/>
                <a:cs typeface="Calibri"/>
                <a:sym typeface="Calibri"/>
              </a:rPr>
              <a:t>B</a:t>
            </a:r>
            <a:r>
              <a:rPr lang="en" sz="1300">
                <a:solidFill>
                  <a:srgbClr val="424242"/>
                </a:solidFill>
                <a:latin typeface="Calibri"/>
                <a:ea typeface="Calibri"/>
                <a:cs typeface="Calibri"/>
                <a:sym typeface="Calibri"/>
              </a:rPr>
              <a:t>(100) = 120. The answer is </a:t>
            </a:r>
            <a:r>
              <a:rPr i="1" lang="en" sz="1300">
                <a:solidFill>
                  <a:srgbClr val="424242"/>
                </a:solidFill>
                <a:latin typeface="Calibri"/>
                <a:ea typeface="Calibri"/>
                <a:cs typeface="Calibri"/>
                <a:sym typeface="Calibri"/>
              </a:rPr>
              <a:t>A</a:t>
            </a:r>
            <a:r>
              <a:rPr lang="en" sz="1300">
                <a:solidFill>
                  <a:srgbClr val="424242"/>
                </a:solidFill>
                <a:latin typeface="Calibri"/>
                <a:ea typeface="Calibri"/>
                <a:cs typeface="Calibri"/>
                <a:sym typeface="Calibri"/>
              </a:rPr>
              <a:t>(100) &lt; </a:t>
            </a:r>
            <a:r>
              <a:rPr i="1" lang="en" sz="1300">
                <a:solidFill>
                  <a:srgbClr val="424242"/>
                </a:solidFill>
                <a:latin typeface="Calibri"/>
                <a:ea typeface="Calibri"/>
                <a:cs typeface="Calibri"/>
                <a:sym typeface="Calibri"/>
              </a:rPr>
              <a:t>B</a:t>
            </a:r>
            <a:r>
              <a:rPr lang="en" sz="1300">
                <a:solidFill>
                  <a:srgbClr val="424242"/>
                </a:solidFill>
                <a:latin typeface="Calibri"/>
                <a:ea typeface="Calibri"/>
                <a:cs typeface="Calibri"/>
                <a:sym typeface="Calibri"/>
              </a:rPr>
              <a:t>(100).</a:t>
            </a:r>
            <a:endParaRPr sz="1300">
              <a:solidFill>
                <a:srgbClr val="424242"/>
              </a:solidFill>
              <a:latin typeface="Calibri"/>
              <a:ea typeface="Calibri"/>
              <a:cs typeface="Calibri"/>
              <a:sym typeface="Calibri"/>
            </a:endParaRPr>
          </a:p>
          <a:p>
            <a:pPr indent="-285750" lvl="0" marL="457200" rtl="0" algn="l">
              <a:spcBef>
                <a:spcPts val="0"/>
              </a:spcBef>
              <a:spcAft>
                <a:spcPts val="0"/>
              </a:spcAft>
              <a:buClr>
                <a:srgbClr val="424242"/>
              </a:buClr>
              <a:buSzPts val="900"/>
              <a:buFont typeface="Calibri"/>
              <a:buAutoNum type="alphaLcPeriod"/>
            </a:pPr>
            <a:r>
              <a:rPr i="1" lang="en" sz="1300">
                <a:solidFill>
                  <a:srgbClr val="424242"/>
                </a:solidFill>
                <a:latin typeface="Calibri"/>
                <a:ea typeface="Calibri"/>
                <a:cs typeface="Calibri"/>
                <a:sym typeface="Calibri"/>
              </a:rPr>
              <a:t>A</a:t>
            </a:r>
            <a:r>
              <a:rPr lang="en" sz="1300">
                <a:solidFill>
                  <a:srgbClr val="424242"/>
                </a:solidFill>
                <a:latin typeface="Calibri"/>
                <a:ea typeface="Calibri"/>
                <a:cs typeface="Calibri"/>
                <a:sym typeface="Calibri"/>
              </a:rPr>
              <a:t>(100) &lt; </a:t>
            </a:r>
            <a:r>
              <a:rPr i="1" lang="en" sz="1300">
                <a:solidFill>
                  <a:srgbClr val="424242"/>
                </a:solidFill>
                <a:latin typeface="Calibri"/>
                <a:ea typeface="Calibri"/>
                <a:cs typeface="Calibri"/>
                <a:sym typeface="Calibri"/>
              </a:rPr>
              <a:t>B</a:t>
            </a:r>
            <a:r>
              <a:rPr lang="en" sz="1300">
                <a:solidFill>
                  <a:srgbClr val="424242"/>
                </a:solidFill>
                <a:latin typeface="Calibri"/>
                <a:ea typeface="Calibri"/>
                <a:cs typeface="Calibri"/>
                <a:sym typeface="Calibri"/>
              </a:rPr>
              <a:t>(100)</a:t>
            </a:r>
            <a:endParaRPr i="1" sz="900">
              <a:solidFill>
                <a:srgbClr val="424242"/>
              </a:solidFill>
              <a:latin typeface="Calibri"/>
              <a:ea typeface="Calibri"/>
              <a:cs typeface="Calibri"/>
              <a:sym typeface="Calibri"/>
            </a:endParaRPr>
          </a:p>
          <a:p>
            <a:pPr indent="-311150" lvl="1" marL="914400" rtl="0" algn="l">
              <a:spcBef>
                <a:spcPts val="0"/>
              </a:spcBef>
              <a:spcAft>
                <a:spcPts val="0"/>
              </a:spcAft>
              <a:buClr>
                <a:srgbClr val="424242"/>
              </a:buClr>
              <a:buSzPts val="1300"/>
              <a:buFont typeface="Calibri"/>
              <a:buChar char="○"/>
            </a:pPr>
            <a:r>
              <a:rPr b="1" lang="en" sz="1300">
                <a:solidFill>
                  <a:schemeClr val="dk1"/>
                </a:solidFill>
                <a:latin typeface="Calibri"/>
                <a:ea typeface="Calibri"/>
                <a:cs typeface="Calibri"/>
                <a:sym typeface="Calibri"/>
              </a:rPr>
              <a:t>That’s correct! </a:t>
            </a:r>
            <a:r>
              <a:rPr i="1" lang="en" sz="1300">
                <a:solidFill>
                  <a:schemeClr val="dk1"/>
                </a:solidFill>
                <a:latin typeface="Calibri"/>
                <a:ea typeface="Calibri"/>
                <a:cs typeface="Calibri"/>
                <a:sym typeface="Calibri"/>
              </a:rPr>
              <a:t>A(m) </a:t>
            </a:r>
            <a:r>
              <a:rPr lang="en" sz="1300">
                <a:solidFill>
                  <a:schemeClr val="dk1"/>
                </a:solidFill>
                <a:latin typeface="Calibri"/>
                <a:ea typeface="Calibri"/>
                <a:cs typeface="Calibri"/>
                <a:sym typeface="Calibri"/>
              </a:rPr>
              <a:t>= 50 + 0.50</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B(m) </a:t>
            </a:r>
            <a:r>
              <a:rPr lang="en" sz="1300">
                <a:solidFill>
                  <a:schemeClr val="dk1"/>
                </a:solidFill>
                <a:latin typeface="Calibri"/>
                <a:ea typeface="Calibri"/>
                <a:cs typeface="Calibri"/>
                <a:sym typeface="Calibri"/>
              </a:rPr>
              <a:t>= 20 + 1</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are the two equations so </a:t>
            </a:r>
            <a:r>
              <a:rPr i="1" lang="en" sz="1300">
                <a:solidFill>
                  <a:srgbClr val="424242"/>
                </a:solidFill>
                <a:latin typeface="Calibri"/>
                <a:ea typeface="Calibri"/>
                <a:cs typeface="Calibri"/>
                <a:sym typeface="Calibri"/>
              </a:rPr>
              <a:t>A</a:t>
            </a:r>
            <a:r>
              <a:rPr lang="en" sz="1300">
                <a:solidFill>
                  <a:srgbClr val="424242"/>
                </a:solidFill>
                <a:latin typeface="Calibri"/>
                <a:ea typeface="Calibri"/>
                <a:cs typeface="Calibri"/>
                <a:sym typeface="Calibri"/>
              </a:rPr>
              <a:t>(100) = 100 and </a:t>
            </a:r>
            <a:r>
              <a:rPr i="1" lang="en" sz="1300">
                <a:solidFill>
                  <a:srgbClr val="424242"/>
                </a:solidFill>
                <a:latin typeface="Calibri"/>
                <a:ea typeface="Calibri"/>
                <a:cs typeface="Calibri"/>
                <a:sym typeface="Calibri"/>
              </a:rPr>
              <a:t>B</a:t>
            </a:r>
            <a:r>
              <a:rPr lang="en" sz="1300">
                <a:solidFill>
                  <a:srgbClr val="424242"/>
                </a:solidFill>
                <a:latin typeface="Calibri"/>
                <a:ea typeface="Calibri"/>
                <a:cs typeface="Calibri"/>
                <a:sym typeface="Calibri"/>
              </a:rPr>
              <a:t>(100) = 120.</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424242"/>
              </a:buClr>
              <a:buSzPts val="1300"/>
              <a:buFont typeface="Calibri"/>
              <a:buAutoNum type="alphaLcPeriod"/>
            </a:pPr>
            <a:r>
              <a:rPr i="1" lang="en" sz="1300">
                <a:solidFill>
                  <a:srgbClr val="424242"/>
                </a:solidFill>
                <a:latin typeface="Calibri"/>
                <a:ea typeface="Calibri"/>
                <a:cs typeface="Calibri"/>
                <a:sym typeface="Calibri"/>
              </a:rPr>
              <a:t>A</a:t>
            </a:r>
            <a:r>
              <a:rPr lang="en" sz="1300">
                <a:solidFill>
                  <a:srgbClr val="424242"/>
                </a:solidFill>
                <a:latin typeface="Calibri"/>
                <a:ea typeface="Calibri"/>
                <a:cs typeface="Calibri"/>
                <a:sym typeface="Calibri"/>
              </a:rPr>
              <a:t>(100) = </a:t>
            </a:r>
            <a:r>
              <a:rPr i="1" lang="en" sz="1300">
                <a:solidFill>
                  <a:srgbClr val="424242"/>
                </a:solidFill>
                <a:latin typeface="Calibri"/>
                <a:ea typeface="Calibri"/>
                <a:cs typeface="Calibri"/>
                <a:sym typeface="Calibri"/>
              </a:rPr>
              <a:t>B</a:t>
            </a:r>
            <a:r>
              <a:rPr lang="en" sz="1300">
                <a:solidFill>
                  <a:srgbClr val="424242"/>
                </a:solidFill>
                <a:latin typeface="Calibri"/>
                <a:ea typeface="Calibri"/>
                <a:cs typeface="Calibri"/>
                <a:sym typeface="Calibri"/>
              </a:rPr>
              <a:t>(100)</a:t>
            </a:r>
            <a:endParaRPr sz="1300">
              <a:solidFill>
                <a:srgbClr val="424242"/>
              </a:solidFill>
              <a:latin typeface="Calibri"/>
              <a:ea typeface="Calibri"/>
              <a:cs typeface="Calibri"/>
              <a:sym typeface="Calibri"/>
            </a:endParaRPr>
          </a:p>
          <a:p>
            <a:pPr indent="-311150" lvl="1" marL="914400" rtl="0" algn="l">
              <a:spcBef>
                <a:spcPts val="0"/>
              </a:spcBef>
              <a:spcAft>
                <a:spcPts val="0"/>
              </a:spcAft>
              <a:buClr>
                <a:srgbClr val="424242"/>
              </a:buClr>
              <a:buSzPts val="1300"/>
              <a:buFont typeface="Calibri"/>
              <a:buChar char="○"/>
            </a:pPr>
            <a:r>
              <a:rPr b="1" lang="en" sz="1300">
                <a:solidFill>
                  <a:schemeClr val="dk1"/>
                </a:solidFill>
                <a:latin typeface="Calibri"/>
                <a:ea typeface="Calibri"/>
                <a:cs typeface="Calibri"/>
                <a:sym typeface="Calibri"/>
              </a:rPr>
              <a:t>Incorrect. </a:t>
            </a:r>
            <a:r>
              <a:rPr i="1" lang="en" sz="1300">
                <a:solidFill>
                  <a:srgbClr val="424242"/>
                </a:solidFill>
                <a:latin typeface="Calibri"/>
                <a:ea typeface="Calibri"/>
                <a:cs typeface="Calibri"/>
                <a:sym typeface="Calibri"/>
              </a:rPr>
              <a:t>A(m) </a:t>
            </a:r>
            <a:r>
              <a:rPr lang="en" sz="1300">
                <a:solidFill>
                  <a:srgbClr val="424242"/>
                </a:solidFill>
                <a:latin typeface="Calibri"/>
                <a:ea typeface="Calibri"/>
                <a:cs typeface="Calibri"/>
                <a:sym typeface="Calibri"/>
              </a:rPr>
              <a:t>= 50 + 0.50</a:t>
            </a:r>
            <a:r>
              <a:rPr i="1" lang="en" sz="1300">
                <a:solidFill>
                  <a:srgbClr val="424242"/>
                </a:solidFill>
                <a:latin typeface="Calibri"/>
                <a:ea typeface="Calibri"/>
                <a:cs typeface="Calibri"/>
                <a:sym typeface="Calibri"/>
              </a:rPr>
              <a:t>m</a:t>
            </a:r>
            <a:r>
              <a:rPr lang="en" sz="1300">
                <a:solidFill>
                  <a:srgbClr val="424242"/>
                </a:solidFill>
                <a:latin typeface="Calibri"/>
                <a:ea typeface="Calibri"/>
                <a:cs typeface="Calibri"/>
                <a:sym typeface="Calibri"/>
              </a:rPr>
              <a:t> , </a:t>
            </a:r>
            <a:r>
              <a:rPr i="1" lang="en" sz="1300">
                <a:solidFill>
                  <a:srgbClr val="424242"/>
                </a:solidFill>
                <a:latin typeface="Calibri"/>
                <a:ea typeface="Calibri"/>
                <a:cs typeface="Calibri"/>
                <a:sym typeface="Calibri"/>
              </a:rPr>
              <a:t>B(m) </a:t>
            </a:r>
            <a:r>
              <a:rPr lang="en" sz="1300">
                <a:solidFill>
                  <a:srgbClr val="424242"/>
                </a:solidFill>
                <a:latin typeface="Calibri"/>
                <a:ea typeface="Calibri"/>
                <a:cs typeface="Calibri"/>
                <a:sym typeface="Calibri"/>
              </a:rPr>
              <a:t>= 20 + 1</a:t>
            </a:r>
            <a:r>
              <a:rPr i="1" lang="en" sz="1300">
                <a:solidFill>
                  <a:srgbClr val="424242"/>
                </a:solidFill>
                <a:latin typeface="Calibri"/>
                <a:ea typeface="Calibri"/>
                <a:cs typeface="Calibri"/>
                <a:sym typeface="Calibri"/>
              </a:rPr>
              <a:t>m</a:t>
            </a:r>
            <a:r>
              <a:rPr lang="en" sz="1300">
                <a:solidFill>
                  <a:srgbClr val="424242"/>
                </a:solidFill>
                <a:latin typeface="Calibri"/>
                <a:ea typeface="Calibri"/>
                <a:cs typeface="Calibri"/>
                <a:sym typeface="Calibri"/>
              </a:rPr>
              <a:t> are the two equations so </a:t>
            </a:r>
            <a:r>
              <a:rPr i="1" lang="en" sz="1300">
                <a:solidFill>
                  <a:srgbClr val="424242"/>
                </a:solidFill>
                <a:latin typeface="Calibri"/>
                <a:ea typeface="Calibri"/>
                <a:cs typeface="Calibri"/>
                <a:sym typeface="Calibri"/>
              </a:rPr>
              <a:t>A</a:t>
            </a:r>
            <a:r>
              <a:rPr lang="en" sz="1300">
                <a:solidFill>
                  <a:srgbClr val="424242"/>
                </a:solidFill>
                <a:latin typeface="Calibri"/>
                <a:ea typeface="Calibri"/>
                <a:cs typeface="Calibri"/>
                <a:sym typeface="Calibri"/>
              </a:rPr>
              <a:t>(100) = 100 and </a:t>
            </a:r>
            <a:r>
              <a:rPr i="1" lang="en" sz="1300">
                <a:solidFill>
                  <a:srgbClr val="424242"/>
                </a:solidFill>
                <a:latin typeface="Calibri"/>
                <a:ea typeface="Calibri"/>
                <a:cs typeface="Calibri"/>
                <a:sym typeface="Calibri"/>
              </a:rPr>
              <a:t>B</a:t>
            </a:r>
            <a:r>
              <a:rPr lang="en" sz="1300">
                <a:solidFill>
                  <a:srgbClr val="424242"/>
                </a:solidFill>
                <a:latin typeface="Calibri"/>
                <a:ea typeface="Calibri"/>
                <a:cs typeface="Calibri"/>
                <a:sym typeface="Calibri"/>
              </a:rPr>
              <a:t>(100) = 120. The answer is </a:t>
            </a:r>
            <a:r>
              <a:rPr i="1" lang="en" sz="1300">
                <a:solidFill>
                  <a:srgbClr val="424242"/>
                </a:solidFill>
                <a:latin typeface="Calibri"/>
                <a:ea typeface="Calibri"/>
                <a:cs typeface="Calibri"/>
                <a:sym typeface="Calibri"/>
              </a:rPr>
              <a:t>A</a:t>
            </a:r>
            <a:r>
              <a:rPr lang="en" sz="1300">
                <a:solidFill>
                  <a:srgbClr val="424242"/>
                </a:solidFill>
                <a:latin typeface="Calibri"/>
                <a:ea typeface="Calibri"/>
                <a:cs typeface="Calibri"/>
                <a:sym typeface="Calibri"/>
              </a:rPr>
              <a:t>(100) &lt; </a:t>
            </a:r>
            <a:r>
              <a:rPr i="1" lang="en" sz="1300">
                <a:solidFill>
                  <a:srgbClr val="424242"/>
                </a:solidFill>
                <a:latin typeface="Calibri"/>
                <a:ea typeface="Calibri"/>
                <a:cs typeface="Calibri"/>
                <a:sym typeface="Calibri"/>
              </a:rPr>
              <a:t>B</a:t>
            </a:r>
            <a:r>
              <a:rPr lang="en" sz="1300">
                <a:solidFill>
                  <a:srgbClr val="424242"/>
                </a:solidFill>
                <a:latin typeface="Calibri"/>
                <a:ea typeface="Calibri"/>
                <a:cs typeface="Calibri"/>
                <a:sym typeface="Calibri"/>
              </a:rPr>
              <a:t>(100).</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rgbClr val="424242"/>
              </a:buClr>
              <a:buSzPts val="1300"/>
              <a:buFont typeface="Calibri"/>
              <a:buAutoNum type="alphaLcPeriod"/>
            </a:pPr>
            <a:r>
              <a:rPr i="1" lang="en" sz="1300">
                <a:solidFill>
                  <a:srgbClr val="424242"/>
                </a:solidFill>
                <a:latin typeface="Calibri"/>
                <a:ea typeface="Calibri"/>
                <a:cs typeface="Calibri"/>
                <a:sym typeface="Calibri"/>
              </a:rPr>
              <a:t>A</a:t>
            </a:r>
            <a:r>
              <a:rPr lang="en" sz="1300">
                <a:solidFill>
                  <a:srgbClr val="424242"/>
                </a:solidFill>
                <a:latin typeface="Calibri"/>
                <a:ea typeface="Calibri"/>
                <a:cs typeface="Calibri"/>
                <a:sym typeface="Calibri"/>
              </a:rPr>
              <a:t>(100) &gt; </a:t>
            </a:r>
            <a:r>
              <a:rPr i="1" lang="en" sz="1300">
                <a:solidFill>
                  <a:srgbClr val="424242"/>
                </a:solidFill>
                <a:latin typeface="Calibri"/>
                <a:ea typeface="Calibri"/>
                <a:cs typeface="Calibri"/>
                <a:sym typeface="Calibri"/>
              </a:rPr>
              <a:t>B</a:t>
            </a:r>
            <a:r>
              <a:rPr lang="en" sz="1300">
                <a:solidFill>
                  <a:srgbClr val="424242"/>
                </a:solidFill>
                <a:latin typeface="Calibri"/>
                <a:ea typeface="Calibri"/>
                <a:cs typeface="Calibri"/>
                <a:sym typeface="Calibri"/>
              </a:rPr>
              <a:t>(100)</a:t>
            </a:r>
            <a:endParaRPr sz="1300">
              <a:solidFill>
                <a:srgbClr val="424242"/>
              </a:solidFill>
              <a:latin typeface="Calibri"/>
              <a:ea typeface="Calibri"/>
              <a:cs typeface="Calibri"/>
              <a:sym typeface="Calibri"/>
            </a:endParaRPr>
          </a:p>
          <a:p>
            <a:pPr indent="-311150" lvl="1" marL="914400" rtl="0" algn="l">
              <a:spcBef>
                <a:spcPts val="0"/>
              </a:spcBef>
              <a:spcAft>
                <a:spcPts val="0"/>
              </a:spcAft>
              <a:buClr>
                <a:srgbClr val="424242"/>
              </a:buClr>
              <a:buSzPts val="1300"/>
              <a:buFont typeface="Calibri"/>
              <a:buChar char="○"/>
            </a:pPr>
            <a:r>
              <a:rPr b="1" lang="en" sz="1300">
                <a:solidFill>
                  <a:schemeClr val="dk1"/>
                </a:solidFill>
                <a:latin typeface="Calibri"/>
                <a:ea typeface="Calibri"/>
                <a:cs typeface="Calibri"/>
                <a:sym typeface="Calibri"/>
              </a:rPr>
              <a:t>Incorrect. </a:t>
            </a:r>
            <a:r>
              <a:rPr i="1" lang="en" sz="1300">
                <a:solidFill>
                  <a:srgbClr val="424242"/>
                </a:solidFill>
                <a:latin typeface="Calibri"/>
                <a:ea typeface="Calibri"/>
                <a:cs typeface="Calibri"/>
                <a:sym typeface="Calibri"/>
              </a:rPr>
              <a:t>A(m) </a:t>
            </a:r>
            <a:r>
              <a:rPr lang="en" sz="1300">
                <a:solidFill>
                  <a:srgbClr val="424242"/>
                </a:solidFill>
                <a:latin typeface="Calibri"/>
                <a:ea typeface="Calibri"/>
                <a:cs typeface="Calibri"/>
                <a:sym typeface="Calibri"/>
              </a:rPr>
              <a:t>= 50 + 0.50</a:t>
            </a:r>
            <a:r>
              <a:rPr i="1" lang="en" sz="1300">
                <a:solidFill>
                  <a:srgbClr val="424242"/>
                </a:solidFill>
                <a:latin typeface="Calibri"/>
                <a:ea typeface="Calibri"/>
                <a:cs typeface="Calibri"/>
                <a:sym typeface="Calibri"/>
              </a:rPr>
              <a:t>m</a:t>
            </a:r>
            <a:r>
              <a:rPr lang="en" sz="1300">
                <a:solidFill>
                  <a:srgbClr val="424242"/>
                </a:solidFill>
                <a:latin typeface="Calibri"/>
                <a:ea typeface="Calibri"/>
                <a:cs typeface="Calibri"/>
                <a:sym typeface="Calibri"/>
              </a:rPr>
              <a:t> , </a:t>
            </a:r>
            <a:r>
              <a:rPr i="1" lang="en" sz="1300">
                <a:solidFill>
                  <a:srgbClr val="424242"/>
                </a:solidFill>
                <a:latin typeface="Calibri"/>
                <a:ea typeface="Calibri"/>
                <a:cs typeface="Calibri"/>
                <a:sym typeface="Calibri"/>
              </a:rPr>
              <a:t>B(m) </a:t>
            </a:r>
            <a:r>
              <a:rPr lang="en" sz="1300">
                <a:solidFill>
                  <a:srgbClr val="424242"/>
                </a:solidFill>
                <a:latin typeface="Calibri"/>
                <a:ea typeface="Calibri"/>
                <a:cs typeface="Calibri"/>
                <a:sym typeface="Calibri"/>
              </a:rPr>
              <a:t>= 20 + 1</a:t>
            </a:r>
            <a:r>
              <a:rPr i="1" lang="en" sz="1300">
                <a:solidFill>
                  <a:srgbClr val="424242"/>
                </a:solidFill>
                <a:latin typeface="Calibri"/>
                <a:ea typeface="Calibri"/>
                <a:cs typeface="Calibri"/>
                <a:sym typeface="Calibri"/>
              </a:rPr>
              <a:t>m</a:t>
            </a:r>
            <a:r>
              <a:rPr lang="en" sz="1300">
                <a:solidFill>
                  <a:srgbClr val="424242"/>
                </a:solidFill>
                <a:latin typeface="Calibri"/>
                <a:ea typeface="Calibri"/>
                <a:cs typeface="Calibri"/>
                <a:sym typeface="Calibri"/>
              </a:rPr>
              <a:t> are the two equations so </a:t>
            </a:r>
            <a:r>
              <a:rPr i="1" lang="en" sz="1300">
                <a:solidFill>
                  <a:srgbClr val="424242"/>
                </a:solidFill>
                <a:latin typeface="Calibri"/>
                <a:ea typeface="Calibri"/>
                <a:cs typeface="Calibri"/>
                <a:sym typeface="Calibri"/>
              </a:rPr>
              <a:t>A</a:t>
            </a:r>
            <a:r>
              <a:rPr lang="en" sz="1300">
                <a:solidFill>
                  <a:srgbClr val="424242"/>
                </a:solidFill>
                <a:latin typeface="Calibri"/>
                <a:ea typeface="Calibri"/>
                <a:cs typeface="Calibri"/>
                <a:sym typeface="Calibri"/>
              </a:rPr>
              <a:t>(100) = 100 and </a:t>
            </a:r>
            <a:r>
              <a:rPr i="1" lang="en" sz="1300">
                <a:solidFill>
                  <a:srgbClr val="424242"/>
                </a:solidFill>
                <a:latin typeface="Calibri"/>
                <a:ea typeface="Calibri"/>
                <a:cs typeface="Calibri"/>
                <a:sym typeface="Calibri"/>
              </a:rPr>
              <a:t>B</a:t>
            </a:r>
            <a:r>
              <a:rPr lang="en" sz="1300">
                <a:solidFill>
                  <a:srgbClr val="424242"/>
                </a:solidFill>
                <a:latin typeface="Calibri"/>
                <a:ea typeface="Calibri"/>
                <a:cs typeface="Calibri"/>
                <a:sym typeface="Calibri"/>
              </a:rPr>
              <a:t>(100) = 120. The answer is </a:t>
            </a:r>
            <a:r>
              <a:rPr i="1" lang="en" sz="1300">
                <a:solidFill>
                  <a:srgbClr val="424242"/>
                </a:solidFill>
                <a:latin typeface="Calibri"/>
                <a:ea typeface="Calibri"/>
                <a:cs typeface="Calibri"/>
                <a:sym typeface="Calibri"/>
              </a:rPr>
              <a:t>A</a:t>
            </a:r>
            <a:r>
              <a:rPr lang="en" sz="1300">
                <a:solidFill>
                  <a:srgbClr val="424242"/>
                </a:solidFill>
                <a:latin typeface="Calibri"/>
                <a:ea typeface="Calibri"/>
                <a:cs typeface="Calibri"/>
                <a:sym typeface="Calibri"/>
              </a:rPr>
              <a:t>(100) &lt; </a:t>
            </a:r>
            <a:r>
              <a:rPr i="1" lang="en" sz="1300">
                <a:solidFill>
                  <a:srgbClr val="424242"/>
                </a:solidFill>
                <a:latin typeface="Calibri"/>
                <a:ea typeface="Calibri"/>
                <a:cs typeface="Calibri"/>
                <a:sym typeface="Calibri"/>
              </a:rPr>
              <a:t>B</a:t>
            </a:r>
            <a:r>
              <a:rPr lang="en" sz="1300">
                <a:solidFill>
                  <a:srgbClr val="424242"/>
                </a:solidFill>
                <a:latin typeface="Calibri"/>
                <a:ea typeface="Calibri"/>
                <a:cs typeface="Calibri"/>
                <a:sym typeface="Calibri"/>
              </a:rPr>
              <a:t>(100).</a:t>
            </a:r>
            <a:endParaRPr sz="1300">
              <a:solidFill>
                <a:srgbClr val="424242"/>
              </a:solidFill>
              <a:latin typeface="Calibri"/>
              <a:ea typeface="Calibri"/>
              <a:cs typeface="Calibri"/>
              <a:sym typeface="Calibri"/>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Remind Students</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The last column has the output for any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This is the rule of the function.</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0.7) = 26 because 30(0.7) + 5 = 26. Here is a possible explanation: It means that the cost would be $26 if she used 0.7 gigabyte over the 2-gigabytes allowance in a month.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1.5. Here is a possible explanation: Because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30</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+ 5, we can write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50 as 30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+ 5 = 50 and solve for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which gives 1.5.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Press Pause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At this point, students need to be able to evaluate and interpret equations given in function notation. If students continue to struggle, select examples of cool-downs from this unit to highlight and clarify misconceptions, and then have students work to revise cool-downs and reflect on their misconceptions. Practice problems 1, 3, 4, and 5 from this lesson all provide opportunities for practice and additional formative assessment.</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78b4973fa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78b4973fa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Refer back to the Function Rules activity. Display the two graphs for all to see.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use the graphs to find: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424242"/>
              </a:buClr>
              <a:buSzPts val="1300"/>
              <a:buFont typeface="Calibri"/>
              <a:buAutoNum type="arabicPeriod"/>
            </a:pPr>
            <a:r>
              <a:rPr lang="en" sz="1300">
                <a:solidFill>
                  <a:srgbClr val="424242"/>
                </a:solidFill>
                <a:latin typeface="Calibri"/>
                <a:ea typeface="Calibri"/>
                <a:cs typeface="Calibri"/>
                <a:sym typeface="Calibri"/>
              </a:rPr>
              <a:t>the values of </a:t>
            </a:r>
            <a:r>
              <a:rPr i="1" lang="en" sz="1300">
                <a:solidFill>
                  <a:srgbClr val="424242"/>
                </a:solidFill>
                <a:latin typeface="Calibri"/>
                <a:ea typeface="Calibri"/>
                <a:cs typeface="Calibri"/>
                <a:sym typeface="Calibri"/>
              </a:rPr>
              <a:t>A</a:t>
            </a:r>
            <a:r>
              <a:rPr lang="en" sz="1300">
                <a:solidFill>
                  <a:srgbClr val="424242"/>
                </a:solidFill>
                <a:latin typeface="Calibri"/>
                <a:ea typeface="Calibri"/>
                <a:cs typeface="Calibri"/>
                <a:sym typeface="Calibri"/>
              </a:rPr>
              <a:t>(0.8) and </a:t>
            </a:r>
            <a:r>
              <a:rPr i="1" lang="en" sz="1300">
                <a:solidFill>
                  <a:srgbClr val="424242"/>
                </a:solidFill>
                <a:latin typeface="Calibri"/>
                <a:ea typeface="Calibri"/>
                <a:cs typeface="Calibri"/>
                <a:sym typeface="Calibri"/>
              </a:rPr>
              <a:t>B</a:t>
            </a:r>
            <a:r>
              <a:rPr lang="en" sz="1300">
                <a:solidFill>
                  <a:srgbClr val="424242"/>
                </a:solidFill>
                <a:latin typeface="Calibri"/>
                <a:ea typeface="Calibri"/>
                <a:cs typeface="Calibri"/>
                <a:sym typeface="Calibri"/>
              </a:rPr>
              <a:t>(0.8).</a:t>
            </a:r>
            <a:endParaRPr sz="1300">
              <a:solidFill>
                <a:srgbClr val="424242"/>
              </a:solidFill>
              <a:latin typeface="Calibri"/>
              <a:ea typeface="Calibri"/>
              <a:cs typeface="Calibri"/>
              <a:sym typeface="Calibri"/>
            </a:endParaRPr>
          </a:p>
          <a:p>
            <a:pPr indent="-311150" lvl="0" marL="457200" rtl="0" algn="l">
              <a:spcBef>
                <a:spcPts val="0"/>
              </a:spcBef>
              <a:spcAft>
                <a:spcPts val="0"/>
              </a:spcAft>
              <a:buClr>
                <a:srgbClr val="424242"/>
              </a:buClr>
              <a:buSzPts val="1300"/>
              <a:buFont typeface="Calibri"/>
              <a:buAutoNum type="arabicPeriod"/>
            </a:pPr>
            <a:r>
              <a:rPr lang="en" sz="1300">
                <a:solidFill>
                  <a:srgbClr val="424242"/>
                </a:solidFill>
                <a:latin typeface="Calibri"/>
                <a:ea typeface="Calibri"/>
                <a:cs typeface="Calibri"/>
                <a:sym typeface="Calibri"/>
              </a:rPr>
              <a:t>the solutions to </a:t>
            </a:r>
            <a:r>
              <a:rPr i="1" lang="en" sz="1300">
                <a:solidFill>
                  <a:srgbClr val="424242"/>
                </a:solidFill>
                <a:latin typeface="Calibri"/>
                <a:ea typeface="Calibri"/>
                <a:cs typeface="Calibri"/>
                <a:sym typeface="Calibri"/>
              </a:rPr>
              <a:t>A(x) </a:t>
            </a:r>
            <a:r>
              <a:rPr lang="en" sz="1300">
                <a:solidFill>
                  <a:srgbClr val="424242"/>
                </a:solidFill>
                <a:latin typeface="Calibri"/>
                <a:ea typeface="Calibri"/>
                <a:cs typeface="Calibri"/>
                <a:sym typeface="Calibri"/>
              </a:rPr>
              <a:t>= 72 and </a:t>
            </a:r>
            <a:r>
              <a:rPr i="1" lang="en" sz="1300">
                <a:solidFill>
                  <a:srgbClr val="424242"/>
                </a:solidFill>
                <a:latin typeface="Calibri"/>
                <a:ea typeface="Calibri"/>
                <a:cs typeface="Calibri"/>
                <a:sym typeface="Calibri"/>
              </a:rPr>
              <a:t>B(x) </a:t>
            </a:r>
            <a:r>
              <a:rPr lang="en" sz="1300">
                <a:solidFill>
                  <a:srgbClr val="424242"/>
                </a:solidFill>
                <a:latin typeface="Calibri"/>
                <a:ea typeface="Calibri"/>
                <a:cs typeface="Calibri"/>
                <a:sym typeface="Calibri"/>
              </a:rPr>
              <a:t>= 72</a:t>
            </a:r>
            <a:endParaRPr sz="8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Next, display the two equations for all to see. (Hold off on discussing students’ responses.)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use the equations to find the same four values they have just found using the graphs.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A(x) </a:t>
            </a:r>
            <a:r>
              <a:rPr lang="en" sz="1300">
                <a:solidFill>
                  <a:schemeClr val="dk1"/>
                </a:solidFill>
                <a:latin typeface="Calibri"/>
                <a:ea typeface="Calibri"/>
                <a:cs typeface="Calibri"/>
                <a:sym typeface="Calibri"/>
              </a:rPr>
              <a:t>= 60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B(x) </a:t>
            </a:r>
            <a:r>
              <a:rPr lang="en" sz="1300">
                <a:solidFill>
                  <a:schemeClr val="dk1"/>
                </a:solidFill>
                <a:latin typeface="Calibri"/>
                <a:ea typeface="Calibri"/>
                <a:cs typeface="Calibri"/>
                <a:sym typeface="Calibri"/>
              </a:rPr>
              <a:t>= 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+ 25</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compare and contrast the graphical and algebraic approaches for finding unknown inputs and outputs of linear functions. Discuss questions such as: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“How easy was it to use the graph of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to find an output value, such as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(0.8)?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What about using the graph to find an input value, such as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in </a:t>
            </a:r>
            <a:r>
              <a:rPr i="1" lang="en" sz="1300">
                <a:solidFill>
                  <a:schemeClr val="dk1"/>
                </a:solidFill>
                <a:latin typeface="Calibri"/>
                <a:ea typeface="Calibri"/>
                <a:cs typeface="Calibri"/>
                <a:sym typeface="Calibri"/>
              </a:rPr>
              <a:t>B(x) </a:t>
            </a:r>
            <a:r>
              <a:rPr lang="en" sz="1300">
                <a:solidFill>
                  <a:schemeClr val="dk1"/>
                </a:solidFill>
                <a:latin typeface="Calibri"/>
                <a:ea typeface="Calibri"/>
                <a:cs typeface="Calibri"/>
                <a:sym typeface="Calibri"/>
              </a:rPr>
              <a:t>= 72?”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(Both were fairly straightforward, but they may not have been very precise. Some estimation was necessary. It was very easy to see that there was no solution to </a:t>
            </a:r>
            <a:r>
              <a:rPr i="1" lang="en" sz="1300">
                <a:solidFill>
                  <a:schemeClr val="dk1"/>
                </a:solidFill>
                <a:latin typeface="Calibri"/>
                <a:ea typeface="Calibri"/>
                <a:cs typeface="Calibri"/>
                <a:sym typeface="Calibri"/>
              </a:rPr>
              <a:t>A(x) </a:t>
            </a:r>
            <a:r>
              <a:rPr lang="en" sz="1300">
                <a:solidFill>
                  <a:schemeClr val="dk1"/>
                </a:solidFill>
                <a:latin typeface="Calibri"/>
                <a:ea typeface="Calibri"/>
                <a:cs typeface="Calibri"/>
                <a:sym typeface="Calibri"/>
              </a:rPr>
              <a:t>= 72.)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“How easy was it to use the rule </a:t>
            </a:r>
            <a:r>
              <a:rPr i="1" lang="en" sz="1300">
                <a:solidFill>
                  <a:schemeClr val="dk1"/>
                </a:solidFill>
                <a:latin typeface="Calibri"/>
                <a:ea typeface="Calibri"/>
                <a:cs typeface="Calibri"/>
                <a:sym typeface="Calibri"/>
              </a:rPr>
              <a:t>B(x) </a:t>
            </a:r>
            <a:r>
              <a:rPr lang="en" sz="1300">
                <a:solidFill>
                  <a:schemeClr val="dk1"/>
                </a:solidFill>
                <a:latin typeface="Calibri"/>
                <a:ea typeface="Calibri"/>
                <a:cs typeface="Calibri"/>
                <a:sym typeface="Calibri"/>
              </a:rPr>
              <a:t>= 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+ 25 to find an output value, such as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(0.8)?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What about finding an input value, such as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in </a:t>
            </a:r>
            <a:r>
              <a:rPr i="1" lang="en" sz="1300">
                <a:solidFill>
                  <a:schemeClr val="dk1"/>
                </a:solidFill>
                <a:latin typeface="Calibri"/>
                <a:ea typeface="Calibri"/>
                <a:cs typeface="Calibri"/>
                <a:sym typeface="Calibri"/>
              </a:rPr>
              <a:t>B(x) </a:t>
            </a:r>
            <a:r>
              <a:rPr lang="en" sz="1300">
                <a:solidFill>
                  <a:schemeClr val="dk1"/>
                </a:solidFill>
                <a:latin typeface="Calibri"/>
                <a:ea typeface="Calibri"/>
                <a:cs typeface="Calibri"/>
                <a:sym typeface="Calibri"/>
              </a:rPr>
              <a:t>= 72?”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(Both were fairly simple, but if the rule or the given input or output involves numbers that are harder to compute</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by hand, it might be more complicated.)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did the extension activity on using graphing technology, ask students to identify some ways that technology could help them find unknown input and output values of a function.</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3.png"/><Relationship Id="rId7"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3.png"/><Relationship Id="rId7" Type="http://schemas.openxmlformats.org/officeDocument/2006/relationships/image" Target="../media/image12.png"/><Relationship Id="rId8"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www.youtube.com/watch?v=WrXjtKLXD24" TargetMode="External"/><Relationship Id="rId4" Type="http://schemas.openxmlformats.org/officeDocument/2006/relationships/hyperlink" Target="https://www.youtube.com/watch?v=WrXjtKLXD24" TargetMode="External"/><Relationship Id="rId5"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30.png"/><Relationship Id="rId5" Type="http://schemas.openxmlformats.org/officeDocument/2006/relationships/image" Target="../media/image21.png"/><Relationship Id="rId6" Type="http://schemas.openxmlformats.org/officeDocument/2006/relationships/image" Target="../media/image18.png"/><Relationship Id="rId7"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32.jpg"/><Relationship Id="rId5"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3.png"/><Relationship Id="rId6" Type="http://schemas.openxmlformats.org/officeDocument/2006/relationships/image" Target="../media/image12.png"/><Relationship Id="rId7"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slide" Target="/ppt/slides/slide20.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7.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12.png"/><Relationship Id="rId6" Type="http://schemas.openxmlformats.org/officeDocument/2006/relationships/image" Target="../media/image14.png"/><Relationship Id="rId7"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24.png"/><Relationship Id="rId7"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14.png"/><Relationship Id="rId4" Type="http://schemas.openxmlformats.org/officeDocument/2006/relationships/image" Target="../media/image20.png"/><Relationship Id="rId5" Type="http://schemas.openxmlformats.org/officeDocument/2006/relationships/image" Target="../media/image24.png"/><Relationship Id="rId6" Type="http://schemas.openxmlformats.org/officeDocument/2006/relationships/image" Target="../media/image27.png"/><Relationship Id="rId7"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4.5 Using Function Notation to Describe Rules, Part 2</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accent5"/>
                </a:solidFill>
                <a:hlinkClick r:id="rId3">
                  <a:extLst>
                    <a:ext uri="{A12FA001-AC4F-418D-AE19-62706E023703}">
                      <ahyp:hlinkClr val="tx"/>
                    </a:ext>
                  </a:extLst>
                </a:hlinkClick>
              </a:rPr>
              <a:t>Check out the digital quick start guide</a:t>
            </a:r>
            <a:r>
              <a:rPr lang="en"/>
              <a:t>!</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4.5 Using Function Notation to Describe Rules, Part 2</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{DE9049C2-6297-41A0-9071-EE2724135E36}</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10;Three students celebrating as they leave a classroom, showing excitement and a sense of accomplishment after finishing a task." id="66" name="Google Shape;66;p10" title="Goals-4.png"/>
          <p:cNvPicPr preferRelativeResize="0"/>
          <p:nvPr/>
        </p:nvPicPr>
        <p:blipFill rotWithShape="1">
          <a:blip r:embed="rId3">
            <a:alphaModFix/>
          </a:blip>
          <a:srcRect b="4995" l="0" r="0" t="5004"/>
          <a:stretch/>
        </p:blipFill>
        <p:spPr>
          <a:xfrm>
            <a:off x="4850500" y="352675"/>
            <a:ext cx="4094575" cy="3685050"/>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Use technology </a:t>
            </a:r>
            <a:r>
              <a:rPr lang="en">
                <a:solidFill>
                  <a:srgbClr val="F3F3F3"/>
                </a:solidFill>
              </a:rPr>
              <a:t>to </a:t>
            </a:r>
            <a:r>
              <a:rPr b="1" lang="en">
                <a:solidFill>
                  <a:srgbClr val="F3F3F3"/>
                </a:solidFill>
              </a:rPr>
              <a:t>graph a function</a:t>
            </a:r>
            <a:r>
              <a:rPr lang="en">
                <a:solidFill>
                  <a:srgbClr val="F3F3F3"/>
                </a:solidFill>
              </a:rPr>
              <a:t> given in function notation, and use the graph to find the values of the function.</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Use</a:t>
            </a:r>
            <a:r>
              <a:rPr lang="en">
                <a:solidFill>
                  <a:srgbClr val="F3F3F3"/>
                </a:solidFill>
              </a:rPr>
              <a:t> the vertical line test to </a:t>
            </a:r>
            <a:r>
              <a:rPr b="1" lang="en">
                <a:solidFill>
                  <a:srgbClr val="F3F3F3"/>
                </a:solidFill>
              </a:rPr>
              <a:t>determine</a:t>
            </a:r>
            <a:r>
              <a:rPr lang="en">
                <a:solidFill>
                  <a:srgbClr val="F3F3F3"/>
                </a:solidFill>
              </a:rPr>
              <a:t> whether or not </a:t>
            </a:r>
            <a:r>
              <a:rPr b="1" lang="en">
                <a:solidFill>
                  <a:srgbClr val="F3F3F3"/>
                </a:solidFill>
              </a:rPr>
              <a:t>a graph represents</a:t>
            </a:r>
            <a:r>
              <a:rPr lang="en">
                <a:solidFill>
                  <a:srgbClr val="F3F3F3"/>
                </a:solidFill>
              </a:rPr>
              <a:t> a function.</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Explain</a:t>
            </a:r>
            <a:r>
              <a:rPr lang="en">
                <a:solidFill>
                  <a:srgbClr val="F3F3F3"/>
                </a:solidFill>
              </a:rPr>
              <a:t> different </a:t>
            </a:r>
            <a:r>
              <a:rPr b="1" lang="en">
                <a:solidFill>
                  <a:srgbClr val="F3F3F3"/>
                </a:solidFill>
              </a:rPr>
              <a:t>ways to find the value </a:t>
            </a:r>
            <a:r>
              <a:rPr lang="en">
                <a:solidFill>
                  <a:srgbClr val="F3F3F3"/>
                </a:solidFill>
              </a:rPr>
              <a:t>of a function and to </a:t>
            </a:r>
            <a:r>
              <a:rPr b="1" lang="en">
                <a:solidFill>
                  <a:srgbClr val="F3F3F3"/>
                </a:solidFill>
              </a:rPr>
              <a:t>solve equations</a:t>
            </a:r>
            <a:r>
              <a:rPr lang="en">
                <a:solidFill>
                  <a:srgbClr val="F3F3F3"/>
                </a:solidFill>
              </a:rPr>
              <a:t> written in function notation.</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Explain</a:t>
            </a:r>
            <a:r>
              <a:rPr lang="en">
                <a:solidFill>
                  <a:srgbClr val="F3F3F3"/>
                </a:solidFill>
              </a:rPr>
              <a:t> what makes a function a </a:t>
            </a:r>
            <a:r>
              <a:rPr b="1" lang="en">
                <a:solidFill>
                  <a:srgbClr val="F3F3F3"/>
                </a:solidFill>
              </a:rPr>
              <a:t>linear function.</a:t>
            </a:r>
            <a:endParaRPr b="1">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4.5 Using Function Notation to Describe Rules, Part 2</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17500" lvl="0" marL="457200" rtl="0" algn="l">
              <a:spcBef>
                <a:spcPts val="1200"/>
              </a:spcBef>
              <a:spcAft>
                <a:spcPts val="0"/>
              </a:spcAft>
              <a:buSzPts val="1400"/>
              <a:buChar char="●"/>
            </a:pPr>
            <a:r>
              <a:rPr lang="en" sz="1400"/>
              <a:t>D</a:t>
            </a:r>
            <a:r>
              <a:rPr lang="en" sz="1400"/>
              <a:t>ependent variable</a:t>
            </a:r>
            <a:endParaRPr sz="1400"/>
          </a:p>
          <a:p>
            <a:pPr indent="-317500" lvl="1" marL="914400" rtl="0" algn="l">
              <a:spcBef>
                <a:spcPts val="0"/>
              </a:spcBef>
              <a:spcAft>
                <a:spcPts val="0"/>
              </a:spcAft>
              <a:buSzPts val="1400"/>
              <a:buChar char="○"/>
            </a:pPr>
            <a:r>
              <a:rPr lang="en" sz="1400"/>
              <a:t>This value represents the output of a function.</a:t>
            </a:r>
            <a:endParaRPr sz="1400"/>
          </a:p>
          <a:p>
            <a:pPr indent="-317500" lvl="0" marL="457200" rtl="0" algn="l">
              <a:spcBef>
                <a:spcPts val="0"/>
              </a:spcBef>
              <a:spcAft>
                <a:spcPts val="0"/>
              </a:spcAft>
              <a:buSzPts val="1400"/>
              <a:buChar char="●"/>
            </a:pPr>
            <a:r>
              <a:rPr lang="en" sz="1400"/>
              <a:t>Function notation</a:t>
            </a:r>
            <a:endParaRPr sz="1400"/>
          </a:p>
          <a:p>
            <a:pPr indent="-317500" lvl="1" marL="914400" rtl="0" algn="l">
              <a:spcBef>
                <a:spcPts val="0"/>
              </a:spcBef>
              <a:spcAft>
                <a:spcPts val="0"/>
              </a:spcAft>
              <a:buSzPts val="1400"/>
              <a:buChar char="○"/>
            </a:pPr>
            <a:r>
              <a:rPr lang="en" sz="1400"/>
              <a:t>A way of writing the outputs of a function that you have given a name to. If the function is named </a:t>
            </a:r>
            <a:r>
              <a:rPr i="1" lang="en" sz="1400"/>
              <a:t>𝑓</a:t>
            </a:r>
            <a:r>
              <a:rPr lang="en" sz="1400"/>
              <a:t> and </a:t>
            </a:r>
            <a:r>
              <a:rPr i="1" lang="en" sz="1400"/>
              <a:t>𝑥</a:t>
            </a:r>
            <a:r>
              <a:rPr lang="en" sz="1400"/>
              <a:t> is an input, then </a:t>
            </a:r>
            <a:r>
              <a:rPr i="1" lang="en" sz="1400"/>
              <a:t>𝑓(𝑥)</a:t>
            </a:r>
            <a:r>
              <a:rPr lang="en" sz="1400"/>
              <a:t> denotes the corresponding output.</a:t>
            </a:r>
            <a:endParaRPr sz="1400"/>
          </a:p>
          <a:p>
            <a:pPr indent="-317500" lvl="0" marL="457200" rtl="0" algn="l">
              <a:spcBef>
                <a:spcPts val="0"/>
              </a:spcBef>
              <a:spcAft>
                <a:spcPts val="0"/>
              </a:spcAft>
              <a:buSzPts val="1400"/>
              <a:buChar char="●"/>
            </a:pPr>
            <a:r>
              <a:rPr lang="en" sz="1400"/>
              <a:t>Independent variable</a:t>
            </a:r>
            <a:endParaRPr sz="1400"/>
          </a:p>
          <a:p>
            <a:pPr indent="-317500" lvl="1" marL="914400" rtl="0" algn="l">
              <a:spcBef>
                <a:spcPts val="0"/>
              </a:spcBef>
              <a:spcAft>
                <a:spcPts val="0"/>
              </a:spcAft>
              <a:buSzPts val="1400"/>
              <a:buChar char="○"/>
            </a:pPr>
            <a:r>
              <a:rPr lang="en" sz="1400"/>
              <a:t>This value represents the input of a function.</a:t>
            </a:r>
            <a:endParaRPr sz="14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4.5 Using Function Notation to Describe Rules, Part 2</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Linear function</a:t>
            </a:r>
            <a:endParaRPr/>
          </a:p>
          <a:p>
            <a:pPr indent="-330200" lvl="1" marL="914400" rtl="0" algn="l">
              <a:spcBef>
                <a:spcPts val="0"/>
              </a:spcBef>
              <a:spcAft>
                <a:spcPts val="0"/>
              </a:spcAft>
              <a:buSzPts val="1600"/>
              <a:buChar char="○"/>
            </a:pPr>
            <a:r>
              <a:rPr lang="en"/>
              <a:t>A function that has a constant rate of change.</a:t>
            </a:r>
            <a:endParaRPr/>
          </a:p>
          <a:p>
            <a:pPr indent="-342900" lvl="0" marL="457200" rtl="0" algn="l">
              <a:spcBef>
                <a:spcPts val="0"/>
              </a:spcBef>
              <a:spcAft>
                <a:spcPts val="0"/>
              </a:spcAft>
              <a:buSzPts val="1800"/>
              <a:buChar char="●"/>
            </a:pPr>
            <a:r>
              <a:rPr lang="en"/>
              <a:t>Vertical line test</a:t>
            </a:r>
            <a:endParaRPr/>
          </a:p>
          <a:p>
            <a:pPr indent="-330200" lvl="1" marL="914400" rtl="0" algn="l">
              <a:spcBef>
                <a:spcPts val="0"/>
              </a:spcBef>
              <a:spcAft>
                <a:spcPts val="0"/>
              </a:spcAft>
              <a:buSzPts val="1600"/>
              <a:buChar char="○"/>
            </a:pPr>
            <a:r>
              <a:rPr lang="en"/>
              <a:t>A visual way to determine if a graph is a function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005047"/>
                </a:solidFill>
              </a:rPr>
              <a:t>Warm Up - E</a:t>
            </a:r>
            <a:r>
              <a:rPr lang="en" sz="2500"/>
              <a:t>valuating &amp; Solving Equations </a:t>
            </a:r>
            <a:r>
              <a:rPr lang="en" sz="2300"/>
              <a:t>🟰</a:t>
            </a:r>
            <a:endParaRPr sz="2300">
              <a:solidFill>
                <a:srgbClr val="005047"/>
              </a:solidFill>
            </a:endParaRPr>
          </a:p>
        </p:txBody>
      </p:sp>
      <p:sp>
        <p:nvSpPr>
          <p:cNvPr id="114" name="Google Shape;114;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5" name="Google Shape;115;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4.5.1: Finding Solutions of Equations</a:t>
            </a:r>
            <a:endParaRPr/>
          </a:p>
        </p:txBody>
      </p:sp>
      <p:sp>
        <p:nvSpPr>
          <p:cNvPr id="116" name="Google Shape;116;p13"/>
          <p:cNvSpPr txBox="1"/>
          <p:nvPr>
            <p:ph idx="1" type="body"/>
          </p:nvPr>
        </p:nvSpPr>
        <p:spPr>
          <a:xfrm>
            <a:off x="310896" y="1735025"/>
            <a:ext cx="4784400" cy="28890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SzPts val="1800"/>
              <a:buAutoNum type="arabicPeriod"/>
            </a:pPr>
            <a:r>
              <a:rPr lang="en"/>
              <a:t>What value of </a:t>
            </a:r>
            <a:r>
              <a:rPr i="1" lang="en">
                <a:latin typeface="Times New Roman"/>
                <a:ea typeface="Times New Roman"/>
                <a:cs typeface="Times New Roman"/>
                <a:sym typeface="Times New Roman"/>
              </a:rPr>
              <a:t>q</a:t>
            </a:r>
            <a:r>
              <a:rPr lang="en"/>
              <a:t> would make the equation true when </a:t>
            </a:r>
            <a:r>
              <a:rPr i="1" lang="en">
                <a:latin typeface="Times New Roman"/>
                <a:ea typeface="Times New Roman"/>
                <a:cs typeface="Times New Roman"/>
                <a:sym typeface="Times New Roman"/>
              </a:rPr>
              <a:t>p</a:t>
            </a:r>
            <a:r>
              <a:rPr lang="en"/>
              <a:t> is 7?</a:t>
            </a:r>
            <a:endParaRPr/>
          </a:p>
          <a:p>
            <a:pPr indent="-342900" lvl="0" marL="457200" rtl="0" algn="l">
              <a:lnSpc>
                <a:spcPct val="100000"/>
              </a:lnSpc>
              <a:spcBef>
                <a:spcPts val="0"/>
              </a:spcBef>
              <a:spcAft>
                <a:spcPts val="0"/>
              </a:spcAft>
              <a:buSzPts val="1800"/>
              <a:buAutoNum type="arabicPeriod"/>
            </a:pPr>
            <a:r>
              <a:rPr lang="en"/>
              <a:t>What value of </a:t>
            </a:r>
            <a:r>
              <a:rPr i="1" lang="en">
                <a:latin typeface="Times New Roman"/>
                <a:ea typeface="Times New Roman"/>
                <a:cs typeface="Times New Roman"/>
                <a:sym typeface="Times New Roman"/>
              </a:rPr>
              <a:t>q</a:t>
            </a:r>
            <a:r>
              <a:rPr lang="en"/>
              <a:t> would make the equation true when </a:t>
            </a:r>
            <a:r>
              <a:rPr i="1" lang="en">
                <a:latin typeface="Times New Roman"/>
                <a:ea typeface="Times New Roman"/>
                <a:cs typeface="Times New Roman"/>
                <a:sym typeface="Times New Roman"/>
              </a:rPr>
              <a:t>p</a:t>
            </a:r>
            <a:r>
              <a:rPr lang="en"/>
              <a:t> is 100?</a:t>
            </a:r>
            <a:endParaRPr/>
          </a:p>
          <a:p>
            <a:pPr indent="-342900" lvl="0" marL="457200" rtl="0" algn="l">
              <a:lnSpc>
                <a:spcPct val="100000"/>
              </a:lnSpc>
              <a:spcBef>
                <a:spcPts val="0"/>
              </a:spcBef>
              <a:spcAft>
                <a:spcPts val="0"/>
              </a:spcAft>
              <a:buSzPts val="1800"/>
              <a:buAutoNum type="arabicPeriod"/>
            </a:pPr>
            <a:r>
              <a:rPr lang="en"/>
              <a:t>What value of </a:t>
            </a:r>
            <a:r>
              <a:rPr i="1" lang="en">
                <a:latin typeface="Times New Roman"/>
                <a:ea typeface="Times New Roman"/>
                <a:cs typeface="Times New Roman"/>
                <a:sym typeface="Times New Roman"/>
              </a:rPr>
              <a:t>p</a:t>
            </a:r>
            <a:r>
              <a:rPr lang="en"/>
              <a:t> would make the equation true when </a:t>
            </a:r>
            <a:r>
              <a:rPr i="1" lang="en">
                <a:latin typeface="Times New Roman"/>
                <a:ea typeface="Times New Roman"/>
                <a:cs typeface="Times New Roman"/>
                <a:sym typeface="Times New Roman"/>
              </a:rPr>
              <a:t>q</a:t>
            </a:r>
            <a:r>
              <a:rPr lang="en"/>
              <a:t> is 12?</a:t>
            </a:r>
            <a:endParaRPr/>
          </a:p>
          <a:p>
            <a:pPr indent="-342900" lvl="0" marL="457200" rtl="0" algn="l">
              <a:lnSpc>
                <a:spcPct val="100000"/>
              </a:lnSpc>
              <a:spcBef>
                <a:spcPts val="0"/>
              </a:spcBef>
              <a:spcAft>
                <a:spcPts val="0"/>
              </a:spcAft>
              <a:buSzPts val="1800"/>
              <a:buAutoNum type="arabicPeriod"/>
            </a:pPr>
            <a:r>
              <a:rPr lang="en"/>
              <a:t>What value of </a:t>
            </a:r>
            <a:r>
              <a:rPr i="1" lang="en">
                <a:latin typeface="Times New Roman"/>
                <a:ea typeface="Times New Roman"/>
                <a:cs typeface="Times New Roman"/>
                <a:sym typeface="Times New Roman"/>
              </a:rPr>
              <a:t>p</a:t>
            </a:r>
            <a:r>
              <a:rPr lang="en"/>
              <a:t> would make the equation true when </a:t>
            </a:r>
            <a:r>
              <a:rPr i="1" lang="en">
                <a:latin typeface="Times New Roman"/>
                <a:ea typeface="Times New Roman"/>
                <a:cs typeface="Times New Roman"/>
                <a:sym typeface="Times New Roman"/>
              </a:rPr>
              <a:t>q</a:t>
            </a:r>
            <a:r>
              <a:rPr lang="en"/>
              <a:t> is 60?</a:t>
            </a:r>
            <a:endParaRPr/>
          </a:p>
        </p:txBody>
      </p:sp>
      <p:sp>
        <p:nvSpPr>
          <p:cNvPr id="117" name="Google Shape;117;p13"/>
          <p:cNvSpPr txBox="1"/>
          <p:nvPr>
            <p:ph idx="1" type="body"/>
          </p:nvPr>
        </p:nvSpPr>
        <p:spPr>
          <a:xfrm>
            <a:off x="311700" y="1304875"/>
            <a:ext cx="8520600" cy="4302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500"/>
              </a:spcAft>
              <a:buNone/>
            </a:pPr>
            <a:r>
              <a:rPr lang="en"/>
              <a:t>Consider the equation </a:t>
            </a:r>
            <a:r>
              <a:rPr i="1" lang="en">
                <a:latin typeface="Times New Roman"/>
                <a:ea typeface="Times New Roman"/>
                <a:cs typeface="Times New Roman"/>
                <a:sym typeface="Times New Roman"/>
              </a:rPr>
              <a:t>q</a:t>
            </a:r>
            <a:r>
              <a:rPr i="1" lang="en"/>
              <a:t> </a:t>
            </a:r>
            <a:r>
              <a:rPr lang="en"/>
              <a:t>= 4 + 0.8</a:t>
            </a:r>
            <a:r>
              <a:rPr i="1" lang="en">
                <a:latin typeface="Times New Roman"/>
                <a:ea typeface="Times New Roman"/>
                <a:cs typeface="Times New Roman"/>
                <a:sym typeface="Times New Roman"/>
              </a:rPr>
              <a:t>p</a:t>
            </a:r>
            <a:r>
              <a:rPr i="1" lang="en"/>
              <a:t>.</a:t>
            </a:r>
            <a:endParaRPr sz="1600"/>
          </a:p>
        </p:txBody>
      </p:sp>
      <p:pic>
        <p:nvPicPr>
          <p:cNvPr descr="An illustration of an unbalanced scale with a weight labeled q on one side and 4 + 0.8p on the other, highlighting productivity, with the equation q = 4 + 0.8p below." id="118" name="Google Shape;118;p13" title="2ChatGPT Image Aug 4, 2025, 12_10_39 PM.png"/>
          <p:cNvPicPr preferRelativeResize="0"/>
          <p:nvPr/>
        </p:nvPicPr>
        <p:blipFill rotWithShape="1">
          <a:blip r:embed="rId3">
            <a:alphaModFix/>
          </a:blip>
          <a:srcRect b="0" l="0" r="0" t="0"/>
          <a:stretch/>
        </p:blipFill>
        <p:spPr>
          <a:xfrm>
            <a:off x="5316051" y="1388175"/>
            <a:ext cx="2889001" cy="28890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9" name="Google Shape;129;p14"/>
          <p:cNvCxnSpPr>
            <a:stCxn id="123" idx="2"/>
            <a:endCxn id="12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0" name="Google Shape;130;p14"/>
          <p:cNvCxnSpPr>
            <a:stCxn id="125" idx="3"/>
            <a:endCxn id="12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4" idx="3"/>
            <a:endCxn id="12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6" idx="3"/>
            <a:endCxn id="12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3" name="Google Shape;133;p14"/>
          <p:cNvCxnSpPr>
            <a:stCxn id="128" idx="3"/>
            <a:endCxn id="12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4" name="Google Shape;134;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5" name="Google Shape;135;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6" name="Google Shape;136;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7" name="Google Shape;137;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8" name="Google Shape;138;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9" name="Google Shape;139;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0" name="Google Shape;140;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1" name="Google Shape;141;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2" name="Google Shape;142;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3" name="Google Shape;143;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4" name="Google Shape;144;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5" name="Google Shape;145;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6" name="Google Shape;146;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7" name="Google Shape;147;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5"/>
          <p:cNvSpPr txBox="1"/>
          <p:nvPr>
            <p:ph type="title"/>
          </p:nvPr>
        </p:nvSpPr>
        <p:spPr>
          <a:xfrm>
            <a:off x="311700" y="445025"/>
            <a:ext cx="85206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700">
                <a:solidFill>
                  <a:srgbClr val="005047"/>
                </a:solidFill>
              </a:rPr>
              <a:t>Learning Activity - </a:t>
            </a:r>
            <a:r>
              <a:rPr lang="en" sz="2700"/>
              <a:t>Vertical Line Test </a:t>
            </a:r>
            <a:r>
              <a:rPr lang="en" sz="2700"/>
              <a:t>⬆️</a:t>
            </a:r>
            <a:endParaRPr sz="2700">
              <a:solidFill>
                <a:srgbClr val="005047"/>
              </a:solidFill>
            </a:endParaRPr>
          </a:p>
        </p:txBody>
      </p:sp>
      <p:sp>
        <p:nvSpPr>
          <p:cNvPr id="153" name="Google Shape;153;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4" name="Google Shape;154;p15"/>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4.5.2: Using the Vertical Line Test</a:t>
            </a:r>
            <a:endParaRPr/>
          </a:p>
        </p:txBody>
      </p:sp>
      <p:sp>
        <p:nvSpPr>
          <p:cNvPr id="155" name="Google Shape;155;p15"/>
          <p:cNvSpPr txBox="1"/>
          <p:nvPr/>
        </p:nvSpPr>
        <p:spPr>
          <a:xfrm>
            <a:off x="310896" y="4174975"/>
            <a:ext cx="8235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156" name="Google Shape;156;p15"/>
          <p:cNvSpPr txBox="1"/>
          <p:nvPr/>
        </p:nvSpPr>
        <p:spPr>
          <a:xfrm>
            <a:off x="310896" y="3085225"/>
            <a:ext cx="8136300" cy="1272300"/>
          </a:xfrm>
          <a:prstGeom prst="rect">
            <a:avLst/>
          </a:prstGeom>
          <a:noFill/>
          <a:ln>
            <a:noFill/>
          </a:ln>
        </p:spPr>
        <p:txBody>
          <a:bodyPr anchorCtr="0" anchor="t" bIns="91425" lIns="91425" spcFirstLastPara="1" rIns="91425" wrap="square" tIns="91425">
            <a:spAutoFit/>
          </a:bodyPr>
          <a:lstStyle/>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Is this relation a function? Explain your answer.</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Graph the points in the relation.</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do you notice about the points (1,−1) and (1,1)?</a:t>
            </a:r>
            <a:endParaRPr sz="1800">
              <a:solidFill>
                <a:srgbClr val="424242"/>
              </a:solidFill>
              <a:latin typeface="Calibri"/>
              <a:ea typeface="Calibri"/>
              <a:cs typeface="Calibri"/>
              <a:sym typeface="Calibri"/>
            </a:endParaRPr>
          </a:p>
        </p:txBody>
      </p:sp>
      <p:pic>
        <p:nvPicPr>
          <p:cNvPr descr="A table with two rows: the top row lists x-values 1, 2, 3, 1, 4, 5; the bottom row lists corresponding f(x) values: -1, 5, -2, 1, 3, -2.&#10;" id="157" name="Google Shape;157;p15"/>
          <p:cNvPicPr preferRelativeResize="0"/>
          <p:nvPr/>
        </p:nvPicPr>
        <p:blipFill rotWithShape="1">
          <a:blip r:embed="rId3">
            <a:alphaModFix/>
          </a:blip>
          <a:srcRect b="3344" l="0" r="-5574" t="0"/>
          <a:stretch/>
        </p:blipFill>
        <p:spPr>
          <a:xfrm>
            <a:off x="310896" y="1381601"/>
            <a:ext cx="9144001" cy="1621000"/>
          </a:xfrm>
          <a:prstGeom prst="rect">
            <a:avLst/>
          </a:prstGeom>
          <a:noFill/>
          <a:ln>
            <a:noFill/>
          </a:ln>
        </p:spPr>
      </p:pic>
      <p:sp>
        <p:nvSpPr>
          <p:cNvPr id="158" name="Google Shape;158;p15"/>
          <p:cNvSpPr txBox="1"/>
          <p:nvPr/>
        </p:nvSpPr>
        <p:spPr>
          <a:xfrm>
            <a:off x="310982" y="914400"/>
            <a:ext cx="8235900" cy="69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 table for the function </a:t>
            </a: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2" name="Shape 162"/>
        <p:cNvGrpSpPr/>
        <p:nvPr/>
      </p:nvGrpSpPr>
      <p:grpSpPr>
        <a:xfrm>
          <a:off x="0" y="0"/>
          <a:ext cx="0" cy="0"/>
          <a:chOff x="0" y="0"/>
          <a:chExt cx="0" cy="0"/>
        </a:xfrm>
      </p:grpSpPr>
      <p:sp>
        <p:nvSpPr>
          <p:cNvPr id="163" name="Google Shape;16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4" name="Google Shape;164;p16"/>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4.5.2: Using the Vertical Line Test</a:t>
            </a:r>
            <a:endParaRPr/>
          </a:p>
        </p:txBody>
      </p:sp>
      <p:sp>
        <p:nvSpPr>
          <p:cNvPr id="165" name="Google Shape;165;p16"/>
          <p:cNvSpPr txBox="1"/>
          <p:nvPr>
            <p:ph type="title"/>
          </p:nvPr>
        </p:nvSpPr>
        <p:spPr>
          <a:xfrm>
            <a:off x="311700" y="445025"/>
            <a:ext cx="8520600" cy="892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700"/>
              <a:t>Learning Activity - Vertical Line Test ⬆️</a:t>
            </a:r>
            <a:endParaRPr sz="2700"/>
          </a:p>
          <a:p>
            <a:pPr indent="0" lvl="0" marL="0" rtl="0" algn="l">
              <a:spcBef>
                <a:spcPts val="0"/>
              </a:spcBef>
              <a:spcAft>
                <a:spcPts val="0"/>
              </a:spcAft>
              <a:buClr>
                <a:schemeClr val="dk1"/>
              </a:buClr>
              <a:buSzPts val="1100"/>
              <a:buFont typeface="Arial"/>
              <a:buNone/>
            </a:pPr>
            <a:r>
              <a:t/>
            </a:r>
            <a:endParaRPr sz="1900"/>
          </a:p>
        </p:txBody>
      </p:sp>
      <p:sp>
        <p:nvSpPr>
          <p:cNvPr id="166" name="Google Shape;166;p16"/>
          <p:cNvSpPr/>
          <p:nvPr/>
        </p:nvSpPr>
        <p:spPr>
          <a:xfrm>
            <a:off x="2777049" y="4089575"/>
            <a:ext cx="35796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Image 2</a:t>
            </a:r>
            <a:endParaRPr sz="1500">
              <a:latin typeface="Calibri"/>
              <a:ea typeface="Calibri"/>
              <a:cs typeface="Calibri"/>
              <a:sym typeface="Calibri"/>
            </a:endParaRPr>
          </a:p>
        </p:txBody>
      </p:sp>
      <p:pic>
        <p:nvPicPr>
          <p:cNvPr descr=" A scatter plot with five black dots clustered in the lower left quadrant, positioned near the origin, with axes labeled in intervals of 5 from -5 to 15. Points at (1,1), (1, -1), (2,5), (3, -2), (4,3), and (5, -2).  &#10;" id="167" name="Google Shape;167;p16"/>
          <p:cNvPicPr preferRelativeResize="0"/>
          <p:nvPr/>
        </p:nvPicPr>
        <p:blipFill>
          <a:blip r:embed="rId3">
            <a:alphaModFix/>
          </a:blip>
          <a:stretch>
            <a:fillRect/>
          </a:stretch>
        </p:blipFill>
        <p:spPr>
          <a:xfrm>
            <a:off x="3330724" y="1391950"/>
            <a:ext cx="2482550" cy="24825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3" name="Google Shape;173;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4.5.2: Using the Vertical Line Test</a:t>
            </a:r>
            <a:endParaRPr sz="1000"/>
          </a:p>
        </p:txBody>
      </p:sp>
      <p:sp>
        <p:nvSpPr>
          <p:cNvPr id="174" name="Google Shape;174;p17"/>
          <p:cNvSpPr txBox="1"/>
          <p:nvPr>
            <p:ph type="title"/>
          </p:nvPr>
        </p:nvSpPr>
        <p:spPr>
          <a:xfrm>
            <a:off x="311700" y="445025"/>
            <a:ext cx="85206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700"/>
              <a:t>Learning Activity - Vertical Line Test ⬆️</a:t>
            </a:r>
            <a:endParaRPr sz="3500"/>
          </a:p>
        </p:txBody>
      </p:sp>
      <p:sp>
        <p:nvSpPr>
          <p:cNvPr id="175" name="Google Shape;175;p17"/>
          <p:cNvSpPr txBox="1"/>
          <p:nvPr/>
        </p:nvSpPr>
        <p:spPr>
          <a:xfrm>
            <a:off x="310896" y="1022600"/>
            <a:ext cx="7971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24242"/>
                </a:solidFill>
                <a:latin typeface="Calibri"/>
                <a:ea typeface="Calibri"/>
                <a:cs typeface="Calibri"/>
                <a:sym typeface="Calibri"/>
              </a:rPr>
              <a:t>Vertical Line Test</a:t>
            </a:r>
            <a:endParaRPr b="1"/>
          </a:p>
        </p:txBody>
      </p:sp>
      <p:sp>
        <p:nvSpPr>
          <p:cNvPr id="176" name="Google Shape;176;p17"/>
          <p:cNvSpPr txBox="1"/>
          <p:nvPr/>
        </p:nvSpPr>
        <p:spPr>
          <a:xfrm>
            <a:off x="310900" y="1399800"/>
            <a:ext cx="4315500" cy="3023400"/>
          </a:xfrm>
          <a:prstGeom prst="rect">
            <a:avLst/>
          </a:prstGeom>
          <a:noFill/>
          <a:ln>
            <a:noFill/>
          </a:ln>
        </p:spPr>
        <p:txBody>
          <a:bodyPr anchorCtr="0" anchor="t" bIns="91425" lIns="91425" spcFirstLastPara="1" rIns="91425" wrap="square" tIns="91425">
            <a:noAutofit/>
          </a:bodyPr>
          <a:lstStyle/>
          <a:p>
            <a:pPr indent="0" lvl="0" marL="0" rtl="0" algn="l">
              <a:spcBef>
                <a:spcPts val="1000"/>
              </a:spcBef>
              <a:spcAft>
                <a:spcPts val="0"/>
              </a:spcAft>
              <a:buNone/>
            </a:pPr>
            <a:r>
              <a:rPr lang="en" sz="1600">
                <a:solidFill>
                  <a:srgbClr val="424242"/>
                </a:solidFill>
                <a:latin typeface="Calibri"/>
                <a:ea typeface="Calibri"/>
                <a:cs typeface="Calibri"/>
                <a:sym typeface="Calibri"/>
              </a:rPr>
              <a:t>Draw a vertical line anywhere on a graph. You can determine if the graph is a function by counting how many times it and the vertical line intersect.</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Char char="●"/>
            </a:pPr>
            <a:r>
              <a:rPr lang="en" sz="1600">
                <a:solidFill>
                  <a:srgbClr val="424242"/>
                </a:solidFill>
                <a:latin typeface="Calibri"/>
                <a:ea typeface="Calibri"/>
                <a:cs typeface="Calibri"/>
                <a:sym typeface="Calibri"/>
              </a:rPr>
              <a:t>I</a:t>
            </a:r>
            <a:r>
              <a:rPr lang="en" sz="1600">
                <a:solidFill>
                  <a:srgbClr val="424242"/>
                </a:solidFill>
                <a:latin typeface="Calibri"/>
                <a:ea typeface="Calibri"/>
                <a:cs typeface="Calibri"/>
                <a:sym typeface="Calibri"/>
              </a:rPr>
              <a:t>ntersections </a:t>
            </a:r>
            <a:r>
              <a:rPr b="1" lang="en" sz="1600">
                <a:solidFill>
                  <a:srgbClr val="424242"/>
                </a:solidFill>
                <a:latin typeface="Calibri"/>
                <a:ea typeface="Calibri"/>
                <a:cs typeface="Calibri"/>
                <a:sym typeface="Calibri"/>
              </a:rPr>
              <a:t>&gt;</a:t>
            </a:r>
            <a:r>
              <a:rPr lang="en" sz="1600">
                <a:solidFill>
                  <a:srgbClr val="424242"/>
                </a:solidFill>
                <a:latin typeface="Calibri"/>
                <a:ea typeface="Calibri"/>
                <a:cs typeface="Calibri"/>
                <a:sym typeface="Calibri"/>
              </a:rPr>
              <a:t> 1: not a function</a:t>
            </a:r>
            <a:endParaRPr sz="1600">
              <a:solidFill>
                <a:srgbClr val="424242"/>
              </a:solidFill>
              <a:latin typeface="Calibri"/>
              <a:ea typeface="Calibri"/>
              <a:cs typeface="Calibri"/>
              <a:sym typeface="Calibri"/>
            </a:endParaRPr>
          </a:p>
          <a:p>
            <a:pPr indent="-330200" lvl="0" marL="457200" rtl="0" algn="l">
              <a:spcBef>
                <a:spcPts val="0"/>
              </a:spcBef>
              <a:spcAft>
                <a:spcPts val="0"/>
              </a:spcAft>
              <a:buClr>
                <a:srgbClr val="424242"/>
              </a:buClr>
              <a:buSzPts val="1600"/>
              <a:buFont typeface="Calibri"/>
              <a:buChar char="●"/>
            </a:pPr>
            <a:r>
              <a:rPr lang="en" sz="1600">
                <a:solidFill>
                  <a:srgbClr val="424242"/>
                </a:solidFill>
                <a:latin typeface="Calibri"/>
                <a:ea typeface="Calibri"/>
                <a:cs typeface="Calibri"/>
                <a:sym typeface="Calibri"/>
              </a:rPr>
              <a:t>Intersections </a:t>
            </a:r>
            <a:r>
              <a:rPr b="1" lang="en" sz="1600">
                <a:solidFill>
                  <a:srgbClr val="424242"/>
                </a:solidFill>
                <a:latin typeface="Calibri"/>
                <a:ea typeface="Calibri"/>
                <a:cs typeface="Calibri"/>
                <a:sym typeface="Calibri"/>
              </a:rPr>
              <a:t>=</a:t>
            </a:r>
            <a:r>
              <a:rPr lang="en" sz="1600">
                <a:solidFill>
                  <a:srgbClr val="424242"/>
                </a:solidFill>
                <a:latin typeface="Calibri"/>
                <a:ea typeface="Calibri"/>
                <a:cs typeface="Calibri"/>
                <a:sym typeface="Calibri"/>
              </a:rPr>
              <a:t> 1: a function </a:t>
            </a:r>
            <a:endParaRPr sz="1600">
              <a:solidFill>
                <a:srgbClr val="424242"/>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600">
                <a:solidFill>
                  <a:srgbClr val="424242"/>
                </a:solidFill>
                <a:latin typeface="Calibri"/>
                <a:ea typeface="Calibri"/>
                <a:cs typeface="Calibri"/>
                <a:sym typeface="Calibri"/>
              </a:rPr>
              <a:t>If the graph does represent a function, we say it “passes the vertical line test.”</a:t>
            </a:r>
            <a:endParaRPr sz="1600">
              <a:solidFill>
                <a:srgbClr val="424242"/>
              </a:solidFill>
              <a:latin typeface="Calibri"/>
              <a:ea typeface="Calibri"/>
              <a:cs typeface="Calibri"/>
              <a:sym typeface="Calibri"/>
            </a:endParaRPr>
          </a:p>
          <a:p>
            <a:pPr indent="0" lvl="0" marL="0" rtl="0" algn="l">
              <a:spcBef>
                <a:spcPts val="1000"/>
              </a:spcBef>
              <a:spcAft>
                <a:spcPts val="0"/>
              </a:spcAft>
              <a:buNone/>
            </a:pPr>
            <a:r>
              <a:rPr lang="en" sz="1600">
                <a:solidFill>
                  <a:srgbClr val="424242"/>
                </a:solidFill>
                <a:latin typeface="Calibri"/>
                <a:ea typeface="Calibri"/>
                <a:cs typeface="Calibri"/>
                <a:sym typeface="Calibri"/>
              </a:rPr>
              <a:t>For questions 4 and 5, determine if the graph passes the vertical line test and then explain how this identifies the graph as a function or not.</a:t>
            </a:r>
            <a:endParaRPr sz="1600">
              <a:solidFill>
                <a:srgbClr val="424242"/>
              </a:solidFill>
              <a:latin typeface="Calibri"/>
              <a:ea typeface="Calibri"/>
              <a:cs typeface="Calibri"/>
              <a:sym typeface="Calibri"/>
            </a:endParaRPr>
          </a:p>
        </p:txBody>
      </p:sp>
      <p:pic>
        <p:nvPicPr>
          <p:cNvPr descr="A line with a negative slope crosses the y-axis at 4 and the x-axis at 4 on a coordinate grid ranging from -6 to 6 on both axes. The arrow on the left indicates the line continues beyond the grid.&#10;" id="177" name="Google Shape;177;p17"/>
          <p:cNvPicPr preferRelativeResize="0"/>
          <p:nvPr/>
        </p:nvPicPr>
        <p:blipFill>
          <a:blip r:embed="rId3">
            <a:alphaModFix/>
          </a:blip>
          <a:stretch>
            <a:fillRect/>
          </a:stretch>
        </p:blipFill>
        <p:spPr>
          <a:xfrm>
            <a:off x="4705375" y="1045326"/>
            <a:ext cx="2193975" cy="2381849"/>
          </a:xfrm>
          <a:prstGeom prst="rect">
            <a:avLst/>
          </a:prstGeom>
          <a:noFill/>
          <a:ln>
            <a:noFill/>
          </a:ln>
        </p:spPr>
      </p:pic>
      <p:pic>
        <p:nvPicPr>
          <p:cNvPr descr="Graph of a sideways parabola opening to the right with its vertex at the origin (0,0) on an x-y coordinate plane. The curve extends from the origin rightward and slightly upward and downward.&#10;" id="178" name="Google Shape;178;p17"/>
          <p:cNvPicPr preferRelativeResize="0"/>
          <p:nvPr/>
        </p:nvPicPr>
        <p:blipFill>
          <a:blip r:embed="rId4">
            <a:alphaModFix/>
          </a:blip>
          <a:stretch>
            <a:fillRect/>
          </a:stretch>
        </p:blipFill>
        <p:spPr>
          <a:xfrm>
            <a:off x="6866352" y="2434450"/>
            <a:ext cx="2194560" cy="2216505"/>
          </a:xfrm>
          <a:prstGeom prst="rect">
            <a:avLst/>
          </a:prstGeom>
          <a:noFill/>
          <a:ln>
            <a:noFill/>
          </a:ln>
        </p:spPr>
      </p:pic>
      <p:sp>
        <p:nvSpPr>
          <p:cNvPr id="179" name="Google Shape;179;p17"/>
          <p:cNvSpPr txBox="1"/>
          <p:nvPr/>
        </p:nvSpPr>
        <p:spPr>
          <a:xfrm>
            <a:off x="4463925" y="990600"/>
            <a:ext cx="384900" cy="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4</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
        <p:nvSpPr>
          <p:cNvPr id="180" name="Google Shape;180;p17"/>
          <p:cNvSpPr txBox="1"/>
          <p:nvPr/>
        </p:nvSpPr>
        <p:spPr>
          <a:xfrm>
            <a:off x="6826125" y="2362200"/>
            <a:ext cx="384900" cy="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5</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6" name="Google Shape;186;p18"/>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Using the Vertical Line Test</a:t>
            </a:r>
            <a:endParaRPr b="1"/>
          </a:p>
        </p:txBody>
      </p:sp>
      <p:pic>
        <p:nvPicPr>
          <p:cNvPr descr="A table with two rows labeled x and f. The x row has values 1, 2, 3, 1, 4, 3. The f row has values -1, 5, -2, 1, 3, -2. The table title reads: A table for the relation, f, is below.&#10;" id="187" name="Google Shape;187;p18" title="452videoframe_0.png">
            <a:hlinkClick r:id="rId4"/>
          </p:cNvPr>
          <p:cNvPicPr preferRelativeResize="0"/>
          <p:nvPr/>
        </p:nvPicPr>
        <p:blipFill rotWithShape="1">
          <a:blip r:embed="rId5">
            <a:alphaModFix/>
          </a:blip>
          <a:srcRect b="258" l="0" r="0" t="268"/>
          <a:stretch/>
        </p:blipFill>
        <p:spPr>
          <a:xfrm>
            <a:off x="1695488" y="482875"/>
            <a:ext cx="5753024" cy="32189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93" name="Google Shape;193;p19"/>
          <p:cNvSpPr txBox="1"/>
          <p:nvPr>
            <p:ph idx="1" type="body"/>
          </p:nvPr>
        </p:nvSpPr>
        <p:spPr>
          <a:xfrm>
            <a:off x="311700" y="1097275"/>
            <a:ext cx="8520600" cy="445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1700"/>
              <a:t>Which of the following graphs is the graph of a function?</a:t>
            </a:r>
            <a:endParaRPr sz="1700">
              <a:solidFill>
                <a:srgbClr val="424242"/>
              </a:solidFill>
            </a:endParaRPr>
          </a:p>
        </p:txBody>
      </p:sp>
      <p:sp>
        <p:nvSpPr>
          <p:cNvPr id="194" name="Google Shape;194;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5" name="Google Shape;195;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4.5.2: Using the Vertical Line Test</a:t>
            </a:r>
            <a:endParaRPr sz="1000"/>
          </a:p>
        </p:txBody>
      </p:sp>
      <p:pic>
        <p:nvPicPr>
          <p:cNvPr id="196" name="Google Shape;196;p19"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97" name="Google Shape;197;p19">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A circle centered at the origin (0,0) is shown on an x-y coordinate grid. The radius of the circle reaches 4 units from the center. The axes are labeled from -8 to 8.&#10;" id="198" name="Google Shape;198;p19"/>
          <p:cNvPicPr preferRelativeResize="0"/>
          <p:nvPr/>
        </p:nvPicPr>
        <p:blipFill>
          <a:blip r:embed="rId4">
            <a:alphaModFix/>
          </a:blip>
          <a:stretch>
            <a:fillRect/>
          </a:stretch>
        </p:blipFill>
        <p:spPr>
          <a:xfrm>
            <a:off x="150550" y="1867538"/>
            <a:ext cx="2181225" cy="2238375"/>
          </a:xfrm>
          <a:prstGeom prst="rect">
            <a:avLst/>
          </a:prstGeom>
          <a:noFill/>
          <a:ln>
            <a:noFill/>
          </a:ln>
        </p:spPr>
      </p:pic>
      <p:pic>
        <p:nvPicPr>
          <p:cNvPr descr="A graph on an x-y axis showing a sideways parabola opening to the right, with arrows on both ends, centered at the origin (0,0).&#10;" id="199" name="Google Shape;199;p19"/>
          <p:cNvPicPr preferRelativeResize="0"/>
          <p:nvPr/>
        </p:nvPicPr>
        <p:blipFill>
          <a:blip r:embed="rId5">
            <a:alphaModFix/>
          </a:blip>
          <a:stretch>
            <a:fillRect/>
          </a:stretch>
        </p:blipFill>
        <p:spPr>
          <a:xfrm>
            <a:off x="2484163" y="1898513"/>
            <a:ext cx="2181225" cy="2238375"/>
          </a:xfrm>
          <a:prstGeom prst="rect">
            <a:avLst/>
          </a:prstGeom>
          <a:noFill/>
          <a:ln>
            <a:noFill/>
          </a:ln>
        </p:spPr>
      </p:pic>
      <p:pic>
        <p:nvPicPr>
          <p:cNvPr descr="A graph showing a parabola opening upwards with its vertex at (0, 3) on an x-y coordinate plane ranging from -8 to 8 on both axes.&#10;" id="200" name="Google Shape;200;p19"/>
          <p:cNvPicPr preferRelativeResize="0"/>
          <p:nvPr/>
        </p:nvPicPr>
        <p:blipFill>
          <a:blip r:embed="rId6">
            <a:alphaModFix/>
          </a:blip>
          <a:stretch>
            <a:fillRect/>
          </a:stretch>
        </p:blipFill>
        <p:spPr>
          <a:xfrm>
            <a:off x="4817788" y="1847875"/>
            <a:ext cx="2181225" cy="2238375"/>
          </a:xfrm>
          <a:prstGeom prst="rect">
            <a:avLst/>
          </a:prstGeom>
          <a:noFill/>
          <a:ln>
            <a:noFill/>
          </a:ln>
        </p:spPr>
      </p:pic>
      <p:pic>
        <p:nvPicPr>
          <p:cNvPr descr="A graph showing two rays forming a V shape with the vertex at (0, 4), one ray pointing up and right, the other ray pointing down and right, both on an x-y axis grid.&#10;" id="201" name="Google Shape;201;p19"/>
          <p:cNvPicPr preferRelativeResize="0"/>
          <p:nvPr/>
        </p:nvPicPr>
        <p:blipFill>
          <a:blip r:embed="rId7">
            <a:alphaModFix/>
          </a:blip>
          <a:stretch>
            <a:fillRect/>
          </a:stretch>
        </p:blipFill>
        <p:spPr>
          <a:xfrm>
            <a:off x="7151413" y="2000275"/>
            <a:ext cx="1840187" cy="1888402"/>
          </a:xfrm>
          <a:prstGeom prst="rect">
            <a:avLst/>
          </a:prstGeom>
          <a:noFill/>
          <a:ln>
            <a:noFill/>
          </a:ln>
        </p:spPr>
      </p:pic>
      <p:sp>
        <p:nvSpPr>
          <p:cNvPr id="202" name="Google Shape;202;p19"/>
          <p:cNvSpPr txBox="1"/>
          <p:nvPr/>
        </p:nvSpPr>
        <p:spPr>
          <a:xfrm>
            <a:off x="272925" y="1828800"/>
            <a:ext cx="384900" cy="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a:t>
            </a:r>
            <a:endParaRPr sz="1800">
              <a:solidFill>
                <a:srgbClr val="424242"/>
              </a:solidFill>
              <a:latin typeface="Calibri"/>
              <a:ea typeface="Calibri"/>
              <a:cs typeface="Calibri"/>
              <a:sym typeface="Calibri"/>
            </a:endParaRPr>
          </a:p>
        </p:txBody>
      </p:sp>
      <p:sp>
        <p:nvSpPr>
          <p:cNvPr id="203" name="Google Shape;203;p19"/>
          <p:cNvSpPr txBox="1"/>
          <p:nvPr/>
        </p:nvSpPr>
        <p:spPr>
          <a:xfrm>
            <a:off x="2558925" y="1828800"/>
            <a:ext cx="384900" cy="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b.</a:t>
            </a:r>
            <a:endParaRPr sz="1800">
              <a:solidFill>
                <a:srgbClr val="424242"/>
              </a:solidFill>
              <a:latin typeface="Calibri"/>
              <a:ea typeface="Calibri"/>
              <a:cs typeface="Calibri"/>
              <a:sym typeface="Calibri"/>
            </a:endParaRPr>
          </a:p>
        </p:txBody>
      </p:sp>
      <p:sp>
        <p:nvSpPr>
          <p:cNvPr id="204" name="Google Shape;204;p19"/>
          <p:cNvSpPr txBox="1"/>
          <p:nvPr/>
        </p:nvSpPr>
        <p:spPr>
          <a:xfrm>
            <a:off x="4921125" y="1828800"/>
            <a:ext cx="384900" cy="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c</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
        <p:nvSpPr>
          <p:cNvPr id="205" name="Google Shape;205;p19"/>
          <p:cNvSpPr txBox="1"/>
          <p:nvPr/>
        </p:nvSpPr>
        <p:spPr>
          <a:xfrm>
            <a:off x="7207125" y="1828800"/>
            <a:ext cx="384900" cy="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9" name="Shape 209"/>
        <p:cNvGrpSpPr/>
        <p:nvPr/>
      </p:nvGrpSpPr>
      <p:grpSpPr>
        <a:xfrm>
          <a:off x="0" y="0"/>
          <a:ext cx="0" cy="0"/>
          <a:chOff x="0" y="0"/>
          <a:chExt cx="0" cy="0"/>
        </a:xfrm>
      </p:grpSpPr>
      <p:sp>
        <p:nvSpPr>
          <p:cNvPr id="210" name="Google Shape;210;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1" name="Google Shape;211;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2" name="Google Shape;212;p20"/>
          <p:cNvSpPr txBox="1"/>
          <p:nvPr>
            <p:ph idx="2" type="sldNum"/>
          </p:nvPr>
        </p:nvSpPr>
        <p:spPr>
          <a:xfrm>
            <a:off x="311713"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4.5.2: Using the Vertical Line Test - Additional Resources</a:t>
            </a:r>
            <a:endParaRPr sz="1000"/>
          </a:p>
        </p:txBody>
      </p:sp>
      <p:pic>
        <p:nvPicPr>
          <p:cNvPr id="213" name="Google Shape;213;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14" name="Google Shape;214;p20"/>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descr="This figure has a graph next to a table. The graph has a straight line on the x y-coordinate plane. The x and y-axes run from negative 10 to 10. The line goes through the points (0, negative 3), (1, negative 1), and (2, 1). The line is labeled f of x equals 2 x minus 3. There are several vertical arrows that relate values on the x-axis to points on the line. The first arrow relates x equals negative 2 on the x-axis to the point (negative 2, negative 7) on the line. The second arrow relates x equals negative 1 on the x-axis to the point (negative 1, negative 5) on the line. The next arrow relates x equals 0 on the x-axis to the point (0, negative 3) on the line. The next arrow relates x equals 3 on the x-axis to the point (3, 3) on the line. The last arrow relates x equals 4 on the x-axis to the point (4, 5) on the line. The table has 7 rows and 3 columns. The first row is a title row with the label f of x equals 2 x minus 3. The second row is a header row with the headers x, f of x, and (x, f of x). The third row has the coordinates negative 2, negative 7, and (negative 2, negative 7). The fourth row has the coordinates negative 1, negative 5, and (negative 1, negative 5). The fifth row has the coordinates 0, negative 3, and (0, negative 3). The sixth row has the coordinates 3, 3, and (3, 3). The seventh row has the coordinates 4, 5, and (4, 5)." id="215" name="Google Shape;215;p20"/>
          <p:cNvPicPr preferRelativeResize="0"/>
          <p:nvPr/>
        </p:nvPicPr>
        <p:blipFill rotWithShape="1">
          <a:blip r:embed="rId4">
            <a:alphaModFix/>
          </a:blip>
          <a:srcRect b="-650" l="1089" r="26278" t="650"/>
          <a:stretch/>
        </p:blipFill>
        <p:spPr>
          <a:xfrm>
            <a:off x="4754350" y="1267050"/>
            <a:ext cx="3409088" cy="3383900"/>
          </a:xfrm>
          <a:prstGeom prst="rect">
            <a:avLst/>
          </a:prstGeom>
          <a:noFill/>
          <a:ln>
            <a:noFill/>
          </a:ln>
        </p:spPr>
      </p:pic>
      <p:sp>
        <p:nvSpPr>
          <p:cNvPr id="216" name="Google Shape;216;p20"/>
          <p:cNvSpPr txBox="1"/>
          <p:nvPr/>
        </p:nvSpPr>
        <p:spPr>
          <a:xfrm>
            <a:off x="316150" y="928175"/>
            <a:ext cx="3589500" cy="572700"/>
          </a:xfrm>
          <a:prstGeom prst="rect">
            <a:avLst/>
          </a:prstGeom>
          <a:noFill/>
          <a:ln>
            <a:noFill/>
          </a:ln>
        </p:spPr>
        <p:txBody>
          <a:bodyPr anchorCtr="0" anchor="ctr" bIns="91425" lIns="91425" spcFirstLastPara="1" rIns="91425" wrap="square" tIns="91425">
            <a:noAutofit/>
          </a:bodyPr>
          <a:lstStyle/>
          <a:p>
            <a:pPr indent="0" lvl="0" marL="0" rtl="0" algn="l">
              <a:lnSpc>
                <a:spcPct val="120000"/>
              </a:lnSpc>
              <a:spcBef>
                <a:spcPts val="0"/>
              </a:spcBef>
              <a:spcAft>
                <a:spcPts val="200"/>
              </a:spcAft>
              <a:buNone/>
            </a:pPr>
            <a:r>
              <a:rPr b="1" lang="en" sz="1700">
                <a:solidFill>
                  <a:srgbClr val="1D2125"/>
                </a:solidFill>
                <a:highlight>
                  <a:srgbClr val="FFFFFF"/>
                </a:highlight>
                <a:latin typeface="Roboto"/>
                <a:ea typeface="Roboto"/>
                <a:cs typeface="Roboto"/>
                <a:sym typeface="Roboto"/>
              </a:rPr>
              <a:t>Determine if a Graph Is a Function</a:t>
            </a:r>
            <a:endParaRPr b="1" sz="1700">
              <a:solidFill>
                <a:srgbClr val="1D2125"/>
              </a:solidFill>
              <a:highlight>
                <a:srgbClr val="FFFFFF"/>
              </a:highlight>
              <a:latin typeface="Roboto"/>
              <a:ea typeface="Roboto"/>
              <a:cs typeface="Roboto"/>
              <a:sym typeface="Roboto"/>
            </a:endParaRPr>
          </a:p>
        </p:txBody>
      </p:sp>
      <p:sp>
        <p:nvSpPr>
          <p:cNvPr id="217" name="Google Shape;217;p20"/>
          <p:cNvSpPr txBox="1"/>
          <p:nvPr/>
        </p:nvSpPr>
        <p:spPr>
          <a:xfrm>
            <a:off x="320040" y="1304200"/>
            <a:ext cx="4174800" cy="330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24242"/>
                </a:solidFill>
                <a:latin typeface="Calibri"/>
                <a:ea typeface="Calibri"/>
                <a:cs typeface="Calibri"/>
                <a:sym typeface="Calibri"/>
              </a:rPr>
              <a:t>A relation is a function if each input has exactly one output. Since lines such as </a:t>
            </a:r>
            <a:r>
              <a:rPr i="1" lang="en">
                <a:solidFill>
                  <a:srgbClr val="424242"/>
                </a:solidFill>
                <a:latin typeface="Times New Roman"/>
                <a:ea typeface="Times New Roman"/>
                <a:cs typeface="Times New Roman"/>
                <a:sym typeface="Times New Roman"/>
              </a:rPr>
              <a:t>f(x) = </a:t>
            </a:r>
            <a:r>
              <a:rPr lang="en">
                <a:solidFill>
                  <a:srgbClr val="424242"/>
                </a:solidFill>
                <a:latin typeface="Calibri"/>
                <a:ea typeface="Calibri"/>
                <a:cs typeface="Calibri"/>
                <a:sym typeface="Calibri"/>
              </a:rPr>
              <a:t>2</a:t>
            </a:r>
            <a:r>
              <a:rPr i="1" lang="en">
                <a:solidFill>
                  <a:srgbClr val="424242"/>
                </a:solidFill>
                <a:latin typeface="Times New Roman"/>
                <a:ea typeface="Times New Roman"/>
                <a:cs typeface="Times New Roman"/>
                <a:sym typeface="Times New Roman"/>
              </a:rPr>
              <a:t>x </a:t>
            </a:r>
            <a:r>
              <a:rPr lang="en">
                <a:solidFill>
                  <a:srgbClr val="424242"/>
                </a:solidFill>
                <a:latin typeface="Calibri"/>
                <a:ea typeface="Calibri"/>
                <a:cs typeface="Calibri"/>
                <a:sym typeface="Calibri"/>
              </a:rPr>
              <a:t>- 3 always meet this condition, they are called linear functions.</a:t>
            </a:r>
            <a:endParaRPr>
              <a:solidFill>
                <a:srgbClr val="424242"/>
              </a:solidFill>
              <a:latin typeface="Calibri"/>
              <a:ea typeface="Calibri"/>
              <a:cs typeface="Calibri"/>
              <a:sym typeface="Calibri"/>
            </a:endParaRPr>
          </a:p>
          <a:p>
            <a:pPr indent="0" lvl="0" marL="0" rtl="0" algn="l">
              <a:spcBef>
                <a:spcPts val="1000"/>
              </a:spcBef>
              <a:spcAft>
                <a:spcPts val="0"/>
              </a:spcAft>
              <a:buNone/>
            </a:pPr>
            <a:r>
              <a:rPr lang="en">
                <a:solidFill>
                  <a:srgbClr val="424242"/>
                </a:solidFill>
                <a:latin typeface="Calibri"/>
                <a:ea typeface="Calibri"/>
                <a:cs typeface="Calibri"/>
                <a:sym typeface="Calibri"/>
              </a:rPr>
              <a:t>On the graph, each vertical dashed line intersects a function at most once, because each </a:t>
            </a:r>
            <a:r>
              <a:rPr i="1" lang="en">
                <a:solidFill>
                  <a:srgbClr val="424242"/>
                </a:solidFill>
                <a:latin typeface="Times New Roman"/>
                <a:ea typeface="Times New Roman"/>
                <a:cs typeface="Times New Roman"/>
                <a:sym typeface="Times New Roman"/>
              </a:rPr>
              <a:t>x</a:t>
            </a:r>
            <a:r>
              <a:rPr lang="en">
                <a:solidFill>
                  <a:srgbClr val="424242"/>
                </a:solidFill>
                <a:latin typeface="Calibri"/>
                <a:ea typeface="Calibri"/>
                <a:cs typeface="Calibri"/>
                <a:sym typeface="Calibri"/>
              </a:rPr>
              <a:t>-value must have only one </a:t>
            </a:r>
            <a:r>
              <a:rPr i="1" lang="en">
                <a:solidFill>
                  <a:srgbClr val="424242"/>
                </a:solidFill>
                <a:latin typeface="Times New Roman"/>
                <a:ea typeface="Times New Roman"/>
                <a:cs typeface="Times New Roman"/>
                <a:sym typeface="Times New Roman"/>
              </a:rPr>
              <a:t>y</a:t>
            </a:r>
            <a:r>
              <a:rPr lang="en">
                <a:solidFill>
                  <a:srgbClr val="424242"/>
                </a:solidFill>
                <a:latin typeface="Calibri"/>
                <a:ea typeface="Calibri"/>
                <a:cs typeface="Calibri"/>
                <a:sym typeface="Calibri"/>
              </a:rPr>
              <a:t>-value. </a:t>
            </a:r>
            <a:endParaRPr>
              <a:solidFill>
                <a:srgbClr val="424242"/>
              </a:solidFill>
              <a:latin typeface="Calibri"/>
              <a:ea typeface="Calibri"/>
              <a:cs typeface="Calibri"/>
              <a:sym typeface="Calibri"/>
            </a:endParaRPr>
          </a:p>
          <a:p>
            <a:pPr indent="0" lvl="0" marL="0" rtl="0" algn="l">
              <a:spcBef>
                <a:spcPts val="1000"/>
              </a:spcBef>
              <a:spcAft>
                <a:spcPts val="0"/>
              </a:spcAft>
              <a:buNone/>
            </a:pPr>
            <a:r>
              <a:rPr lang="en">
                <a:solidFill>
                  <a:srgbClr val="424242"/>
                </a:solidFill>
                <a:latin typeface="Calibri"/>
                <a:ea typeface="Calibri"/>
                <a:cs typeface="Calibri"/>
                <a:sym typeface="Calibri"/>
              </a:rPr>
              <a:t>If a vertical line crosses the graph more than once, it means an input has multiple outputs, so it's not a function.</a:t>
            </a:r>
            <a:endParaRPr>
              <a:solidFill>
                <a:srgbClr val="424242"/>
              </a:solidFill>
              <a:latin typeface="Calibri"/>
              <a:ea typeface="Calibri"/>
              <a:cs typeface="Calibri"/>
              <a:sym typeface="Calibri"/>
            </a:endParaRPr>
          </a:p>
          <a:p>
            <a:pPr indent="0" lvl="0" marL="0" rtl="0" algn="l">
              <a:spcBef>
                <a:spcPts val="1000"/>
              </a:spcBef>
              <a:spcAft>
                <a:spcPts val="1000"/>
              </a:spcAft>
              <a:buNone/>
            </a:pPr>
            <a:r>
              <a:rPr lang="en">
                <a:solidFill>
                  <a:srgbClr val="424242"/>
                </a:solidFill>
                <a:latin typeface="Calibri"/>
                <a:ea typeface="Calibri"/>
                <a:cs typeface="Calibri"/>
                <a:sym typeface="Calibri"/>
              </a:rPr>
              <a:t>This idea is known as the </a:t>
            </a:r>
            <a:r>
              <a:rPr b="1" lang="en">
                <a:solidFill>
                  <a:srgbClr val="424242"/>
                </a:solidFill>
                <a:latin typeface="Calibri"/>
                <a:ea typeface="Calibri"/>
                <a:cs typeface="Calibri"/>
                <a:sym typeface="Calibri"/>
              </a:rPr>
              <a:t>vertical line test:</a:t>
            </a:r>
            <a:r>
              <a:rPr lang="en">
                <a:solidFill>
                  <a:srgbClr val="424242"/>
                </a:solidFill>
                <a:latin typeface="Calibri"/>
                <a:ea typeface="Calibri"/>
                <a:cs typeface="Calibri"/>
                <a:sym typeface="Calibri"/>
              </a:rPr>
              <a:t> a graph represents a function if no vertical line intersects it more than once.</a:t>
            </a:r>
            <a:endParaRPr>
              <a:solidFill>
                <a:srgbClr val="424242"/>
              </a:solidFill>
              <a:latin typeface="Calibri"/>
              <a:ea typeface="Calibri"/>
              <a:cs typeface="Calibri"/>
              <a:sym typeface="Calibri"/>
            </a:endParaRPr>
          </a:p>
        </p:txBody>
      </p:sp>
      <p:pic>
        <p:nvPicPr>
          <p:cNvPr descr="This figure has a graph next to a table. The graph has a straight line on the x y-coordinate plane. The x and y-axes run from negative 10 to 10. The line goes through the points (0, negative 3), (1, negative 1), and (2, 1). The line is labeled f of x equals 2 x minus 3. There are several vertical arrows that relate values on the x-axis to points on the line. The first arrow relates x equals negative 2 on the x-axis to the point (negative 2, negative 7) on the line. The second arrow relates x equals negative 1 on the x-axis to the point (negative 1, negative 5) on the line. The next arrow relates x equals 0 on the x-axis to the point (0, negative 3) on the line. The next arrow relates x equals 3 on the x-axis to the point (3, 3) on the line. The last arrow relates x equals 4 on the x-axis to the point (4, 5) on the line. The table has 7 rows and 3 columns. The first row is a title row with the label f of x equals 2 x minus 3. The second row is a header row with the headers x, f of x, and (x, f of x). The third row has the coordinates negative 2, negative 7, and (negative 2, negative 7). The fourth row has the coordinates negative 1, negative 5, and (negative 1, negative 5). The fifth row has the coordinates 0, negative 3, and (0, negative 3). The sixth row has the coordinates 3, 3, and (3, 3). The seventh row has the coordinates 4, 5, and (4, 5)." id="218" name="Google Shape;218;p20"/>
          <p:cNvPicPr preferRelativeResize="0"/>
          <p:nvPr/>
        </p:nvPicPr>
        <p:blipFill rotWithShape="1">
          <a:blip r:embed="rId4">
            <a:alphaModFix/>
          </a:blip>
          <a:srcRect b="22955" l="74460" r="-3645" t="26957"/>
          <a:stretch/>
        </p:blipFill>
        <p:spPr>
          <a:xfrm>
            <a:off x="4801463" y="1100300"/>
            <a:ext cx="1369875" cy="1694950"/>
          </a:xfrm>
          <a:prstGeom prst="rect">
            <a:avLst/>
          </a:prstGeom>
          <a:noFill/>
          <a:ln>
            <a:noFill/>
          </a:ln>
        </p:spPr>
      </p:pic>
      <p:sp>
        <p:nvSpPr>
          <p:cNvPr id="219" name="Google Shape;219;p20">
            <a:hlinkClick action="ppaction://hlinksldjump" r:id="rId5"/>
          </p:cNvPr>
          <p:cNvSpPr/>
          <p:nvPr/>
        </p:nvSpPr>
        <p:spPr>
          <a:xfrm>
            <a:off x="7370863" y="445025"/>
            <a:ext cx="1689876" cy="1689876"/>
          </a:xfrm>
          <a:prstGeom prst="irregularSeal1">
            <a:avLst/>
          </a:prstGeom>
          <a:solidFill>
            <a:srgbClr val="FDBD3E"/>
          </a:solidFill>
          <a:ln cap="flat" cmpd="sng" w="9525">
            <a:solidFill>
              <a:srgbClr val="FDBD3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Another</a:t>
            </a:r>
            <a:endParaRPr b="1" sz="1500">
              <a:latin typeface="Calibri"/>
              <a:ea typeface="Calibri"/>
              <a:cs typeface="Calibri"/>
              <a:sym typeface="Calibri"/>
            </a:endParaRPr>
          </a:p>
          <a:p>
            <a:pPr indent="0" lvl="0" marL="0" rtl="0" algn="ctr">
              <a:spcBef>
                <a:spcPts val="0"/>
              </a:spcBef>
              <a:spcAft>
                <a:spcPts val="0"/>
              </a:spcAft>
              <a:buNone/>
            </a:pPr>
            <a:r>
              <a:rPr b="1" lang="en" sz="1500">
                <a:latin typeface="Calibri"/>
                <a:ea typeface="Calibri"/>
                <a:cs typeface="Calibri"/>
                <a:sym typeface="Calibri"/>
              </a:rPr>
              <a:t>Example</a:t>
            </a:r>
            <a:endParaRPr b="1" sz="15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3" name="Shape 223"/>
        <p:cNvGrpSpPr/>
        <p:nvPr/>
      </p:nvGrpSpPr>
      <p:grpSpPr>
        <a:xfrm>
          <a:off x="0" y="0"/>
          <a:ext cx="0" cy="0"/>
          <a:chOff x="0" y="0"/>
          <a:chExt cx="0" cy="0"/>
        </a:xfrm>
      </p:grpSpPr>
      <p:sp>
        <p:nvSpPr>
          <p:cNvPr id="224" name="Google Shape;224;p21"/>
          <p:cNvSpPr txBox="1"/>
          <p:nvPr/>
        </p:nvSpPr>
        <p:spPr>
          <a:xfrm>
            <a:off x="6051425" y="1222350"/>
            <a:ext cx="3009300" cy="3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24242"/>
                </a:solidFill>
                <a:latin typeface="Calibri"/>
                <a:ea typeface="Calibri"/>
                <a:cs typeface="Calibri"/>
                <a:sym typeface="Calibri"/>
              </a:rPr>
              <a:t>Graph (a) passes the vertical line test because if an imaginary vertical line were drawn anywhere on the graph, it would only touch one time.</a:t>
            </a:r>
            <a:endParaRPr>
              <a:solidFill>
                <a:srgbClr val="424242"/>
              </a:solidFill>
              <a:latin typeface="Calibri"/>
              <a:ea typeface="Calibri"/>
              <a:cs typeface="Calibri"/>
              <a:sym typeface="Calibri"/>
            </a:endParaRPr>
          </a:p>
          <a:p>
            <a:pPr indent="0" lvl="0" marL="0" rtl="0" algn="l">
              <a:spcBef>
                <a:spcPts val="0"/>
              </a:spcBef>
              <a:spcAft>
                <a:spcPts val="0"/>
              </a:spcAft>
              <a:buNone/>
            </a:pPr>
            <a:r>
              <a:t/>
            </a:r>
            <a:endParaRPr>
              <a:solidFill>
                <a:srgbClr val="424242"/>
              </a:solidFill>
              <a:latin typeface="Calibri"/>
              <a:ea typeface="Calibri"/>
              <a:cs typeface="Calibri"/>
              <a:sym typeface="Calibri"/>
            </a:endParaRPr>
          </a:p>
          <a:p>
            <a:pPr indent="0" lvl="0" marL="0" rtl="0" algn="l">
              <a:spcBef>
                <a:spcPts val="0"/>
              </a:spcBef>
              <a:spcAft>
                <a:spcPts val="0"/>
              </a:spcAft>
              <a:buNone/>
            </a:pPr>
            <a:r>
              <a:rPr lang="en">
                <a:solidFill>
                  <a:srgbClr val="424242"/>
                </a:solidFill>
                <a:latin typeface="Calibri"/>
                <a:ea typeface="Calibri"/>
                <a:cs typeface="Calibri"/>
                <a:sym typeface="Calibri"/>
              </a:rPr>
              <a:t>Graph (a) is a function.</a:t>
            </a:r>
            <a:endParaRPr>
              <a:solidFill>
                <a:srgbClr val="424242"/>
              </a:solidFill>
              <a:latin typeface="Calibri"/>
              <a:ea typeface="Calibri"/>
              <a:cs typeface="Calibri"/>
              <a:sym typeface="Calibri"/>
            </a:endParaRPr>
          </a:p>
          <a:p>
            <a:pPr indent="0" lvl="0" marL="0" rtl="0" algn="l">
              <a:spcBef>
                <a:spcPts val="0"/>
              </a:spcBef>
              <a:spcAft>
                <a:spcPts val="0"/>
              </a:spcAft>
              <a:buNone/>
            </a:pPr>
            <a:r>
              <a:t/>
            </a:r>
            <a:endParaRPr>
              <a:solidFill>
                <a:srgbClr val="424242"/>
              </a:solidFill>
              <a:latin typeface="Calibri"/>
              <a:ea typeface="Calibri"/>
              <a:cs typeface="Calibri"/>
              <a:sym typeface="Calibri"/>
            </a:endParaRPr>
          </a:p>
          <a:p>
            <a:pPr indent="0" lvl="0" marL="0" rtl="0" algn="l">
              <a:spcBef>
                <a:spcPts val="0"/>
              </a:spcBef>
              <a:spcAft>
                <a:spcPts val="0"/>
              </a:spcAft>
              <a:buNone/>
            </a:pPr>
            <a:r>
              <a:rPr lang="en">
                <a:solidFill>
                  <a:srgbClr val="424242"/>
                </a:solidFill>
                <a:latin typeface="Calibri"/>
                <a:ea typeface="Calibri"/>
                <a:cs typeface="Calibri"/>
                <a:sym typeface="Calibri"/>
              </a:rPr>
              <a:t>Graph (b) does not pass the vertical line test because when a vertical line is drawn down the graph, there is at least one place where the vertical line touches twice.</a:t>
            </a:r>
            <a:endParaRPr>
              <a:solidFill>
                <a:srgbClr val="424242"/>
              </a:solidFill>
              <a:latin typeface="Calibri"/>
              <a:ea typeface="Calibri"/>
              <a:cs typeface="Calibri"/>
              <a:sym typeface="Calibri"/>
            </a:endParaRPr>
          </a:p>
          <a:p>
            <a:pPr indent="0" lvl="0" marL="0" rtl="0" algn="l">
              <a:spcBef>
                <a:spcPts val="0"/>
              </a:spcBef>
              <a:spcAft>
                <a:spcPts val="0"/>
              </a:spcAft>
              <a:buNone/>
            </a:pPr>
            <a:r>
              <a:t/>
            </a:r>
            <a:endParaRPr>
              <a:solidFill>
                <a:srgbClr val="424242"/>
              </a:solidFill>
              <a:latin typeface="Calibri"/>
              <a:ea typeface="Calibri"/>
              <a:cs typeface="Calibri"/>
              <a:sym typeface="Calibri"/>
            </a:endParaRPr>
          </a:p>
          <a:p>
            <a:pPr indent="0" lvl="0" marL="0" rtl="0" algn="l">
              <a:spcBef>
                <a:spcPts val="0"/>
              </a:spcBef>
              <a:spcAft>
                <a:spcPts val="0"/>
              </a:spcAft>
              <a:buNone/>
            </a:pPr>
            <a:r>
              <a:rPr lang="en">
                <a:solidFill>
                  <a:srgbClr val="424242"/>
                </a:solidFill>
                <a:latin typeface="Calibri"/>
                <a:ea typeface="Calibri"/>
                <a:cs typeface="Calibri"/>
                <a:sym typeface="Calibri"/>
              </a:rPr>
              <a:t>Graph (b) is not a function.</a:t>
            </a:r>
            <a:endParaRPr>
              <a:solidFill>
                <a:srgbClr val="424242"/>
              </a:solidFill>
              <a:latin typeface="Calibri"/>
              <a:ea typeface="Calibri"/>
              <a:cs typeface="Calibri"/>
              <a:sym typeface="Calibri"/>
            </a:endParaRPr>
          </a:p>
        </p:txBody>
      </p:sp>
      <p:sp>
        <p:nvSpPr>
          <p:cNvPr id="225" name="Google Shape;225;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 Additional Example</a:t>
            </a:r>
            <a:endParaRPr/>
          </a:p>
        </p:txBody>
      </p:sp>
      <p:sp>
        <p:nvSpPr>
          <p:cNvPr id="226" name="Google Shape;226;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7" name="Google Shape;227;p2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4.5.2: Using the Vertical Line Test - Additional Resources</a:t>
            </a:r>
            <a:endParaRPr sz="1000"/>
          </a:p>
        </p:txBody>
      </p:sp>
      <p:pic>
        <p:nvPicPr>
          <p:cNvPr id="228" name="Google Shape;228;p21"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29" name="Google Shape;229;p21"/>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descr="Two graphs on grids: (a) a parabola opening upward with vertex at (0, -2); (b) a circle centered at (0, 0) with radius 2, both on x-y axes with labeled tick marks from -6 to 6." id="230" name="Google Shape;230;p21"/>
          <p:cNvPicPr preferRelativeResize="0"/>
          <p:nvPr/>
        </p:nvPicPr>
        <p:blipFill>
          <a:blip r:embed="rId4">
            <a:alphaModFix/>
          </a:blip>
          <a:stretch>
            <a:fillRect/>
          </a:stretch>
        </p:blipFill>
        <p:spPr>
          <a:xfrm>
            <a:off x="320040" y="1315450"/>
            <a:ext cx="5300775" cy="28113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6" name="Google Shape;236;p2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7" name="Google Shape;237;p2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8" name="Google Shape;238;p2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9" name="Google Shape;239;p2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0" name="Google Shape;240;p22"/>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41" name="Google Shape;241;p22"/>
          <p:cNvCxnSpPr>
            <a:stCxn id="235" idx="2"/>
            <a:endCxn id="23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42" name="Google Shape;242;p22"/>
          <p:cNvCxnSpPr>
            <a:stCxn id="237" idx="3"/>
            <a:endCxn id="23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43" name="Google Shape;243;p22"/>
          <p:cNvCxnSpPr>
            <a:stCxn id="236" idx="3"/>
            <a:endCxn id="23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44" name="Google Shape;244;p22"/>
          <p:cNvCxnSpPr>
            <a:stCxn id="238" idx="3"/>
            <a:endCxn id="24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45" name="Google Shape;245;p22"/>
          <p:cNvCxnSpPr>
            <a:stCxn id="240" idx="3"/>
            <a:endCxn id="23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46" name="Google Shape;246;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47" name="Google Shape;247;p2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48" name="Google Shape;248;p22"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49" name="Google Shape;249;p2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50" name="Google Shape;250;p2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51" name="Google Shape;251;p2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52" name="Google Shape;252;p22"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53" name="Google Shape;253;p2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54" name="Google Shape;254;p22"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55" name="Google Shape;255;p22"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56" name="Google Shape;256;p2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57" name="Google Shape;257;p2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58" name="Google Shape;258;p22"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59" name="Google Shape;259;p22"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3" name="Shape 263"/>
        <p:cNvGrpSpPr/>
        <p:nvPr/>
      </p:nvGrpSpPr>
      <p:grpSpPr>
        <a:xfrm>
          <a:off x="0" y="0"/>
          <a:ext cx="0" cy="0"/>
          <a:chOff x="0" y="0"/>
          <a:chExt cx="0" cy="0"/>
        </a:xfrm>
      </p:grpSpPr>
      <p:sp>
        <p:nvSpPr>
          <p:cNvPr id="264" name="Google Shape;264;p23"/>
          <p:cNvSpPr txBox="1"/>
          <p:nvPr>
            <p:ph type="title"/>
          </p:nvPr>
        </p:nvSpPr>
        <p:spPr>
          <a:xfrm>
            <a:off x="311700" y="445025"/>
            <a:ext cx="8520600" cy="446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t>Learning Strategies - Compare Data Plans 📱</a:t>
            </a:r>
            <a:endParaRPr sz="1700"/>
          </a:p>
        </p:txBody>
      </p:sp>
      <p:sp>
        <p:nvSpPr>
          <p:cNvPr id="265" name="Google Shape;265;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pic>
        <p:nvPicPr>
          <p:cNvPr id="266" name="Google Shape;266;p23"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67" name="Google Shape;267;p23"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68" name="Google Shape;268;p23"/>
          <p:cNvSpPr/>
          <p:nvPr/>
        </p:nvSpPr>
        <p:spPr>
          <a:xfrm>
            <a:off x="5034250" y="921900"/>
            <a:ext cx="3652500" cy="22671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Walk around and analyze strategies in w other displays.</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Think about what’s the same and different about the strategies.</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Talk with your partner about what you noticed</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Compare and Connect</a:t>
            </a:r>
            <a:endParaRPr sz="1000">
              <a:latin typeface="Noto Sans Light"/>
              <a:ea typeface="Noto Sans Light"/>
              <a:cs typeface="Noto Sans Light"/>
              <a:sym typeface="Noto Sans Light"/>
            </a:endParaRPr>
          </a:p>
        </p:txBody>
      </p:sp>
      <p:sp>
        <p:nvSpPr>
          <p:cNvPr id="269" name="Google Shape;269;p23"/>
          <p:cNvSpPr/>
          <p:nvPr/>
        </p:nvSpPr>
        <p:spPr>
          <a:xfrm>
            <a:off x="5034300" y="3238675"/>
            <a:ext cx="3652500" cy="13680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311150" lvl="0" marL="457200" rtl="0" algn="l">
              <a:spcBef>
                <a:spcPts val="0"/>
              </a:spcBef>
              <a:spcAft>
                <a:spcPts val="0"/>
              </a:spcAft>
              <a:buSzPts val="1300"/>
              <a:buFont typeface="Noto Sans Medium"/>
              <a:buAutoNum type="arabicPeriod"/>
            </a:pPr>
            <a:r>
              <a:rPr lang="en" sz="1300">
                <a:latin typeface="Noto Sans Medium"/>
                <a:ea typeface="Noto Sans Medium"/>
                <a:cs typeface="Noto Sans Medium"/>
                <a:sym typeface="Noto Sans Medium"/>
              </a:rPr>
              <a:t>Share your ideas about the data plans and graphs.</a:t>
            </a:r>
            <a:endParaRPr sz="1300">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Representation</a:t>
            </a:r>
            <a:endParaRPr>
              <a:latin typeface="Noto Sans Light"/>
              <a:ea typeface="Noto Sans Light"/>
              <a:cs typeface="Noto Sans Light"/>
              <a:sym typeface="Noto Sans Light"/>
            </a:endParaRPr>
          </a:p>
        </p:txBody>
      </p:sp>
      <p:sp>
        <p:nvSpPr>
          <p:cNvPr id="270" name="Google Shape;270;p23"/>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
        <p:nvSpPr>
          <p:cNvPr id="271" name="Google Shape;271;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4.5.3: Comparing Functions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4"/>
          <p:cNvSpPr txBox="1"/>
          <p:nvPr>
            <p:ph type="title"/>
          </p:nvPr>
        </p:nvSpPr>
        <p:spPr>
          <a:xfrm>
            <a:off x="311700" y="445025"/>
            <a:ext cx="85206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rgbClr val="005047"/>
                </a:solidFill>
              </a:rPr>
              <a:t>Le</a:t>
            </a:r>
            <a:r>
              <a:rPr lang="en" sz="2100">
                <a:solidFill>
                  <a:srgbClr val="005047"/>
                </a:solidFill>
              </a:rPr>
              <a:t>arning Activity - </a:t>
            </a:r>
            <a:r>
              <a:rPr lang="en" sz="2100"/>
              <a:t>Compare Data Plans</a:t>
            </a:r>
            <a:r>
              <a:rPr lang="en" sz="2700">
                <a:solidFill>
                  <a:srgbClr val="005047"/>
                </a:solidFill>
              </a:rPr>
              <a:t> </a:t>
            </a:r>
            <a:r>
              <a:rPr lang="en" sz="2700"/>
              <a:t>📱</a:t>
            </a:r>
            <a:endParaRPr sz="2700">
              <a:solidFill>
                <a:srgbClr val="005047"/>
              </a:solidFill>
            </a:endParaRPr>
          </a:p>
        </p:txBody>
      </p:sp>
      <p:sp>
        <p:nvSpPr>
          <p:cNvPr id="277" name="Google Shape;277;p24"/>
          <p:cNvSpPr txBox="1"/>
          <p:nvPr>
            <p:ph idx="1" type="body"/>
          </p:nvPr>
        </p:nvSpPr>
        <p:spPr>
          <a:xfrm>
            <a:off x="311700" y="1000075"/>
            <a:ext cx="7809900" cy="3271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A college student is choosing between two data plans for her new cell phone. Both plans include an allowance of 2 gigabytes of data per month. The monthly cost of each option can be seen as a function and represented with an equation:</a:t>
            </a:r>
            <a:endParaRPr sz="1600"/>
          </a:p>
          <a:p>
            <a:pPr indent="0" lvl="0" marL="0" rtl="0" algn="l">
              <a:lnSpc>
                <a:spcPct val="100000"/>
              </a:lnSpc>
              <a:spcBef>
                <a:spcPts val="0"/>
              </a:spcBef>
              <a:spcAft>
                <a:spcPts val="0"/>
              </a:spcAft>
              <a:buNone/>
            </a:pPr>
            <a:r>
              <a:t/>
            </a:r>
            <a:endParaRPr sz="1600"/>
          </a:p>
          <a:p>
            <a:pPr indent="0" lvl="0" marL="0" rtl="0" algn="l">
              <a:lnSpc>
                <a:spcPct val="100000"/>
              </a:lnSpc>
              <a:spcBef>
                <a:spcPts val="0"/>
              </a:spcBef>
              <a:spcAft>
                <a:spcPts val="0"/>
              </a:spcAft>
              <a:buNone/>
            </a:pPr>
            <a:r>
              <a:t/>
            </a:r>
            <a:endParaRPr sz="1600"/>
          </a:p>
          <a:p>
            <a:pPr indent="-330200" lvl="0" marL="1828800" rtl="0" algn="l">
              <a:lnSpc>
                <a:spcPct val="100000"/>
              </a:lnSpc>
              <a:spcBef>
                <a:spcPts val="0"/>
              </a:spcBef>
              <a:spcAft>
                <a:spcPts val="0"/>
              </a:spcAft>
              <a:buSzPts val="1600"/>
              <a:buChar char="●"/>
            </a:pPr>
            <a:r>
              <a:rPr lang="en" sz="1600"/>
              <a:t>Option A: </a:t>
            </a:r>
            <a:r>
              <a:rPr i="1" lang="en" sz="1600">
                <a:latin typeface="Times New Roman"/>
                <a:ea typeface="Times New Roman"/>
                <a:cs typeface="Times New Roman"/>
                <a:sym typeface="Times New Roman"/>
              </a:rPr>
              <a:t>A</a:t>
            </a:r>
            <a:r>
              <a:rPr lang="en" sz="1600"/>
              <a:t>(</a:t>
            </a:r>
            <a:r>
              <a:rPr i="1" lang="en" sz="1600">
                <a:latin typeface="Times New Roman"/>
                <a:ea typeface="Times New Roman"/>
                <a:cs typeface="Times New Roman"/>
                <a:sym typeface="Times New Roman"/>
              </a:rPr>
              <a:t>x</a:t>
            </a:r>
            <a:r>
              <a:rPr lang="en" sz="1600"/>
              <a:t>)=60</a:t>
            </a:r>
            <a:endParaRPr sz="1600"/>
          </a:p>
          <a:p>
            <a:pPr indent="-330200" lvl="0" marL="1828800" rtl="0" algn="l">
              <a:lnSpc>
                <a:spcPct val="100000"/>
              </a:lnSpc>
              <a:spcBef>
                <a:spcPts val="0"/>
              </a:spcBef>
              <a:spcAft>
                <a:spcPts val="0"/>
              </a:spcAft>
              <a:buSzPts val="1600"/>
              <a:buChar char="●"/>
            </a:pPr>
            <a:r>
              <a:rPr lang="en" sz="1600"/>
              <a:t>Option B: </a:t>
            </a:r>
            <a:r>
              <a:rPr i="1" lang="en" sz="1600">
                <a:latin typeface="Times New Roman"/>
                <a:ea typeface="Times New Roman"/>
                <a:cs typeface="Times New Roman"/>
                <a:sym typeface="Times New Roman"/>
              </a:rPr>
              <a:t>B</a:t>
            </a:r>
            <a:r>
              <a:rPr lang="en" sz="1600"/>
              <a:t>(</a:t>
            </a:r>
            <a:r>
              <a:rPr i="1" lang="en" sz="1600">
                <a:latin typeface="Times New Roman"/>
                <a:ea typeface="Times New Roman"/>
                <a:cs typeface="Times New Roman"/>
                <a:sym typeface="Times New Roman"/>
              </a:rPr>
              <a:t>x</a:t>
            </a:r>
            <a:r>
              <a:rPr lang="en" sz="1600"/>
              <a:t>)=10</a:t>
            </a:r>
            <a:r>
              <a:rPr i="1" lang="en" sz="1600">
                <a:latin typeface="Times New Roman"/>
                <a:ea typeface="Times New Roman"/>
                <a:cs typeface="Times New Roman"/>
                <a:sym typeface="Times New Roman"/>
              </a:rPr>
              <a:t>x</a:t>
            </a:r>
            <a:r>
              <a:rPr lang="en" sz="1600"/>
              <a:t>+25</a:t>
            </a:r>
            <a:endParaRPr sz="1600"/>
          </a:p>
          <a:p>
            <a:pPr indent="0" lvl="0" marL="0" rtl="0" algn="l">
              <a:lnSpc>
                <a:spcPct val="100000"/>
              </a:lnSpc>
              <a:spcBef>
                <a:spcPts val="0"/>
              </a:spcBef>
              <a:spcAft>
                <a:spcPts val="0"/>
              </a:spcAft>
              <a:buNone/>
            </a:pPr>
            <a:r>
              <a:t/>
            </a:r>
            <a:endParaRPr sz="1600"/>
          </a:p>
          <a:p>
            <a:pPr indent="0" lvl="0" marL="0" rtl="0" algn="l">
              <a:lnSpc>
                <a:spcPct val="100000"/>
              </a:lnSpc>
              <a:spcBef>
                <a:spcPts val="0"/>
              </a:spcBef>
              <a:spcAft>
                <a:spcPts val="0"/>
              </a:spcAft>
              <a:buNone/>
            </a:pPr>
            <a:r>
              <a:t/>
            </a:r>
            <a:endParaRPr sz="1600"/>
          </a:p>
          <a:p>
            <a:pPr indent="0" lvl="0" marL="0" rtl="0" algn="l">
              <a:lnSpc>
                <a:spcPct val="100000"/>
              </a:lnSpc>
              <a:spcBef>
                <a:spcPts val="0"/>
              </a:spcBef>
              <a:spcAft>
                <a:spcPts val="0"/>
              </a:spcAft>
              <a:buNone/>
            </a:pPr>
            <a:r>
              <a:rPr lang="en" sz="1600"/>
              <a:t>In each function, the input, </a:t>
            </a:r>
            <a:r>
              <a:rPr i="1" lang="en" sz="1600">
                <a:latin typeface="Times New Roman"/>
                <a:ea typeface="Times New Roman"/>
                <a:cs typeface="Times New Roman"/>
                <a:sym typeface="Times New Roman"/>
              </a:rPr>
              <a:t>x</a:t>
            </a:r>
            <a:r>
              <a:rPr lang="en" sz="1600"/>
              <a:t>, represents the gigabytes of data used over the monthly allowance.</a:t>
            </a:r>
            <a:endParaRPr sz="1600"/>
          </a:p>
          <a:p>
            <a:pPr indent="0" lvl="0" marL="0" rtl="0" algn="l">
              <a:lnSpc>
                <a:spcPct val="100000"/>
              </a:lnSpc>
              <a:spcBef>
                <a:spcPts val="0"/>
              </a:spcBef>
              <a:spcAft>
                <a:spcPts val="0"/>
              </a:spcAft>
              <a:buNone/>
            </a:pPr>
            <a:r>
              <a:t/>
            </a:r>
            <a:endParaRPr sz="1600"/>
          </a:p>
          <a:p>
            <a:pPr indent="0" lvl="0" marL="0" rtl="0" algn="l">
              <a:lnSpc>
                <a:spcPct val="100000"/>
              </a:lnSpc>
              <a:spcBef>
                <a:spcPts val="0"/>
              </a:spcBef>
              <a:spcAft>
                <a:spcPts val="0"/>
              </a:spcAft>
              <a:buNone/>
            </a:pPr>
            <a:r>
              <a:rPr lang="en" sz="1600"/>
              <a:t>The student decides to find the cost of each option when she exceeds the 2 gigabytes of data allowed each month. Use the function rules to help her compare the data plans.</a:t>
            </a:r>
            <a:endParaRPr sz="1600"/>
          </a:p>
          <a:p>
            <a:pPr indent="0" lvl="0" marL="457200" rtl="0" algn="l">
              <a:lnSpc>
                <a:spcPct val="100000"/>
              </a:lnSpc>
              <a:spcBef>
                <a:spcPts val="0"/>
              </a:spcBef>
              <a:spcAft>
                <a:spcPts val="0"/>
              </a:spcAft>
              <a:buNone/>
            </a:pPr>
            <a:r>
              <a:t/>
            </a:r>
            <a:endParaRPr sz="1600"/>
          </a:p>
          <a:p>
            <a:pPr indent="0" lvl="0" marL="457200" rtl="0" algn="l">
              <a:lnSpc>
                <a:spcPct val="100000"/>
              </a:lnSpc>
              <a:spcBef>
                <a:spcPts val="0"/>
              </a:spcBef>
              <a:spcAft>
                <a:spcPts val="0"/>
              </a:spcAft>
              <a:buNone/>
            </a:pPr>
            <a:r>
              <a:t/>
            </a:r>
            <a:endParaRPr sz="1600"/>
          </a:p>
        </p:txBody>
      </p:sp>
      <p:sp>
        <p:nvSpPr>
          <p:cNvPr id="278" name="Google Shape;278;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9" name="Google Shape;279;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4.5.3: Comparing Functions</a:t>
            </a:r>
            <a:endParaRPr/>
          </a:p>
        </p:txBody>
      </p:sp>
      <p:pic>
        <p:nvPicPr>
          <p:cNvPr descr="A blue smartphone next to a document labeled “DATA PLANS” on a light background." id="280" name="Google Shape;280;p24" title="2ChatGPT Image Aug 4, 2025, 02_28_44 PM.png"/>
          <p:cNvPicPr preferRelativeResize="0"/>
          <p:nvPr/>
        </p:nvPicPr>
        <p:blipFill>
          <a:blip r:embed="rId3">
            <a:alphaModFix/>
          </a:blip>
          <a:stretch>
            <a:fillRect/>
          </a:stretch>
        </p:blipFill>
        <p:spPr>
          <a:xfrm>
            <a:off x="5329350" y="1548000"/>
            <a:ext cx="1792799" cy="17928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25"/>
          <p:cNvSpPr txBox="1"/>
          <p:nvPr>
            <p:ph type="title"/>
          </p:nvPr>
        </p:nvSpPr>
        <p:spPr>
          <a:xfrm>
            <a:off x="311700" y="445025"/>
            <a:ext cx="8520600" cy="507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100"/>
              <a:t>Learning Activity - Compare Data Plans 📱</a:t>
            </a:r>
            <a:endParaRPr sz="2100"/>
          </a:p>
        </p:txBody>
      </p:sp>
      <p:sp>
        <p:nvSpPr>
          <p:cNvPr id="286" name="Google Shape;286;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7" name="Google Shape;287;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4.5.3: Comparing Functions</a:t>
            </a:r>
            <a:endParaRPr/>
          </a:p>
        </p:txBody>
      </p:sp>
      <p:sp>
        <p:nvSpPr>
          <p:cNvPr id="288" name="Google Shape;288;p25"/>
          <p:cNvSpPr txBox="1"/>
          <p:nvPr/>
        </p:nvSpPr>
        <p:spPr>
          <a:xfrm>
            <a:off x="271325" y="892200"/>
            <a:ext cx="7099500" cy="39198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What is the value of </a:t>
            </a:r>
            <a:r>
              <a:rPr i="1" lang="en" sz="1600">
                <a:solidFill>
                  <a:srgbClr val="424242"/>
                </a:solidFill>
                <a:latin typeface="Times New Roman"/>
                <a:ea typeface="Times New Roman"/>
                <a:cs typeface="Times New Roman"/>
                <a:sym typeface="Times New Roman"/>
              </a:rPr>
              <a:t>A</a:t>
            </a:r>
            <a:r>
              <a:rPr lang="en" sz="1600">
                <a:solidFill>
                  <a:srgbClr val="424242"/>
                </a:solidFill>
                <a:latin typeface="Calibri"/>
                <a:ea typeface="Calibri"/>
                <a:cs typeface="Calibri"/>
                <a:sym typeface="Calibri"/>
              </a:rPr>
              <a:t>(1)?</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What is the value of </a:t>
            </a:r>
            <a:r>
              <a:rPr i="1" lang="en" sz="1600">
                <a:solidFill>
                  <a:srgbClr val="424242"/>
                </a:solidFill>
                <a:latin typeface="Times New Roman"/>
                <a:ea typeface="Times New Roman"/>
                <a:cs typeface="Times New Roman"/>
                <a:sym typeface="Times New Roman"/>
              </a:rPr>
              <a:t>B</a:t>
            </a:r>
            <a:r>
              <a:rPr lang="en" sz="1600">
                <a:solidFill>
                  <a:srgbClr val="424242"/>
                </a:solidFill>
                <a:latin typeface="Calibri"/>
                <a:ea typeface="Calibri"/>
                <a:cs typeface="Calibri"/>
                <a:sym typeface="Calibri"/>
              </a:rPr>
              <a:t>(1)?</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Which plan is better if 1 extra gigabyte is used?</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What is the value of </a:t>
            </a:r>
            <a:r>
              <a:rPr i="1" lang="en" sz="1600">
                <a:solidFill>
                  <a:srgbClr val="424242"/>
                </a:solidFill>
                <a:latin typeface="Times New Roman"/>
                <a:ea typeface="Times New Roman"/>
                <a:cs typeface="Times New Roman"/>
                <a:sym typeface="Times New Roman"/>
              </a:rPr>
              <a:t>A</a:t>
            </a:r>
            <a:r>
              <a:rPr lang="en" sz="1600">
                <a:solidFill>
                  <a:srgbClr val="424242"/>
                </a:solidFill>
                <a:latin typeface="Calibri"/>
                <a:ea typeface="Calibri"/>
                <a:cs typeface="Calibri"/>
                <a:sym typeface="Calibri"/>
              </a:rPr>
              <a:t>(7.5)?</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What is the value of </a:t>
            </a:r>
            <a:r>
              <a:rPr i="1" lang="en" sz="1600">
                <a:solidFill>
                  <a:srgbClr val="424242"/>
                </a:solidFill>
                <a:latin typeface="Times New Roman"/>
                <a:ea typeface="Times New Roman"/>
                <a:cs typeface="Times New Roman"/>
                <a:sym typeface="Times New Roman"/>
              </a:rPr>
              <a:t>B</a:t>
            </a:r>
            <a:r>
              <a:rPr lang="en" sz="1600">
                <a:solidFill>
                  <a:srgbClr val="424242"/>
                </a:solidFill>
                <a:latin typeface="Calibri"/>
                <a:ea typeface="Calibri"/>
                <a:cs typeface="Calibri"/>
                <a:sym typeface="Calibri"/>
              </a:rPr>
              <a:t>(7.5)?</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Which plan is better if 7.5 extra gigabytes are used?</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Explain which plan you think she should choose.</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She only budgeted $50 and wondered, “How much data can I get for $50 with Option B?” She wrote </a:t>
            </a:r>
            <a:r>
              <a:rPr i="1" lang="en" sz="1600">
                <a:solidFill>
                  <a:srgbClr val="424242"/>
                </a:solidFill>
                <a:latin typeface="Times New Roman"/>
                <a:ea typeface="Times New Roman"/>
                <a:cs typeface="Times New Roman"/>
                <a:sym typeface="Times New Roman"/>
              </a:rPr>
              <a:t>B</a:t>
            </a:r>
            <a:r>
              <a:rPr lang="en" sz="1600">
                <a:solidFill>
                  <a:srgbClr val="424242"/>
                </a:solidFill>
                <a:latin typeface="Calibri"/>
                <a:ea typeface="Calibri"/>
                <a:cs typeface="Calibri"/>
                <a:sym typeface="Calibri"/>
              </a:rPr>
              <a:t>(</a:t>
            </a:r>
            <a:r>
              <a:rPr i="1" lang="en" sz="1600">
                <a:solidFill>
                  <a:srgbClr val="424242"/>
                </a:solidFill>
                <a:latin typeface="Times New Roman"/>
                <a:ea typeface="Times New Roman"/>
                <a:cs typeface="Times New Roman"/>
                <a:sym typeface="Times New Roman"/>
              </a:rPr>
              <a:t>x</a:t>
            </a:r>
            <a:r>
              <a:rPr lang="en" sz="1600">
                <a:solidFill>
                  <a:srgbClr val="424242"/>
                </a:solidFill>
                <a:latin typeface="Calibri"/>
                <a:ea typeface="Calibri"/>
                <a:cs typeface="Calibri"/>
                <a:sym typeface="Calibri"/>
              </a:rPr>
              <a:t>) = 50. How many extra gigabytes beyond the included 2 can she use?</a:t>
            </a:r>
            <a:endParaRPr sz="1600">
              <a:solidFill>
                <a:srgbClr val="424242"/>
              </a:solidFill>
              <a:latin typeface="Calibri"/>
              <a:ea typeface="Calibri"/>
              <a:cs typeface="Calibri"/>
              <a:sym typeface="Calibri"/>
            </a:endParaRPr>
          </a:p>
          <a:p>
            <a:pPr indent="-330200" lvl="0" marL="457200" rtl="0" algn="l">
              <a:spcBef>
                <a:spcPts val="1000"/>
              </a:spcBef>
              <a:spcAft>
                <a:spcPts val="1000"/>
              </a:spcAft>
              <a:buClr>
                <a:srgbClr val="424242"/>
              </a:buClr>
              <a:buSzPts val="1600"/>
              <a:buFont typeface="Calibri"/>
              <a:buAutoNum type="arabicPeriod"/>
            </a:pPr>
            <a:r>
              <a:rPr lang="en" sz="1600">
                <a:solidFill>
                  <a:srgbClr val="424242"/>
                </a:solidFill>
                <a:latin typeface="Calibri"/>
                <a:ea typeface="Calibri"/>
                <a:cs typeface="Calibri"/>
                <a:sym typeface="Calibri"/>
              </a:rPr>
              <a:t>Explain how you knew how many gigabytes of data she would have for $50. </a:t>
            </a:r>
            <a:endParaRPr sz="1600">
              <a:solidFill>
                <a:srgbClr val="424242"/>
              </a:solidFill>
              <a:latin typeface="Calibri"/>
              <a:ea typeface="Calibri"/>
              <a:cs typeface="Calibri"/>
              <a:sym typeface="Calibri"/>
            </a:endParaRPr>
          </a:p>
        </p:txBody>
      </p:sp>
      <p:sp>
        <p:nvSpPr>
          <p:cNvPr id="289" name="Google Shape;289;p25">
            <a:hlinkClick action="ppaction://hlinksldjump" r:id="rId3"/>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pic>
        <p:nvPicPr>
          <p:cNvPr descr="A blue cell phone with a white background,." id="290" name="Google Shape;290;p25" title="ChatGPT Image Aug 4, 2025, 02_34_27 PM.png"/>
          <p:cNvPicPr preferRelativeResize="0"/>
          <p:nvPr/>
        </p:nvPicPr>
        <p:blipFill>
          <a:blip r:embed="rId4">
            <a:alphaModFix/>
          </a:blip>
          <a:stretch>
            <a:fillRect/>
          </a:stretch>
        </p:blipFill>
        <p:spPr>
          <a:xfrm>
            <a:off x="5481725" y="751325"/>
            <a:ext cx="3003174" cy="300317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4" name="Shape 294"/>
        <p:cNvGrpSpPr/>
        <p:nvPr/>
      </p:nvGrpSpPr>
      <p:grpSpPr>
        <a:xfrm>
          <a:off x="0" y="0"/>
          <a:ext cx="0" cy="0"/>
          <a:chOff x="0" y="0"/>
          <a:chExt cx="0" cy="0"/>
        </a:xfrm>
      </p:grpSpPr>
      <p:sp>
        <p:nvSpPr>
          <p:cNvPr id="295" name="Google Shape;295;p26"/>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96" name="Google Shape;296;p26"/>
          <p:cNvSpPr txBox="1"/>
          <p:nvPr>
            <p:ph idx="1" type="body"/>
          </p:nvPr>
        </p:nvSpPr>
        <p:spPr>
          <a:xfrm>
            <a:off x="522575" y="1112675"/>
            <a:ext cx="4230000" cy="54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Describe a different data plan that, for any amount of data used, would cost no more than one of the given plans and no less than the other given plan. Explain or show how you know this data plan would meet these requirements.</a:t>
            </a:r>
            <a:endParaRPr/>
          </a:p>
        </p:txBody>
      </p:sp>
      <p:sp>
        <p:nvSpPr>
          <p:cNvPr id="297" name="Google Shape;297;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8" name="Google Shape;298;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4.5.2: Using the Vertical Line Test</a:t>
            </a:r>
            <a:endParaRPr/>
          </a:p>
        </p:txBody>
      </p:sp>
      <p:pic>
        <p:nvPicPr>
          <p:cNvPr id="299" name="Google Shape;299;p26" title="extending your thinking-1.png"/>
          <p:cNvPicPr preferRelativeResize="0"/>
          <p:nvPr/>
        </p:nvPicPr>
        <p:blipFill>
          <a:blip r:embed="rId3">
            <a:alphaModFix/>
          </a:blip>
          <a:stretch>
            <a:fillRect/>
          </a:stretch>
        </p:blipFill>
        <p:spPr>
          <a:xfrm>
            <a:off x="8686800" y="137160"/>
            <a:ext cx="274320" cy="274320"/>
          </a:xfrm>
          <a:prstGeom prst="rect">
            <a:avLst/>
          </a:prstGeom>
          <a:noFill/>
          <a:ln>
            <a:noFill/>
          </a:ln>
        </p:spPr>
      </p:pic>
      <p:pic>
        <p:nvPicPr>
          <p:cNvPr descr="A blue smartphone next to a document labeled “DATA PLANS” on a light background." id="300" name="Google Shape;300;p26" title="2ChatGPT Image Aug 4, 2025, 02_28_44 PM.png"/>
          <p:cNvPicPr preferRelativeResize="0"/>
          <p:nvPr/>
        </p:nvPicPr>
        <p:blipFill>
          <a:blip r:embed="rId4">
            <a:alphaModFix/>
          </a:blip>
          <a:stretch>
            <a:fillRect/>
          </a:stretch>
        </p:blipFill>
        <p:spPr>
          <a:xfrm>
            <a:off x="4825575" y="1115568"/>
            <a:ext cx="3113149" cy="31131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06" name="Google Shape;306;p27"/>
          <p:cNvSpPr txBox="1"/>
          <p:nvPr>
            <p:ph idx="1" type="body"/>
          </p:nvPr>
        </p:nvSpPr>
        <p:spPr>
          <a:xfrm>
            <a:off x="311700" y="2176272"/>
            <a:ext cx="4824600" cy="2012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500">
              <a:solidFill>
                <a:schemeClr val="dk1"/>
              </a:solidFill>
            </a:endParaRPr>
          </a:p>
          <a:p>
            <a:pPr indent="-336550" lvl="0" marL="457200" rtl="0" algn="l">
              <a:lnSpc>
                <a:spcPct val="100000"/>
              </a:lnSpc>
              <a:spcBef>
                <a:spcPts val="0"/>
              </a:spcBef>
              <a:spcAft>
                <a:spcPts val="0"/>
              </a:spcAft>
              <a:buSzPts val="1700"/>
              <a:buFont typeface="Calibri"/>
              <a:buAutoNum type="alphaLcPeriod"/>
            </a:pPr>
            <a:r>
              <a:rPr lang="en" sz="1700"/>
              <a:t>Company A is always more than Company B.</a:t>
            </a:r>
            <a:endParaRPr sz="1700"/>
          </a:p>
          <a:p>
            <a:pPr indent="-336550" lvl="0" marL="457200" rtl="0" algn="l">
              <a:lnSpc>
                <a:spcPct val="100000"/>
              </a:lnSpc>
              <a:spcBef>
                <a:spcPts val="1000"/>
              </a:spcBef>
              <a:spcAft>
                <a:spcPts val="0"/>
              </a:spcAft>
              <a:buSzPts val="1700"/>
              <a:buFont typeface="Calibri"/>
              <a:buAutoNum type="alphaLcPeriod"/>
            </a:pPr>
            <a:r>
              <a:rPr i="1" lang="en" sz="1700">
                <a:latin typeface="Times New Roman"/>
                <a:ea typeface="Times New Roman"/>
                <a:cs typeface="Times New Roman"/>
                <a:sym typeface="Times New Roman"/>
              </a:rPr>
              <a:t>A</a:t>
            </a:r>
            <a:r>
              <a:rPr lang="en" sz="1700"/>
              <a:t>(100) &lt; </a:t>
            </a:r>
            <a:r>
              <a:rPr i="1" lang="en" sz="1700">
                <a:latin typeface="Times New Roman"/>
                <a:ea typeface="Times New Roman"/>
                <a:cs typeface="Times New Roman"/>
                <a:sym typeface="Times New Roman"/>
              </a:rPr>
              <a:t>B</a:t>
            </a:r>
            <a:r>
              <a:rPr lang="en" sz="1700"/>
              <a:t>(100)</a:t>
            </a:r>
            <a:endParaRPr sz="1700"/>
          </a:p>
          <a:p>
            <a:pPr indent="-336550" lvl="0" marL="457200" rtl="0" algn="l">
              <a:lnSpc>
                <a:spcPct val="100000"/>
              </a:lnSpc>
              <a:spcBef>
                <a:spcPts val="1000"/>
              </a:spcBef>
              <a:spcAft>
                <a:spcPts val="0"/>
              </a:spcAft>
              <a:buSzPts val="1700"/>
              <a:buFont typeface="Calibri"/>
              <a:buAutoNum type="alphaLcPeriod"/>
            </a:pPr>
            <a:r>
              <a:rPr i="1" lang="en" sz="1700">
                <a:latin typeface="Times New Roman"/>
                <a:ea typeface="Times New Roman"/>
                <a:cs typeface="Times New Roman"/>
                <a:sym typeface="Times New Roman"/>
              </a:rPr>
              <a:t>A</a:t>
            </a:r>
            <a:r>
              <a:rPr lang="en" sz="1700"/>
              <a:t>(100) = </a:t>
            </a:r>
            <a:r>
              <a:rPr i="1" lang="en" sz="1700">
                <a:latin typeface="Times New Roman"/>
                <a:ea typeface="Times New Roman"/>
                <a:cs typeface="Times New Roman"/>
                <a:sym typeface="Times New Roman"/>
              </a:rPr>
              <a:t>B</a:t>
            </a:r>
            <a:r>
              <a:rPr lang="en" sz="1700"/>
              <a:t>(100)</a:t>
            </a:r>
            <a:endParaRPr sz="1700"/>
          </a:p>
          <a:p>
            <a:pPr indent="-336550" lvl="0" marL="457200" rtl="0" algn="l">
              <a:lnSpc>
                <a:spcPct val="100000"/>
              </a:lnSpc>
              <a:spcBef>
                <a:spcPts val="1000"/>
              </a:spcBef>
              <a:spcAft>
                <a:spcPts val="0"/>
              </a:spcAft>
              <a:buSzPts val="1700"/>
              <a:buFont typeface="Calibri"/>
              <a:buAutoNum type="alphaLcPeriod"/>
            </a:pPr>
            <a:r>
              <a:rPr i="1" lang="en" sz="1700">
                <a:latin typeface="Times New Roman"/>
                <a:ea typeface="Times New Roman"/>
                <a:cs typeface="Times New Roman"/>
                <a:sym typeface="Times New Roman"/>
              </a:rPr>
              <a:t>A</a:t>
            </a:r>
            <a:r>
              <a:rPr lang="en" sz="1700"/>
              <a:t>(100) &gt; </a:t>
            </a:r>
            <a:r>
              <a:rPr i="1" lang="en" sz="1700">
                <a:latin typeface="Times New Roman"/>
                <a:ea typeface="Times New Roman"/>
                <a:cs typeface="Times New Roman"/>
                <a:sym typeface="Times New Roman"/>
              </a:rPr>
              <a:t>B</a:t>
            </a:r>
            <a:r>
              <a:rPr lang="en" sz="1700"/>
              <a:t>(100)</a:t>
            </a:r>
            <a:endParaRPr sz="1500">
              <a:solidFill>
                <a:schemeClr val="dk1"/>
              </a:solidFill>
            </a:endParaRPr>
          </a:p>
          <a:p>
            <a:pPr indent="457200" lvl="0" marL="457200" rtl="0" algn="l">
              <a:lnSpc>
                <a:spcPct val="100000"/>
              </a:lnSpc>
              <a:spcBef>
                <a:spcPts val="1200"/>
              </a:spcBef>
              <a:spcAft>
                <a:spcPts val="0"/>
              </a:spcAft>
              <a:buNone/>
            </a:pPr>
            <a:r>
              <a:t/>
            </a:r>
            <a:endParaRPr sz="1500"/>
          </a:p>
        </p:txBody>
      </p:sp>
      <p:sp>
        <p:nvSpPr>
          <p:cNvPr id="307" name="Google Shape;307;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descr="Illustration of a yellow car parked next to a large RENTAL sign on a light background,&#10;" id="308" name="Google Shape;308;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4.5.3: Comparing Functions</a:t>
            </a:r>
            <a:endParaRPr sz="1000"/>
          </a:p>
        </p:txBody>
      </p:sp>
      <p:pic>
        <p:nvPicPr>
          <p:cNvPr id="309" name="Google Shape;309;p27"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310" name="Google Shape;310;p27">
            <a:hlinkClick action="ppaction://hlinkshowjump?jump=nextslide"/>
          </p:cNvPr>
          <p:cNvSpPr/>
          <p:nvPr/>
        </p:nvSpPr>
        <p:spPr>
          <a:xfrm>
            <a:off x="7240475" y="41433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311" name="Google Shape;311;p27"/>
          <p:cNvSpPr txBox="1"/>
          <p:nvPr/>
        </p:nvSpPr>
        <p:spPr>
          <a:xfrm>
            <a:off x="310896" y="951750"/>
            <a:ext cx="9059100" cy="124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Rental car company A charges $50 a day plus $0.50 a mile, m, and is modeled by function </a:t>
            </a:r>
            <a:r>
              <a:rPr i="1" lang="en" sz="1800">
                <a:solidFill>
                  <a:schemeClr val="dk1"/>
                </a:solidFill>
                <a:latin typeface="Times New Roman"/>
                <a:ea typeface="Times New Roman"/>
                <a:cs typeface="Times New Roman"/>
                <a:sym typeface="Times New Roman"/>
              </a:rPr>
              <a:t>A</a:t>
            </a:r>
            <a:r>
              <a:rPr lang="en"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lang="en" sz="1800">
                <a:solidFill>
                  <a:schemeClr val="dk1"/>
                </a:solidFill>
                <a:latin typeface="Calibri"/>
                <a:ea typeface="Calibri"/>
                <a:cs typeface="Calibri"/>
                <a:sym typeface="Calibri"/>
              </a:rPr>
              <a:t>Rental car company B charges $20 a day plus $1.00 a mile, m, and is modeled by function </a:t>
            </a:r>
            <a:r>
              <a:rPr i="1" lang="en" sz="1800">
                <a:solidFill>
                  <a:schemeClr val="dk1"/>
                </a:solidFill>
                <a:latin typeface="Times New Roman"/>
                <a:ea typeface="Times New Roman"/>
                <a:cs typeface="Times New Roman"/>
                <a:sym typeface="Times New Roman"/>
              </a:rPr>
              <a:t>B</a:t>
            </a:r>
            <a:r>
              <a:rPr lang="en"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lang="en" sz="1800">
                <a:solidFill>
                  <a:schemeClr val="dk1"/>
                </a:solidFill>
                <a:latin typeface="Calibri"/>
                <a:ea typeface="Calibri"/>
                <a:cs typeface="Calibri"/>
                <a:sym typeface="Calibri"/>
              </a:rPr>
              <a:t>Which statement is true for the cost of one day after m miles?</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500">
              <a:solidFill>
                <a:schemeClr val="dk1"/>
              </a:solidFill>
              <a:latin typeface="Calibri"/>
              <a:ea typeface="Calibri"/>
              <a:cs typeface="Calibri"/>
              <a:sym typeface="Calibri"/>
            </a:endParaRPr>
          </a:p>
        </p:txBody>
      </p:sp>
      <p:pic>
        <p:nvPicPr>
          <p:cNvPr id="312" name="Google Shape;312;p27" title="2ChatGPT Image Aug 4, 2025, 02_41_54 PM.png"/>
          <p:cNvPicPr preferRelativeResize="0"/>
          <p:nvPr/>
        </p:nvPicPr>
        <p:blipFill>
          <a:blip r:embed="rId4">
            <a:alphaModFix/>
          </a:blip>
          <a:stretch>
            <a:fillRect/>
          </a:stretch>
        </p:blipFill>
        <p:spPr>
          <a:xfrm>
            <a:off x="5136300" y="1629412"/>
            <a:ext cx="2552499" cy="25524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6" name="Shape 316"/>
        <p:cNvGrpSpPr/>
        <p:nvPr/>
      </p:nvGrpSpPr>
      <p:grpSpPr>
        <a:xfrm>
          <a:off x="0" y="0"/>
          <a:ext cx="0" cy="0"/>
          <a:chOff x="0" y="0"/>
          <a:chExt cx="0" cy="0"/>
        </a:xfrm>
      </p:grpSpPr>
      <p:sp>
        <p:nvSpPr>
          <p:cNvPr id="317" name="Google Shape;317;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18" name="Google Shape;318;p28"/>
          <p:cNvSpPr txBox="1"/>
          <p:nvPr>
            <p:ph idx="1" type="body"/>
          </p:nvPr>
        </p:nvSpPr>
        <p:spPr>
          <a:xfrm>
            <a:off x="311700" y="1000075"/>
            <a:ext cx="8649300" cy="358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1D2125"/>
                </a:solidFill>
              </a:rPr>
              <a:t>Functions are used in a variety of real life situations. They are useful in making comparisons, especially when comparing the cost.</a:t>
            </a:r>
            <a:endParaRPr sz="1600">
              <a:solidFill>
                <a:srgbClr val="1D2125"/>
              </a:solidFill>
            </a:endParaRPr>
          </a:p>
          <a:p>
            <a:pPr indent="0" lvl="0" marL="0" rtl="0" algn="l">
              <a:spcBef>
                <a:spcPts val="1200"/>
              </a:spcBef>
              <a:spcAft>
                <a:spcPts val="0"/>
              </a:spcAft>
              <a:buNone/>
            </a:pPr>
            <a:r>
              <a:rPr lang="en" sz="1600">
                <a:solidFill>
                  <a:srgbClr val="1D2125"/>
                </a:solidFill>
              </a:rPr>
              <a:t>The daily cost to printing company A to print a book is modeled by a function </a:t>
            </a:r>
            <a:r>
              <a:rPr i="1" lang="en" sz="1600">
                <a:solidFill>
                  <a:srgbClr val="1D2125"/>
                </a:solidFill>
                <a:latin typeface="Times New Roman"/>
                <a:ea typeface="Times New Roman"/>
                <a:cs typeface="Times New Roman"/>
                <a:sym typeface="Times New Roman"/>
              </a:rPr>
              <a:t>C</a:t>
            </a:r>
            <a:r>
              <a:rPr i="1" lang="en" sz="1600">
                <a:solidFill>
                  <a:srgbClr val="1D2125"/>
                </a:solidFill>
              </a:rPr>
              <a:t>(</a:t>
            </a:r>
            <a:r>
              <a:rPr i="1" lang="en" sz="1600">
                <a:solidFill>
                  <a:srgbClr val="1D2125"/>
                </a:solidFill>
                <a:latin typeface="Times New Roman"/>
                <a:ea typeface="Times New Roman"/>
                <a:cs typeface="Times New Roman"/>
                <a:sym typeface="Times New Roman"/>
              </a:rPr>
              <a:t>x</a:t>
            </a:r>
            <a:r>
              <a:rPr i="1" lang="en" sz="1600">
                <a:solidFill>
                  <a:srgbClr val="1D2125"/>
                </a:solidFill>
              </a:rPr>
              <a:t>) </a:t>
            </a:r>
            <a:r>
              <a:rPr lang="en" sz="1600">
                <a:solidFill>
                  <a:srgbClr val="1D2125"/>
                </a:solidFill>
              </a:rPr>
              <a:t>= 3.25</a:t>
            </a:r>
            <a:r>
              <a:rPr i="1" lang="en" sz="1600">
                <a:solidFill>
                  <a:srgbClr val="1D2125"/>
                </a:solidFill>
                <a:latin typeface="Times New Roman"/>
                <a:ea typeface="Times New Roman"/>
                <a:cs typeface="Times New Roman"/>
                <a:sym typeface="Times New Roman"/>
              </a:rPr>
              <a:t>x</a:t>
            </a:r>
            <a:r>
              <a:rPr i="1" lang="en" sz="1600">
                <a:solidFill>
                  <a:srgbClr val="1D2125"/>
                </a:solidFill>
              </a:rPr>
              <a:t> </a:t>
            </a:r>
            <a:r>
              <a:rPr lang="en" sz="1600">
                <a:solidFill>
                  <a:srgbClr val="1D2125"/>
                </a:solidFill>
              </a:rPr>
              <a:t>+ 1500 where </a:t>
            </a:r>
            <a:r>
              <a:rPr i="1" lang="en" sz="1600">
                <a:solidFill>
                  <a:srgbClr val="1D2125"/>
                </a:solidFill>
                <a:latin typeface="Times New Roman"/>
                <a:ea typeface="Times New Roman"/>
                <a:cs typeface="Times New Roman"/>
                <a:sym typeface="Times New Roman"/>
              </a:rPr>
              <a:t>C</a:t>
            </a:r>
            <a:r>
              <a:rPr lang="en" sz="1600">
                <a:solidFill>
                  <a:srgbClr val="1D2125"/>
                </a:solidFill>
              </a:rPr>
              <a:t> is the total daily cost, in dollars, and </a:t>
            </a:r>
            <a:r>
              <a:rPr i="1" lang="en" sz="1600">
                <a:solidFill>
                  <a:srgbClr val="1D2125"/>
                </a:solidFill>
                <a:latin typeface="Times New Roman"/>
                <a:ea typeface="Times New Roman"/>
                <a:cs typeface="Times New Roman"/>
                <a:sym typeface="Times New Roman"/>
              </a:rPr>
              <a:t>x</a:t>
            </a:r>
            <a:r>
              <a:rPr lang="en" sz="1600">
                <a:solidFill>
                  <a:srgbClr val="1D2125"/>
                </a:solidFill>
              </a:rPr>
              <a:t> is the number of books printed.</a:t>
            </a:r>
            <a:endParaRPr sz="1600">
              <a:solidFill>
                <a:srgbClr val="1D2125"/>
              </a:solidFill>
            </a:endParaRPr>
          </a:p>
          <a:p>
            <a:pPr indent="0" lvl="0" marL="0" rtl="0" algn="l">
              <a:spcBef>
                <a:spcPts val="1200"/>
              </a:spcBef>
              <a:spcAft>
                <a:spcPts val="0"/>
              </a:spcAft>
              <a:buNone/>
            </a:pPr>
            <a:r>
              <a:rPr lang="en" sz="1600">
                <a:solidFill>
                  <a:srgbClr val="1D2125"/>
                </a:solidFill>
              </a:rPr>
              <a:t>Their competitor, company B can print a book at a cost modeled by </a:t>
            </a:r>
            <a:r>
              <a:rPr i="1" lang="en" sz="1600">
                <a:solidFill>
                  <a:srgbClr val="1D2125"/>
                </a:solidFill>
                <a:latin typeface="Times New Roman"/>
                <a:ea typeface="Times New Roman"/>
                <a:cs typeface="Times New Roman"/>
                <a:sym typeface="Times New Roman"/>
              </a:rPr>
              <a:t>C</a:t>
            </a:r>
            <a:r>
              <a:rPr i="1" lang="en" sz="1600">
                <a:solidFill>
                  <a:srgbClr val="1D2125"/>
                </a:solidFill>
              </a:rPr>
              <a:t>(</a:t>
            </a:r>
            <a:r>
              <a:rPr i="1" lang="en" sz="1600">
                <a:solidFill>
                  <a:srgbClr val="1D2125"/>
                </a:solidFill>
                <a:latin typeface="Times New Roman"/>
                <a:ea typeface="Times New Roman"/>
                <a:cs typeface="Times New Roman"/>
                <a:sym typeface="Times New Roman"/>
              </a:rPr>
              <a:t>x</a:t>
            </a:r>
            <a:r>
              <a:rPr i="1" lang="en" sz="1600">
                <a:solidFill>
                  <a:srgbClr val="1D2125"/>
                </a:solidFill>
              </a:rPr>
              <a:t>) </a:t>
            </a:r>
            <a:r>
              <a:rPr lang="en" sz="1600">
                <a:solidFill>
                  <a:srgbClr val="1D2125"/>
                </a:solidFill>
              </a:rPr>
              <a:t>= 2.75</a:t>
            </a:r>
            <a:r>
              <a:rPr i="1" lang="en" sz="1600">
                <a:solidFill>
                  <a:srgbClr val="1D2125"/>
                </a:solidFill>
                <a:latin typeface="Times New Roman"/>
                <a:ea typeface="Times New Roman"/>
                <a:cs typeface="Times New Roman"/>
                <a:sym typeface="Times New Roman"/>
              </a:rPr>
              <a:t>x</a:t>
            </a:r>
            <a:r>
              <a:rPr i="1" lang="en" sz="1600">
                <a:solidFill>
                  <a:srgbClr val="1D2125"/>
                </a:solidFill>
              </a:rPr>
              <a:t> </a:t>
            </a:r>
            <a:r>
              <a:rPr lang="en" sz="1600">
                <a:solidFill>
                  <a:srgbClr val="1D2125"/>
                </a:solidFill>
              </a:rPr>
              <a:t>+ 2500</a:t>
            </a:r>
            <a:endParaRPr sz="1600">
              <a:solidFill>
                <a:srgbClr val="1D2125"/>
              </a:solidFill>
            </a:endParaRPr>
          </a:p>
          <a:p>
            <a:pPr indent="0" lvl="0" marL="0" rtl="0" algn="l">
              <a:lnSpc>
                <a:spcPct val="100000"/>
              </a:lnSpc>
              <a:spcBef>
                <a:spcPts val="1200"/>
              </a:spcBef>
              <a:spcAft>
                <a:spcPts val="0"/>
              </a:spcAft>
              <a:buNone/>
            </a:pPr>
            <a:r>
              <a:rPr lang="en" sz="1600">
                <a:solidFill>
                  <a:srgbClr val="1D2125"/>
                </a:solidFill>
              </a:rPr>
              <a:t>Find </a:t>
            </a:r>
            <a:r>
              <a:rPr i="1" lang="en" sz="1600">
                <a:solidFill>
                  <a:srgbClr val="1D2125"/>
                </a:solidFill>
                <a:latin typeface="Times New Roman"/>
                <a:ea typeface="Times New Roman"/>
                <a:cs typeface="Times New Roman"/>
                <a:sym typeface="Times New Roman"/>
              </a:rPr>
              <a:t>C</a:t>
            </a:r>
            <a:r>
              <a:rPr lang="en" sz="1600">
                <a:solidFill>
                  <a:srgbClr val="1D2125"/>
                </a:solidFill>
              </a:rPr>
              <a:t>(1000) for each company and ma</a:t>
            </a:r>
            <a:r>
              <a:rPr lang="en" sz="1600">
                <a:solidFill>
                  <a:srgbClr val="1D2125"/>
                </a:solidFill>
              </a:rPr>
              <a:t>k</a:t>
            </a:r>
            <a:r>
              <a:rPr lang="en" sz="1600">
                <a:solidFill>
                  <a:srgbClr val="1D2125"/>
                </a:solidFill>
              </a:rPr>
              <a:t>e a statement </a:t>
            </a:r>
            <a:endParaRPr sz="1600">
              <a:solidFill>
                <a:srgbClr val="1D2125"/>
              </a:solidFill>
            </a:endParaRPr>
          </a:p>
          <a:p>
            <a:pPr indent="0" lvl="0" marL="0" rtl="0" algn="l">
              <a:lnSpc>
                <a:spcPct val="100000"/>
              </a:lnSpc>
              <a:spcBef>
                <a:spcPts val="0"/>
              </a:spcBef>
              <a:spcAft>
                <a:spcPts val="0"/>
              </a:spcAft>
              <a:buNone/>
            </a:pPr>
            <a:r>
              <a:rPr lang="en" sz="1600">
                <a:solidFill>
                  <a:srgbClr val="1D2125"/>
                </a:solidFill>
              </a:rPr>
              <a:t>about the result.</a:t>
            </a:r>
            <a:endParaRPr sz="1600">
              <a:solidFill>
                <a:srgbClr val="1D2125"/>
              </a:solidFill>
            </a:endParaRPr>
          </a:p>
          <a:p>
            <a:pPr indent="0" lvl="0" marL="0" rtl="0" algn="l">
              <a:lnSpc>
                <a:spcPct val="100000"/>
              </a:lnSpc>
              <a:spcBef>
                <a:spcPts val="0"/>
              </a:spcBef>
              <a:spcAft>
                <a:spcPts val="0"/>
              </a:spcAft>
              <a:buNone/>
            </a:pPr>
            <a:r>
              <a:rPr lang="en" sz="1600">
                <a:solidFill>
                  <a:srgbClr val="1D2125"/>
                </a:solidFill>
              </a:rPr>
              <a:t>Company A: </a:t>
            </a:r>
            <a:r>
              <a:rPr i="1" lang="en" sz="1600">
                <a:solidFill>
                  <a:srgbClr val="1D2125"/>
                </a:solidFill>
                <a:latin typeface="Times New Roman"/>
                <a:ea typeface="Times New Roman"/>
                <a:cs typeface="Times New Roman"/>
                <a:sym typeface="Times New Roman"/>
              </a:rPr>
              <a:t>C</a:t>
            </a:r>
            <a:r>
              <a:rPr lang="en" sz="1600">
                <a:solidFill>
                  <a:srgbClr val="1D2125"/>
                </a:solidFill>
              </a:rPr>
              <a:t>(1000) = 3.25(1000) + 1500, </a:t>
            </a:r>
            <a:r>
              <a:rPr i="1" lang="en" sz="1600">
                <a:solidFill>
                  <a:srgbClr val="1D2125"/>
                </a:solidFill>
                <a:latin typeface="Times New Roman"/>
                <a:ea typeface="Times New Roman"/>
                <a:cs typeface="Times New Roman"/>
                <a:sym typeface="Times New Roman"/>
              </a:rPr>
              <a:t>C</a:t>
            </a:r>
            <a:r>
              <a:rPr i="1" lang="en" sz="1600">
                <a:solidFill>
                  <a:srgbClr val="1D2125"/>
                </a:solidFill>
              </a:rPr>
              <a:t> </a:t>
            </a:r>
            <a:r>
              <a:rPr lang="en" sz="1600">
                <a:solidFill>
                  <a:srgbClr val="1D2125"/>
                </a:solidFill>
              </a:rPr>
              <a:t>= 4750</a:t>
            </a:r>
            <a:endParaRPr sz="1600">
              <a:solidFill>
                <a:srgbClr val="1D2125"/>
              </a:solidFill>
            </a:endParaRPr>
          </a:p>
          <a:p>
            <a:pPr indent="0" lvl="0" marL="0" rtl="0" algn="l">
              <a:lnSpc>
                <a:spcPct val="100000"/>
              </a:lnSpc>
              <a:spcBef>
                <a:spcPts val="0"/>
              </a:spcBef>
              <a:spcAft>
                <a:spcPts val="0"/>
              </a:spcAft>
              <a:buNone/>
            </a:pPr>
            <a:r>
              <a:rPr lang="en" sz="1600">
                <a:solidFill>
                  <a:srgbClr val="1D2125"/>
                </a:solidFill>
              </a:rPr>
              <a:t>Company B: </a:t>
            </a:r>
            <a:r>
              <a:rPr i="1" lang="en" sz="1600">
                <a:solidFill>
                  <a:srgbClr val="1D2125"/>
                </a:solidFill>
                <a:latin typeface="Times New Roman"/>
                <a:ea typeface="Times New Roman"/>
                <a:cs typeface="Times New Roman"/>
                <a:sym typeface="Times New Roman"/>
              </a:rPr>
              <a:t>C</a:t>
            </a:r>
            <a:r>
              <a:rPr lang="en" sz="1600">
                <a:solidFill>
                  <a:srgbClr val="1D2125"/>
                </a:solidFill>
              </a:rPr>
              <a:t>(1000) = 2.75(1000) + 2500, </a:t>
            </a:r>
            <a:r>
              <a:rPr i="1" lang="en" sz="1600">
                <a:solidFill>
                  <a:srgbClr val="1D2125"/>
                </a:solidFill>
                <a:latin typeface="Times New Roman"/>
                <a:ea typeface="Times New Roman"/>
                <a:cs typeface="Times New Roman"/>
                <a:sym typeface="Times New Roman"/>
              </a:rPr>
              <a:t>C</a:t>
            </a:r>
            <a:r>
              <a:rPr i="1" lang="en" sz="1600">
                <a:solidFill>
                  <a:srgbClr val="1D2125"/>
                </a:solidFill>
              </a:rPr>
              <a:t> </a:t>
            </a:r>
            <a:r>
              <a:rPr lang="en" sz="1600">
                <a:solidFill>
                  <a:srgbClr val="1D2125"/>
                </a:solidFill>
              </a:rPr>
              <a:t>= 5250</a:t>
            </a:r>
            <a:endParaRPr sz="1600">
              <a:solidFill>
                <a:srgbClr val="1D2125"/>
              </a:solidFill>
            </a:endParaRPr>
          </a:p>
          <a:p>
            <a:pPr indent="0" lvl="0" marL="0" rtl="0" algn="l">
              <a:spcBef>
                <a:spcPts val="1200"/>
              </a:spcBef>
              <a:spcAft>
                <a:spcPts val="0"/>
              </a:spcAft>
              <a:buNone/>
            </a:pPr>
            <a:r>
              <a:rPr lang="en" sz="1600">
                <a:solidFill>
                  <a:srgbClr val="1D2125"/>
                </a:solidFill>
              </a:rPr>
              <a:t>When 1000 books are printed, Company A has the best price.</a:t>
            </a:r>
            <a:endParaRPr sz="1600">
              <a:solidFill>
                <a:srgbClr val="1D2125"/>
              </a:solidFill>
            </a:endParaRPr>
          </a:p>
          <a:p>
            <a:pPr indent="0" lvl="0" marL="0" rtl="0" algn="l">
              <a:spcBef>
                <a:spcPts val="1200"/>
              </a:spcBef>
              <a:spcAft>
                <a:spcPts val="1200"/>
              </a:spcAft>
              <a:buNone/>
            </a:pPr>
            <a:r>
              <a:t/>
            </a:r>
            <a:endParaRPr sz="1600">
              <a:solidFill>
                <a:srgbClr val="1D2125"/>
              </a:solidFill>
            </a:endParaRPr>
          </a:p>
        </p:txBody>
      </p:sp>
      <p:pic>
        <p:nvPicPr>
          <p:cNvPr id="319" name="Google Shape;319;p2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20" name="Google Shape;320;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1" name="Google Shape;321;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4.5.3: Comparing Functions</a:t>
            </a:r>
            <a:r>
              <a:rPr lang="en" sz="1000"/>
              <a:t> - Additional Resources</a:t>
            </a:r>
            <a:endParaRPr sz="1000"/>
          </a:p>
        </p:txBody>
      </p:sp>
      <p:pic>
        <p:nvPicPr>
          <p:cNvPr descr="An illustration of a printing press producing a book labeled “SCHOOL BOOK.” The book, emerging from the press," id="322" name="Google Shape;322;p28" title="2ChatGPT Image Aug 4, 2025, 02_57_13 PM.png"/>
          <p:cNvPicPr preferRelativeResize="0"/>
          <p:nvPr/>
        </p:nvPicPr>
        <p:blipFill>
          <a:blip r:embed="rId4">
            <a:alphaModFix/>
          </a:blip>
          <a:stretch>
            <a:fillRect/>
          </a:stretch>
        </p:blipFill>
        <p:spPr>
          <a:xfrm>
            <a:off x="5732550" y="2748600"/>
            <a:ext cx="2187451" cy="21874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8" name="Google Shape;328;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9" name="Google Shape;329;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0" name="Google Shape;330;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1" name="Google Shape;331;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2" name="Google Shape;332;p29"/>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33" name="Google Shape;333;p29"/>
          <p:cNvCxnSpPr>
            <a:stCxn id="327" idx="2"/>
            <a:endCxn id="32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34" name="Google Shape;334;p29"/>
          <p:cNvCxnSpPr>
            <a:stCxn id="329" idx="3"/>
            <a:endCxn id="32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35" name="Google Shape;335;p29"/>
          <p:cNvCxnSpPr>
            <a:stCxn id="328" idx="3"/>
            <a:endCxn id="33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36" name="Google Shape;336;p29"/>
          <p:cNvCxnSpPr>
            <a:stCxn id="330" idx="3"/>
            <a:endCxn id="33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37" name="Google Shape;337;p29"/>
          <p:cNvCxnSpPr>
            <a:stCxn id="332" idx="3"/>
            <a:endCxn id="33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38" name="Google Shape;338;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9" name="Google Shape;339;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40" name="Google Shape;340;p29"/>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41" name="Google Shape;341;p2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42" name="Google Shape;342;p29"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43" name="Google Shape;343;p2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44" name="Google Shape;344;p29"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45" name="Google Shape;345;p29"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46" name="Google Shape;346;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7" name="Google Shape;347;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8" name="Google Shape;348;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49" name="Google Shape;349;p29"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50" name="Google Shape;350;p29"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51" name="Google Shape;351;p29"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57" name="Google Shape;357;p30"/>
          <p:cNvSpPr txBox="1"/>
          <p:nvPr>
            <p:ph idx="1" type="body"/>
          </p:nvPr>
        </p:nvSpPr>
        <p:spPr>
          <a:xfrm>
            <a:off x="311700" y="2642275"/>
            <a:ext cx="5707500" cy="5238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a:pPr>
            <a:r>
              <a:rPr lang="en" sz="1700"/>
              <a:t>Find </a:t>
            </a:r>
            <a:r>
              <a:rPr i="1" lang="en" sz="1700">
                <a:latin typeface="Times New Roman"/>
                <a:ea typeface="Times New Roman"/>
                <a:cs typeface="Times New Roman"/>
                <a:sym typeface="Times New Roman"/>
              </a:rPr>
              <a:t>C</a:t>
            </a:r>
            <a:r>
              <a:rPr lang="en" sz="1700"/>
              <a:t>(0.7) and explain what it means in this situation.</a:t>
            </a:r>
            <a:endParaRPr sz="1700"/>
          </a:p>
          <a:p>
            <a:pPr indent="-336550" lvl="0" marL="457200" rtl="0" algn="l">
              <a:lnSpc>
                <a:spcPct val="100000"/>
              </a:lnSpc>
              <a:spcBef>
                <a:spcPts val="1000"/>
              </a:spcBef>
              <a:spcAft>
                <a:spcPts val="1000"/>
              </a:spcAft>
              <a:buSzPts val="1700"/>
              <a:buAutoNum type="arabicPeriod"/>
            </a:pPr>
            <a:r>
              <a:rPr lang="en" sz="1700"/>
              <a:t>Her budget is still $50 a month. To find out how many gigabytes of data she could use if she chose this plan, she writes </a:t>
            </a:r>
            <a:r>
              <a:rPr i="1" lang="en" sz="1700">
                <a:latin typeface="Times New Roman"/>
                <a:ea typeface="Times New Roman"/>
                <a:cs typeface="Times New Roman"/>
                <a:sym typeface="Times New Roman"/>
              </a:rPr>
              <a:t>C</a:t>
            </a:r>
            <a:r>
              <a:rPr i="1" lang="en" sz="1700"/>
              <a:t>(</a:t>
            </a:r>
            <a:r>
              <a:rPr i="1" lang="en" sz="1700">
                <a:latin typeface="Times New Roman"/>
                <a:ea typeface="Times New Roman"/>
                <a:cs typeface="Times New Roman"/>
                <a:sym typeface="Times New Roman"/>
              </a:rPr>
              <a:t>x</a:t>
            </a:r>
            <a:r>
              <a:rPr i="1" lang="en" sz="1700"/>
              <a:t>) </a:t>
            </a:r>
            <a:r>
              <a:rPr lang="en" sz="1700"/>
              <a:t>= 50 and solves for </a:t>
            </a:r>
            <a:r>
              <a:rPr i="1" lang="en" sz="1700">
                <a:latin typeface="Times New Roman"/>
                <a:ea typeface="Times New Roman"/>
                <a:cs typeface="Times New Roman"/>
                <a:sym typeface="Times New Roman"/>
              </a:rPr>
              <a:t>x</a:t>
            </a:r>
            <a:r>
              <a:rPr lang="en" sz="1700"/>
              <a:t>. What value of </a:t>
            </a:r>
            <a:r>
              <a:rPr i="1" lang="en" sz="1700"/>
              <a:t>x</a:t>
            </a:r>
            <a:r>
              <a:rPr lang="en" sz="1700"/>
              <a:t> makes this equation true? Be prepared to show your reasoning.</a:t>
            </a:r>
            <a:endParaRPr sz="1700"/>
          </a:p>
        </p:txBody>
      </p:sp>
      <p:sp>
        <p:nvSpPr>
          <p:cNvPr id="358" name="Google Shape;358;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9" name="Google Shape;359;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4.5.4: Using Graphical and Algebraic Approaches for Finding Unknowns of Linear Functions.</a:t>
            </a:r>
            <a:endParaRPr/>
          </a:p>
        </p:txBody>
      </p:sp>
      <p:sp>
        <p:nvSpPr>
          <p:cNvPr id="360" name="Google Shape;360;p30"/>
          <p:cNvSpPr txBox="1"/>
          <p:nvPr/>
        </p:nvSpPr>
        <p:spPr>
          <a:xfrm>
            <a:off x="310900" y="1143000"/>
            <a:ext cx="8247300" cy="149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424242"/>
                </a:solidFill>
                <a:latin typeface="Calibri"/>
                <a:ea typeface="Calibri"/>
                <a:cs typeface="Calibri"/>
                <a:sym typeface="Calibri"/>
              </a:rPr>
              <a:t>The college student who is looking for a data plan for her cell phone found a third option, which also offers a 2-gigabyte monthly allowance for data.</a:t>
            </a:r>
            <a:endParaRPr sz="1700">
              <a:solidFill>
                <a:srgbClr val="424242"/>
              </a:solidFill>
              <a:latin typeface="Calibri"/>
              <a:ea typeface="Calibri"/>
              <a:cs typeface="Calibri"/>
              <a:sym typeface="Calibri"/>
            </a:endParaRPr>
          </a:p>
          <a:p>
            <a:pPr indent="0" lvl="0" marL="0" rtl="0" algn="l">
              <a:spcBef>
                <a:spcPts val="0"/>
              </a:spcBef>
              <a:spcAft>
                <a:spcPts val="0"/>
              </a:spcAft>
              <a:buNone/>
            </a:pPr>
            <a:r>
              <a:t/>
            </a:r>
            <a:endParaRPr sz="1700">
              <a:solidFill>
                <a:srgbClr val="424242"/>
              </a:solidFill>
              <a:latin typeface="Calibri"/>
              <a:ea typeface="Calibri"/>
              <a:cs typeface="Calibri"/>
              <a:sym typeface="Calibri"/>
            </a:endParaRPr>
          </a:p>
          <a:p>
            <a:pPr indent="0" lvl="0" marL="0" rtl="0" algn="l">
              <a:spcBef>
                <a:spcPts val="0"/>
              </a:spcBef>
              <a:spcAft>
                <a:spcPts val="0"/>
              </a:spcAft>
              <a:buNone/>
            </a:pPr>
            <a:r>
              <a:rPr lang="en" sz="1700">
                <a:solidFill>
                  <a:srgbClr val="424242"/>
                </a:solidFill>
                <a:latin typeface="Calibri"/>
                <a:ea typeface="Calibri"/>
                <a:cs typeface="Calibri"/>
                <a:sym typeface="Calibri"/>
              </a:rPr>
              <a:t>The monthly cost of this option can be represented by function </a:t>
            </a:r>
            <a:r>
              <a:rPr i="1" lang="en" sz="1700">
                <a:solidFill>
                  <a:srgbClr val="424242"/>
                </a:solidFill>
                <a:latin typeface="Times New Roman"/>
                <a:ea typeface="Times New Roman"/>
                <a:cs typeface="Times New Roman"/>
                <a:sym typeface="Times New Roman"/>
              </a:rPr>
              <a:t>C</a:t>
            </a:r>
            <a:r>
              <a:rPr lang="en" sz="1700">
                <a:solidFill>
                  <a:srgbClr val="424242"/>
                </a:solidFill>
                <a:latin typeface="Calibri"/>
                <a:ea typeface="Calibri"/>
                <a:cs typeface="Calibri"/>
                <a:sym typeface="Calibri"/>
              </a:rPr>
              <a:t>, defined by </a:t>
            </a:r>
            <a:r>
              <a:rPr i="1" lang="en" sz="1700">
                <a:solidFill>
                  <a:srgbClr val="424242"/>
                </a:solidFill>
                <a:latin typeface="Times New Roman"/>
                <a:ea typeface="Times New Roman"/>
                <a:cs typeface="Times New Roman"/>
                <a:sym typeface="Times New Roman"/>
              </a:rPr>
              <a:t>C</a:t>
            </a:r>
            <a:r>
              <a:rPr i="1" lang="en" sz="1700">
                <a:solidFill>
                  <a:srgbClr val="424242"/>
                </a:solidFill>
                <a:latin typeface="Calibri"/>
                <a:ea typeface="Calibri"/>
                <a:cs typeface="Calibri"/>
                <a:sym typeface="Calibri"/>
              </a:rPr>
              <a:t>(</a:t>
            </a:r>
            <a:r>
              <a:rPr i="1" lang="en" sz="1700">
                <a:solidFill>
                  <a:srgbClr val="424242"/>
                </a:solidFill>
                <a:latin typeface="Times New Roman"/>
                <a:ea typeface="Times New Roman"/>
                <a:cs typeface="Times New Roman"/>
                <a:sym typeface="Times New Roman"/>
              </a:rPr>
              <a:t>x</a:t>
            </a:r>
            <a:r>
              <a:rPr i="1" lang="en" sz="1700">
                <a:solidFill>
                  <a:srgbClr val="424242"/>
                </a:solidFill>
                <a:latin typeface="Calibri"/>
                <a:ea typeface="Calibri"/>
                <a:cs typeface="Calibri"/>
                <a:sym typeface="Calibri"/>
              </a:rPr>
              <a:t>) </a:t>
            </a:r>
            <a:r>
              <a:rPr lang="en" sz="1700">
                <a:solidFill>
                  <a:srgbClr val="424242"/>
                </a:solidFill>
                <a:latin typeface="Calibri"/>
                <a:ea typeface="Calibri"/>
                <a:cs typeface="Calibri"/>
                <a:sym typeface="Calibri"/>
              </a:rPr>
              <a:t>= 30</a:t>
            </a:r>
            <a:r>
              <a:rPr i="1" lang="en" sz="1700">
                <a:solidFill>
                  <a:srgbClr val="424242"/>
                </a:solidFill>
                <a:latin typeface="Times New Roman"/>
                <a:ea typeface="Times New Roman"/>
                <a:cs typeface="Times New Roman"/>
                <a:sym typeface="Times New Roman"/>
              </a:rPr>
              <a:t>x</a:t>
            </a:r>
            <a:r>
              <a:rPr i="1" lang="en" sz="1700">
                <a:solidFill>
                  <a:srgbClr val="424242"/>
                </a:solidFill>
                <a:latin typeface="Calibri"/>
                <a:ea typeface="Calibri"/>
                <a:cs typeface="Calibri"/>
                <a:sym typeface="Calibri"/>
              </a:rPr>
              <a:t> </a:t>
            </a:r>
            <a:r>
              <a:rPr lang="en" sz="1700">
                <a:solidFill>
                  <a:srgbClr val="424242"/>
                </a:solidFill>
                <a:latin typeface="Calibri"/>
                <a:ea typeface="Calibri"/>
                <a:cs typeface="Calibri"/>
                <a:sym typeface="Calibri"/>
              </a:rPr>
              <a:t>+ 5, where </a:t>
            </a:r>
            <a:r>
              <a:rPr i="1" lang="en" sz="1700">
                <a:solidFill>
                  <a:srgbClr val="424242"/>
                </a:solidFill>
                <a:latin typeface="Calibri"/>
                <a:ea typeface="Calibri"/>
                <a:cs typeface="Calibri"/>
                <a:sym typeface="Calibri"/>
              </a:rPr>
              <a:t>x</a:t>
            </a:r>
            <a:r>
              <a:rPr lang="en" sz="1700">
                <a:solidFill>
                  <a:srgbClr val="424242"/>
                </a:solidFill>
                <a:latin typeface="Calibri"/>
                <a:ea typeface="Calibri"/>
                <a:cs typeface="Calibri"/>
                <a:sym typeface="Calibri"/>
              </a:rPr>
              <a:t> is the gigabytes of data used over the monthly allowance.</a:t>
            </a:r>
            <a:endParaRPr sz="1700">
              <a:solidFill>
                <a:srgbClr val="424242"/>
              </a:solidFill>
              <a:latin typeface="Calibri"/>
              <a:ea typeface="Calibri"/>
              <a:cs typeface="Calibri"/>
              <a:sym typeface="Calibri"/>
            </a:endParaRPr>
          </a:p>
        </p:txBody>
      </p:sp>
      <p:pic>
        <p:nvPicPr>
          <p:cNvPr descr="A blue cell phone with a white background,." id="361" name="Google Shape;361;p30" title="ChatGPT Image Aug 4, 2025, 02_34_27 PM.png"/>
          <p:cNvPicPr preferRelativeResize="0"/>
          <p:nvPr/>
        </p:nvPicPr>
        <p:blipFill>
          <a:blip r:embed="rId3">
            <a:alphaModFix/>
          </a:blip>
          <a:stretch>
            <a:fillRect/>
          </a:stretch>
        </p:blipFill>
        <p:spPr>
          <a:xfrm>
            <a:off x="5864613" y="2718476"/>
            <a:ext cx="2062075" cy="20620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7" name="Google Shape;367;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8" name="Google Shape;368;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9" name="Google Shape;369;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0" name="Google Shape;370;p3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1" name="Google Shape;371;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72" name="Google Shape;372;p31"/>
          <p:cNvCxnSpPr>
            <a:stCxn id="366" idx="2"/>
            <a:endCxn id="36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73" name="Google Shape;373;p31"/>
          <p:cNvCxnSpPr>
            <a:stCxn id="368" idx="3"/>
            <a:endCxn id="36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74" name="Google Shape;374;p31"/>
          <p:cNvCxnSpPr>
            <a:stCxn id="367" idx="3"/>
            <a:endCxn id="369"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75" name="Google Shape;375;p31"/>
          <p:cNvCxnSpPr>
            <a:stCxn id="369" idx="3"/>
            <a:endCxn id="371"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76" name="Google Shape;376;p31"/>
          <p:cNvCxnSpPr>
            <a:stCxn id="371" idx="3"/>
            <a:endCxn id="37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77" name="Google Shape;377;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78" name="Google Shape;378;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79" name="Google Shape;379;p3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80" name="Google Shape;380;p31"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81" name="Google Shape;381;p3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82" name="Google Shape;382;p31"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83" name="Google Shape;383;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84" name="Google Shape;384;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85" name="Google Shape;385;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86" name="Google Shape;386;p31"/>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87" name="Google Shape;387;p31"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88" name="Google Shape;388;p31"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89" name="Google Shape;389;p31"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90" name="Google Shape;390;p31"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96" name="Google Shape;396;p32"/>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97" name="Google Shape;397;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8" name="Google Shape;398;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4.5</a:t>
            </a:r>
            <a:r>
              <a:rPr lang="en"/>
              <a:t>.5 Practice</a:t>
            </a:r>
            <a:endParaRPr/>
          </a:p>
        </p:txBody>
      </p:sp>
      <p:pic>
        <p:nvPicPr>
          <p:cNvPr descr="Two students working on laptops while sitting next to a giant stack of books and a graduation cap, representing learning, growth, and preparation for success." id="399" name="Google Shape;399;p32" title="Practice-5.png"/>
          <p:cNvPicPr preferRelativeResize="0"/>
          <p:nvPr/>
        </p:nvPicPr>
        <p:blipFill rotWithShape="1">
          <a:blip r:embed="rId3">
            <a:alphaModFix/>
          </a:blip>
          <a:srcRect b="0" l="16698" r="16692" t="0"/>
          <a:stretch/>
        </p:blipFill>
        <p:spPr>
          <a:xfrm>
            <a:off x="5577675" y="1152475"/>
            <a:ext cx="3254626" cy="32546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5" name="Google Shape;405;p3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6" name="Google Shape;406;p3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7" name="Google Shape;407;p33"/>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8" name="Google Shape;408;p33"/>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9" name="Google Shape;409;p33"/>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10" name="Google Shape;410;p33"/>
          <p:cNvCxnSpPr>
            <a:stCxn id="404" idx="2"/>
            <a:endCxn id="40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11" name="Google Shape;411;p33"/>
          <p:cNvCxnSpPr>
            <a:stCxn id="406" idx="3"/>
            <a:endCxn id="40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12" name="Google Shape;412;p33"/>
          <p:cNvCxnSpPr>
            <a:stCxn id="405" idx="3"/>
            <a:endCxn id="407"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13" name="Google Shape;413;p33"/>
          <p:cNvCxnSpPr>
            <a:stCxn id="407" idx="3"/>
            <a:endCxn id="409"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14" name="Google Shape;414;p33"/>
          <p:cNvCxnSpPr>
            <a:stCxn id="409" idx="3"/>
            <a:endCxn id="408"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15" name="Google Shape;415;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16" name="Google Shape;416;p33"/>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7" name="Google Shape;417;p33"/>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8" name="Google Shape;418;p33"/>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19" name="Google Shape;419;p33"/>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20" name="Google Shape;420;p33"/>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21" name="Google Shape;421;p33"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22" name="Google Shape;422;p33"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23" name="Google Shape;423;p33"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24" name="Google Shape;424;p33"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25" name="Google Shape;425;p33"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26" name="Google Shape;426;p3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27" name="Google Shape;427;p33"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28" name="Google Shape;428;p33"/>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3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34" name="Google Shape;434;p34"/>
          <p:cNvSpPr txBox="1"/>
          <p:nvPr>
            <p:ph idx="1" type="body"/>
          </p:nvPr>
        </p:nvSpPr>
        <p:spPr>
          <a:xfrm>
            <a:off x="311700" y="1076275"/>
            <a:ext cx="3618900" cy="1375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Use the graphs to find:</a:t>
            </a:r>
            <a:endParaRPr/>
          </a:p>
          <a:p>
            <a:pPr indent="-342900" lvl="0" marL="457200" rtl="0" algn="l">
              <a:lnSpc>
                <a:spcPct val="100000"/>
              </a:lnSpc>
              <a:spcBef>
                <a:spcPts val="1200"/>
              </a:spcBef>
              <a:spcAft>
                <a:spcPts val="0"/>
              </a:spcAft>
              <a:buSzPts val="1800"/>
              <a:buAutoNum type="arabicPeriod"/>
            </a:pPr>
            <a:r>
              <a:rPr lang="en"/>
              <a:t>the values of </a:t>
            </a:r>
            <a:r>
              <a:rPr i="1" lang="en">
                <a:latin typeface="Times New Roman"/>
                <a:ea typeface="Times New Roman"/>
                <a:cs typeface="Times New Roman"/>
                <a:sym typeface="Times New Roman"/>
              </a:rPr>
              <a:t>A</a:t>
            </a:r>
            <a:r>
              <a:rPr lang="en"/>
              <a:t>(0.8) and </a:t>
            </a:r>
            <a:r>
              <a:rPr i="1" lang="en">
                <a:latin typeface="Times New Roman"/>
                <a:ea typeface="Times New Roman"/>
                <a:cs typeface="Times New Roman"/>
                <a:sym typeface="Times New Roman"/>
              </a:rPr>
              <a:t>B</a:t>
            </a:r>
            <a:r>
              <a:rPr lang="en"/>
              <a:t>(0.8).</a:t>
            </a:r>
            <a:endParaRPr/>
          </a:p>
          <a:p>
            <a:pPr indent="-342900" lvl="0" marL="457200" rtl="0" algn="l">
              <a:lnSpc>
                <a:spcPct val="100000"/>
              </a:lnSpc>
              <a:spcBef>
                <a:spcPts val="0"/>
              </a:spcBef>
              <a:spcAft>
                <a:spcPts val="0"/>
              </a:spcAft>
              <a:buSzPts val="1800"/>
              <a:buAutoNum type="arabicPeriod"/>
            </a:pPr>
            <a:r>
              <a:rPr lang="en"/>
              <a:t>the solutions to </a:t>
            </a:r>
            <a:r>
              <a:rPr i="1" lang="en">
                <a:latin typeface="Times New Roman"/>
                <a:ea typeface="Times New Roman"/>
                <a:cs typeface="Times New Roman"/>
                <a:sym typeface="Times New Roman"/>
              </a:rPr>
              <a:t>A</a:t>
            </a:r>
            <a:r>
              <a:rPr i="1" lang="en"/>
              <a:t>(</a:t>
            </a:r>
            <a:r>
              <a:rPr i="1" lang="en">
                <a:latin typeface="Times New Roman"/>
                <a:ea typeface="Times New Roman"/>
                <a:cs typeface="Times New Roman"/>
                <a:sym typeface="Times New Roman"/>
              </a:rPr>
              <a:t>x</a:t>
            </a:r>
            <a:r>
              <a:rPr i="1" lang="en"/>
              <a:t>)</a:t>
            </a:r>
            <a:r>
              <a:rPr i="1" lang="en"/>
              <a:t> </a:t>
            </a:r>
            <a:r>
              <a:rPr lang="en"/>
              <a:t>= 72 and </a:t>
            </a:r>
            <a:r>
              <a:rPr i="1" lang="en">
                <a:latin typeface="Times New Roman"/>
                <a:ea typeface="Times New Roman"/>
                <a:cs typeface="Times New Roman"/>
                <a:sym typeface="Times New Roman"/>
              </a:rPr>
              <a:t>B</a:t>
            </a:r>
            <a:r>
              <a:rPr i="1" lang="en"/>
              <a:t>(</a:t>
            </a:r>
            <a:r>
              <a:rPr i="1" lang="en">
                <a:latin typeface="Times New Roman"/>
                <a:ea typeface="Times New Roman"/>
                <a:cs typeface="Times New Roman"/>
                <a:sym typeface="Times New Roman"/>
              </a:rPr>
              <a:t>x</a:t>
            </a:r>
            <a:r>
              <a:rPr i="1" lang="en"/>
              <a:t>) </a:t>
            </a:r>
            <a:r>
              <a:rPr lang="en"/>
              <a:t>= 72</a:t>
            </a:r>
            <a:endParaRPr/>
          </a:p>
        </p:txBody>
      </p:sp>
      <p:sp>
        <p:nvSpPr>
          <p:cNvPr id="435" name="Google Shape;435;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6" name="Google Shape;436;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4.5 Using Function Notation to Describe Rules, Part 2</a:t>
            </a:r>
            <a:endParaRPr/>
          </a:p>
        </p:txBody>
      </p:sp>
      <p:pic>
        <p:nvPicPr>
          <p:cNvPr id="437" name="Google Shape;437;p34"/>
          <p:cNvPicPr preferRelativeResize="0"/>
          <p:nvPr/>
        </p:nvPicPr>
        <p:blipFill>
          <a:blip r:embed="rId3">
            <a:alphaModFix/>
          </a:blip>
          <a:stretch>
            <a:fillRect/>
          </a:stretch>
        </p:blipFill>
        <p:spPr>
          <a:xfrm>
            <a:off x="866874" y="2527975"/>
            <a:ext cx="2357537" cy="2147325"/>
          </a:xfrm>
          <a:prstGeom prst="rect">
            <a:avLst/>
          </a:prstGeom>
          <a:noFill/>
          <a:ln>
            <a:noFill/>
          </a:ln>
        </p:spPr>
      </p:pic>
      <p:sp>
        <p:nvSpPr>
          <p:cNvPr id="438" name="Google Shape;438;p34"/>
          <p:cNvSpPr txBox="1"/>
          <p:nvPr>
            <p:ph idx="1" type="body"/>
          </p:nvPr>
        </p:nvSpPr>
        <p:spPr>
          <a:xfrm>
            <a:off x="4627600" y="1076275"/>
            <a:ext cx="3656100" cy="2195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Use the equations:</a:t>
            </a:r>
            <a:endParaRPr/>
          </a:p>
          <a:p>
            <a:pPr indent="-342900" lvl="0" marL="457200" rtl="0" algn="l">
              <a:lnSpc>
                <a:spcPct val="100000"/>
              </a:lnSpc>
              <a:spcBef>
                <a:spcPts val="1200"/>
              </a:spcBef>
              <a:spcAft>
                <a:spcPts val="0"/>
              </a:spcAft>
              <a:buSzPts val="1800"/>
              <a:buChar char="●"/>
            </a:pPr>
            <a:r>
              <a:rPr i="1" lang="en">
                <a:latin typeface="Times New Roman"/>
                <a:ea typeface="Times New Roman"/>
                <a:cs typeface="Times New Roman"/>
                <a:sym typeface="Times New Roman"/>
              </a:rPr>
              <a:t>A</a:t>
            </a:r>
            <a:r>
              <a:rPr i="1" lang="en"/>
              <a:t>(</a:t>
            </a:r>
            <a:r>
              <a:rPr i="1" lang="en">
                <a:latin typeface="Times New Roman"/>
                <a:ea typeface="Times New Roman"/>
                <a:cs typeface="Times New Roman"/>
                <a:sym typeface="Times New Roman"/>
              </a:rPr>
              <a:t>x</a:t>
            </a:r>
            <a:r>
              <a:rPr i="1" lang="en"/>
              <a:t>) </a:t>
            </a:r>
            <a:r>
              <a:rPr lang="en"/>
              <a:t>= 60</a:t>
            </a:r>
            <a:endParaRPr/>
          </a:p>
          <a:p>
            <a:pPr indent="-342900" lvl="0" marL="457200" rtl="0" algn="l">
              <a:lnSpc>
                <a:spcPct val="100000"/>
              </a:lnSpc>
              <a:spcBef>
                <a:spcPts val="0"/>
              </a:spcBef>
              <a:spcAft>
                <a:spcPts val="0"/>
              </a:spcAft>
              <a:buSzPts val="1800"/>
              <a:buChar char="●"/>
            </a:pPr>
            <a:r>
              <a:rPr i="1" lang="en">
                <a:latin typeface="Times New Roman"/>
                <a:ea typeface="Times New Roman"/>
                <a:cs typeface="Times New Roman"/>
                <a:sym typeface="Times New Roman"/>
              </a:rPr>
              <a:t>B</a:t>
            </a:r>
            <a:r>
              <a:rPr i="1" lang="en"/>
              <a:t>(</a:t>
            </a:r>
            <a:r>
              <a:rPr i="1" lang="en">
                <a:latin typeface="Times New Roman"/>
                <a:ea typeface="Times New Roman"/>
                <a:cs typeface="Times New Roman"/>
                <a:sym typeface="Times New Roman"/>
              </a:rPr>
              <a:t>x</a:t>
            </a:r>
            <a:r>
              <a:rPr i="1" lang="en"/>
              <a:t>) </a:t>
            </a:r>
            <a:r>
              <a:rPr lang="en"/>
              <a:t>= 10</a:t>
            </a:r>
            <a:r>
              <a:rPr i="1" lang="en"/>
              <a:t>x </a:t>
            </a:r>
            <a:r>
              <a:rPr lang="en"/>
              <a:t>+ 25</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To find:</a:t>
            </a:r>
            <a:endParaRPr/>
          </a:p>
          <a:p>
            <a:pPr indent="-342900" lvl="0" marL="457200" rtl="0" algn="l">
              <a:lnSpc>
                <a:spcPct val="100000"/>
              </a:lnSpc>
              <a:spcBef>
                <a:spcPts val="0"/>
              </a:spcBef>
              <a:spcAft>
                <a:spcPts val="0"/>
              </a:spcAft>
              <a:buSzPts val="1800"/>
              <a:buAutoNum type="arabicPeriod" startAt="3"/>
            </a:pPr>
            <a:r>
              <a:rPr lang="en"/>
              <a:t>the values of </a:t>
            </a:r>
            <a:r>
              <a:rPr i="1" lang="en">
                <a:latin typeface="Times New Roman"/>
                <a:ea typeface="Times New Roman"/>
                <a:cs typeface="Times New Roman"/>
                <a:sym typeface="Times New Roman"/>
              </a:rPr>
              <a:t>A</a:t>
            </a:r>
            <a:r>
              <a:rPr lang="en"/>
              <a:t>(0.8) and </a:t>
            </a:r>
            <a:r>
              <a:rPr i="1" lang="en">
                <a:latin typeface="Times New Roman"/>
                <a:ea typeface="Times New Roman"/>
                <a:cs typeface="Times New Roman"/>
                <a:sym typeface="Times New Roman"/>
              </a:rPr>
              <a:t>B</a:t>
            </a:r>
            <a:r>
              <a:rPr lang="en"/>
              <a:t>(0.8).</a:t>
            </a:r>
            <a:endParaRPr/>
          </a:p>
          <a:p>
            <a:pPr indent="-342900" lvl="0" marL="457200" rtl="0" algn="l">
              <a:lnSpc>
                <a:spcPct val="100000"/>
              </a:lnSpc>
              <a:spcBef>
                <a:spcPts val="0"/>
              </a:spcBef>
              <a:spcAft>
                <a:spcPts val="0"/>
              </a:spcAft>
              <a:buSzPts val="1800"/>
              <a:buAutoNum type="arabicPeriod" startAt="3"/>
            </a:pPr>
            <a:r>
              <a:rPr lang="en"/>
              <a:t>the solutions to </a:t>
            </a:r>
            <a:r>
              <a:rPr i="1" lang="en">
                <a:latin typeface="Times New Roman"/>
                <a:ea typeface="Times New Roman"/>
                <a:cs typeface="Times New Roman"/>
                <a:sym typeface="Times New Roman"/>
              </a:rPr>
              <a:t>A</a:t>
            </a:r>
            <a:r>
              <a:rPr i="1" lang="en"/>
              <a:t>(</a:t>
            </a:r>
            <a:r>
              <a:rPr i="1" lang="en">
                <a:latin typeface="Times New Roman"/>
                <a:ea typeface="Times New Roman"/>
                <a:cs typeface="Times New Roman"/>
                <a:sym typeface="Times New Roman"/>
              </a:rPr>
              <a:t>x</a:t>
            </a:r>
            <a:r>
              <a:rPr i="1" lang="en"/>
              <a:t>) </a:t>
            </a:r>
            <a:r>
              <a:rPr lang="en"/>
              <a:t>= 72 and </a:t>
            </a:r>
            <a:r>
              <a:rPr i="1" lang="en">
                <a:latin typeface="Times New Roman"/>
                <a:ea typeface="Times New Roman"/>
                <a:cs typeface="Times New Roman"/>
                <a:sym typeface="Times New Roman"/>
              </a:rPr>
              <a:t>B</a:t>
            </a:r>
            <a:r>
              <a:rPr i="1" lang="en"/>
              <a:t>(</a:t>
            </a:r>
            <a:r>
              <a:rPr i="1" lang="en">
                <a:latin typeface="Times New Roman"/>
                <a:ea typeface="Times New Roman"/>
                <a:cs typeface="Times New Roman"/>
                <a:sym typeface="Times New Roman"/>
              </a:rPr>
              <a:t>x</a:t>
            </a:r>
            <a:r>
              <a:rPr i="1" lang="en"/>
              <a:t>) </a:t>
            </a:r>
            <a:r>
              <a:rPr lang="en"/>
              <a:t>= 72</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44" name="Google Shape;444;p35"/>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45" name="Google Shape;445;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6" name="Google Shape;446;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4.5 Using Function Notation to Describe Rules, Part 2</a:t>
            </a:r>
            <a:endParaRPr/>
          </a:p>
        </p:txBody>
      </p:sp>
      <p:graphicFrame>
        <p:nvGraphicFramePr>
          <p:cNvPr id="447" name="Google Shape;447;p35"/>
          <p:cNvGraphicFramePr/>
          <p:nvPr/>
        </p:nvGraphicFramePr>
        <p:xfrm>
          <a:off x="311700" y="1764100"/>
          <a:ext cx="3000000" cy="3000000"/>
        </p:xfrm>
        <a:graphic>
          <a:graphicData uri="http://schemas.openxmlformats.org/drawingml/2006/table">
            <a:tbl>
              <a:tblPr>
                <a:noFill/>
                <a:tableStyleId>{DE9049C2-6297-41A0-9071-EE2724135E36}</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Use technology to graph a function given in function</a:t>
                      </a:r>
                      <a:endParaRPr sz="1300">
                        <a:solidFill>
                          <a:srgbClr val="424242"/>
                        </a:solidFill>
                        <a:latin typeface="Calibri"/>
                        <a:ea typeface="Calibri"/>
                        <a:cs typeface="Calibri"/>
                        <a:sym typeface="Calibri"/>
                      </a:endParaRPr>
                    </a:p>
                    <a:p>
                      <a:pPr indent="0" lvl="0" marL="0" rtl="0" algn="l">
                        <a:spcBef>
                          <a:spcPts val="0"/>
                        </a:spcBef>
                        <a:spcAft>
                          <a:spcPts val="0"/>
                        </a:spcAft>
                        <a:buNone/>
                      </a:pPr>
                      <a:r>
                        <a:rPr lang="en" sz="1300">
                          <a:solidFill>
                            <a:srgbClr val="424242"/>
                          </a:solidFill>
                          <a:latin typeface="Calibri"/>
                          <a:ea typeface="Calibri"/>
                          <a:cs typeface="Calibri"/>
                          <a:sym typeface="Calibri"/>
                        </a:rPr>
                        <a:t>notation, and use the graph to find the values of the</a:t>
                      </a:r>
                      <a:endParaRPr sz="1300">
                        <a:solidFill>
                          <a:srgbClr val="424242"/>
                        </a:solidFill>
                        <a:latin typeface="Calibri"/>
                        <a:ea typeface="Calibri"/>
                        <a:cs typeface="Calibri"/>
                        <a:sym typeface="Calibri"/>
                      </a:endParaRPr>
                    </a:p>
                    <a:p>
                      <a:pPr indent="0" lvl="0" marL="0" rtl="0" algn="l">
                        <a:spcBef>
                          <a:spcPts val="0"/>
                        </a:spcBef>
                        <a:spcAft>
                          <a:spcPts val="0"/>
                        </a:spcAft>
                        <a:buNone/>
                      </a:pPr>
                      <a:r>
                        <a:rPr lang="en" sz="1300">
                          <a:solidFill>
                            <a:srgbClr val="424242"/>
                          </a:solidFill>
                          <a:latin typeface="Calibri"/>
                          <a:ea typeface="Calibri"/>
                          <a:cs typeface="Calibri"/>
                          <a:sym typeface="Calibri"/>
                        </a:rPr>
                        <a:t>function.</a:t>
                      </a:r>
                      <a:endParaRPr sz="13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3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3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3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Identify if a graph represents a function through the</a:t>
                      </a:r>
                      <a:endParaRPr sz="1300">
                        <a:solidFill>
                          <a:srgbClr val="424242"/>
                        </a:solidFill>
                        <a:latin typeface="Calibri"/>
                        <a:ea typeface="Calibri"/>
                        <a:cs typeface="Calibri"/>
                        <a:sym typeface="Calibri"/>
                      </a:endParaRPr>
                    </a:p>
                    <a:p>
                      <a:pPr indent="0" lvl="0" marL="0" rtl="0" algn="l">
                        <a:spcBef>
                          <a:spcPts val="0"/>
                        </a:spcBef>
                        <a:spcAft>
                          <a:spcPts val="0"/>
                        </a:spcAft>
                        <a:buNone/>
                      </a:pPr>
                      <a:r>
                        <a:rPr lang="en" sz="1300">
                          <a:solidFill>
                            <a:srgbClr val="424242"/>
                          </a:solidFill>
                          <a:latin typeface="Calibri"/>
                          <a:ea typeface="Calibri"/>
                          <a:cs typeface="Calibri"/>
                          <a:sym typeface="Calibri"/>
                        </a:rPr>
                        <a:t>vertical line test.</a:t>
                      </a:r>
                      <a:endParaRPr sz="13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3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3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3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Explain different ways to find the value of a function </a:t>
                      </a:r>
                      <a:r>
                        <a:rPr lang="en" sz="1300">
                          <a:solidFill>
                            <a:srgbClr val="424242"/>
                          </a:solidFill>
                          <a:latin typeface="Calibri"/>
                          <a:ea typeface="Calibri"/>
                          <a:cs typeface="Calibri"/>
                          <a:sym typeface="Calibri"/>
                        </a:rPr>
                        <a:t>and to</a:t>
                      </a:r>
                      <a:r>
                        <a:rPr lang="en" sz="1300">
                          <a:solidFill>
                            <a:srgbClr val="424242"/>
                          </a:solidFill>
                          <a:latin typeface="Calibri"/>
                          <a:ea typeface="Calibri"/>
                          <a:cs typeface="Calibri"/>
                          <a:sym typeface="Calibri"/>
                        </a:rPr>
                        <a:t> solve equations written in function notation.</a:t>
                      </a:r>
                      <a:endParaRPr sz="13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3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3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3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Explain what makes a function a linear function.</a:t>
                      </a:r>
                      <a:endParaRPr sz="13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3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3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3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