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0A69FCE-E1C9-4094-B61D-5A2C1D07BA05}">
  <a:tblStyle styleId="{70A69FCE-E1C9-4094-B61D-5A2C1D07BA05}"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slide" Target="slides/slide36.xml"/><Relationship Id="rId41" Type="http://schemas.openxmlformats.org/officeDocument/2006/relationships/slide" Target="slides/slide35.xml"/><Relationship Id="rId22" Type="http://schemas.openxmlformats.org/officeDocument/2006/relationships/slide" Target="slides/slide16.xml"/><Relationship Id="rId21" Type="http://schemas.openxmlformats.org/officeDocument/2006/relationships/slide" Target="slides/slide15.xml"/><Relationship Id="rId43" Type="http://schemas.openxmlformats.org/officeDocument/2006/relationships/slide" Target="slides/slide37.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eogebra.org/m/v4fk7gua"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671/openstax-alg1-unit-5-spn-vocabulary-flash-cards/?i=5eauv9&amp;x=1jqt" TargetMode="External"/><Relationship Id="rId4" Type="http://schemas.openxmlformats.org/officeDocument/2006/relationships/hyperlink" Target="https://quizlet.com/881507407/openstax-alg1-unit-5-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youtu.be/Q2PGJThrG2Q?si=vTHFzTGS2I9_rXcI" TargetMode="External"/><Relationship Id="rId3" Type="http://schemas.openxmlformats.org/officeDocument/2006/relationships/hyperlink" Target="https://k12.openstax.org/contents/raise/resources/841ae32e85322500aaadf44ebb6fbe6269916d77" TargetMode="External"/><Relationship Id="rId4" Type="http://schemas.openxmlformats.org/officeDocument/2006/relationships/hyperlink" Target="https://k12.openstax.org/contents/raise/resources/dea3dbdcb5ad38aa790899274fb16a6259b5141d"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5-3-2-exploring-different-growth-patterns"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P_NQJdG92iA" TargetMode="External"/><Relationship Id="rId3" Type="http://schemas.openxmlformats.org/officeDocument/2006/relationships/hyperlink" Target="https://k12.openstax.org/contents/raise/resources/80f4dd91802bcea6079a5492078522eef037a110" TargetMode="External"/><Relationship Id="rId4" Type="http://schemas.openxmlformats.org/officeDocument/2006/relationships/hyperlink" Target="https://k12.openstax.org/contents/raise/resources/1ca792ce8cef6493b2e84e742f407b3f051607c1"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6.xml"/><Relationship Id="rId3" Type="http://schemas.openxmlformats.org/officeDocument/2006/relationships/slide" Target="/pp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7.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5-3-3-compare-and-contrast-two-patterns" TargetMode="Externa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4.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5-3-4-match-expressions-and-tables-with-situations" TargetMode="Externa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3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36.xml"/><Relationship Id="rId3" Type="http://schemas.openxmlformats.org/officeDocument/2006/relationships/hyperlink" Target="https://ancillaries.openstax.org/ancillaries/resources/ddbc409a-95e0-46eb-8a8a-2786b11fdc85/1748882784005/99e4a3d3-55ac-486a-ae16-30c75ca9c18d/2e/unit-5-introduction-to-exponential-functions/5-3-7-lesson-synthesis" TargetMode="Externa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9c39c74e2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39c39c74e2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The goal of this lesson is to encounter two different growth patterns—one pattern is linear, and the other is exponential. Students think about and compare the patterns by performing calculations and using graphs. This lesson contains many opportunities for students to notice and make use of structure. There is also an opportunity to use appropriate tools strategically.</a:t>
            </a:r>
            <a:endParaRPr>
              <a:solidFill>
                <a:schemeClr val="dk1"/>
              </a:solidFill>
              <a:latin typeface="Noto Sans"/>
              <a:ea typeface="Noto Sans"/>
              <a:cs typeface="Noto Sans"/>
              <a:sym typeface="Noto Sans"/>
            </a:endParaRPr>
          </a:p>
          <a:p>
            <a:pPr indent="0" lvl="0" marL="0" rtl="0" algn="l">
              <a:spcBef>
                <a:spcPts val="1000"/>
              </a:spcBef>
              <a:spcAft>
                <a:spcPts val="0"/>
              </a:spcAft>
              <a:buClr>
                <a:schemeClr val="dk1"/>
              </a:buClr>
              <a:buSzPts val="1100"/>
              <a:buFont typeface="Arial"/>
              <a:buNone/>
            </a:pPr>
            <a:r>
              <a:rPr lang="en">
                <a:solidFill>
                  <a:schemeClr val="dk1"/>
                </a:solidFill>
                <a:latin typeface="Noto Sans"/>
                <a:ea typeface="Noto Sans"/>
                <a:cs typeface="Noto Sans"/>
                <a:sym typeface="Noto Sans"/>
              </a:rPr>
              <a:t>They see that the pattern that grows by repeatedly doubling starts off slowly but eventually overtakes the other pattern, which increases by repeatedly adding the same amount. In fact, the first pattern eventually leaves the second pattern far behind. It is important that the teacher makes the connections between linear and exponential growth and the real world. Students need to understand how exponential growth can affect them financially through debts and investments, and how it’s always important to compare different offers given.</a:t>
            </a:r>
            <a:endParaRPr>
              <a:solidFill>
                <a:schemeClr val="dk1"/>
              </a:solidFill>
              <a:latin typeface="Noto Sans"/>
              <a:ea typeface="Noto Sans"/>
              <a:cs typeface="Noto Sans"/>
              <a:sym typeface="Noto Sans"/>
            </a:endParaRPr>
          </a:p>
          <a:p>
            <a:pPr indent="0" lvl="0" marL="0" rtl="0" algn="l">
              <a:spcBef>
                <a:spcPts val="1000"/>
              </a:spcBef>
              <a:spcAft>
                <a:spcPts val="0"/>
              </a:spcAft>
              <a:buClr>
                <a:schemeClr val="dk1"/>
              </a:buClr>
              <a:buSzPts val="1100"/>
              <a:buFont typeface="Arial"/>
              <a:buNone/>
            </a:pPr>
            <a:r>
              <a:rPr lang="en">
                <a:solidFill>
                  <a:schemeClr val="dk1"/>
                </a:solidFill>
                <a:latin typeface="Noto Sans"/>
                <a:ea typeface="Noto Sans"/>
                <a:cs typeface="Noto Sans"/>
                <a:sym typeface="Noto Sans"/>
              </a:rPr>
              <a:t>Students continue to examine two types of patterns by looking at tables, noting that one type is characterized by common differences and the other by common factors. They then match different representations with two contexts. This is an opportunity for students to notice structure in expressions. Note we are still not expecting students to use the words linear or exponential to describe these patterns, though they may naturally use the word linear to describe linear growth since they have encountered these types of functions before.</a:t>
            </a:r>
            <a:endParaRPr>
              <a:solidFill>
                <a:schemeClr val="dk1"/>
              </a:solidFill>
              <a:latin typeface="Noto Sans"/>
              <a:ea typeface="Noto Sans"/>
              <a:cs typeface="Noto Sans"/>
              <a:sym typeface="Noto Sans"/>
            </a:endParaRPr>
          </a:p>
          <a:p>
            <a:pPr indent="0" lvl="0" marL="0" rtl="0" algn="l">
              <a:spcBef>
                <a:spcPts val="1000"/>
              </a:spcBef>
              <a:spcAft>
                <a:spcPts val="0"/>
              </a:spcAft>
              <a:buClr>
                <a:schemeClr val="dk1"/>
              </a:buClr>
              <a:buSzPts val="1100"/>
              <a:buFont typeface="Arial"/>
              <a:buNone/>
            </a:pPr>
            <a:r>
              <a:rPr lang="en">
                <a:solidFill>
                  <a:schemeClr val="dk1"/>
                </a:solidFill>
                <a:latin typeface="Noto Sans"/>
                <a:ea typeface="Noto Sans"/>
                <a:cs typeface="Noto Sans"/>
                <a:sym typeface="Noto Sans"/>
              </a:rPr>
              <a:t>Throughout the unit, students will study exponential patterns systematically (eventually viewing them as functions) before returning to this comparison with linear functions toward the end of the unit.</a:t>
            </a:r>
            <a:endParaRPr>
              <a:solidFill>
                <a:schemeClr val="dk1"/>
              </a:solidFill>
              <a:latin typeface="Noto Sans"/>
              <a:ea typeface="Noto Sans"/>
              <a:cs typeface="Noto Sans"/>
              <a:sym typeface="Noto Sans"/>
            </a:endParaRPr>
          </a:p>
          <a:p>
            <a:pPr indent="0" lvl="0" marL="0" rtl="0" algn="l">
              <a:spcBef>
                <a:spcPts val="1000"/>
              </a:spcBef>
              <a:spcAft>
                <a:spcPts val="0"/>
              </a:spcAft>
              <a:buClr>
                <a:schemeClr val="dk1"/>
              </a:buClr>
              <a:buSzPts val="1100"/>
              <a:buFont typeface="Arial"/>
              <a:buNone/>
            </a:pPr>
            <a:r>
              <a:rPr lang="en">
                <a:solidFill>
                  <a:schemeClr val="dk1"/>
                </a:solidFill>
                <a:latin typeface="Noto Sans"/>
                <a:ea typeface="Noto Sans"/>
                <a:cs typeface="Noto Sans"/>
                <a:sym typeface="Noto Sans"/>
              </a:rPr>
              <a:t>Some technology is required for this lesson, but there are opportunities for students to select appropriate technology in the lesson. We recommend making scientific calculators and spreadsheet technology available.</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Acquire scientific calculators or devices that can run GeoGebra (recommended) or other spreadsheet technology. It is ideal if each student has their own device. (GeoGebra Spreadsheet is available </a:t>
            </a:r>
            <a:r>
              <a:rPr lang="en" u="sng">
                <a:solidFill>
                  <a:schemeClr val="hlink"/>
                </a:solidFill>
                <a:latin typeface="Noto Sans"/>
                <a:ea typeface="Noto Sans"/>
                <a:cs typeface="Noto Sans"/>
                <a:sym typeface="Noto Sans"/>
                <a:hlinkClick r:id="rId2"/>
              </a:rPr>
              <a:t>here</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Scientific calculators</a:t>
            </a:r>
            <a:endParaRPr>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Spreadsheet technology</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A1(D) communicate mathematical ideas, reasoning, and their implications using multiple representations, including symbols, diagrams, graphs, and language as appropriate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A1(F) analyze mathematical relationships to connect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A9(C) write exponential functions in the form </a:t>
            </a:r>
            <a:r>
              <a:rPr i="1" lang="en">
                <a:solidFill>
                  <a:schemeClr val="dk1"/>
                </a:solidFill>
                <a:latin typeface="Noto Sans"/>
                <a:ea typeface="Noto Sans"/>
                <a:cs typeface="Noto Sans"/>
                <a:sym typeface="Noto Sans"/>
              </a:rPr>
              <a:t>f(</a:t>
            </a:r>
            <a:r>
              <a:rPr i="1" lang="en">
                <a:solidFill>
                  <a:schemeClr val="dk1"/>
                </a:solidFill>
                <a:latin typeface="Times New Roman"/>
                <a:ea typeface="Times New Roman"/>
                <a:cs typeface="Times New Roman"/>
                <a:sym typeface="Times New Roman"/>
              </a:rPr>
              <a:t>x</a:t>
            </a:r>
            <a:r>
              <a:rPr i="1" lang="en">
                <a:solidFill>
                  <a:schemeClr val="dk1"/>
                </a:solidFill>
                <a:latin typeface="Noto Sans"/>
                <a:ea typeface="Noto Sans"/>
                <a:cs typeface="Noto Sans"/>
                <a:sym typeface="Noto Sans"/>
              </a:rPr>
              <a:t>) = ab</a:t>
            </a:r>
            <a:r>
              <a:rPr baseline="30000"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(where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is a rational number) to describe problems arising from mathematical and real-world situations, including growth and decay </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9e5d6c5484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9e5d6c5484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Lesson Vocabulary</a:t>
            </a:r>
            <a:endParaRPr b="1">
              <a:solidFill>
                <a:schemeClr val="dk1"/>
              </a:solidFill>
            </a:endParaRPr>
          </a:p>
          <a:p>
            <a:pPr indent="0" lvl="0" marL="0" rtl="0" algn="l">
              <a:spcBef>
                <a:spcPts val="0"/>
              </a:spcBef>
              <a:spcAft>
                <a:spcPts val="0"/>
              </a:spcAft>
              <a:buNone/>
            </a:pPr>
            <a:r>
              <a:rPr lang="en">
                <a:solidFill>
                  <a:schemeClr val="dk1"/>
                </a:solidFill>
              </a:rPr>
              <a:t>To support student understanding of key vocabulary:</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Introduce and review the vocabulary words students will see in this lesson.</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Encourage students to notice how these words are used and to include them in their math discussions and explanations—both written and oral.</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Use a word wall to reinforce vocabulary. </a:t>
            </a:r>
            <a:r>
              <a:rPr lang="en" u="sng">
                <a:solidFill>
                  <a:schemeClr val="hlink"/>
                </a:solidFill>
                <a:hlinkClick r:id="rId2"/>
              </a:rPr>
              <a:t>Sample word wall cards are available here</a:t>
            </a:r>
            <a:r>
              <a:rPr lang="en">
                <a:solidFill>
                  <a:schemeClr val="dk1"/>
                </a:solidFill>
              </a:rPr>
              <a:t>.</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For newcomers or students with beginning English proficiency, use these Quizlet sets to support vocabulary learning:</a:t>
            </a:r>
            <a:endParaRPr>
              <a:solidFill>
                <a:schemeClr val="dk1"/>
              </a:solidFill>
            </a:endParaRPr>
          </a:p>
          <a:p>
            <a:pPr indent="-298450" lvl="1" marL="914400" rtl="0" algn="l">
              <a:spcBef>
                <a:spcPts val="0"/>
              </a:spcBef>
              <a:spcAft>
                <a:spcPts val="0"/>
              </a:spcAft>
              <a:buClr>
                <a:schemeClr val="dk1"/>
              </a:buClr>
              <a:buSzPts val="1100"/>
              <a:buChar char="○"/>
            </a:pPr>
            <a:r>
              <a:rPr lang="en" u="sng">
                <a:solidFill>
                  <a:schemeClr val="hlink"/>
                </a:solidFill>
                <a:hlinkClick r:id="rId3"/>
              </a:rPr>
              <a:t>Unit 5 Spanish Vocabulary</a:t>
            </a:r>
            <a:r>
              <a:rPr lang="en">
                <a:solidFill>
                  <a:schemeClr val="dk1"/>
                </a:solidFill>
              </a:rPr>
              <a:t> – use first to build understanding</a:t>
            </a:r>
            <a:endParaRPr>
              <a:solidFill>
                <a:schemeClr val="dk1"/>
              </a:solidFill>
            </a:endParaRPr>
          </a:p>
          <a:p>
            <a:pPr indent="-298450" lvl="1" marL="914400" rtl="0" algn="l">
              <a:spcBef>
                <a:spcPts val="0"/>
              </a:spcBef>
              <a:spcAft>
                <a:spcPts val="0"/>
              </a:spcAft>
              <a:buClr>
                <a:schemeClr val="dk1"/>
              </a:buClr>
              <a:buSzPts val="1100"/>
              <a:buChar char="○"/>
            </a:pPr>
            <a:r>
              <a:rPr lang="en" u="sng">
                <a:solidFill>
                  <a:schemeClr val="hlink"/>
                </a:solidFill>
                <a:hlinkClick r:id="rId4"/>
              </a:rPr>
              <a:t>Unit 5 Vocabulary (English)</a:t>
            </a:r>
            <a:r>
              <a:rPr lang="en">
                <a:solidFill>
                  <a:schemeClr val="dk1"/>
                </a:solidFill>
              </a:rPr>
              <a:t> – use after anchoring in Spanish</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Support for English Language Learners</a:t>
            </a:r>
            <a:endParaRPr b="1">
              <a:solidFill>
                <a:schemeClr val="dk1"/>
              </a:solidFill>
            </a:endParaRPr>
          </a:p>
          <a:p>
            <a:pPr indent="-301625" lvl="0" marL="457200" rtl="0" algn="l">
              <a:spcBef>
                <a:spcPts val="0"/>
              </a:spcBef>
              <a:spcAft>
                <a:spcPts val="0"/>
              </a:spcAft>
              <a:buClr>
                <a:schemeClr val="dk1"/>
              </a:buClr>
              <a:buSzPts val="1150"/>
              <a:buFont typeface="Roboto"/>
              <a:buChar char="●"/>
            </a:pPr>
            <a:r>
              <a:rPr lang="en" sz="1150">
                <a:solidFill>
                  <a:schemeClr val="dk1"/>
                </a:solidFill>
                <a:latin typeface="Roboto"/>
                <a:ea typeface="Roboto"/>
                <a:cs typeface="Roboto"/>
                <a:sym typeface="Roboto"/>
              </a:rPr>
              <a:t>ELPS 2(F) listen to and derive meaning from a variety of media such as audiotape, video, DVD, and CD-ROM to build and reinforce concept and language attainment</a:t>
            </a:r>
            <a:endParaRPr sz="1150">
              <a:solidFill>
                <a:schemeClr val="dk1"/>
              </a:solidFill>
              <a:latin typeface="Roboto"/>
              <a:ea typeface="Roboto"/>
              <a:cs typeface="Roboto"/>
              <a:sym typeface="Roboto"/>
            </a:endParaRPr>
          </a:p>
          <a:p>
            <a:pPr indent="-301625" lvl="0" marL="457200" rtl="0" algn="l">
              <a:lnSpc>
                <a:spcPct val="115000"/>
              </a:lnSpc>
              <a:spcBef>
                <a:spcPts val="0"/>
              </a:spcBef>
              <a:spcAft>
                <a:spcPts val="0"/>
              </a:spcAft>
              <a:buClr>
                <a:schemeClr val="dk1"/>
              </a:buClr>
              <a:buSzPts val="1150"/>
              <a:buFont typeface="Roboto"/>
              <a:buChar char="●"/>
            </a:pPr>
            <a:r>
              <a:rPr lang="en" sz="1150">
                <a:solidFill>
                  <a:schemeClr val="dk1"/>
                </a:solidFill>
                <a:latin typeface="Roboto"/>
                <a:ea typeface="Roboto"/>
                <a:cs typeface="Roboto"/>
                <a:sym typeface="Roboto"/>
              </a:rPr>
              <a:t>ELPS 2(I) demonstrate listening comprehension of increasingly complex spoken English by following directions, retelling or summarizing spoken messages, responding to questions and requests, collaborating with peers, and taking notes commensurate with content and grade-level needs</a:t>
            </a:r>
            <a:endParaRPr sz="1150">
              <a:solidFill>
                <a:schemeClr val="dk1"/>
              </a:solidFill>
              <a:latin typeface="Roboto"/>
              <a:ea typeface="Roboto"/>
              <a:cs typeface="Roboto"/>
              <a:sym typeface="Roboto"/>
            </a:endParaRPr>
          </a:p>
          <a:p>
            <a:pPr indent="-301625" lvl="0" marL="457200" rtl="0" algn="l">
              <a:lnSpc>
                <a:spcPct val="115000"/>
              </a:lnSpc>
              <a:spcBef>
                <a:spcPts val="0"/>
              </a:spcBef>
              <a:spcAft>
                <a:spcPts val="0"/>
              </a:spcAft>
              <a:buClr>
                <a:schemeClr val="dk1"/>
              </a:buClr>
              <a:buSzPts val="1150"/>
              <a:buFont typeface="Roboto"/>
              <a:buChar char="●"/>
            </a:pPr>
            <a:r>
              <a:rPr lang="en" sz="1150">
                <a:solidFill>
                  <a:schemeClr val="dk1"/>
                </a:solidFill>
                <a:latin typeface="Roboto"/>
                <a:ea typeface="Roboto"/>
                <a:cs typeface="Roboto"/>
                <a:sym typeface="Roboto"/>
              </a:rPr>
              <a:t>ELPS 4(F) use visual and contextual support and support from peers and teachers to read grade-appropriate content area text, enhance and confirm understanding, and develop vocabulary, grasp of language structures, and background knowledge needed to comprehend increasingly challenging language</a:t>
            </a:r>
            <a:endParaRPr sz="1150">
              <a:solidFill>
                <a:schemeClr val="dk1"/>
              </a:solidFill>
              <a:latin typeface="Roboto"/>
              <a:ea typeface="Roboto"/>
              <a:cs typeface="Roboto"/>
              <a:sym typeface="Roboto"/>
            </a:endParaRPr>
          </a:p>
          <a:p>
            <a:pPr indent="-301625" lvl="0" marL="457200" rtl="0" algn="l">
              <a:lnSpc>
                <a:spcPct val="115000"/>
              </a:lnSpc>
              <a:spcBef>
                <a:spcPts val="0"/>
              </a:spcBef>
              <a:spcAft>
                <a:spcPts val="0"/>
              </a:spcAft>
              <a:buClr>
                <a:schemeClr val="dk1"/>
              </a:buClr>
              <a:buSzPts val="1150"/>
              <a:buFont typeface="Roboto"/>
              <a:buChar char="●"/>
            </a:pPr>
            <a:r>
              <a:rPr lang="en" sz="1150">
                <a:solidFill>
                  <a:schemeClr val="dk1"/>
                </a:solidFill>
                <a:latin typeface="Roboto"/>
                <a:ea typeface="Roboto"/>
                <a:cs typeface="Roboto"/>
                <a:sym typeface="Roboto"/>
              </a:rPr>
              <a:t>ELPS 4(G) demonstrate comprehension of increasingly complex English by participating in shared reading, retelling or summarizing material, responding to questions, and taking notes commensurate with content area and grade level needs</a:t>
            </a:r>
            <a:endParaRPr sz="1150">
              <a:solidFill>
                <a:schemeClr val="dk1"/>
              </a:solidFill>
              <a:latin typeface="Roboto"/>
              <a:ea typeface="Roboto"/>
              <a:cs typeface="Roboto"/>
              <a:sym typeface="Roboto"/>
            </a:endParaRPr>
          </a:p>
          <a:p>
            <a:pPr indent="0" lvl="0" marL="0" rtl="0" algn="l">
              <a:spcBef>
                <a:spcPts val="11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9c39c74e23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39c39c74e23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opening warm up gives students an opportunity to create a pictorial representation of exponential growth. The purpose of this warm up is to help students make sense of the situation coming up in the next activity, where they are not explicitly asked to make a pictorial representation.</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drawing is shown on the </a:t>
            </a:r>
            <a:r>
              <a:rPr lang="en" sz="1300" u="sng">
                <a:solidFill>
                  <a:schemeClr val="hlink"/>
                </a:solidFill>
                <a:latin typeface="Calibri"/>
                <a:ea typeface="Calibri"/>
                <a:cs typeface="Calibri"/>
                <a:sym typeface="Calibri"/>
                <a:hlinkClick action="ppaction://hlinksldjump" r:id="rId2"/>
              </a:rPr>
              <a:t>next slide</a:t>
            </a:r>
            <a:r>
              <a:rPr lang="en" sz="1300">
                <a:solidFill>
                  <a:schemeClr val="dk1"/>
                </a:solidFill>
                <a:latin typeface="Calibri"/>
                <a:ea typeface="Calibri"/>
                <a:cs typeface="Calibri"/>
                <a:sym typeface="Calibri"/>
              </a:rPr>
              <a:t> (currently hidden).</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9 bacteria in hour 2</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150">
                <a:solidFill>
                  <a:schemeClr val="dk1"/>
                </a:solidFill>
                <a:latin typeface="Roboto"/>
                <a:ea typeface="Roboto"/>
                <a:cs typeface="Roboto"/>
                <a:sym typeface="Roboto"/>
              </a:rPr>
              <a:t>27 bacteria in hour 3</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None</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Invite a few students to share their drawings and their observations about how the number of bacteria is growing.</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a6d54d564d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3a6d54d564d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9c39c74e23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9c39c74e23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a:t>
            </a:r>
            <a:r>
              <a:rPr b="1" lang="en" sz="1300">
                <a:solidFill>
                  <a:schemeClr val="dk1"/>
                </a:solidFill>
                <a:latin typeface="Calibri"/>
                <a:ea typeface="Calibri"/>
                <a:cs typeface="Calibri"/>
                <a:sym typeface="Calibri"/>
              </a:rPr>
              <a:t>MLR 6 Three Reads: Reading, Listening,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support reading comprehension of this word problem. Use the first read to orient students to the situation. Ask students to describe what the situation is about without using numbers (as a reward, students make a choice between Purse A and Purse B). Use the second read to identify quantities and relationships. Ask students what can be counted or measured without focusing on the values. Listen for, and amplify, the important quantities that vary in relation to each other in this situation: the amount of money, in dollars, and the amount of time, in days. After the third read, invite students to brainstorm possible strategies to answer the questions. This helps students connect the language in the word problem and the reasoning needed to solve the problem.</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a:t>
            </a:r>
            <a:r>
              <a:rPr i="1" lang="en" sz="1300">
                <a:solidFill>
                  <a:schemeClr val="dk1"/>
                </a:solidFill>
                <a:latin typeface="Calibri"/>
                <a:ea typeface="Calibri"/>
                <a:cs typeface="Calibri"/>
                <a:sym typeface="Calibri"/>
              </a:rPr>
              <a:t>Support sense-making</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SzPts val="1300"/>
              <a:buFont typeface="Calibri"/>
              <a:buChar char="○"/>
            </a:pPr>
            <a:r>
              <a:rPr lang="en" sz="1300" u="sng">
                <a:solidFill>
                  <a:schemeClr val="hlink"/>
                </a:solidFill>
                <a:latin typeface="Calibri"/>
                <a:ea typeface="Calibri"/>
                <a:cs typeface="Calibri"/>
                <a:sym typeface="Calibri"/>
                <a:hlinkClick r:id="rId2"/>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r:id="rId3"/>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SzPts val="1300"/>
              <a:buFont typeface="Calibri"/>
              <a:buChar char="○"/>
            </a:pPr>
            <a:r>
              <a:rPr lang="en" sz="1300" u="sng">
                <a:solidFill>
                  <a:schemeClr val="hlink"/>
                </a:solidFill>
                <a:latin typeface="Calibri"/>
                <a:ea typeface="Calibri"/>
                <a:cs typeface="Calibri"/>
                <a:sym typeface="Calibri"/>
                <a:hlinkClick r:id="rId4"/>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t>
            </a:r>
            <a:r>
              <a:rPr b="1" lang="en" sz="1300">
                <a:solidFill>
                  <a:schemeClr val="dk1"/>
                </a:solidFill>
                <a:latin typeface="Calibri"/>
                <a:ea typeface="Calibri"/>
                <a:cs typeface="Calibri"/>
                <a:sym typeface="Calibri"/>
              </a:rPr>
              <a:t>Representation: Internalize Comprehension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Represent the same information through different modalities by using diagrams. Encourage students to sketch diagrams that show how the amount of money grows over the first few days. Students may benefit from this visual as they transition to the use of a table or other representation to track growth.</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a:t>
            </a:r>
            <a:r>
              <a:rPr i="1" lang="en" sz="1300">
                <a:solidFill>
                  <a:schemeClr val="dk1"/>
                </a:solidFill>
                <a:latin typeface="Calibri"/>
                <a:ea typeface="Calibri"/>
                <a:cs typeface="Calibri"/>
                <a:sym typeface="Calibri"/>
              </a:rPr>
              <a:t>Conceptual processing; Visual-spatial processing</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goal of this activity is to allow students to explore two growth patterns and to notice that a doubling pattern eventually grows very, very large, even with a small starting value. Students may perform a repeated calculation, or they may generalize the process by writing expressions or equations.</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lang="en" sz="1300">
                <a:solidFill>
                  <a:schemeClr val="dk1"/>
                </a:solidFill>
                <a:latin typeface="Calibri"/>
                <a:ea typeface="Calibri"/>
                <a:cs typeface="Calibri"/>
                <a:sym typeface="Calibri"/>
              </a:rPr>
              <a:t>Making spreadsheet technology available gives students an opportunity to choose appropriate tools strategically.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Provide access to calculators or spreadsheets.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Present the situation (either by asking students to read it quietly or by performing a dramatic reading).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Before students do any calculating or any other work, poll the class about which option they think is better.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Display the results of the poll (the number of students who think Purse A is better and the number who think Purse B is better) for all to see.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80"/>
              </a:spcBef>
              <a:spcAft>
                <a:spcPts val="0"/>
              </a:spcAft>
              <a:buNone/>
            </a:pPr>
            <a:r>
              <a:rPr b="1" i="1" lang="en" sz="1300">
                <a:solidFill>
                  <a:schemeClr val="dk1"/>
                </a:solidFill>
                <a:latin typeface="Calibri"/>
                <a:ea typeface="Calibri"/>
                <a:cs typeface="Calibri"/>
                <a:sym typeface="Calibri"/>
              </a:rPr>
              <a:t>Activity questions, answers, anticipated misconceptions, and synthesis on the next slide.</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After 7 days, Purse A will contain $2,400 because it grows by $200 each day for 7 days.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Purse B will contain $1.28. It doubles each day for 7 days, so it will have 1⋅2</a:t>
            </a:r>
            <a:r>
              <a:rPr baseline="30000" lang="en" sz="1300">
                <a:solidFill>
                  <a:schemeClr val="dk1"/>
                </a:solidFill>
                <a:latin typeface="Calibri"/>
                <a:ea typeface="Calibri"/>
                <a:cs typeface="Calibri"/>
                <a:sym typeface="Calibri"/>
              </a:rPr>
              <a:t>7</a:t>
            </a:r>
            <a:r>
              <a:rPr lang="en" sz="1300">
                <a:solidFill>
                  <a:schemeClr val="dk1"/>
                </a:solidFill>
                <a:latin typeface="Calibri"/>
                <a:ea typeface="Calibri"/>
                <a:cs typeface="Calibri"/>
                <a:sym typeface="Calibri"/>
              </a:rPr>
              <a:t> or 128 cents (the 1 here represents the 1 cent for when the genie appeared).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After 2 weeks, Purse A will contain an additional $1,400 for a total of $3,800.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After 2 weeks, Purse B will contain 1⋅2</a:t>
            </a:r>
            <a:r>
              <a:rPr baseline="30000" lang="en" sz="1300">
                <a:solidFill>
                  <a:schemeClr val="dk1"/>
                </a:solidFill>
                <a:latin typeface="Calibri"/>
                <a:ea typeface="Calibri"/>
                <a:cs typeface="Calibri"/>
                <a:sym typeface="Calibri"/>
              </a:rPr>
              <a:t>14</a:t>
            </a:r>
            <a:r>
              <a:rPr lang="en" sz="1300">
                <a:solidFill>
                  <a:schemeClr val="dk1"/>
                </a:solidFill>
                <a:latin typeface="Calibri"/>
                <a:ea typeface="Calibri"/>
                <a:cs typeface="Calibri"/>
                <a:sym typeface="Calibri"/>
              </a:rPr>
              <a:t> cents. This is 16,384 cents or $163.84.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a.  Purse A will have an additional $1,400 during the third week for a total of $5,200.</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b.  Purse B will have 128 times as much money (compared to the end of two weeks) for a total of $20,971.52.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Purse B will have a lot more money. Purse A will have 1,000 + 30⋅200 or $7,000, which is much less than the doubling purse on day 21.</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Some students may confuse the units for the two purses. Remind them that Purse B contains pennies (and thus cents rather than dollars).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Vocabulary such as claustrophobic and double may need to be clarified so students are clear on what the question is asking.</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Due to prior experience with genie stories, students may be suspicious of the offers. Ask them to show their mathematical reasoning, rather than basing their choice of purses on their suspicions or other considerations such as how to carry a purse containing over 2 million pennies.</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Focus the discussion on how students found the amounts of money in the two purses after many days. Invite students who performed recursive calculations and those who wrote expressions or equations to share. Record and display students’ reasoning for all to see. Seeing the repeated reasoning will support students’ generalization work later. For example, the amount in Purse A will be 1,000 + 200 for day 1, then 1,000 + 200 + 200 for day 2, 1,000 + 200 + 200 + 200 for day 3, and so on. Connect this to writing expressions like 1,000 + 200⋅3</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and 1,000 + 200</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where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represents the number of days since the genie appeared.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For Purse B, highlight the fact that after two days it contains (1⋅2)⋅2 cents, which is 2</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cents. After three days, it contains (1⋅2)⋅2⋅2 cents, which is 2</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cents. (Here the day the genie appears is treated as day 0.) This is a good opportunity to emphasize the meaning of exponential notation. Exponential notation is particularly useful for expressing the amount in Purse B on day 30, which is 230 cents.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no students use a spreadsheet, consider demonstrating how it might be helpful in performing calculations like these.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$12 is the amount she would make after the third hour. To find the total, add: $1.50 + $3 + $6 + $12 or $22.50. The answer is Olivia would make $3</a:t>
            </a:r>
            <a:r>
              <a:rPr lang="en" sz="1300">
                <a:solidFill>
                  <a:schemeClr val="dk1"/>
                </a:solidFill>
                <a:latin typeface="Calibri"/>
                <a:ea typeface="Calibri"/>
                <a:cs typeface="Calibri"/>
                <a:sym typeface="Calibri"/>
              </a:rPr>
              <a:t>5</a:t>
            </a:r>
            <a:r>
              <a:rPr lang="en" sz="1300">
                <a:solidFill>
                  <a:schemeClr val="dk1"/>
                </a:solidFill>
                <a:latin typeface="Calibri"/>
                <a:ea typeface="Calibri"/>
                <a:cs typeface="Calibri"/>
                <a:sym typeface="Calibri"/>
              </a:rPr>
              <a:t> at Job 1 and $22.50 at Job 2.</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Check yourself: Job 1 would be $5 + $10 + $10 + $10 or $35. Job 2 would be $1.50 + $3 + $6 + $12 or $22.50.</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would be the amount for 2 hours, not 3. For Job 1, add another $10. For Job 2, add $12. The answer is Olivia would make $35 at Job 1 and $22.50 at Job 2.</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Be sure to add the amount she makes for accepting the job, $5 for Job 1 and $1.50 for Job 2. The answer is Olivia would make $35 at Job 1 and $22.50 at Job 2.</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150">
                <a:solidFill>
                  <a:schemeClr val="dk1"/>
                </a:solidFill>
                <a:latin typeface="Roboto"/>
                <a:ea typeface="Roboto"/>
                <a:cs typeface="Roboto"/>
                <a:sym typeface="Roboto"/>
              </a:rPr>
              <a:t>When determining growth, there are a few ways to check.</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150">
                <a:solidFill>
                  <a:schemeClr val="dk1"/>
                </a:solidFill>
                <a:latin typeface="Roboto"/>
                <a:ea typeface="Roboto"/>
                <a:cs typeface="Roboto"/>
                <a:sym typeface="Roboto"/>
              </a:rPr>
              <a:t>When given a table, you could graph each, or you could check the rate of change.</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150">
                <a:solidFill>
                  <a:schemeClr val="dk1"/>
                </a:solidFill>
                <a:latin typeface="Roboto"/>
                <a:ea typeface="Roboto"/>
                <a:cs typeface="Roboto"/>
                <a:sym typeface="Roboto"/>
              </a:rPr>
              <a:t>Linear functions have a constant rate of change, where consecutive terms have a common difference.</a:t>
            </a:r>
            <a:endParaRPr sz="1150">
              <a:solidFill>
                <a:schemeClr val="dk1"/>
              </a:solidFill>
              <a:latin typeface="Roboto"/>
              <a:ea typeface="Roboto"/>
              <a:cs typeface="Roboto"/>
              <a:sym typeface="Roboto"/>
            </a:endParaRPr>
          </a:p>
          <a:p>
            <a:pPr indent="-301625" lvl="1" marL="914400" rtl="0" algn="l">
              <a:lnSpc>
                <a:spcPct val="115000"/>
              </a:lnSpc>
              <a:spcBef>
                <a:spcPts val="0"/>
              </a:spcBef>
              <a:spcAft>
                <a:spcPts val="0"/>
              </a:spcAft>
              <a:buClr>
                <a:schemeClr val="dk1"/>
              </a:buClr>
              <a:buSzPts val="1150"/>
              <a:buFont typeface="Roboto"/>
              <a:buChar char="○"/>
            </a:pPr>
            <a:r>
              <a:rPr lang="en" sz="1150">
                <a:solidFill>
                  <a:schemeClr val="dk1"/>
                </a:solidFill>
                <a:latin typeface="Roboto"/>
                <a:ea typeface="Roboto"/>
                <a:cs typeface="Roboto"/>
                <a:sym typeface="Roboto"/>
              </a:rPr>
              <a:t>Exponential functions have a constant ratio or common multiplier.</a:t>
            </a:r>
            <a:endParaRPr sz="1150">
              <a:solidFill>
                <a:schemeClr val="dk1"/>
              </a:solidFill>
              <a:latin typeface="Roboto"/>
              <a:ea typeface="Roboto"/>
              <a:cs typeface="Roboto"/>
              <a:sym typeface="Roboto"/>
            </a:endParaRPr>
          </a:p>
          <a:p>
            <a:pPr indent="-301625" lvl="0" marL="457200" rtl="0" algn="l">
              <a:lnSpc>
                <a:spcPct val="115000"/>
              </a:lnSpc>
              <a:spcBef>
                <a:spcPts val="0"/>
              </a:spcBef>
              <a:spcAft>
                <a:spcPts val="0"/>
              </a:spcAft>
              <a:buClr>
                <a:schemeClr val="dk1"/>
              </a:buClr>
              <a:buSzPts val="1150"/>
              <a:buFont typeface="Roboto"/>
              <a:buChar char="●"/>
            </a:pPr>
            <a:r>
              <a:rPr lang="en" sz="1150">
                <a:solidFill>
                  <a:schemeClr val="dk1"/>
                </a:solidFill>
                <a:latin typeface="Roboto"/>
                <a:ea typeface="Roboto"/>
                <a:cs typeface="Roboto"/>
                <a:sym typeface="Roboto"/>
              </a:rPr>
              <a:t>The common difference is a value that is added to or subtracted from consecutive terms to find the next term. </a:t>
            </a:r>
            <a:endParaRPr sz="1150">
              <a:solidFill>
                <a:schemeClr val="dk1"/>
              </a:solidFill>
              <a:latin typeface="Roboto"/>
              <a:ea typeface="Roboto"/>
              <a:cs typeface="Roboto"/>
              <a:sym typeface="Roboto"/>
            </a:endParaRPr>
          </a:p>
          <a:p>
            <a:pPr indent="-301625" lvl="0" marL="457200" rtl="0" algn="l">
              <a:lnSpc>
                <a:spcPct val="115000"/>
              </a:lnSpc>
              <a:spcBef>
                <a:spcPts val="0"/>
              </a:spcBef>
              <a:spcAft>
                <a:spcPts val="0"/>
              </a:spcAft>
              <a:buClr>
                <a:schemeClr val="dk1"/>
              </a:buClr>
              <a:buSzPts val="1150"/>
              <a:buFont typeface="Roboto"/>
              <a:buChar char="●"/>
            </a:pPr>
            <a:r>
              <a:rPr lang="en" sz="1150">
                <a:solidFill>
                  <a:schemeClr val="dk1"/>
                </a:solidFill>
                <a:latin typeface="Roboto"/>
                <a:ea typeface="Roboto"/>
                <a:cs typeface="Roboto"/>
                <a:sym typeface="Roboto"/>
              </a:rPr>
              <a:t>The constant ratio is a value that is multiplied or divided from consecutive terms to find the next term.</a:t>
            </a:r>
            <a:endParaRPr sz="1150">
              <a:solidFill>
                <a:schemeClr val="dk1"/>
              </a:solidFill>
              <a:latin typeface="Roboto"/>
              <a:ea typeface="Roboto"/>
              <a:cs typeface="Roboto"/>
              <a:sym typeface="Roboto"/>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Access the </a:t>
            </a:r>
            <a:r>
              <a:rPr b="1" lang="en" sz="1300" u="sng">
                <a:solidFill>
                  <a:schemeClr val="hlink"/>
                </a:solidFill>
                <a:latin typeface="Calibri"/>
                <a:ea typeface="Calibri"/>
                <a:cs typeface="Calibri"/>
                <a:sym typeface="Calibri"/>
                <a:hlinkClick r:id="rId2"/>
              </a:rPr>
              <a:t>online textbook</a:t>
            </a:r>
            <a:r>
              <a:rPr b="1" lang="en" sz="1300">
                <a:solidFill>
                  <a:schemeClr val="dk1"/>
                </a:solidFill>
                <a:latin typeface="Calibri"/>
                <a:ea typeface="Calibri"/>
                <a:cs typeface="Calibri"/>
                <a:sym typeface="Calibri"/>
              </a:rPr>
              <a:t> for an answer with explanation to this question.</a:t>
            </a:r>
            <a:endParaRPr sz="1150">
              <a:solidFill>
                <a:schemeClr val="dk1"/>
              </a:solidFill>
              <a:latin typeface="Roboto"/>
              <a:ea typeface="Roboto"/>
              <a:cs typeface="Roboto"/>
              <a:sym typeface="Roboto"/>
            </a:endParaRPr>
          </a:p>
          <a:p>
            <a:pPr indent="0" lvl="0" marL="0" rtl="0" algn="l">
              <a:lnSpc>
                <a:spcPct val="115000"/>
              </a:lnSpc>
              <a:spcBef>
                <a:spcPts val="1200"/>
              </a:spcBef>
              <a:spcAft>
                <a:spcPts val="0"/>
              </a:spcAft>
              <a:buNone/>
            </a:pPr>
            <a:r>
              <a:t/>
            </a:r>
            <a:endParaRPr>
              <a:solidFill>
                <a:schemeClr val="dk1"/>
              </a:solidFill>
            </a:endParaRPr>
          </a:p>
          <a:p>
            <a:pPr indent="0" lvl="0" marL="0" rtl="0" algn="l">
              <a:lnSpc>
                <a:spcPct val="115000"/>
              </a:lnSpc>
              <a:spcBef>
                <a:spcPts val="0"/>
              </a:spcBef>
              <a:spcAft>
                <a:spcPts val="120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9c39c74e23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39c39c74e2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5 Co-Craft Questions: Reading, Conversing, Writing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Before revealing the task, begin by displaying only the graphs that show how the amount of money in the purses changes. Give students 1 – 2 minutes to write their own mathematical questions about the situation. Invite students to share their questions with the class. Listen for and amplify any questions seeking to determine which purse is the better choice or those that reference specific critical points on the graphs. This will build student understanding of the language of mathematical comparisons and help ensure students interpret the task correctly.</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Maximize meta-awareness; Cultivate conversation</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2"/>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r:id="rId3"/>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4"/>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i="1" sz="1300">
              <a:solidFill>
                <a:schemeClr val="dk1"/>
              </a:solidFill>
              <a:latin typeface="Calibri"/>
              <a:ea typeface="Calibri"/>
              <a:cs typeface="Calibri"/>
              <a:sym typeface="Calibri"/>
            </a:endParaRPr>
          </a:p>
          <a:p>
            <a:pPr indent="0" lvl="0" marL="0" rtl="0" algn="l">
              <a:lnSpc>
                <a:spcPct val="115000"/>
              </a:lnSpc>
              <a:spcBef>
                <a:spcPts val="300"/>
              </a:spcBef>
              <a:spcAft>
                <a:spcPts val="0"/>
              </a:spcAft>
              <a:buNone/>
            </a:pPr>
            <a:r>
              <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allows students to compare and contrast the two patterns visually and to make sense of the graphs and use them to answer questions in the context of the genie’s offer. They recall that a quantity that grows by adding the same amount at each step forms a line when plotted, and they see an example where a quantity that grows by the same factor at each step forms a curve when plotted.</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Tell students they will now consider what the two offers look like graphically.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One of the questions asks students about the vertical intercept. If needed, review the meaning of the term.</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80"/>
              </a:spcBef>
              <a:spcAft>
                <a:spcPts val="80"/>
              </a:spcAft>
              <a:buNone/>
            </a:pPr>
            <a:r>
              <a:rPr b="1" i="1" lang="en" sz="1300">
                <a:solidFill>
                  <a:schemeClr val="dk1"/>
                </a:solidFill>
                <a:latin typeface="Calibri"/>
                <a:ea typeface="Calibri"/>
                <a:cs typeface="Calibri"/>
                <a:sym typeface="Calibri"/>
              </a:rPr>
              <a:t>Activity questions and answers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blue data on the graph containing 𝑃 is Purse 𝐵, and the red data on the graph containing 𝑄 is Purse 𝐴. Purse 𝐵 starts with less money than Purse 𝐴, so its graph will be lower at the beginning. The blue data on the graph containing 𝑃 is Purse 𝐵, and the red data on the graph containing 𝑄 is Purse 𝐴. Purse 𝐵 starts with less money than Purse 𝐴, so its graph will be lower at the beginning.</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Point 𝑃 says that 9 days after the genie has appeared, Purse B contains $5.12. Point 𝑄 says that 5 days after the genie has appeared, Purse A contains $2,000.</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For Purse A, the vertical intercept is (0,1,000) because when the genie appears (day 0), the purse has $1,000. For Purse B, the vertical intercept is (0,0.01) because it only contains $0.01 when the genie appears.</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According to the graphs, on day 19 and afterward, Purse B is worth more than Purse A. This can be seen on the graph since Purse B has a greater 𝑦-coordinate for the first time when 𝑥 is 19.</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is a sample:  Purse B is worth more after 19 days, but there may be other considerations to take into account.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Additional activity questions, answers, anticipated misconceptions, and synthesis on the next slide.</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3b472d3117d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3b472d3117d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6"/>
            </a:pPr>
            <a:r>
              <a:rPr lang="en" sz="1300">
                <a:solidFill>
                  <a:schemeClr val="dk1"/>
                </a:solidFill>
                <a:latin typeface="Calibri"/>
                <a:ea typeface="Calibri"/>
                <a:cs typeface="Calibri"/>
                <a:sym typeface="Calibri"/>
              </a:rPr>
              <a:t>The vertical intercept for Purse B is lower, so Purse B starts off with less money than Purse A. The values in Purse B stay lower than the values in Purse A until day 10, when they appear to be the same. So Purse A is better up to day 10, and after that point Purse B becomes a better choice.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Due to the exponential nature of the problem, the scale for the vertical axis makes it difficult to accurately estimate vertical coordinates of points from the graph. Remind students that they know how the value of each purse is calculated, so they may use calculations similar to those in the previous activity to compute actual dollar values.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If color versions of the materials are not available, it may be difficult to determine which points correspond with which purse. Encourage students to imagine connecting the dots (perhaps using a ruler for Purse A) to distinguish the two sets of points.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Invite students to share their responses with the class. Discuss how they interpreted the points on the graphs and the intersection of the two graphs.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To highlight the power of using graphs to illustrate what is happening in a situation, ask, “You have used calculations and graphs to compare the genie’s offers. Did using graphs help? Did they add new insights to the offers?” (The graphs give a clear visual representation of how the amount of money in each purse grows. It is easier to tell when Purse B becomes a better option than Purse A and how different the two values are at different points in time. They de-emphasize the actual numbers, so they give a very clean comparison of the two situations.)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Consider asking students to explain to a partner their response and reasoning to the last question: “Knowing what you know now, which purse would you choose? Why?”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39c71518037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39c71518037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u="sng">
                <a:solidFill>
                  <a:schemeClr val="hlink"/>
                </a:solidFill>
                <a:latin typeface="Calibri"/>
                <a:ea typeface="Calibri"/>
                <a:cs typeface="Calibri"/>
                <a:sym typeface="Calibri"/>
                <a:hlinkClick action="ppaction://hlinksldjump" r:id="rId2"/>
              </a:rPr>
              <a:t>Go back to Lesson Activity</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Purse B surpasses Purse A on day 30, with about $10.7 million in Purse B and only about $7.5 million in Purse A. So it’s better to choose Purse A if the amounts grow for less than 30 days, and it’s better to choose Purse B if they grow for 30 days or more.</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You may have confused the graphs of the two accounts. The graph of Account A forms a line and has a constant rate of change. The graph of Account B increases more quickly as the </a:t>
            </a:r>
            <a:r>
              <a:rPr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-values increase.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Check yourself: The graph of Account A forms a line and has a constant rate of change. The graph of Account B increases more quickly as time goes on.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graph of Account A forms a line and has a constant rate of change.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graph of Account B increases more quickly as the </a:t>
            </a:r>
            <a:r>
              <a:rPr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-values increase.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150">
                <a:solidFill>
                  <a:schemeClr val="dk1"/>
                </a:solidFill>
                <a:latin typeface="Roboto"/>
                <a:ea typeface="Roboto"/>
                <a:cs typeface="Roboto"/>
                <a:sym typeface="Roboto"/>
              </a:rPr>
              <a:t>Consider providing students with a more structured approach to answering questions like this using the steps listed on the right side of the slide.</a:t>
            </a:r>
            <a:endParaRPr sz="1150">
              <a:solidFill>
                <a:schemeClr val="dk1"/>
              </a:solidFill>
              <a:latin typeface="Roboto"/>
              <a:ea typeface="Roboto"/>
              <a:cs typeface="Roboto"/>
              <a:sym typeface="Roboto"/>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Access the </a:t>
            </a:r>
            <a:r>
              <a:rPr b="1" lang="en" sz="1300" u="sng">
                <a:solidFill>
                  <a:schemeClr val="hlink"/>
                </a:solidFill>
                <a:latin typeface="Calibri"/>
                <a:ea typeface="Calibri"/>
                <a:cs typeface="Calibri"/>
                <a:sym typeface="Calibri"/>
                <a:hlinkClick r:id="rId2"/>
              </a:rPr>
              <a:t>online textbook</a:t>
            </a:r>
            <a:r>
              <a:rPr b="1" lang="en" sz="1300">
                <a:solidFill>
                  <a:schemeClr val="dk1"/>
                </a:solidFill>
                <a:latin typeface="Calibri"/>
                <a:ea typeface="Calibri"/>
                <a:cs typeface="Calibri"/>
                <a:sym typeface="Calibri"/>
              </a:rPr>
              <a:t> for an answer to this question.</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39c7151803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39c7151803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39c71518037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39c7151803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a:t>
            </a:r>
            <a:r>
              <a:rPr b="1" lang="en" sz="1300">
                <a:solidFill>
                  <a:schemeClr val="dk1"/>
                </a:solidFill>
                <a:latin typeface="Calibri"/>
                <a:ea typeface="Calibri"/>
                <a:cs typeface="Calibri"/>
                <a:sym typeface="Calibri"/>
              </a:rPr>
              <a:t>MLR 8 Discussion Supports: Speaking</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support whole-class discussion. For each observation that is shared, ask students to restate what they heard using precise mathematical language. Consider providing students time to restate what they hear to a partner before selecting one or two students to share with the class. Ask the original speaker if their peer was accurately able to restate their thinking. Call students’ attention to any words or phrases that helped clarify the original statement. This provides more students with an opportunity to produce language as they interpret the reasoning of others.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a:t>
            </a:r>
            <a:r>
              <a:rPr i="1" lang="en" sz="1300">
                <a:solidFill>
                  <a:schemeClr val="dk1"/>
                </a:solidFill>
                <a:latin typeface="Calibri"/>
                <a:ea typeface="Calibri"/>
                <a:cs typeface="Calibri"/>
                <a:sym typeface="Calibri"/>
              </a:rPr>
              <a:t>Support sense-making</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t>
            </a:r>
            <a:r>
              <a:rPr b="1" lang="en" sz="1300">
                <a:solidFill>
                  <a:schemeClr val="dk1"/>
                </a:solidFill>
                <a:latin typeface="Calibri"/>
                <a:ea typeface="Calibri"/>
                <a:cs typeface="Calibri"/>
                <a:sym typeface="Calibri"/>
              </a:rPr>
              <a:t>Representation: Internalize Comprehension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color coding and annotations to highlight important connections between the text of each situation and the corresponding tables and expressions. Begin by asking students what they noticed to help identify how common differences and common factors appear in each representation.</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Visual-Spatial Processing; Conceptual processing</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39c71518037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39c71518037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t>
            </a:r>
            <a:r>
              <a:rPr b="1" lang="en" sz="1300">
                <a:solidFill>
                  <a:schemeClr val="dk1"/>
                </a:solidFill>
                <a:latin typeface="Calibri"/>
                <a:ea typeface="Calibri"/>
                <a:cs typeface="Calibri"/>
                <a:sym typeface="Calibri"/>
              </a:rPr>
              <a:t>10</a:t>
            </a:r>
            <a:r>
              <a:rPr b="1" lang="en" sz="1300">
                <a:solidFill>
                  <a:schemeClr val="dk1"/>
                </a:solidFill>
                <a:latin typeface="Calibri"/>
                <a:ea typeface="Calibri"/>
                <a:cs typeface="Calibri"/>
                <a:sym typeface="Calibri"/>
              </a:rPr>
              <a:t>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study two stories characterized by different growth patterns and match expressions and tables with the two situations.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numbers in the two scenarios are identical, so students need to focus on the mathematical relationships and the operations in the expressions to successfully complete the activity.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If students are evaluating the expressions, encourage them to reason about the operations without calculating anything.</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Activity questions, answers, anticipated misconceptions, and synthesis on the next slide.</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39c71518037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39c71518037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Situation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Situation 1. The table shows the growth of the followers multiplied by 3 each year.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Situation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Situation 2. 4⋅3 is another way of expressing 3+3+3+3.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Situation 2. The table shows the gallons of water in the tank increasing by 3 gallons each minute.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Situation 1. The 81 comes from 3⋅3⋅3⋅3.</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None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Focus the discussion on how students went about matching the cards and the situations. Record students’ reasoning for all to see. In particular, highlight observations about common differences and common ratios. Ask questions such as:</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“Besides evaluating the expression, how could you tell (a certain expression) matched one of the situations?”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could you tell (a certain table) matched one of the situations?”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is the number of followers growing every 2 years?”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is the amount of water in the tank increasing every 2 minutes?”</a:t>
            </a:r>
            <a:endParaRPr>
              <a:solidFill>
                <a:schemeClr val="dk1"/>
              </a:solidFill>
              <a:latin typeface="Noto Sans"/>
              <a:ea typeface="Noto Sans"/>
              <a:cs typeface="Noto Sans"/>
              <a:sym typeface="Noto San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video discusses the situation in activity </a:t>
            </a:r>
            <a:r>
              <a:rPr b="1" lang="en">
                <a:solidFill>
                  <a:schemeClr val="dk1"/>
                </a:solidFill>
                <a:latin typeface="Noto Sans"/>
                <a:ea typeface="Noto Sans"/>
                <a:cs typeface="Noto Sans"/>
                <a:sym typeface="Noto Sans"/>
              </a:rPr>
              <a:t>5.3.4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39c71518037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39c71518037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You are looking for an expression that does NOT represent the situation. This is an expression that represents having 4 stores and then multiplying by 2, or doubling the amount, 5 times to show 5 years.</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Check yourself: They started with 4 stores, and doubling means multiplying by 2 for each additional year. You would need to multiply by 2 five times, NOT 5⋅2.</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You are looking for an expression that does NOT represent the situation. This is an expression that represents having 4 stores and doubling the amount each year for 5 years, or multiplying by 2 five times, or 2⋅2⋅2⋅2⋅2, which is 32.</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You are looking for an expression that does NOT represent the situation. This is the table that represents starting with 4 stores and multiplying by 2, or doubling, for 5 years.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39c71518037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39c71518037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highlight>
                  <a:srgbClr val="FFFF00"/>
                </a:highlight>
                <a:latin typeface="Calibri"/>
                <a:ea typeface="Calibri"/>
                <a:cs typeface="Calibri"/>
                <a:sym typeface="Calibri"/>
              </a:rPr>
              <a:t>NOTE:  The order of representations 4 and 5 has been switched from the ordering in online text for ease of formatting.</a:t>
            </a:r>
            <a:endParaRPr b="1" sz="1300">
              <a:solidFill>
                <a:schemeClr val="dk1"/>
              </a:solidFill>
              <a:highlight>
                <a:srgbClr val="FFFF00"/>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To determine which options go with which scenario, you first need to analyze each scenario.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Since Plan A is to open 20 new stores each year for a food company that currently has 5 convenience stores, they are ADDING 20 stores to the total from the previous year.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Plan B also starts at 5 stores, but it doubles the number of stores each year. Double means to MULTIPLY by 2.</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1200"/>
              </a:spcAft>
              <a:buNone/>
            </a:pPr>
            <a:r>
              <a:rPr b="1" lang="en" sz="1300">
                <a:solidFill>
                  <a:schemeClr val="dk1"/>
                </a:solidFill>
                <a:latin typeface="Calibri"/>
                <a:ea typeface="Calibri"/>
                <a:cs typeface="Calibri"/>
                <a:sym typeface="Calibri"/>
              </a:rPr>
              <a:t>Access the </a:t>
            </a:r>
            <a:r>
              <a:rPr b="1" lang="en" sz="1300" u="sng">
                <a:solidFill>
                  <a:schemeClr val="hlink"/>
                </a:solidFill>
                <a:latin typeface="Calibri"/>
                <a:ea typeface="Calibri"/>
                <a:cs typeface="Calibri"/>
                <a:sym typeface="Calibri"/>
                <a:hlinkClick r:id="rId2"/>
              </a:rPr>
              <a:t>online textbook</a:t>
            </a:r>
            <a:r>
              <a:rPr b="1" lang="en" sz="1300">
                <a:solidFill>
                  <a:schemeClr val="dk1"/>
                </a:solidFill>
                <a:latin typeface="Calibri"/>
                <a:ea typeface="Calibri"/>
                <a:cs typeface="Calibri"/>
                <a:sym typeface="Calibri"/>
              </a:rPr>
              <a:t> for an answer with explanation to this question and additional examples.</a:t>
            </a:r>
            <a:endParaRPr sz="1300">
              <a:solidFill>
                <a:schemeClr val="dk1"/>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39c39c74e23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1" name="Google Shape;371;g39c39c74e23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cat population on Meow Island is:</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tripling each year</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growing by a common ratio each year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cat population on Purr Island is:</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adding 4 cats each year</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characterized by a common difference each year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understand the mathematical ideas in this cool-down, so there is no need to slow down or add additional work to the next lessons. Instead, use the results of this cool-down to provide guidance for what to look for and emphasize over the next several lessons to support students in advancing their current understanding.</a:t>
            </a:r>
            <a:endParaRPr sz="1300">
              <a:solidFill>
                <a:schemeClr val="dk1"/>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39c39c74e23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39c39c74e23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5" name="Google Shape;395;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39c39c74e23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39c39c74e23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Using the prompts on this slide, ask students to reflect on the work done today, either verbally or in writing.</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onsider saying, “We looked at tables of values and expressions that represent two different patterns of growth.”</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to summarize the key features of the two patterns of growth explored in this lesson using tables and situations from a classroom activity, or new tables and situations such as those on the </a:t>
            </a:r>
            <a:r>
              <a:rPr lang="en" sz="1300" u="sng">
                <a:solidFill>
                  <a:schemeClr val="hlink"/>
                </a:solidFill>
                <a:latin typeface="Calibri"/>
                <a:ea typeface="Calibri"/>
                <a:cs typeface="Calibri"/>
                <a:sym typeface="Calibri"/>
                <a:hlinkClick action="ppaction://hlinksldjump" r:id="rId2"/>
              </a:rPr>
              <a:t>next slide</a:t>
            </a:r>
            <a:r>
              <a:rPr lang="en" sz="1300">
                <a:solidFill>
                  <a:schemeClr val="dk1"/>
                </a:solidFill>
                <a:latin typeface="Calibri"/>
                <a:ea typeface="Calibri"/>
                <a:cs typeface="Calibri"/>
                <a:sym typeface="Calibri"/>
              </a:rPr>
              <a:t> (currently hidden).</a:t>
            </a:r>
            <a:r>
              <a:rPr b="1" lang="en" sz="1300">
                <a:solidFill>
                  <a:schemeClr val="dk1"/>
                </a:solidFill>
                <a:latin typeface="Calibri"/>
                <a:ea typeface="Calibri"/>
                <a:cs typeface="Calibri"/>
                <a:sym typeface="Calibri"/>
              </a:rPr>
              <a:t>  </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To facilitate the discussion, consider asking questions such as: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are the values in each table growing?</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Which table shows common differences? Which one shows common factors?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expression can we write to find the height of the water after 10 minutes?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expression can we write to find the number of possible outcomes for 7 coins?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Tell students that throughout this unit, that will look at many situations where quantities grow or decrease by applying the same factor repeatedly.</a:t>
            </a:r>
            <a:endParaRPr sz="1300">
              <a:solidFill>
                <a:schemeClr val="dk1"/>
              </a:solidFill>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3a6d54d564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9" name="Google Shape;419;g3a6d54d564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Launch  </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Consider saying, “We looked at tables of values and expressions that represent two different patterns of growth.” </a:t>
            </a:r>
            <a:endParaRPr sz="1300">
              <a:solidFill>
                <a:schemeClr val="dk1"/>
              </a:solidFill>
              <a:highlight>
                <a:srgbClr val="FFFF00"/>
              </a:highlight>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to summarize the key features of the two patterns of growth explored in this lesson using the tables and situations on </a:t>
            </a:r>
            <a:r>
              <a:rPr lang="en" sz="1300" u="sng">
                <a:solidFill>
                  <a:schemeClr val="hlink"/>
                </a:solidFill>
                <a:latin typeface="Calibri"/>
                <a:ea typeface="Calibri"/>
                <a:cs typeface="Calibri"/>
                <a:sym typeface="Calibri"/>
                <a:hlinkClick action="ppaction://hlinksldjump" r:id="rId2"/>
              </a:rPr>
              <a:t>this slide</a:t>
            </a:r>
            <a:r>
              <a:rPr lang="en" sz="1300">
                <a:solidFill>
                  <a:schemeClr val="dk1"/>
                </a:solidFill>
                <a:latin typeface="Calibri"/>
                <a:ea typeface="Calibri"/>
                <a:cs typeface="Calibri"/>
                <a:sym typeface="Calibri"/>
              </a:rPr>
              <a:t> (currently hidden).</a:t>
            </a:r>
            <a:r>
              <a:rPr b="1" lang="en" sz="1300">
                <a:solidFill>
                  <a:schemeClr val="dk1"/>
                </a:solidFill>
                <a:latin typeface="Calibri"/>
                <a:ea typeface="Calibri"/>
                <a:cs typeface="Calibri"/>
                <a:sym typeface="Calibri"/>
              </a:rPr>
              <a:t>  </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To facilitate the discussion, consider asking questions such as: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are the values in each table growing?</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Which table shows common differences? Which one shows common factors?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expression can we write to find the height of the water after 10 minutes?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expression can we write to find the number of possible outcomes for 7 coins?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Tell students that throughout this unit, that will look at many situations where quantities grow or decrease by applying the same factor repeatedly.</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The content on this slide can be accessed directly from the </a:t>
            </a:r>
            <a:r>
              <a:rPr b="1" lang="en" sz="1300" u="sng">
                <a:solidFill>
                  <a:schemeClr val="hlink"/>
                </a:solidFill>
                <a:latin typeface="Calibri"/>
                <a:ea typeface="Calibri"/>
                <a:cs typeface="Calibri"/>
                <a:sym typeface="Calibri"/>
                <a:hlinkClick r:id="rId3"/>
              </a:rPr>
              <a:t>Teacher’s Guide</a:t>
            </a:r>
            <a:r>
              <a:rPr b="1" lang="en" sz="1300">
                <a:solidFill>
                  <a:schemeClr val="dk1"/>
                </a:solidFill>
                <a:latin typeface="Calibri"/>
                <a:ea typeface="Calibri"/>
                <a:cs typeface="Calibri"/>
                <a:sym typeface="Calibri"/>
              </a:rPr>
              <a:t>.</a:t>
            </a:r>
            <a:endParaRPr b="1" sz="1300">
              <a:solidFill>
                <a:schemeClr val="dk1"/>
              </a:solidFill>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39c6e6a884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1" name="Google Shape;431;g39c6e6a884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0" y="744575"/>
            <a:ext cx="9144000" cy="2052600"/>
          </a:xfrm>
          <a:prstGeom prst="rect">
            <a:avLst/>
          </a:prstGeom>
          <a:solidFill>
            <a:srgbClr val="005047"/>
          </a:solidFill>
        </p:spPr>
        <p:txBody>
          <a:bodyPr anchorCtr="0" anchor="t" bIns="91425" lIns="91425" spcFirstLastPara="1" rIns="91425" wrap="square" tIns="548625">
            <a:noAutofit/>
          </a:bodyPr>
          <a:lstStyle>
            <a:lvl1pPr lvl="0" algn="ctr">
              <a:spcBef>
                <a:spcPts val="0"/>
              </a:spcBef>
              <a:spcAft>
                <a:spcPts val="0"/>
              </a:spcAft>
              <a:buClr>
                <a:srgbClr val="FDBD3E"/>
              </a:buClr>
              <a:buSzPts val="3000"/>
              <a:buFont typeface="Roboto Slab"/>
              <a:buNone/>
              <a:defRPr>
                <a:solidFill>
                  <a:srgbClr val="FDBD3E"/>
                </a:solidFill>
                <a:latin typeface="Roboto Slab"/>
                <a:ea typeface="Roboto Slab"/>
                <a:cs typeface="Roboto Slab"/>
                <a:sym typeface="Roboto Slab"/>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1846075"/>
            <a:ext cx="8520600" cy="792600"/>
          </a:xfrm>
          <a:prstGeom prst="rect">
            <a:avLst/>
          </a:prstGeom>
          <a:solidFill>
            <a:srgbClr val="005047"/>
          </a:solidFill>
        </p:spPr>
        <p:txBody>
          <a:bodyPr anchorCtr="0" anchor="t" bIns="91425" lIns="91425" spcFirstLastPara="1" rIns="91425" wrap="square" tIns="91425">
            <a:noAutofit/>
          </a:bodyPr>
          <a:lstStyle>
            <a:lvl1pPr lvl="0" algn="ctr">
              <a:lnSpc>
                <a:spcPct val="100000"/>
              </a:lnSpc>
              <a:spcBef>
                <a:spcPts val="0"/>
              </a:spcBef>
              <a:spcAft>
                <a:spcPts val="0"/>
              </a:spcAft>
              <a:buClr>
                <a:srgbClr val="FDBD3E"/>
              </a:buClr>
              <a:buSzPts val="2000"/>
              <a:buNone/>
              <a:defRPr b="1" sz="2000">
                <a:solidFill>
                  <a:srgbClr val="FDBD3E"/>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descr="OpenStax Algebra 1 textbook cover" id="12" name="Google Shape;12;p2" title="Book Imahe.png"/>
          <p:cNvPicPr preferRelativeResize="0"/>
          <p:nvPr/>
        </p:nvPicPr>
        <p:blipFill>
          <a:blip r:embed="rId2">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pic>
        <p:nvPicPr>
          <p:cNvPr descr="OpenStax logo" id="13" name="Google Shape;13;p2"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sp>
        <p:nvSpPr>
          <p:cNvPr id="14" name="Google Shape;14;p2"/>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cxnSp>
        <p:nvCxnSpPr>
          <p:cNvPr id="16" name="Google Shape;16;p3"/>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17" name="Google Shape;17;p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Font typeface="Noto Sans"/>
              <a:buChar char="●"/>
              <a:defRPr sz="2400">
                <a:latin typeface="Noto Sans"/>
                <a:ea typeface="Noto Sans"/>
                <a:cs typeface="Noto Sans"/>
                <a:sym typeface="Noto Sans"/>
              </a:defRPr>
            </a:lvl1pPr>
            <a:lvl2pPr indent="-368300" lvl="1" marL="914400">
              <a:spcBef>
                <a:spcPts val="0"/>
              </a:spcBef>
              <a:spcAft>
                <a:spcPts val="0"/>
              </a:spcAft>
              <a:buSzPts val="2200"/>
              <a:buFont typeface="Noto Sans"/>
              <a:buChar char="○"/>
              <a:defRPr sz="2200">
                <a:latin typeface="Noto Sans"/>
                <a:ea typeface="Noto Sans"/>
                <a:cs typeface="Noto Sans"/>
                <a:sym typeface="Noto Sans"/>
              </a:defRPr>
            </a:lvl2pPr>
            <a:lvl3pPr indent="-368300" lvl="2" marL="1371600">
              <a:spcBef>
                <a:spcPts val="0"/>
              </a:spcBef>
              <a:spcAft>
                <a:spcPts val="0"/>
              </a:spcAft>
              <a:buSzPts val="2200"/>
              <a:buFont typeface="Noto Sans"/>
              <a:buChar char="■"/>
              <a:defRPr sz="2200">
                <a:latin typeface="Noto Sans"/>
                <a:ea typeface="Noto Sans"/>
                <a:cs typeface="Noto Sans"/>
                <a:sym typeface="Noto Sans"/>
              </a:defRPr>
            </a:lvl3pPr>
            <a:lvl4pPr indent="-368300" lvl="3" marL="1828800">
              <a:spcBef>
                <a:spcPts val="0"/>
              </a:spcBef>
              <a:spcAft>
                <a:spcPts val="0"/>
              </a:spcAft>
              <a:buSzPts val="2200"/>
              <a:buFont typeface="Noto Sans"/>
              <a:buChar char="●"/>
              <a:defRPr sz="2200">
                <a:latin typeface="Noto Sans"/>
                <a:ea typeface="Noto Sans"/>
                <a:cs typeface="Noto Sans"/>
                <a:sym typeface="Noto Sans"/>
              </a:defRPr>
            </a:lvl4pPr>
            <a:lvl5pPr indent="-368300" lvl="4" marL="2286000">
              <a:spcBef>
                <a:spcPts val="0"/>
              </a:spcBef>
              <a:spcAft>
                <a:spcPts val="0"/>
              </a:spcAft>
              <a:buSzPts val="2200"/>
              <a:buFont typeface="Noto Sans"/>
              <a:buChar char="○"/>
              <a:defRPr sz="2200">
                <a:latin typeface="Noto Sans"/>
                <a:ea typeface="Noto Sans"/>
                <a:cs typeface="Noto Sans"/>
                <a:sym typeface="Noto Sans"/>
              </a:defRPr>
            </a:lvl5pPr>
            <a:lvl6pPr indent="-368300" lvl="5" marL="2743200">
              <a:spcBef>
                <a:spcPts val="0"/>
              </a:spcBef>
              <a:spcAft>
                <a:spcPts val="0"/>
              </a:spcAft>
              <a:buSzPts val="2200"/>
              <a:buFont typeface="Noto Sans"/>
              <a:buChar char="■"/>
              <a:defRPr sz="2200">
                <a:latin typeface="Noto Sans"/>
                <a:ea typeface="Noto Sans"/>
                <a:cs typeface="Noto Sans"/>
                <a:sym typeface="Noto Sans"/>
              </a:defRPr>
            </a:lvl6pPr>
            <a:lvl7pPr indent="-368300" lvl="6" marL="3200400">
              <a:spcBef>
                <a:spcPts val="0"/>
              </a:spcBef>
              <a:spcAft>
                <a:spcPts val="0"/>
              </a:spcAft>
              <a:buSzPts val="2200"/>
              <a:buFont typeface="Noto Sans"/>
              <a:buChar char="●"/>
              <a:defRPr sz="2200">
                <a:latin typeface="Noto Sans"/>
                <a:ea typeface="Noto Sans"/>
                <a:cs typeface="Noto Sans"/>
                <a:sym typeface="Noto Sans"/>
              </a:defRPr>
            </a:lvl7pPr>
            <a:lvl8pPr indent="-368300" lvl="7" marL="3657600">
              <a:spcBef>
                <a:spcPts val="0"/>
              </a:spcBef>
              <a:spcAft>
                <a:spcPts val="0"/>
              </a:spcAft>
              <a:buSzPts val="2200"/>
              <a:buFont typeface="Noto Sans"/>
              <a:buChar char="○"/>
              <a:defRPr sz="2200">
                <a:latin typeface="Noto Sans"/>
                <a:ea typeface="Noto Sans"/>
                <a:cs typeface="Noto Sans"/>
                <a:sym typeface="Noto Sans"/>
              </a:defRPr>
            </a:lvl8pPr>
            <a:lvl9pPr indent="-368300" lvl="8" marL="4114800">
              <a:spcBef>
                <a:spcPts val="0"/>
              </a:spcBef>
              <a:spcAft>
                <a:spcPts val="0"/>
              </a:spcAft>
              <a:buSzPts val="2200"/>
              <a:buFont typeface="Noto Sans"/>
              <a:buChar char="■"/>
              <a:defRPr sz="2200">
                <a:latin typeface="Noto Sans"/>
                <a:ea typeface="Noto Sans"/>
                <a:cs typeface="Noto Sans"/>
                <a:sym typeface="Noto Sans"/>
              </a:defRPr>
            </a:lvl9pPr>
          </a:lstStyle>
          <a:p/>
        </p:txBody>
      </p:sp>
      <p:sp>
        <p:nvSpPr>
          <p:cNvPr id="19" name="Google Shape;19;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 name="Google Shape;20;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4"/>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4" name="Google Shape;24;p4"/>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5" name="Google Shape;25;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27" name="Google Shape;27;p4"/>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combined directions)">
  <p:cSld name="TITLE_AND_TWO_COLUMNS_4">
    <p:spTree>
      <p:nvGrpSpPr>
        <p:cNvPr id="28" name="Shape 28"/>
        <p:cNvGrpSpPr/>
        <p:nvPr/>
      </p:nvGrpSpPr>
      <p:grpSpPr>
        <a:xfrm>
          <a:off x="0" y="0"/>
          <a:ext cx="0" cy="0"/>
          <a:chOff x="0" y="0"/>
          <a:chExt cx="0" cy="0"/>
        </a:xfrm>
      </p:grpSpPr>
      <p:sp>
        <p:nvSpPr>
          <p:cNvPr id="29" name="Google Shape;29;p5"/>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body"/>
          </p:nvPr>
        </p:nvSpPr>
        <p:spPr>
          <a:xfrm>
            <a:off x="311700" y="1687475"/>
            <a:ext cx="3999900" cy="28071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1" name="Google Shape;31;p5"/>
          <p:cNvSpPr txBox="1"/>
          <p:nvPr>
            <p:ph idx="2" type="body"/>
          </p:nvPr>
        </p:nvSpPr>
        <p:spPr>
          <a:xfrm>
            <a:off x="4832400" y="1687475"/>
            <a:ext cx="3999900" cy="28071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2" name="Google Shape;32;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3" name="Google Shape;33;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34" name="Google Shape;34;p5"/>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35" name="Google Shape;35;p5"/>
          <p:cNvSpPr txBox="1"/>
          <p:nvPr>
            <p:ph idx="4" type="body"/>
          </p:nvPr>
        </p:nvSpPr>
        <p:spPr>
          <a:xfrm>
            <a:off x="311700" y="822960"/>
            <a:ext cx="8522100" cy="8229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2">
  <p:cSld name="TITLE_AND_TWO_COLUMNS_2">
    <p:spTree>
      <p:nvGrpSpPr>
        <p:cNvPr id="36" name="Shape 36"/>
        <p:cNvGrpSpPr/>
        <p:nvPr/>
      </p:nvGrpSpPr>
      <p:grpSpPr>
        <a:xfrm>
          <a:off x="0" y="0"/>
          <a:ext cx="0" cy="0"/>
          <a:chOff x="0" y="0"/>
          <a:chExt cx="0" cy="0"/>
        </a:xfrm>
      </p:grpSpPr>
      <p:sp>
        <p:nvSpPr>
          <p:cNvPr id="37" name="Google Shape;37;p6"/>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8" name="Google Shape;38;p6"/>
          <p:cNvSpPr txBox="1"/>
          <p:nvPr>
            <p:ph idx="1" type="body"/>
          </p:nvPr>
        </p:nvSpPr>
        <p:spPr>
          <a:xfrm>
            <a:off x="311700" y="960125"/>
            <a:ext cx="51642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9" name="Google Shape;39;p6"/>
          <p:cNvSpPr txBox="1"/>
          <p:nvPr>
            <p:ph idx="2" type="body"/>
          </p:nvPr>
        </p:nvSpPr>
        <p:spPr>
          <a:xfrm>
            <a:off x="5931450" y="960125"/>
            <a:ext cx="29010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
        <p:nvSpPr>
          <p:cNvPr id="40" name="Google Shape;40;p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1" name="Google Shape;41;p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fferentiation Slide">
  <p:cSld name="TITLE_AND_TWO_COLUMNS_1">
    <p:spTree>
      <p:nvGrpSpPr>
        <p:cNvPr id="42" name="Shape 42"/>
        <p:cNvGrpSpPr/>
        <p:nvPr/>
      </p:nvGrpSpPr>
      <p:grpSpPr>
        <a:xfrm>
          <a:off x="0" y="0"/>
          <a:ext cx="0" cy="0"/>
          <a:chOff x="0" y="0"/>
          <a:chExt cx="0" cy="0"/>
        </a:xfrm>
      </p:grpSpPr>
      <p:sp>
        <p:nvSpPr>
          <p:cNvPr id="43" name="Google Shape;43;p7"/>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 name="Google Shape;44;p7"/>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5" name="Google Shape;45;p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46" name="Google Shape;46;p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7" name="Google Shape;47;p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Slide 1">
  <p:cSld name="TITLE_AND_TWO_COLUMNS_1_2">
    <p:spTree>
      <p:nvGrpSpPr>
        <p:cNvPr id="48" name="Shape 48"/>
        <p:cNvGrpSpPr/>
        <p:nvPr/>
      </p:nvGrpSpPr>
      <p:grpSpPr>
        <a:xfrm>
          <a:off x="0" y="0"/>
          <a:ext cx="0" cy="0"/>
          <a:chOff x="0" y="0"/>
          <a:chExt cx="0" cy="0"/>
        </a:xfrm>
      </p:grpSpPr>
      <p:sp>
        <p:nvSpPr>
          <p:cNvPr id="49" name="Google Shape;49;p8"/>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0" name="Google Shape;50;p8"/>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51" name="Google Shape;51;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2" name="Google Shape;52;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CAPTION_ONLY">
    <p:spTree>
      <p:nvGrpSpPr>
        <p:cNvPr id="53" name="Shape 53"/>
        <p:cNvGrpSpPr/>
        <p:nvPr/>
      </p:nvGrpSpPr>
      <p:grpSpPr>
        <a:xfrm>
          <a:off x="0" y="0"/>
          <a:ext cx="0" cy="0"/>
          <a:chOff x="0" y="0"/>
          <a:chExt cx="0" cy="0"/>
        </a:xfrm>
      </p:grpSpPr>
      <p:sp>
        <p:nvSpPr>
          <p:cNvPr id="54" name="Google Shape;54;p9"/>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Noto Sans"/>
              <a:buNone/>
              <a:defRPr sz="2100">
                <a:latin typeface="Noto Sans"/>
                <a:ea typeface="Noto Sans"/>
                <a:cs typeface="Noto Sans"/>
                <a:sym typeface="Noto Sans"/>
              </a:defRPr>
            </a:lvl1pPr>
          </a:lstStyle>
          <a:p/>
        </p:txBody>
      </p:sp>
      <p:sp>
        <p:nvSpPr>
          <p:cNvPr id="55" name="Google Shape;55;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6" name="Google Shape;56;p9"/>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lvl1pPr lvl="0">
              <a:spcBef>
                <a:spcPts val="0"/>
              </a:spcBef>
              <a:spcAft>
                <a:spcPts val="0"/>
              </a:spcAft>
              <a:buClr>
                <a:srgbClr val="666666"/>
              </a:buClr>
              <a:buSzPts val="1400"/>
              <a:buNone/>
              <a:defRPr b="0" sz="1400">
                <a:solidFill>
                  <a:srgbClr val="666666"/>
                </a:solidFill>
              </a:defRPr>
            </a:lvl1pPr>
            <a:lvl2pPr lvl="1">
              <a:spcBef>
                <a:spcPts val="0"/>
              </a:spcBef>
              <a:spcAft>
                <a:spcPts val="0"/>
              </a:spcAft>
              <a:buClr>
                <a:srgbClr val="666666"/>
              </a:buClr>
              <a:buSzPts val="1400"/>
              <a:buNone/>
              <a:defRPr b="0" sz="1400">
                <a:solidFill>
                  <a:srgbClr val="666666"/>
                </a:solidFill>
              </a:defRPr>
            </a:lvl2pPr>
            <a:lvl3pPr lvl="2">
              <a:spcBef>
                <a:spcPts val="0"/>
              </a:spcBef>
              <a:spcAft>
                <a:spcPts val="0"/>
              </a:spcAft>
              <a:buClr>
                <a:srgbClr val="666666"/>
              </a:buClr>
              <a:buSzPts val="1400"/>
              <a:buNone/>
              <a:defRPr b="0" sz="1400">
                <a:solidFill>
                  <a:srgbClr val="666666"/>
                </a:solidFill>
              </a:defRPr>
            </a:lvl3pPr>
            <a:lvl4pPr lvl="3">
              <a:spcBef>
                <a:spcPts val="0"/>
              </a:spcBef>
              <a:spcAft>
                <a:spcPts val="0"/>
              </a:spcAft>
              <a:buClr>
                <a:srgbClr val="666666"/>
              </a:buClr>
              <a:buSzPts val="1400"/>
              <a:buNone/>
              <a:defRPr b="0" sz="1400">
                <a:solidFill>
                  <a:srgbClr val="666666"/>
                </a:solidFill>
              </a:defRPr>
            </a:lvl4pPr>
            <a:lvl5pPr lvl="4">
              <a:spcBef>
                <a:spcPts val="0"/>
              </a:spcBef>
              <a:spcAft>
                <a:spcPts val="0"/>
              </a:spcAft>
              <a:buClr>
                <a:srgbClr val="666666"/>
              </a:buClr>
              <a:buSzPts val="1400"/>
              <a:buNone/>
              <a:defRPr b="0" sz="1400">
                <a:solidFill>
                  <a:srgbClr val="666666"/>
                </a:solidFill>
              </a:defRPr>
            </a:lvl5pPr>
            <a:lvl6pPr lvl="5">
              <a:spcBef>
                <a:spcPts val="0"/>
              </a:spcBef>
              <a:spcAft>
                <a:spcPts val="0"/>
              </a:spcAft>
              <a:buClr>
                <a:srgbClr val="666666"/>
              </a:buClr>
              <a:buSzPts val="1400"/>
              <a:buNone/>
              <a:defRPr b="0" sz="1400">
                <a:solidFill>
                  <a:srgbClr val="666666"/>
                </a:solidFill>
              </a:defRPr>
            </a:lvl6pPr>
            <a:lvl7pPr lvl="6">
              <a:spcBef>
                <a:spcPts val="0"/>
              </a:spcBef>
              <a:spcAft>
                <a:spcPts val="0"/>
              </a:spcAft>
              <a:buClr>
                <a:srgbClr val="666666"/>
              </a:buClr>
              <a:buSzPts val="1400"/>
              <a:buNone/>
              <a:defRPr b="0" sz="1400">
                <a:solidFill>
                  <a:srgbClr val="666666"/>
                </a:solidFill>
              </a:defRPr>
            </a:lvl7pPr>
            <a:lvl8pPr lvl="7">
              <a:spcBef>
                <a:spcPts val="0"/>
              </a:spcBef>
              <a:spcAft>
                <a:spcPts val="0"/>
              </a:spcAft>
              <a:buClr>
                <a:srgbClr val="666666"/>
              </a:buClr>
              <a:buSzPts val="1400"/>
              <a:buNone/>
              <a:defRPr b="0" sz="1400">
                <a:solidFill>
                  <a:srgbClr val="666666"/>
                </a:solidFill>
              </a:defRPr>
            </a:lvl8pPr>
            <a:lvl9pPr lvl="8">
              <a:spcBef>
                <a:spcPts val="0"/>
              </a:spcBef>
              <a:spcAft>
                <a:spcPts val="0"/>
              </a:spcAft>
              <a:buClr>
                <a:srgbClr val="666666"/>
              </a:buClr>
              <a:buSzPts val="1400"/>
              <a:buNone/>
              <a:defRPr b="0" sz="1400">
                <a:solidFill>
                  <a:srgbClr val="666666"/>
                </a:solidFill>
              </a:defRPr>
            </a:lvl9pPr>
          </a:lstStyle>
          <a:p/>
        </p:txBody>
      </p:sp>
      <p:sp>
        <p:nvSpPr>
          <p:cNvPr id="57" name="Google Shape;57;p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58" name="Google Shape;58;p9"/>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lf Check slide">
  <p:cSld name="TITLE_AND_BODY_1">
    <p:spTree>
      <p:nvGrpSpPr>
        <p:cNvPr id="59" name="Shape 59"/>
        <p:cNvGrpSpPr/>
        <p:nvPr/>
      </p:nvGrpSpPr>
      <p:grpSpPr>
        <a:xfrm>
          <a:off x="0" y="0"/>
          <a:ext cx="0" cy="0"/>
          <a:chOff x="0" y="0"/>
          <a:chExt cx="0" cy="0"/>
        </a:xfrm>
      </p:grpSpPr>
      <p:sp>
        <p:nvSpPr>
          <p:cNvPr id="60" name="Google Shape;60;p1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10"/>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62" name="Google Shape;62;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3" name="Google Shape;63;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pic>
        <p:nvPicPr>
          <p:cNvPr descr="Icon indicating the slide contains a check for understanding question for students " id="64" name="Google Shape;64;p10" title="self-checl-1.png"/>
          <p:cNvPicPr preferRelativeResize="0"/>
          <p:nvPr/>
        </p:nvPicPr>
        <p:blipFill>
          <a:blip r:embed="rId2">
            <a:alphaModFix/>
          </a:blip>
          <a:stretch>
            <a:fillRect/>
          </a:stretch>
        </p:blipFill>
        <p:spPr>
          <a:xfrm>
            <a:off x="8557975" y="107275"/>
            <a:ext cx="274320" cy="274320"/>
          </a:xfrm>
          <a:prstGeom prst="rect">
            <a:avLst/>
          </a:prstGeom>
          <a:noFill/>
          <a:ln>
            <a:noFill/>
          </a:ln>
        </p:spPr>
      </p:pic>
      <p:sp>
        <p:nvSpPr>
          <p:cNvPr id="65" name="Google Shape;65;p10"/>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66" name="Shape 66"/>
        <p:cNvGrpSpPr/>
        <p:nvPr/>
      </p:nvGrpSpPr>
      <p:grpSpPr>
        <a:xfrm>
          <a:off x="0" y="0"/>
          <a:ext cx="0" cy="0"/>
          <a:chOff x="0" y="0"/>
          <a:chExt cx="0" cy="0"/>
        </a:xfrm>
      </p:grpSpPr>
      <p:sp>
        <p:nvSpPr>
          <p:cNvPr id="67" name="Google Shape;6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8" name="Google Shape;68;p11"/>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9" name="Google Shape;69;p1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70" name="Google Shape;70;p11"/>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ocabulary">
  <p:cSld name="TITLE_AND_TWO_COLUMNS_3">
    <p:spTree>
      <p:nvGrpSpPr>
        <p:cNvPr id="71" name="Shape 71"/>
        <p:cNvGrpSpPr/>
        <p:nvPr/>
      </p:nvGrpSpPr>
      <p:grpSpPr>
        <a:xfrm>
          <a:off x="0" y="0"/>
          <a:ext cx="0" cy="0"/>
          <a:chOff x="0" y="0"/>
          <a:chExt cx="0" cy="0"/>
        </a:xfrm>
      </p:grpSpPr>
      <p:sp>
        <p:nvSpPr>
          <p:cNvPr id="72" name="Google Shape;72;p12"/>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3" name="Google Shape;73;p1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74" name="Google Shape;74;p12"/>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75" name="Google Shape;75;p1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76" name="Google Shape;76;p1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Goals slide">
  <p:cSld name="TITLE_AND_TWO_COLUMNS_1_1">
    <p:bg>
      <p:bgPr>
        <a:solidFill>
          <a:srgbClr val="005047"/>
        </a:solidFill>
      </p:bgPr>
    </p:bg>
    <p:spTree>
      <p:nvGrpSpPr>
        <p:cNvPr id="77" name="Shape 77"/>
        <p:cNvGrpSpPr/>
        <p:nvPr/>
      </p:nvGrpSpPr>
      <p:grpSpPr>
        <a:xfrm>
          <a:off x="0" y="0"/>
          <a:ext cx="0" cy="0"/>
          <a:chOff x="0" y="0"/>
          <a:chExt cx="0" cy="0"/>
        </a:xfrm>
      </p:grpSpPr>
      <p:sp>
        <p:nvSpPr>
          <p:cNvPr id="78" name="Google Shape;78;p13"/>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FDBD3E"/>
              </a:buClr>
              <a:buSzPts val="2800"/>
              <a:buNone/>
              <a:defRPr sz="2800">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9" name="Google Shape;79;p13"/>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Clr>
                <a:schemeClr val="lt1"/>
              </a:buClr>
              <a:buSzPts val="2200"/>
              <a:buFont typeface="Noto Sans"/>
              <a:buChar char="●"/>
              <a:defRPr sz="2200">
                <a:solidFill>
                  <a:schemeClr val="lt1"/>
                </a:solidFill>
                <a:latin typeface="Noto Sans"/>
                <a:ea typeface="Noto Sans"/>
                <a:cs typeface="Noto Sans"/>
                <a:sym typeface="Noto Sans"/>
              </a:defRPr>
            </a:lvl1pPr>
            <a:lvl2pPr indent="-355600" lvl="1" marL="914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2pPr>
            <a:lvl3pPr indent="-355600" lvl="2" marL="1371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3pPr>
            <a:lvl4pPr indent="-355600" lvl="3" marL="1828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4pPr>
            <a:lvl5pPr indent="-355600" lvl="4" marL="22860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5pPr>
            <a:lvl6pPr indent="-355600" lvl="5" marL="27432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6pPr>
            <a:lvl7pPr indent="-355600" lvl="6" marL="3200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7pPr>
            <a:lvl8pPr indent="-355600" lvl="7" marL="3657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8pPr>
            <a:lvl9pPr indent="-355600" lvl="8" marL="4114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9pPr>
          </a:lstStyle>
          <a:p/>
        </p:txBody>
      </p:sp>
      <p:sp>
        <p:nvSpPr>
          <p:cNvPr id="80" name="Google Shape;80;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solidFill>
                  <a:schemeClr val="lt1"/>
                </a:solidFill>
              </a:defRPr>
            </a:lvl1pPr>
            <a:lvl2pPr lvl="1">
              <a:buNone/>
              <a:defRPr sz="1100">
                <a:solidFill>
                  <a:schemeClr val="lt1"/>
                </a:solidFill>
              </a:defRPr>
            </a:lvl2pPr>
            <a:lvl3pPr lvl="2">
              <a:buNone/>
              <a:defRPr sz="1100">
                <a:solidFill>
                  <a:schemeClr val="lt1"/>
                </a:solidFill>
              </a:defRPr>
            </a:lvl3pPr>
            <a:lvl4pPr lvl="3">
              <a:buNone/>
              <a:defRPr sz="1100">
                <a:solidFill>
                  <a:schemeClr val="lt1"/>
                </a:solidFill>
              </a:defRPr>
            </a:lvl4pPr>
            <a:lvl5pPr lvl="4">
              <a:buNone/>
              <a:defRPr sz="1100">
                <a:solidFill>
                  <a:schemeClr val="lt1"/>
                </a:solidFill>
              </a:defRPr>
            </a:lvl5pPr>
            <a:lvl6pPr lvl="5">
              <a:buNone/>
              <a:defRPr sz="1100">
                <a:solidFill>
                  <a:schemeClr val="lt1"/>
                </a:solidFill>
              </a:defRPr>
            </a:lvl6pPr>
            <a:lvl7pPr lvl="6">
              <a:buNone/>
              <a:defRPr sz="1100">
                <a:solidFill>
                  <a:schemeClr val="lt1"/>
                </a:solidFill>
              </a:defRPr>
            </a:lvl7pPr>
            <a:lvl8pPr lvl="7">
              <a:buNone/>
              <a:defRPr sz="1100">
                <a:solidFill>
                  <a:schemeClr val="lt1"/>
                </a:solidFill>
              </a:defRPr>
            </a:lvl8pPr>
            <a:lvl9pPr lvl="8">
              <a:buNone/>
              <a:defRPr sz="1100">
                <a:solidFill>
                  <a:schemeClr val="lt1"/>
                </a:solidFill>
              </a:defRPr>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81" name="Google Shape;81;p1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solidFill>
                  <a:schemeClr val="lt1"/>
                </a:solidFill>
                <a:latin typeface="Noto Sans"/>
                <a:ea typeface="Noto Sans"/>
                <a:cs typeface="Noto Sans"/>
                <a:sym typeface="Noto Sans"/>
              </a:defRPr>
            </a:lvl1pPr>
            <a:lvl2pPr lvl="1" algn="l">
              <a:buNone/>
              <a:defRPr sz="1100">
                <a:solidFill>
                  <a:schemeClr val="lt1"/>
                </a:solidFill>
                <a:latin typeface="Noto Sans"/>
                <a:ea typeface="Noto Sans"/>
                <a:cs typeface="Noto Sans"/>
                <a:sym typeface="Noto Sans"/>
              </a:defRPr>
            </a:lvl2pPr>
            <a:lvl3pPr lvl="2" algn="l">
              <a:buNone/>
              <a:defRPr sz="1100">
                <a:solidFill>
                  <a:schemeClr val="lt1"/>
                </a:solidFill>
                <a:latin typeface="Noto Sans"/>
                <a:ea typeface="Noto Sans"/>
                <a:cs typeface="Noto Sans"/>
                <a:sym typeface="Noto Sans"/>
              </a:defRPr>
            </a:lvl3pPr>
            <a:lvl4pPr lvl="3" algn="l">
              <a:buNone/>
              <a:defRPr sz="1100">
                <a:solidFill>
                  <a:schemeClr val="lt1"/>
                </a:solidFill>
                <a:latin typeface="Noto Sans"/>
                <a:ea typeface="Noto Sans"/>
                <a:cs typeface="Noto Sans"/>
                <a:sym typeface="Noto Sans"/>
              </a:defRPr>
            </a:lvl4pPr>
            <a:lvl5pPr lvl="4" algn="l">
              <a:buNone/>
              <a:defRPr sz="1100">
                <a:solidFill>
                  <a:schemeClr val="lt1"/>
                </a:solidFill>
                <a:latin typeface="Noto Sans"/>
                <a:ea typeface="Noto Sans"/>
                <a:cs typeface="Noto Sans"/>
                <a:sym typeface="Noto Sans"/>
              </a:defRPr>
            </a:lvl5pPr>
            <a:lvl6pPr lvl="5" algn="l">
              <a:buNone/>
              <a:defRPr sz="1100">
                <a:solidFill>
                  <a:schemeClr val="lt1"/>
                </a:solidFill>
                <a:latin typeface="Noto Sans"/>
                <a:ea typeface="Noto Sans"/>
                <a:cs typeface="Noto Sans"/>
                <a:sym typeface="Noto Sans"/>
              </a:defRPr>
            </a:lvl6pPr>
            <a:lvl7pPr lvl="6" algn="l">
              <a:buNone/>
              <a:defRPr sz="1100">
                <a:solidFill>
                  <a:schemeClr val="lt1"/>
                </a:solidFill>
                <a:latin typeface="Noto Sans"/>
                <a:ea typeface="Noto Sans"/>
                <a:cs typeface="Noto Sans"/>
                <a:sym typeface="Noto Sans"/>
              </a:defRPr>
            </a:lvl7pPr>
            <a:lvl8pPr lvl="7" algn="l">
              <a:buNone/>
              <a:defRPr sz="1100">
                <a:solidFill>
                  <a:schemeClr val="lt1"/>
                </a:solidFill>
                <a:latin typeface="Noto Sans"/>
                <a:ea typeface="Noto Sans"/>
                <a:cs typeface="Noto Sans"/>
                <a:sym typeface="Noto Sans"/>
              </a:defRPr>
            </a:lvl8pPr>
            <a:lvl9pPr lvl="8" algn="l">
              <a:buNone/>
              <a:defRPr sz="1100">
                <a:solidFill>
                  <a:schemeClr val="lt1"/>
                </a:solidFill>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Journey slide" type="blank">
  <p:cSld name="BLANK">
    <p:spTree>
      <p:nvGrpSpPr>
        <p:cNvPr id="82" name="Shape 82"/>
        <p:cNvGrpSpPr/>
        <p:nvPr/>
      </p:nvGrpSpPr>
      <p:grpSpPr>
        <a:xfrm>
          <a:off x="0" y="0"/>
          <a:ext cx="0" cy="0"/>
          <a:chOff x="0" y="0"/>
          <a:chExt cx="0" cy="0"/>
        </a:xfrm>
      </p:grpSpPr>
      <p:sp>
        <p:nvSpPr>
          <p:cNvPr id="83" name="Google Shape;83;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84" name="Google Shape;84;p14"/>
          <p:cNvSpPr txBox="1"/>
          <p:nvPr>
            <p:ph type="title"/>
          </p:nvPr>
        </p:nvSpPr>
        <p:spPr>
          <a:xfrm>
            <a:off x="-7000" y="-39550"/>
            <a:ext cx="9150900" cy="1194000"/>
          </a:xfrm>
          <a:prstGeom prst="rect">
            <a:avLst/>
          </a:prstGeom>
          <a:solidFill>
            <a:srgbClr val="005047"/>
          </a:solidFill>
        </p:spPr>
        <p:txBody>
          <a:bodyPr anchorCtr="0" anchor="t" bIns="91425" lIns="91425" spcFirstLastPara="1" rIns="91425" wrap="square" tIns="182875">
            <a:noAutofit/>
          </a:bodyPr>
          <a:lstStyle>
            <a:lvl1pPr lvl="0" algn="ctr">
              <a:spcBef>
                <a:spcPts val="0"/>
              </a:spcBef>
              <a:spcAft>
                <a:spcPts val="0"/>
              </a:spcAft>
              <a:buClr>
                <a:srgbClr val="FDBD3E"/>
              </a:buClr>
              <a:buSzPts val="3000"/>
              <a:buNone/>
              <a:defRPr>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37160"/>
            <a:ext cx="8520600" cy="822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5047"/>
              </a:buClr>
              <a:buSzPts val="3000"/>
              <a:buFont typeface="Verdana"/>
              <a:buNone/>
              <a:defRPr b="1" sz="3000">
                <a:solidFill>
                  <a:srgbClr val="005047"/>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960120"/>
            <a:ext cx="8520600" cy="36576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chemeClr val="dk1"/>
              </a:buClr>
              <a:buSzPts val="2400"/>
              <a:buFont typeface="Noto Sans"/>
              <a:buChar char="●"/>
              <a:defRPr sz="2400">
                <a:solidFill>
                  <a:schemeClr val="dk1"/>
                </a:solidFill>
                <a:latin typeface="Noto Sans"/>
                <a:ea typeface="Noto Sans"/>
                <a:cs typeface="Noto Sans"/>
                <a:sym typeface="Noto Sans"/>
              </a:defRPr>
            </a:lvl1pPr>
            <a:lvl2pPr indent="-355600" lvl="1" marL="914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2pPr>
            <a:lvl3pPr indent="-355600" lvl="2" marL="1371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3pPr>
            <a:lvl4pPr indent="-355600" lvl="3" marL="1828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4pPr>
            <a:lvl5pPr indent="-355600" lvl="4" marL="22860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5pPr>
            <a:lvl6pPr indent="-355600" lvl="5" marL="27432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6pPr>
            <a:lvl7pPr indent="-355600" lvl="6" marL="3200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7pPr>
            <a:lvl8pPr indent="-355600" lvl="7" marL="3657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8pPr>
            <a:lvl9pPr indent="-355600" lvl="8" marL="4114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10.png"/><Relationship Id="rId5" Type="http://schemas.openxmlformats.org/officeDocument/2006/relationships/image" Target="../media/image3.png"/><Relationship Id="rId6" Type="http://schemas.openxmlformats.org/officeDocument/2006/relationships/image" Target="../media/image13.png"/><Relationship Id="rId7" Type="http://schemas.openxmlformats.org/officeDocument/2006/relationships/image" Target="../media/image4.png"/><Relationship Id="rId8"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2.jp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2.jp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3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2.xml"/><Relationship Id="rId3"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 Id="rId3"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2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2.jpg"/><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2.jpg"/><Relationship Id="rId4" Type="http://schemas.openxmlformats.org/officeDocument/2006/relationships/slide" Target="/ppt/slides/slide20.xml"/><Relationship Id="rId5" Type="http://schemas.openxmlformats.org/officeDocument/2006/relationships/image" Target="../media/image3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1.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image" Target="../media/image3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17.png"/><Relationship Id="rId4" Type="http://schemas.openxmlformats.org/officeDocument/2006/relationships/hyperlink" Target="https://www.desmos.com/calculator/ytmpnof5rd"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 Id="rId3" Type="http://schemas.openxmlformats.org/officeDocument/2006/relationships/image" Target="../media/image2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1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2.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1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7.xml"/><Relationship Id="rId3" Type="http://schemas.openxmlformats.org/officeDocument/2006/relationships/image" Target="../media/image12.jpg"/><Relationship Id="rId4" Type="http://schemas.openxmlformats.org/officeDocument/2006/relationships/hyperlink" Target="https://youtu.be/p430Qr2_DE4?si=Gn5aedzdJAKVI1mW" TargetMode="External"/><Relationship Id="rId5" Type="http://schemas.openxmlformats.org/officeDocument/2006/relationships/hyperlink" Target="http://www.youtube.com/watch?v=p430Qr2_DE4" TargetMode="External"/><Relationship Id="rId6" Type="http://schemas.openxmlformats.org/officeDocument/2006/relationships/image" Target="../media/image34.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8.xml"/><Relationship Id="rId3" Type="http://schemas.openxmlformats.org/officeDocument/2006/relationships/image" Target="../media/image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 Id="rId3" Type="http://schemas.openxmlformats.org/officeDocument/2006/relationships/image" Target="../media/image2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2.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2.xml"/><Relationship Id="rId3" Type="http://schemas.openxmlformats.org/officeDocument/2006/relationships/image" Target="../media/image3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12.jpg"/><Relationship Id="rId4" Type="http://schemas.openxmlformats.org/officeDocument/2006/relationships/image" Target="../media/image2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4.xml"/><Relationship Id="rId3" Type="http://schemas.openxmlformats.org/officeDocument/2006/relationships/image" Target="../media/image2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12.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 Id="rId3" Type="http://schemas.openxmlformats.org/officeDocument/2006/relationships/image" Target="../media/image12.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5"/>
          <p:cNvSpPr txBox="1"/>
          <p:nvPr>
            <p:ph type="ctrTitle"/>
          </p:nvPr>
        </p:nvSpPr>
        <p:spPr>
          <a:xfrm>
            <a:off x="0" y="744575"/>
            <a:ext cx="9144000" cy="2052600"/>
          </a:xfrm>
          <a:prstGeom prst="rect">
            <a:avLst/>
          </a:prstGeom>
        </p:spPr>
        <p:txBody>
          <a:bodyPr anchorCtr="0" anchor="t" bIns="91425" lIns="91425" spcFirstLastPara="1" rIns="91425" wrap="square" tIns="548625">
            <a:noAutofit/>
          </a:bodyPr>
          <a:lstStyle/>
          <a:p>
            <a:pPr indent="0" lvl="0" marL="0" rtl="0" algn="ctr">
              <a:spcBef>
                <a:spcPts val="0"/>
              </a:spcBef>
              <a:spcAft>
                <a:spcPts val="0"/>
              </a:spcAft>
              <a:buNone/>
            </a:pPr>
            <a:r>
              <a:rPr lang="en"/>
              <a:t>Algebra 1</a:t>
            </a:r>
            <a:endParaRPr/>
          </a:p>
        </p:txBody>
      </p:sp>
      <p:sp>
        <p:nvSpPr>
          <p:cNvPr id="90" name="Google Shape;90;p15"/>
          <p:cNvSpPr txBox="1"/>
          <p:nvPr>
            <p:ph idx="1" type="subTitle"/>
          </p:nvPr>
        </p:nvSpPr>
        <p:spPr>
          <a:xfrm>
            <a:off x="311700" y="184607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Unit 5</a:t>
            </a:r>
            <a:r>
              <a:rPr b="1" lang="en">
                <a:latin typeface="Calibri"/>
                <a:ea typeface="Calibri"/>
                <a:cs typeface="Calibri"/>
                <a:sym typeface="Calibri"/>
              </a:rPr>
              <a:t> </a:t>
            </a:r>
            <a:r>
              <a:rPr lang="en"/>
              <a:t>Introduction to Exponential Functions</a:t>
            </a:r>
            <a:endParaRPr b="1" sz="2200"/>
          </a:p>
        </p:txBody>
      </p:sp>
      <p:sp>
        <p:nvSpPr>
          <p:cNvPr id="91" name="Google Shape;91;p15"/>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Lesson 5.3 Patterns of Growth</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5" name="Shape 95"/>
        <p:cNvGrpSpPr/>
        <p:nvPr/>
      </p:nvGrpSpPr>
      <p:grpSpPr>
        <a:xfrm>
          <a:off x="0" y="0"/>
          <a:ext cx="0" cy="0"/>
          <a:chOff x="0" y="0"/>
          <a:chExt cx="0" cy="0"/>
        </a:xfrm>
      </p:grpSpPr>
      <p:pic>
        <p:nvPicPr>
          <p:cNvPr descr="Icon indicating this slide is hidden from student view" id="96" name="Google Shape;96;p16"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97" name="Google Shape;97;p1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98" name="Google Shape;98;p16"/>
          <p:cNvSpPr txBox="1"/>
          <p:nvPr>
            <p:ph idx="1" type="body"/>
          </p:nvPr>
        </p:nvSpPr>
        <p:spPr>
          <a:xfrm>
            <a:off x="311700" y="959070"/>
            <a:ext cx="8520600" cy="3555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sz="1800"/>
              <a:t>On the activity slides </a:t>
            </a:r>
            <a:r>
              <a:rPr b="1" lang="en" sz="1800"/>
              <a:t>c</a:t>
            </a:r>
            <a:r>
              <a:rPr b="1" lang="en" sz="1800"/>
              <a:t>heck the speaker notes</a:t>
            </a:r>
            <a:r>
              <a:rPr lang="en" sz="1800"/>
              <a:t> for teacher support and instructional information.</a:t>
            </a:r>
            <a:endParaRPr sz="1800"/>
          </a:p>
          <a:p>
            <a:pPr indent="-342900" lvl="0" marL="457200" rtl="0" algn="l">
              <a:spcBef>
                <a:spcPts val="0"/>
              </a:spcBef>
              <a:spcAft>
                <a:spcPts val="0"/>
              </a:spcAft>
              <a:buClr>
                <a:srgbClr val="424242"/>
              </a:buClr>
              <a:buSzPts val="1800"/>
              <a:buFont typeface="Noto Sans"/>
              <a:buChar char="●"/>
            </a:pPr>
            <a:r>
              <a:rPr lang="en" sz="1800"/>
              <a:t>Each lesson includes 1 warm up, 2-3 learning activities, a cool down, practice and a lesson synthesis. </a:t>
            </a:r>
            <a:endParaRPr sz="1800"/>
          </a:p>
          <a:p>
            <a:pPr indent="-342900" lvl="1" marL="914400" rtl="0" algn="l">
              <a:spcBef>
                <a:spcPts val="0"/>
              </a:spcBef>
              <a:spcAft>
                <a:spcPts val="0"/>
              </a:spcAft>
              <a:buSzPts val="1800"/>
              <a:buChar char="○"/>
            </a:pPr>
            <a:r>
              <a:rPr lang="en" sz="1800"/>
              <a:t>Learning activities are followed by a self check question, and review section.</a:t>
            </a:r>
            <a:endParaRPr sz="1800"/>
          </a:p>
          <a:p>
            <a:pPr indent="-342900" lvl="0" marL="457200" rtl="0" algn="l">
              <a:spcBef>
                <a:spcPts val="0"/>
              </a:spcBef>
              <a:spcAft>
                <a:spcPts val="0"/>
              </a:spcAft>
              <a:buSzPts val="1800"/>
              <a:buChar char="●"/>
            </a:pPr>
            <a:r>
              <a:rPr lang="en" sz="1800"/>
              <a:t>Some slides have been</a:t>
            </a:r>
            <a:r>
              <a:rPr b="1" lang="en" sz="1800"/>
              <a:t> hidden from student view</a:t>
            </a:r>
            <a:r>
              <a:rPr lang="en" sz="1800"/>
              <a:t>, more information can be found on the next slide (Reference Key).</a:t>
            </a:r>
            <a:endParaRPr sz="1800"/>
          </a:p>
          <a:p>
            <a:pPr indent="-342900" lvl="0" marL="457200" rtl="0" algn="l">
              <a:spcBef>
                <a:spcPts val="0"/>
              </a:spcBef>
              <a:spcAft>
                <a:spcPts val="0"/>
              </a:spcAft>
              <a:buSzPts val="1800"/>
              <a:buChar char="●"/>
            </a:pPr>
            <a:r>
              <a:rPr lang="en" sz="1800"/>
              <a:t>You can edit and use these slides for personal and classroom use, but cannot sell them and must keep the attribution logos.</a:t>
            </a:r>
            <a:endParaRPr sz="1800"/>
          </a:p>
          <a:p>
            <a:pPr indent="-342900" lvl="0" marL="457200" rtl="0" algn="l">
              <a:spcBef>
                <a:spcPts val="0"/>
              </a:spcBef>
              <a:spcAft>
                <a:spcPts val="0"/>
              </a:spcAft>
              <a:buSzPts val="1800"/>
              <a:buChar char="●"/>
            </a:pPr>
            <a:r>
              <a:rPr lang="en" sz="1800"/>
              <a:t>For more information, </a:t>
            </a:r>
            <a:r>
              <a:rPr lang="en" sz="1800" u="sng">
                <a:solidFill>
                  <a:schemeClr val="hlink"/>
                </a:solidFill>
                <a:hlinkClick r:id="rId4"/>
              </a:rPr>
              <a:t>Check out the digital quick start guide</a:t>
            </a:r>
            <a:r>
              <a:rPr lang="en" sz="1800"/>
              <a:t>!			</a:t>
            </a:r>
            <a:endParaRPr sz="1800"/>
          </a:p>
        </p:txBody>
      </p:sp>
      <p:sp>
        <p:nvSpPr>
          <p:cNvPr id="99" name="Google Shape;99;p16"/>
          <p:cNvSpPr txBox="1"/>
          <p:nvPr/>
        </p:nvSpPr>
        <p:spPr>
          <a:xfrm>
            <a:off x="241526" y="4631150"/>
            <a:ext cx="28611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666666"/>
                </a:solidFill>
                <a:latin typeface="Noto Sans"/>
                <a:ea typeface="Noto Sans"/>
                <a:cs typeface="Noto Sans"/>
                <a:sym typeface="Noto Sans"/>
              </a:rPr>
              <a:t>OpenStax CC BY NC SA</a:t>
            </a:r>
            <a:endParaRPr sz="1000">
              <a:solidFill>
                <a:srgbClr val="666666"/>
              </a:solidFill>
              <a:latin typeface="Noto Sans"/>
              <a:ea typeface="Noto Sans"/>
              <a:cs typeface="Noto Sans"/>
              <a:sym typeface="Noto Sans"/>
            </a:endParaRPr>
          </a:p>
        </p:txBody>
      </p:sp>
      <p:sp>
        <p:nvSpPr>
          <p:cNvPr id="100" name="Google Shape;100;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4" name="Shape 104"/>
        <p:cNvGrpSpPr/>
        <p:nvPr/>
      </p:nvGrpSpPr>
      <p:grpSpPr>
        <a:xfrm>
          <a:off x="0" y="0"/>
          <a:ext cx="0" cy="0"/>
          <a:chOff x="0" y="0"/>
          <a:chExt cx="0" cy="0"/>
        </a:xfrm>
      </p:grpSpPr>
      <p:pic>
        <p:nvPicPr>
          <p:cNvPr descr="Icon indicating this slide is hidden from student view" id="105" name="Google Shape;105;p17"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106" name="Google Shape;106;p17"/>
          <p:cNvSpPr txBox="1"/>
          <p:nvPr>
            <p:ph type="title"/>
          </p:nvPr>
        </p:nvSpPr>
        <p:spPr>
          <a:xfrm>
            <a:off x="215767"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107" name="Google Shape;107;p17"/>
          <p:cNvSpPr txBox="1"/>
          <p:nvPr>
            <p:ph idx="1" type="body"/>
          </p:nvPr>
        </p:nvSpPr>
        <p:spPr>
          <a:xfrm>
            <a:off x="215767" y="722926"/>
            <a:ext cx="8520600" cy="4770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sz="1900"/>
              <a:t>Check the top right corner for an icon referencing these unique sections. </a:t>
            </a:r>
            <a:endParaRPr sz="1900"/>
          </a:p>
        </p:txBody>
      </p:sp>
      <p:graphicFrame>
        <p:nvGraphicFramePr>
          <p:cNvPr descr="Table organizing information about the meanings of various icons used on the slides. The first row serves as the table header and indicates the first column lists the icon images, the second column lists the icon title, the third column indicates if the page is initially hidden from student view, and the fourth column indicates the location of the icon and description of the purpose for the slide. " id="108" name="Google Shape;108;p17" title="Reference Key Icon table"/>
          <p:cNvGraphicFramePr/>
          <p:nvPr/>
        </p:nvGraphicFramePr>
        <p:xfrm>
          <a:off x="242200" y="1160330"/>
          <a:ext cx="3000000" cy="3000000"/>
        </p:xfrm>
        <a:graphic>
          <a:graphicData uri="http://schemas.openxmlformats.org/drawingml/2006/table">
            <a:tbl>
              <a:tblPr>
                <a:noFill/>
                <a:tableStyleId>{70A69FCE-E1C9-4094-B61D-5A2C1D07BA05}</a:tableStyleId>
              </a:tblPr>
              <a:tblGrid>
                <a:gridCol w="684550"/>
                <a:gridCol w="2780925"/>
                <a:gridCol w="871450"/>
                <a:gridCol w="4070225"/>
              </a:tblGrid>
              <a:tr h="294550">
                <a:tc>
                  <a:txBody>
                    <a:bodyPr/>
                    <a:lstStyle/>
                    <a:p>
                      <a:pPr indent="0" lvl="0" marL="0" rtl="0" algn="ctr">
                        <a:spcBef>
                          <a:spcPts val="0"/>
                        </a:spcBef>
                        <a:spcAft>
                          <a:spcPts val="0"/>
                        </a:spcAft>
                        <a:buNone/>
                      </a:pPr>
                      <a:r>
                        <a:rPr b="1" lang="en" sz="1200">
                          <a:solidFill>
                            <a:srgbClr val="FFFFFF"/>
                          </a:solidFill>
                          <a:latin typeface="Noto Sans"/>
                          <a:ea typeface="Noto Sans"/>
                          <a:cs typeface="Noto Sans"/>
                          <a:sym typeface="Noto Sans"/>
                        </a:rPr>
                        <a:t>Icon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Title</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View</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Location and </a:t>
                      </a:r>
                      <a:r>
                        <a:rPr b="1" lang="en" sz="1200">
                          <a:solidFill>
                            <a:srgbClr val="FFFFFF"/>
                          </a:solidFill>
                          <a:latin typeface="Noto Sans"/>
                          <a:ea typeface="Noto Sans"/>
                          <a:cs typeface="Noto Sans"/>
                          <a:sym typeface="Noto Sans"/>
                        </a:rPr>
                        <a:t>Description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r>
              <a:tr h="521350">
                <a:tc>
                  <a:txBody>
                    <a:bodyPr/>
                    <a:lstStyle/>
                    <a:p>
                      <a:pPr indent="0" lvl="0" marL="0" rtl="0" algn="ctr">
                        <a:spcBef>
                          <a:spcPts val="0"/>
                        </a:spcBef>
                        <a:spcAft>
                          <a:spcPts val="0"/>
                        </a:spcAft>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n/a</a:t>
                      </a:r>
                      <a:endParaRPr>
                        <a:solidFill>
                          <a:srgbClr val="5E5E5E"/>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200">
                        <a:solidFill>
                          <a:srgbClr val="424242"/>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Icon indicating the slide contains a support for students with disabilities" id="109" name="Google Shape;109;p17" title="Frame 13.png"/>
          <p:cNvPicPr preferRelativeResize="0"/>
          <p:nvPr/>
        </p:nvPicPr>
        <p:blipFill>
          <a:blip r:embed="rId4">
            <a:alphaModFix/>
          </a:blip>
          <a:stretch>
            <a:fillRect/>
          </a:stretch>
        </p:blipFill>
        <p:spPr>
          <a:xfrm>
            <a:off x="441470" y="1624887"/>
            <a:ext cx="274320" cy="274320"/>
          </a:xfrm>
          <a:prstGeom prst="rect">
            <a:avLst/>
          </a:prstGeom>
          <a:noFill/>
          <a:ln>
            <a:noFill/>
          </a:ln>
        </p:spPr>
      </p:pic>
      <p:sp>
        <p:nvSpPr>
          <p:cNvPr id="110" name="Google Shape;110;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pic>
        <p:nvPicPr>
          <p:cNvPr descr="Icon indicating the slide contains a support for gifted students by providing a challenge that increases the depth or complexity of the material" id="111" name="Google Shape;111;p17" title="extending your thinking icon opaque"/>
          <p:cNvPicPr preferRelativeResize="0"/>
          <p:nvPr/>
        </p:nvPicPr>
        <p:blipFill>
          <a:blip r:embed="rId5">
            <a:alphaModFix/>
          </a:blip>
          <a:stretch>
            <a:fillRect/>
          </a:stretch>
        </p:blipFill>
        <p:spPr>
          <a:xfrm>
            <a:off x="382175" y="2702586"/>
            <a:ext cx="392925" cy="383577"/>
          </a:xfrm>
          <a:prstGeom prst="rect">
            <a:avLst/>
          </a:prstGeom>
          <a:noFill/>
          <a:ln>
            <a:noFill/>
          </a:ln>
        </p:spPr>
      </p:pic>
      <p:pic>
        <p:nvPicPr>
          <p:cNvPr descr="Icon indicating the slide contains a support for emerging bilingual students " id="112" name="Google Shape;112;p17" title="emojione_input-latin-letters (4).png"/>
          <p:cNvPicPr preferRelativeResize="0"/>
          <p:nvPr/>
        </p:nvPicPr>
        <p:blipFill>
          <a:blip r:embed="rId6">
            <a:alphaModFix/>
          </a:blip>
          <a:stretch>
            <a:fillRect/>
          </a:stretch>
        </p:blipFill>
        <p:spPr>
          <a:xfrm>
            <a:off x="418607" y="2162346"/>
            <a:ext cx="320040" cy="320040"/>
          </a:xfrm>
          <a:prstGeom prst="rect">
            <a:avLst/>
          </a:prstGeom>
          <a:noFill/>
          <a:ln>
            <a:noFill/>
          </a:ln>
        </p:spPr>
      </p:pic>
      <p:pic>
        <p:nvPicPr>
          <p:cNvPr descr="Icon indicating the slide contains a check for understanding question for students " id="113" name="Google Shape;113;p17" title="self check 1 opaque"/>
          <p:cNvPicPr preferRelativeResize="0"/>
          <p:nvPr/>
        </p:nvPicPr>
        <p:blipFill>
          <a:blip r:embed="rId7">
            <a:alphaModFix/>
          </a:blip>
          <a:stretch>
            <a:fillRect/>
          </a:stretch>
        </p:blipFill>
        <p:spPr>
          <a:xfrm>
            <a:off x="418612" y="3306384"/>
            <a:ext cx="320050" cy="309016"/>
          </a:xfrm>
          <a:prstGeom prst="rect">
            <a:avLst/>
          </a:prstGeom>
          <a:noFill/>
          <a:ln>
            <a:noFill/>
          </a:ln>
        </p:spPr>
      </p:pic>
      <p:pic>
        <p:nvPicPr>
          <p:cNvPr descr="Icon indicating the slide contains a additional resources for students who struggled with the check for understanding (self check) question" id="114" name="Google Shape;114;p17" title="additional resources icon opaque"/>
          <p:cNvPicPr preferRelativeResize="0"/>
          <p:nvPr/>
        </p:nvPicPr>
        <p:blipFill>
          <a:blip r:embed="rId8">
            <a:alphaModFix/>
          </a:blip>
          <a:stretch>
            <a:fillRect/>
          </a:stretch>
        </p:blipFill>
        <p:spPr>
          <a:xfrm>
            <a:off x="397310" y="3866175"/>
            <a:ext cx="362627" cy="354000"/>
          </a:xfrm>
          <a:prstGeom prst="rect">
            <a:avLst/>
          </a:prstGeom>
          <a:noFill/>
          <a:ln>
            <a:noFill/>
          </a:ln>
        </p:spPr>
      </p:pic>
      <p:sp>
        <p:nvSpPr>
          <p:cNvPr descr="Gold colored box with downward point arrow reminding teachers where the speaker notes are located." id="115" name="Google Shape;115;p17" title="Speaker notes callout box"/>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119" name="Shape 119"/>
        <p:cNvGrpSpPr/>
        <p:nvPr/>
      </p:nvGrpSpPr>
      <p:grpSpPr>
        <a:xfrm>
          <a:off x="0" y="0"/>
          <a:ext cx="0" cy="0"/>
          <a:chOff x="0" y="0"/>
          <a:chExt cx="0" cy="0"/>
        </a:xfrm>
      </p:grpSpPr>
      <p:sp>
        <p:nvSpPr>
          <p:cNvPr id="120" name="Google Shape;120;p18"/>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121" name="Google Shape;121;p18"/>
          <p:cNvSpPr txBox="1"/>
          <p:nvPr>
            <p:ph idx="1" type="body"/>
          </p:nvPr>
        </p:nvSpPr>
        <p:spPr>
          <a:xfrm>
            <a:off x="311700" y="960125"/>
            <a:ext cx="54354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sz="1800">
                <a:solidFill>
                  <a:srgbClr val="F3F3F3"/>
                </a:solidFill>
              </a:rPr>
              <a:t>By the end of this lesson you will be able to -</a:t>
            </a:r>
            <a:endParaRPr b="1" sz="1800">
              <a:solidFill>
                <a:srgbClr val="F3F3F3"/>
              </a:solidFill>
            </a:endParaRPr>
          </a:p>
          <a:p>
            <a:pPr indent="-311150" lvl="0" marL="457200" rtl="0" algn="l">
              <a:lnSpc>
                <a:spcPct val="100000"/>
              </a:lnSpc>
              <a:spcBef>
                <a:spcPts val="1000"/>
              </a:spcBef>
              <a:spcAft>
                <a:spcPts val="0"/>
              </a:spcAft>
              <a:buClr>
                <a:srgbClr val="F3F3F3"/>
              </a:buClr>
              <a:buSzPts val="1300"/>
              <a:buFont typeface="Helvetica Neue"/>
              <a:buChar char="●"/>
            </a:pPr>
            <a:r>
              <a:rPr lang="en" sz="1700">
                <a:solidFill>
                  <a:srgbClr val="F3F3F3"/>
                </a:solidFill>
              </a:rPr>
              <a:t>Compare growth patterns using calculations and graphs.</a:t>
            </a:r>
            <a:endParaRPr sz="1700">
              <a:solidFill>
                <a:srgbClr val="F3F3F3"/>
              </a:solidFill>
            </a:endParaRPr>
          </a:p>
          <a:p>
            <a:pPr indent="-311150" lvl="0" marL="457200" rtl="0" algn="l">
              <a:lnSpc>
                <a:spcPct val="100000"/>
              </a:lnSpc>
              <a:spcBef>
                <a:spcPts val="1000"/>
              </a:spcBef>
              <a:spcAft>
                <a:spcPts val="0"/>
              </a:spcAft>
              <a:buClr>
                <a:srgbClr val="F3F3F3"/>
              </a:buClr>
              <a:buSzPts val="1300"/>
              <a:buFont typeface="Helvetica Neue"/>
              <a:buChar char="●"/>
            </a:pPr>
            <a:r>
              <a:rPr lang="en" sz="1700">
                <a:solidFill>
                  <a:srgbClr val="F3F3F3"/>
                </a:solidFill>
              </a:rPr>
              <a:t>Use words and expressions to describe patterns in tables of values.</a:t>
            </a:r>
            <a:endParaRPr sz="1700">
              <a:solidFill>
                <a:srgbClr val="F3F3F3"/>
              </a:solidFill>
            </a:endParaRPr>
          </a:p>
          <a:p>
            <a:pPr indent="-311150" lvl="0" marL="457200" rtl="0" algn="l">
              <a:lnSpc>
                <a:spcPct val="100000"/>
              </a:lnSpc>
              <a:spcBef>
                <a:spcPts val="1000"/>
              </a:spcBef>
              <a:spcAft>
                <a:spcPts val="0"/>
              </a:spcAft>
              <a:buClr>
                <a:srgbClr val="F3F3F3"/>
              </a:buClr>
              <a:buSzPts val="1300"/>
              <a:buFont typeface="Helvetica Neue"/>
              <a:buChar char="●"/>
            </a:pPr>
            <a:r>
              <a:rPr lang="en" sz="1700">
                <a:solidFill>
                  <a:srgbClr val="F3F3F3"/>
                </a:solidFill>
              </a:rPr>
              <a:t>Write expressions and create tables of values to represent them using descriptions of linear and exponential relationships.</a:t>
            </a:r>
            <a:endParaRPr sz="1700">
              <a:solidFill>
                <a:srgbClr val="F3F3F3"/>
              </a:solidFill>
            </a:endParaRPr>
          </a:p>
          <a:p>
            <a:pPr indent="-311150" lvl="0" marL="457200" rtl="0" algn="l">
              <a:lnSpc>
                <a:spcPct val="100000"/>
              </a:lnSpc>
              <a:spcBef>
                <a:spcPts val="1000"/>
              </a:spcBef>
              <a:spcAft>
                <a:spcPts val="1000"/>
              </a:spcAft>
              <a:buClr>
                <a:srgbClr val="F3F3F3"/>
              </a:buClr>
              <a:buSzPts val="1300"/>
              <a:buFont typeface="Helvetica Neue"/>
              <a:buChar char="●"/>
            </a:pPr>
            <a:r>
              <a:rPr lang="en" sz="1700">
                <a:solidFill>
                  <a:srgbClr val="F3F3F3"/>
                </a:solidFill>
              </a:rPr>
              <a:t>Begin making connections between linear and exponential growth and the real world (especially financially). </a:t>
            </a:r>
            <a:endParaRPr sz="1700">
              <a:solidFill>
                <a:srgbClr val="F3F3F3"/>
              </a:solidFill>
            </a:endParaRPr>
          </a:p>
        </p:txBody>
      </p:sp>
      <p:pic>
        <p:nvPicPr>
          <p:cNvPr descr="Three students helping each other up a staircase toward a flag, symbolizing teamwork and building math skills step by step." id="122" name="Google Shape;122;p18" title="lesson journey-opt 2 (2).png"/>
          <p:cNvPicPr preferRelativeResize="0"/>
          <p:nvPr/>
        </p:nvPicPr>
        <p:blipFill rotWithShape="1">
          <a:blip r:embed="rId3">
            <a:alphaModFix/>
          </a:blip>
          <a:srcRect b="0" l="39" r="49" t="0"/>
          <a:stretch/>
        </p:blipFill>
        <p:spPr>
          <a:xfrm>
            <a:off x="5747100" y="1152474"/>
            <a:ext cx="3085201" cy="2056800"/>
          </a:xfrm>
          <a:prstGeom prst="rect">
            <a:avLst/>
          </a:prstGeom>
          <a:noFill/>
          <a:ln>
            <a:noFill/>
          </a:ln>
        </p:spPr>
      </p:pic>
      <p:sp>
        <p:nvSpPr>
          <p:cNvPr id="123" name="Google Shape;123;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24" name="Google Shape;124;p18"/>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Lesson 5.3 Patterns of Growth</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9"/>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130" name="Google Shape;130;p19"/>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Previous</a:t>
            </a:r>
            <a:endParaRPr b="1"/>
          </a:p>
          <a:p>
            <a:pPr indent="-368300" lvl="0" marL="457200" rtl="0" algn="l">
              <a:spcBef>
                <a:spcPts val="1200"/>
              </a:spcBef>
              <a:spcAft>
                <a:spcPts val="0"/>
              </a:spcAft>
              <a:buSzPts val="2200"/>
              <a:buChar char="●"/>
            </a:pPr>
            <a:r>
              <a:rPr b="1" lang="en"/>
              <a:t>None</a:t>
            </a:r>
            <a:endParaRPr/>
          </a:p>
        </p:txBody>
      </p:sp>
      <p:sp>
        <p:nvSpPr>
          <p:cNvPr id="131" name="Google Shape;131;p19"/>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New</a:t>
            </a:r>
            <a:endParaRPr b="1"/>
          </a:p>
          <a:p>
            <a:pPr indent="-368300" lvl="0" marL="457200" rtl="0" algn="l">
              <a:spcBef>
                <a:spcPts val="1200"/>
              </a:spcBef>
              <a:spcAft>
                <a:spcPts val="0"/>
              </a:spcAft>
              <a:buSzPts val="2200"/>
              <a:buChar char="●"/>
            </a:pPr>
            <a:r>
              <a:rPr b="1" lang="en"/>
              <a:t>Common difference</a:t>
            </a:r>
            <a:endParaRPr b="1"/>
          </a:p>
          <a:p>
            <a:pPr indent="-355600" lvl="1" marL="914400" rtl="0" algn="l">
              <a:spcBef>
                <a:spcPts val="0"/>
              </a:spcBef>
              <a:spcAft>
                <a:spcPts val="0"/>
              </a:spcAft>
              <a:buSzPts val="2000"/>
              <a:buChar char="○"/>
            </a:pPr>
            <a:r>
              <a:rPr lang="en"/>
              <a:t>The difference between consecutive terms in an arithmetic sequence, </a:t>
            </a:r>
            <a:r>
              <a:rPr i="1" lang="en"/>
              <a:t>d</a:t>
            </a:r>
            <a:r>
              <a:rPr lang="en"/>
              <a:t>.</a:t>
            </a:r>
            <a:endParaRPr b="1"/>
          </a:p>
          <a:p>
            <a:pPr indent="-368300" lvl="0" marL="457200" rtl="0" algn="l">
              <a:spcBef>
                <a:spcPts val="0"/>
              </a:spcBef>
              <a:spcAft>
                <a:spcPts val="0"/>
              </a:spcAft>
              <a:buSzPts val="2200"/>
              <a:buChar char="●"/>
            </a:pPr>
            <a:r>
              <a:rPr b="1" lang="en"/>
              <a:t>Common ratio</a:t>
            </a:r>
            <a:endParaRPr b="1"/>
          </a:p>
          <a:p>
            <a:pPr indent="-355600" lvl="1" marL="914400" rtl="0" algn="l">
              <a:spcBef>
                <a:spcPts val="0"/>
              </a:spcBef>
              <a:spcAft>
                <a:spcPts val="0"/>
              </a:spcAft>
              <a:buSzPts val="2000"/>
              <a:buChar char="○"/>
            </a:pPr>
            <a:r>
              <a:rPr lang="en"/>
              <a:t>The ratio between consecutive terms in a geometric sequence, </a:t>
            </a:r>
            <a:r>
              <a:rPr i="1" lang="en"/>
              <a:t>r</a:t>
            </a:r>
            <a:r>
              <a:rPr lang="en"/>
              <a:t>.</a:t>
            </a:r>
            <a:endParaRPr/>
          </a:p>
        </p:txBody>
      </p:sp>
      <p:sp>
        <p:nvSpPr>
          <p:cNvPr id="132" name="Google Shape;132;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33" name="Google Shape;133;p1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5.3 Patterns of Growth</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0"/>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Clr>
                <a:schemeClr val="dk1"/>
              </a:buClr>
              <a:buSzPts val="1100"/>
              <a:buFont typeface="Arial"/>
              <a:buNone/>
            </a:pPr>
            <a:r>
              <a:rPr b="0" lang="en" sz="2400">
                <a:latin typeface="Noto Sans"/>
                <a:ea typeface="Noto Sans"/>
                <a:cs typeface="Noto Sans"/>
                <a:sym typeface="Noto Sans"/>
              </a:rPr>
              <a:t>First Stop: Warm Up</a:t>
            </a:r>
            <a:endParaRPr/>
          </a:p>
        </p:txBody>
      </p:sp>
      <p:pic>
        <p:nvPicPr>
          <p:cNvPr descr="Map consisting of seven rectangles connected by dotted lines conveying the progression of the Lesson. Each rectangle has an icon with text. The first rectangle depicts a rocket and is emphasized in dark green with yellow text that reads &quot;Warm Up.&quot;" id="139" name="Google Shape;139;p20" title="Screenshot 2025-10-23 at 9.29.17 AM.png"/>
          <p:cNvPicPr preferRelativeResize="0"/>
          <p:nvPr/>
        </p:nvPicPr>
        <p:blipFill>
          <a:blip r:embed="rId3">
            <a:alphaModFix/>
          </a:blip>
          <a:stretch>
            <a:fillRect/>
          </a:stretch>
        </p:blipFill>
        <p:spPr>
          <a:xfrm>
            <a:off x="146304" y="1426464"/>
            <a:ext cx="8839204" cy="3167957"/>
          </a:xfrm>
          <a:prstGeom prst="rect">
            <a:avLst/>
          </a:prstGeom>
          <a:noFill/>
          <a:ln>
            <a:noFill/>
          </a:ln>
        </p:spPr>
      </p:pic>
      <p:sp>
        <p:nvSpPr>
          <p:cNvPr id="140" name="Google Shape;140;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4" name="Shape 144"/>
        <p:cNvGrpSpPr/>
        <p:nvPr/>
      </p:nvGrpSpPr>
      <p:grpSpPr>
        <a:xfrm>
          <a:off x="0" y="0"/>
          <a:ext cx="0" cy="0"/>
          <a:chOff x="0" y="0"/>
          <a:chExt cx="0" cy="0"/>
        </a:xfrm>
      </p:grpSpPr>
      <p:sp>
        <p:nvSpPr>
          <p:cNvPr id="145" name="Google Shape;145;p21"/>
          <p:cNvSpPr txBox="1"/>
          <p:nvPr>
            <p:ph type="title"/>
          </p:nvPr>
        </p:nvSpPr>
        <p:spPr>
          <a:xfrm>
            <a:off x="311700" y="13716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 Part 1</a:t>
            </a:r>
            <a:endParaRPr b="0" sz="1400">
              <a:solidFill>
                <a:srgbClr val="666666"/>
              </a:solidFill>
            </a:endParaRPr>
          </a:p>
          <a:p>
            <a:pPr indent="0" lvl="0" marL="0" rtl="0" algn="l">
              <a:spcBef>
                <a:spcPts val="0"/>
              </a:spcBef>
              <a:spcAft>
                <a:spcPts val="0"/>
              </a:spcAft>
              <a:buNone/>
            </a:pPr>
            <a:r>
              <a:rPr lang="en" sz="3000"/>
              <a:t>Bacteria Explosion! </a:t>
            </a:r>
            <a:endParaRPr>
              <a:solidFill>
                <a:srgbClr val="005047"/>
              </a:solidFill>
            </a:endParaRPr>
          </a:p>
        </p:txBody>
      </p:sp>
      <p:sp>
        <p:nvSpPr>
          <p:cNvPr id="146" name="Google Shape;146;p21"/>
          <p:cNvSpPr txBox="1"/>
          <p:nvPr>
            <p:ph idx="1" type="body"/>
          </p:nvPr>
        </p:nvSpPr>
        <p:spPr>
          <a:xfrm>
            <a:off x="311700" y="959070"/>
            <a:ext cx="8520600" cy="3657600"/>
          </a:xfrm>
          <a:prstGeom prst="rect">
            <a:avLst/>
          </a:prstGeom>
        </p:spPr>
        <p:txBody>
          <a:bodyPr anchorCtr="0" anchor="t" bIns="91425" lIns="91425" spcFirstLastPara="1" rIns="91425" wrap="square" tIns="91425">
            <a:normAutofit lnSpcReduction="10000"/>
          </a:bodyPr>
          <a:lstStyle/>
          <a:p>
            <a:pPr indent="0" lvl="0" marL="0" rtl="0" algn="l">
              <a:lnSpc>
                <a:spcPct val="115000"/>
              </a:lnSpc>
              <a:spcBef>
                <a:spcPts val="0"/>
              </a:spcBef>
              <a:spcAft>
                <a:spcPts val="0"/>
              </a:spcAft>
              <a:buSzPts val="1018"/>
              <a:buNone/>
            </a:pPr>
            <a:r>
              <a:rPr lang="en" sz="1835"/>
              <a:t>There are some bacteria in a dish. Every hour, each bacterium splits into 3 bacteria.</a:t>
            </a:r>
            <a:endParaRPr sz="1835"/>
          </a:p>
          <a:p>
            <a:pPr indent="-345122" lvl="0" marL="457200" rtl="0" algn="l">
              <a:lnSpc>
                <a:spcPct val="115000"/>
              </a:lnSpc>
              <a:spcBef>
                <a:spcPts val="1000"/>
              </a:spcBef>
              <a:spcAft>
                <a:spcPts val="0"/>
              </a:spcAft>
              <a:buSzPts val="1835"/>
              <a:buAutoNum type="arabicPeriod"/>
            </a:pPr>
            <a:r>
              <a:rPr lang="en" sz="1835"/>
              <a:t>This diagram shows a bacterium in hour 0 and then hour 1. Draw what happens in hours 2 and 3.</a:t>
            </a:r>
            <a:endParaRPr sz="1835"/>
          </a:p>
          <a:p>
            <a:pPr indent="-345122" lvl="0" marL="457200" rtl="0" algn="l">
              <a:lnSpc>
                <a:spcPct val="115000"/>
              </a:lnSpc>
              <a:spcBef>
                <a:spcPts val="10000"/>
              </a:spcBef>
              <a:spcAft>
                <a:spcPts val="0"/>
              </a:spcAft>
              <a:buSzPts val="1835"/>
              <a:buAutoNum type="arabicPeriod"/>
            </a:pPr>
            <a:r>
              <a:rPr lang="en" sz="1835"/>
              <a:t>How many bacteria are there in hour 2?</a:t>
            </a:r>
            <a:endParaRPr sz="1835"/>
          </a:p>
          <a:p>
            <a:pPr indent="-345122" lvl="0" marL="457200" rtl="0" algn="l">
              <a:lnSpc>
                <a:spcPct val="115000"/>
              </a:lnSpc>
              <a:spcBef>
                <a:spcPts val="2000"/>
              </a:spcBef>
              <a:spcAft>
                <a:spcPts val="0"/>
              </a:spcAft>
              <a:buSzPts val="1835"/>
              <a:buAutoNum type="arabicPeriod"/>
            </a:pPr>
            <a:r>
              <a:rPr lang="en" sz="1835"/>
              <a:t>How many bacteria are there in hour 3?</a:t>
            </a:r>
            <a:endParaRPr sz="1835"/>
          </a:p>
        </p:txBody>
      </p:sp>
      <p:sp>
        <p:nvSpPr>
          <p:cNvPr id="147" name="Google Shape;147;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latin typeface="Calibri"/>
                <a:ea typeface="Calibri"/>
                <a:cs typeface="Calibri"/>
                <a:sym typeface="Calibri"/>
              </a:rPr>
              <a:t>‹#›</a:t>
            </a:fld>
            <a:endParaRPr/>
          </a:p>
        </p:txBody>
      </p:sp>
      <p:sp>
        <p:nvSpPr>
          <p:cNvPr id="148" name="Google Shape;148;p2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5.3.1 Creating a Pictorial Representation of Exponential Growth</a:t>
            </a:r>
            <a:endParaRPr/>
          </a:p>
        </p:txBody>
      </p:sp>
      <p:pic>
        <p:nvPicPr>
          <p:cNvPr descr="There is a single bacteria on the left side of the image.  To the right of the bacteria there is an arrow that points to the right.  To the right of the arrow, there are three bacteria in a group." id="149" name="Google Shape;149;p21"/>
          <p:cNvPicPr preferRelativeResize="0"/>
          <p:nvPr/>
        </p:nvPicPr>
        <p:blipFill>
          <a:blip r:embed="rId4">
            <a:alphaModFix/>
          </a:blip>
          <a:stretch>
            <a:fillRect/>
          </a:stretch>
        </p:blipFill>
        <p:spPr>
          <a:xfrm>
            <a:off x="874625" y="2423400"/>
            <a:ext cx="2201050" cy="1081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53" name="Shape 153"/>
        <p:cNvGrpSpPr/>
        <p:nvPr/>
      </p:nvGrpSpPr>
      <p:grpSpPr>
        <a:xfrm>
          <a:off x="0" y="0"/>
          <a:ext cx="0" cy="0"/>
          <a:chOff x="0" y="0"/>
          <a:chExt cx="0" cy="0"/>
        </a:xfrm>
      </p:grpSpPr>
      <p:pic>
        <p:nvPicPr>
          <p:cNvPr descr="There is a single bacteria on the left side of the image.  To the right of the bacteria there is an arrow that points to the right.  To the right of the arrow, there are three bacteria in a group.  To the right of the three bacteria there is an arrow that points to the right.  To the right of this arrow, there are three groups with three bacteria per group.  Below this group is a label that says &quot;hour 2&quot;.  To the right of the three groups of three bacteria there is an arrow that points to the right.  To the right of this arrow, there are nine groups with three bacteria per group.  Below this group is a label that says &quot;hour 3&quot;." id="154" name="Google Shape;154;p22"/>
          <p:cNvPicPr preferRelativeResize="0"/>
          <p:nvPr/>
        </p:nvPicPr>
        <p:blipFill>
          <a:blip r:embed="rId4">
            <a:alphaModFix/>
          </a:blip>
          <a:stretch>
            <a:fillRect/>
          </a:stretch>
        </p:blipFill>
        <p:spPr>
          <a:xfrm>
            <a:off x="2513175" y="2047475"/>
            <a:ext cx="4268200" cy="3016925"/>
          </a:xfrm>
          <a:prstGeom prst="rect">
            <a:avLst/>
          </a:prstGeom>
          <a:noFill/>
          <a:ln>
            <a:noFill/>
          </a:ln>
        </p:spPr>
      </p:pic>
      <p:sp>
        <p:nvSpPr>
          <p:cNvPr id="155" name="Google Shape;155;p22"/>
          <p:cNvSpPr txBox="1"/>
          <p:nvPr>
            <p:ph type="title"/>
          </p:nvPr>
        </p:nvSpPr>
        <p:spPr>
          <a:xfrm>
            <a:off x="311700" y="13716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 Part 2</a:t>
            </a:r>
            <a:endParaRPr b="0" sz="1400">
              <a:solidFill>
                <a:srgbClr val="666666"/>
              </a:solidFill>
            </a:endParaRPr>
          </a:p>
          <a:p>
            <a:pPr indent="0" lvl="0" marL="0" rtl="0" algn="l">
              <a:spcBef>
                <a:spcPts val="0"/>
              </a:spcBef>
              <a:spcAft>
                <a:spcPts val="0"/>
              </a:spcAft>
              <a:buNone/>
            </a:pPr>
            <a:r>
              <a:rPr lang="en" sz="3000"/>
              <a:t>Bacteria Explosion! </a:t>
            </a:r>
            <a:endParaRPr>
              <a:solidFill>
                <a:srgbClr val="005047"/>
              </a:solidFill>
            </a:endParaRPr>
          </a:p>
        </p:txBody>
      </p:sp>
      <p:sp>
        <p:nvSpPr>
          <p:cNvPr id="156" name="Google Shape;156;p22"/>
          <p:cNvSpPr txBox="1"/>
          <p:nvPr>
            <p:ph idx="1" type="body"/>
          </p:nvPr>
        </p:nvSpPr>
        <p:spPr>
          <a:xfrm>
            <a:off x="311700" y="959074"/>
            <a:ext cx="8520600" cy="28062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018"/>
              <a:buNone/>
            </a:pPr>
            <a:r>
              <a:rPr lang="en" sz="1835"/>
              <a:t>There are some bacteria in a dish. Every hour, each bacterium splits into 3 bacteria.</a:t>
            </a:r>
            <a:endParaRPr sz="1835"/>
          </a:p>
          <a:p>
            <a:pPr indent="-345122" lvl="0" marL="457200" rtl="0" algn="l">
              <a:lnSpc>
                <a:spcPct val="115000"/>
              </a:lnSpc>
              <a:spcBef>
                <a:spcPts val="1000"/>
              </a:spcBef>
              <a:spcAft>
                <a:spcPts val="10000"/>
              </a:spcAft>
              <a:buSzPts val="1835"/>
              <a:buAutoNum type="arabicPeriod"/>
            </a:pPr>
            <a:r>
              <a:rPr lang="en" sz="1835"/>
              <a:t>This diagram shows a bacterium in hour 0 and then hour 1. Draw what happens in hours 2 and 3.</a:t>
            </a:r>
            <a:endParaRPr sz="1835"/>
          </a:p>
        </p:txBody>
      </p:sp>
      <p:sp>
        <p:nvSpPr>
          <p:cNvPr id="157" name="Google Shape;157;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latin typeface="Calibri"/>
                <a:ea typeface="Calibri"/>
                <a:cs typeface="Calibri"/>
                <a:sym typeface="Calibri"/>
              </a:rPr>
              <a:t>‹#›</a:t>
            </a:fld>
            <a:endParaRPr/>
          </a:p>
        </p:txBody>
      </p:sp>
      <p:sp>
        <p:nvSpPr>
          <p:cNvPr id="158" name="Google Shape;158;p22"/>
          <p:cNvSpPr txBox="1"/>
          <p:nvPr>
            <p:ph idx="2" type="sldNum"/>
          </p:nvPr>
        </p:nvSpPr>
        <p:spPr>
          <a:xfrm>
            <a:off x="43945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5.3.1 Creating a Pictorial Representation of Exponential Growth</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3"/>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Second Stop: Learning Activity A</a:t>
            </a:r>
            <a:endParaRPr/>
          </a:p>
        </p:txBody>
      </p:sp>
      <p:pic>
        <p:nvPicPr>
          <p:cNvPr descr="Map consisting of seven rectangles connected by dotted lines conveying the progression of the Lesson. Each rectangle has an icon with text. Adding to the warm up stop, the second rectangle is now highlighted in dark green. A clipboard icon and the text &quot;Learning Activity&quot; are displayed in yellow font. " id="164" name="Google Shape;164;p23" title="Screenshot 2025-10-23 at 9.30.00 AM.png"/>
          <p:cNvPicPr preferRelativeResize="0"/>
          <p:nvPr/>
        </p:nvPicPr>
        <p:blipFill>
          <a:blip r:embed="rId3">
            <a:alphaModFix/>
          </a:blip>
          <a:stretch>
            <a:fillRect/>
          </a:stretch>
        </p:blipFill>
        <p:spPr>
          <a:xfrm>
            <a:off x="148850" y="1426464"/>
            <a:ext cx="8839204" cy="3167957"/>
          </a:xfrm>
          <a:prstGeom prst="rect">
            <a:avLst/>
          </a:prstGeom>
          <a:noFill/>
          <a:ln>
            <a:noFill/>
          </a:ln>
        </p:spPr>
      </p:pic>
      <p:sp>
        <p:nvSpPr>
          <p:cNvPr id="165" name="Google Shape;165;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69" name="Shape 169"/>
        <p:cNvGrpSpPr/>
        <p:nvPr/>
      </p:nvGrpSpPr>
      <p:grpSpPr>
        <a:xfrm>
          <a:off x="0" y="0"/>
          <a:ext cx="0" cy="0"/>
          <a:chOff x="0" y="0"/>
          <a:chExt cx="0" cy="0"/>
        </a:xfrm>
      </p:grpSpPr>
      <p:pic>
        <p:nvPicPr>
          <p:cNvPr descr="Icon indicating the slide contains a support for students with disabilities" id="170" name="Google Shape;170;p24"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171" name="Google Shape;171;p24"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
        <p:nvSpPr>
          <p:cNvPr id="172" name="Google Shape;172;p24"/>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Learning Strategies</a:t>
            </a:r>
            <a:endParaRPr b="0" sz="1400">
              <a:solidFill>
                <a:srgbClr val="666666"/>
              </a:solidFill>
            </a:endParaRPr>
          </a:p>
          <a:p>
            <a:pPr indent="0" lvl="0" marL="0" rtl="0" algn="l">
              <a:spcBef>
                <a:spcPts val="0"/>
              </a:spcBef>
              <a:spcAft>
                <a:spcPts val="0"/>
              </a:spcAft>
              <a:buNone/>
            </a:pPr>
            <a:r>
              <a:rPr lang="en" sz="2600"/>
              <a:t>Choose Wisely!🤔</a:t>
            </a:r>
            <a:endParaRPr sz="2600">
              <a:solidFill>
                <a:srgbClr val="005047"/>
              </a:solidFill>
            </a:endParaRPr>
          </a:p>
        </p:txBody>
      </p:sp>
      <p:sp>
        <p:nvSpPr>
          <p:cNvPr id="173" name="Google Shape;173;p2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a:t> Use these strategies to adjust the activity to support English language learners and students with disabilities. </a:t>
            </a:r>
            <a:endParaRPr/>
          </a:p>
          <a:p>
            <a:pPr indent="-368300" lvl="0" marL="457200" rtl="0" algn="l">
              <a:lnSpc>
                <a:spcPct val="100000"/>
              </a:lnSpc>
              <a:spcBef>
                <a:spcPts val="1200"/>
              </a:spcBef>
              <a:spcAft>
                <a:spcPts val="0"/>
              </a:spcAft>
              <a:buSzPts val="2200"/>
              <a:buChar char="●"/>
            </a:pPr>
            <a:r>
              <a:rPr i="1" lang="en"/>
              <a:t>You can copy and paste the callouts directly on top of the activity or give the instructions aloud. </a:t>
            </a:r>
            <a:endParaRPr b="1"/>
          </a:p>
        </p:txBody>
      </p:sp>
      <p:sp>
        <p:nvSpPr>
          <p:cNvPr descr="A callout box providing steps in a math language routine to support English Language Learners." id="174" name="Google Shape;174;p24" title="ELL callout box"/>
          <p:cNvSpPr/>
          <p:nvPr/>
        </p:nvSpPr>
        <p:spPr>
          <a:xfrm>
            <a:off x="5034250" y="1160325"/>
            <a:ext cx="3652500" cy="20286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Noto Sans"/>
              <a:buAutoNum type="arabicPeriod"/>
            </a:pPr>
            <a:r>
              <a:rPr lang="en" sz="1500">
                <a:latin typeface="Noto Sans"/>
                <a:ea typeface="Noto Sans"/>
                <a:cs typeface="Noto Sans"/>
                <a:sym typeface="Noto Sans"/>
              </a:rPr>
              <a:t>First read: listen and describe the situation without numbers.</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Second read: list what can be counted or measured.</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Third read: listen for the question and brainstorm ways to solve. </a:t>
            </a:r>
            <a:endParaRPr sz="15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Three Reads</a:t>
            </a:r>
            <a:endParaRPr sz="1000">
              <a:latin typeface="Noto Sans"/>
              <a:ea typeface="Noto Sans"/>
              <a:cs typeface="Noto Sans"/>
              <a:sym typeface="Noto Sans"/>
            </a:endParaRPr>
          </a:p>
        </p:txBody>
      </p:sp>
      <p:sp>
        <p:nvSpPr>
          <p:cNvPr descr="A callout providing support steps for students based on universal designs for learning. " id="175" name="Google Shape;175;p24" title="UDL callout box"/>
          <p:cNvSpPr/>
          <p:nvPr/>
        </p:nvSpPr>
        <p:spPr>
          <a:xfrm>
            <a:off x="5034300" y="3546325"/>
            <a:ext cx="3652500" cy="10602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latin typeface="Noto Sans"/>
                <a:ea typeface="Noto Sans"/>
                <a:cs typeface="Noto Sans"/>
                <a:sym typeface="Noto Sans"/>
              </a:rPr>
              <a:t>Sketch a diagram to show how the amount of money grows over the first few days.</a:t>
            </a:r>
            <a:endParaRPr sz="1100">
              <a:solidFill>
                <a:schemeClr val="dk1"/>
              </a:solidFill>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Representation</a:t>
            </a:r>
            <a:endParaRPr>
              <a:latin typeface="Noto Sans"/>
              <a:ea typeface="Noto Sans"/>
              <a:cs typeface="Noto Sans"/>
              <a:sym typeface="Noto Sans"/>
            </a:endParaRPr>
          </a:p>
        </p:txBody>
      </p:sp>
      <p:sp>
        <p:nvSpPr>
          <p:cNvPr id="176" name="Google Shape;176;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7" name="Google Shape;177;p2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5.3.2 </a:t>
            </a:r>
            <a:r>
              <a:rPr lang="en"/>
              <a:t>Exploring Different Growth Patterns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1" name="Shape 181"/>
        <p:cNvGrpSpPr/>
        <p:nvPr/>
      </p:nvGrpSpPr>
      <p:grpSpPr>
        <a:xfrm>
          <a:off x="0" y="0"/>
          <a:ext cx="0" cy="0"/>
          <a:chOff x="0" y="0"/>
          <a:chExt cx="0" cy="0"/>
        </a:xfrm>
      </p:grpSpPr>
      <p:sp>
        <p:nvSpPr>
          <p:cNvPr id="182" name="Google Shape;182;p2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Choose Wisely!🤔</a:t>
            </a:r>
            <a:endParaRPr>
              <a:solidFill>
                <a:srgbClr val="005047"/>
              </a:solidFill>
            </a:endParaRPr>
          </a:p>
        </p:txBody>
      </p:sp>
      <p:sp>
        <p:nvSpPr>
          <p:cNvPr id="183" name="Google Shape;183;p25"/>
          <p:cNvSpPr txBox="1"/>
          <p:nvPr>
            <p:ph idx="1" type="body"/>
          </p:nvPr>
        </p:nvSpPr>
        <p:spPr>
          <a:xfrm>
            <a:off x="311700" y="837950"/>
            <a:ext cx="8520600" cy="3813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700"/>
              <a:t>You are walking along a beach, and your toe hits something hard. You reach down, grab onto a handle, and pull out a lamp! It is sandy. You start to brush it off with your towel. Poof! A genie appears.</a:t>
            </a:r>
            <a:endParaRPr sz="1700"/>
          </a:p>
          <a:p>
            <a:pPr indent="0" lvl="0" marL="0" rtl="0" algn="l">
              <a:lnSpc>
                <a:spcPct val="115000"/>
              </a:lnSpc>
              <a:spcBef>
                <a:spcPts val="1200"/>
              </a:spcBef>
              <a:spcAft>
                <a:spcPts val="0"/>
              </a:spcAft>
              <a:buNone/>
            </a:pPr>
            <a:r>
              <a:rPr lang="en" sz="1700"/>
              <a:t>He tells you, “Thank you for freeing me from that bottle! I was getting claustrophobic. You can choose one of these purses as a reward.”</a:t>
            </a:r>
            <a:endParaRPr sz="1700"/>
          </a:p>
          <a:p>
            <a:pPr indent="-336550" lvl="0" marL="457200" rtl="0" algn="l">
              <a:lnSpc>
                <a:spcPct val="115000"/>
              </a:lnSpc>
              <a:spcBef>
                <a:spcPts val="1200"/>
              </a:spcBef>
              <a:spcAft>
                <a:spcPts val="0"/>
              </a:spcAft>
              <a:buSzPts val="1700"/>
              <a:buChar char="●"/>
            </a:pPr>
            <a:r>
              <a:rPr lang="en" sz="1700"/>
              <a:t>Purse A, which contains $1,000 today. If you leave it alone, it will contain $1,200 tomorrow (by magic). The next day, it will be $1,400. This pattern of an additional $200 per day will continue.</a:t>
            </a:r>
            <a:endParaRPr sz="1700"/>
          </a:p>
          <a:p>
            <a:pPr indent="-336550" lvl="0" marL="457200" rtl="0" algn="l">
              <a:lnSpc>
                <a:spcPct val="115000"/>
              </a:lnSpc>
              <a:spcBef>
                <a:spcPts val="1000"/>
              </a:spcBef>
              <a:spcAft>
                <a:spcPts val="0"/>
              </a:spcAft>
              <a:buSzPts val="1700"/>
              <a:buChar char="●"/>
            </a:pPr>
            <a:r>
              <a:rPr lang="en" sz="1700"/>
              <a:t>Purse B, which contains 1 penny today. Leave that penny in there because tomorrow it will (magically) turn into 2 pennies. The next day, there will be 4 pennies. The amount in the purse will continue to double each day.</a:t>
            </a:r>
            <a:endParaRPr sz="1700"/>
          </a:p>
        </p:txBody>
      </p:sp>
      <p:sp>
        <p:nvSpPr>
          <p:cNvPr id="184" name="Google Shape;184;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85" name="Google Shape;185;p2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5.3.2 Exploring Different Growth Patterns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9" name="Shape 189"/>
        <p:cNvGrpSpPr/>
        <p:nvPr/>
      </p:nvGrpSpPr>
      <p:grpSpPr>
        <a:xfrm>
          <a:off x="0" y="0"/>
          <a:ext cx="0" cy="0"/>
          <a:chOff x="0" y="0"/>
          <a:chExt cx="0" cy="0"/>
        </a:xfrm>
      </p:grpSpPr>
      <p:sp>
        <p:nvSpPr>
          <p:cNvPr id="190" name="Google Shape;190;p2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Choose Wisely!🤔</a:t>
            </a:r>
            <a:endParaRPr sz="3000">
              <a:solidFill>
                <a:srgbClr val="005047"/>
              </a:solidFill>
            </a:endParaRPr>
          </a:p>
        </p:txBody>
      </p:sp>
      <p:sp>
        <p:nvSpPr>
          <p:cNvPr id="191" name="Google Shape;191;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92" name="Google Shape;192;p2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5.3.2 Exploring Different Growth Patterns</a:t>
            </a:r>
            <a:endParaRPr/>
          </a:p>
        </p:txBody>
      </p:sp>
      <p:sp>
        <p:nvSpPr>
          <p:cNvPr id="193" name="Google Shape;193;p26"/>
          <p:cNvSpPr txBox="1"/>
          <p:nvPr>
            <p:ph idx="4294967295" type="body"/>
          </p:nvPr>
        </p:nvSpPr>
        <p:spPr>
          <a:xfrm>
            <a:off x="311700" y="896620"/>
            <a:ext cx="8520600" cy="3657600"/>
          </a:xfrm>
          <a:prstGeom prst="rect">
            <a:avLst/>
          </a:prstGeom>
        </p:spPr>
        <p:txBody>
          <a:bodyPr anchorCtr="0" anchor="t" bIns="91425" lIns="91425" spcFirstLastPara="1" rIns="91425" wrap="square" tIns="91425">
            <a:noAutofit/>
          </a:bodyPr>
          <a:lstStyle/>
          <a:p>
            <a:pPr indent="-342900" lvl="0" marL="457200" rtl="0" algn="l">
              <a:lnSpc>
                <a:spcPct val="150000"/>
              </a:lnSpc>
              <a:spcBef>
                <a:spcPts val="0"/>
              </a:spcBef>
              <a:spcAft>
                <a:spcPts val="0"/>
              </a:spcAft>
              <a:buSzPts val="1800"/>
              <a:buAutoNum type="arabicPeriod"/>
            </a:pPr>
            <a:r>
              <a:rPr lang="en" sz="1800"/>
              <a:t>How much money will be in Purse A after a 7-day week?</a:t>
            </a:r>
            <a:endParaRPr sz="1800"/>
          </a:p>
          <a:p>
            <a:pPr indent="-342900" lvl="0" marL="457200" rtl="0" algn="l">
              <a:lnSpc>
                <a:spcPct val="150000"/>
              </a:lnSpc>
              <a:spcBef>
                <a:spcPts val="0"/>
              </a:spcBef>
              <a:spcAft>
                <a:spcPts val="0"/>
              </a:spcAft>
              <a:buSzPts val="1800"/>
              <a:buAutoNum type="arabicPeriod"/>
            </a:pPr>
            <a:r>
              <a:rPr lang="en" sz="1800"/>
              <a:t>How much money will be in Purse B after a 7-day week?</a:t>
            </a:r>
            <a:endParaRPr sz="1800"/>
          </a:p>
          <a:p>
            <a:pPr indent="-342900" lvl="0" marL="457200" rtl="0" algn="l">
              <a:lnSpc>
                <a:spcPct val="150000"/>
              </a:lnSpc>
              <a:spcBef>
                <a:spcPts val="0"/>
              </a:spcBef>
              <a:spcAft>
                <a:spcPts val="0"/>
              </a:spcAft>
              <a:buSzPts val="1800"/>
              <a:buAutoNum type="arabicPeriod"/>
            </a:pPr>
            <a:r>
              <a:rPr lang="en" sz="1800"/>
              <a:t>How much money will be in Purse A after two weeks?</a:t>
            </a:r>
            <a:endParaRPr sz="1800"/>
          </a:p>
          <a:p>
            <a:pPr indent="-342900" lvl="0" marL="457200" rtl="0" algn="l">
              <a:lnSpc>
                <a:spcPct val="150000"/>
              </a:lnSpc>
              <a:spcBef>
                <a:spcPts val="0"/>
              </a:spcBef>
              <a:spcAft>
                <a:spcPts val="0"/>
              </a:spcAft>
              <a:buSzPts val="1800"/>
              <a:buAutoNum type="arabicPeriod"/>
            </a:pPr>
            <a:r>
              <a:rPr lang="en" sz="1800"/>
              <a:t>How much money will be in Purse B after two weeks?</a:t>
            </a:r>
            <a:endParaRPr sz="1800"/>
          </a:p>
          <a:p>
            <a:pPr indent="-342900" lvl="0" marL="457200" rtl="0" algn="l">
              <a:lnSpc>
                <a:spcPct val="150000"/>
              </a:lnSpc>
              <a:spcBef>
                <a:spcPts val="0"/>
              </a:spcBef>
              <a:spcAft>
                <a:spcPts val="0"/>
              </a:spcAft>
              <a:buSzPts val="1800"/>
              <a:buAutoNum type="arabicPeriod"/>
            </a:pPr>
            <a:r>
              <a:rPr lang="en" sz="1800"/>
              <a:t>The genie later adds that he will let the money in each purse grow for three weeks.</a:t>
            </a:r>
            <a:endParaRPr sz="1800"/>
          </a:p>
          <a:p>
            <a:pPr indent="-342900" lvl="1" marL="914400" rtl="0" algn="l">
              <a:lnSpc>
                <a:spcPct val="150000"/>
              </a:lnSpc>
              <a:spcBef>
                <a:spcPts val="0"/>
              </a:spcBef>
              <a:spcAft>
                <a:spcPts val="0"/>
              </a:spcAft>
              <a:buSzPts val="1800"/>
              <a:buAutoNum type="alphaLcPeriod"/>
            </a:pPr>
            <a:r>
              <a:rPr lang="en" sz="1800"/>
              <a:t>How much money will be in Purse A in three weeks?</a:t>
            </a:r>
            <a:endParaRPr sz="1800"/>
          </a:p>
          <a:p>
            <a:pPr indent="-342900" lvl="1" marL="914400" rtl="0" algn="l">
              <a:lnSpc>
                <a:spcPct val="150000"/>
              </a:lnSpc>
              <a:spcBef>
                <a:spcPts val="0"/>
              </a:spcBef>
              <a:spcAft>
                <a:spcPts val="0"/>
              </a:spcAft>
              <a:buSzPts val="1800"/>
              <a:buAutoNum type="alphaLcPeriod"/>
            </a:pPr>
            <a:r>
              <a:rPr lang="en" sz="1800"/>
              <a:t>How much money will be in Purse B in three weeks?</a:t>
            </a:r>
            <a:endParaRPr sz="1800"/>
          </a:p>
          <a:p>
            <a:pPr indent="-342900" lvl="0" marL="457200" rtl="0" algn="l">
              <a:lnSpc>
                <a:spcPct val="150000"/>
              </a:lnSpc>
              <a:spcBef>
                <a:spcPts val="0"/>
              </a:spcBef>
              <a:spcAft>
                <a:spcPts val="0"/>
              </a:spcAft>
              <a:buSzPts val="1800"/>
              <a:buAutoNum type="arabicPeriod"/>
            </a:pPr>
            <a:r>
              <a:rPr lang="en" sz="1800"/>
              <a:t>Which purse contains more money after 30 days?</a:t>
            </a:r>
            <a:endParaRPr sz="18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7" name="Shape 197"/>
        <p:cNvGrpSpPr/>
        <p:nvPr/>
      </p:nvGrpSpPr>
      <p:grpSpPr>
        <a:xfrm>
          <a:off x="0" y="0"/>
          <a:ext cx="0" cy="0"/>
          <a:chOff x="0" y="0"/>
          <a:chExt cx="0" cy="0"/>
        </a:xfrm>
      </p:grpSpPr>
      <p:sp>
        <p:nvSpPr>
          <p:cNvPr descr="Icon indicating the slide contains a check for understanding question for students " id="198" name="Google Shape;198;p2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199" name="Google Shape;199;p27"/>
          <p:cNvSpPr txBox="1"/>
          <p:nvPr>
            <p:ph idx="1" type="body"/>
          </p:nvPr>
        </p:nvSpPr>
        <p:spPr>
          <a:xfrm>
            <a:off x="134475" y="960125"/>
            <a:ext cx="88818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700"/>
              <a:t>Olivia has two different job offers for babysitting next Saturday. </a:t>
            </a:r>
            <a:endParaRPr sz="1700"/>
          </a:p>
          <a:p>
            <a:pPr indent="-336550" lvl="0" marL="457200" rtl="0" algn="l">
              <a:lnSpc>
                <a:spcPct val="100000"/>
              </a:lnSpc>
              <a:spcBef>
                <a:spcPts val="1200"/>
              </a:spcBef>
              <a:spcAft>
                <a:spcPts val="0"/>
              </a:spcAft>
              <a:buSzPts val="1700"/>
              <a:buChar char="●"/>
            </a:pPr>
            <a:r>
              <a:rPr lang="en" sz="1700"/>
              <a:t>Job 1: She will receive $5 for accepting the job, then $10 for every hour she works. </a:t>
            </a:r>
            <a:endParaRPr sz="1700"/>
          </a:p>
          <a:p>
            <a:pPr indent="-336550" lvl="0" marL="457200" rtl="0" algn="l">
              <a:lnSpc>
                <a:spcPct val="100000"/>
              </a:lnSpc>
              <a:spcBef>
                <a:spcPts val="1000"/>
              </a:spcBef>
              <a:spcAft>
                <a:spcPts val="0"/>
              </a:spcAft>
              <a:buSzPts val="1700"/>
              <a:buChar char="●"/>
            </a:pPr>
            <a:r>
              <a:rPr lang="en" sz="1700"/>
              <a:t>Job 2: She will receive $1.50 for accepting the job, $3 after the first hour, $6 after the second hour, and for each additional hour her pay per hour will double.</a:t>
            </a:r>
            <a:endParaRPr sz="1700"/>
          </a:p>
          <a:p>
            <a:pPr indent="0" lvl="0" marL="0" rtl="0" algn="l">
              <a:lnSpc>
                <a:spcPct val="100000"/>
              </a:lnSpc>
              <a:spcBef>
                <a:spcPts val="1200"/>
              </a:spcBef>
              <a:spcAft>
                <a:spcPts val="0"/>
              </a:spcAft>
              <a:buNone/>
            </a:pPr>
            <a:r>
              <a:rPr lang="en" sz="1700"/>
              <a:t>Olivia can only work 3 hours. How much would she make at each job?</a:t>
            </a:r>
            <a:endParaRPr sz="1700"/>
          </a:p>
          <a:p>
            <a:pPr indent="-336550" lvl="0" marL="914400" rtl="0" algn="l">
              <a:lnSpc>
                <a:spcPct val="100000"/>
              </a:lnSpc>
              <a:spcBef>
                <a:spcPts val="1200"/>
              </a:spcBef>
              <a:spcAft>
                <a:spcPts val="0"/>
              </a:spcAft>
              <a:buSzPts val="1700"/>
              <a:buFont typeface="Calibri"/>
              <a:buAutoNum type="alphaLcPeriod"/>
            </a:pPr>
            <a:r>
              <a:rPr lang="en" sz="1700"/>
              <a:t>Olivia would make $35 at Job 1 and $12 at Job 2.</a:t>
            </a:r>
            <a:endParaRPr sz="1700"/>
          </a:p>
          <a:p>
            <a:pPr indent="-336550" lvl="0" marL="914400" rtl="0" algn="l">
              <a:lnSpc>
                <a:spcPct val="100000"/>
              </a:lnSpc>
              <a:spcBef>
                <a:spcPts val="1000"/>
              </a:spcBef>
              <a:spcAft>
                <a:spcPts val="0"/>
              </a:spcAft>
              <a:buSzPts val="1700"/>
              <a:buFont typeface="Calibri"/>
              <a:buAutoNum type="alphaLcPeriod"/>
            </a:pPr>
            <a:r>
              <a:rPr lang="en" sz="1700"/>
              <a:t>Olivia would make $35 at Job 1 and $22.50 at Job 2.</a:t>
            </a:r>
            <a:endParaRPr sz="1700"/>
          </a:p>
          <a:p>
            <a:pPr indent="-336550" lvl="0" marL="914400" rtl="0" algn="l">
              <a:lnSpc>
                <a:spcPct val="100000"/>
              </a:lnSpc>
              <a:spcBef>
                <a:spcPts val="1000"/>
              </a:spcBef>
              <a:spcAft>
                <a:spcPts val="0"/>
              </a:spcAft>
              <a:buSzPts val="1700"/>
              <a:buFont typeface="Calibri"/>
              <a:buAutoNum type="alphaLcPeriod"/>
            </a:pPr>
            <a:r>
              <a:rPr lang="en" sz="1700"/>
              <a:t>Olivia would make $25 at Job 1 and $10.50 at Job 2.</a:t>
            </a:r>
            <a:endParaRPr sz="1700"/>
          </a:p>
          <a:p>
            <a:pPr indent="-336550" lvl="0" marL="914400" rtl="0" algn="l">
              <a:lnSpc>
                <a:spcPct val="100000"/>
              </a:lnSpc>
              <a:spcBef>
                <a:spcPts val="1000"/>
              </a:spcBef>
              <a:spcAft>
                <a:spcPts val="0"/>
              </a:spcAft>
              <a:buSzPts val="1700"/>
              <a:buFont typeface="Calibri"/>
              <a:buAutoNum type="alphaLcPeriod"/>
            </a:pPr>
            <a:r>
              <a:rPr lang="en" sz="1700"/>
              <a:t>Olivia would make $30 at Job 1 and $21 at Job 2.</a:t>
            </a:r>
            <a:endParaRPr sz="1700"/>
          </a:p>
        </p:txBody>
      </p:sp>
      <p:sp>
        <p:nvSpPr>
          <p:cNvPr id="200" name="Google Shape;200;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1" name="Google Shape;201;p2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5.3.2 Exploring Different Growth Patterns</a:t>
            </a:r>
            <a:endParaRPr/>
          </a:p>
        </p:txBody>
      </p:sp>
      <p:sp>
        <p:nvSpPr>
          <p:cNvPr descr="An arrow icon reads &quot;Let's review!&quot; and links to a slide that reviews the content that was assessed in the self check question. " id="202" name="Google Shape;202;p27" title="Review icon">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06" name="Shape 206"/>
        <p:cNvGrpSpPr/>
        <p:nvPr/>
      </p:nvGrpSpPr>
      <p:grpSpPr>
        <a:xfrm>
          <a:off x="0" y="0"/>
          <a:ext cx="0" cy="0"/>
          <a:chOff x="0" y="0"/>
          <a:chExt cx="0" cy="0"/>
        </a:xfrm>
      </p:grpSpPr>
      <p:pic>
        <p:nvPicPr>
          <p:cNvPr descr="Icon indicating the slide contains a additional resources for students who struggled with the check for understanding (self check) question" id="207" name="Google Shape;207;p28"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08" name="Google Shape;208;p28"/>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209" name="Google Shape;209;p28"/>
          <p:cNvSpPr txBox="1"/>
          <p:nvPr>
            <p:ph idx="1" type="body"/>
          </p:nvPr>
        </p:nvSpPr>
        <p:spPr>
          <a:xfrm>
            <a:off x="311700" y="959075"/>
            <a:ext cx="8520600" cy="7686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1800"/>
              <a:t>The tables listed below are modeling four different functions, all showing growth. Which one does not have the same growth pattern as the others? </a:t>
            </a:r>
            <a:endParaRPr sz="1800"/>
          </a:p>
        </p:txBody>
      </p:sp>
      <p:sp>
        <p:nvSpPr>
          <p:cNvPr id="210" name="Google Shape;210;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11" name="Google Shape;211;p2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5.3.2 Exploring Different Growth Patterns</a:t>
            </a:r>
            <a:r>
              <a:rPr lang="en"/>
              <a:t> - Additional Resources</a:t>
            </a:r>
            <a:endParaRPr/>
          </a:p>
        </p:txBody>
      </p:sp>
      <p:graphicFrame>
        <p:nvGraphicFramePr>
          <p:cNvPr id="212" name="Google Shape;212;p28"/>
          <p:cNvGraphicFramePr/>
          <p:nvPr/>
        </p:nvGraphicFramePr>
        <p:xfrm>
          <a:off x="405450" y="2091038"/>
          <a:ext cx="3000000" cy="3000000"/>
        </p:xfrm>
        <a:graphic>
          <a:graphicData uri="http://schemas.openxmlformats.org/drawingml/2006/table">
            <a:tbl>
              <a:tblPr>
                <a:noFill/>
                <a:tableStyleId>{70A69FCE-E1C9-4094-B61D-5A2C1D07BA05}</a:tableStyleId>
              </a:tblPr>
              <a:tblGrid>
                <a:gridCol w="914400"/>
                <a:gridCol w="914400"/>
              </a:tblGrid>
              <a:tr h="455875">
                <a:tc>
                  <a:txBody>
                    <a:bodyPr/>
                    <a:lstStyle/>
                    <a:p>
                      <a:pPr indent="0" lvl="0" marL="0" rtl="0" algn="ctr">
                        <a:spcBef>
                          <a:spcPts val="0"/>
                        </a:spcBef>
                        <a:spcAft>
                          <a:spcPts val="0"/>
                        </a:spcAft>
                        <a:buNone/>
                      </a:pPr>
                      <a:r>
                        <a:rPr b="1" i="1" lang="en" sz="1600">
                          <a:solidFill>
                            <a:srgbClr val="FFFFFF"/>
                          </a:solidFill>
                          <a:latin typeface="Times New Roman"/>
                          <a:ea typeface="Times New Roman"/>
                          <a:cs typeface="Times New Roman"/>
                          <a:sym typeface="Times New Roman"/>
                        </a:rPr>
                        <a:t>x</a:t>
                      </a:r>
                      <a:endParaRPr b="1" i="1" sz="1600">
                        <a:solidFill>
                          <a:srgbClr val="FFFFFF"/>
                        </a:solidFill>
                        <a:latin typeface="Times New Roman"/>
                        <a:ea typeface="Times New Roman"/>
                        <a:cs typeface="Times New Roman"/>
                        <a:sym typeface="Times New Roman"/>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i="1" lang="en" sz="1600">
                          <a:solidFill>
                            <a:srgbClr val="FFFFFF"/>
                          </a:solidFill>
                          <a:latin typeface="Times New Roman"/>
                          <a:ea typeface="Times New Roman"/>
                          <a:cs typeface="Times New Roman"/>
                          <a:sym typeface="Times New Roman"/>
                        </a:rPr>
                        <a:t>y</a:t>
                      </a:r>
                      <a:endParaRPr b="1" i="1" sz="1600">
                        <a:solidFill>
                          <a:srgbClr val="FFFFFF"/>
                        </a:solidFill>
                        <a:latin typeface="Times New Roman"/>
                        <a:ea typeface="Times New Roman"/>
                        <a:cs typeface="Times New Roman"/>
                        <a:sym typeface="Times New Roman"/>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r>
              <a:tr h="404075">
                <a:tc>
                  <a:txBody>
                    <a:bodyPr/>
                    <a:lstStyle/>
                    <a:p>
                      <a:pPr indent="0" lvl="0" marL="0" rtl="0" algn="ctr">
                        <a:spcBef>
                          <a:spcPts val="0"/>
                        </a:spcBef>
                        <a:spcAft>
                          <a:spcPts val="0"/>
                        </a:spcAft>
                        <a:buNone/>
                      </a:pPr>
                      <a:r>
                        <a:rPr lang="en" sz="1600">
                          <a:latin typeface="Noto Sans"/>
                          <a:ea typeface="Noto Sans"/>
                          <a:cs typeface="Noto Sans"/>
                          <a:sym typeface="Noto Sans"/>
                        </a:rPr>
                        <a:t>1</a:t>
                      </a:r>
                      <a:endParaRPr sz="1600">
                        <a:latin typeface="Noto Sans"/>
                        <a:ea typeface="Noto Sans"/>
                        <a:cs typeface="Noto Sans"/>
                        <a:sym typeface="Noto Sans"/>
                      </a:endParaRPr>
                    </a:p>
                  </a:txBody>
                  <a:tcPr marT="91425" marB="91425" marR="91425" marL="91425">
                    <a:lnT cap="flat" cmpd="sng" w="9525">
                      <a:solidFill>
                        <a:srgbClr val="0B5B51"/>
                      </a:solidFill>
                      <a:prstDash val="solid"/>
                      <a:round/>
                      <a:headEnd len="sm" w="sm" type="none"/>
                      <a:tailEnd len="sm" w="sm" type="none"/>
                    </a:lnT>
                  </a:tcPr>
                </a:tc>
                <a:tc>
                  <a:txBody>
                    <a:bodyPr/>
                    <a:lstStyle/>
                    <a:p>
                      <a:pPr indent="0" lvl="0" marL="0" rtl="0" algn="ctr">
                        <a:spcBef>
                          <a:spcPts val="0"/>
                        </a:spcBef>
                        <a:spcAft>
                          <a:spcPts val="0"/>
                        </a:spcAft>
                        <a:buNone/>
                      </a:pPr>
                      <a:r>
                        <a:rPr lang="en" sz="1600"/>
                        <a:t>8</a:t>
                      </a:r>
                      <a:endParaRPr sz="1600"/>
                    </a:p>
                  </a:txBody>
                  <a:tcPr marT="91425" marB="91425" marR="91425" marL="91425">
                    <a:lnT cap="flat" cmpd="sng" w="9525">
                      <a:solidFill>
                        <a:srgbClr val="0B5B51"/>
                      </a:solidFill>
                      <a:prstDash val="solid"/>
                      <a:round/>
                      <a:headEnd len="sm" w="sm" type="none"/>
                      <a:tailEnd len="sm" w="sm" type="none"/>
                    </a:lnT>
                  </a:tcPr>
                </a:tc>
              </a:tr>
              <a:tr h="404075">
                <a:tc>
                  <a:txBody>
                    <a:bodyPr/>
                    <a:lstStyle/>
                    <a:p>
                      <a:pPr indent="0" lvl="0" marL="0" rtl="0" algn="ctr">
                        <a:spcBef>
                          <a:spcPts val="0"/>
                        </a:spcBef>
                        <a:spcAft>
                          <a:spcPts val="0"/>
                        </a:spcAft>
                        <a:buNone/>
                      </a:pPr>
                      <a:r>
                        <a:rPr lang="en" sz="1600">
                          <a:latin typeface="Noto Sans"/>
                          <a:ea typeface="Noto Sans"/>
                          <a:cs typeface="Noto Sans"/>
                          <a:sym typeface="Noto Sans"/>
                        </a:rPr>
                        <a:t>2</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t>16</a:t>
                      </a:r>
                      <a:endParaRPr sz="1600"/>
                    </a:p>
                  </a:txBody>
                  <a:tcPr marT="91425" marB="91425" marR="91425" marL="91425"/>
                </a:tc>
              </a:tr>
              <a:tr h="404075">
                <a:tc>
                  <a:txBody>
                    <a:bodyPr/>
                    <a:lstStyle/>
                    <a:p>
                      <a:pPr indent="0" lvl="0" marL="0" rtl="0" algn="ctr">
                        <a:spcBef>
                          <a:spcPts val="0"/>
                        </a:spcBef>
                        <a:spcAft>
                          <a:spcPts val="0"/>
                        </a:spcAft>
                        <a:buNone/>
                      </a:pPr>
                      <a:r>
                        <a:rPr lang="en" sz="1600">
                          <a:latin typeface="Noto Sans"/>
                          <a:ea typeface="Noto Sans"/>
                          <a:cs typeface="Noto Sans"/>
                          <a:sym typeface="Noto Sans"/>
                        </a:rPr>
                        <a:t>3</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latin typeface="Noto Sans"/>
                          <a:ea typeface="Noto Sans"/>
                          <a:cs typeface="Noto Sans"/>
                          <a:sym typeface="Noto Sans"/>
                        </a:rPr>
                        <a:t>24</a:t>
                      </a:r>
                      <a:endParaRPr sz="1600">
                        <a:latin typeface="Noto Sans"/>
                        <a:ea typeface="Noto Sans"/>
                        <a:cs typeface="Noto Sans"/>
                        <a:sym typeface="Noto Sans"/>
                      </a:endParaRPr>
                    </a:p>
                  </a:txBody>
                  <a:tcPr marT="91425" marB="91425" marR="91425" marL="91425"/>
                </a:tc>
              </a:tr>
              <a:tr h="404075">
                <a:tc>
                  <a:txBody>
                    <a:bodyPr/>
                    <a:lstStyle/>
                    <a:p>
                      <a:pPr indent="0" lvl="0" marL="0" rtl="0" algn="ctr">
                        <a:spcBef>
                          <a:spcPts val="0"/>
                        </a:spcBef>
                        <a:spcAft>
                          <a:spcPts val="0"/>
                        </a:spcAft>
                        <a:buNone/>
                      </a:pPr>
                      <a:r>
                        <a:rPr lang="en" sz="1600">
                          <a:latin typeface="Noto Sans"/>
                          <a:ea typeface="Noto Sans"/>
                          <a:cs typeface="Noto Sans"/>
                          <a:sym typeface="Noto Sans"/>
                        </a:rPr>
                        <a:t>4</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t>32</a:t>
                      </a:r>
                      <a:endParaRPr sz="1600"/>
                    </a:p>
                  </a:txBody>
                  <a:tcPr marT="91425" marB="91425" marR="91425" marL="91425"/>
                </a:tc>
              </a:tr>
              <a:tr h="404075">
                <a:tc>
                  <a:txBody>
                    <a:bodyPr/>
                    <a:lstStyle/>
                    <a:p>
                      <a:pPr indent="0" lvl="0" marL="0" rtl="0" algn="ctr">
                        <a:spcBef>
                          <a:spcPts val="0"/>
                        </a:spcBef>
                        <a:spcAft>
                          <a:spcPts val="0"/>
                        </a:spcAft>
                        <a:buNone/>
                      </a:pPr>
                      <a:r>
                        <a:rPr lang="en" sz="1600">
                          <a:latin typeface="Noto Sans"/>
                          <a:ea typeface="Noto Sans"/>
                          <a:cs typeface="Noto Sans"/>
                          <a:sym typeface="Noto Sans"/>
                        </a:rPr>
                        <a:t>8</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t>64</a:t>
                      </a:r>
                      <a:endParaRPr sz="1600"/>
                    </a:p>
                  </a:txBody>
                  <a:tcPr marT="91425" marB="91425" marR="91425" marL="91425"/>
                </a:tc>
              </a:tr>
            </a:tbl>
          </a:graphicData>
        </a:graphic>
      </p:graphicFrame>
      <p:sp>
        <p:nvSpPr>
          <p:cNvPr id="213" name="Google Shape;213;p28"/>
          <p:cNvSpPr txBox="1"/>
          <p:nvPr/>
        </p:nvSpPr>
        <p:spPr>
          <a:xfrm>
            <a:off x="405450" y="1687000"/>
            <a:ext cx="1004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dk1"/>
                </a:solidFill>
                <a:latin typeface="Noto Sans"/>
                <a:ea typeface="Noto Sans"/>
                <a:cs typeface="Noto Sans"/>
                <a:sym typeface="Noto Sans"/>
              </a:rPr>
              <a:t>Table A</a:t>
            </a:r>
            <a:endParaRPr b="1" sz="1800">
              <a:solidFill>
                <a:schemeClr val="dk1"/>
              </a:solidFill>
              <a:latin typeface="Noto Sans"/>
              <a:ea typeface="Noto Sans"/>
              <a:cs typeface="Noto Sans"/>
              <a:sym typeface="Noto Sans"/>
            </a:endParaRPr>
          </a:p>
        </p:txBody>
      </p:sp>
      <p:sp>
        <p:nvSpPr>
          <p:cNvPr id="214" name="Google Shape;214;p28"/>
          <p:cNvSpPr txBox="1"/>
          <p:nvPr/>
        </p:nvSpPr>
        <p:spPr>
          <a:xfrm>
            <a:off x="2597500" y="1687000"/>
            <a:ext cx="1004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dk1"/>
                </a:solidFill>
                <a:latin typeface="Noto Sans"/>
                <a:ea typeface="Noto Sans"/>
                <a:cs typeface="Noto Sans"/>
                <a:sym typeface="Noto Sans"/>
              </a:rPr>
              <a:t>Table B</a:t>
            </a:r>
            <a:endParaRPr b="1" sz="1800">
              <a:solidFill>
                <a:schemeClr val="dk1"/>
              </a:solidFill>
              <a:latin typeface="Noto Sans"/>
              <a:ea typeface="Noto Sans"/>
              <a:cs typeface="Noto Sans"/>
              <a:sym typeface="Noto Sans"/>
            </a:endParaRPr>
          </a:p>
        </p:txBody>
      </p:sp>
      <p:sp>
        <p:nvSpPr>
          <p:cNvPr id="215" name="Google Shape;215;p28"/>
          <p:cNvSpPr txBox="1"/>
          <p:nvPr/>
        </p:nvSpPr>
        <p:spPr>
          <a:xfrm>
            <a:off x="4789550" y="1682496"/>
            <a:ext cx="1004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dk1"/>
                </a:solidFill>
                <a:latin typeface="Noto Sans"/>
                <a:ea typeface="Noto Sans"/>
                <a:cs typeface="Noto Sans"/>
                <a:sym typeface="Noto Sans"/>
              </a:rPr>
              <a:t>Table C</a:t>
            </a:r>
            <a:endParaRPr b="1" sz="1800">
              <a:solidFill>
                <a:schemeClr val="dk1"/>
              </a:solidFill>
              <a:latin typeface="Noto Sans"/>
              <a:ea typeface="Noto Sans"/>
              <a:cs typeface="Noto Sans"/>
              <a:sym typeface="Noto Sans"/>
            </a:endParaRPr>
          </a:p>
        </p:txBody>
      </p:sp>
      <p:sp>
        <p:nvSpPr>
          <p:cNvPr id="216" name="Google Shape;216;p28"/>
          <p:cNvSpPr txBox="1"/>
          <p:nvPr/>
        </p:nvSpPr>
        <p:spPr>
          <a:xfrm>
            <a:off x="6945975" y="1682496"/>
            <a:ext cx="1042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dk1"/>
                </a:solidFill>
                <a:latin typeface="Noto Sans"/>
                <a:ea typeface="Noto Sans"/>
                <a:cs typeface="Noto Sans"/>
                <a:sym typeface="Noto Sans"/>
              </a:rPr>
              <a:t>Table D</a:t>
            </a:r>
            <a:endParaRPr b="1" sz="1800">
              <a:solidFill>
                <a:schemeClr val="dk1"/>
              </a:solidFill>
              <a:latin typeface="Noto Sans"/>
              <a:ea typeface="Noto Sans"/>
              <a:cs typeface="Noto Sans"/>
              <a:sym typeface="Noto Sans"/>
            </a:endParaRPr>
          </a:p>
        </p:txBody>
      </p:sp>
      <p:graphicFrame>
        <p:nvGraphicFramePr>
          <p:cNvPr id="217" name="Google Shape;217;p28"/>
          <p:cNvGraphicFramePr/>
          <p:nvPr/>
        </p:nvGraphicFramePr>
        <p:xfrm>
          <a:off x="6945975" y="2093976"/>
          <a:ext cx="3000000" cy="3000000"/>
        </p:xfrm>
        <a:graphic>
          <a:graphicData uri="http://schemas.openxmlformats.org/drawingml/2006/table">
            <a:tbl>
              <a:tblPr>
                <a:noFill/>
                <a:tableStyleId>{70A69FCE-E1C9-4094-B61D-5A2C1D07BA05}</a:tableStyleId>
              </a:tblPr>
              <a:tblGrid>
                <a:gridCol w="914400"/>
                <a:gridCol w="914400"/>
              </a:tblGrid>
              <a:tr h="455875">
                <a:tc>
                  <a:txBody>
                    <a:bodyPr/>
                    <a:lstStyle/>
                    <a:p>
                      <a:pPr indent="0" lvl="0" marL="0" rtl="0" algn="ctr">
                        <a:spcBef>
                          <a:spcPts val="0"/>
                        </a:spcBef>
                        <a:spcAft>
                          <a:spcPts val="0"/>
                        </a:spcAft>
                        <a:buNone/>
                      </a:pPr>
                      <a:r>
                        <a:rPr b="1" i="1" lang="en" sz="1600">
                          <a:solidFill>
                            <a:srgbClr val="FFFFFF"/>
                          </a:solidFill>
                          <a:latin typeface="Times New Roman"/>
                          <a:ea typeface="Times New Roman"/>
                          <a:cs typeface="Times New Roman"/>
                          <a:sym typeface="Times New Roman"/>
                        </a:rPr>
                        <a:t>x</a:t>
                      </a:r>
                      <a:endParaRPr b="1" i="1" sz="1600">
                        <a:solidFill>
                          <a:srgbClr val="FFFFFF"/>
                        </a:solidFill>
                        <a:latin typeface="Times New Roman"/>
                        <a:ea typeface="Times New Roman"/>
                        <a:cs typeface="Times New Roman"/>
                        <a:sym typeface="Times New Roman"/>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i="1" lang="en" sz="1600">
                          <a:solidFill>
                            <a:srgbClr val="FFFFFF"/>
                          </a:solidFill>
                          <a:latin typeface="Times New Roman"/>
                          <a:ea typeface="Times New Roman"/>
                          <a:cs typeface="Times New Roman"/>
                          <a:sym typeface="Times New Roman"/>
                        </a:rPr>
                        <a:t>y</a:t>
                      </a:r>
                      <a:endParaRPr b="1" i="1" sz="1600">
                        <a:solidFill>
                          <a:srgbClr val="FFFFFF"/>
                        </a:solidFill>
                        <a:latin typeface="Times New Roman"/>
                        <a:ea typeface="Times New Roman"/>
                        <a:cs typeface="Times New Roman"/>
                        <a:sym typeface="Times New Roman"/>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r>
              <a:tr h="404075">
                <a:tc>
                  <a:txBody>
                    <a:bodyPr/>
                    <a:lstStyle/>
                    <a:p>
                      <a:pPr indent="0" lvl="0" marL="0" rtl="0" algn="ctr">
                        <a:spcBef>
                          <a:spcPts val="0"/>
                        </a:spcBef>
                        <a:spcAft>
                          <a:spcPts val="0"/>
                        </a:spcAft>
                        <a:buNone/>
                      </a:pPr>
                      <a:r>
                        <a:rPr lang="en" sz="1600">
                          <a:latin typeface="Noto Sans"/>
                          <a:ea typeface="Noto Sans"/>
                          <a:cs typeface="Noto Sans"/>
                          <a:sym typeface="Noto Sans"/>
                        </a:rPr>
                        <a:t>0</a:t>
                      </a:r>
                      <a:endParaRPr sz="1600">
                        <a:latin typeface="Noto Sans"/>
                        <a:ea typeface="Noto Sans"/>
                        <a:cs typeface="Noto Sans"/>
                        <a:sym typeface="Noto Sans"/>
                      </a:endParaRPr>
                    </a:p>
                  </a:txBody>
                  <a:tcPr marT="91425" marB="91425" marR="91425" marL="91425">
                    <a:lnT cap="flat" cmpd="sng" w="9525">
                      <a:solidFill>
                        <a:srgbClr val="0B5B51"/>
                      </a:solidFill>
                      <a:prstDash val="solid"/>
                      <a:round/>
                      <a:headEnd len="sm" w="sm" type="none"/>
                      <a:tailEnd len="sm" w="sm" type="none"/>
                    </a:lnT>
                  </a:tcPr>
                </a:tc>
                <a:tc>
                  <a:txBody>
                    <a:bodyPr/>
                    <a:lstStyle/>
                    <a:p>
                      <a:pPr indent="0" lvl="0" marL="0" rtl="0" algn="ctr">
                        <a:spcBef>
                          <a:spcPts val="0"/>
                        </a:spcBef>
                        <a:spcAft>
                          <a:spcPts val="0"/>
                        </a:spcAft>
                        <a:buNone/>
                      </a:pPr>
                      <a:r>
                        <a:rPr lang="en" sz="1600"/>
                        <a:t>4</a:t>
                      </a:r>
                      <a:endParaRPr sz="1600"/>
                    </a:p>
                  </a:txBody>
                  <a:tcPr marT="91425" marB="91425" marR="91425" marL="91425">
                    <a:lnT cap="flat" cmpd="sng" w="9525">
                      <a:solidFill>
                        <a:srgbClr val="0B5B51"/>
                      </a:solidFill>
                      <a:prstDash val="solid"/>
                      <a:round/>
                      <a:headEnd len="sm" w="sm" type="none"/>
                      <a:tailEnd len="sm" w="sm" type="none"/>
                    </a:lnT>
                  </a:tcPr>
                </a:tc>
              </a:tr>
              <a:tr h="404075">
                <a:tc>
                  <a:txBody>
                    <a:bodyPr/>
                    <a:lstStyle/>
                    <a:p>
                      <a:pPr indent="0" lvl="0" marL="0" rtl="0" algn="ctr">
                        <a:spcBef>
                          <a:spcPts val="0"/>
                        </a:spcBef>
                        <a:spcAft>
                          <a:spcPts val="0"/>
                        </a:spcAft>
                        <a:buNone/>
                      </a:pPr>
                      <a:r>
                        <a:rPr lang="en" sz="1600">
                          <a:latin typeface="Noto Sans"/>
                          <a:ea typeface="Noto Sans"/>
                          <a:cs typeface="Noto Sans"/>
                          <a:sym typeface="Noto Sans"/>
                        </a:rPr>
                        <a:t>1</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t>8</a:t>
                      </a:r>
                      <a:endParaRPr sz="1600"/>
                    </a:p>
                  </a:txBody>
                  <a:tcPr marT="91425" marB="91425" marR="91425" marL="91425"/>
                </a:tc>
              </a:tr>
              <a:tr h="404075">
                <a:tc>
                  <a:txBody>
                    <a:bodyPr/>
                    <a:lstStyle/>
                    <a:p>
                      <a:pPr indent="0" lvl="0" marL="0" rtl="0" algn="ctr">
                        <a:spcBef>
                          <a:spcPts val="0"/>
                        </a:spcBef>
                        <a:spcAft>
                          <a:spcPts val="0"/>
                        </a:spcAft>
                        <a:buNone/>
                      </a:pPr>
                      <a:r>
                        <a:rPr lang="en" sz="1600">
                          <a:latin typeface="Noto Sans"/>
                          <a:ea typeface="Noto Sans"/>
                          <a:cs typeface="Noto Sans"/>
                          <a:sym typeface="Noto Sans"/>
                        </a:rPr>
                        <a:t>2</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latin typeface="Noto Sans"/>
                          <a:ea typeface="Noto Sans"/>
                          <a:cs typeface="Noto Sans"/>
                          <a:sym typeface="Noto Sans"/>
                        </a:rPr>
                        <a:t>12</a:t>
                      </a:r>
                      <a:endParaRPr sz="1600">
                        <a:latin typeface="Noto Sans"/>
                        <a:ea typeface="Noto Sans"/>
                        <a:cs typeface="Noto Sans"/>
                        <a:sym typeface="Noto Sans"/>
                      </a:endParaRPr>
                    </a:p>
                  </a:txBody>
                  <a:tcPr marT="91425" marB="91425" marR="91425" marL="91425"/>
                </a:tc>
              </a:tr>
              <a:tr h="404075">
                <a:tc>
                  <a:txBody>
                    <a:bodyPr/>
                    <a:lstStyle/>
                    <a:p>
                      <a:pPr indent="0" lvl="0" marL="0" rtl="0" algn="ctr">
                        <a:spcBef>
                          <a:spcPts val="0"/>
                        </a:spcBef>
                        <a:spcAft>
                          <a:spcPts val="0"/>
                        </a:spcAft>
                        <a:buNone/>
                      </a:pPr>
                      <a:r>
                        <a:rPr lang="en" sz="1600">
                          <a:latin typeface="Noto Sans"/>
                          <a:ea typeface="Noto Sans"/>
                          <a:cs typeface="Noto Sans"/>
                          <a:sym typeface="Noto Sans"/>
                        </a:rPr>
                        <a:t>3</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t>16</a:t>
                      </a:r>
                      <a:endParaRPr sz="1600"/>
                    </a:p>
                  </a:txBody>
                  <a:tcPr marT="91425" marB="91425" marR="91425" marL="91425"/>
                </a:tc>
              </a:tr>
              <a:tr h="404075">
                <a:tc>
                  <a:txBody>
                    <a:bodyPr/>
                    <a:lstStyle/>
                    <a:p>
                      <a:pPr indent="0" lvl="0" marL="0" rtl="0" algn="ctr">
                        <a:spcBef>
                          <a:spcPts val="0"/>
                        </a:spcBef>
                        <a:spcAft>
                          <a:spcPts val="0"/>
                        </a:spcAft>
                        <a:buNone/>
                      </a:pPr>
                      <a:r>
                        <a:rPr lang="en" sz="1600">
                          <a:latin typeface="Noto Sans"/>
                          <a:ea typeface="Noto Sans"/>
                          <a:cs typeface="Noto Sans"/>
                          <a:sym typeface="Noto Sans"/>
                        </a:rPr>
                        <a:t>4</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t>20</a:t>
                      </a:r>
                      <a:endParaRPr sz="1600"/>
                    </a:p>
                  </a:txBody>
                  <a:tcPr marT="91425" marB="91425" marR="91425" marL="91425"/>
                </a:tc>
              </a:tr>
            </a:tbl>
          </a:graphicData>
        </a:graphic>
      </p:graphicFrame>
      <p:graphicFrame>
        <p:nvGraphicFramePr>
          <p:cNvPr id="218" name="Google Shape;218;p28"/>
          <p:cNvGraphicFramePr/>
          <p:nvPr/>
        </p:nvGraphicFramePr>
        <p:xfrm>
          <a:off x="4789550" y="2093976"/>
          <a:ext cx="3000000" cy="3000000"/>
        </p:xfrm>
        <a:graphic>
          <a:graphicData uri="http://schemas.openxmlformats.org/drawingml/2006/table">
            <a:tbl>
              <a:tblPr>
                <a:noFill/>
                <a:tableStyleId>{70A69FCE-E1C9-4094-B61D-5A2C1D07BA05}</a:tableStyleId>
              </a:tblPr>
              <a:tblGrid>
                <a:gridCol w="914400"/>
                <a:gridCol w="914400"/>
              </a:tblGrid>
              <a:tr h="455875">
                <a:tc>
                  <a:txBody>
                    <a:bodyPr/>
                    <a:lstStyle/>
                    <a:p>
                      <a:pPr indent="0" lvl="0" marL="0" rtl="0" algn="ctr">
                        <a:spcBef>
                          <a:spcPts val="0"/>
                        </a:spcBef>
                        <a:spcAft>
                          <a:spcPts val="0"/>
                        </a:spcAft>
                        <a:buNone/>
                      </a:pPr>
                      <a:r>
                        <a:rPr b="1" i="1" lang="en" sz="1600">
                          <a:solidFill>
                            <a:srgbClr val="FFFFFF"/>
                          </a:solidFill>
                          <a:latin typeface="Times New Roman"/>
                          <a:ea typeface="Times New Roman"/>
                          <a:cs typeface="Times New Roman"/>
                          <a:sym typeface="Times New Roman"/>
                        </a:rPr>
                        <a:t>x</a:t>
                      </a:r>
                      <a:endParaRPr b="1" i="1" sz="1600">
                        <a:solidFill>
                          <a:srgbClr val="FFFFFF"/>
                        </a:solidFill>
                        <a:latin typeface="Times New Roman"/>
                        <a:ea typeface="Times New Roman"/>
                        <a:cs typeface="Times New Roman"/>
                        <a:sym typeface="Times New Roman"/>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i="1" lang="en" sz="1600">
                          <a:solidFill>
                            <a:srgbClr val="FFFFFF"/>
                          </a:solidFill>
                          <a:latin typeface="Times New Roman"/>
                          <a:ea typeface="Times New Roman"/>
                          <a:cs typeface="Times New Roman"/>
                          <a:sym typeface="Times New Roman"/>
                        </a:rPr>
                        <a:t>y</a:t>
                      </a:r>
                      <a:endParaRPr b="1" i="1" sz="1600">
                        <a:solidFill>
                          <a:srgbClr val="FFFFFF"/>
                        </a:solidFill>
                        <a:latin typeface="Times New Roman"/>
                        <a:ea typeface="Times New Roman"/>
                        <a:cs typeface="Times New Roman"/>
                        <a:sym typeface="Times New Roman"/>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r>
              <a:tr h="404075">
                <a:tc>
                  <a:txBody>
                    <a:bodyPr/>
                    <a:lstStyle/>
                    <a:p>
                      <a:pPr indent="0" lvl="0" marL="0" rtl="0" algn="ctr">
                        <a:spcBef>
                          <a:spcPts val="0"/>
                        </a:spcBef>
                        <a:spcAft>
                          <a:spcPts val="0"/>
                        </a:spcAft>
                        <a:buNone/>
                      </a:pPr>
                      <a:r>
                        <a:rPr lang="en" sz="1600">
                          <a:latin typeface="Noto Sans"/>
                          <a:ea typeface="Noto Sans"/>
                          <a:cs typeface="Noto Sans"/>
                          <a:sym typeface="Noto Sans"/>
                        </a:rPr>
                        <a:t>0</a:t>
                      </a:r>
                      <a:endParaRPr sz="1600">
                        <a:latin typeface="Noto Sans"/>
                        <a:ea typeface="Noto Sans"/>
                        <a:cs typeface="Noto Sans"/>
                        <a:sym typeface="Noto Sans"/>
                      </a:endParaRPr>
                    </a:p>
                  </a:txBody>
                  <a:tcPr marT="91425" marB="91425" marR="91425" marL="91425">
                    <a:lnT cap="flat" cmpd="sng" w="9525">
                      <a:solidFill>
                        <a:srgbClr val="0B5B51"/>
                      </a:solidFill>
                      <a:prstDash val="solid"/>
                      <a:round/>
                      <a:headEnd len="sm" w="sm" type="none"/>
                      <a:tailEnd len="sm" w="sm" type="none"/>
                    </a:lnT>
                  </a:tcPr>
                </a:tc>
                <a:tc>
                  <a:txBody>
                    <a:bodyPr/>
                    <a:lstStyle/>
                    <a:p>
                      <a:pPr indent="0" lvl="0" marL="0" rtl="0" algn="ctr">
                        <a:spcBef>
                          <a:spcPts val="0"/>
                        </a:spcBef>
                        <a:spcAft>
                          <a:spcPts val="0"/>
                        </a:spcAft>
                        <a:buNone/>
                      </a:pPr>
                      <a:r>
                        <a:rPr lang="en" sz="1600"/>
                        <a:t>1</a:t>
                      </a:r>
                      <a:endParaRPr sz="1600"/>
                    </a:p>
                  </a:txBody>
                  <a:tcPr marT="91425" marB="91425" marR="91425" marL="91425">
                    <a:lnT cap="flat" cmpd="sng" w="9525">
                      <a:solidFill>
                        <a:srgbClr val="0B5B51"/>
                      </a:solidFill>
                      <a:prstDash val="solid"/>
                      <a:round/>
                      <a:headEnd len="sm" w="sm" type="none"/>
                      <a:tailEnd len="sm" w="sm" type="none"/>
                    </a:lnT>
                  </a:tcPr>
                </a:tc>
              </a:tr>
              <a:tr h="404075">
                <a:tc>
                  <a:txBody>
                    <a:bodyPr/>
                    <a:lstStyle/>
                    <a:p>
                      <a:pPr indent="0" lvl="0" marL="0" rtl="0" algn="ctr">
                        <a:spcBef>
                          <a:spcPts val="0"/>
                        </a:spcBef>
                        <a:spcAft>
                          <a:spcPts val="0"/>
                        </a:spcAft>
                        <a:buNone/>
                      </a:pPr>
                      <a:r>
                        <a:rPr lang="en" sz="1600">
                          <a:latin typeface="Noto Sans"/>
                          <a:ea typeface="Noto Sans"/>
                          <a:cs typeface="Noto Sans"/>
                          <a:sym typeface="Noto Sans"/>
                        </a:rPr>
                        <a:t>1</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t>4</a:t>
                      </a:r>
                      <a:endParaRPr sz="1600"/>
                    </a:p>
                  </a:txBody>
                  <a:tcPr marT="91425" marB="91425" marR="91425" marL="91425"/>
                </a:tc>
              </a:tr>
              <a:tr h="404075">
                <a:tc>
                  <a:txBody>
                    <a:bodyPr/>
                    <a:lstStyle/>
                    <a:p>
                      <a:pPr indent="0" lvl="0" marL="0" rtl="0" algn="ctr">
                        <a:spcBef>
                          <a:spcPts val="0"/>
                        </a:spcBef>
                        <a:spcAft>
                          <a:spcPts val="0"/>
                        </a:spcAft>
                        <a:buNone/>
                      </a:pPr>
                      <a:r>
                        <a:rPr lang="en" sz="1600">
                          <a:latin typeface="Noto Sans"/>
                          <a:ea typeface="Noto Sans"/>
                          <a:cs typeface="Noto Sans"/>
                          <a:sym typeface="Noto Sans"/>
                        </a:rPr>
                        <a:t>2</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latin typeface="Noto Sans"/>
                          <a:ea typeface="Noto Sans"/>
                          <a:cs typeface="Noto Sans"/>
                          <a:sym typeface="Noto Sans"/>
                        </a:rPr>
                        <a:t>16</a:t>
                      </a:r>
                      <a:endParaRPr sz="1600">
                        <a:latin typeface="Noto Sans"/>
                        <a:ea typeface="Noto Sans"/>
                        <a:cs typeface="Noto Sans"/>
                        <a:sym typeface="Noto Sans"/>
                      </a:endParaRPr>
                    </a:p>
                  </a:txBody>
                  <a:tcPr marT="91425" marB="91425" marR="91425" marL="91425"/>
                </a:tc>
              </a:tr>
              <a:tr h="404075">
                <a:tc>
                  <a:txBody>
                    <a:bodyPr/>
                    <a:lstStyle/>
                    <a:p>
                      <a:pPr indent="0" lvl="0" marL="0" rtl="0" algn="ctr">
                        <a:spcBef>
                          <a:spcPts val="0"/>
                        </a:spcBef>
                        <a:spcAft>
                          <a:spcPts val="0"/>
                        </a:spcAft>
                        <a:buNone/>
                      </a:pPr>
                      <a:r>
                        <a:rPr lang="en" sz="1600">
                          <a:latin typeface="Noto Sans"/>
                          <a:ea typeface="Noto Sans"/>
                          <a:cs typeface="Noto Sans"/>
                          <a:sym typeface="Noto Sans"/>
                        </a:rPr>
                        <a:t>3</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t>64</a:t>
                      </a:r>
                      <a:endParaRPr sz="1600"/>
                    </a:p>
                  </a:txBody>
                  <a:tcPr marT="91425" marB="91425" marR="91425" marL="91425"/>
                </a:tc>
              </a:tr>
              <a:tr h="404075">
                <a:tc>
                  <a:txBody>
                    <a:bodyPr/>
                    <a:lstStyle/>
                    <a:p>
                      <a:pPr indent="0" lvl="0" marL="0" rtl="0" algn="ctr">
                        <a:spcBef>
                          <a:spcPts val="0"/>
                        </a:spcBef>
                        <a:spcAft>
                          <a:spcPts val="0"/>
                        </a:spcAft>
                        <a:buNone/>
                      </a:pPr>
                      <a:r>
                        <a:rPr lang="en" sz="1600">
                          <a:latin typeface="Noto Sans"/>
                          <a:ea typeface="Noto Sans"/>
                          <a:cs typeface="Noto Sans"/>
                          <a:sym typeface="Noto Sans"/>
                        </a:rPr>
                        <a:t>4</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t>256</a:t>
                      </a:r>
                      <a:endParaRPr sz="1600"/>
                    </a:p>
                  </a:txBody>
                  <a:tcPr marT="91425" marB="91425" marR="91425" marL="91425"/>
                </a:tc>
              </a:tr>
            </a:tbl>
          </a:graphicData>
        </a:graphic>
      </p:graphicFrame>
      <p:graphicFrame>
        <p:nvGraphicFramePr>
          <p:cNvPr id="219" name="Google Shape;219;p28"/>
          <p:cNvGraphicFramePr/>
          <p:nvPr/>
        </p:nvGraphicFramePr>
        <p:xfrm>
          <a:off x="2597500" y="2091038"/>
          <a:ext cx="3000000" cy="3000000"/>
        </p:xfrm>
        <a:graphic>
          <a:graphicData uri="http://schemas.openxmlformats.org/drawingml/2006/table">
            <a:tbl>
              <a:tblPr>
                <a:noFill/>
                <a:tableStyleId>{70A69FCE-E1C9-4094-B61D-5A2C1D07BA05}</a:tableStyleId>
              </a:tblPr>
              <a:tblGrid>
                <a:gridCol w="914400"/>
                <a:gridCol w="914400"/>
              </a:tblGrid>
              <a:tr h="455875">
                <a:tc>
                  <a:txBody>
                    <a:bodyPr/>
                    <a:lstStyle/>
                    <a:p>
                      <a:pPr indent="0" lvl="0" marL="0" rtl="0" algn="ctr">
                        <a:spcBef>
                          <a:spcPts val="0"/>
                        </a:spcBef>
                        <a:spcAft>
                          <a:spcPts val="0"/>
                        </a:spcAft>
                        <a:buNone/>
                      </a:pPr>
                      <a:r>
                        <a:rPr b="1" i="1" lang="en" sz="1600">
                          <a:solidFill>
                            <a:srgbClr val="FFFFFF"/>
                          </a:solidFill>
                          <a:latin typeface="Times New Roman"/>
                          <a:ea typeface="Times New Roman"/>
                          <a:cs typeface="Times New Roman"/>
                          <a:sym typeface="Times New Roman"/>
                        </a:rPr>
                        <a:t>x</a:t>
                      </a:r>
                      <a:endParaRPr b="1" i="1" sz="1600">
                        <a:solidFill>
                          <a:srgbClr val="FFFFFF"/>
                        </a:solidFill>
                        <a:latin typeface="Times New Roman"/>
                        <a:ea typeface="Times New Roman"/>
                        <a:cs typeface="Times New Roman"/>
                        <a:sym typeface="Times New Roman"/>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i="1" lang="en" sz="1600">
                          <a:solidFill>
                            <a:srgbClr val="FFFFFF"/>
                          </a:solidFill>
                          <a:latin typeface="Times New Roman"/>
                          <a:ea typeface="Times New Roman"/>
                          <a:cs typeface="Times New Roman"/>
                          <a:sym typeface="Times New Roman"/>
                        </a:rPr>
                        <a:t>y</a:t>
                      </a:r>
                      <a:endParaRPr b="1" i="1" sz="1600">
                        <a:solidFill>
                          <a:srgbClr val="FFFFFF"/>
                        </a:solidFill>
                        <a:latin typeface="Times New Roman"/>
                        <a:ea typeface="Times New Roman"/>
                        <a:cs typeface="Times New Roman"/>
                        <a:sym typeface="Times New Roman"/>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r>
              <a:tr h="404075">
                <a:tc>
                  <a:txBody>
                    <a:bodyPr/>
                    <a:lstStyle/>
                    <a:p>
                      <a:pPr indent="0" lvl="0" marL="0" rtl="0" algn="ctr">
                        <a:spcBef>
                          <a:spcPts val="0"/>
                        </a:spcBef>
                        <a:spcAft>
                          <a:spcPts val="0"/>
                        </a:spcAft>
                        <a:buNone/>
                      </a:pPr>
                      <a:r>
                        <a:rPr lang="en" sz="1600">
                          <a:latin typeface="Noto Sans"/>
                          <a:ea typeface="Noto Sans"/>
                          <a:cs typeface="Noto Sans"/>
                          <a:sym typeface="Noto Sans"/>
                        </a:rPr>
                        <a:t>0</a:t>
                      </a:r>
                      <a:endParaRPr sz="1600">
                        <a:latin typeface="Noto Sans"/>
                        <a:ea typeface="Noto Sans"/>
                        <a:cs typeface="Noto Sans"/>
                        <a:sym typeface="Noto Sans"/>
                      </a:endParaRPr>
                    </a:p>
                  </a:txBody>
                  <a:tcPr marT="91425" marB="91425" marR="91425" marL="91425">
                    <a:lnT cap="flat" cmpd="sng" w="9525">
                      <a:solidFill>
                        <a:srgbClr val="0B5B51"/>
                      </a:solidFill>
                      <a:prstDash val="solid"/>
                      <a:round/>
                      <a:headEnd len="sm" w="sm" type="none"/>
                      <a:tailEnd len="sm" w="sm" type="none"/>
                    </a:lnT>
                  </a:tcPr>
                </a:tc>
                <a:tc>
                  <a:txBody>
                    <a:bodyPr/>
                    <a:lstStyle/>
                    <a:p>
                      <a:pPr indent="0" lvl="0" marL="0" rtl="0" algn="ctr">
                        <a:spcBef>
                          <a:spcPts val="0"/>
                        </a:spcBef>
                        <a:spcAft>
                          <a:spcPts val="0"/>
                        </a:spcAft>
                        <a:buNone/>
                      </a:pPr>
                      <a:r>
                        <a:rPr lang="en" sz="1600"/>
                        <a:t>0</a:t>
                      </a:r>
                      <a:endParaRPr sz="1600"/>
                    </a:p>
                  </a:txBody>
                  <a:tcPr marT="91425" marB="91425" marR="91425" marL="91425">
                    <a:lnT cap="flat" cmpd="sng" w="9525">
                      <a:solidFill>
                        <a:srgbClr val="0B5B51"/>
                      </a:solidFill>
                      <a:prstDash val="solid"/>
                      <a:round/>
                      <a:headEnd len="sm" w="sm" type="none"/>
                      <a:tailEnd len="sm" w="sm" type="none"/>
                    </a:lnT>
                  </a:tcPr>
                </a:tc>
              </a:tr>
              <a:tr h="404075">
                <a:tc>
                  <a:txBody>
                    <a:bodyPr/>
                    <a:lstStyle/>
                    <a:p>
                      <a:pPr indent="0" lvl="0" marL="0" rtl="0" algn="ctr">
                        <a:spcBef>
                          <a:spcPts val="0"/>
                        </a:spcBef>
                        <a:spcAft>
                          <a:spcPts val="0"/>
                        </a:spcAft>
                        <a:buNone/>
                      </a:pPr>
                      <a:r>
                        <a:rPr lang="en" sz="1600">
                          <a:latin typeface="Noto Sans"/>
                          <a:ea typeface="Noto Sans"/>
                          <a:cs typeface="Noto Sans"/>
                          <a:sym typeface="Noto Sans"/>
                        </a:rPr>
                        <a:t>2</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t>16</a:t>
                      </a:r>
                      <a:endParaRPr sz="1600"/>
                    </a:p>
                  </a:txBody>
                  <a:tcPr marT="91425" marB="91425" marR="91425" marL="91425"/>
                </a:tc>
              </a:tr>
              <a:tr h="404075">
                <a:tc>
                  <a:txBody>
                    <a:bodyPr/>
                    <a:lstStyle/>
                    <a:p>
                      <a:pPr indent="0" lvl="0" marL="0" rtl="0" algn="ctr">
                        <a:spcBef>
                          <a:spcPts val="0"/>
                        </a:spcBef>
                        <a:spcAft>
                          <a:spcPts val="0"/>
                        </a:spcAft>
                        <a:buNone/>
                      </a:pPr>
                      <a:r>
                        <a:rPr lang="en" sz="1600">
                          <a:latin typeface="Noto Sans"/>
                          <a:ea typeface="Noto Sans"/>
                          <a:cs typeface="Noto Sans"/>
                          <a:sym typeface="Noto Sans"/>
                        </a:rPr>
                        <a:t>4</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latin typeface="Noto Sans"/>
                          <a:ea typeface="Noto Sans"/>
                          <a:cs typeface="Noto Sans"/>
                          <a:sym typeface="Noto Sans"/>
                        </a:rPr>
                        <a:t>32</a:t>
                      </a:r>
                      <a:endParaRPr sz="1600">
                        <a:latin typeface="Noto Sans"/>
                        <a:ea typeface="Noto Sans"/>
                        <a:cs typeface="Noto Sans"/>
                        <a:sym typeface="Noto Sans"/>
                      </a:endParaRPr>
                    </a:p>
                  </a:txBody>
                  <a:tcPr marT="91425" marB="91425" marR="91425" marL="91425"/>
                </a:tc>
              </a:tr>
              <a:tr h="404075">
                <a:tc>
                  <a:txBody>
                    <a:bodyPr/>
                    <a:lstStyle/>
                    <a:p>
                      <a:pPr indent="0" lvl="0" marL="0" rtl="0" algn="ctr">
                        <a:spcBef>
                          <a:spcPts val="0"/>
                        </a:spcBef>
                        <a:spcAft>
                          <a:spcPts val="0"/>
                        </a:spcAft>
                        <a:buNone/>
                      </a:pPr>
                      <a:r>
                        <a:rPr lang="en" sz="1600">
                          <a:latin typeface="Noto Sans"/>
                          <a:ea typeface="Noto Sans"/>
                          <a:cs typeface="Noto Sans"/>
                          <a:sym typeface="Noto Sans"/>
                        </a:rPr>
                        <a:t>6</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t>48</a:t>
                      </a:r>
                      <a:endParaRPr sz="1600"/>
                    </a:p>
                  </a:txBody>
                  <a:tcPr marT="91425" marB="91425" marR="91425" marL="91425"/>
                </a:tc>
              </a:tr>
              <a:tr h="404075">
                <a:tc>
                  <a:txBody>
                    <a:bodyPr/>
                    <a:lstStyle/>
                    <a:p>
                      <a:pPr indent="0" lvl="0" marL="0" rtl="0" algn="ctr">
                        <a:spcBef>
                          <a:spcPts val="0"/>
                        </a:spcBef>
                        <a:spcAft>
                          <a:spcPts val="0"/>
                        </a:spcAft>
                        <a:buNone/>
                      </a:pPr>
                      <a:r>
                        <a:rPr lang="en" sz="1600">
                          <a:latin typeface="Noto Sans"/>
                          <a:ea typeface="Noto Sans"/>
                          <a:cs typeface="Noto Sans"/>
                          <a:sym typeface="Noto Sans"/>
                        </a:rPr>
                        <a:t>8</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t>64</a:t>
                      </a:r>
                      <a:endParaRPr sz="1600"/>
                    </a:p>
                  </a:txBody>
                  <a:tcPr marT="91425" marB="91425" marR="91425" marL="91425"/>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2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Third Stop: Learning Activity B</a:t>
            </a:r>
            <a:endParaRPr/>
          </a:p>
        </p:txBody>
      </p:sp>
      <p:pic>
        <p:nvPicPr>
          <p:cNvPr descr="Map consisting of seven rectangles connected by dotted lines conveying the progression of the Lesson. Each rectangle has an icon with text. Adding to the previous two stops, the third rectangle is now highlighted in dark green. A clipboard icon and the text &quot;Learning Activity&quot; are displayed in yellow font. " id="225" name="Google Shape;225;p29" title="Screenshot 2025-10-23 at 9.30.06 AM.png"/>
          <p:cNvPicPr preferRelativeResize="0"/>
          <p:nvPr/>
        </p:nvPicPr>
        <p:blipFill>
          <a:blip r:embed="rId3">
            <a:alphaModFix/>
          </a:blip>
          <a:stretch>
            <a:fillRect/>
          </a:stretch>
        </p:blipFill>
        <p:spPr>
          <a:xfrm>
            <a:off x="146304" y="1426464"/>
            <a:ext cx="8839204" cy="3167957"/>
          </a:xfrm>
          <a:prstGeom prst="rect">
            <a:avLst/>
          </a:prstGeom>
          <a:noFill/>
          <a:ln>
            <a:noFill/>
          </a:ln>
        </p:spPr>
      </p:pic>
      <p:sp>
        <p:nvSpPr>
          <p:cNvPr id="226" name="Google Shape;226;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30" name="Shape 230"/>
        <p:cNvGrpSpPr/>
        <p:nvPr/>
      </p:nvGrpSpPr>
      <p:grpSpPr>
        <a:xfrm>
          <a:off x="0" y="0"/>
          <a:ext cx="0" cy="0"/>
          <a:chOff x="0" y="0"/>
          <a:chExt cx="0" cy="0"/>
        </a:xfrm>
      </p:grpSpPr>
      <p:pic>
        <p:nvPicPr>
          <p:cNvPr descr="Icon indicating the slide contains a support for students with disabilities" id="231" name="Google Shape;231;p30"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232" name="Google Shape;232;p30"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
        <p:nvSpPr>
          <p:cNvPr id="233" name="Google Shape;233;p30"/>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Learning Strategies</a:t>
            </a:r>
            <a:endParaRPr b="0" sz="1400">
              <a:solidFill>
                <a:srgbClr val="666666"/>
              </a:solidFill>
            </a:endParaRPr>
          </a:p>
          <a:p>
            <a:pPr indent="0" lvl="0" marL="0" rtl="0" algn="l">
              <a:spcBef>
                <a:spcPts val="0"/>
              </a:spcBef>
              <a:spcAft>
                <a:spcPts val="0"/>
              </a:spcAft>
              <a:buNone/>
            </a:pPr>
            <a:r>
              <a:rPr lang="en" sz="2600"/>
              <a:t>Graph the Offers📈</a:t>
            </a:r>
            <a:endParaRPr sz="2600">
              <a:solidFill>
                <a:srgbClr val="005047"/>
              </a:solidFill>
            </a:endParaRPr>
          </a:p>
        </p:txBody>
      </p:sp>
      <p:sp>
        <p:nvSpPr>
          <p:cNvPr id="234" name="Google Shape;234;p30"/>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and students with disabilities. </a:t>
            </a:r>
            <a:endParaRPr/>
          </a:p>
          <a:p>
            <a:pPr indent="-355600" lvl="1" marL="914400" rtl="0" algn="l">
              <a:lnSpc>
                <a:spcPct val="100000"/>
              </a:lnSpc>
              <a:spcBef>
                <a:spcPts val="1200"/>
              </a:spcBef>
              <a:spcAft>
                <a:spcPts val="0"/>
              </a:spcAft>
              <a:buSzPts val="2000"/>
              <a:buChar char="○"/>
            </a:pPr>
            <a:r>
              <a:rPr i="1" lang="en"/>
              <a:t>You can copy and paste the callouts directly on top of the activity or give the instructions aloud.</a:t>
            </a:r>
            <a:r>
              <a:rPr i="1" lang="en"/>
              <a:t> </a:t>
            </a:r>
            <a:endParaRPr i="1"/>
          </a:p>
        </p:txBody>
      </p:sp>
      <p:sp>
        <p:nvSpPr>
          <p:cNvPr descr="A callout box providing steps in a math language routine to support English Language Learners." id="235" name="Google Shape;235;p30" title="ELL callout box"/>
          <p:cNvSpPr/>
          <p:nvPr/>
        </p:nvSpPr>
        <p:spPr>
          <a:xfrm>
            <a:off x="4779300" y="975159"/>
            <a:ext cx="3907500" cy="18369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323850" lvl="0" marL="457200" rtl="0" algn="l">
              <a:spcBef>
                <a:spcPts val="0"/>
              </a:spcBef>
              <a:spcAft>
                <a:spcPts val="0"/>
              </a:spcAft>
              <a:buClr>
                <a:schemeClr val="dk1"/>
              </a:buClr>
              <a:buSzPts val="1500"/>
              <a:buFont typeface="Noto Sans"/>
              <a:buAutoNum type="arabicPeriod"/>
            </a:pPr>
            <a:r>
              <a:rPr lang="en" sz="1500">
                <a:solidFill>
                  <a:schemeClr val="dk1"/>
                </a:solidFill>
                <a:latin typeface="Noto Sans"/>
                <a:ea typeface="Noto Sans"/>
                <a:cs typeface="Noto Sans"/>
                <a:sym typeface="Noto Sans"/>
              </a:rPr>
              <a:t>Write down possible math questions that could be asked about this situation. </a:t>
            </a:r>
            <a:endParaRPr sz="1500">
              <a:solidFill>
                <a:schemeClr val="dk1"/>
              </a:solidFill>
              <a:latin typeface="Noto Sans"/>
              <a:ea typeface="Noto Sans"/>
              <a:cs typeface="Noto Sans"/>
              <a:sym typeface="Noto Sans"/>
            </a:endParaRPr>
          </a:p>
          <a:p>
            <a:pPr indent="-323850" lvl="0" marL="457200" rtl="0" algn="l">
              <a:spcBef>
                <a:spcPts val="500"/>
              </a:spcBef>
              <a:spcAft>
                <a:spcPts val="0"/>
              </a:spcAft>
              <a:buClr>
                <a:schemeClr val="dk1"/>
              </a:buClr>
              <a:buSzPts val="1500"/>
              <a:buFont typeface="Noto Sans"/>
              <a:buAutoNum type="arabicPeriod"/>
            </a:pPr>
            <a:r>
              <a:rPr lang="en" sz="1500">
                <a:solidFill>
                  <a:schemeClr val="dk1"/>
                </a:solidFill>
                <a:latin typeface="Noto Sans"/>
                <a:ea typeface="Noto Sans"/>
                <a:cs typeface="Noto Sans"/>
                <a:sym typeface="Noto Sans"/>
              </a:rPr>
              <a:t>Compare your questions with a partner or the whole class. </a:t>
            </a:r>
            <a:endParaRPr sz="1500">
              <a:solidFill>
                <a:schemeClr val="dk1"/>
              </a:solidFill>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Co-Craft Questions</a:t>
            </a:r>
            <a:endParaRPr sz="1000">
              <a:latin typeface="Calibri"/>
              <a:ea typeface="Calibri"/>
              <a:cs typeface="Calibri"/>
              <a:sym typeface="Calibri"/>
            </a:endParaRPr>
          </a:p>
        </p:txBody>
      </p:sp>
      <p:sp>
        <p:nvSpPr>
          <p:cNvPr id="236" name="Google Shape;236;p30"/>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37" name="Google Shape;237;p30"/>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5.3.3 </a:t>
            </a:r>
            <a:r>
              <a:rPr lang="en"/>
              <a:t>Compare and Contrast Two Patterns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1" name="Shape 241"/>
        <p:cNvGrpSpPr/>
        <p:nvPr/>
      </p:nvGrpSpPr>
      <p:grpSpPr>
        <a:xfrm>
          <a:off x="0" y="0"/>
          <a:ext cx="0" cy="0"/>
          <a:chOff x="0" y="0"/>
          <a:chExt cx="0" cy="0"/>
        </a:xfrm>
      </p:grpSpPr>
      <p:sp>
        <p:nvSpPr>
          <p:cNvPr id="242" name="Google Shape;242;p31"/>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Graph the Offers📈</a:t>
            </a:r>
            <a:endParaRPr>
              <a:solidFill>
                <a:srgbClr val="005047"/>
              </a:solidFill>
            </a:endParaRPr>
          </a:p>
        </p:txBody>
      </p:sp>
      <p:sp>
        <p:nvSpPr>
          <p:cNvPr id="243" name="Google Shape;243;p31"/>
          <p:cNvSpPr txBox="1"/>
          <p:nvPr>
            <p:ph idx="1" type="body"/>
          </p:nvPr>
        </p:nvSpPr>
        <p:spPr>
          <a:xfrm>
            <a:off x="311700" y="960125"/>
            <a:ext cx="3532200" cy="36576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 sz="2000"/>
              <a:t>Here are graphs showing how the amount of money in each of the purses change. </a:t>
            </a:r>
            <a:endParaRPr sz="2000"/>
          </a:p>
          <a:p>
            <a:pPr indent="0" lvl="0" marL="0" rtl="0" algn="l">
              <a:lnSpc>
                <a:spcPct val="115000"/>
              </a:lnSpc>
              <a:spcBef>
                <a:spcPts val="1200"/>
              </a:spcBef>
              <a:spcAft>
                <a:spcPts val="1200"/>
              </a:spcAft>
              <a:buNone/>
            </a:pPr>
            <a:r>
              <a:rPr lang="en" sz="2000"/>
              <a:t>Remember, Purse A starts with $1,000 and grows by $200 each day. Purse B starts with $0.01 and doubles each day.</a:t>
            </a:r>
            <a:endParaRPr sz="2000"/>
          </a:p>
        </p:txBody>
      </p:sp>
      <p:sp>
        <p:nvSpPr>
          <p:cNvPr id="244" name="Google Shape;244;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5" name="Google Shape;245;p3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5.3.3 Compare and Contrast Two Patterns</a:t>
            </a:r>
            <a:endParaRPr/>
          </a:p>
        </p:txBody>
      </p:sp>
      <p:pic>
        <p:nvPicPr>
          <p:cNvPr descr="This graph shows how the value of the two purses from the previous activity change over time.  The x-axis is the number of days and the y-axis is the amount in dollars.  The blue graph representing one purse is a straight line that has a vertical intercept of $1000.  The red graph is curved and has a vertical intercept of very close to 0.  A point Q is identified on the blue graph at day 5.  A point P is identified on the red graph at day 9." id="246" name="Google Shape;246;p31"/>
          <p:cNvPicPr preferRelativeResize="0"/>
          <p:nvPr/>
        </p:nvPicPr>
        <p:blipFill>
          <a:blip r:embed="rId4">
            <a:alphaModFix/>
          </a:blip>
          <a:stretch>
            <a:fillRect/>
          </a:stretch>
        </p:blipFill>
        <p:spPr>
          <a:xfrm>
            <a:off x="4197149" y="1096425"/>
            <a:ext cx="4731751" cy="29506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0" name="Shape 250"/>
        <p:cNvGrpSpPr/>
        <p:nvPr/>
      </p:nvGrpSpPr>
      <p:grpSpPr>
        <a:xfrm>
          <a:off x="0" y="0"/>
          <a:ext cx="0" cy="0"/>
          <a:chOff x="0" y="0"/>
          <a:chExt cx="0" cy="0"/>
        </a:xfrm>
      </p:grpSpPr>
      <p:sp>
        <p:nvSpPr>
          <p:cNvPr id="251" name="Google Shape;251;p32"/>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Graph the Offers📈</a:t>
            </a:r>
            <a:endParaRPr>
              <a:solidFill>
                <a:srgbClr val="005047"/>
              </a:solidFill>
            </a:endParaRPr>
          </a:p>
        </p:txBody>
      </p:sp>
      <p:sp>
        <p:nvSpPr>
          <p:cNvPr id="252" name="Google Shape;252;p32"/>
          <p:cNvSpPr txBox="1"/>
          <p:nvPr>
            <p:ph idx="1" type="body"/>
          </p:nvPr>
        </p:nvSpPr>
        <p:spPr>
          <a:xfrm>
            <a:off x="311700" y="960125"/>
            <a:ext cx="8465400" cy="3657600"/>
          </a:xfrm>
          <a:prstGeom prst="rect">
            <a:avLst/>
          </a:prstGeom>
        </p:spPr>
        <p:txBody>
          <a:bodyPr anchorCtr="0" anchor="t" bIns="91425" lIns="91425" spcFirstLastPara="1" rIns="91425" wrap="square" tIns="91425">
            <a:noAutofit/>
          </a:bodyPr>
          <a:lstStyle/>
          <a:p>
            <a:pPr indent="-336550" lvl="0" marL="457200" rtl="0" algn="l">
              <a:lnSpc>
                <a:spcPct val="115000"/>
              </a:lnSpc>
              <a:spcBef>
                <a:spcPts val="0"/>
              </a:spcBef>
              <a:spcAft>
                <a:spcPts val="0"/>
              </a:spcAft>
              <a:buSzPts val="1700"/>
              <a:buAutoNum type="arabicPeriod"/>
            </a:pPr>
            <a:r>
              <a:rPr lang="en" sz="1700"/>
              <a:t>Which data on the graph shows the amount of money in Purse 𝐴? Which data on the graph shows the amount of money in Purse 𝐵? Explain how you know.</a:t>
            </a:r>
            <a:endParaRPr sz="1700"/>
          </a:p>
          <a:p>
            <a:pPr indent="-336550" lvl="0" marL="457200" rtl="0" algn="l">
              <a:lnSpc>
                <a:spcPct val="115000"/>
              </a:lnSpc>
              <a:spcBef>
                <a:spcPts val="1000"/>
              </a:spcBef>
              <a:spcAft>
                <a:spcPts val="0"/>
              </a:spcAft>
              <a:buSzPts val="1700"/>
              <a:buAutoNum type="arabicPeriod"/>
            </a:pPr>
            <a:r>
              <a:rPr lang="en" sz="1700"/>
              <a:t>Points 𝑃 and 𝑄 are labeled on the graph. Explain what they mean in terms of the genie’s offer.</a:t>
            </a:r>
            <a:endParaRPr sz="1700"/>
          </a:p>
          <a:p>
            <a:pPr indent="-336550" lvl="0" marL="457200" rtl="0" algn="l">
              <a:lnSpc>
                <a:spcPct val="115000"/>
              </a:lnSpc>
              <a:spcBef>
                <a:spcPts val="1000"/>
              </a:spcBef>
              <a:spcAft>
                <a:spcPts val="0"/>
              </a:spcAft>
              <a:buSzPts val="1700"/>
              <a:buAutoNum type="arabicPeriod"/>
            </a:pPr>
            <a:r>
              <a:rPr lang="en" sz="1700"/>
              <a:t>What are the coordinates of the vertical intercept for each graph? Explain how you know.</a:t>
            </a:r>
            <a:endParaRPr sz="1700"/>
          </a:p>
          <a:p>
            <a:pPr indent="-336550" lvl="0" marL="457200" rtl="0" algn="l">
              <a:lnSpc>
                <a:spcPct val="115000"/>
              </a:lnSpc>
              <a:spcBef>
                <a:spcPts val="1000"/>
              </a:spcBef>
              <a:spcAft>
                <a:spcPts val="0"/>
              </a:spcAft>
              <a:buSzPts val="1700"/>
              <a:buAutoNum type="arabicPeriod"/>
            </a:pPr>
            <a:r>
              <a:rPr lang="en" sz="1700"/>
              <a:t>When does Purse B become a better choice than Purse A? Be prepared to show your reasoning.</a:t>
            </a:r>
            <a:endParaRPr sz="1700"/>
          </a:p>
          <a:p>
            <a:pPr indent="-336550" lvl="0" marL="457200" rtl="0" algn="l">
              <a:lnSpc>
                <a:spcPct val="115000"/>
              </a:lnSpc>
              <a:spcBef>
                <a:spcPts val="1000"/>
              </a:spcBef>
              <a:spcAft>
                <a:spcPts val="0"/>
              </a:spcAft>
              <a:buSzPts val="1700"/>
              <a:buAutoNum type="arabicPeriod"/>
            </a:pPr>
            <a:r>
              <a:rPr lang="en" sz="1700"/>
              <a:t>Knowing what you know now, which purse would you choose? Be prepared to show your reasoning.</a:t>
            </a:r>
            <a:endParaRPr sz="1700"/>
          </a:p>
        </p:txBody>
      </p:sp>
      <p:sp>
        <p:nvSpPr>
          <p:cNvPr id="253" name="Google Shape;253;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4" name="Google Shape;254;p3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5.3.3 Compare and Contrast Two Patterns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8" name="Shape 258"/>
        <p:cNvGrpSpPr/>
        <p:nvPr/>
      </p:nvGrpSpPr>
      <p:grpSpPr>
        <a:xfrm>
          <a:off x="0" y="0"/>
          <a:ext cx="0" cy="0"/>
          <a:chOff x="0" y="0"/>
          <a:chExt cx="0" cy="0"/>
        </a:xfrm>
      </p:grpSpPr>
      <p:sp>
        <p:nvSpPr>
          <p:cNvPr id="259" name="Google Shape;259;p33"/>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3</a:t>
            </a:r>
            <a:endParaRPr b="0" sz="1400">
              <a:solidFill>
                <a:srgbClr val="666666"/>
              </a:solidFill>
            </a:endParaRPr>
          </a:p>
          <a:p>
            <a:pPr indent="0" lvl="0" marL="0" rtl="0" algn="l">
              <a:spcBef>
                <a:spcPts val="0"/>
              </a:spcBef>
              <a:spcAft>
                <a:spcPts val="0"/>
              </a:spcAft>
              <a:buNone/>
            </a:pPr>
            <a:r>
              <a:rPr lang="en"/>
              <a:t>Graph the Offers📈</a:t>
            </a:r>
            <a:endParaRPr>
              <a:solidFill>
                <a:srgbClr val="005047"/>
              </a:solidFill>
            </a:endParaRPr>
          </a:p>
        </p:txBody>
      </p:sp>
      <p:sp>
        <p:nvSpPr>
          <p:cNvPr id="260" name="Google Shape;260;p33"/>
          <p:cNvSpPr txBox="1"/>
          <p:nvPr>
            <p:ph idx="1" type="body"/>
          </p:nvPr>
        </p:nvSpPr>
        <p:spPr>
          <a:xfrm>
            <a:off x="311700" y="1000550"/>
            <a:ext cx="4358400" cy="3657600"/>
          </a:xfrm>
          <a:prstGeom prst="rect">
            <a:avLst/>
          </a:prstGeom>
        </p:spPr>
        <p:txBody>
          <a:bodyPr anchorCtr="0" anchor="t" bIns="91425" lIns="91425" spcFirstLastPara="1" rIns="91425" wrap="square" tIns="91425">
            <a:noAutofit/>
          </a:bodyPr>
          <a:lstStyle/>
          <a:p>
            <a:pPr indent="0" lvl="0" marL="0" rtl="0" algn="just">
              <a:lnSpc>
                <a:spcPct val="115000"/>
              </a:lnSpc>
              <a:spcBef>
                <a:spcPts val="0"/>
              </a:spcBef>
              <a:spcAft>
                <a:spcPts val="0"/>
              </a:spcAft>
              <a:buSzPts val="1018"/>
              <a:buNone/>
            </a:pPr>
            <a:r>
              <a:rPr lang="en" sz="1835"/>
              <a:t>Your friend discovers a different genie. This genie also offers two purses to choose from, and he gives you a </a:t>
            </a:r>
            <a:r>
              <a:rPr lang="en" sz="1835"/>
              <a:t>graph</a:t>
            </a:r>
            <a:r>
              <a:rPr lang="en" sz="1835"/>
              <a:t> to show how the money in each purse will grow. </a:t>
            </a:r>
            <a:endParaRPr sz="1835"/>
          </a:p>
          <a:p>
            <a:pPr indent="0" lvl="0" marL="0" rtl="0" algn="just">
              <a:lnSpc>
                <a:spcPct val="115000"/>
              </a:lnSpc>
              <a:spcBef>
                <a:spcPts val="2000"/>
              </a:spcBef>
              <a:spcAft>
                <a:spcPts val="2000"/>
              </a:spcAft>
              <a:buSzPts val="1018"/>
              <a:buNone/>
            </a:pPr>
            <a:r>
              <a:rPr lang="en" sz="1835"/>
              <a:t>The genie is still deciding how many days he will let the money in the purses grow. Help your friend plan a strategy for picking the purse with more money while the genie thinks.</a:t>
            </a:r>
            <a:endParaRPr sz="1835"/>
          </a:p>
        </p:txBody>
      </p:sp>
      <p:sp>
        <p:nvSpPr>
          <p:cNvPr id="261" name="Google Shape;261;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2" name="Google Shape;262;p3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5.3.3 Compare and Contrast Two Patterns</a:t>
            </a:r>
            <a:endParaRPr/>
          </a:p>
        </p:txBody>
      </p:sp>
      <p:sp>
        <p:nvSpPr>
          <p:cNvPr descr="An icon on the side reads &quot;Are you ready for more?&quot; and links to a slide that provides more challenging content " id="263" name="Google Shape;263;p33" title="Are you ready for more? icon">
            <a:hlinkClick action="ppaction://hlinksldjump" r:id="rId4"/>
          </p:cNvPr>
          <p:cNvSpPr/>
          <p:nvPr/>
        </p:nvSpPr>
        <p:spPr>
          <a:xfrm>
            <a:off x="6837450" y="409945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pic>
        <p:nvPicPr>
          <p:cNvPr descr="Graph with two sets of points in the shape of a line. The blue triangles that represent Purse A start at $250 on day 0 and grow linearly to  $3250 on day 15. The red squares of Purse B start at $100 on day 0 and grow exponentially to $4400 on day 12. They intersect on day 10, when they both reach $2400." id="264" name="Google Shape;264;p33"/>
          <p:cNvPicPr preferRelativeResize="0"/>
          <p:nvPr/>
        </p:nvPicPr>
        <p:blipFill>
          <a:blip r:embed="rId5">
            <a:alphaModFix/>
          </a:blip>
          <a:stretch>
            <a:fillRect/>
          </a:stretch>
        </p:blipFill>
        <p:spPr>
          <a:xfrm>
            <a:off x="5019300" y="1158950"/>
            <a:ext cx="3681250" cy="1983950"/>
          </a:xfrm>
          <a:prstGeom prst="rect">
            <a:avLst/>
          </a:prstGeom>
          <a:noFill/>
          <a:ln>
            <a:noFill/>
          </a:ln>
        </p:spPr>
      </p:pic>
      <p:sp>
        <p:nvSpPr>
          <p:cNvPr id="265" name="Google Shape;265;p33"/>
          <p:cNvSpPr txBox="1"/>
          <p:nvPr/>
        </p:nvSpPr>
        <p:spPr>
          <a:xfrm>
            <a:off x="5227375" y="3108075"/>
            <a:ext cx="3681300" cy="7257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lang="en" sz="1635">
                <a:solidFill>
                  <a:schemeClr val="dk2"/>
                </a:solidFill>
                <a:latin typeface="Noto Sans"/>
                <a:ea typeface="Noto Sans"/>
                <a:cs typeface="Noto Sans"/>
                <a:sym typeface="Noto Sans"/>
              </a:rPr>
              <a:t>T</a:t>
            </a:r>
            <a:r>
              <a:rPr lang="en" sz="1635">
                <a:solidFill>
                  <a:schemeClr val="dk2"/>
                </a:solidFill>
                <a:latin typeface="Noto Sans"/>
                <a:ea typeface="Noto Sans"/>
                <a:cs typeface="Noto Sans"/>
                <a:sym typeface="Noto Sans"/>
              </a:rPr>
              <a:t>riangular marks = Purse A </a:t>
            </a:r>
            <a:endParaRPr sz="1635">
              <a:solidFill>
                <a:schemeClr val="dk2"/>
              </a:solidFill>
              <a:latin typeface="Noto Sans"/>
              <a:ea typeface="Noto Sans"/>
              <a:cs typeface="Noto Sans"/>
              <a:sym typeface="Noto Sans"/>
            </a:endParaRPr>
          </a:p>
          <a:p>
            <a:pPr indent="0" lvl="0" marL="0" rtl="0" algn="just">
              <a:lnSpc>
                <a:spcPct val="115000"/>
              </a:lnSpc>
              <a:spcBef>
                <a:spcPts val="0"/>
              </a:spcBef>
              <a:spcAft>
                <a:spcPts val="2000"/>
              </a:spcAft>
              <a:buNone/>
            </a:pPr>
            <a:r>
              <a:rPr lang="en" sz="1635">
                <a:solidFill>
                  <a:schemeClr val="dk2"/>
                </a:solidFill>
                <a:latin typeface="Noto Sans"/>
                <a:ea typeface="Noto Sans"/>
                <a:cs typeface="Noto Sans"/>
                <a:sym typeface="Noto Sans"/>
              </a:rPr>
              <a:t>Square marks = Purse B.</a:t>
            </a:r>
            <a:endParaRPr sz="1635">
              <a:solidFill>
                <a:schemeClr val="dk2"/>
              </a:solidFill>
              <a:latin typeface="Noto Sans"/>
              <a:ea typeface="Noto Sans"/>
              <a:cs typeface="Noto Sans"/>
              <a:sym typeface="Noto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69" name="Shape 269"/>
        <p:cNvGrpSpPr/>
        <p:nvPr/>
      </p:nvGrpSpPr>
      <p:grpSpPr>
        <a:xfrm>
          <a:off x="0" y="0"/>
          <a:ext cx="0" cy="0"/>
          <a:chOff x="0" y="0"/>
          <a:chExt cx="0" cy="0"/>
        </a:xfrm>
      </p:grpSpPr>
      <p:pic>
        <p:nvPicPr>
          <p:cNvPr descr="Icon indicating the slide contains a support for gifted students by providing a challenge that increases the depth or complexity of the material" id="270" name="Google Shape;270;p34" title="extending your thinking-1.png"/>
          <p:cNvPicPr preferRelativeResize="0"/>
          <p:nvPr/>
        </p:nvPicPr>
        <p:blipFill>
          <a:blip r:embed="rId3">
            <a:alphaModFix/>
          </a:blip>
          <a:stretch>
            <a:fillRect/>
          </a:stretch>
        </p:blipFill>
        <p:spPr>
          <a:xfrm>
            <a:off x="8478301" y="142926"/>
            <a:ext cx="354000" cy="354000"/>
          </a:xfrm>
          <a:prstGeom prst="rect">
            <a:avLst/>
          </a:prstGeom>
          <a:noFill/>
          <a:ln>
            <a:noFill/>
          </a:ln>
        </p:spPr>
      </p:pic>
      <p:sp>
        <p:nvSpPr>
          <p:cNvPr id="271" name="Google Shape;271;p34"/>
          <p:cNvSpPr txBox="1"/>
          <p:nvPr>
            <p:ph type="title"/>
          </p:nvPr>
        </p:nvSpPr>
        <p:spPr>
          <a:xfrm>
            <a:off x="311700" y="13715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sz="3000"/>
              <a:t>Extending Your Thinking</a:t>
            </a:r>
            <a:endParaRPr/>
          </a:p>
        </p:txBody>
      </p:sp>
      <p:sp>
        <p:nvSpPr>
          <p:cNvPr id="272" name="Google Shape;272;p34"/>
          <p:cNvSpPr txBox="1"/>
          <p:nvPr>
            <p:ph idx="1" type="body"/>
          </p:nvPr>
        </p:nvSpPr>
        <p:spPr>
          <a:xfrm>
            <a:off x="311700" y="960125"/>
            <a:ext cx="83106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“Okay, okay,” the genie smiles, disappointed. “I will give you an even more enticing deal.” He explains that Purse B stays the same, but Purse A now increases by $250,000 every day. Which purse should you choose?</a:t>
            </a:r>
            <a:endParaRPr/>
          </a:p>
        </p:txBody>
      </p:sp>
      <p:sp>
        <p:nvSpPr>
          <p:cNvPr id="273" name="Google Shape;273;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4" name="Google Shape;274;p3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5.3.3 Compare and Contrast Two Patterns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8" name="Shape 278"/>
        <p:cNvGrpSpPr/>
        <p:nvPr/>
      </p:nvGrpSpPr>
      <p:grpSpPr>
        <a:xfrm>
          <a:off x="0" y="0"/>
          <a:ext cx="0" cy="0"/>
          <a:chOff x="0" y="0"/>
          <a:chExt cx="0" cy="0"/>
        </a:xfrm>
      </p:grpSpPr>
      <p:pic>
        <p:nvPicPr>
          <p:cNvPr descr="Icon indicating the slide contains a check for understanding question for students " id="279" name="Google Shape;279;p35"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80" name="Google Shape;280;p3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81" name="Google Shape;281;p35"/>
          <p:cNvSpPr txBox="1"/>
          <p:nvPr>
            <p:ph idx="1" type="body"/>
          </p:nvPr>
        </p:nvSpPr>
        <p:spPr>
          <a:xfrm>
            <a:off x="311700" y="960125"/>
            <a:ext cx="6867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700"/>
              <a:t>The graph shows the yearly balance, in dollars, in two </a:t>
            </a:r>
            <a:br>
              <a:rPr lang="en" sz="1700"/>
            </a:br>
            <a:r>
              <a:rPr lang="en" sz="1700"/>
              <a:t>investment accounts. Account A starts with $2,000. </a:t>
            </a:r>
            <a:br>
              <a:rPr lang="en" sz="1700"/>
            </a:br>
            <a:r>
              <a:rPr lang="en" sz="1700"/>
              <a:t>Account B starts with $1,000.  Which statement is true?</a:t>
            </a:r>
            <a:endParaRPr sz="1700"/>
          </a:p>
          <a:p>
            <a:pPr indent="-336550" lvl="0" marL="457200" rtl="0" algn="l">
              <a:lnSpc>
                <a:spcPct val="100000"/>
              </a:lnSpc>
              <a:spcBef>
                <a:spcPts val="1200"/>
              </a:spcBef>
              <a:spcAft>
                <a:spcPts val="0"/>
              </a:spcAft>
              <a:buSzPts val="1700"/>
              <a:buFont typeface="Noto Sans"/>
              <a:buAutoNum type="alphaLcPeriod"/>
            </a:pPr>
            <a:r>
              <a:rPr lang="en" sz="1700"/>
              <a:t>Account A grows more quickly as time goes on. </a:t>
            </a:r>
            <a:br>
              <a:rPr lang="en" sz="1700"/>
            </a:br>
            <a:r>
              <a:rPr lang="en" sz="1700"/>
              <a:t>Account B grows by the same amount each year.</a:t>
            </a:r>
            <a:endParaRPr baseline="30000" sz="1700">
              <a:latin typeface="Noto Sans"/>
              <a:ea typeface="Noto Sans"/>
              <a:cs typeface="Noto Sans"/>
              <a:sym typeface="Noto Sans"/>
            </a:endParaRPr>
          </a:p>
          <a:p>
            <a:pPr indent="-336550" lvl="0" marL="457200" rtl="0" algn="l">
              <a:lnSpc>
                <a:spcPct val="100000"/>
              </a:lnSpc>
              <a:spcBef>
                <a:spcPts val="1000"/>
              </a:spcBef>
              <a:spcAft>
                <a:spcPts val="0"/>
              </a:spcAft>
              <a:buSzPts val="1700"/>
              <a:buFont typeface="Noto Sans"/>
              <a:buAutoNum type="alphaLcPeriod"/>
            </a:pPr>
            <a:r>
              <a:rPr lang="en" sz="1700"/>
              <a:t>Account A grows by the same amount each year. </a:t>
            </a:r>
            <a:br>
              <a:rPr lang="en" sz="1700"/>
            </a:br>
            <a:r>
              <a:rPr lang="en" sz="1700"/>
              <a:t>Account B grows more quickly as time goes on.</a:t>
            </a:r>
            <a:endParaRPr sz="1700">
              <a:latin typeface="Noto Sans"/>
              <a:ea typeface="Noto Sans"/>
              <a:cs typeface="Noto Sans"/>
              <a:sym typeface="Noto Sans"/>
            </a:endParaRPr>
          </a:p>
          <a:p>
            <a:pPr indent="-336550" lvl="0" marL="457200" rtl="0" algn="l">
              <a:lnSpc>
                <a:spcPct val="100000"/>
              </a:lnSpc>
              <a:spcBef>
                <a:spcPts val="1000"/>
              </a:spcBef>
              <a:spcAft>
                <a:spcPts val="0"/>
              </a:spcAft>
              <a:buSzPts val="1700"/>
              <a:buFont typeface="Noto Sans"/>
              <a:buAutoNum type="alphaLcPeriod"/>
            </a:pPr>
            <a:r>
              <a:rPr lang="en" sz="1700"/>
              <a:t>Both accounts grow more quickly as time goes on.</a:t>
            </a:r>
            <a:endParaRPr sz="1700">
              <a:latin typeface="Noto Sans"/>
              <a:ea typeface="Noto Sans"/>
              <a:cs typeface="Noto Sans"/>
              <a:sym typeface="Noto Sans"/>
            </a:endParaRPr>
          </a:p>
          <a:p>
            <a:pPr indent="-336550" lvl="0" marL="457200" rtl="0" algn="l">
              <a:lnSpc>
                <a:spcPct val="100000"/>
              </a:lnSpc>
              <a:spcBef>
                <a:spcPts val="1000"/>
              </a:spcBef>
              <a:spcAft>
                <a:spcPts val="1000"/>
              </a:spcAft>
              <a:buSzPts val="1700"/>
              <a:buFont typeface="Noto Sans"/>
              <a:buAutoNum type="alphaLcPeriod"/>
            </a:pPr>
            <a:r>
              <a:rPr lang="en" sz="1700"/>
              <a:t>Both accounts grow by the same amount </a:t>
            </a:r>
            <a:br>
              <a:rPr lang="en" sz="1700"/>
            </a:br>
            <a:r>
              <a:rPr lang="en" sz="1700"/>
              <a:t>each year.</a:t>
            </a:r>
            <a:endParaRPr sz="1700">
              <a:latin typeface="Noto Sans"/>
              <a:ea typeface="Noto Sans"/>
              <a:cs typeface="Noto Sans"/>
              <a:sym typeface="Noto Sans"/>
            </a:endParaRPr>
          </a:p>
        </p:txBody>
      </p:sp>
      <p:sp>
        <p:nvSpPr>
          <p:cNvPr id="282" name="Google Shape;282;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latin typeface="Noto Sans"/>
                <a:ea typeface="Noto Sans"/>
                <a:cs typeface="Noto Sans"/>
                <a:sym typeface="Noto Sans"/>
              </a:rPr>
              <a:t>‹#›</a:t>
            </a:fld>
            <a:endParaRPr>
              <a:latin typeface="Noto Sans"/>
              <a:ea typeface="Noto Sans"/>
              <a:cs typeface="Noto Sans"/>
              <a:sym typeface="Noto Sans"/>
            </a:endParaRPr>
          </a:p>
        </p:txBody>
      </p:sp>
      <p:sp>
        <p:nvSpPr>
          <p:cNvPr id="283" name="Google Shape;283;p3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5.3.3 Compare and Contrast Two Patterns</a:t>
            </a:r>
            <a:endParaRPr/>
          </a:p>
        </p:txBody>
      </p:sp>
      <p:sp>
        <p:nvSpPr>
          <p:cNvPr descr="An arrow icon reads &quot;Let's review!&quot; and links to a slide that reviews the content that was assessed in the self check question. " id="284" name="Google Shape;284;p35" title="Review icon">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descr="Graph with two sets of data points in the shape of a line. The red points starts with $2000 and linearly grows to $4000 by year 14. The blue points starts with $1000 and grows exponentially to $4800 by year 12. They intersect on year nine, when they both have approximately $3300." id="285" name="Google Shape;285;p35"/>
          <p:cNvPicPr preferRelativeResize="0"/>
          <p:nvPr/>
        </p:nvPicPr>
        <p:blipFill>
          <a:blip r:embed="rId5">
            <a:alphaModFix/>
          </a:blip>
          <a:stretch>
            <a:fillRect/>
          </a:stretch>
        </p:blipFill>
        <p:spPr>
          <a:xfrm>
            <a:off x="6114837" y="1268853"/>
            <a:ext cx="2661400" cy="25247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89" name="Shape 289"/>
        <p:cNvGrpSpPr/>
        <p:nvPr/>
      </p:nvGrpSpPr>
      <p:grpSpPr>
        <a:xfrm>
          <a:off x="0" y="0"/>
          <a:ext cx="0" cy="0"/>
          <a:chOff x="0" y="0"/>
          <a:chExt cx="0" cy="0"/>
        </a:xfrm>
      </p:grpSpPr>
      <p:pic>
        <p:nvPicPr>
          <p:cNvPr descr="Icon indicating the slide contains a additional resources for students who struggled with the check for understanding (self check) question" id="290" name="Google Shape;290;p36"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91" name="Google Shape;291;p36"/>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292" name="Google Shape;292;p36"/>
          <p:cNvSpPr txBox="1"/>
          <p:nvPr>
            <p:ph idx="1" type="body"/>
          </p:nvPr>
        </p:nvSpPr>
        <p:spPr>
          <a:xfrm>
            <a:off x="311700" y="960125"/>
            <a:ext cx="3524100" cy="3657600"/>
          </a:xfrm>
          <a:prstGeom prst="rect">
            <a:avLst/>
          </a:prstGeom>
        </p:spPr>
        <p:txBody>
          <a:bodyPr anchorCtr="0" anchor="t" bIns="91425" lIns="91425" spcFirstLastPara="1" rIns="91425" wrap="square" tIns="91425">
            <a:normAutofit/>
          </a:bodyPr>
          <a:lstStyle/>
          <a:p>
            <a:pPr indent="0" lvl="0" marL="0" rtl="0" algn="l">
              <a:lnSpc>
                <a:spcPct val="105000"/>
              </a:lnSpc>
              <a:spcBef>
                <a:spcPts val="0"/>
              </a:spcBef>
              <a:spcAft>
                <a:spcPts val="300"/>
              </a:spcAft>
              <a:buNone/>
            </a:pPr>
            <a:r>
              <a:rPr lang="en"/>
              <a:t>Compare and contrast the </a:t>
            </a:r>
            <a:r>
              <a:rPr lang="en" u="sng">
                <a:solidFill>
                  <a:schemeClr val="hlink"/>
                </a:solidFill>
                <a:hlinkClick r:id="rId4"/>
              </a:rPr>
              <a:t>graphs</a:t>
            </a:r>
            <a:r>
              <a:rPr lang="en"/>
              <a:t> of </a:t>
            </a:r>
            <a:r>
              <a:rPr i="1" lang="en">
                <a:latin typeface="Times New Roman"/>
                <a:ea typeface="Times New Roman"/>
                <a:cs typeface="Times New Roman"/>
                <a:sym typeface="Times New Roman"/>
              </a:rPr>
              <a:t>𝑦</a:t>
            </a:r>
            <a:r>
              <a:rPr lang="en"/>
              <a:t> = 2</a:t>
            </a:r>
            <a:r>
              <a:rPr i="1" lang="en">
                <a:latin typeface="Times New Roman"/>
                <a:ea typeface="Times New Roman"/>
                <a:cs typeface="Times New Roman"/>
                <a:sym typeface="Times New Roman"/>
              </a:rPr>
              <a:t>𝑥</a:t>
            </a:r>
            <a:r>
              <a:rPr lang="en"/>
              <a:t> and </a:t>
            </a:r>
            <a:r>
              <a:rPr i="1" lang="en">
                <a:latin typeface="Times New Roman"/>
                <a:ea typeface="Times New Roman"/>
                <a:cs typeface="Times New Roman"/>
                <a:sym typeface="Times New Roman"/>
              </a:rPr>
              <a:t>𝑦</a:t>
            </a:r>
            <a:r>
              <a:rPr lang="en"/>
              <a:t> = 2</a:t>
            </a:r>
            <a:r>
              <a:rPr baseline="30000" i="1" lang="en">
                <a:latin typeface="Times New Roman"/>
                <a:ea typeface="Times New Roman"/>
                <a:cs typeface="Times New Roman"/>
                <a:sym typeface="Times New Roman"/>
              </a:rPr>
              <a:t>𝑥</a:t>
            </a:r>
            <a:r>
              <a:rPr lang="en"/>
              <a:t>.</a:t>
            </a:r>
            <a:endParaRPr/>
          </a:p>
        </p:txBody>
      </p:sp>
      <p:sp>
        <p:nvSpPr>
          <p:cNvPr id="293" name="Google Shape;293;p3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5.3.3 Compare and Contrast Two Patterns</a:t>
            </a:r>
            <a:endParaRPr>
              <a:latin typeface="Noto Sans"/>
              <a:ea typeface="Noto Sans"/>
              <a:cs typeface="Noto Sans"/>
              <a:sym typeface="Noto Sans"/>
            </a:endParaRPr>
          </a:p>
        </p:txBody>
      </p:sp>
      <p:sp>
        <p:nvSpPr>
          <p:cNvPr id="294" name="Google Shape;294;p36"/>
          <p:cNvSpPr txBox="1"/>
          <p:nvPr>
            <p:ph idx="2" type="body"/>
          </p:nvPr>
        </p:nvSpPr>
        <p:spPr>
          <a:xfrm>
            <a:off x="4138725" y="960125"/>
            <a:ext cx="46938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compare and contrast graphs:</a:t>
            </a:r>
            <a:endParaRPr/>
          </a:p>
          <a:p>
            <a:pPr indent="-342900" lvl="0" marL="457200" rtl="0" algn="l">
              <a:spcBef>
                <a:spcPts val="1200"/>
              </a:spcBef>
              <a:spcAft>
                <a:spcPts val="0"/>
              </a:spcAft>
              <a:buSzPts val="1800"/>
              <a:buAutoNum type="arabicPeriod"/>
            </a:pPr>
            <a:r>
              <a:rPr lang="en"/>
              <a:t>Graph both equations on the same plane.</a:t>
            </a:r>
            <a:endParaRPr/>
          </a:p>
          <a:p>
            <a:pPr indent="-342900" lvl="0" marL="457200" rtl="0" algn="l">
              <a:spcBef>
                <a:spcPts val="0"/>
              </a:spcBef>
              <a:spcAft>
                <a:spcPts val="0"/>
              </a:spcAft>
              <a:buSzPts val="1800"/>
              <a:buAutoNum type="arabicPeriod"/>
            </a:pPr>
            <a:r>
              <a:rPr lang="en"/>
              <a:t>Compare key features of the graphs, including:</a:t>
            </a:r>
            <a:endParaRPr/>
          </a:p>
          <a:p>
            <a:pPr indent="-342900" lvl="0" marL="914400" rtl="0" algn="l">
              <a:spcBef>
                <a:spcPts val="0"/>
              </a:spcBef>
              <a:spcAft>
                <a:spcPts val="0"/>
              </a:spcAft>
              <a:buSzPts val="1800"/>
              <a:buChar char="●"/>
            </a:pPr>
            <a:r>
              <a:rPr lang="en"/>
              <a:t>Points of intersection</a:t>
            </a:r>
            <a:endParaRPr/>
          </a:p>
          <a:p>
            <a:pPr indent="-342900" lvl="0" marL="914400" rtl="0" algn="l">
              <a:spcBef>
                <a:spcPts val="0"/>
              </a:spcBef>
              <a:spcAft>
                <a:spcPts val="0"/>
              </a:spcAft>
              <a:buSzPts val="1800"/>
              <a:buChar char="●"/>
            </a:pPr>
            <a:r>
              <a:rPr lang="en"/>
              <a:t>Intercepts</a:t>
            </a:r>
            <a:endParaRPr/>
          </a:p>
          <a:p>
            <a:pPr indent="-342900" lvl="0" marL="914400" rtl="0" algn="l">
              <a:spcBef>
                <a:spcPts val="0"/>
              </a:spcBef>
              <a:spcAft>
                <a:spcPts val="0"/>
              </a:spcAft>
              <a:buSzPts val="1800"/>
              <a:buChar char="●"/>
            </a:pPr>
            <a:r>
              <a:rPr lang="en"/>
              <a:t>Shape (linear or exponential)</a:t>
            </a:r>
            <a:endParaRPr/>
          </a:p>
          <a:p>
            <a:pPr indent="-342900" lvl="0" marL="914400" rtl="0" algn="l">
              <a:spcBef>
                <a:spcPts val="0"/>
              </a:spcBef>
              <a:spcAft>
                <a:spcPts val="0"/>
              </a:spcAft>
              <a:buSzPts val="1800"/>
              <a:buChar char="●"/>
            </a:pPr>
            <a:r>
              <a:rPr lang="en"/>
              <a:t>Any intervals on which one graph is greater than the other. </a:t>
            </a:r>
            <a:endParaRPr/>
          </a:p>
        </p:txBody>
      </p:sp>
      <p:sp>
        <p:nvSpPr>
          <p:cNvPr id="295" name="Google Shape;295;p3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37"/>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Fourth</a:t>
            </a:r>
            <a:r>
              <a:rPr b="0" lang="en" sz="2400">
                <a:latin typeface="Noto Sans"/>
                <a:ea typeface="Noto Sans"/>
                <a:cs typeface="Noto Sans"/>
                <a:sym typeface="Noto Sans"/>
              </a:rPr>
              <a:t> Stop: Learning Activity C</a:t>
            </a:r>
            <a:endParaRPr/>
          </a:p>
        </p:txBody>
      </p:sp>
      <p:pic>
        <p:nvPicPr>
          <p:cNvPr descr="Map consisting of seven rectangles connected by dotted lines conveying the progression of the Lesson. Each rectangle has an icon with text. Adding to the previous three stops, the fourth rectangle is now highlighted in dark green. A clipboard icon and the text &quot;Learning Activity&quot; are displayed in yellow font. " id="301" name="Google Shape;301;p37" title="Screenshot 2025-10-23 at 9.30.11 AM.png"/>
          <p:cNvPicPr preferRelativeResize="0"/>
          <p:nvPr/>
        </p:nvPicPr>
        <p:blipFill>
          <a:blip r:embed="rId3">
            <a:alphaModFix/>
          </a:blip>
          <a:stretch>
            <a:fillRect/>
          </a:stretch>
        </p:blipFill>
        <p:spPr>
          <a:xfrm>
            <a:off x="146304" y="1426464"/>
            <a:ext cx="8839204" cy="3167957"/>
          </a:xfrm>
          <a:prstGeom prst="rect">
            <a:avLst/>
          </a:prstGeom>
          <a:noFill/>
          <a:ln>
            <a:noFill/>
          </a:ln>
        </p:spPr>
      </p:pic>
      <p:sp>
        <p:nvSpPr>
          <p:cNvPr id="302" name="Google Shape;302;p3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306" name="Shape 306"/>
        <p:cNvGrpSpPr/>
        <p:nvPr/>
      </p:nvGrpSpPr>
      <p:grpSpPr>
        <a:xfrm>
          <a:off x="0" y="0"/>
          <a:ext cx="0" cy="0"/>
          <a:chOff x="0" y="0"/>
          <a:chExt cx="0" cy="0"/>
        </a:xfrm>
      </p:grpSpPr>
      <p:pic>
        <p:nvPicPr>
          <p:cNvPr descr="Icon indicating the slide contains a support for students with disabilities" id="307" name="Google Shape;307;p38"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308" name="Google Shape;308;p38"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
        <p:nvSpPr>
          <p:cNvPr id="309" name="Google Shape;309;p38"/>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C | Learning Strategies</a:t>
            </a:r>
            <a:endParaRPr b="0" sz="1400">
              <a:solidFill>
                <a:srgbClr val="666666"/>
              </a:solidFill>
            </a:endParaRPr>
          </a:p>
          <a:p>
            <a:pPr indent="0" lvl="0" marL="0" rtl="0" algn="l">
              <a:spcBef>
                <a:spcPts val="0"/>
              </a:spcBef>
              <a:spcAft>
                <a:spcPts val="0"/>
              </a:spcAft>
              <a:buNone/>
            </a:pPr>
            <a:r>
              <a:rPr lang="en" sz="2600"/>
              <a:t>Find the Match🧩🧩</a:t>
            </a:r>
            <a:endParaRPr sz="2600">
              <a:solidFill>
                <a:srgbClr val="005047"/>
              </a:solidFill>
            </a:endParaRPr>
          </a:p>
        </p:txBody>
      </p:sp>
      <p:sp>
        <p:nvSpPr>
          <p:cNvPr id="310" name="Google Shape;310;p38"/>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a:t> Use these strategies to adjust the activity to support English language learners and students with disabilities. </a:t>
            </a:r>
            <a:endParaRPr/>
          </a:p>
          <a:p>
            <a:pPr indent="-368300" lvl="0" marL="457200" rtl="0" algn="l">
              <a:lnSpc>
                <a:spcPct val="100000"/>
              </a:lnSpc>
              <a:spcBef>
                <a:spcPts val="1200"/>
              </a:spcBef>
              <a:spcAft>
                <a:spcPts val="0"/>
              </a:spcAft>
              <a:buSzPts val="2200"/>
              <a:buChar char="●"/>
            </a:pPr>
            <a:r>
              <a:rPr i="1" lang="en"/>
              <a:t>You can copy and paste the callouts directly on top of the activity or give the instructions aloud. </a:t>
            </a:r>
            <a:endParaRPr b="1"/>
          </a:p>
        </p:txBody>
      </p:sp>
      <p:sp>
        <p:nvSpPr>
          <p:cNvPr descr="A callout box providing steps in a math language routine to support English Language Learners." id="311" name="Google Shape;311;p38" title="ELL callout box"/>
          <p:cNvSpPr/>
          <p:nvPr/>
        </p:nvSpPr>
        <p:spPr>
          <a:xfrm>
            <a:off x="5034250" y="1160325"/>
            <a:ext cx="3652500" cy="20286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Noto Sans"/>
              <a:buAutoNum type="arabicPeriod"/>
            </a:pPr>
            <a:r>
              <a:rPr lang="en" sz="1500">
                <a:latin typeface="Noto Sans"/>
                <a:ea typeface="Noto Sans"/>
                <a:cs typeface="Noto Sans"/>
                <a:sym typeface="Noto Sans"/>
              </a:rPr>
              <a:t>Listen carefully to each statement shared by other students with the whole class.</a:t>
            </a:r>
            <a:r>
              <a:rPr lang="en" sz="1500">
                <a:latin typeface="Noto Sans"/>
                <a:ea typeface="Noto Sans"/>
                <a:cs typeface="Noto Sans"/>
                <a:sym typeface="Noto Sans"/>
              </a:rPr>
              <a:t> </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Restate what you heard using math language to your partner.</a:t>
            </a:r>
            <a:endParaRPr sz="15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Discussion Supports</a:t>
            </a:r>
            <a:endParaRPr sz="1000">
              <a:latin typeface="Noto Sans"/>
              <a:ea typeface="Noto Sans"/>
              <a:cs typeface="Noto Sans"/>
              <a:sym typeface="Noto Sans"/>
            </a:endParaRPr>
          </a:p>
        </p:txBody>
      </p:sp>
      <p:sp>
        <p:nvSpPr>
          <p:cNvPr descr="A callout providing support steps for students based on universal designs for learning. " id="312" name="Google Shape;312;p38" title="UDL callout box"/>
          <p:cNvSpPr/>
          <p:nvPr/>
        </p:nvSpPr>
        <p:spPr>
          <a:xfrm>
            <a:off x="5034300" y="3445450"/>
            <a:ext cx="3652500" cy="11610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latin typeface="Noto Sans"/>
                <a:ea typeface="Noto Sans"/>
                <a:cs typeface="Noto Sans"/>
                <a:sym typeface="Noto Sans"/>
              </a:rPr>
              <a:t>Use different colors to show connections between the text, tables and expressions for each situation.</a:t>
            </a:r>
            <a:endParaRPr sz="1100">
              <a:solidFill>
                <a:schemeClr val="dk1"/>
              </a:solidFill>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Representation</a:t>
            </a:r>
            <a:endParaRPr>
              <a:latin typeface="Noto Sans"/>
              <a:ea typeface="Noto Sans"/>
              <a:cs typeface="Noto Sans"/>
              <a:sym typeface="Noto Sans"/>
            </a:endParaRPr>
          </a:p>
        </p:txBody>
      </p:sp>
      <p:sp>
        <p:nvSpPr>
          <p:cNvPr id="313" name="Google Shape;313;p3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14" name="Google Shape;314;p3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5.3.4 </a:t>
            </a:r>
            <a:r>
              <a:rPr lang="en"/>
              <a:t>Match Expressions and Tables with Situations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8" name="Shape 318"/>
        <p:cNvGrpSpPr/>
        <p:nvPr/>
      </p:nvGrpSpPr>
      <p:grpSpPr>
        <a:xfrm>
          <a:off x="0" y="0"/>
          <a:ext cx="0" cy="0"/>
          <a:chOff x="0" y="0"/>
          <a:chExt cx="0" cy="0"/>
        </a:xfrm>
      </p:grpSpPr>
      <p:sp>
        <p:nvSpPr>
          <p:cNvPr id="319" name="Google Shape;319;p3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C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Find the Match🧩🧩</a:t>
            </a:r>
            <a:endParaRPr>
              <a:solidFill>
                <a:srgbClr val="005047"/>
              </a:solidFill>
            </a:endParaRPr>
          </a:p>
        </p:txBody>
      </p:sp>
      <p:sp>
        <p:nvSpPr>
          <p:cNvPr id="320" name="Google Shape;320;p39"/>
          <p:cNvSpPr txBox="1"/>
          <p:nvPr>
            <p:ph idx="1" type="body"/>
          </p:nvPr>
        </p:nvSpPr>
        <p:spPr>
          <a:xfrm>
            <a:off x="311700" y="959070"/>
            <a:ext cx="8520600" cy="3657600"/>
          </a:xfrm>
          <a:prstGeom prst="rect">
            <a:avLst/>
          </a:prstGeom>
        </p:spPr>
        <p:txBody>
          <a:bodyPr anchorCtr="0" anchor="t" bIns="91425" lIns="91425" spcFirstLastPara="1" rIns="91425" wrap="square" tIns="91425">
            <a:normAutofit fontScale="25000" lnSpcReduction="20000"/>
          </a:bodyPr>
          <a:lstStyle/>
          <a:p>
            <a:pPr indent="0" lvl="0" marL="0" rtl="0" algn="l">
              <a:lnSpc>
                <a:spcPct val="115000"/>
              </a:lnSpc>
              <a:spcBef>
                <a:spcPts val="0"/>
              </a:spcBef>
              <a:spcAft>
                <a:spcPts val="0"/>
              </a:spcAft>
              <a:buNone/>
            </a:pPr>
            <a:r>
              <a:rPr lang="en" sz="8150"/>
              <a:t>Here are verbal descriptions of two situations, followed by tables and expressions that could help answer one of the questions in the situations.</a:t>
            </a:r>
            <a:endParaRPr sz="8150"/>
          </a:p>
          <a:p>
            <a:pPr indent="-357981" lvl="0" marL="457200" rtl="0" algn="l">
              <a:lnSpc>
                <a:spcPct val="115000"/>
              </a:lnSpc>
              <a:spcBef>
                <a:spcPts val="1200"/>
              </a:spcBef>
              <a:spcAft>
                <a:spcPts val="0"/>
              </a:spcAft>
              <a:buSzPct val="100000"/>
              <a:buChar char="●"/>
            </a:pPr>
            <a:r>
              <a:rPr lang="en" sz="8150"/>
              <a:t>Situation 1: A person has 80 followers on social media. The number of followers triples each year. How many followers will she have after 4 years?</a:t>
            </a:r>
            <a:endParaRPr sz="8150"/>
          </a:p>
          <a:p>
            <a:pPr indent="-357981" lvl="0" marL="457200" rtl="0" algn="l">
              <a:lnSpc>
                <a:spcPct val="115000"/>
              </a:lnSpc>
              <a:spcBef>
                <a:spcPts val="1000"/>
              </a:spcBef>
              <a:spcAft>
                <a:spcPts val="0"/>
              </a:spcAft>
              <a:buSzPct val="100000"/>
              <a:buChar char="●"/>
            </a:pPr>
            <a:r>
              <a:rPr lang="en" sz="8150"/>
              <a:t>Situation 2: A tank contains 80 gallons of water and is getting filled at a rate of 3 gallons per minute. How many gallons of water will be in the tank after 4 minutes?</a:t>
            </a:r>
            <a:endParaRPr sz="8150"/>
          </a:p>
          <a:p>
            <a:pPr indent="0" lvl="0" marL="0" rtl="0" algn="l">
              <a:lnSpc>
                <a:spcPct val="90000"/>
              </a:lnSpc>
              <a:spcBef>
                <a:spcPts val="1200"/>
              </a:spcBef>
              <a:spcAft>
                <a:spcPts val="0"/>
              </a:spcAft>
              <a:buNone/>
            </a:pPr>
            <a:r>
              <a:t/>
            </a:r>
            <a:endParaRPr/>
          </a:p>
          <a:p>
            <a:pPr indent="0" lvl="0" marL="0" rtl="0" algn="l">
              <a:lnSpc>
                <a:spcPct val="90000"/>
              </a:lnSpc>
              <a:spcBef>
                <a:spcPts val="1200"/>
              </a:spcBef>
              <a:spcAft>
                <a:spcPts val="1200"/>
              </a:spcAft>
              <a:buNone/>
            </a:pPr>
            <a:r>
              <a:t/>
            </a:r>
            <a:endParaRPr/>
          </a:p>
        </p:txBody>
      </p:sp>
      <p:sp>
        <p:nvSpPr>
          <p:cNvPr id="321" name="Google Shape;321;p3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22" name="Google Shape;322;p3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5.3.4 Match Expressions and Tables with Situations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6" name="Shape 326"/>
        <p:cNvGrpSpPr/>
        <p:nvPr/>
      </p:nvGrpSpPr>
      <p:grpSpPr>
        <a:xfrm>
          <a:off x="0" y="0"/>
          <a:ext cx="0" cy="0"/>
          <a:chOff x="0" y="0"/>
          <a:chExt cx="0" cy="0"/>
        </a:xfrm>
      </p:grpSpPr>
      <p:sp>
        <p:nvSpPr>
          <p:cNvPr id="327" name="Google Shape;327;p40"/>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C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Find the Match🧩🧩</a:t>
            </a:r>
            <a:endParaRPr sz="3000">
              <a:solidFill>
                <a:srgbClr val="005047"/>
              </a:solidFill>
            </a:endParaRPr>
          </a:p>
        </p:txBody>
      </p:sp>
      <p:sp>
        <p:nvSpPr>
          <p:cNvPr id="328" name="Google Shape;328;p4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29" name="Google Shape;329;p40"/>
          <p:cNvSpPr txBox="1"/>
          <p:nvPr>
            <p:ph idx="1" type="body"/>
          </p:nvPr>
        </p:nvSpPr>
        <p:spPr>
          <a:xfrm>
            <a:off x="311700" y="1687475"/>
            <a:ext cx="3999900" cy="2963400"/>
          </a:xfrm>
          <a:prstGeom prst="rect">
            <a:avLst/>
          </a:prstGeom>
        </p:spPr>
        <p:txBody>
          <a:bodyPr anchorCtr="0" anchor="t" bIns="91425" lIns="91425" spcFirstLastPara="1" rIns="91425" wrap="square" tIns="91425">
            <a:normAutofit fontScale="25000" lnSpcReduction="20000"/>
          </a:bodyPr>
          <a:lstStyle/>
          <a:p>
            <a:pPr indent="-336550" lvl="0" marL="457200" rtl="0" algn="l">
              <a:lnSpc>
                <a:spcPct val="115000"/>
              </a:lnSpc>
              <a:spcBef>
                <a:spcPts val="0"/>
              </a:spcBef>
              <a:spcAft>
                <a:spcPts val="0"/>
              </a:spcAft>
              <a:buSzPct val="100000"/>
              <a:buAutoNum type="arabicPeriod"/>
            </a:pPr>
            <a:r>
              <a:rPr lang="en" sz="6800"/>
              <a:t>Which situation best describes 80⋅3⋅3⋅3⋅3?</a:t>
            </a:r>
            <a:endParaRPr sz="6800"/>
          </a:p>
          <a:p>
            <a:pPr indent="-336550" lvl="0" marL="457200" rtl="0" algn="l">
              <a:lnSpc>
                <a:spcPct val="115000"/>
              </a:lnSpc>
              <a:spcBef>
                <a:spcPts val="1000"/>
              </a:spcBef>
              <a:spcAft>
                <a:spcPts val="0"/>
              </a:spcAft>
              <a:buSzPct val="100000"/>
              <a:buAutoNum type="arabicPeriod"/>
            </a:pPr>
            <a:r>
              <a:rPr lang="en" sz="6800"/>
              <a:t>Which situation best describes the following table?</a:t>
            </a:r>
            <a:endParaRPr sz="6800"/>
          </a:p>
          <a:p>
            <a:pPr indent="-336550" lvl="0" marL="457200" rtl="0" algn="l">
              <a:lnSpc>
                <a:spcPct val="115000"/>
              </a:lnSpc>
              <a:spcBef>
                <a:spcPts val="10000"/>
              </a:spcBef>
              <a:spcAft>
                <a:spcPts val="0"/>
              </a:spcAft>
              <a:buSzPct val="100000"/>
              <a:buAutoNum type="arabicPeriod"/>
            </a:pPr>
            <a:r>
              <a:rPr lang="en" sz="6800"/>
              <a:t>Which situation best describes 80+3+3+3+3?</a:t>
            </a:r>
            <a:endParaRPr sz="6800"/>
          </a:p>
          <a:p>
            <a:pPr indent="0" lvl="0" marL="0" rtl="0" algn="l">
              <a:lnSpc>
                <a:spcPct val="115000"/>
              </a:lnSpc>
              <a:spcBef>
                <a:spcPts val="1200"/>
              </a:spcBef>
              <a:spcAft>
                <a:spcPts val="0"/>
              </a:spcAft>
              <a:buNone/>
            </a:pPr>
            <a:r>
              <a:t/>
            </a:r>
            <a:endParaRPr sz="1700"/>
          </a:p>
          <a:p>
            <a:pPr indent="0" lvl="0" marL="0" rtl="0" algn="l">
              <a:lnSpc>
                <a:spcPct val="90000"/>
              </a:lnSpc>
              <a:spcBef>
                <a:spcPts val="1200"/>
              </a:spcBef>
              <a:spcAft>
                <a:spcPts val="0"/>
              </a:spcAft>
              <a:buNone/>
            </a:pPr>
            <a:r>
              <a:t/>
            </a:r>
            <a:endParaRPr/>
          </a:p>
          <a:p>
            <a:pPr indent="0" lvl="0" marL="0" rtl="0" algn="l">
              <a:lnSpc>
                <a:spcPct val="90000"/>
              </a:lnSpc>
              <a:spcBef>
                <a:spcPts val="1200"/>
              </a:spcBef>
              <a:spcAft>
                <a:spcPts val="1200"/>
              </a:spcAft>
              <a:buNone/>
            </a:pPr>
            <a:r>
              <a:t/>
            </a:r>
            <a:endParaRPr/>
          </a:p>
        </p:txBody>
      </p:sp>
      <p:sp>
        <p:nvSpPr>
          <p:cNvPr id="330" name="Google Shape;330;p40"/>
          <p:cNvSpPr txBox="1"/>
          <p:nvPr>
            <p:ph idx="2" type="body"/>
          </p:nvPr>
        </p:nvSpPr>
        <p:spPr>
          <a:xfrm>
            <a:off x="4832400" y="1687475"/>
            <a:ext cx="3999900" cy="2963400"/>
          </a:xfrm>
          <a:prstGeom prst="rect">
            <a:avLst/>
          </a:prstGeom>
        </p:spPr>
        <p:txBody>
          <a:bodyPr anchorCtr="0" anchor="t" bIns="91425" lIns="91425" spcFirstLastPara="1" rIns="91425" wrap="square" tIns="91425">
            <a:noAutofit/>
          </a:bodyPr>
          <a:lstStyle/>
          <a:p>
            <a:pPr indent="-336550" lvl="0" marL="457200" rtl="0" algn="l">
              <a:lnSpc>
                <a:spcPct val="95000"/>
              </a:lnSpc>
              <a:spcBef>
                <a:spcPts val="0"/>
              </a:spcBef>
              <a:spcAft>
                <a:spcPts val="0"/>
              </a:spcAft>
              <a:buSzPts val="1700"/>
              <a:buAutoNum type="arabicPeriod" startAt="4"/>
            </a:pPr>
            <a:r>
              <a:rPr lang="en" sz="1700"/>
              <a:t>Which situation best describes 80+4⋅3?</a:t>
            </a:r>
            <a:endParaRPr sz="1700"/>
          </a:p>
          <a:p>
            <a:pPr indent="-336550" lvl="0" marL="457200" rtl="0" algn="l">
              <a:lnSpc>
                <a:spcPct val="95000"/>
              </a:lnSpc>
              <a:spcBef>
                <a:spcPts val="1000"/>
              </a:spcBef>
              <a:spcAft>
                <a:spcPts val="0"/>
              </a:spcAft>
              <a:buSzPts val="1700"/>
              <a:buAutoNum type="arabicPeriod" startAt="4"/>
            </a:pPr>
            <a:r>
              <a:rPr lang="en" sz="1700"/>
              <a:t>Which situation best describes the following table?</a:t>
            </a:r>
            <a:endParaRPr sz="1700"/>
          </a:p>
          <a:p>
            <a:pPr indent="-336550" lvl="0" marL="457200" rtl="0" algn="l">
              <a:lnSpc>
                <a:spcPct val="95000"/>
              </a:lnSpc>
              <a:spcBef>
                <a:spcPts val="10000"/>
              </a:spcBef>
              <a:spcAft>
                <a:spcPts val="0"/>
              </a:spcAft>
              <a:buSzPts val="1700"/>
              <a:buAutoNum type="arabicPeriod" startAt="4"/>
            </a:pPr>
            <a:r>
              <a:rPr lang="en" sz="1700"/>
              <a:t>Which situation best describes 80⋅81?</a:t>
            </a:r>
            <a:endParaRPr sz="1700"/>
          </a:p>
          <a:p>
            <a:pPr indent="0" lvl="0" marL="0" rtl="0" algn="l">
              <a:spcBef>
                <a:spcPts val="0"/>
              </a:spcBef>
              <a:spcAft>
                <a:spcPts val="1200"/>
              </a:spcAft>
              <a:buNone/>
            </a:pPr>
            <a:r>
              <a:t/>
            </a:r>
            <a:endParaRPr/>
          </a:p>
        </p:txBody>
      </p:sp>
      <p:sp>
        <p:nvSpPr>
          <p:cNvPr id="331" name="Google Shape;331;p4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5.3.4 Match Expressions and Tables with Situations</a:t>
            </a:r>
            <a:endParaRPr/>
          </a:p>
        </p:txBody>
      </p:sp>
      <p:sp>
        <p:nvSpPr>
          <p:cNvPr id="332" name="Google Shape;332;p40"/>
          <p:cNvSpPr txBox="1"/>
          <p:nvPr>
            <p:ph idx="4" type="body"/>
          </p:nvPr>
        </p:nvSpPr>
        <p:spPr>
          <a:xfrm>
            <a:off x="311700" y="822950"/>
            <a:ext cx="8832300" cy="8229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1700"/>
              <a:t>Use the descriptions of Situation 1 and Situation 2 to help you answer these questions. Be prepared to explain how the table or expression answers the question.</a:t>
            </a:r>
            <a:endParaRPr/>
          </a:p>
        </p:txBody>
      </p:sp>
      <p:graphicFrame>
        <p:nvGraphicFramePr>
          <p:cNvPr id="333" name="Google Shape;333;p40"/>
          <p:cNvGraphicFramePr/>
          <p:nvPr/>
        </p:nvGraphicFramePr>
        <p:xfrm>
          <a:off x="812200" y="3099300"/>
          <a:ext cx="3000000" cy="3000000"/>
        </p:xfrm>
        <a:graphic>
          <a:graphicData uri="http://schemas.openxmlformats.org/drawingml/2006/table">
            <a:tbl>
              <a:tblPr>
                <a:noFill/>
                <a:tableStyleId>{70A69FCE-E1C9-4094-B61D-5A2C1D07BA05}</a:tableStyleId>
              </a:tblPr>
              <a:tblGrid>
                <a:gridCol w="398050"/>
                <a:gridCol w="429450"/>
                <a:gridCol w="562275"/>
                <a:gridCol w="569275"/>
                <a:gridCol w="709100"/>
                <a:gridCol w="696100"/>
              </a:tblGrid>
              <a:tr h="381000">
                <a:tc>
                  <a:txBody>
                    <a:bodyPr/>
                    <a:lstStyle/>
                    <a:p>
                      <a:pPr indent="0" lvl="0" marL="0" rtl="0" algn="ctr">
                        <a:spcBef>
                          <a:spcPts val="0"/>
                        </a:spcBef>
                        <a:spcAft>
                          <a:spcPts val="0"/>
                        </a:spcAft>
                        <a:buNone/>
                      </a:pPr>
                      <a:r>
                        <a:rPr i="1" lang="en" sz="1600">
                          <a:solidFill>
                            <a:schemeClr val="lt1"/>
                          </a:solidFill>
                          <a:latin typeface="Times New Roman"/>
                          <a:ea typeface="Times New Roman"/>
                          <a:cs typeface="Times New Roman"/>
                          <a:sym typeface="Times New Roman"/>
                        </a:rPr>
                        <a:t>x</a:t>
                      </a:r>
                      <a:endParaRPr i="1" sz="1600">
                        <a:solidFill>
                          <a:schemeClr val="lt1"/>
                        </a:solidFill>
                        <a:latin typeface="Times New Roman"/>
                        <a:ea typeface="Times New Roman"/>
                        <a:cs typeface="Times New Roman"/>
                        <a:sym typeface="Times New Roman"/>
                      </a:endParaRPr>
                    </a:p>
                  </a:txBody>
                  <a:tcPr marT="91425" marB="91425" marR="91425" marL="91425">
                    <a:solidFill>
                      <a:srgbClr val="0B5B51"/>
                    </a:solidFill>
                  </a:tcPr>
                </a:tc>
                <a:tc>
                  <a:txBody>
                    <a:bodyPr/>
                    <a:lstStyle/>
                    <a:p>
                      <a:pPr indent="0" lvl="0" marL="0" rtl="0" algn="l">
                        <a:spcBef>
                          <a:spcPts val="0"/>
                        </a:spcBef>
                        <a:spcAft>
                          <a:spcPts val="0"/>
                        </a:spcAft>
                        <a:buNone/>
                      </a:pPr>
                      <a:r>
                        <a:rPr lang="en" sz="1600"/>
                        <a:t>0</a:t>
                      </a:r>
                      <a:endParaRPr sz="1600"/>
                    </a:p>
                  </a:txBody>
                  <a:tcPr marT="91425" marB="91425" marR="91425" marL="91425"/>
                </a:tc>
                <a:tc>
                  <a:txBody>
                    <a:bodyPr/>
                    <a:lstStyle/>
                    <a:p>
                      <a:pPr indent="0" lvl="0" marL="0" rtl="0" algn="l">
                        <a:spcBef>
                          <a:spcPts val="0"/>
                        </a:spcBef>
                        <a:spcAft>
                          <a:spcPts val="0"/>
                        </a:spcAft>
                        <a:buNone/>
                      </a:pPr>
                      <a:r>
                        <a:rPr lang="en" sz="1600"/>
                        <a:t>1</a:t>
                      </a:r>
                      <a:endParaRPr sz="1600"/>
                    </a:p>
                  </a:txBody>
                  <a:tcPr marT="91425" marB="91425" marR="91425" marL="91425"/>
                </a:tc>
                <a:tc>
                  <a:txBody>
                    <a:bodyPr/>
                    <a:lstStyle/>
                    <a:p>
                      <a:pPr indent="0" lvl="0" marL="0" rtl="0" algn="l">
                        <a:spcBef>
                          <a:spcPts val="0"/>
                        </a:spcBef>
                        <a:spcAft>
                          <a:spcPts val="0"/>
                        </a:spcAft>
                        <a:buNone/>
                      </a:pPr>
                      <a:r>
                        <a:rPr lang="en" sz="1600"/>
                        <a:t>2</a:t>
                      </a:r>
                      <a:endParaRPr sz="1600"/>
                    </a:p>
                  </a:txBody>
                  <a:tcPr marT="91425" marB="91425" marR="91425" marL="91425"/>
                </a:tc>
                <a:tc>
                  <a:txBody>
                    <a:bodyPr/>
                    <a:lstStyle/>
                    <a:p>
                      <a:pPr indent="0" lvl="0" marL="0" rtl="0" algn="l">
                        <a:spcBef>
                          <a:spcPts val="0"/>
                        </a:spcBef>
                        <a:spcAft>
                          <a:spcPts val="0"/>
                        </a:spcAft>
                        <a:buNone/>
                      </a:pPr>
                      <a:r>
                        <a:rPr lang="en" sz="1600"/>
                        <a:t>3</a:t>
                      </a:r>
                      <a:endParaRPr sz="1600"/>
                    </a:p>
                  </a:txBody>
                  <a:tcPr marT="91425" marB="91425" marR="91425" marL="91425"/>
                </a:tc>
                <a:tc>
                  <a:txBody>
                    <a:bodyPr/>
                    <a:lstStyle/>
                    <a:p>
                      <a:pPr indent="0" lvl="0" marL="0" rtl="0" algn="l">
                        <a:spcBef>
                          <a:spcPts val="0"/>
                        </a:spcBef>
                        <a:spcAft>
                          <a:spcPts val="0"/>
                        </a:spcAft>
                        <a:buNone/>
                      </a:pPr>
                      <a:r>
                        <a:rPr lang="en" sz="1600"/>
                        <a:t>4</a:t>
                      </a:r>
                      <a:endParaRPr sz="1600"/>
                    </a:p>
                  </a:txBody>
                  <a:tcPr marT="91425" marB="91425" marR="91425" marL="91425"/>
                </a:tc>
              </a:tr>
              <a:tr h="381000">
                <a:tc>
                  <a:txBody>
                    <a:bodyPr/>
                    <a:lstStyle/>
                    <a:p>
                      <a:pPr indent="0" lvl="0" marL="0" rtl="0" algn="ctr">
                        <a:spcBef>
                          <a:spcPts val="0"/>
                        </a:spcBef>
                        <a:spcAft>
                          <a:spcPts val="0"/>
                        </a:spcAft>
                        <a:buNone/>
                      </a:pPr>
                      <a:r>
                        <a:rPr i="1" lang="en" sz="1600">
                          <a:solidFill>
                            <a:schemeClr val="lt1"/>
                          </a:solidFill>
                          <a:latin typeface="Times New Roman"/>
                          <a:ea typeface="Times New Roman"/>
                          <a:cs typeface="Times New Roman"/>
                          <a:sym typeface="Times New Roman"/>
                        </a:rPr>
                        <a:t>y</a:t>
                      </a:r>
                      <a:endParaRPr i="1" sz="1600">
                        <a:solidFill>
                          <a:schemeClr val="lt1"/>
                        </a:solidFill>
                        <a:latin typeface="Times New Roman"/>
                        <a:ea typeface="Times New Roman"/>
                        <a:cs typeface="Times New Roman"/>
                        <a:sym typeface="Times New Roman"/>
                      </a:endParaRPr>
                    </a:p>
                  </a:txBody>
                  <a:tcPr marT="91425" marB="91425" marR="91425" marL="91425">
                    <a:solidFill>
                      <a:srgbClr val="0B5B51"/>
                    </a:solidFill>
                  </a:tcPr>
                </a:tc>
                <a:tc>
                  <a:txBody>
                    <a:bodyPr/>
                    <a:lstStyle/>
                    <a:p>
                      <a:pPr indent="0" lvl="0" marL="0" rtl="0" algn="l">
                        <a:spcBef>
                          <a:spcPts val="0"/>
                        </a:spcBef>
                        <a:spcAft>
                          <a:spcPts val="0"/>
                        </a:spcAft>
                        <a:buNone/>
                      </a:pPr>
                      <a:r>
                        <a:rPr lang="en" sz="1600"/>
                        <a:t>80</a:t>
                      </a:r>
                      <a:endParaRPr sz="1600"/>
                    </a:p>
                  </a:txBody>
                  <a:tcPr marT="91425" marB="91425" marR="91425" marL="91425"/>
                </a:tc>
                <a:tc>
                  <a:txBody>
                    <a:bodyPr/>
                    <a:lstStyle/>
                    <a:p>
                      <a:pPr indent="0" lvl="0" marL="0" rtl="0" algn="l">
                        <a:spcBef>
                          <a:spcPts val="0"/>
                        </a:spcBef>
                        <a:spcAft>
                          <a:spcPts val="0"/>
                        </a:spcAft>
                        <a:buNone/>
                      </a:pPr>
                      <a:r>
                        <a:rPr lang="en" sz="1600"/>
                        <a:t>240</a:t>
                      </a:r>
                      <a:endParaRPr sz="1600"/>
                    </a:p>
                  </a:txBody>
                  <a:tcPr marT="91425" marB="91425" marR="91425" marL="91425"/>
                </a:tc>
                <a:tc>
                  <a:txBody>
                    <a:bodyPr/>
                    <a:lstStyle/>
                    <a:p>
                      <a:pPr indent="0" lvl="0" marL="0" rtl="0" algn="l">
                        <a:spcBef>
                          <a:spcPts val="0"/>
                        </a:spcBef>
                        <a:spcAft>
                          <a:spcPts val="0"/>
                        </a:spcAft>
                        <a:buNone/>
                      </a:pPr>
                      <a:r>
                        <a:rPr lang="en" sz="1600"/>
                        <a:t>720</a:t>
                      </a:r>
                      <a:endParaRPr sz="1600"/>
                    </a:p>
                  </a:txBody>
                  <a:tcPr marT="91425" marB="91425" marR="91425" marL="91425"/>
                </a:tc>
                <a:tc>
                  <a:txBody>
                    <a:bodyPr/>
                    <a:lstStyle/>
                    <a:p>
                      <a:pPr indent="0" lvl="0" marL="0" rtl="0" algn="l">
                        <a:spcBef>
                          <a:spcPts val="0"/>
                        </a:spcBef>
                        <a:spcAft>
                          <a:spcPts val="0"/>
                        </a:spcAft>
                        <a:buNone/>
                      </a:pPr>
                      <a:r>
                        <a:rPr lang="en" sz="1600"/>
                        <a:t>2,160</a:t>
                      </a:r>
                      <a:endParaRPr sz="1600"/>
                    </a:p>
                  </a:txBody>
                  <a:tcPr marT="91425" marB="91425" marR="91425" marL="91425"/>
                </a:tc>
                <a:tc>
                  <a:txBody>
                    <a:bodyPr/>
                    <a:lstStyle/>
                    <a:p>
                      <a:pPr indent="0" lvl="0" marL="0" rtl="0" algn="l">
                        <a:spcBef>
                          <a:spcPts val="0"/>
                        </a:spcBef>
                        <a:spcAft>
                          <a:spcPts val="0"/>
                        </a:spcAft>
                        <a:buNone/>
                      </a:pPr>
                      <a:r>
                        <a:rPr lang="en" sz="1600"/>
                        <a:t>6,480</a:t>
                      </a:r>
                      <a:endParaRPr sz="1600"/>
                    </a:p>
                  </a:txBody>
                  <a:tcPr marT="91425" marB="91425" marR="91425" marL="91425"/>
                </a:tc>
              </a:tr>
            </a:tbl>
          </a:graphicData>
        </a:graphic>
      </p:graphicFrame>
      <p:graphicFrame>
        <p:nvGraphicFramePr>
          <p:cNvPr id="334" name="Google Shape;334;p40"/>
          <p:cNvGraphicFramePr/>
          <p:nvPr/>
        </p:nvGraphicFramePr>
        <p:xfrm>
          <a:off x="5384525" y="3062450"/>
          <a:ext cx="3000000" cy="3000000"/>
        </p:xfrm>
        <a:graphic>
          <a:graphicData uri="http://schemas.openxmlformats.org/drawingml/2006/table">
            <a:tbl>
              <a:tblPr>
                <a:noFill/>
                <a:tableStyleId>{70A69FCE-E1C9-4094-B61D-5A2C1D07BA05}</a:tableStyleId>
              </a:tblPr>
              <a:tblGrid>
                <a:gridCol w="398050"/>
                <a:gridCol w="593225"/>
                <a:gridCol w="593225"/>
                <a:gridCol w="593225"/>
                <a:gridCol w="593225"/>
                <a:gridCol w="593225"/>
              </a:tblGrid>
              <a:tr h="381000">
                <a:tc>
                  <a:txBody>
                    <a:bodyPr/>
                    <a:lstStyle/>
                    <a:p>
                      <a:pPr indent="0" lvl="0" marL="0" rtl="0" algn="ctr">
                        <a:spcBef>
                          <a:spcPts val="0"/>
                        </a:spcBef>
                        <a:spcAft>
                          <a:spcPts val="0"/>
                        </a:spcAft>
                        <a:buNone/>
                      </a:pPr>
                      <a:r>
                        <a:rPr i="1" lang="en" sz="1600">
                          <a:solidFill>
                            <a:schemeClr val="lt1"/>
                          </a:solidFill>
                          <a:latin typeface="Times New Roman"/>
                          <a:ea typeface="Times New Roman"/>
                          <a:cs typeface="Times New Roman"/>
                          <a:sym typeface="Times New Roman"/>
                        </a:rPr>
                        <a:t>x</a:t>
                      </a:r>
                      <a:endParaRPr i="1" sz="1600">
                        <a:solidFill>
                          <a:schemeClr val="lt1"/>
                        </a:solidFill>
                        <a:latin typeface="Times New Roman"/>
                        <a:ea typeface="Times New Roman"/>
                        <a:cs typeface="Times New Roman"/>
                        <a:sym typeface="Times New Roman"/>
                      </a:endParaRPr>
                    </a:p>
                  </a:txBody>
                  <a:tcPr marT="91425" marB="91425" marR="91425" marL="91425">
                    <a:solidFill>
                      <a:srgbClr val="0B5B51"/>
                    </a:solidFill>
                  </a:tcPr>
                </a:tc>
                <a:tc>
                  <a:txBody>
                    <a:bodyPr/>
                    <a:lstStyle/>
                    <a:p>
                      <a:pPr indent="0" lvl="0" marL="0" rtl="0" algn="l">
                        <a:spcBef>
                          <a:spcPts val="0"/>
                        </a:spcBef>
                        <a:spcAft>
                          <a:spcPts val="0"/>
                        </a:spcAft>
                        <a:buNone/>
                      </a:pPr>
                      <a:r>
                        <a:rPr lang="en" sz="1600"/>
                        <a:t>0</a:t>
                      </a:r>
                      <a:endParaRPr sz="1600"/>
                    </a:p>
                  </a:txBody>
                  <a:tcPr marT="91425" marB="91425" marR="91425" marL="91425"/>
                </a:tc>
                <a:tc>
                  <a:txBody>
                    <a:bodyPr/>
                    <a:lstStyle/>
                    <a:p>
                      <a:pPr indent="0" lvl="0" marL="0" rtl="0" algn="l">
                        <a:spcBef>
                          <a:spcPts val="0"/>
                        </a:spcBef>
                        <a:spcAft>
                          <a:spcPts val="0"/>
                        </a:spcAft>
                        <a:buNone/>
                      </a:pPr>
                      <a:r>
                        <a:rPr lang="en" sz="1600"/>
                        <a:t>1</a:t>
                      </a:r>
                      <a:endParaRPr sz="1600"/>
                    </a:p>
                  </a:txBody>
                  <a:tcPr marT="91425" marB="91425" marR="91425" marL="91425"/>
                </a:tc>
                <a:tc>
                  <a:txBody>
                    <a:bodyPr/>
                    <a:lstStyle/>
                    <a:p>
                      <a:pPr indent="0" lvl="0" marL="0" rtl="0" algn="l">
                        <a:spcBef>
                          <a:spcPts val="0"/>
                        </a:spcBef>
                        <a:spcAft>
                          <a:spcPts val="0"/>
                        </a:spcAft>
                        <a:buNone/>
                      </a:pPr>
                      <a:r>
                        <a:rPr lang="en" sz="1600"/>
                        <a:t>2</a:t>
                      </a:r>
                      <a:endParaRPr sz="1600"/>
                    </a:p>
                  </a:txBody>
                  <a:tcPr marT="91425" marB="91425" marR="91425" marL="91425"/>
                </a:tc>
                <a:tc>
                  <a:txBody>
                    <a:bodyPr/>
                    <a:lstStyle/>
                    <a:p>
                      <a:pPr indent="0" lvl="0" marL="0" rtl="0" algn="l">
                        <a:spcBef>
                          <a:spcPts val="0"/>
                        </a:spcBef>
                        <a:spcAft>
                          <a:spcPts val="0"/>
                        </a:spcAft>
                        <a:buNone/>
                      </a:pPr>
                      <a:r>
                        <a:rPr lang="en" sz="1600"/>
                        <a:t>3</a:t>
                      </a:r>
                      <a:endParaRPr sz="1600"/>
                    </a:p>
                  </a:txBody>
                  <a:tcPr marT="91425" marB="91425" marR="91425" marL="91425"/>
                </a:tc>
                <a:tc>
                  <a:txBody>
                    <a:bodyPr/>
                    <a:lstStyle/>
                    <a:p>
                      <a:pPr indent="0" lvl="0" marL="0" rtl="0" algn="l">
                        <a:spcBef>
                          <a:spcPts val="0"/>
                        </a:spcBef>
                        <a:spcAft>
                          <a:spcPts val="0"/>
                        </a:spcAft>
                        <a:buNone/>
                      </a:pPr>
                      <a:r>
                        <a:rPr lang="en" sz="1600"/>
                        <a:t>4</a:t>
                      </a:r>
                      <a:endParaRPr sz="1600"/>
                    </a:p>
                  </a:txBody>
                  <a:tcPr marT="91425" marB="91425" marR="91425" marL="91425"/>
                </a:tc>
              </a:tr>
              <a:tr h="381000">
                <a:tc>
                  <a:txBody>
                    <a:bodyPr/>
                    <a:lstStyle/>
                    <a:p>
                      <a:pPr indent="0" lvl="0" marL="0" rtl="0" algn="ctr">
                        <a:spcBef>
                          <a:spcPts val="0"/>
                        </a:spcBef>
                        <a:spcAft>
                          <a:spcPts val="0"/>
                        </a:spcAft>
                        <a:buNone/>
                      </a:pPr>
                      <a:r>
                        <a:rPr i="1" lang="en" sz="1600">
                          <a:solidFill>
                            <a:schemeClr val="lt1"/>
                          </a:solidFill>
                          <a:latin typeface="Times New Roman"/>
                          <a:ea typeface="Times New Roman"/>
                          <a:cs typeface="Times New Roman"/>
                          <a:sym typeface="Times New Roman"/>
                        </a:rPr>
                        <a:t>y</a:t>
                      </a:r>
                      <a:endParaRPr i="1" sz="1600">
                        <a:solidFill>
                          <a:schemeClr val="lt1"/>
                        </a:solidFill>
                        <a:latin typeface="Times New Roman"/>
                        <a:ea typeface="Times New Roman"/>
                        <a:cs typeface="Times New Roman"/>
                        <a:sym typeface="Times New Roman"/>
                      </a:endParaRPr>
                    </a:p>
                  </a:txBody>
                  <a:tcPr marT="91425" marB="91425" marR="91425" marL="91425">
                    <a:solidFill>
                      <a:srgbClr val="0B5B51"/>
                    </a:solidFill>
                  </a:tcPr>
                </a:tc>
                <a:tc>
                  <a:txBody>
                    <a:bodyPr/>
                    <a:lstStyle/>
                    <a:p>
                      <a:pPr indent="0" lvl="0" marL="0" rtl="0" algn="l">
                        <a:spcBef>
                          <a:spcPts val="0"/>
                        </a:spcBef>
                        <a:spcAft>
                          <a:spcPts val="0"/>
                        </a:spcAft>
                        <a:buNone/>
                      </a:pPr>
                      <a:r>
                        <a:rPr lang="en" sz="1600"/>
                        <a:t>80</a:t>
                      </a:r>
                      <a:endParaRPr sz="1600"/>
                    </a:p>
                  </a:txBody>
                  <a:tcPr marT="91425" marB="91425" marR="91425" marL="91425"/>
                </a:tc>
                <a:tc>
                  <a:txBody>
                    <a:bodyPr/>
                    <a:lstStyle/>
                    <a:p>
                      <a:pPr indent="0" lvl="0" marL="0" rtl="0" algn="l">
                        <a:spcBef>
                          <a:spcPts val="0"/>
                        </a:spcBef>
                        <a:spcAft>
                          <a:spcPts val="0"/>
                        </a:spcAft>
                        <a:buNone/>
                      </a:pPr>
                      <a:r>
                        <a:rPr lang="en" sz="1600"/>
                        <a:t>83</a:t>
                      </a:r>
                      <a:endParaRPr sz="1600"/>
                    </a:p>
                  </a:txBody>
                  <a:tcPr marT="91425" marB="91425" marR="91425" marL="91425"/>
                </a:tc>
                <a:tc>
                  <a:txBody>
                    <a:bodyPr/>
                    <a:lstStyle/>
                    <a:p>
                      <a:pPr indent="0" lvl="0" marL="0" rtl="0" algn="l">
                        <a:spcBef>
                          <a:spcPts val="0"/>
                        </a:spcBef>
                        <a:spcAft>
                          <a:spcPts val="0"/>
                        </a:spcAft>
                        <a:buNone/>
                      </a:pPr>
                      <a:r>
                        <a:rPr lang="en" sz="1600"/>
                        <a:t>86</a:t>
                      </a:r>
                      <a:endParaRPr sz="1600"/>
                    </a:p>
                  </a:txBody>
                  <a:tcPr marT="91425" marB="91425" marR="91425" marL="91425"/>
                </a:tc>
                <a:tc>
                  <a:txBody>
                    <a:bodyPr/>
                    <a:lstStyle/>
                    <a:p>
                      <a:pPr indent="0" lvl="0" marL="0" rtl="0" algn="l">
                        <a:spcBef>
                          <a:spcPts val="0"/>
                        </a:spcBef>
                        <a:spcAft>
                          <a:spcPts val="0"/>
                        </a:spcAft>
                        <a:buNone/>
                      </a:pPr>
                      <a:r>
                        <a:rPr lang="en" sz="1600"/>
                        <a:t>89</a:t>
                      </a:r>
                      <a:endParaRPr sz="1600"/>
                    </a:p>
                  </a:txBody>
                  <a:tcPr marT="91425" marB="91425" marR="91425" marL="91425"/>
                </a:tc>
                <a:tc>
                  <a:txBody>
                    <a:bodyPr/>
                    <a:lstStyle/>
                    <a:p>
                      <a:pPr indent="0" lvl="0" marL="0" rtl="0" algn="l">
                        <a:spcBef>
                          <a:spcPts val="0"/>
                        </a:spcBef>
                        <a:spcAft>
                          <a:spcPts val="0"/>
                        </a:spcAft>
                        <a:buNone/>
                      </a:pPr>
                      <a:r>
                        <a:rPr lang="en" sz="1600"/>
                        <a:t>92</a:t>
                      </a:r>
                      <a:endParaRPr sz="1600"/>
                    </a:p>
                  </a:txBody>
                  <a:tcPr marT="91425" marB="91425" marR="91425" marL="91425"/>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8" name="Shape 338"/>
        <p:cNvGrpSpPr/>
        <p:nvPr/>
      </p:nvGrpSpPr>
      <p:grpSpPr>
        <a:xfrm>
          <a:off x="0" y="0"/>
          <a:ext cx="0" cy="0"/>
          <a:chOff x="0" y="0"/>
          <a:chExt cx="0" cy="0"/>
        </a:xfrm>
      </p:grpSpPr>
      <p:sp>
        <p:nvSpPr>
          <p:cNvPr id="339" name="Google Shape;339;p41"/>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t>
            </a:r>
            <a:r>
              <a:rPr lang="en"/>
              <a:t>C</a:t>
            </a:r>
            <a:r>
              <a:rPr b="0" lang="en" sz="1400">
                <a:solidFill>
                  <a:srgbClr val="666666"/>
                </a:solidFill>
              </a:rPr>
              <a:t> | Video</a:t>
            </a:r>
            <a:endParaRPr/>
          </a:p>
        </p:txBody>
      </p:sp>
      <p:sp>
        <p:nvSpPr>
          <p:cNvPr id="340" name="Google Shape;340;p41"/>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4"/>
              </a:rPr>
              <a:t>Matching Verbal Situations to Expressions and Tables</a:t>
            </a:r>
            <a:r>
              <a:rPr lang="en"/>
              <a:t> </a:t>
            </a:r>
            <a:endParaRPr/>
          </a:p>
        </p:txBody>
      </p:sp>
      <p:sp>
        <p:nvSpPr>
          <p:cNvPr id="341" name="Google Shape;341;p4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42" name="Google Shape;342;p41"/>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5.3.4 Match Expressions and Tables with Situations</a:t>
            </a:r>
            <a:endParaRPr/>
          </a:p>
        </p:txBody>
      </p:sp>
      <p:pic>
        <p:nvPicPr>
          <p:cNvPr descr="Students rewrite the verbal description of an exponential function with an expression and a table of values." id="343" name="Google Shape;343;p41" title="Matching Verbal Situations to Expressions and Tables">
            <a:hlinkClick r:id="rId5"/>
          </p:cNvPr>
          <p:cNvPicPr preferRelativeResize="0"/>
          <p:nvPr/>
        </p:nvPicPr>
        <p:blipFill>
          <a:blip r:embed="rId6">
            <a:alphaModFix/>
          </a:blip>
          <a:stretch>
            <a:fillRect/>
          </a:stretch>
        </p:blipFill>
        <p:spPr>
          <a:xfrm>
            <a:off x="1691640" y="1161288"/>
            <a:ext cx="5760720" cy="3200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3"/>
                                        </p:tgtEl>
                                        <p:attrNameLst>
                                          <p:attrName>style.visibility</p:attrName>
                                        </p:attrNameLst>
                                      </p:cBhvr>
                                      <p:to>
                                        <p:strVal val="visible"/>
                                      </p:to>
                                    </p:set>
                                    <p:animEffect filter="fade" transition="in">
                                      <p:cBhvr>
                                        <p:cTn dur="1000"/>
                                        <p:tgtEl>
                                          <p:spTgt spid="3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7" name="Shape 347"/>
        <p:cNvGrpSpPr/>
        <p:nvPr/>
      </p:nvGrpSpPr>
      <p:grpSpPr>
        <a:xfrm>
          <a:off x="0" y="0"/>
          <a:ext cx="0" cy="0"/>
          <a:chOff x="0" y="0"/>
          <a:chExt cx="0" cy="0"/>
        </a:xfrm>
      </p:grpSpPr>
      <p:sp>
        <p:nvSpPr>
          <p:cNvPr descr="Icon indicating the slide contains a check for understanding question for students " id="348" name="Google Shape;348;p42"/>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C</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349" name="Google Shape;349;p42"/>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000"/>
              <a:t>Which of the following is </a:t>
            </a:r>
            <a:r>
              <a:rPr b="1" lang="en" sz="2000"/>
              <a:t>NOT</a:t>
            </a:r>
            <a:r>
              <a:rPr lang="en" sz="2000"/>
              <a:t> an example of a way to represent a chain of stores that currently has 4 stores but plans to double the number of stores they have each year for the next 5 years?</a:t>
            </a:r>
            <a:endParaRPr sz="2000"/>
          </a:p>
          <a:p>
            <a:pPr indent="-355600" lvl="0" marL="914400" rtl="0" algn="l">
              <a:lnSpc>
                <a:spcPct val="115000"/>
              </a:lnSpc>
              <a:spcBef>
                <a:spcPts val="1200"/>
              </a:spcBef>
              <a:spcAft>
                <a:spcPts val="0"/>
              </a:spcAft>
              <a:buSzPts val="2000"/>
              <a:buFont typeface="Calibri"/>
              <a:buAutoNum type="alphaLcPeriod"/>
            </a:pPr>
            <a:r>
              <a:rPr lang="en" sz="2000"/>
              <a:t>4⋅2⋅2⋅2⋅2⋅2</a:t>
            </a:r>
            <a:endParaRPr sz="2000"/>
          </a:p>
          <a:p>
            <a:pPr indent="-355600" lvl="0" marL="914400" rtl="0" algn="l">
              <a:lnSpc>
                <a:spcPct val="115000"/>
              </a:lnSpc>
              <a:spcBef>
                <a:spcPts val="1000"/>
              </a:spcBef>
              <a:spcAft>
                <a:spcPts val="0"/>
              </a:spcAft>
              <a:buSzPts val="2000"/>
              <a:buFont typeface="Calibri"/>
              <a:buAutoNum type="alphaLcPeriod"/>
            </a:pPr>
            <a:r>
              <a:rPr lang="en" sz="2000"/>
              <a:t>4 + 5⋅2</a:t>
            </a:r>
            <a:endParaRPr sz="2000"/>
          </a:p>
          <a:p>
            <a:pPr indent="-355600" lvl="0" marL="914400" rtl="0" algn="l">
              <a:lnSpc>
                <a:spcPct val="115000"/>
              </a:lnSpc>
              <a:spcBef>
                <a:spcPts val="1000"/>
              </a:spcBef>
              <a:spcAft>
                <a:spcPts val="0"/>
              </a:spcAft>
              <a:buSzPts val="2000"/>
              <a:buFont typeface="Calibri"/>
              <a:buAutoNum type="alphaLcPeriod"/>
            </a:pPr>
            <a:r>
              <a:rPr lang="en" sz="2000"/>
              <a:t>4⋅32</a:t>
            </a:r>
            <a:endParaRPr sz="2000"/>
          </a:p>
          <a:p>
            <a:pPr indent="-355600" lvl="0" marL="914400" rtl="0" algn="l">
              <a:lnSpc>
                <a:spcPct val="115000"/>
              </a:lnSpc>
              <a:spcBef>
                <a:spcPts val="1000"/>
              </a:spcBef>
              <a:spcAft>
                <a:spcPts val="0"/>
              </a:spcAft>
              <a:buSzPts val="2000"/>
              <a:buFont typeface="Calibri"/>
              <a:buAutoNum type="alphaLcPeriod"/>
            </a:pPr>
            <a:r>
              <a:t/>
            </a:r>
            <a:endParaRPr sz="2000"/>
          </a:p>
        </p:txBody>
      </p:sp>
      <p:sp>
        <p:nvSpPr>
          <p:cNvPr id="350" name="Google Shape;350;p4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51" name="Google Shape;351;p4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5.3.4 Match Expressions and Tables with Situations</a:t>
            </a:r>
            <a:endParaRPr/>
          </a:p>
        </p:txBody>
      </p:sp>
      <p:sp>
        <p:nvSpPr>
          <p:cNvPr descr="An arrow icon reads &quot;Let's review!&quot; and links to a slide that reviews the content that was assessed in the self check question. " id="352" name="Google Shape;352;p42" title="Review icon">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graphicFrame>
        <p:nvGraphicFramePr>
          <p:cNvPr id="353" name="Google Shape;353;p42"/>
          <p:cNvGraphicFramePr/>
          <p:nvPr/>
        </p:nvGraphicFramePr>
        <p:xfrm>
          <a:off x="1298750" y="3707550"/>
          <a:ext cx="3000000" cy="3000000"/>
        </p:xfrm>
        <a:graphic>
          <a:graphicData uri="http://schemas.openxmlformats.org/drawingml/2006/table">
            <a:tbl>
              <a:tblPr>
                <a:noFill/>
                <a:tableStyleId>{70A69FCE-E1C9-4094-B61D-5A2C1D07BA05}</a:tableStyleId>
              </a:tblPr>
              <a:tblGrid>
                <a:gridCol w="469175"/>
                <a:gridCol w="537975"/>
                <a:gridCol w="537975"/>
                <a:gridCol w="537975"/>
                <a:gridCol w="537975"/>
                <a:gridCol w="537975"/>
                <a:gridCol w="537975"/>
              </a:tblGrid>
              <a:tr h="381000">
                <a:tc>
                  <a:txBody>
                    <a:bodyPr/>
                    <a:lstStyle/>
                    <a:p>
                      <a:pPr indent="0" lvl="0" marL="0" rtl="0" algn="l">
                        <a:spcBef>
                          <a:spcPts val="0"/>
                        </a:spcBef>
                        <a:spcAft>
                          <a:spcPts val="0"/>
                        </a:spcAft>
                        <a:buNone/>
                      </a:pPr>
                      <a:r>
                        <a:rPr i="1" lang="en" sz="1600">
                          <a:solidFill>
                            <a:schemeClr val="lt1"/>
                          </a:solidFill>
                          <a:latin typeface="Times New Roman"/>
                          <a:ea typeface="Times New Roman"/>
                          <a:cs typeface="Times New Roman"/>
                          <a:sym typeface="Times New Roman"/>
                        </a:rPr>
                        <a:t>x</a:t>
                      </a:r>
                      <a:endParaRPr i="1" sz="1600">
                        <a:solidFill>
                          <a:schemeClr val="lt1"/>
                        </a:solidFill>
                        <a:latin typeface="Times New Roman"/>
                        <a:ea typeface="Times New Roman"/>
                        <a:cs typeface="Times New Roman"/>
                        <a:sym typeface="Times New Roman"/>
                      </a:endParaRPr>
                    </a:p>
                  </a:txBody>
                  <a:tcPr marT="91425" marB="91425" marR="91425" marL="91425">
                    <a:solidFill>
                      <a:srgbClr val="0B5B51"/>
                    </a:solidFill>
                  </a:tcPr>
                </a:tc>
                <a:tc>
                  <a:txBody>
                    <a:bodyPr/>
                    <a:lstStyle/>
                    <a:p>
                      <a:pPr indent="0" lvl="0" marL="0" rtl="0" algn="l">
                        <a:spcBef>
                          <a:spcPts val="0"/>
                        </a:spcBef>
                        <a:spcAft>
                          <a:spcPts val="0"/>
                        </a:spcAft>
                        <a:buNone/>
                      </a:pPr>
                      <a:r>
                        <a:rPr lang="en" sz="1600"/>
                        <a:t>0</a:t>
                      </a:r>
                      <a:endParaRPr sz="1600"/>
                    </a:p>
                  </a:txBody>
                  <a:tcPr marT="91425" marB="91425" marR="91425" marL="91425"/>
                </a:tc>
                <a:tc>
                  <a:txBody>
                    <a:bodyPr/>
                    <a:lstStyle/>
                    <a:p>
                      <a:pPr indent="0" lvl="0" marL="0" rtl="0" algn="l">
                        <a:spcBef>
                          <a:spcPts val="0"/>
                        </a:spcBef>
                        <a:spcAft>
                          <a:spcPts val="0"/>
                        </a:spcAft>
                        <a:buNone/>
                      </a:pPr>
                      <a:r>
                        <a:rPr lang="en" sz="1600"/>
                        <a:t>1</a:t>
                      </a:r>
                      <a:endParaRPr sz="1600"/>
                    </a:p>
                  </a:txBody>
                  <a:tcPr marT="91425" marB="91425" marR="91425" marL="91425"/>
                </a:tc>
                <a:tc>
                  <a:txBody>
                    <a:bodyPr/>
                    <a:lstStyle/>
                    <a:p>
                      <a:pPr indent="0" lvl="0" marL="0" rtl="0" algn="l">
                        <a:spcBef>
                          <a:spcPts val="0"/>
                        </a:spcBef>
                        <a:spcAft>
                          <a:spcPts val="0"/>
                        </a:spcAft>
                        <a:buNone/>
                      </a:pPr>
                      <a:r>
                        <a:rPr lang="en" sz="1600"/>
                        <a:t>2</a:t>
                      </a:r>
                      <a:endParaRPr sz="1600"/>
                    </a:p>
                  </a:txBody>
                  <a:tcPr marT="91425" marB="91425" marR="91425" marL="91425"/>
                </a:tc>
                <a:tc>
                  <a:txBody>
                    <a:bodyPr/>
                    <a:lstStyle/>
                    <a:p>
                      <a:pPr indent="0" lvl="0" marL="0" rtl="0" algn="l">
                        <a:spcBef>
                          <a:spcPts val="0"/>
                        </a:spcBef>
                        <a:spcAft>
                          <a:spcPts val="0"/>
                        </a:spcAft>
                        <a:buNone/>
                      </a:pPr>
                      <a:r>
                        <a:rPr lang="en" sz="1600"/>
                        <a:t>3</a:t>
                      </a:r>
                      <a:endParaRPr sz="1600"/>
                    </a:p>
                  </a:txBody>
                  <a:tcPr marT="91425" marB="91425" marR="91425" marL="91425"/>
                </a:tc>
                <a:tc>
                  <a:txBody>
                    <a:bodyPr/>
                    <a:lstStyle/>
                    <a:p>
                      <a:pPr indent="0" lvl="0" marL="0" rtl="0" algn="l">
                        <a:spcBef>
                          <a:spcPts val="0"/>
                        </a:spcBef>
                        <a:spcAft>
                          <a:spcPts val="0"/>
                        </a:spcAft>
                        <a:buNone/>
                      </a:pPr>
                      <a:r>
                        <a:rPr lang="en" sz="1600"/>
                        <a:t>4</a:t>
                      </a:r>
                      <a:endParaRPr sz="1600"/>
                    </a:p>
                  </a:txBody>
                  <a:tcPr marT="91425" marB="91425" marR="91425" marL="91425"/>
                </a:tc>
                <a:tc>
                  <a:txBody>
                    <a:bodyPr/>
                    <a:lstStyle/>
                    <a:p>
                      <a:pPr indent="0" lvl="0" marL="0" rtl="0" algn="l">
                        <a:spcBef>
                          <a:spcPts val="0"/>
                        </a:spcBef>
                        <a:spcAft>
                          <a:spcPts val="0"/>
                        </a:spcAft>
                        <a:buNone/>
                      </a:pPr>
                      <a:r>
                        <a:rPr lang="en" sz="1600"/>
                        <a:t>5</a:t>
                      </a:r>
                      <a:endParaRPr sz="1600"/>
                    </a:p>
                  </a:txBody>
                  <a:tcPr marT="91425" marB="91425" marR="91425" marL="91425"/>
                </a:tc>
              </a:tr>
              <a:tr h="381000">
                <a:tc>
                  <a:txBody>
                    <a:bodyPr/>
                    <a:lstStyle/>
                    <a:p>
                      <a:pPr indent="0" lvl="0" marL="0" rtl="0" algn="l">
                        <a:spcBef>
                          <a:spcPts val="0"/>
                        </a:spcBef>
                        <a:spcAft>
                          <a:spcPts val="0"/>
                        </a:spcAft>
                        <a:buNone/>
                      </a:pPr>
                      <a:r>
                        <a:rPr i="1" lang="en" sz="1600">
                          <a:solidFill>
                            <a:schemeClr val="lt1"/>
                          </a:solidFill>
                          <a:latin typeface="Times New Roman"/>
                          <a:ea typeface="Times New Roman"/>
                          <a:cs typeface="Times New Roman"/>
                          <a:sym typeface="Times New Roman"/>
                        </a:rPr>
                        <a:t>y</a:t>
                      </a:r>
                      <a:endParaRPr i="1" sz="1600">
                        <a:solidFill>
                          <a:schemeClr val="lt1"/>
                        </a:solidFill>
                        <a:latin typeface="Times New Roman"/>
                        <a:ea typeface="Times New Roman"/>
                        <a:cs typeface="Times New Roman"/>
                        <a:sym typeface="Times New Roman"/>
                      </a:endParaRPr>
                    </a:p>
                  </a:txBody>
                  <a:tcPr marT="91425" marB="91425" marR="91425" marL="91425">
                    <a:solidFill>
                      <a:srgbClr val="0B5B51"/>
                    </a:solidFill>
                  </a:tcPr>
                </a:tc>
                <a:tc>
                  <a:txBody>
                    <a:bodyPr/>
                    <a:lstStyle/>
                    <a:p>
                      <a:pPr indent="0" lvl="0" marL="0" rtl="0" algn="l">
                        <a:spcBef>
                          <a:spcPts val="0"/>
                        </a:spcBef>
                        <a:spcAft>
                          <a:spcPts val="0"/>
                        </a:spcAft>
                        <a:buNone/>
                      </a:pPr>
                      <a:r>
                        <a:rPr lang="en" sz="1600"/>
                        <a:t>4</a:t>
                      </a:r>
                      <a:endParaRPr sz="1600"/>
                    </a:p>
                  </a:txBody>
                  <a:tcPr marT="91425" marB="91425" marR="91425" marL="91425"/>
                </a:tc>
                <a:tc>
                  <a:txBody>
                    <a:bodyPr/>
                    <a:lstStyle/>
                    <a:p>
                      <a:pPr indent="0" lvl="0" marL="0" rtl="0" algn="l">
                        <a:spcBef>
                          <a:spcPts val="0"/>
                        </a:spcBef>
                        <a:spcAft>
                          <a:spcPts val="0"/>
                        </a:spcAft>
                        <a:buNone/>
                      </a:pPr>
                      <a:r>
                        <a:rPr lang="en" sz="1600"/>
                        <a:t>8</a:t>
                      </a:r>
                      <a:endParaRPr sz="1600"/>
                    </a:p>
                  </a:txBody>
                  <a:tcPr marT="91425" marB="91425" marR="91425" marL="91425"/>
                </a:tc>
                <a:tc>
                  <a:txBody>
                    <a:bodyPr/>
                    <a:lstStyle/>
                    <a:p>
                      <a:pPr indent="0" lvl="0" marL="0" rtl="0" algn="l">
                        <a:spcBef>
                          <a:spcPts val="0"/>
                        </a:spcBef>
                        <a:spcAft>
                          <a:spcPts val="0"/>
                        </a:spcAft>
                        <a:buNone/>
                      </a:pPr>
                      <a:r>
                        <a:rPr lang="en" sz="1600"/>
                        <a:t>16</a:t>
                      </a:r>
                      <a:endParaRPr sz="1600"/>
                    </a:p>
                  </a:txBody>
                  <a:tcPr marT="91425" marB="91425" marR="91425" marL="91425"/>
                </a:tc>
                <a:tc>
                  <a:txBody>
                    <a:bodyPr/>
                    <a:lstStyle/>
                    <a:p>
                      <a:pPr indent="0" lvl="0" marL="0" rtl="0" algn="l">
                        <a:spcBef>
                          <a:spcPts val="0"/>
                        </a:spcBef>
                        <a:spcAft>
                          <a:spcPts val="0"/>
                        </a:spcAft>
                        <a:buNone/>
                      </a:pPr>
                      <a:r>
                        <a:rPr lang="en" sz="1600"/>
                        <a:t>32</a:t>
                      </a:r>
                      <a:endParaRPr sz="1600"/>
                    </a:p>
                  </a:txBody>
                  <a:tcPr marT="91425" marB="91425" marR="91425" marL="91425"/>
                </a:tc>
                <a:tc>
                  <a:txBody>
                    <a:bodyPr/>
                    <a:lstStyle/>
                    <a:p>
                      <a:pPr indent="0" lvl="0" marL="0" rtl="0" algn="l">
                        <a:spcBef>
                          <a:spcPts val="0"/>
                        </a:spcBef>
                        <a:spcAft>
                          <a:spcPts val="0"/>
                        </a:spcAft>
                        <a:buNone/>
                      </a:pPr>
                      <a:r>
                        <a:rPr lang="en" sz="1600"/>
                        <a:t>64</a:t>
                      </a:r>
                      <a:endParaRPr sz="1600"/>
                    </a:p>
                  </a:txBody>
                  <a:tcPr marT="91425" marB="91425" marR="91425" marL="91425"/>
                </a:tc>
                <a:tc>
                  <a:txBody>
                    <a:bodyPr/>
                    <a:lstStyle/>
                    <a:p>
                      <a:pPr indent="0" lvl="0" marL="0" rtl="0" algn="l">
                        <a:spcBef>
                          <a:spcPts val="0"/>
                        </a:spcBef>
                        <a:spcAft>
                          <a:spcPts val="0"/>
                        </a:spcAft>
                        <a:buNone/>
                      </a:pPr>
                      <a:r>
                        <a:rPr lang="en" sz="1600"/>
                        <a:t>128</a:t>
                      </a:r>
                      <a:endParaRPr sz="1600"/>
                    </a:p>
                  </a:txBody>
                  <a:tcPr marT="91425" marB="91425" marR="91425" marL="91425"/>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357" name="Shape 357"/>
        <p:cNvGrpSpPr/>
        <p:nvPr/>
      </p:nvGrpSpPr>
      <p:grpSpPr>
        <a:xfrm>
          <a:off x="0" y="0"/>
          <a:ext cx="0" cy="0"/>
          <a:chOff x="0" y="0"/>
          <a:chExt cx="0" cy="0"/>
        </a:xfrm>
      </p:grpSpPr>
      <p:pic>
        <p:nvPicPr>
          <p:cNvPr descr="Icon indicating the slide contains a additional resources for students who struggled with the check for understanding (self check) question" id="358" name="Google Shape;358;p43"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359" name="Google Shape;359;p4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C</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360" name="Google Shape;360;p43"/>
          <p:cNvSpPr txBox="1"/>
          <p:nvPr>
            <p:ph idx="1" type="body"/>
          </p:nvPr>
        </p:nvSpPr>
        <p:spPr>
          <a:xfrm>
            <a:off x="197825" y="959100"/>
            <a:ext cx="8902200" cy="70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A food company currently has 5 convenience stores. It is considering two plans for expanding its chain of stores.  </a:t>
            </a:r>
            <a:r>
              <a:rPr lang="en" sz="1600"/>
              <a:t>How many stores will there be after 5 years under each plan?</a:t>
            </a:r>
            <a:endParaRPr sz="1600"/>
          </a:p>
          <a:p>
            <a:pPr indent="0" lvl="0" marL="0" rtl="0" algn="l">
              <a:spcBef>
                <a:spcPts val="1200"/>
              </a:spcBef>
              <a:spcAft>
                <a:spcPts val="0"/>
              </a:spcAft>
              <a:buNone/>
            </a:pPr>
            <a:r>
              <a:t/>
            </a:r>
            <a:endParaRPr sz="1600"/>
          </a:p>
          <a:p>
            <a:pPr indent="0" lvl="0" marL="0" rtl="0" algn="l">
              <a:spcBef>
                <a:spcPts val="1200"/>
              </a:spcBef>
              <a:spcAft>
                <a:spcPts val="1200"/>
              </a:spcAft>
              <a:buNone/>
            </a:pPr>
            <a:r>
              <a:t/>
            </a:r>
            <a:endParaRPr sz="1800"/>
          </a:p>
        </p:txBody>
      </p:sp>
      <p:sp>
        <p:nvSpPr>
          <p:cNvPr id="361" name="Google Shape;361;p43"/>
          <p:cNvSpPr txBox="1"/>
          <p:nvPr>
            <p:ph idx="12" type="sldNum"/>
          </p:nvPr>
        </p:nvSpPr>
        <p:spPr>
          <a:xfrm>
            <a:off x="8283608" y="478949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62" name="Google Shape;362;p43"/>
          <p:cNvSpPr txBox="1"/>
          <p:nvPr>
            <p:ph idx="2" type="sldNum"/>
          </p:nvPr>
        </p:nvSpPr>
        <p:spPr>
          <a:xfrm>
            <a:off x="311700" y="478950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5.3.4 Match Expressions and Tables with Situations</a:t>
            </a:r>
            <a:r>
              <a:rPr lang="en"/>
              <a:t> - Additional Resources</a:t>
            </a:r>
            <a:endParaRPr/>
          </a:p>
        </p:txBody>
      </p:sp>
      <p:graphicFrame>
        <p:nvGraphicFramePr>
          <p:cNvPr id="363" name="Google Shape;363;p43"/>
          <p:cNvGraphicFramePr/>
          <p:nvPr/>
        </p:nvGraphicFramePr>
        <p:xfrm>
          <a:off x="612325" y="1684913"/>
          <a:ext cx="3000000" cy="3000000"/>
        </p:xfrm>
        <a:graphic>
          <a:graphicData uri="http://schemas.openxmlformats.org/drawingml/2006/table">
            <a:tbl>
              <a:tblPr>
                <a:noFill/>
                <a:tableStyleId>{70A69FCE-E1C9-4094-B61D-5A2C1D07BA05}</a:tableStyleId>
              </a:tblPr>
              <a:tblGrid>
                <a:gridCol w="3959675"/>
                <a:gridCol w="3959675"/>
              </a:tblGrid>
              <a:tr h="100000">
                <a:tc>
                  <a:txBody>
                    <a:bodyPr/>
                    <a:lstStyle/>
                    <a:p>
                      <a:pPr indent="0" lvl="0" marL="0" rtl="0" algn="l">
                        <a:spcBef>
                          <a:spcPts val="0"/>
                        </a:spcBef>
                        <a:spcAft>
                          <a:spcPts val="0"/>
                        </a:spcAft>
                        <a:buNone/>
                      </a:pPr>
                      <a:r>
                        <a:rPr lang="en" sz="1600">
                          <a:solidFill>
                            <a:schemeClr val="lt1"/>
                          </a:solidFill>
                          <a:latin typeface="Noto Sans Medium"/>
                          <a:ea typeface="Noto Sans Medium"/>
                          <a:cs typeface="Noto Sans Medium"/>
                          <a:sym typeface="Noto Sans Medium"/>
                        </a:rPr>
                        <a:t>Plan A</a:t>
                      </a:r>
                      <a:endParaRPr sz="1600">
                        <a:solidFill>
                          <a:schemeClr val="lt1"/>
                        </a:solidFill>
                        <a:latin typeface="Noto Sans Medium"/>
                        <a:ea typeface="Noto Sans Medium"/>
                        <a:cs typeface="Noto Sans Medium"/>
                        <a:sym typeface="Noto Sans Medium"/>
                      </a:endParaRPr>
                    </a:p>
                  </a:txBody>
                  <a:tcPr marT="91425" marB="0" marR="0" marL="91425">
                    <a:solidFill>
                      <a:srgbClr val="0B5B51"/>
                    </a:solidFill>
                  </a:tcPr>
                </a:tc>
                <a:tc>
                  <a:txBody>
                    <a:bodyPr/>
                    <a:lstStyle/>
                    <a:p>
                      <a:pPr indent="0" lvl="0" marL="0" rtl="0" algn="l">
                        <a:spcBef>
                          <a:spcPts val="0"/>
                        </a:spcBef>
                        <a:spcAft>
                          <a:spcPts val="0"/>
                        </a:spcAft>
                        <a:buNone/>
                      </a:pPr>
                      <a:r>
                        <a:rPr lang="en" sz="1600">
                          <a:solidFill>
                            <a:schemeClr val="lt1"/>
                          </a:solidFill>
                          <a:latin typeface="Noto Sans Medium"/>
                          <a:ea typeface="Noto Sans Medium"/>
                          <a:cs typeface="Noto Sans Medium"/>
                          <a:sym typeface="Noto Sans Medium"/>
                        </a:rPr>
                        <a:t>Plan B</a:t>
                      </a:r>
                      <a:endParaRPr sz="1600">
                        <a:solidFill>
                          <a:schemeClr val="lt1"/>
                        </a:solidFill>
                        <a:latin typeface="Noto Sans Medium"/>
                        <a:ea typeface="Noto Sans Medium"/>
                        <a:cs typeface="Noto Sans Medium"/>
                        <a:sym typeface="Noto Sans Medium"/>
                      </a:endParaRPr>
                    </a:p>
                  </a:txBody>
                  <a:tcPr marT="91425" marB="0" marR="0" marL="91425">
                    <a:solidFill>
                      <a:srgbClr val="0B5B51"/>
                    </a:solidFill>
                  </a:tcPr>
                </a:tc>
              </a:tr>
              <a:tr h="328825">
                <a:tc>
                  <a:txBody>
                    <a:bodyPr/>
                    <a:lstStyle/>
                    <a:p>
                      <a:pPr indent="0" lvl="0" marL="0" rtl="0" algn="l">
                        <a:lnSpc>
                          <a:spcPct val="115000"/>
                        </a:lnSpc>
                        <a:spcBef>
                          <a:spcPts val="0"/>
                        </a:spcBef>
                        <a:spcAft>
                          <a:spcPts val="1200"/>
                        </a:spcAft>
                        <a:buClr>
                          <a:schemeClr val="dk1"/>
                        </a:buClr>
                        <a:buSzPts val="1100"/>
                        <a:buFont typeface="Arial"/>
                        <a:buNone/>
                      </a:pPr>
                      <a:r>
                        <a:rPr lang="en" sz="1600">
                          <a:solidFill>
                            <a:schemeClr val="dk1"/>
                          </a:solidFill>
                          <a:latin typeface="Noto Sans Medium"/>
                          <a:ea typeface="Noto Sans Medium"/>
                          <a:cs typeface="Noto Sans Medium"/>
                          <a:sym typeface="Noto Sans Medium"/>
                        </a:rPr>
                        <a:t>Open 20 new stores each year.</a:t>
                      </a:r>
                      <a:endParaRPr sz="1600">
                        <a:latin typeface="Noto Sans Medium"/>
                        <a:ea typeface="Noto Sans Medium"/>
                        <a:cs typeface="Noto Sans Medium"/>
                        <a:sym typeface="Noto Sans Medium"/>
                      </a:endParaRPr>
                    </a:p>
                  </a:txBody>
                  <a:tcPr marT="91425" marB="0" marR="0" marL="91425"/>
                </a:tc>
                <a:tc>
                  <a:txBody>
                    <a:bodyPr/>
                    <a:lstStyle/>
                    <a:p>
                      <a:pPr indent="0" lvl="0" marL="0" rtl="0" algn="l">
                        <a:lnSpc>
                          <a:spcPct val="115000"/>
                        </a:lnSpc>
                        <a:spcBef>
                          <a:spcPts val="0"/>
                        </a:spcBef>
                        <a:spcAft>
                          <a:spcPts val="1200"/>
                        </a:spcAft>
                        <a:buClr>
                          <a:schemeClr val="dk1"/>
                        </a:buClr>
                        <a:buSzPts val="1100"/>
                        <a:buFont typeface="Arial"/>
                        <a:buNone/>
                      </a:pPr>
                      <a:r>
                        <a:rPr lang="en" sz="1600">
                          <a:solidFill>
                            <a:schemeClr val="dk1"/>
                          </a:solidFill>
                          <a:latin typeface="Noto Sans Medium"/>
                          <a:ea typeface="Noto Sans Medium"/>
                          <a:cs typeface="Noto Sans Medium"/>
                          <a:sym typeface="Noto Sans Medium"/>
                        </a:rPr>
                        <a:t>Double the number of stores each year.</a:t>
                      </a:r>
                      <a:endParaRPr sz="1600">
                        <a:latin typeface="Noto Sans Medium"/>
                        <a:ea typeface="Noto Sans Medium"/>
                        <a:cs typeface="Noto Sans Medium"/>
                        <a:sym typeface="Noto Sans Medium"/>
                      </a:endParaRPr>
                    </a:p>
                  </a:txBody>
                  <a:tcPr marT="91425" marB="0" marR="0" marL="91425"/>
                </a:tc>
              </a:tr>
            </a:tbl>
          </a:graphicData>
        </a:graphic>
      </p:graphicFrame>
      <p:sp>
        <p:nvSpPr>
          <p:cNvPr id="364" name="Google Shape;364;p43"/>
          <p:cNvSpPr txBox="1"/>
          <p:nvPr/>
        </p:nvSpPr>
        <p:spPr>
          <a:xfrm>
            <a:off x="197825" y="2481888"/>
            <a:ext cx="8902200" cy="704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Clr>
                <a:schemeClr val="dk1"/>
              </a:buClr>
              <a:buSzPts val="1100"/>
              <a:buFont typeface="Arial"/>
              <a:buNone/>
            </a:pPr>
            <a:r>
              <a:rPr lang="en" sz="1600">
                <a:solidFill>
                  <a:schemeClr val="dk1"/>
                </a:solidFill>
                <a:latin typeface="Noto Sans"/>
                <a:ea typeface="Noto Sans"/>
                <a:cs typeface="Noto Sans"/>
                <a:sym typeface="Noto Sans"/>
              </a:rPr>
              <a:t>Match each representation with one situation. Be prepared to explain how the table or expression answers the question.</a:t>
            </a:r>
            <a:r>
              <a:rPr lang="en" sz="1800">
                <a:solidFill>
                  <a:schemeClr val="dk1"/>
                </a:solidFill>
                <a:latin typeface="Noto Sans"/>
                <a:ea typeface="Noto Sans"/>
                <a:cs typeface="Noto Sans"/>
                <a:sym typeface="Noto Sans"/>
              </a:rPr>
              <a:t> </a:t>
            </a:r>
            <a:endParaRPr sz="2400">
              <a:solidFill>
                <a:schemeClr val="dk1"/>
              </a:solidFill>
              <a:latin typeface="Noto Sans"/>
              <a:ea typeface="Noto Sans"/>
              <a:cs typeface="Noto Sans"/>
              <a:sym typeface="Noto Sans"/>
            </a:endParaRPr>
          </a:p>
        </p:txBody>
      </p:sp>
      <p:sp>
        <p:nvSpPr>
          <p:cNvPr id="365" name="Google Shape;365;p43"/>
          <p:cNvSpPr txBox="1"/>
          <p:nvPr/>
        </p:nvSpPr>
        <p:spPr>
          <a:xfrm>
            <a:off x="454275" y="3186000"/>
            <a:ext cx="3245700" cy="1464900"/>
          </a:xfrm>
          <a:prstGeom prst="rect">
            <a:avLst/>
          </a:prstGeom>
          <a:noFill/>
          <a:ln>
            <a:noFill/>
          </a:ln>
        </p:spPr>
        <p:txBody>
          <a:bodyPr anchorCtr="0" anchor="t" bIns="91425" lIns="91425" spcFirstLastPara="1" rIns="91425" wrap="square" tIns="91425">
            <a:noAutofit/>
          </a:bodyPr>
          <a:lstStyle/>
          <a:p>
            <a:pPr indent="-330200" lvl="0" marL="457200" rtl="0" algn="l">
              <a:lnSpc>
                <a:spcPct val="150000"/>
              </a:lnSpc>
              <a:spcBef>
                <a:spcPts val="0"/>
              </a:spcBef>
              <a:spcAft>
                <a:spcPts val="0"/>
              </a:spcAft>
              <a:buClr>
                <a:schemeClr val="dk1"/>
              </a:buClr>
              <a:buSzPts val="1600"/>
              <a:buFont typeface="Noto Sans"/>
              <a:buAutoNum type="arabicPeriod"/>
            </a:pPr>
            <a:r>
              <a:rPr lang="en" sz="1600">
                <a:solidFill>
                  <a:schemeClr val="dk1"/>
                </a:solidFill>
                <a:latin typeface="Noto Sans"/>
                <a:ea typeface="Noto Sans"/>
                <a:cs typeface="Noto Sans"/>
                <a:sym typeface="Noto Sans"/>
              </a:rPr>
              <a:t>5 + 20 + 20 + 20 + 20 + 20</a:t>
            </a:r>
            <a:endParaRPr sz="1600">
              <a:solidFill>
                <a:schemeClr val="dk1"/>
              </a:solidFill>
              <a:latin typeface="Noto Sans"/>
              <a:ea typeface="Noto Sans"/>
              <a:cs typeface="Noto Sans"/>
              <a:sym typeface="Noto Sans"/>
            </a:endParaRPr>
          </a:p>
          <a:p>
            <a:pPr indent="-330200" lvl="0" marL="457200" rtl="0" algn="l">
              <a:lnSpc>
                <a:spcPct val="150000"/>
              </a:lnSpc>
              <a:spcBef>
                <a:spcPts val="0"/>
              </a:spcBef>
              <a:spcAft>
                <a:spcPts val="0"/>
              </a:spcAft>
              <a:buClr>
                <a:schemeClr val="dk1"/>
              </a:buClr>
              <a:buSzPts val="1600"/>
              <a:buFont typeface="Noto Sans"/>
              <a:buAutoNum type="arabicPeriod"/>
            </a:pPr>
            <a:r>
              <a:rPr lang="en" sz="1600">
                <a:solidFill>
                  <a:schemeClr val="dk1"/>
                </a:solidFill>
                <a:latin typeface="Noto Sans"/>
                <a:ea typeface="Noto Sans"/>
                <a:cs typeface="Noto Sans"/>
                <a:sym typeface="Noto Sans"/>
              </a:rPr>
              <a:t>5⋅32</a:t>
            </a:r>
            <a:endParaRPr sz="1600">
              <a:solidFill>
                <a:schemeClr val="dk1"/>
              </a:solidFill>
              <a:latin typeface="Noto Sans"/>
              <a:ea typeface="Noto Sans"/>
              <a:cs typeface="Noto Sans"/>
              <a:sym typeface="Noto Sans"/>
            </a:endParaRPr>
          </a:p>
          <a:p>
            <a:pPr indent="-330200" lvl="0" marL="457200" rtl="0" algn="l">
              <a:lnSpc>
                <a:spcPct val="150000"/>
              </a:lnSpc>
              <a:spcBef>
                <a:spcPts val="0"/>
              </a:spcBef>
              <a:spcAft>
                <a:spcPts val="0"/>
              </a:spcAft>
              <a:buClr>
                <a:schemeClr val="dk1"/>
              </a:buClr>
              <a:buSzPts val="1600"/>
              <a:buFont typeface="Noto Sans"/>
              <a:buAutoNum type="arabicPeriod"/>
            </a:pPr>
            <a:r>
              <a:rPr lang="en" sz="1600">
                <a:solidFill>
                  <a:schemeClr val="dk1"/>
                </a:solidFill>
                <a:latin typeface="Noto Sans"/>
                <a:ea typeface="Noto Sans"/>
                <a:cs typeface="Noto Sans"/>
                <a:sym typeface="Noto Sans"/>
              </a:rPr>
              <a:t>5⋅2⋅2⋅2⋅2⋅2</a:t>
            </a:r>
            <a:endParaRPr sz="1600">
              <a:solidFill>
                <a:schemeClr val="dk1"/>
              </a:solidFill>
              <a:latin typeface="Noto Sans"/>
              <a:ea typeface="Noto Sans"/>
              <a:cs typeface="Noto Sans"/>
              <a:sym typeface="Noto Sans"/>
            </a:endParaRPr>
          </a:p>
          <a:p>
            <a:pPr indent="-330200" lvl="0" marL="457200" rtl="0" algn="l">
              <a:lnSpc>
                <a:spcPct val="150000"/>
              </a:lnSpc>
              <a:spcBef>
                <a:spcPts val="0"/>
              </a:spcBef>
              <a:spcAft>
                <a:spcPts val="0"/>
              </a:spcAft>
              <a:buClr>
                <a:schemeClr val="dk1"/>
              </a:buClr>
              <a:buSzPts val="1600"/>
              <a:buFont typeface="Noto Sans"/>
              <a:buAutoNum type="arabicPeriod"/>
            </a:pPr>
            <a:r>
              <a:rPr lang="en" sz="1600">
                <a:solidFill>
                  <a:schemeClr val="dk1"/>
                </a:solidFill>
                <a:latin typeface="Noto Sans"/>
                <a:ea typeface="Noto Sans"/>
                <a:cs typeface="Noto Sans"/>
                <a:sym typeface="Noto Sans"/>
              </a:rPr>
              <a:t>5 + 100</a:t>
            </a:r>
            <a:endParaRPr sz="1600">
              <a:solidFill>
                <a:schemeClr val="dk1"/>
              </a:solidFill>
              <a:latin typeface="Noto Sans"/>
              <a:ea typeface="Noto Sans"/>
              <a:cs typeface="Noto Sans"/>
              <a:sym typeface="Noto Sans"/>
            </a:endParaRPr>
          </a:p>
        </p:txBody>
      </p:sp>
      <p:sp>
        <p:nvSpPr>
          <p:cNvPr id="366" name="Google Shape;366;p43"/>
          <p:cNvSpPr txBox="1"/>
          <p:nvPr/>
        </p:nvSpPr>
        <p:spPr>
          <a:xfrm>
            <a:off x="3746125" y="3312475"/>
            <a:ext cx="4876200" cy="1212000"/>
          </a:xfrm>
          <a:prstGeom prst="rect">
            <a:avLst/>
          </a:prstGeom>
          <a:noFill/>
          <a:ln>
            <a:noFill/>
          </a:ln>
        </p:spPr>
        <p:txBody>
          <a:bodyPr anchorCtr="0" anchor="t" bIns="91425" lIns="91425" spcFirstLastPara="1" rIns="91425" wrap="square" tIns="91425">
            <a:noAutofit/>
          </a:bodyPr>
          <a:lstStyle/>
          <a:p>
            <a:pPr indent="-330200" lvl="0" marL="457200" rtl="0" algn="l">
              <a:lnSpc>
                <a:spcPct val="300000"/>
              </a:lnSpc>
              <a:spcBef>
                <a:spcPts val="0"/>
              </a:spcBef>
              <a:spcAft>
                <a:spcPts val="0"/>
              </a:spcAft>
              <a:buClr>
                <a:schemeClr val="dk1"/>
              </a:buClr>
              <a:buSzPts val="1600"/>
              <a:buFont typeface="Noto Sans"/>
              <a:buAutoNum type="arabicPeriod" startAt="5"/>
            </a:pPr>
            <a:r>
              <a:t/>
            </a:r>
            <a:endParaRPr sz="1600">
              <a:solidFill>
                <a:schemeClr val="dk1"/>
              </a:solidFill>
              <a:latin typeface="Noto Sans"/>
              <a:ea typeface="Noto Sans"/>
              <a:cs typeface="Noto Sans"/>
              <a:sym typeface="Noto Sans"/>
            </a:endParaRPr>
          </a:p>
          <a:p>
            <a:pPr indent="-330200" lvl="0" marL="457200" rtl="0" algn="l">
              <a:lnSpc>
                <a:spcPct val="300000"/>
              </a:lnSpc>
              <a:spcBef>
                <a:spcPts val="0"/>
              </a:spcBef>
              <a:spcAft>
                <a:spcPts val="0"/>
              </a:spcAft>
              <a:buClr>
                <a:schemeClr val="dk1"/>
              </a:buClr>
              <a:buSzPts val="1600"/>
              <a:buFont typeface="Noto Sans"/>
              <a:buAutoNum type="arabicPeriod" startAt="5"/>
            </a:pPr>
            <a:r>
              <a:t/>
            </a:r>
            <a:endParaRPr sz="1600">
              <a:solidFill>
                <a:schemeClr val="dk1"/>
              </a:solidFill>
              <a:latin typeface="Noto Sans"/>
              <a:ea typeface="Noto Sans"/>
              <a:cs typeface="Noto Sans"/>
              <a:sym typeface="Noto Sans"/>
            </a:endParaRPr>
          </a:p>
        </p:txBody>
      </p:sp>
      <p:graphicFrame>
        <p:nvGraphicFramePr>
          <p:cNvPr id="367" name="Google Shape;367;p43"/>
          <p:cNvGraphicFramePr/>
          <p:nvPr/>
        </p:nvGraphicFramePr>
        <p:xfrm>
          <a:off x="4280725" y="3186000"/>
          <a:ext cx="3000000" cy="3000000"/>
        </p:xfrm>
        <a:graphic>
          <a:graphicData uri="http://schemas.openxmlformats.org/drawingml/2006/table">
            <a:tbl>
              <a:tblPr>
                <a:noFill/>
                <a:tableStyleId>{70A69FCE-E1C9-4094-B61D-5A2C1D07BA05}</a:tableStyleId>
              </a:tblPr>
              <a:tblGrid>
                <a:gridCol w="1619350"/>
                <a:gridCol w="382850"/>
                <a:gridCol w="459400"/>
                <a:gridCol w="582700"/>
                <a:gridCol w="528300"/>
                <a:gridCol w="552275"/>
                <a:gridCol w="576750"/>
              </a:tblGrid>
              <a:tr h="368050">
                <a:tc>
                  <a:txBody>
                    <a:bodyPr/>
                    <a:lstStyle/>
                    <a:p>
                      <a:pPr indent="0" lvl="0" marL="0" rtl="0" algn="l">
                        <a:spcBef>
                          <a:spcPts val="0"/>
                        </a:spcBef>
                        <a:spcAft>
                          <a:spcPts val="0"/>
                        </a:spcAft>
                        <a:buNone/>
                      </a:pPr>
                      <a:r>
                        <a:rPr lang="en" sz="1600">
                          <a:solidFill>
                            <a:schemeClr val="lt1"/>
                          </a:solidFill>
                        </a:rPr>
                        <a:t> </a:t>
                      </a:r>
                      <a:r>
                        <a:rPr lang="en" sz="1600">
                          <a:solidFill>
                            <a:schemeClr val="lt1"/>
                          </a:solidFill>
                        </a:rPr>
                        <a:t>years</a:t>
                      </a:r>
                      <a:endParaRPr sz="1600">
                        <a:solidFill>
                          <a:schemeClr val="lt1"/>
                        </a:solidFill>
                      </a:endParaRPr>
                    </a:p>
                  </a:txBody>
                  <a:tcPr marT="0" marB="0" marR="0" marL="0">
                    <a:solidFill>
                      <a:srgbClr val="0B5B51"/>
                    </a:solidFill>
                  </a:tcPr>
                </a:tc>
                <a:tc>
                  <a:txBody>
                    <a:bodyPr/>
                    <a:lstStyle/>
                    <a:p>
                      <a:pPr indent="0" lvl="0" marL="0" rtl="0" algn="ctr">
                        <a:spcBef>
                          <a:spcPts val="0"/>
                        </a:spcBef>
                        <a:spcAft>
                          <a:spcPts val="0"/>
                        </a:spcAft>
                        <a:buNone/>
                      </a:pPr>
                      <a:r>
                        <a:rPr lang="en" sz="1600"/>
                        <a:t>0</a:t>
                      </a:r>
                      <a:endParaRPr sz="1600"/>
                    </a:p>
                  </a:txBody>
                  <a:tcPr marT="0" marB="0" marR="0" marL="0"/>
                </a:tc>
                <a:tc>
                  <a:txBody>
                    <a:bodyPr/>
                    <a:lstStyle/>
                    <a:p>
                      <a:pPr indent="0" lvl="0" marL="0" rtl="0" algn="ctr">
                        <a:spcBef>
                          <a:spcPts val="0"/>
                        </a:spcBef>
                        <a:spcAft>
                          <a:spcPts val="0"/>
                        </a:spcAft>
                        <a:buNone/>
                      </a:pPr>
                      <a:r>
                        <a:rPr lang="en" sz="1600"/>
                        <a:t>1</a:t>
                      </a:r>
                      <a:endParaRPr sz="1600"/>
                    </a:p>
                  </a:txBody>
                  <a:tcPr marT="0" marB="0" marR="0" marL="0"/>
                </a:tc>
                <a:tc>
                  <a:txBody>
                    <a:bodyPr/>
                    <a:lstStyle/>
                    <a:p>
                      <a:pPr indent="0" lvl="0" marL="0" rtl="0" algn="ctr">
                        <a:spcBef>
                          <a:spcPts val="0"/>
                        </a:spcBef>
                        <a:spcAft>
                          <a:spcPts val="0"/>
                        </a:spcAft>
                        <a:buNone/>
                      </a:pPr>
                      <a:r>
                        <a:rPr lang="en" sz="1600"/>
                        <a:t>2</a:t>
                      </a:r>
                      <a:endParaRPr sz="1600"/>
                    </a:p>
                  </a:txBody>
                  <a:tcPr marT="0" marB="0" marR="0" marL="0"/>
                </a:tc>
                <a:tc>
                  <a:txBody>
                    <a:bodyPr/>
                    <a:lstStyle/>
                    <a:p>
                      <a:pPr indent="0" lvl="0" marL="0" rtl="0" algn="ctr">
                        <a:spcBef>
                          <a:spcPts val="0"/>
                        </a:spcBef>
                        <a:spcAft>
                          <a:spcPts val="0"/>
                        </a:spcAft>
                        <a:buNone/>
                      </a:pPr>
                      <a:r>
                        <a:rPr lang="en" sz="1600"/>
                        <a:t>3</a:t>
                      </a:r>
                      <a:endParaRPr sz="1600"/>
                    </a:p>
                  </a:txBody>
                  <a:tcPr marT="0" marB="0" marR="0" marL="0"/>
                </a:tc>
                <a:tc>
                  <a:txBody>
                    <a:bodyPr/>
                    <a:lstStyle/>
                    <a:p>
                      <a:pPr indent="0" lvl="0" marL="0" rtl="0" algn="ctr">
                        <a:spcBef>
                          <a:spcPts val="0"/>
                        </a:spcBef>
                        <a:spcAft>
                          <a:spcPts val="0"/>
                        </a:spcAft>
                        <a:buNone/>
                      </a:pPr>
                      <a:r>
                        <a:rPr lang="en" sz="1600"/>
                        <a:t>4</a:t>
                      </a:r>
                      <a:endParaRPr sz="1600"/>
                    </a:p>
                  </a:txBody>
                  <a:tcPr marT="0" marB="0" marR="0" marL="0"/>
                </a:tc>
                <a:tc>
                  <a:txBody>
                    <a:bodyPr/>
                    <a:lstStyle/>
                    <a:p>
                      <a:pPr indent="0" lvl="0" marL="0" rtl="0" algn="ctr">
                        <a:spcBef>
                          <a:spcPts val="0"/>
                        </a:spcBef>
                        <a:spcAft>
                          <a:spcPts val="0"/>
                        </a:spcAft>
                        <a:buNone/>
                      </a:pPr>
                      <a:r>
                        <a:rPr lang="en" sz="1600"/>
                        <a:t>5</a:t>
                      </a:r>
                      <a:endParaRPr sz="1600"/>
                    </a:p>
                  </a:txBody>
                  <a:tcPr marT="0" marB="0" marR="0" marL="0"/>
                </a:tc>
              </a:tr>
              <a:tr h="315100">
                <a:tc>
                  <a:txBody>
                    <a:bodyPr/>
                    <a:lstStyle/>
                    <a:p>
                      <a:pPr indent="0" lvl="0" marL="0" rtl="0" algn="l">
                        <a:spcBef>
                          <a:spcPts val="0"/>
                        </a:spcBef>
                        <a:spcAft>
                          <a:spcPts val="0"/>
                        </a:spcAft>
                        <a:buNone/>
                      </a:pPr>
                      <a:r>
                        <a:rPr lang="en" sz="1600">
                          <a:solidFill>
                            <a:schemeClr val="lt1"/>
                          </a:solidFill>
                        </a:rPr>
                        <a:t> </a:t>
                      </a:r>
                      <a:r>
                        <a:rPr lang="en" sz="1600">
                          <a:solidFill>
                            <a:schemeClr val="lt1"/>
                          </a:solidFill>
                        </a:rPr>
                        <a:t>number of stores</a:t>
                      </a:r>
                      <a:endParaRPr sz="1600">
                        <a:solidFill>
                          <a:schemeClr val="lt1"/>
                        </a:solidFill>
                      </a:endParaRPr>
                    </a:p>
                  </a:txBody>
                  <a:tcPr marT="0" marB="0" marR="0" marL="0">
                    <a:solidFill>
                      <a:srgbClr val="0B5B51"/>
                    </a:solidFill>
                  </a:tcPr>
                </a:tc>
                <a:tc>
                  <a:txBody>
                    <a:bodyPr/>
                    <a:lstStyle/>
                    <a:p>
                      <a:pPr indent="0" lvl="0" marL="0" rtl="0" algn="ctr">
                        <a:spcBef>
                          <a:spcPts val="0"/>
                        </a:spcBef>
                        <a:spcAft>
                          <a:spcPts val="0"/>
                        </a:spcAft>
                        <a:buNone/>
                      </a:pPr>
                      <a:r>
                        <a:rPr lang="en" sz="1600"/>
                        <a:t>5</a:t>
                      </a:r>
                      <a:endParaRPr sz="1600"/>
                    </a:p>
                  </a:txBody>
                  <a:tcPr marT="0" marB="0" marR="0" marL="0"/>
                </a:tc>
                <a:tc>
                  <a:txBody>
                    <a:bodyPr/>
                    <a:lstStyle/>
                    <a:p>
                      <a:pPr indent="0" lvl="0" marL="0" rtl="0" algn="ctr">
                        <a:spcBef>
                          <a:spcPts val="0"/>
                        </a:spcBef>
                        <a:spcAft>
                          <a:spcPts val="0"/>
                        </a:spcAft>
                        <a:buNone/>
                      </a:pPr>
                      <a:r>
                        <a:rPr lang="en" sz="1600"/>
                        <a:t>10</a:t>
                      </a:r>
                      <a:endParaRPr sz="1600"/>
                    </a:p>
                  </a:txBody>
                  <a:tcPr marT="0" marB="0" marR="0" marL="0"/>
                </a:tc>
                <a:tc>
                  <a:txBody>
                    <a:bodyPr/>
                    <a:lstStyle/>
                    <a:p>
                      <a:pPr indent="0" lvl="0" marL="0" rtl="0" algn="ctr">
                        <a:spcBef>
                          <a:spcPts val="0"/>
                        </a:spcBef>
                        <a:spcAft>
                          <a:spcPts val="0"/>
                        </a:spcAft>
                        <a:buNone/>
                      </a:pPr>
                      <a:r>
                        <a:rPr lang="en" sz="1600"/>
                        <a:t>20</a:t>
                      </a:r>
                      <a:endParaRPr sz="1600"/>
                    </a:p>
                  </a:txBody>
                  <a:tcPr marT="0" marB="0" marR="0" marL="0"/>
                </a:tc>
                <a:tc>
                  <a:txBody>
                    <a:bodyPr/>
                    <a:lstStyle/>
                    <a:p>
                      <a:pPr indent="0" lvl="0" marL="0" rtl="0" algn="ctr">
                        <a:spcBef>
                          <a:spcPts val="0"/>
                        </a:spcBef>
                        <a:spcAft>
                          <a:spcPts val="0"/>
                        </a:spcAft>
                        <a:buNone/>
                      </a:pPr>
                      <a:r>
                        <a:rPr lang="en" sz="1600"/>
                        <a:t>40</a:t>
                      </a:r>
                      <a:endParaRPr sz="1600"/>
                    </a:p>
                  </a:txBody>
                  <a:tcPr marT="0" marB="0" marR="0" marL="0"/>
                </a:tc>
                <a:tc>
                  <a:txBody>
                    <a:bodyPr/>
                    <a:lstStyle/>
                    <a:p>
                      <a:pPr indent="0" lvl="0" marL="0" rtl="0" algn="ctr">
                        <a:spcBef>
                          <a:spcPts val="0"/>
                        </a:spcBef>
                        <a:spcAft>
                          <a:spcPts val="0"/>
                        </a:spcAft>
                        <a:buNone/>
                      </a:pPr>
                      <a:r>
                        <a:rPr lang="en" sz="1600"/>
                        <a:t>80</a:t>
                      </a:r>
                      <a:endParaRPr sz="1600"/>
                    </a:p>
                  </a:txBody>
                  <a:tcPr marT="0" marB="0" marR="0" marL="0"/>
                </a:tc>
                <a:tc>
                  <a:txBody>
                    <a:bodyPr/>
                    <a:lstStyle/>
                    <a:p>
                      <a:pPr indent="0" lvl="0" marL="0" rtl="0" algn="ctr">
                        <a:spcBef>
                          <a:spcPts val="0"/>
                        </a:spcBef>
                        <a:spcAft>
                          <a:spcPts val="0"/>
                        </a:spcAft>
                        <a:buNone/>
                      </a:pPr>
                      <a:r>
                        <a:rPr lang="en" sz="1600"/>
                        <a:t>160</a:t>
                      </a:r>
                      <a:endParaRPr sz="1600"/>
                    </a:p>
                  </a:txBody>
                  <a:tcPr marT="0" marB="0" marR="0" marL="0"/>
                </a:tc>
              </a:tr>
            </a:tbl>
          </a:graphicData>
        </a:graphic>
      </p:graphicFrame>
      <p:graphicFrame>
        <p:nvGraphicFramePr>
          <p:cNvPr id="368" name="Google Shape;368;p43"/>
          <p:cNvGraphicFramePr/>
          <p:nvPr/>
        </p:nvGraphicFramePr>
        <p:xfrm>
          <a:off x="4280725" y="4122100"/>
          <a:ext cx="3000000" cy="3000000"/>
        </p:xfrm>
        <a:graphic>
          <a:graphicData uri="http://schemas.openxmlformats.org/drawingml/2006/table">
            <a:tbl>
              <a:tblPr>
                <a:noFill/>
                <a:tableStyleId>{70A69FCE-E1C9-4094-B61D-5A2C1D07BA05}</a:tableStyleId>
              </a:tblPr>
              <a:tblGrid>
                <a:gridCol w="1619350"/>
                <a:gridCol w="382850"/>
                <a:gridCol w="459400"/>
                <a:gridCol w="582700"/>
                <a:gridCol w="528300"/>
                <a:gridCol w="552275"/>
                <a:gridCol w="576750"/>
              </a:tblGrid>
              <a:tr h="368050">
                <a:tc>
                  <a:txBody>
                    <a:bodyPr/>
                    <a:lstStyle/>
                    <a:p>
                      <a:pPr indent="0" lvl="0" marL="0" rtl="0" algn="l">
                        <a:spcBef>
                          <a:spcPts val="0"/>
                        </a:spcBef>
                        <a:spcAft>
                          <a:spcPts val="0"/>
                        </a:spcAft>
                        <a:buNone/>
                      </a:pPr>
                      <a:r>
                        <a:rPr lang="en" sz="1600">
                          <a:solidFill>
                            <a:schemeClr val="lt1"/>
                          </a:solidFill>
                        </a:rPr>
                        <a:t> years</a:t>
                      </a:r>
                      <a:endParaRPr sz="1600">
                        <a:solidFill>
                          <a:schemeClr val="lt1"/>
                        </a:solidFill>
                      </a:endParaRPr>
                    </a:p>
                  </a:txBody>
                  <a:tcPr marT="0" marB="0" marR="0" marL="0">
                    <a:solidFill>
                      <a:srgbClr val="0B5B51"/>
                    </a:solidFill>
                  </a:tcPr>
                </a:tc>
                <a:tc>
                  <a:txBody>
                    <a:bodyPr/>
                    <a:lstStyle/>
                    <a:p>
                      <a:pPr indent="0" lvl="0" marL="0" rtl="0" algn="ctr">
                        <a:spcBef>
                          <a:spcPts val="0"/>
                        </a:spcBef>
                        <a:spcAft>
                          <a:spcPts val="0"/>
                        </a:spcAft>
                        <a:buNone/>
                      </a:pPr>
                      <a:r>
                        <a:rPr lang="en" sz="1600"/>
                        <a:t>0</a:t>
                      </a:r>
                      <a:endParaRPr sz="1600"/>
                    </a:p>
                  </a:txBody>
                  <a:tcPr marT="0" marB="0" marR="0" marL="0"/>
                </a:tc>
                <a:tc>
                  <a:txBody>
                    <a:bodyPr/>
                    <a:lstStyle/>
                    <a:p>
                      <a:pPr indent="0" lvl="0" marL="0" rtl="0" algn="ctr">
                        <a:spcBef>
                          <a:spcPts val="0"/>
                        </a:spcBef>
                        <a:spcAft>
                          <a:spcPts val="0"/>
                        </a:spcAft>
                        <a:buNone/>
                      </a:pPr>
                      <a:r>
                        <a:rPr lang="en" sz="1600"/>
                        <a:t>1</a:t>
                      </a:r>
                      <a:endParaRPr sz="1600"/>
                    </a:p>
                  </a:txBody>
                  <a:tcPr marT="0" marB="0" marR="0" marL="0"/>
                </a:tc>
                <a:tc>
                  <a:txBody>
                    <a:bodyPr/>
                    <a:lstStyle/>
                    <a:p>
                      <a:pPr indent="0" lvl="0" marL="0" rtl="0" algn="ctr">
                        <a:spcBef>
                          <a:spcPts val="0"/>
                        </a:spcBef>
                        <a:spcAft>
                          <a:spcPts val="0"/>
                        </a:spcAft>
                        <a:buNone/>
                      </a:pPr>
                      <a:r>
                        <a:rPr lang="en" sz="1600"/>
                        <a:t>2</a:t>
                      </a:r>
                      <a:endParaRPr sz="1600"/>
                    </a:p>
                  </a:txBody>
                  <a:tcPr marT="0" marB="0" marR="0" marL="0"/>
                </a:tc>
                <a:tc>
                  <a:txBody>
                    <a:bodyPr/>
                    <a:lstStyle/>
                    <a:p>
                      <a:pPr indent="0" lvl="0" marL="0" rtl="0" algn="ctr">
                        <a:spcBef>
                          <a:spcPts val="0"/>
                        </a:spcBef>
                        <a:spcAft>
                          <a:spcPts val="0"/>
                        </a:spcAft>
                        <a:buNone/>
                      </a:pPr>
                      <a:r>
                        <a:rPr lang="en" sz="1600"/>
                        <a:t>3</a:t>
                      </a:r>
                      <a:endParaRPr sz="1600"/>
                    </a:p>
                  </a:txBody>
                  <a:tcPr marT="0" marB="0" marR="0" marL="0"/>
                </a:tc>
                <a:tc>
                  <a:txBody>
                    <a:bodyPr/>
                    <a:lstStyle/>
                    <a:p>
                      <a:pPr indent="0" lvl="0" marL="0" rtl="0" algn="ctr">
                        <a:spcBef>
                          <a:spcPts val="0"/>
                        </a:spcBef>
                        <a:spcAft>
                          <a:spcPts val="0"/>
                        </a:spcAft>
                        <a:buNone/>
                      </a:pPr>
                      <a:r>
                        <a:rPr lang="en" sz="1600"/>
                        <a:t>4</a:t>
                      </a:r>
                      <a:endParaRPr sz="1600"/>
                    </a:p>
                  </a:txBody>
                  <a:tcPr marT="0" marB="0" marR="0" marL="0"/>
                </a:tc>
                <a:tc>
                  <a:txBody>
                    <a:bodyPr/>
                    <a:lstStyle/>
                    <a:p>
                      <a:pPr indent="0" lvl="0" marL="0" rtl="0" algn="ctr">
                        <a:spcBef>
                          <a:spcPts val="0"/>
                        </a:spcBef>
                        <a:spcAft>
                          <a:spcPts val="0"/>
                        </a:spcAft>
                        <a:buNone/>
                      </a:pPr>
                      <a:r>
                        <a:rPr lang="en" sz="1600"/>
                        <a:t>5</a:t>
                      </a:r>
                      <a:endParaRPr sz="1600"/>
                    </a:p>
                  </a:txBody>
                  <a:tcPr marT="0" marB="0" marR="0" marL="0"/>
                </a:tc>
              </a:tr>
              <a:tr h="315100">
                <a:tc>
                  <a:txBody>
                    <a:bodyPr/>
                    <a:lstStyle/>
                    <a:p>
                      <a:pPr indent="0" lvl="0" marL="0" rtl="0" algn="l">
                        <a:spcBef>
                          <a:spcPts val="0"/>
                        </a:spcBef>
                        <a:spcAft>
                          <a:spcPts val="0"/>
                        </a:spcAft>
                        <a:buNone/>
                      </a:pPr>
                      <a:r>
                        <a:rPr lang="en" sz="1600">
                          <a:solidFill>
                            <a:schemeClr val="lt1"/>
                          </a:solidFill>
                        </a:rPr>
                        <a:t> number of stores</a:t>
                      </a:r>
                      <a:endParaRPr sz="1600">
                        <a:solidFill>
                          <a:schemeClr val="lt1"/>
                        </a:solidFill>
                      </a:endParaRPr>
                    </a:p>
                  </a:txBody>
                  <a:tcPr marT="0" marB="0" marR="0" marL="0">
                    <a:solidFill>
                      <a:srgbClr val="0B5B51"/>
                    </a:solidFill>
                  </a:tcPr>
                </a:tc>
                <a:tc>
                  <a:txBody>
                    <a:bodyPr/>
                    <a:lstStyle/>
                    <a:p>
                      <a:pPr indent="0" lvl="0" marL="0" rtl="0" algn="ctr">
                        <a:spcBef>
                          <a:spcPts val="0"/>
                        </a:spcBef>
                        <a:spcAft>
                          <a:spcPts val="0"/>
                        </a:spcAft>
                        <a:buNone/>
                      </a:pPr>
                      <a:r>
                        <a:rPr lang="en" sz="1600"/>
                        <a:t>5</a:t>
                      </a:r>
                      <a:endParaRPr sz="1600"/>
                    </a:p>
                  </a:txBody>
                  <a:tcPr marT="0" marB="0" marR="0" marL="0"/>
                </a:tc>
                <a:tc>
                  <a:txBody>
                    <a:bodyPr/>
                    <a:lstStyle/>
                    <a:p>
                      <a:pPr indent="0" lvl="0" marL="0" rtl="0" algn="ctr">
                        <a:spcBef>
                          <a:spcPts val="0"/>
                        </a:spcBef>
                        <a:spcAft>
                          <a:spcPts val="0"/>
                        </a:spcAft>
                        <a:buNone/>
                      </a:pPr>
                      <a:r>
                        <a:rPr lang="en" sz="1600"/>
                        <a:t>25</a:t>
                      </a:r>
                      <a:endParaRPr sz="1600"/>
                    </a:p>
                  </a:txBody>
                  <a:tcPr marT="0" marB="0" marR="0" marL="0"/>
                </a:tc>
                <a:tc>
                  <a:txBody>
                    <a:bodyPr/>
                    <a:lstStyle/>
                    <a:p>
                      <a:pPr indent="0" lvl="0" marL="0" rtl="0" algn="ctr">
                        <a:spcBef>
                          <a:spcPts val="0"/>
                        </a:spcBef>
                        <a:spcAft>
                          <a:spcPts val="0"/>
                        </a:spcAft>
                        <a:buNone/>
                      </a:pPr>
                      <a:r>
                        <a:rPr lang="en" sz="1600"/>
                        <a:t>40</a:t>
                      </a:r>
                      <a:endParaRPr sz="1600"/>
                    </a:p>
                  </a:txBody>
                  <a:tcPr marT="0" marB="0" marR="0" marL="0"/>
                </a:tc>
                <a:tc>
                  <a:txBody>
                    <a:bodyPr/>
                    <a:lstStyle/>
                    <a:p>
                      <a:pPr indent="0" lvl="0" marL="0" rtl="0" algn="ctr">
                        <a:spcBef>
                          <a:spcPts val="0"/>
                        </a:spcBef>
                        <a:spcAft>
                          <a:spcPts val="0"/>
                        </a:spcAft>
                        <a:buNone/>
                      </a:pPr>
                      <a:r>
                        <a:rPr lang="en" sz="1600"/>
                        <a:t>65</a:t>
                      </a:r>
                      <a:endParaRPr sz="1600"/>
                    </a:p>
                  </a:txBody>
                  <a:tcPr marT="0" marB="0" marR="0" marL="0"/>
                </a:tc>
                <a:tc>
                  <a:txBody>
                    <a:bodyPr/>
                    <a:lstStyle/>
                    <a:p>
                      <a:pPr indent="0" lvl="0" marL="0" rtl="0" algn="ctr">
                        <a:spcBef>
                          <a:spcPts val="0"/>
                        </a:spcBef>
                        <a:spcAft>
                          <a:spcPts val="0"/>
                        </a:spcAft>
                        <a:buNone/>
                      </a:pPr>
                      <a:r>
                        <a:rPr lang="en" sz="1600"/>
                        <a:t>85</a:t>
                      </a:r>
                      <a:endParaRPr sz="1600"/>
                    </a:p>
                  </a:txBody>
                  <a:tcPr marT="0" marB="0" marR="0" marL="0"/>
                </a:tc>
                <a:tc>
                  <a:txBody>
                    <a:bodyPr/>
                    <a:lstStyle/>
                    <a:p>
                      <a:pPr indent="0" lvl="0" marL="0" rtl="0" algn="ctr">
                        <a:spcBef>
                          <a:spcPts val="0"/>
                        </a:spcBef>
                        <a:spcAft>
                          <a:spcPts val="0"/>
                        </a:spcAft>
                        <a:buNone/>
                      </a:pPr>
                      <a:r>
                        <a:rPr lang="en" sz="1600"/>
                        <a:t>105</a:t>
                      </a:r>
                      <a:endParaRPr sz="1600"/>
                    </a:p>
                  </a:txBody>
                  <a:tcPr marT="0" marB="0" marR="0" marL="0"/>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44"/>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Fifth Step: Cool Down</a:t>
            </a:r>
            <a:endParaRPr/>
          </a:p>
        </p:txBody>
      </p:sp>
      <p:pic>
        <p:nvPicPr>
          <p:cNvPr descr="Map consisting of seven rectangles connected by dotted lines conveying the progression of the Lesson. Each rectangle has an icon with text. Adding to the previous four stops, the fifth rectangle is now highlighted in dark green with a yellow icon and text. The icon is a bar graph made of three progressively smaller rectangles with an arrow on top, following the slope. The text reads Cool Down." id="374" name="Google Shape;374;p44" title="Screenshot 2025-10-23 at 9.30.17 AM.png"/>
          <p:cNvPicPr preferRelativeResize="0"/>
          <p:nvPr/>
        </p:nvPicPr>
        <p:blipFill>
          <a:blip r:embed="rId3">
            <a:alphaModFix/>
          </a:blip>
          <a:stretch>
            <a:fillRect/>
          </a:stretch>
        </p:blipFill>
        <p:spPr>
          <a:xfrm>
            <a:off x="146304" y="1463040"/>
            <a:ext cx="8839204" cy="3167957"/>
          </a:xfrm>
          <a:prstGeom prst="rect">
            <a:avLst/>
          </a:prstGeom>
          <a:noFill/>
          <a:ln>
            <a:noFill/>
          </a:ln>
        </p:spPr>
      </p:pic>
      <p:sp>
        <p:nvSpPr>
          <p:cNvPr id="375" name="Google Shape;375;p4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9" name="Shape 379"/>
        <p:cNvGrpSpPr/>
        <p:nvPr/>
      </p:nvGrpSpPr>
      <p:grpSpPr>
        <a:xfrm>
          <a:off x="0" y="0"/>
          <a:ext cx="0" cy="0"/>
          <a:chOff x="0" y="0"/>
          <a:chExt cx="0" cy="0"/>
        </a:xfrm>
      </p:grpSpPr>
      <p:sp>
        <p:nvSpPr>
          <p:cNvPr id="380" name="Google Shape;380;p4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Cool Down</a:t>
            </a:r>
            <a:endParaRPr sz="3000">
              <a:solidFill>
                <a:srgbClr val="005047"/>
              </a:solidFill>
            </a:endParaRPr>
          </a:p>
        </p:txBody>
      </p:sp>
      <p:sp>
        <p:nvSpPr>
          <p:cNvPr id="381" name="Google Shape;381;p45"/>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sz="2000"/>
              <a:t>The tables show the cat population on two islands over several years. Describe mathematically, as precisely as you can, how the cat population on each island is changing.</a:t>
            </a:r>
            <a:endParaRPr sz="2000"/>
          </a:p>
        </p:txBody>
      </p:sp>
      <p:sp>
        <p:nvSpPr>
          <p:cNvPr id="382" name="Google Shape;382;p4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83" name="Google Shape;383;p4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5.3</a:t>
            </a:r>
            <a:r>
              <a:rPr lang="en"/>
              <a:t>.5 Describe Mathematically Changes in Growth</a:t>
            </a:r>
            <a:endParaRPr/>
          </a:p>
        </p:txBody>
      </p:sp>
      <p:graphicFrame>
        <p:nvGraphicFramePr>
          <p:cNvPr id="384" name="Google Shape;384;p45"/>
          <p:cNvGraphicFramePr/>
          <p:nvPr/>
        </p:nvGraphicFramePr>
        <p:xfrm>
          <a:off x="585216" y="2190750"/>
          <a:ext cx="3000000" cy="3000000"/>
        </p:xfrm>
        <a:graphic>
          <a:graphicData uri="http://schemas.openxmlformats.org/drawingml/2006/table">
            <a:tbl>
              <a:tblPr>
                <a:noFill/>
                <a:tableStyleId>{70A69FCE-E1C9-4094-B61D-5A2C1D07BA05}</a:tableStyleId>
              </a:tblPr>
              <a:tblGrid>
                <a:gridCol w="3864400"/>
                <a:gridCol w="764525"/>
                <a:gridCol w="764525"/>
                <a:gridCol w="764525"/>
                <a:gridCol w="764525"/>
                <a:gridCol w="764525"/>
              </a:tblGrid>
              <a:tr h="381000">
                <a:tc>
                  <a:txBody>
                    <a:bodyPr/>
                    <a:lstStyle/>
                    <a:p>
                      <a:pPr indent="0" lvl="0" marL="0" rtl="0" algn="l">
                        <a:spcBef>
                          <a:spcPts val="0"/>
                        </a:spcBef>
                        <a:spcAft>
                          <a:spcPts val="0"/>
                        </a:spcAft>
                        <a:buNone/>
                      </a:pPr>
                      <a:r>
                        <a:rPr b="1" lang="en" sz="1800">
                          <a:solidFill>
                            <a:schemeClr val="lt1"/>
                          </a:solidFill>
                          <a:latin typeface="Noto Sans"/>
                          <a:ea typeface="Noto Sans"/>
                          <a:cs typeface="Noto Sans"/>
                          <a:sym typeface="Noto Sans"/>
                        </a:rPr>
                        <a:t>Year</a:t>
                      </a:r>
                      <a:endParaRPr b="1" sz="1800">
                        <a:solidFill>
                          <a:schemeClr val="lt1"/>
                        </a:solidFill>
                        <a:latin typeface="Noto Sans"/>
                        <a:ea typeface="Noto Sans"/>
                        <a:cs typeface="Noto Sans"/>
                        <a:sym typeface="Noto Sans"/>
                      </a:endParaRPr>
                    </a:p>
                  </a:txBody>
                  <a:tcPr marT="91425" marB="91425" marR="91425" marL="91425">
                    <a:solidFill>
                      <a:srgbClr val="0B5B51"/>
                    </a:solidFill>
                  </a:tcPr>
                </a:tc>
                <a:tc>
                  <a:txBody>
                    <a:bodyPr/>
                    <a:lstStyle/>
                    <a:p>
                      <a:pPr indent="0" lvl="0" marL="0" rtl="0" algn="ctr">
                        <a:spcBef>
                          <a:spcPts val="0"/>
                        </a:spcBef>
                        <a:spcAft>
                          <a:spcPts val="0"/>
                        </a:spcAft>
                        <a:buNone/>
                      </a:pPr>
                      <a:r>
                        <a:rPr lang="en" sz="1800">
                          <a:latin typeface="Noto Sans"/>
                          <a:ea typeface="Noto Sans"/>
                          <a:cs typeface="Noto Sans"/>
                          <a:sym typeface="Noto Sans"/>
                        </a:rPr>
                        <a:t>0</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1</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2</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3</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4</a:t>
                      </a:r>
                      <a:endParaRPr sz="1800">
                        <a:latin typeface="Noto Sans"/>
                        <a:ea typeface="Noto Sans"/>
                        <a:cs typeface="Noto Sans"/>
                        <a:sym typeface="Noto Sans"/>
                      </a:endParaRPr>
                    </a:p>
                  </a:txBody>
                  <a:tcPr marT="91425" marB="91425" marR="91425" marL="91425"/>
                </a:tc>
              </a:tr>
              <a:tr h="381000">
                <a:tc>
                  <a:txBody>
                    <a:bodyPr/>
                    <a:lstStyle/>
                    <a:p>
                      <a:pPr indent="0" lvl="0" marL="0" rtl="0" algn="l">
                        <a:spcBef>
                          <a:spcPts val="0"/>
                        </a:spcBef>
                        <a:spcAft>
                          <a:spcPts val="0"/>
                        </a:spcAft>
                        <a:buNone/>
                      </a:pPr>
                      <a:r>
                        <a:rPr b="1" lang="en" sz="1800">
                          <a:solidFill>
                            <a:schemeClr val="lt1"/>
                          </a:solidFill>
                          <a:latin typeface="Noto Sans"/>
                          <a:ea typeface="Noto Sans"/>
                          <a:cs typeface="Noto Sans"/>
                          <a:sym typeface="Noto Sans"/>
                        </a:rPr>
                        <a:t>Number of Cats on Meow Island</a:t>
                      </a:r>
                      <a:endParaRPr b="1" sz="1800">
                        <a:solidFill>
                          <a:schemeClr val="lt1"/>
                        </a:solidFill>
                        <a:latin typeface="Noto Sans"/>
                        <a:ea typeface="Noto Sans"/>
                        <a:cs typeface="Noto Sans"/>
                        <a:sym typeface="Noto Sans"/>
                      </a:endParaRPr>
                    </a:p>
                  </a:txBody>
                  <a:tcPr marT="91425" marB="91425" marR="91425" marL="91425">
                    <a:solidFill>
                      <a:srgbClr val="0B5B51"/>
                    </a:solidFill>
                  </a:tcPr>
                </a:tc>
                <a:tc>
                  <a:txBody>
                    <a:bodyPr/>
                    <a:lstStyle/>
                    <a:p>
                      <a:pPr indent="0" lvl="0" marL="0" rtl="0" algn="ctr">
                        <a:spcBef>
                          <a:spcPts val="0"/>
                        </a:spcBef>
                        <a:spcAft>
                          <a:spcPts val="0"/>
                        </a:spcAft>
                        <a:buNone/>
                      </a:pPr>
                      <a:r>
                        <a:rPr lang="en" sz="1800">
                          <a:latin typeface="Noto Sans"/>
                          <a:ea typeface="Noto Sans"/>
                          <a:cs typeface="Noto Sans"/>
                          <a:sym typeface="Noto Sans"/>
                        </a:rPr>
                        <a:t>2</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6</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18</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54</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162</a:t>
                      </a:r>
                      <a:endParaRPr sz="1800">
                        <a:latin typeface="Noto Sans"/>
                        <a:ea typeface="Noto Sans"/>
                        <a:cs typeface="Noto Sans"/>
                        <a:sym typeface="Noto Sans"/>
                      </a:endParaRPr>
                    </a:p>
                  </a:txBody>
                  <a:tcPr marT="91425" marB="91425" marR="91425" marL="91425"/>
                </a:tc>
              </a:tr>
            </a:tbl>
          </a:graphicData>
        </a:graphic>
      </p:graphicFrame>
      <p:graphicFrame>
        <p:nvGraphicFramePr>
          <p:cNvPr id="385" name="Google Shape;385;p45"/>
          <p:cNvGraphicFramePr/>
          <p:nvPr/>
        </p:nvGraphicFramePr>
        <p:xfrm>
          <a:off x="585216" y="3360850"/>
          <a:ext cx="3000000" cy="3000000"/>
        </p:xfrm>
        <a:graphic>
          <a:graphicData uri="http://schemas.openxmlformats.org/drawingml/2006/table">
            <a:tbl>
              <a:tblPr>
                <a:noFill/>
                <a:tableStyleId>{70A69FCE-E1C9-4094-B61D-5A2C1D07BA05}</a:tableStyleId>
              </a:tblPr>
              <a:tblGrid>
                <a:gridCol w="3864400"/>
                <a:gridCol w="764525"/>
                <a:gridCol w="764525"/>
                <a:gridCol w="764525"/>
                <a:gridCol w="764525"/>
                <a:gridCol w="764525"/>
              </a:tblGrid>
              <a:tr h="381000">
                <a:tc>
                  <a:txBody>
                    <a:bodyPr/>
                    <a:lstStyle/>
                    <a:p>
                      <a:pPr indent="0" lvl="0" marL="0" rtl="0" algn="l">
                        <a:spcBef>
                          <a:spcPts val="0"/>
                        </a:spcBef>
                        <a:spcAft>
                          <a:spcPts val="0"/>
                        </a:spcAft>
                        <a:buNone/>
                      </a:pPr>
                      <a:r>
                        <a:rPr b="1" lang="en" sz="1800">
                          <a:solidFill>
                            <a:schemeClr val="lt1"/>
                          </a:solidFill>
                          <a:latin typeface="Noto Sans"/>
                          <a:ea typeface="Noto Sans"/>
                          <a:cs typeface="Noto Sans"/>
                          <a:sym typeface="Noto Sans"/>
                        </a:rPr>
                        <a:t>Year</a:t>
                      </a:r>
                      <a:endParaRPr b="1" sz="1800">
                        <a:solidFill>
                          <a:schemeClr val="lt1"/>
                        </a:solidFill>
                        <a:latin typeface="Noto Sans"/>
                        <a:ea typeface="Noto Sans"/>
                        <a:cs typeface="Noto Sans"/>
                        <a:sym typeface="Noto Sans"/>
                      </a:endParaRPr>
                    </a:p>
                  </a:txBody>
                  <a:tcPr marT="91425" marB="91425" marR="91425" marL="91425">
                    <a:solidFill>
                      <a:srgbClr val="0B5B51"/>
                    </a:solidFill>
                  </a:tcPr>
                </a:tc>
                <a:tc>
                  <a:txBody>
                    <a:bodyPr/>
                    <a:lstStyle/>
                    <a:p>
                      <a:pPr indent="0" lvl="0" marL="0" rtl="0" algn="ctr">
                        <a:spcBef>
                          <a:spcPts val="0"/>
                        </a:spcBef>
                        <a:spcAft>
                          <a:spcPts val="0"/>
                        </a:spcAft>
                        <a:buNone/>
                      </a:pPr>
                      <a:r>
                        <a:rPr lang="en" sz="1800">
                          <a:latin typeface="Noto Sans"/>
                          <a:ea typeface="Noto Sans"/>
                          <a:cs typeface="Noto Sans"/>
                          <a:sym typeface="Noto Sans"/>
                        </a:rPr>
                        <a:t>0</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1</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2</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3</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4</a:t>
                      </a:r>
                      <a:endParaRPr sz="1800">
                        <a:latin typeface="Noto Sans"/>
                        <a:ea typeface="Noto Sans"/>
                        <a:cs typeface="Noto Sans"/>
                        <a:sym typeface="Noto Sans"/>
                      </a:endParaRPr>
                    </a:p>
                  </a:txBody>
                  <a:tcPr marT="91425" marB="91425" marR="91425" marL="91425"/>
                </a:tc>
              </a:tr>
              <a:tr h="381000">
                <a:tc>
                  <a:txBody>
                    <a:bodyPr/>
                    <a:lstStyle/>
                    <a:p>
                      <a:pPr indent="0" lvl="0" marL="0" rtl="0" algn="l">
                        <a:spcBef>
                          <a:spcPts val="0"/>
                        </a:spcBef>
                        <a:spcAft>
                          <a:spcPts val="0"/>
                        </a:spcAft>
                        <a:buNone/>
                      </a:pPr>
                      <a:r>
                        <a:rPr b="1" lang="en" sz="1800">
                          <a:solidFill>
                            <a:schemeClr val="lt1"/>
                          </a:solidFill>
                          <a:latin typeface="Noto Sans"/>
                          <a:ea typeface="Noto Sans"/>
                          <a:cs typeface="Noto Sans"/>
                          <a:sym typeface="Noto Sans"/>
                        </a:rPr>
                        <a:t>Number of Cats on Purr Island</a:t>
                      </a:r>
                      <a:endParaRPr b="1" sz="1800">
                        <a:solidFill>
                          <a:schemeClr val="lt1"/>
                        </a:solidFill>
                        <a:latin typeface="Noto Sans"/>
                        <a:ea typeface="Noto Sans"/>
                        <a:cs typeface="Noto Sans"/>
                        <a:sym typeface="Noto Sans"/>
                      </a:endParaRPr>
                    </a:p>
                  </a:txBody>
                  <a:tcPr marT="91425" marB="91425" marR="91425" marL="91425">
                    <a:solidFill>
                      <a:srgbClr val="0B5B51"/>
                    </a:solidFill>
                  </a:tcPr>
                </a:tc>
                <a:tc>
                  <a:txBody>
                    <a:bodyPr/>
                    <a:lstStyle/>
                    <a:p>
                      <a:pPr indent="0" lvl="0" marL="0" rtl="0" algn="ctr">
                        <a:spcBef>
                          <a:spcPts val="0"/>
                        </a:spcBef>
                        <a:spcAft>
                          <a:spcPts val="0"/>
                        </a:spcAft>
                        <a:buNone/>
                      </a:pPr>
                      <a:r>
                        <a:rPr lang="en" sz="1800">
                          <a:latin typeface="Noto Sans"/>
                          <a:ea typeface="Noto Sans"/>
                          <a:cs typeface="Noto Sans"/>
                          <a:sym typeface="Noto Sans"/>
                        </a:rPr>
                        <a:t>2</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6</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10</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14</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18</a:t>
                      </a:r>
                      <a:endParaRPr sz="1800">
                        <a:latin typeface="Noto Sans"/>
                        <a:ea typeface="Noto Sans"/>
                        <a:cs typeface="Noto Sans"/>
                        <a:sym typeface="Noto Sans"/>
                      </a:endParaRPr>
                    </a:p>
                  </a:txBody>
                  <a:tcPr marT="91425" marB="91425" marR="91425" marL="91425"/>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46"/>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Sixth</a:t>
            </a:r>
            <a:r>
              <a:rPr b="0" lang="en" sz="2400">
                <a:latin typeface="Noto Sans"/>
                <a:ea typeface="Noto Sans"/>
                <a:cs typeface="Noto Sans"/>
                <a:sym typeface="Noto Sans"/>
              </a:rPr>
              <a:t> Stop: Practice</a:t>
            </a:r>
            <a:endParaRPr/>
          </a:p>
        </p:txBody>
      </p:sp>
      <p:pic>
        <p:nvPicPr>
          <p:cNvPr descr="Map consisting of seven rectangles connected by dotted lines conveying the progression of the Lesson. Each rectangle has an icon with text. Adding to the previous five stops, the sixth rectangle is now highlighted in dark green with a yellow icon and text. The icon is a pencil tip and the text reads &quot;Practice.&quot;" id="391" name="Google Shape;391;p46" title="Screenshot 2025-10-23 at 9.30.22 AM.png"/>
          <p:cNvPicPr preferRelativeResize="0"/>
          <p:nvPr/>
        </p:nvPicPr>
        <p:blipFill>
          <a:blip r:embed="rId3">
            <a:alphaModFix/>
          </a:blip>
          <a:stretch>
            <a:fillRect/>
          </a:stretch>
        </p:blipFill>
        <p:spPr>
          <a:xfrm>
            <a:off x="148850" y="1426464"/>
            <a:ext cx="8839204" cy="3167957"/>
          </a:xfrm>
          <a:prstGeom prst="rect">
            <a:avLst/>
          </a:prstGeom>
          <a:noFill/>
          <a:ln>
            <a:noFill/>
          </a:ln>
        </p:spPr>
      </p:pic>
      <p:sp>
        <p:nvSpPr>
          <p:cNvPr id="392" name="Google Shape;392;p4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6" name="Shape 396"/>
        <p:cNvGrpSpPr/>
        <p:nvPr/>
      </p:nvGrpSpPr>
      <p:grpSpPr>
        <a:xfrm>
          <a:off x="0" y="0"/>
          <a:ext cx="0" cy="0"/>
          <a:chOff x="0" y="0"/>
          <a:chExt cx="0" cy="0"/>
        </a:xfrm>
      </p:grpSpPr>
      <p:sp>
        <p:nvSpPr>
          <p:cNvPr id="397" name="Google Shape;397;p47"/>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98" name="Google Shape;398;p4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pic>
        <p:nvPicPr>
          <p:cNvPr descr="Student studying with a laptop and open book, showing focus and independent learning during math practice." id="399" name="Google Shape;399;p47" title="Learning-pana 3 (1).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
        <p:nvSpPr>
          <p:cNvPr id="400" name="Google Shape;400;p4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01" name="Google Shape;401;p47"/>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5.3.6 Practice</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48"/>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Seventh Stop: Lesson Synthesis</a:t>
            </a:r>
            <a:endParaRPr/>
          </a:p>
        </p:txBody>
      </p:sp>
      <p:pic>
        <p:nvPicPr>
          <p:cNvPr descr="Map consisting of seven rectangles connected by dotted lines conveying the progression of the Lesson. Each rectangle has an icon with text. This final rectangle is now highlighted in dark green with a yellow icon and text. The icon consists of four arrows pointing at a circle and the text reads &quot;Lesson Synthesis.&quot;" id="407" name="Google Shape;407;p48" title="Screenshot 2025-10-23 at 9.30.26 AM.png"/>
          <p:cNvPicPr preferRelativeResize="0"/>
          <p:nvPr/>
        </p:nvPicPr>
        <p:blipFill>
          <a:blip r:embed="rId3">
            <a:alphaModFix/>
          </a:blip>
          <a:stretch>
            <a:fillRect/>
          </a:stretch>
        </p:blipFill>
        <p:spPr>
          <a:xfrm>
            <a:off x="148850" y="1410175"/>
            <a:ext cx="8839204" cy="3167957"/>
          </a:xfrm>
          <a:prstGeom prst="rect">
            <a:avLst/>
          </a:prstGeom>
          <a:noFill/>
          <a:ln>
            <a:noFill/>
          </a:ln>
        </p:spPr>
      </p:pic>
      <p:sp>
        <p:nvSpPr>
          <p:cNvPr id="408" name="Google Shape;408;p4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2" name="Shape 412"/>
        <p:cNvGrpSpPr/>
        <p:nvPr/>
      </p:nvGrpSpPr>
      <p:grpSpPr>
        <a:xfrm>
          <a:off x="0" y="0"/>
          <a:ext cx="0" cy="0"/>
          <a:chOff x="0" y="0"/>
          <a:chExt cx="0" cy="0"/>
        </a:xfrm>
      </p:grpSpPr>
      <p:sp>
        <p:nvSpPr>
          <p:cNvPr id="413" name="Google Shape;413;p4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Part 1</a:t>
            </a:r>
            <a:endParaRPr b="0" sz="1400">
              <a:solidFill>
                <a:srgbClr val="666666"/>
              </a:solidFill>
            </a:endParaRPr>
          </a:p>
          <a:p>
            <a:pPr indent="0" lvl="0" marL="0" rtl="0" algn="l">
              <a:spcBef>
                <a:spcPts val="0"/>
              </a:spcBef>
              <a:spcAft>
                <a:spcPts val="0"/>
              </a:spcAft>
              <a:buNone/>
            </a:pPr>
            <a:r>
              <a:rPr lang="en"/>
              <a:t>Lesson Synthesis</a:t>
            </a:r>
            <a:endParaRPr sz="3000">
              <a:solidFill>
                <a:srgbClr val="005047"/>
              </a:solidFill>
            </a:endParaRPr>
          </a:p>
        </p:txBody>
      </p:sp>
      <p:sp>
        <p:nvSpPr>
          <p:cNvPr id="414" name="Google Shape;414;p49"/>
          <p:cNvSpPr txBox="1"/>
          <p:nvPr>
            <p:ph idx="1" type="body"/>
          </p:nvPr>
        </p:nvSpPr>
        <p:spPr>
          <a:xfrm>
            <a:off x="311700" y="959070"/>
            <a:ext cx="8520600" cy="36576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 sz="2200"/>
              <a:t>We looked at two different situations: one where the same amount was added each day, and one where the amount doubled each day.</a:t>
            </a:r>
            <a:endParaRPr sz="2200"/>
          </a:p>
          <a:p>
            <a:pPr indent="-368300" lvl="0" marL="457200" rtl="0" algn="l">
              <a:lnSpc>
                <a:spcPct val="115000"/>
              </a:lnSpc>
              <a:spcBef>
                <a:spcPts val="1200"/>
              </a:spcBef>
              <a:spcAft>
                <a:spcPts val="0"/>
              </a:spcAft>
              <a:buSzPts val="2200"/>
              <a:buChar char="●"/>
            </a:pPr>
            <a:r>
              <a:rPr lang="en" sz="2200"/>
              <a:t>What happened in this lesson that surprised you?</a:t>
            </a:r>
            <a:endParaRPr sz="2200"/>
          </a:p>
          <a:p>
            <a:pPr indent="-368300" lvl="0" marL="457200" rtl="0" algn="l">
              <a:lnSpc>
                <a:spcPct val="115000"/>
              </a:lnSpc>
              <a:spcBef>
                <a:spcPts val="1000"/>
              </a:spcBef>
              <a:spcAft>
                <a:spcPts val="0"/>
              </a:spcAft>
              <a:buSzPts val="2200"/>
              <a:buChar char="●"/>
            </a:pPr>
            <a:r>
              <a:rPr lang="en" sz="2200"/>
              <a:t>What happened in this lesson that confused you?</a:t>
            </a:r>
            <a:endParaRPr sz="2200"/>
          </a:p>
          <a:p>
            <a:pPr indent="-368300" lvl="0" marL="457200" rtl="0" algn="l">
              <a:lnSpc>
                <a:spcPct val="115000"/>
              </a:lnSpc>
              <a:spcBef>
                <a:spcPts val="1000"/>
              </a:spcBef>
              <a:spcAft>
                <a:spcPts val="0"/>
              </a:spcAft>
              <a:buSzPts val="2200"/>
              <a:buChar char="●"/>
            </a:pPr>
            <a:r>
              <a:rPr lang="en" sz="2200"/>
              <a:t>What questions do you have about what you learned today?</a:t>
            </a:r>
            <a:endParaRPr sz="2200"/>
          </a:p>
        </p:txBody>
      </p:sp>
      <p:sp>
        <p:nvSpPr>
          <p:cNvPr id="415" name="Google Shape;415;p4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416" name="Google Shape;416;p4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5.3 Patterns of Growth</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420" name="Shape 420"/>
        <p:cNvGrpSpPr/>
        <p:nvPr/>
      </p:nvGrpSpPr>
      <p:grpSpPr>
        <a:xfrm>
          <a:off x="0" y="0"/>
          <a:ext cx="0" cy="0"/>
          <a:chOff x="0" y="0"/>
          <a:chExt cx="0" cy="0"/>
        </a:xfrm>
      </p:grpSpPr>
      <p:sp>
        <p:nvSpPr>
          <p:cNvPr id="421" name="Google Shape;421;p50"/>
          <p:cNvSpPr txBox="1"/>
          <p:nvPr>
            <p:ph type="title"/>
          </p:nvPr>
        </p:nvSpPr>
        <p:spPr>
          <a:xfrm>
            <a:off x="274320" y="12781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Part 2</a:t>
            </a:r>
            <a:endParaRPr b="0" sz="1400">
              <a:solidFill>
                <a:srgbClr val="666666"/>
              </a:solidFill>
            </a:endParaRPr>
          </a:p>
          <a:p>
            <a:pPr indent="0" lvl="0" marL="0" rtl="0" algn="l">
              <a:spcBef>
                <a:spcPts val="0"/>
              </a:spcBef>
              <a:spcAft>
                <a:spcPts val="0"/>
              </a:spcAft>
              <a:buNone/>
            </a:pPr>
            <a:r>
              <a:rPr lang="en"/>
              <a:t>Lesson Synthesis</a:t>
            </a:r>
            <a:endParaRPr sz="3000">
              <a:solidFill>
                <a:srgbClr val="005047"/>
              </a:solidFill>
            </a:endParaRPr>
          </a:p>
        </p:txBody>
      </p:sp>
      <p:sp>
        <p:nvSpPr>
          <p:cNvPr id="422" name="Google Shape;422;p50"/>
          <p:cNvSpPr txBox="1"/>
          <p:nvPr>
            <p:ph idx="1" type="body"/>
          </p:nvPr>
        </p:nvSpPr>
        <p:spPr>
          <a:xfrm>
            <a:off x="274320" y="1234175"/>
            <a:ext cx="4535700" cy="605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200"/>
              </a:spcAft>
              <a:buSzPts val="358"/>
              <a:buNone/>
            </a:pPr>
            <a:r>
              <a:rPr b="1" lang="en" sz="1515"/>
              <a:t>Situation A.</a:t>
            </a:r>
            <a:r>
              <a:rPr lang="en" sz="1515"/>
              <a:t>  The h</a:t>
            </a:r>
            <a:r>
              <a:rPr lang="en" sz="1515"/>
              <a:t>eight, in centimeters, of water in a swimming pool as it is being filled.</a:t>
            </a:r>
            <a:endParaRPr sz="1515"/>
          </a:p>
        </p:txBody>
      </p:sp>
      <p:sp>
        <p:nvSpPr>
          <p:cNvPr id="423" name="Google Shape;423;p5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5.3 Patterns of Growth</a:t>
            </a:r>
            <a:endParaRPr>
              <a:latin typeface="Noto Sans"/>
              <a:ea typeface="Noto Sans"/>
              <a:cs typeface="Noto Sans"/>
              <a:sym typeface="Noto Sans"/>
            </a:endParaRPr>
          </a:p>
        </p:txBody>
      </p:sp>
      <p:sp>
        <p:nvSpPr>
          <p:cNvPr id="424" name="Google Shape;424;p50"/>
          <p:cNvSpPr txBox="1"/>
          <p:nvPr>
            <p:ph idx="2" type="body"/>
          </p:nvPr>
        </p:nvSpPr>
        <p:spPr>
          <a:xfrm>
            <a:off x="4882900" y="1235229"/>
            <a:ext cx="4535400" cy="9117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Clr>
                <a:schemeClr val="dk1"/>
              </a:buClr>
              <a:buSzPts val="358"/>
              <a:buFont typeface="Arial"/>
              <a:buNone/>
            </a:pPr>
            <a:r>
              <a:rPr b="1" lang="en" sz="1515"/>
              <a:t>Situation B.</a:t>
            </a:r>
            <a:r>
              <a:rPr lang="en" sz="1515"/>
              <a:t>  The total number of possible outcomes (heads or tails) when flipping a certain number of coins.</a:t>
            </a:r>
            <a:endParaRPr sz="2100"/>
          </a:p>
        </p:txBody>
      </p:sp>
      <p:sp>
        <p:nvSpPr>
          <p:cNvPr id="425" name="Google Shape;425;p5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26" name="Google Shape;426;p50"/>
          <p:cNvSpPr txBox="1"/>
          <p:nvPr>
            <p:ph idx="4" type="body"/>
          </p:nvPr>
        </p:nvSpPr>
        <p:spPr>
          <a:xfrm>
            <a:off x="274320" y="806029"/>
            <a:ext cx="8522100" cy="5067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1800"/>
              <a:t>F</a:t>
            </a:r>
            <a:r>
              <a:rPr lang="en" sz="1800"/>
              <a:t>or each situation, s</a:t>
            </a:r>
            <a:r>
              <a:rPr lang="en" sz="1800"/>
              <a:t>ummarize the key features of </a:t>
            </a:r>
            <a:r>
              <a:rPr lang="en" sz="1800"/>
              <a:t>the</a:t>
            </a:r>
            <a:r>
              <a:rPr lang="en" sz="1800"/>
              <a:t> pattern of growth.</a:t>
            </a:r>
            <a:endParaRPr sz="1800"/>
          </a:p>
        </p:txBody>
      </p:sp>
      <p:graphicFrame>
        <p:nvGraphicFramePr>
          <p:cNvPr id="427" name="Google Shape;427;p50"/>
          <p:cNvGraphicFramePr/>
          <p:nvPr/>
        </p:nvGraphicFramePr>
        <p:xfrm>
          <a:off x="386500" y="1999438"/>
          <a:ext cx="3000000" cy="3000000"/>
        </p:xfrm>
        <a:graphic>
          <a:graphicData uri="http://schemas.openxmlformats.org/drawingml/2006/table">
            <a:tbl>
              <a:tblPr>
                <a:noFill/>
                <a:tableStyleId>{70A69FCE-E1C9-4094-B61D-5A2C1D07BA05}</a:tableStyleId>
              </a:tblPr>
              <a:tblGrid>
                <a:gridCol w="1999950"/>
                <a:gridCol w="1999950"/>
              </a:tblGrid>
              <a:tr h="409950">
                <a:tc>
                  <a:txBody>
                    <a:bodyPr/>
                    <a:lstStyle/>
                    <a:p>
                      <a:pPr indent="0" lvl="0" marL="0" rtl="0" algn="ctr">
                        <a:spcBef>
                          <a:spcPts val="0"/>
                        </a:spcBef>
                        <a:spcAft>
                          <a:spcPts val="0"/>
                        </a:spcAft>
                        <a:buNone/>
                      </a:pPr>
                      <a:r>
                        <a:rPr b="1" lang="en" sz="1600">
                          <a:solidFill>
                            <a:srgbClr val="FFFFFF"/>
                          </a:solidFill>
                          <a:latin typeface="Noto Sans"/>
                          <a:ea typeface="Noto Sans"/>
                          <a:cs typeface="Noto Sans"/>
                          <a:sym typeface="Noto Sans"/>
                        </a:rPr>
                        <a:t>Time in Minutes</a:t>
                      </a:r>
                      <a:endParaRPr b="1" sz="1600">
                        <a:solidFill>
                          <a:srgbClr val="FFFFFF"/>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lang="en" sz="1600">
                          <a:solidFill>
                            <a:srgbClr val="FFFFFF"/>
                          </a:solidFill>
                          <a:latin typeface="Noto Sans"/>
                          <a:ea typeface="Noto Sans"/>
                          <a:cs typeface="Noto Sans"/>
                          <a:sym typeface="Noto Sans"/>
                        </a:rPr>
                        <a:t>Height (cm)</a:t>
                      </a:r>
                      <a:endParaRPr b="1" sz="1600">
                        <a:solidFill>
                          <a:srgbClr val="FFFFFF"/>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r>
              <a:tr h="348050">
                <a:tc>
                  <a:txBody>
                    <a:bodyPr/>
                    <a:lstStyle/>
                    <a:p>
                      <a:pPr indent="0" lvl="0" marL="0" rtl="0" algn="ctr">
                        <a:spcBef>
                          <a:spcPts val="0"/>
                        </a:spcBef>
                        <a:spcAft>
                          <a:spcPts val="0"/>
                        </a:spcAft>
                        <a:buNone/>
                      </a:pPr>
                      <a:r>
                        <a:rPr lang="en" sz="1600">
                          <a:latin typeface="Noto Sans"/>
                          <a:ea typeface="Noto Sans"/>
                          <a:cs typeface="Noto Sans"/>
                          <a:sym typeface="Noto Sans"/>
                        </a:rPr>
                        <a:t>0</a:t>
                      </a:r>
                      <a:endParaRPr sz="1600">
                        <a:latin typeface="Noto Sans"/>
                        <a:ea typeface="Noto Sans"/>
                        <a:cs typeface="Noto Sans"/>
                        <a:sym typeface="Noto Sans"/>
                      </a:endParaRPr>
                    </a:p>
                  </a:txBody>
                  <a:tcPr marT="91425" marB="91425" marR="91425" marL="91425">
                    <a:lnT cap="flat" cmpd="sng" w="9525">
                      <a:solidFill>
                        <a:srgbClr val="0B5B51"/>
                      </a:solidFill>
                      <a:prstDash val="solid"/>
                      <a:round/>
                      <a:headEnd len="sm" w="sm" type="none"/>
                      <a:tailEnd len="sm" w="sm" type="none"/>
                    </a:lnT>
                  </a:tcPr>
                </a:tc>
                <a:tc>
                  <a:txBody>
                    <a:bodyPr/>
                    <a:lstStyle/>
                    <a:p>
                      <a:pPr indent="0" lvl="0" marL="0" rtl="0" algn="ctr">
                        <a:spcBef>
                          <a:spcPts val="0"/>
                        </a:spcBef>
                        <a:spcAft>
                          <a:spcPts val="0"/>
                        </a:spcAft>
                        <a:buNone/>
                      </a:pPr>
                      <a:r>
                        <a:rPr lang="en" sz="1600">
                          <a:latin typeface="Noto Sans"/>
                          <a:ea typeface="Noto Sans"/>
                          <a:cs typeface="Noto Sans"/>
                          <a:sym typeface="Noto Sans"/>
                        </a:rPr>
                        <a:t>50</a:t>
                      </a:r>
                      <a:endParaRPr sz="1600">
                        <a:latin typeface="Noto Sans"/>
                        <a:ea typeface="Noto Sans"/>
                        <a:cs typeface="Noto Sans"/>
                        <a:sym typeface="Noto Sans"/>
                      </a:endParaRPr>
                    </a:p>
                  </a:txBody>
                  <a:tcPr marT="91425" marB="91425" marR="91425" marL="91425">
                    <a:lnT cap="flat" cmpd="sng" w="9525">
                      <a:solidFill>
                        <a:srgbClr val="0B5B51"/>
                      </a:solidFill>
                      <a:prstDash val="solid"/>
                      <a:round/>
                      <a:headEnd len="sm" w="sm" type="none"/>
                      <a:tailEnd len="sm" w="sm" type="none"/>
                    </a:lnT>
                  </a:tcPr>
                </a:tc>
              </a:tr>
              <a:tr h="348050">
                <a:tc>
                  <a:txBody>
                    <a:bodyPr/>
                    <a:lstStyle/>
                    <a:p>
                      <a:pPr indent="0" lvl="0" marL="0" rtl="0" algn="ctr">
                        <a:spcBef>
                          <a:spcPts val="0"/>
                        </a:spcBef>
                        <a:spcAft>
                          <a:spcPts val="0"/>
                        </a:spcAft>
                        <a:buNone/>
                      </a:pPr>
                      <a:r>
                        <a:rPr lang="en" sz="1600">
                          <a:latin typeface="Noto Sans"/>
                          <a:ea typeface="Noto Sans"/>
                          <a:cs typeface="Noto Sans"/>
                          <a:sym typeface="Noto Sans"/>
                        </a:rPr>
                        <a:t>1</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t>53</a:t>
                      </a:r>
                      <a:endParaRPr sz="1600"/>
                    </a:p>
                  </a:txBody>
                  <a:tcPr marT="91425" marB="91425" marR="91425" marL="91425"/>
                </a:tc>
              </a:tr>
              <a:tr h="348050">
                <a:tc>
                  <a:txBody>
                    <a:bodyPr/>
                    <a:lstStyle/>
                    <a:p>
                      <a:pPr indent="0" lvl="0" marL="0" rtl="0" algn="ctr">
                        <a:spcBef>
                          <a:spcPts val="0"/>
                        </a:spcBef>
                        <a:spcAft>
                          <a:spcPts val="0"/>
                        </a:spcAft>
                        <a:buNone/>
                      </a:pPr>
                      <a:r>
                        <a:rPr lang="en" sz="1600">
                          <a:latin typeface="Noto Sans"/>
                          <a:ea typeface="Noto Sans"/>
                          <a:cs typeface="Noto Sans"/>
                          <a:sym typeface="Noto Sans"/>
                        </a:rPr>
                        <a:t>2</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t>56</a:t>
                      </a:r>
                      <a:endParaRPr sz="1600"/>
                    </a:p>
                  </a:txBody>
                  <a:tcPr marT="91425" marB="91425" marR="91425" marL="91425"/>
                </a:tc>
              </a:tr>
              <a:tr h="348050">
                <a:tc>
                  <a:txBody>
                    <a:bodyPr/>
                    <a:lstStyle/>
                    <a:p>
                      <a:pPr indent="0" lvl="0" marL="0" rtl="0" algn="ctr">
                        <a:spcBef>
                          <a:spcPts val="0"/>
                        </a:spcBef>
                        <a:spcAft>
                          <a:spcPts val="0"/>
                        </a:spcAft>
                        <a:buNone/>
                      </a:pPr>
                      <a:r>
                        <a:rPr lang="en" sz="1600">
                          <a:latin typeface="Noto Sans"/>
                          <a:ea typeface="Noto Sans"/>
                          <a:cs typeface="Noto Sans"/>
                          <a:sym typeface="Noto Sans"/>
                        </a:rPr>
                        <a:t>3</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latin typeface="Noto Sans"/>
                          <a:ea typeface="Noto Sans"/>
                          <a:cs typeface="Noto Sans"/>
                          <a:sym typeface="Noto Sans"/>
                        </a:rPr>
                        <a:t>59</a:t>
                      </a:r>
                      <a:endParaRPr sz="1600">
                        <a:latin typeface="Noto Sans"/>
                        <a:ea typeface="Noto Sans"/>
                        <a:cs typeface="Noto Sans"/>
                        <a:sym typeface="Noto Sans"/>
                      </a:endParaRPr>
                    </a:p>
                  </a:txBody>
                  <a:tcPr marT="91425" marB="91425" marR="91425" marL="91425"/>
                </a:tc>
              </a:tr>
              <a:tr h="348050">
                <a:tc>
                  <a:txBody>
                    <a:bodyPr/>
                    <a:lstStyle/>
                    <a:p>
                      <a:pPr indent="0" lvl="0" marL="0" rtl="0" algn="ctr">
                        <a:spcBef>
                          <a:spcPts val="0"/>
                        </a:spcBef>
                        <a:spcAft>
                          <a:spcPts val="0"/>
                        </a:spcAft>
                        <a:buNone/>
                      </a:pPr>
                      <a:r>
                        <a:rPr lang="en" sz="1600">
                          <a:latin typeface="Noto Sans"/>
                          <a:ea typeface="Noto Sans"/>
                          <a:cs typeface="Noto Sans"/>
                          <a:sym typeface="Noto Sans"/>
                        </a:rPr>
                        <a:t>4</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t>62</a:t>
                      </a:r>
                      <a:endParaRPr sz="1600"/>
                    </a:p>
                  </a:txBody>
                  <a:tcPr marT="91425" marB="91425" marR="91425" marL="91425"/>
                </a:tc>
              </a:tr>
            </a:tbl>
          </a:graphicData>
        </a:graphic>
      </p:graphicFrame>
      <p:graphicFrame>
        <p:nvGraphicFramePr>
          <p:cNvPr id="428" name="Google Shape;428;p50"/>
          <p:cNvGraphicFramePr/>
          <p:nvPr/>
        </p:nvGraphicFramePr>
        <p:xfrm>
          <a:off x="4969300" y="2192288"/>
          <a:ext cx="3000000" cy="3000000"/>
        </p:xfrm>
        <a:graphic>
          <a:graphicData uri="http://schemas.openxmlformats.org/drawingml/2006/table">
            <a:tbl>
              <a:tblPr>
                <a:noFill/>
                <a:tableStyleId>{70A69FCE-E1C9-4094-B61D-5A2C1D07BA05}</a:tableStyleId>
              </a:tblPr>
              <a:tblGrid>
                <a:gridCol w="1999950"/>
                <a:gridCol w="1999950"/>
              </a:tblGrid>
              <a:tr h="556900">
                <a:tc>
                  <a:txBody>
                    <a:bodyPr/>
                    <a:lstStyle/>
                    <a:p>
                      <a:pPr indent="0" lvl="0" marL="0" rtl="0" algn="ctr">
                        <a:spcBef>
                          <a:spcPts val="0"/>
                        </a:spcBef>
                        <a:spcAft>
                          <a:spcPts val="0"/>
                        </a:spcAft>
                        <a:buNone/>
                      </a:pPr>
                      <a:r>
                        <a:rPr b="1" lang="en" sz="1600">
                          <a:solidFill>
                            <a:srgbClr val="FFFFFF"/>
                          </a:solidFill>
                          <a:latin typeface="Noto Sans"/>
                          <a:ea typeface="Noto Sans"/>
                          <a:cs typeface="Noto Sans"/>
                          <a:sym typeface="Noto Sans"/>
                        </a:rPr>
                        <a:t>Number of Coins</a:t>
                      </a:r>
                      <a:endParaRPr b="1" sz="1600">
                        <a:solidFill>
                          <a:srgbClr val="FFFFFF"/>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lang="en" sz="1600">
                          <a:solidFill>
                            <a:srgbClr val="FFFFFF"/>
                          </a:solidFill>
                          <a:latin typeface="Noto Sans"/>
                          <a:ea typeface="Noto Sans"/>
                          <a:cs typeface="Noto Sans"/>
                          <a:sym typeface="Noto Sans"/>
                        </a:rPr>
                        <a:t>Number of Outcomes</a:t>
                      </a:r>
                      <a:endParaRPr b="1" sz="1600">
                        <a:solidFill>
                          <a:srgbClr val="FFFFFF"/>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r>
              <a:tr h="348050">
                <a:tc>
                  <a:txBody>
                    <a:bodyPr/>
                    <a:lstStyle/>
                    <a:p>
                      <a:pPr indent="0" lvl="0" marL="0" rtl="0" algn="ctr">
                        <a:spcBef>
                          <a:spcPts val="0"/>
                        </a:spcBef>
                        <a:spcAft>
                          <a:spcPts val="0"/>
                        </a:spcAft>
                        <a:buNone/>
                      </a:pPr>
                      <a:r>
                        <a:rPr lang="en">
                          <a:latin typeface="Noto Sans"/>
                          <a:ea typeface="Noto Sans"/>
                          <a:cs typeface="Noto Sans"/>
                          <a:sym typeface="Noto Sans"/>
                        </a:rPr>
                        <a:t>1</a:t>
                      </a:r>
                      <a:endParaRPr>
                        <a:latin typeface="Noto Sans"/>
                        <a:ea typeface="Noto Sans"/>
                        <a:cs typeface="Noto Sans"/>
                        <a:sym typeface="Noto Sans"/>
                      </a:endParaRPr>
                    </a:p>
                  </a:txBody>
                  <a:tcPr marT="91425" marB="91425" marR="91425" marL="91425">
                    <a:lnT cap="flat" cmpd="sng" w="9525">
                      <a:solidFill>
                        <a:srgbClr val="0B5B51"/>
                      </a:solidFill>
                      <a:prstDash val="solid"/>
                      <a:round/>
                      <a:headEnd len="sm" w="sm" type="none"/>
                      <a:tailEnd len="sm" w="sm" type="none"/>
                    </a:lnT>
                  </a:tcPr>
                </a:tc>
                <a:tc>
                  <a:txBody>
                    <a:bodyPr/>
                    <a:lstStyle/>
                    <a:p>
                      <a:pPr indent="0" lvl="0" marL="0" rtl="0" algn="ctr">
                        <a:spcBef>
                          <a:spcPts val="0"/>
                        </a:spcBef>
                        <a:spcAft>
                          <a:spcPts val="0"/>
                        </a:spcAft>
                        <a:buNone/>
                      </a:pPr>
                      <a:r>
                        <a:rPr lang="en"/>
                        <a:t>2</a:t>
                      </a:r>
                      <a:endParaRPr/>
                    </a:p>
                  </a:txBody>
                  <a:tcPr marT="91425" marB="91425" marR="91425" marL="91425">
                    <a:lnT cap="flat" cmpd="sng" w="9525">
                      <a:solidFill>
                        <a:srgbClr val="0B5B51"/>
                      </a:solidFill>
                      <a:prstDash val="solid"/>
                      <a:round/>
                      <a:headEnd len="sm" w="sm" type="none"/>
                      <a:tailEnd len="sm" w="sm" type="none"/>
                    </a:lnT>
                  </a:tcPr>
                </a:tc>
              </a:tr>
              <a:tr h="348050">
                <a:tc>
                  <a:txBody>
                    <a:bodyPr/>
                    <a:lstStyle/>
                    <a:p>
                      <a:pPr indent="0" lvl="0" marL="0" rtl="0" algn="ctr">
                        <a:spcBef>
                          <a:spcPts val="0"/>
                        </a:spcBef>
                        <a:spcAft>
                          <a:spcPts val="0"/>
                        </a:spcAft>
                        <a:buNone/>
                      </a:pPr>
                      <a:r>
                        <a:rPr lang="en">
                          <a:latin typeface="Noto Sans"/>
                          <a:ea typeface="Noto Sans"/>
                          <a:cs typeface="Noto Sans"/>
                          <a:sym typeface="Noto Sans"/>
                        </a:rPr>
                        <a:t>2</a:t>
                      </a:r>
                      <a:endParaRPr>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a:t>4</a:t>
                      </a:r>
                      <a:endParaRPr/>
                    </a:p>
                  </a:txBody>
                  <a:tcPr marT="91425" marB="91425" marR="91425" marL="91425"/>
                </a:tc>
              </a:tr>
              <a:tr h="348050">
                <a:tc>
                  <a:txBody>
                    <a:bodyPr/>
                    <a:lstStyle/>
                    <a:p>
                      <a:pPr indent="0" lvl="0" marL="0" rtl="0" algn="ctr">
                        <a:spcBef>
                          <a:spcPts val="0"/>
                        </a:spcBef>
                        <a:spcAft>
                          <a:spcPts val="0"/>
                        </a:spcAft>
                        <a:buNone/>
                      </a:pPr>
                      <a:r>
                        <a:rPr lang="en">
                          <a:latin typeface="Noto Sans"/>
                          <a:ea typeface="Noto Sans"/>
                          <a:cs typeface="Noto Sans"/>
                          <a:sym typeface="Noto Sans"/>
                        </a:rPr>
                        <a:t>3</a:t>
                      </a:r>
                      <a:endParaRPr>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a:latin typeface="Noto Sans"/>
                          <a:ea typeface="Noto Sans"/>
                          <a:cs typeface="Noto Sans"/>
                          <a:sym typeface="Noto Sans"/>
                        </a:rPr>
                        <a:t>8</a:t>
                      </a:r>
                      <a:endParaRPr>
                        <a:latin typeface="Noto Sans"/>
                        <a:ea typeface="Noto Sans"/>
                        <a:cs typeface="Noto Sans"/>
                        <a:sym typeface="Noto Sans"/>
                      </a:endParaRPr>
                    </a:p>
                  </a:txBody>
                  <a:tcPr marT="91425" marB="91425" marR="91425" marL="91425"/>
                </a:tc>
              </a:tr>
              <a:tr h="348050">
                <a:tc>
                  <a:txBody>
                    <a:bodyPr/>
                    <a:lstStyle/>
                    <a:p>
                      <a:pPr indent="0" lvl="0" marL="0" rtl="0" algn="ctr">
                        <a:spcBef>
                          <a:spcPts val="0"/>
                        </a:spcBef>
                        <a:spcAft>
                          <a:spcPts val="0"/>
                        </a:spcAft>
                        <a:buNone/>
                      </a:pPr>
                      <a:r>
                        <a:rPr lang="en">
                          <a:latin typeface="Noto Sans"/>
                          <a:ea typeface="Noto Sans"/>
                          <a:cs typeface="Noto Sans"/>
                          <a:sym typeface="Noto Sans"/>
                        </a:rPr>
                        <a:t>4</a:t>
                      </a:r>
                      <a:endParaRPr>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a:t>16</a:t>
                      </a:r>
                      <a:endParaRPr/>
                    </a:p>
                  </a:txBody>
                  <a:tcPr marT="91425" marB="91425" marR="91425" marL="91425"/>
                </a:tc>
              </a:tr>
              <a:tr h="348050">
                <a:tc>
                  <a:txBody>
                    <a:bodyPr/>
                    <a:lstStyle/>
                    <a:p>
                      <a:pPr indent="0" lvl="0" marL="0" rtl="0" algn="ctr">
                        <a:spcBef>
                          <a:spcPts val="0"/>
                        </a:spcBef>
                        <a:spcAft>
                          <a:spcPts val="0"/>
                        </a:spcAft>
                        <a:buNone/>
                      </a:pPr>
                      <a:r>
                        <a:rPr lang="en">
                          <a:latin typeface="Noto Sans"/>
                          <a:ea typeface="Noto Sans"/>
                          <a:cs typeface="Noto Sans"/>
                          <a:sym typeface="Noto Sans"/>
                        </a:rPr>
                        <a:t>5</a:t>
                      </a:r>
                      <a:endParaRPr>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a:t>32</a:t>
                      </a:r>
                      <a:endParaRPr/>
                    </a:p>
                  </a:txBody>
                  <a:tcPr marT="91425" marB="91425" marR="91425" marL="91425"/>
                </a:tc>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51"/>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 </a:t>
            </a:r>
            <a:endParaRPr/>
          </a:p>
        </p:txBody>
      </p:sp>
      <p:sp>
        <p:nvSpPr>
          <p:cNvPr id="434" name="Google Shape;434;p51"/>
          <p:cNvSpPr txBox="1"/>
          <p:nvPr>
            <p:ph idx="1" type="body"/>
          </p:nvPr>
        </p:nvSpPr>
        <p:spPr>
          <a:xfrm>
            <a:off x="311700" y="959071"/>
            <a:ext cx="8520600" cy="560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How much do you agree with the following statements?</a:t>
            </a:r>
            <a:endParaRPr/>
          </a:p>
        </p:txBody>
      </p:sp>
      <p:graphicFrame>
        <p:nvGraphicFramePr>
          <p:cNvPr descr="Table that organizes responses about the lesson's learning goals with the first row serving as the table header. The header for the first column lists the learning goals. The remaining columns are where students indicate their level of understanding. In order, the headers label the columns as &quot;I can&quot; for cells in column 2, &quot;Almost&quot; for cells in column 3, and &quot;Not yet&quot; for cells in column 4. " id="435" name="Google Shape;435;p51" title="Student Self Assessment table"/>
          <p:cNvGraphicFramePr/>
          <p:nvPr/>
        </p:nvGraphicFramePr>
        <p:xfrm>
          <a:off x="203378" y="1764100"/>
          <a:ext cx="3000000" cy="3000000"/>
        </p:xfrm>
        <a:graphic>
          <a:graphicData uri="http://schemas.openxmlformats.org/drawingml/2006/table">
            <a:tbl>
              <a:tblPr>
                <a:noFill/>
                <a:tableStyleId>{70A69FCE-E1C9-4094-B61D-5A2C1D07BA05}</a:tableStyleId>
              </a:tblPr>
              <a:tblGrid>
                <a:gridCol w="5835000"/>
                <a:gridCol w="748175"/>
                <a:gridCol w="972875"/>
                <a:gridCol w="1164300"/>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Learning Goals</a:t>
                      </a:r>
                      <a:endParaRPr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a:solidFill>
                            <a:schemeClr val="dk1"/>
                          </a:solidFill>
                          <a:latin typeface="Noto Sans"/>
                          <a:ea typeface="Noto Sans"/>
                          <a:cs typeface="Noto Sans"/>
                          <a:sym typeface="Noto Sans"/>
                        </a:rPr>
                        <a:t>Compare growth patterns using calculations and graphs.</a:t>
                      </a:r>
                      <a:endParaRPr>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a:solidFill>
                            <a:schemeClr val="dk1"/>
                          </a:solidFill>
                          <a:latin typeface="Noto Sans"/>
                          <a:ea typeface="Noto Sans"/>
                          <a:cs typeface="Noto Sans"/>
                          <a:sym typeface="Noto Sans"/>
                        </a:rPr>
                        <a:t>Use words and expressions to describe patterns in tables of values.</a:t>
                      </a:r>
                      <a:endParaRPr>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Write expressions and create tables of values to represent them using descriptions of linear and exponential relationships.</a:t>
                      </a:r>
                      <a:endParaRPr>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a:solidFill>
                            <a:schemeClr val="dk1"/>
                          </a:solidFill>
                          <a:latin typeface="Noto Sans"/>
                          <a:ea typeface="Noto Sans"/>
                          <a:cs typeface="Noto Sans"/>
                          <a:sym typeface="Noto Sans"/>
                        </a:rPr>
                        <a:t>Begin making connections between linear and exponential growth and the real world (especially financially).</a:t>
                      </a:r>
                      <a:endParaRPr>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
        <p:nvSpPr>
          <p:cNvPr id="436" name="Google Shape;436;p5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437" name="Google Shape;437;p5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5.3 Patterns of Growth</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