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A16B5D8-0D62-4E69-ADDB-2B49B8912653}">
  <a:tblStyle styleId="{CA16B5D8-0D62-4E69-ADDB-2B49B891265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 Id="rId3" Type="http://schemas.openxmlformats.org/officeDocument/2006/relationships/slide" Target="/pp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middle school, students learned that a solution to an equation makes the equation true. In this lesson, they revisit that idea for both one-variable and two-variable equations. They continue practicing how to model relationships with equations and understand solutions in context.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check if values are solutions by reasoning or testing them in the equation. Some may solve equations using familiar steps from middle school, but formal algebraic methods are not expected yet. That will come later in the unit.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next lesson will focus on how coordinate pairs on a graph represent solutions to equations in two variables.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A2(C) </a:t>
            </a:r>
            <a:r>
              <a:rPr lang="en" u="sng">
                <a:solidFill>
                  <a:schemeClr val="dk1"/>
                </a:solidFill>
                <a:latin typeface="Noto Sans"/>
                <a:ea typeface="Noto Sans"/>
                <a:cs typeface="Noto Sans"/>
                <a:sym typeface="Noto Sans"/>
              </a:rPr>
              <a:t>write linear equations in two variables given</a:t>
            </a:r>
            <a:r>
              <a:rPr lang="en">
                <a:solidFill>
                  <a:schemeClr val="dk1"/>
                </a:solidFill>
                <a:latin typeface="Noto Sans"/>
                <a:ea typeface="Noto Sans"/>
                <a:cs typeface="Noto Sans"/>
                <a:sym typeface="Noto Sans"/>
              </a:rPr>
              <a:t> a table of values, a graph, and a </a:t>
            </a:r>
            <a:r>
              <a:rPr lang="en" u="sng">
                <a:solidFill>
                  <a:schemeClr val="dk1"/>
                </a:solidFill>
                <a:latin typeface="Noto Sans"/>
                <a:ea typeface="Noto Sans"/>
                <a:cs typeface="Noto Sans"/>
                <a:sym typeface="Noto Sans"/>
              </a:rPr>
              <a:t>verbal description</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1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1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1(C) use strategic learning techniques such as concept mapping, drawing, memorizing, comparing, contrasting, and reviewing to acquire basic and grade-level vocabulary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cd715056aac4eee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cd715056aac4eee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Warm-Up (5 minutes):</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This warm-up helps students recall how to solve equations in one variable. They interpret an equation in context, explain why some values don’t work, and identify the correct solution.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Assign students a partner and allow them to “turn and talk” to their partner about their answers.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It could represent the calories from other ingredients (such as oil or sugar) in the granola bite.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she is correct that 8 and 3 could not be solutions. Sample explanation: 4(8) + 5 = 37, not 27, and 4(3) + 5 = 17, not 27.</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he is correct that 5.5 is a solution. 4(5.5) + 5 = 27.</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Focus the discussion on how students knew that 8 and 3 are not solutions to the equation and how they found the solution. Highlight strategies that are based on reasoning about what values make the equation true.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Ask students: “In general, what does a solution to an equation mean?” Make sure students recall that the solution to an equation in one variable is a value for the variable that makes the equation a true statement.</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cd715056aac4eee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cd715056aac4eee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write one-variable equations to represent the constraints in a situation, then solve and interpret the solutions in context. Some students may use trial and error, while others solve algebraically by isolating the variable. Note different strategies and invite students to share.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Have students work in pairs and (if possible) use Desmos to model the equation in Question 1. Let groups compare equations or briefly discuss as a class before moving 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Questions 2–4, give a few minutes for quiet work, then partner discussion. Ask students to explain why 4 and 7 are or are not solutions. *If needed, clarify that “take-home earnings” means the amount Jada keeps after paying expenses (like bus fare).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Continued activity and </a:t>
            </a:r>
            <a:r>
              <a:rPr b="1" i="1" lang="en" sz="1300">
                <a:solidFill>
                  <a:schemeClr val="dk1"/>
                </a:solidFill>
                <a:latin typeface="Calibri"/>
                <a:ea typeface="Calibri"/>
                <a:cs typeface="Calibri"/>
                <a:sym typeface="Calibri"/>
              </a:rPr>
              <a:t>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students struggle to write equations in the first question, ask them how they might find out Jada’s earnings if she works 1 hour, 2 hours, 5 hours, and so on. Then, ask them to generalize the computation process for </a:t>
            </a:r>
            <a:r>
              <a:rPr i="1" lang="en">
                <a:solidFill>
                  <a:schemeClr val="dk1"/>
                </a:solidFill>
                <a:latin typeface="Noto Sans"/>
                <a:ea typeface="Noto Sans"/>
                <a:cs typeface="Noto Sans"/>
                <a:sym typeface="Noto Sans"/>
              </a:rPr>
              <a:t>h</a:t>
            </a:r>
            <a:r>
              <a:rPr lang="en">
                <a:solidFill>
                  <a:schemeClr val="dk1"/>
                </a:solidFill>
                <a:latin typeface="Noto Sans"/>
                <a:ea typeface="Noto Sans"/>
                <a:cs typeface="Noto Sans"/>
                <a:sym typeface="Noto Sans"/>
              </a:rPr>
              <a:t> hours.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a student to share the equation that represents Jada earning $90.45. Make sure students understand why 90.45 = 12.20</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 7.15 fits the situation. Next, have students explain how they knew whether 4 or 7 are or are not solutions. Highlight that substituting those values into the equation and evaluating them gives false equations.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who used different strategies to share how they found the correct solution. Some may reason that since 7 hours gives too little, they tried 8. If no one mentions this, ask the class about it. Finally, be sure students understand what the solution means: Jada worked 8 hours to earn $90.45 after paying $7.15 in bus fare.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E</a:t>
            </a:r>
            <a:r>
              <a:rPr lang="en" sz="1300">
                <a:solidFill>
                  <a:schemeClr val="dk1"/>
                </a:solidFill>
                <a:latin typeface="Calibri"/>
                <a:ea typeface="Calibri"/>
                <a:cs typeface="Calibri"/>
                <a:sym typeface="Calibri"/>
              </a:rPr>
              <a:t> = 12.20</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− 7.15</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90.45 = 12.20</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− 7.15 (or equivalent)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Substituting 4 into the equation gives 90.45 = 12.20(4) − 7.15 or 90.45 = 41.65, which is not a true statement. Substituting 7 into the equation gives 90.45 = 78.25, which is also false. The solution is 8. Substituting 8 into the equation gives 90.45 = 90.45, which is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tells us the number of hours that Jada worked that allowed her to take home $90.45 after paying for her bus fare.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5 Co-Craft Questions: Speaking, Reading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interpret the language of writing equations and to increase awareness of language used to talk about representing situations with equations. Display only the task statement that describes the context, without revealing the questions that follow. Invite students to discuss possible mathematical questions that could be asked about the situation. Listen for and amplify any questions involving equations that connect the quantities in this situation.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Learn more about this routine </a:t>
            </a:r>
            <a:endParaRPr b="1"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Provide support for students</a:t>
            </a:r>
            <a:endParaRPr b="1"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b="1"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Action and Expression: Internalize Executive Functions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more manageable parts for students who benefit from support with organizational skills in problem solving. Check in with students after the first 2 – 3 minutes of work time. Invite 1 – 2 students to share how they determined an equation that represents Jada’s take-home earnings. Record their thinking on a display and keep the work visible as students continue to work.</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Attention</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could argue either way, depending on their assumptions.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Jada should work at the bookstore because she would earn more there. Her pay would be $109.80, and after subtracting $7.15 for the bus fare, she would still earn $102.65. She would earn $99 from the other option.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Jada should help her neighbors. Working 9 hours at the bookstore would mean a few more dollars than working 9 hours helping her neighbors, but it would also mean losing some personal time because of the travel involved.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 10.50</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− 8.40</a:t>
            </a:r>
            <a:r>
              <a:rPr i="1"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Jada will make $10.50 per hour (10.50</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but must subtract the bus fare for the day of 8.40.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 10.50</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+ 8.40</a:t>
            </a:r>
            <a:r>
              <a:rPr i="1"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bus fare should be subtracted from what Jada is making per hour. The answer is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 10.50</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− 8.40.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 10.50</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 8.40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bus fare should be subtracted from what Jada is making per hour. The answer is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 10.50</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− 8.40.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 8.40</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+ 10.50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amount Jada makes per hour is 10.50, so that should be multiplied by the number of hours,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The answer is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 10.50</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− 8.40.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- 2(15) + 2</a:t>
            </a: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 = 72 (This is an equation in one variable because w is the only quantity that we don't know. To solve this equation means to find a value of w</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that makes the equation true.)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- 2(15) + 2</a:t>
            </a:r>
            <a:r>
              <a:rPr i="1" lang="en" sz="1300">
                <a:solidFill>
                  <a:schemeClr val="dk1"/>
                </a:solidFill>
                <a:latin typeface="Calibri"/>
                <a:ea typeface="Calibri"/>
                <a:cs typeface="Calibri"/>
                <a:sym typeface="Calibri"/>
              </a:rPr>
              <a:t>w </a:t>
            </a:r>
            <a:r>
              <a:rPr lang="en" sz="1300">
                <a:solidFill>
                  <a:schemeClr val="dk1"/>
                </a:solidFill>
                <a:latin typeface="Calibri"/>
                <a:ea typeface="Calibri"/>
                <a:cs typeface="Calibri"/>
                <a:sym typeface="Calibri"/>
              </a:rPr>
              <a:t>= 72; 2(15) + 2(21) = 72; 30 + 42 = 72 (In this case, 21 is the solution because substituting 21 for </a:t>
            </a: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 in the equation results in a true statement.)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3</a:t>
            </a:r>
            <a:r>
              <a:rPr lang="en" sz="1300">
                <a:solidFill>
                  <a:schemeClr val="dk1"/>
                </a:solidFill>
                <a:latin typeface="Calibri"/>
                <a:ea typeface="Calibri"/>
                <a:cs typeface="Calibri"/>
                <a:sym typeface="Calibri"/>
              </a:rPr>
              <a:t> - 72 = 72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Additional Example: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equation 2</a:t>
            </a:r>
            <a:r>
              <a:rPr i="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 = 48 represents the perimeter of a rectangle.</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the width of the rectangle is 10, what is the new equation? (</a:t>
            </a: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2</a:t>
            </a:r>
            <a:r>
              <a:rPr i="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 + 2(10) = 48 or 2</a:t>
            </a:r>
            <a:r>
              <a:rPr i="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 + 20 = 48)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is the length of the rectangle that has a width of 10? (</a:t>
            </a: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14 is the length of the rectangle that makes the statement 2</a:t>
            </a:r>
            <a:r>
              <a:rPr i="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 + 20 = 48 true)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Verify the solution. (</a:t>
            </a: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To verify the solution, substitute </a:t>
            </a: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 = 10 and </a:t>
            </a:r>
            <a:r>
              <a:rPr i="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 = 14 into 2</a:t>
            </a:r>
            <a:r>
              <a:rPr i="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 = 48: 2(14) + 2(10) = 48 → 28 + 20 = 48 → 48 = 48 is a true statement, so the solution works!)</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cd715056aac4eee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cd715056aac4eee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694e479dd9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694e479dd9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previous activity, students recalled what it means for a number to be a solution to an equation in one variable. In this activity, they review the meaning of a solution to an equation in two variables.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two to three. Without giving away the equation, present the scenario and ask students whether they are familiar with this kind of situation. Then encourage students to use Desmos to model the scenario with an equation.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work, quietly ask one or two students if they would be willing to share their reasoning with the class. After they share out, discuss why the values in problems 1 and 3 do not satisfy the equation (or appear on the graph).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on the next slide.</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61ac524e8c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61ac524e8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because 4(5) + 9(2) = 20 + 18 = 38, not 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because 4(10.5) + 9(2) = 42 + 18 = 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because 4(8) + 9(4) = 32 + 36 = 68, not 60.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1.5 grams. For example: 4p +9(6) = 60, so </a:t>
            </a: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 must be 1.5 for the equation to be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means a pair of grams of protein and fat in the snack that add up to 60 calories. One example would be 6 grams of protein and 4 grams of fat.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goal of the discussion is to make sure students understand that a solution to an equation in two variables is any pair of values that, when substituted into the equation and evaluated, make the equation true. Discuss questions such as:  </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this situation, what does it mean when we say that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12 and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 1.5 are not solutions to the equation?” (They are not a combination of protein and fat that would produce 60 calories. Substituting them for the variables in the equation leads to a false equation of 61.5=60.)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find out the grams of protein in the snack given that there are 6 grams of fat?” (Substitute 6 for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and solve the </a:t>
            </a:r>
            <a:r>
              <a:rPr lang="en" sz="1300">
                <a:solidFill>
                  <a:schemeClr val="dk1"/>
                </a:solidFill>
                <a:latin typeface="Calibri"/>
                <a:ea typeface="Calibri"/>
                <a:cs typeface="Calibri"/>
                <a:sym typeface="Calibri"/>
              </a:rPr>
              <a:t>e</a:t>
            </a:r>
            <a:r>
              <a:rPr lang="en" sz="1300">
                <a:solidFill>
                  <a:schemeClr val="dk1"/>
                </a:solidFill>
                <a:latin typeface="Calibri"/>
                <a:ea typeface="Calibri"/>
                <a:cs typeface="Calibri"/>
                <a:sym typeface="Calibri"/>
              </a:rPr>
              <a:t>quation.)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you find another combination that is a solution?”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many possible combinations of grams of protein and fat (or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would add up to 60 calories?” (many solutions)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Calibri"/>
                <a:ea typeface="Calibri"/>
                <a:cs typeface="Calibri"/>
                <a:sym typeface="Calibri"/>
              </a:rPr>
              <a:t>As a segue to the next lesson, solicit some ideas on how we know that there are many solutions to the equation. If no one mentions using a graph, bring it up and tell students that they will explore the graphs of two-variable equations next.</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Action and Expression: Develop Expression and Communication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Provide options for communicating understanding. Invite students to describe the relationships between quantities in different ways, for example, using verbal (written or oral) descriptions, tables, diagrams, or other representations.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Language; Organization</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(2, 1)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 2(2) + 3(1) = 7 is a true statement.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(1, 2)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 The correct answer is (2,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 –1)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4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 the equation becomes 2(4)+3(−1)=7 or 5=7, which is not a true statement. The correct answer is (2,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 4)</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the equation becomes 2(−2) + 3(4) = 7 or 8 = 7, which is not a true statement. The correct answer is </a:t>
            </a:r>
            <a:r>
              <a:rPr lang="en" sz="1300">
                <a:solidFill>
                  <a:schemeClr val="dk1"/>
                </a:solidFill>
                <a:latin typeface="Calibri"/>
                <a:ea typeface="Calibri"/>
                <a:cs typeface="Calibri"/>
                <a:sym typeface="Calibri"/>
              </a:rPr>
              <a:t>(2, 1).</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These values make the equation true. They are a solution to the equation, because:</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6(3) − 3(5) = 3</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18 − 15 = 3</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3 = 3</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Additional Instruction</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SAY: </a:t>
            </a:r>
            <a:r>
              <a:rPr lang="en" sz="1300">
                <a:solidFill>
                  <a:srgbClr val="1D2125"/>
                </a:solidFill>
                <a:latin typeface="Calibri"/>
                <a:ea typeface="Calibri"/>
                <a:cs typeface="Calibri"/>
                <a:sym typeface="Calibri"/>
              </a:rPr>
              <a:t>Suppose Tyler spends $45 on T-shirts and socks. A T-shirt costs $10, and a pair of socks costs $2.50. If </a:t>
            </a: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 represents the number of T-shirts and </a:t>
            </a:r>
            <a:r>
              <a:rPr i="1" lang="en" sz="1300">
                <a:solidFill>
                  <a:srgbClr val="1D2125"/>
                </a:solidFill>
                <a:latin typeface="Calibri"/>
                <a:ea typeface="Calibri"/>
                <a:cs typeface="Calibri"/>
                <a:sym typeface="Calibri"/>
              </a:rPr>
              <a:t>p</a:t>
            </a:r>
            <a:r>
              <a:rPr lang="en" sz="1300">
                <a:solidFill>
                  <a:srgbClr val="1D2125"/>
                </a:solidFill>
                <a:latin typeface="Calibri"/>
                <a:ea typeface="Calibri"/>
                <a:cs typeface="Calibri"/>
                <a:sym typeface="Calibri"/>
              </a:rPr>
              <a:t> represents the number of pairs of socks that Tyler buys, we can represent this situation with the equation: 10</a:t>
            </a: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 + 2.50</a:t>
            </a:r>
            <a:r>
              <a:rPr i="1" lang="en" sz="1300">
                <a:solidFill>
                  <a:srgbClr val="1D2125"/>
                </a:solidFill>
                <a:latin typeface="Calibri"/>
                <a:ea typeface="Calibri"/>
                <a:cs typeface="Calibri"/>
                <a:sym typeface="Calibri"/>
              </a:rPr>
              <a:t>p</a:t>
            </a:r>
            <a:r>
              <a:rPr lang="en" sz="1300">
                <a:solidFill>
                  <a:srgbClr val="1D2125"/>
                </a:solidFill>
                <a:latin typeface="Calibri"/>
                <a:ea typeface="Calibri"/>
                <a:cs typeface="Calibri"/>
                <a:sym typeface="Calibri"/>
              </a:rPr>
              <a:t> = 45.</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SAY: </a:t>
            </a:r>
            <a:r>
              <a:rPr lang="en" sz="1300">
                <a:solidFill>
                  <a:srgbClr val="1D2125"/>
                </a:solidFill>
                <a:latin typeface="Calibri"/>
                <a:ea typeface="Calibri"/>
                <a:cs typeface="Calibri"/>
                <a:sym typeface="Calibri"/>
              </a:rPr>
              <a:t>This is an equation in two variables. More than one pair of values for </a:t>
            </a: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 and </a:t>
            </a:r>
            <a:r>
              <a:rPr i="1" lang="en" sz="1300">
                <a:solidFill>
                  <a:srgbClr val="1D2125"/>
                </a:solidFill>
                <a:latin typeface="Calibri"/>
                <a:ea typeface="Calibri"/>
                <a:cs typeface="Calibri"/>
                <a:sym typeface="Calibri"/>
              </a:rPr>
              <a:t>p</a:t>
            </a:r>
            <a:r>
              <a:rPr lang="en" sz="1300">
                <a:solidFill>
                  <a:srgbClr val="1D2125"/>
                </a:solidFill>
                <a:latin typeface="Calibri"/>
                <a:ea typeface="Calibri"/>
                <a:cs typeface="Calibri"/>
                <a:sym typeface="Calibri"/>
              </a:rPr>
              <a:t> make the equation true. Which pair of values makes the equation </a:t>
            </a:r>
            <a:r>
              <a:rPr lang="en" sz="1300">
                <a:solidFill>
                  <a:srgbClr val="1D2125"/>
                </a:solidFill>
                <a:latin typeface="Calibri"/>
                <a:ea typeface="Calibri"/>
                <a:cs typeface="Calibri"/>
                <a:sym typeface="Calibri"/>
              </a:rPr>
              <a:t>10</a:t>
            </a: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 + 2.50</a:t>
            </a:r>
            <a:r>
              <a:rPr i="1" lang="en" sz="1300">
                <a:solidFill>
                  <a:srgbClr val="1D2125"/>
                </a:solidFill>
                <a:latin typeface="Calibri"/>
                <a:ea typeface="Calibri"/>
                <a:cs typeface="Calibri"/>
                <a:sym typeface="Calibri"/>
              </a:rPr>
              <a:t>p</a:t>
            </a:r>
            <a:r>
              <a:rPr lang="en" sz="1300">
                <a:solidFill>
                  <a:srgbClr val="1D2125"/>
                </a:solidFill>
                <a:latin typeface="Calibri"/>
                <a:ea typeface="Calibri"/>
                <a:cs typeface="Calibri"/>
                <a:sym typeface="Calibri"/>
              </a:rPr>
              <a:t> = 45 </a:t>
            </a:r>
            <a:r>
              <a:rPr lang="en" sz="1300">
                <a:solidFill>
                  <a:srgbClr val="1D2125"/>
                </a:solidFill>
                <a:latin typeface="Calibri"/>
                <a:ea typeface="Calibri"/>
                <a:cs typeface="Calibri"/>
                <a:sym typeface="Calibri"/>
              </a:rPr>
              <a:t>true?</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 = 3 and </a:t>
            </a:r>
            <a:r>
              <a:rPr i="1" lang="en" sz="1300">
                <a:solidFill>
                  <a:srgbClr val="1D2125"/>
                </a:solidFill>
                <a:latin typeface="Calibri"/>
                <a:ea typeface="Calibri"/>
                <a:cs typeface="Calibri"/>
                <a:sym typeface="Calibri"/>
              </a:rPr>
              <a:t>p</a:t>
            </a:r>
            <a:r>
              <a:rPr lang="en" sz="1300">
                <a:solidFill>
                  <a:srgbClr val="1D2125"/>
                </a:solidFill>
                <a:latin typeface="Calibri"/>
                <a:ea typeface="Calibri"/>
                <a:cs typeface="Calibri"/>
                <a:sym typeface="Calibri"/>
              </a:rPr>
              <a:t> = 6</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a:t>
            </a:r>
            <a:r>
              <a:rPr lang="en" sz="1300">
                <a:solidFill>
                  <a:srgbClr val="1D2125"/>
                </a:solidFill>
                <a:latin typeface="Calibri"/>
                <a:ea typeface="Calibri"/>
                <a:cs typeface="Calibri"/>
                <a:sym typeface="Calibri"/>
              </a:rPr>
              <a:t> These values make the equation true, because: 10(3) + 2.50(6) = 45</a:t>
            </a:r>
            <a:r>
              <a:rPr b="1" lang="en" sz="1300">
                <a:solidFill>
                  <a:srgbClr val="1D2125"/>
                </a:solidFill>
                <a:latin typeface="Calibri"/>
                <a:ea typeface="Calibri"/>
                <a:cs typeface="Calibri"/>
                <a:sym typeface="Calibri"/>
              </a:rPr>
              <a:t>;</a:t>
            </a:r>
            <a:r>
              <a:rPr lang="en" sz="1300">
                <a:solidFill>
                  <a:srgbClr val="1D2125"/>
                </a:solidFill>
                <a:latin typeface="Calibri"/>
                <a:ea typeface="Calibri"/>
                <a:cs typeface="Calibri"/>
                <a:sym typeface="Calibri"/>
              </a:rPr>
              <a:t> 30 + 15 = 45</a:t>
            </a:r>
            <a:r>
              <a:rPr b="1" lang="en" sz="1300">
                <a:solidFill>
                  <a:srgbClr val="1D2125"/>
                </a:solidFill>
                <a:latin typeface="Calibri"/>
                <a:ea typeface="Calibri"/>
                <a:cs typeface="Calibri"/>
                <a:sym typeface="Calibri"/>
              </a:rPr>
              <a:t>;</a:t>
            </a:r>
            <a:r>
              <a:rPr lang="en" sz="1300">
                <a:solidFill>
                  <a:srgbClr val="1D2125"/>
                </a:solidFill>
                <a:latin typeface="Calibri"/>
                <a:ea typeface="Calibri"/>
                <a:cs typeface="Calibri"/>
                <a:sym typeface="Calibri"/>
              </a:rPr>
              <a:t> 45 = 45</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 = </a:t>
            </a:r>
            <a:r>
              <a:rPr lang="en" sz="1300">
                <a:solidFill>
                  <a:srgbClr val="1D2125"/>
                </a:solidFill>
                <a:latin typeface="Calibri"/>
                <a:ea typeface="Calibri"/>
                <a:cs typeface="Calibri"/>
                <a:sym typeface="Calibri"/>
              </a:rPr>
              <a:t>4 and </a:t>
            </a:r>
            <a:r>
              <a:rPr i="1" lang="en" sz="1300">
                <a:solidFill>
                  <a:srgbClr val="1D2125"/>
                </a:solidFill>
                <a:latin typeface="Calibri"/>
                <a:ea typeface="Calibri"/>
                <a:cs typeface="Calibri"/>
                <a:sym typeface="Calibri"/>
              </a:rPr>
              <a:t>p</a:t>
            </a:r>
            <a:r>
              <a:rPr lang="en" sz="1300">
                <a:solidFill>
                  <a:srgbClr val="1D2125"/>
                </a:solidFill>
                <a:latin typeface="Calibri"/>
                <a:ea typeface="Calibri"/>
                <a:cs typeface="Calibri"/>
                <a:sym typeface="Calibri"/>
              </a:rPr>
              <a:t> = </a:t>
            </a:r>
            <a:r>
              <a:rPr lang="en" sz="1300">
                <a:solidFill>
                  <a:srgbClr val="1D2125"/>
                </a:solidFill>
                <a:latin typeface="Calibri"/>
                <a:ea typeface="Calibri"/>
                <a:cs typeface="Calibri"/>
                <a:sym typeface="Calibri"/>
              </a:rPr>
              <a:t>2</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 </a:t>
            </a:r>
            <a:r>
              <a:rPr lang="en" sz="1300">
                <a:solidFill>
                  <a:srgbClr val="1D2125"/>
                </a:solidFill>
                <a:latin typeface="Calibri"/>
                <a:ea typeface="Calibri"/>
                <a:cs typeface="Calibri"/>
                <a:sym typeface="Calibri"/>
              </a:rPr>
              <a:t>These values make the equation true, because: 10(4) + 2.50(2) = 45</a:t>
            </a:r>
            <a:r>
              <a:rPr b="1" lang="en" sz="1300">
                <a:solidFill>
                  <a:srgbClr val="1D2125"/>
                </a:solidFill>
                <a:latin typeface="Calibri"/>
                <a:ea typeface="Calibri"/>
                <a:cs typeface="Calibri"/>
                <a:sym typeface="Calibri"/>
              </a:rPr>
              <a:t>;</a:t>
            </a:r>
            <a:r>
              <a:rPr lang="en" sz="1300">
                <a:solidFill>
                  <a:srgbClr val="1D2125"/>
                </a:solidFill>
                <a:latin typeface="Calibri"/>
                <a:ea typeface="Calibri"/>
                <a:cs typeface="Calibri"/>
                <a:sym typeface="Calibri"/>
              </a:rPr>
              <a:t> 40 + 5 = 45</a:t>
            </a:r>
            <a:r>
              <a:rPr b="1" lang="en" sz="1300">
                <a:solidFill>
                  <a:srgbClr val="1D2125"/>
                </a:solidFill>
                <a:latin typeface="Calibri"/>
                <a:ea typeface="Calibri"/>
                <a:cs typeface="Calibri"/>
                <a:sym typeface="Calibri"/>
              </a:rPr>
              <a:t>;</a:t>
            </a:r>
            <a:r>
              <a:rPr lang="en" sz="1300">
                <a:solidFill>
                  <a:srgbClr val="1D2125"/>
                </a:solidFill>
                <a:latin typeface="Calibri"/>
                <a:ea typeface="Calibri"/>
                <a:cs typeface="Calibri"/>
                <a:sym typeface="Calibri"/>
              </a:rPr>
              <a:t> 45 = 45</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 = </a:t>
            </a:r>
            <a:r>
              <a:rPr lang="en" sz="1300">
                <a:solidFill>
                  <a:srgbClr val="1D2125"/>
                </a:solidFill>
                <a:latin typeface="Calibri"/>
                <a:ea typeface="Calibri"/>
                <a:cs typeface="Calibri"/>
                <a:sym typeface="Calibri"/>
              </a:rPr>
              <a:t>1 and </a:t>
            </a:r>
            <a:r>
              <a:rPr i="1" lang="en" sz="1300">
                <a:solidFill>
                  <a:srgbClr val="1D2125"/>
                </a:solidFill>
                <a:latin typeface="Calibri"/>
                <a:ea typeface="Calibri"/>
                <a:cs typeface="Calibri"/>
                <a:sym typeface="Calibri"/>
              </a:rPr>
              <a:t>p</a:t>
            </a:r>
            <a:r>
              <a:rPr lang="en" sz="1300">
                <a:solidFill>
                  <a:srgbClr val="1D2125"/>
                </a:solidFill>
                <a:latin typeface="Calibri"/>
                <a:ea typeface="Calibri"/>
                <a:cs typeface="Calibri"/>
                <a:sym typeface="Calibri"/>
              </a:rPr>
              <a:t> = </a:t>
            </a:r>
            <a:r>
              <a:rPr lang="en" sz="1300">
                <a:solidFill>
                  <a:srgbClr val="1D2125"/>
                </a:solidFill>
                <a:latin typeface="Calibri"/>
                <a:ea typeface="Calibri"/>
                <a:cs typeface="Calibri"/>
                <a:sym typeface="Calibri"/>
              </a:rPr>
              <a:t>10</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 </a:t>
            </a:r>
            <a:r>
              <a:rPr lang="en" sz="1300">
                <a:solidFill>
                  <a:srgbClr val="1D2125"/>
                </a:solidFill>
                <a:latin typeface="Calibri"/>
                <a:ea typeface="Calibri"/>
                <a:cs typeface="Calibri"/>
                <a:sym typeface="Calibri"/>
              </a:rPr>
              <a:t>These values make the equation false, because: 10(1) + 2.50(10) = 45</a:t>
            </a:r>
            <a:r>
              <a:rPr b="1" lang="en" sz="1300">
                <a:solidFill>
                  <a:srgbClr val="1D2125"/>
                </a:solidFill>
                <a:latin typeface="Calibri"/>
                <a:ea typeface="Calibri"/>
                <a:cs typeface="Calibri"/>
                <a:sym typeface="Calibri"/>
              </a:rPr>
              <a:t>;</a:t>
            </a:r>
            <a:r>
              <a:rPr lang="en" sz="1300">
                <a:solidFill>
                  <a:srgbClr val="1D2125"/>
                </a:solidFill>
                <a:latin typeface="Calibri"/>
                <a:ea typeface="Calibri"/>
                <a:cs typeface="Calibri"/>
                <a:sym typeface="Calibri"/>
              </a:rPr>
              <a:t> 10 + 25 = 45</a:t>
            </a:r>
            <a:r>
              <a:rPr b="1" lang="en" sz="1300">
                <a:solidFill>
                  <a:srgbClr val="1D2125"/>
                </a:solidFill>
                <a:latin typeface="Calibri"/>
                <a:ea typeface="Calibri"/>
                <a:cs typeface="Calibri"/>
                <a:sym typeface="Calibri"/>
              </a:rPr>
              <a:t>;</a:t>
            </a:r>
            <a:r>
              <a:rPr lang="en" sz="1300">
                <a:solidFill>
                  <a:srgbClr val="1D2125"/>
                </a:solidFill>
                <a:latin typeface="Calibri"/>
                <a:ea typeface="Calibri"/>
                <a:cs typeface="Calibri"/>
                <a:sym typeface="Calibri"/>
              </a:rPr>
              <a:t> 35 ≠ 45</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In this situation, one constraint is that the combined cost of shirts and socks must equal $45. Solutions to the equations are pairs of </a:t>
            </a: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 and </a:t>
            </a:r>
            <a:r>
              <a:rPr i="1" lang="en" sz="1300">
                <a:solidFill>
                  <a:srgbClr val="1D2125"/>
                </a:solidFill>
                <a:latin typeface="Calibri"/>
                <a:ea typeface="Calibri"/>
                <a:cs typeface="Calibri"/>
                <a:sym typeface="Calibri"/>
              </a:rPr>
              <a:t>p</a:t>
            </a:r>
            <a:r>
              <a:rPr lang="en" sz="1300">
                <a:solidFill>
                  <a:srgbClr val="1D2125"/>
                </a:solidFill>
                <a:latin typeface="Calibri"/>
                <a:ea typeface="Calibri"/>
                <a:cs typeface="Calibri"/>
                <a:sym typeface="Calibri"/>
              </a:rPr>
              <a:t> values that satisfy this constraint, such as in questions 1 - 2. Combinations such as </a:t>
            </a: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 = 1 and </a:t>
            </a:r>
            <a:r>
              <a:rPr i="1" lang="en" sz="1300">
                <a:solidFill>
                  <a:srgbClr val="1D2125"/>
                </a:solidFill>
                <a:latin typeface="Calibri"/>
                <a:ea typeface="Calibri"/>
                <a:cs typeface="Calibri"/>
                <a:sym typeface="Calibri"/>
              </a:rPr>
              <a:t>p</a:t>
            </a:r>
            <a:r>
              <a:rPr lang="en" sz="1300">
                <a:solidFill>
                  <a:srgbClr val="1D2125"/>
                </a:solidFill>
                <a:latin typeface="Calibri"/>
                <a:ea typeface="Calibri"/>
                <a:cs typeface="Calibri"/>
                <a:sym typeface="Calibri"/>
              </a:rPr>
              <a:t> = 10, as in question 3, are not solutions because they don't meet the constraint. When these pairs of values are substituted into the equation, they result in statements that are false.</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cd715056aac4eee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cd715056aac4eee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examples: T = 2 and W = 515 or T = 10 and W = 1575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Each solution tells us the number of T-shirts in the box and the corresponding total weight in grams.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tells us the number of T-shirts in the box that results in a total weight of 2,900 grams.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keep building on these ideas in upcoming lessons, so no need to slow down or add extra work. Use this cool-down to help plan what to focus on and support students as they grow their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cd715056aac4eee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cd715056aac4eee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cd715056aac4eee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cd715056aac4eee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Real-life situations can often be modeled with equations involving two variables. To help students make this connection, revisit the protein and fat activity. You might bring in—or let students bring in—different snack or protein bars. Have groups identify the total calorie constant for their bar, for instance 110 calories. Remind students that: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gram of protein = 4 calories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gram of fat = 9 calories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Use questions the following questions to guide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does the equation 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+ 9</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110 represent? (A total of 110 calories made up of protein and fat.)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does it mean to solve the equation? (Find combinations of protein and fat grams that total 110 calories.)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Is 11g protein and 5g fat a solution? Why or why not? (No—those values don’t satisfy the equation.)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does 4(5) + 9</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110 mean? (The snack has 5g of protein; solve for fat grams that total 110 calories.)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Remind students that expressions, equations, and inequalities are models—mathematical tools to represent real-world situations. Models are based on available info and assumptions, so if either changes, the model does too.</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21.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5.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6.jpg"/><Relationship Id="rId4" Type="http://schemas.openxmlformats.org/officeDocument/2006/relationships/image" Target="../media/image4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9.png"/><Relationship Id="rId9" Type="http://schemas.openxmlformats.org/officeDocument/2006/relationships/image" Target="../media/image23.png"/><Relationship Id="rId5" Type="http://schemas.openxmlformats.org/officeDocument/2006/relationships/image" Target="../media/image15.png"/><Relationship Id="rId6" Type="http://schemas.openxmlformats.org/officeDocument/2006/relationships/image" Target="../media/image13.png"/><Relationship Id="rId7" Type="http://schemas.openxmlformats.org/officeDocument/2006/relationships/image" Target="../media/image17.png"/><Relationship Id="rId8"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jpg"/><Relationship Id="rId4" Type="http://schemas.openxmlformats.org/officeDocument/2006/relationships/slide" Target="/ppt/slides/slide13.xml"/><Relationship Id="rId5"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4.png"/><Relationship Id="rId5"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7.png"/><Relationship Id="rId5" Type="http://schemas.openxmlformats.org/officeDocument/2006/relationships/image" Target="../media/image4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image" Target="../media/image5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11.png"/><Relationship Id="rId6" Type="http://schemas.openxmlformats.org/officeDocument/2006/relationships/image" Target="../media/image23.png"/><Relationship Id="rId7"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6.jpg"/><Relationship Id="rId4" Type="http://schemas.openxmlformats.org/officeDocument/2006/relationships/hyperlink" Target="https://youtu.be/4VHcX-0MTFE?si=8mQ6DIpEns1UE1Sf" TargetMode="External"/><Relationship Id="rId5" Type="http://schemas.openxmlformats.org/officeDocument/2006/relationships/hyperlink" Target="http://www.youtube.com/watch?v=4VHcX-0MTFE" TargetMode="External"/><Relationship Id="rId6" Type="http://schemas.openxmlformats.org/officeDocument/2006/relationships/image" Target="../media/image5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4.png"/><Relationship Id="rId5"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image" Target="../media/image5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9.png"/><Relationship Id="rId4" Type="http://schemas.openxmlformats.org/officeDocument/2006/relationships/image" Target="../media/image13.png"/><Relationship Id="rId5" Type="http://schemas.openxmlformats.org/officeDocument/2006/relationships/image" Target="../media/image17.png"/><Relationship Id="rId6" Type="http://schemas.openxmlformats.org/officeDocument/2006/relationships/image" Target="../media/image36.png"/><Relationship Id="rId7" Type="http://schemas.openxmlformats.org/officeDocument/2006/relationships/image" Target="../media/image11.png"/><Relationship Id="rId8"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17.png"/><Relationship Id="rId6" Type="http://schemas.openxmlformats.org/officeDocument/2006/relationships/image" Target="../media/image50.png"/><Relationship Id="rId7"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6.jp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7.png"/><Relationship Id="rId4" Type="http://schemas.openxmlformats.org/officeDocument/2006/relationships/image" Target="../media/image36.png"/><Relationship Id="rId5" Type="http://schemas.openxmlformats.org/officeDocument/2006/relationships/image" Target="../media/image50.png"/><Relationship Id="rId6" Type="http://schemas.openxmlformats.org/officeDocument/2006/relationships/image" Target="../media/image39.png"/><Relationship Id="rId7"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6.jpg"/><Relationship Id="rId4" Type="http://schemas.openxmlformats.org/officeDocument/2006/relationships/image" Target="../media/image5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1.4 Equations and Their Solutions</a:t>
            </a:r>
            <a:endParaRPr i="1"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1.4 Equations and Their Solutions</a:t>
            </a:r>
            <a:endParaRPr i="1"/>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{CA16B5D8-0D62-4E69-ADDB-2B49B8912653}</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 </a:t>
            </a:r>
            <a:r>
              <a:rPr lang="en">
                <a:solidFill>
                  <a:srgbClr val="F3F3F3"/>
                </a:solidFill>
              </a:rPr>
              <a:t>what it means for a value or pair of values to be a</a:t>
            </a:r>
            <a:r>
              <a:rPr b="1" lang="en">
                <a:solidFill>
                  <a:srgbClr val="F3F3F3"/>
                </a:solidFill>
              </a:rPr>
              <a:t> solution </a:t>
            </a:r>
            <a:r>
              <a:rPr lang="en">
                <a:solidFill>
                  <a:srgbClr val="F3F3F3"/>
                </a:solidFill>
              </a:rPr>
              <a:t>to an equation.</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Find solutions </a:t>
            </a:r>
            <a:r>
              <a:rPr lang="en">
                <a:solidFill>
                  <a:srgbClr val="F3F3F3"/>
                </a:solidFill>
              </a:rPr>
              <a:t>to equations by </a:t>
            </a:r>
            <a:r>
              <a:rPr b="1" lang="en">
                <a:solidFill>
                  <a:srgbClr val="F3F3F3"/>
                </a:solidFill>
              </a:rPr>
              <a:t>reasoning </a:t>
            </a:r>
            <a:r>
              <a:rPr lang="en">
                <a:solidFill>
                  <a:srgbClr val="F3F3F3"/>
                </a:solidFill>
              </a:rPr>
              <a:t>about a situation or by using </a:t>
            </a:r>
            <a:r>
              <a:rPr b="1" lang="en">
                <a:solidFill>
                  <a:srgbClr val="F3F3F3"/>
                </a:solidFill>
              </a:rPr>
              <a:t>algebra</a:t>
            </a:r>
            <a:r>
              <a:rPr lang="en">
                <a:solidFill>
                  <a:srgbClr val="F3F3F3"/>
                </a:solidFill>
              </a:rPr>
              <a:t>.</a:t>
            </a:r>
            <a:endParaRPr>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rPr>
              <a:t>Lesson 1.4 Equations and Their Solutions</a:t>
            </a:r>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Constraint</a:t>
            </a:r>
            <a:endParaRPr/>
          </a:p>
          <a:p>
            <a:pPr indent="-330200" lvl="1" marL="914400" rtl="0" algn="l">
              <a:spcBef>
                <a:spcPts val="0"/>
              </a:spcBef>
              <a:spcAft>
                <a:spcPts val="0"/>
              </a:spcAft>
              <a:buSzPts val="1600"/>
              <a:buChar char="○"/>
            </a:pPr>
            <a:r>
              <a:rPr lang="en"/>
              <a:t>A limitation on the possible values of variables in a model, often expressed by an equation or inequality.</a:t>
            </a:r>
            <a:endParaRPr i="1"/>
          </a:p>
          <a:p>
            <a:pPr indent="-342900" lvl="0" marL="457200" rtl="0" algn="l">
              <a:spcBef>
                <a:spcPts val="0"/>
              </a:spcBef>
              <a:spcAft>
                <a:spcPts val="0"/>
              </a:spcAft>
              <a:buSzPts val="1800"/>
              <a:buChar char="●"/>
            </a:pPr>
            <a:r>
              <a:rPr lang="en"/>
              <a:t>Model</a:t>
            </a:r>
            <a:endParaRPr/>
          </a:p>
          <a:p>
            <a:pPr indent="-330200" lvl="1" marL="914400" rtl="0" algn="l">
              <a:spcBef>
                <a:spcPts val="0"/>
              </a:spcBef>
              <a:spcAft>
                <a:spcPts val="0"/>
              </a:spcAft>
              <a:buSzPts val="1600"/>
              <a:buChar char="○"/>
            </a:pPr>
            <a:r>
              <a:rPr lang="en"/>
              <a:t>A mathematical representation of a problem from STEM or everyday life, used to solve problems and make decisions.</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1.4 Equations and Their Solutions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4">
            <a:alphaModFix/>
          </a:blip>
          <a:stretch>
            <a:fillRect/>
          </a:stretch>
        </p:blipFill>
        <p:spPr>
          <a:xfrm>
            <a:off x="1841720" y="3109005"/>
            <a:ext cx="228600" cy="228600"/>
          </a:xfrm>
          <a:prstGeom prst="rect">
            <a:avLst/>
          </a:prstGeom>
          <a:noFill/>
          <a:ln>
            <a:noFill/>
          </a:ln>
        </p:spPr>
      </p:pic>
      <p:sp>
        <p:nvSpPr>
          <p:cNvPr id="98" name="Google Shape;98;p12"/>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99" name="Google Shape;99;p12"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00" name="Google Shape;100;p12"/>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01" name="Google Shape;101;p12"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02" name="Google Shape;102;p12"/>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03" name="Google Shape;103;p12"/>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04" name="Google Shape;104;p12"/>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05" name="Google Shape;105;p12"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06" name="Google Shape;106;p12"/>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07" name="Google Shape;107;p12"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108" name="Google Shape;108;p12"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109" name="Google Shape;109;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0" name="Google Shape;110;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5" name="Google Shape;115;p12"/>
          <p:cNvCxnSpPr>
            <a:stCxn id="109" idx="2"/>
            <a:endCxn id="111"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16" name="Google Shape;116;p12"/>
          <p:cNvCxnSpPr>
            <a:stCxn id="111" idx="3"/>
            <a:endCxn id="11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2"/>
          <p:cNvCxnSpPr>
            <a:stCxn id="110" idx="3"/>
            <a:endCxn id="11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2"/>
          <p:cNvCxnSpPr>
            <a:stCxn id="112" idx="3"/>
            <a:endCxn id="114"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2"/>
          <p:cNvCxnSpPr>
            <a:stCxn id="114" idx="3"/>
            <a:endCxn id="113"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pic>
        <p:nvPicPr>
          <p:cNvPr id="120" name="Google Shape;120;p12" title="hugeicons_task-done-01.png"/>
          <p:cNvPicPr preferRelativeResize="0"/>
          <p:nvPr/>
        </p:nvPicPr>
        <p:blipFill>
          <a:blip r:embed="rId4">
            <a:alphaModFix/>
          </a:blip>
          <a:stretch>
            <a:fillRect/>
          </a:stretch>
        </p:blipFill>
        <p:spPr>
          <a:xfrm>
            <a:off x="1841720" y="3200400"/>
            <a:ext cx="228600" cy="228600"/>
          </a:xfrm>
          <a:prstGeom prst="rect">
            <a:avLst/>
          </a:prstGeom>
          <a:noFill/>
          <a:ln>
            <a:noFill/>
          </a:ln>
        </p:spPr>
      </p:pic>
      <p:sp>
        <p:nvSpPr>
          <p:cNvPr id="121" name="Google Shape;121;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sz="1800">
              <a:solidFill>
                <a:srgbClr val="595959"/>
              </a:solidFill>
              <a:latin typeface="Calibri"/>
              <a:ea typeface="Calibri"/>
              <a:cs typeface="Calibri"/>
              <a:sym typeface="Calibri"/>
            </a:endParaRPr>
          </a:p>
        </p:txBody>
      </p:sp>
      <p:pic>
        <p:nvPicPr>
          <p:cNvPr id="122" name="Google Shape;122;p12" title="hugeicons_task-done-01.png"/>
          <p:cNvPicPr preferRelativeResize="0"/>
          <p:nvPr/>
        </p:nvPicPr>
        <p:blipFill>
          <a:blip r:embed="rId4">
            <a:alphaModFix/>
          </a:blip>
          <a:stretch>
            <a:fillRect/>
          </a:stretch>
        </p:blipFill>
        <p:spPr>
          <a:xfrm>
            <a:off x="3628795" y="1554480"/>
            <a:ext cx="228600" cy="228600"/>
          </a:xfrm>
          <a:prstGeom prst="rect">
            <a:avLst/>
          </a:prstGeom>
          <a:noFill/>
          <a:ln>
            <a:noFill/>
          </a:ln>
        </p:spPr>
      </p:pic>
      <p:sp>
        <p:nvSpPr>
          <p:cNvPr id="123" name="Google Shape;123;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b="1" sz="1800">
              <a:solidFill>
                <a:srgbClr val="595959"/>
              </a:solidFill>
              <a:latin typeface="Calibri"/>
              <a:ea typeface="Calibri"/>
              <a:cs typeface="Calibri"/>
              <a:sym typeface="Calibri"/>
            </a:endParaRPr>
          </a:p>
        </p:txBody>
      </p:sp>
      <p:pic>
        <p:nvPicPr>
          <p:cNvPr id="124" name="Google Shape;124;p12" title="hugeicons_chart-down.png"/>
          <p:cNvPicPr preferRelativeResize="0"/>
          <p:nvPr/>
        </p:nvPicPr>
        <p:blipFill>
          <a:blip r:embed="rId5">
            <a:alphaModFix/>
          </a:blip>
          <a:stretch>
            <a:fillRect/>
          </a:stretch>
        </p:blipFill>
        <p:spPr>
          <a:xfrm>
            <a:off x="4902133" y="3200400"/>
            <a:ext cx="228600" cy="228600"/>
          </a:xfrm>
          <a:prstGeom prst="rect">
            <a:avLst/>
          </a:prstGeom>
          <a:noFill/>
          <a:ln>
            <a:noFill/>
          </a:ln>
        </p:spPr>
      </p:pic>
      <p:sp>
        <p:nvSpPr>
          <p:cNvPr id="125" name="Google Shape;125;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126" name="Google Shape;126;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127" name="Google Shape;127;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128" name="Google Shape;128;p12" title="hugeicons_start-up-02.png"/>
          <p:cNvPicPr preferRelativeResize="0"/>
          <p:nvPr/>
        </p:nvPicPr>
        <p:blipFill>
          <a:blip r:embed="rId6">
            <a:alphaModFix/>
          </a:blip>
          <a:stretch>
            <a:fillRect/>
          </a:stretch>
        </p:blipFill>
        <p:spPr>
          <a:xfrm>
            <a:off x="1084454" y="1554480"/>
            <a:ext cx="228600" cy="228600"/>
          </a:xfrm>
          <a:prstGeom prst="rect">
            <a:avLst/>
          </a:prstGeom>
          <a:noFill/>
          <a:ln>
            <a:noFill/>
          </a:ln>
        </p:spPr>
      </p:pic>
      <p:sp>
        <p:nvSpPr>
          <p:cNvPr id="129" name="Google Shape;129;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30" name="Google Shape;130;p12"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131" name="Google Shape;131;p12"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sp>
        <p:nvSpPr>
          <p:cNvPr id="136" name="Google Shape;136;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Math Talk </a:t>
            </a:r>
            <a:r>
              <a:rPr lang="en"/>
              <a:t>🗣️</a:t>
            </a:r>
            <a:endParaRPr>
              <a:solidFill>
                <a:srgbClr val="005047"/>
              </a:solidFill>
            </a:endParaRPr>
          </a:p>
        </p:txBody>
      </p:sp>
      <p:sp>
        <p:nvSpPr>
          <p:cNvPr id="137" name="Google Shape;137;p13"/>
          <p:cNvSpPr txBox="1"/>
          <p:nvPr>
            <p:ph idx="1" type="body"/>
          </p:nvPr>
        </p:nvSpPr>
        <p:spPr>
          <a:xfrm>
            <a:off x="311700" y="1044063"/>
            <a:ext cx="79719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A granola bite contains 27 calories. Most of the calories come from </a:t>
            </a:r>
            <a:r>
              <a:rPr i="1" lang="en"/>
              <a:t>c</a:t>
            </a:r>
            <a:r>
              <a:rPr lang="en"/>
              <a:t> grams of carbohydrates. The rest come from other ingredients. One gram of carbohydrate contains 4 calories.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The equation 4</a:t>
            </a:r>
            <a:r>
              <a:rPr i="1" lang="en"/>
              <a:t>c</a:t>
            </a:r>
            <a:r>
              <a:rPr lang="en"/>
              <a:t> + 5 = 27 represents the relationship between these quantities.</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lang="en"/>
              <a:t>What could the 5 represent in this situation?</a:t>
            </a:r>
            <a:endParaRPr/>
          </a:p>
          <a:p>
            <a:pPr indent="-342900" lvl="0" marL="457200" rtl="0" algn="l">
              <a:lnSpc>
                <a:spcPct val="100000"/>
              </a:lnSpc>
              <a:spcBef>
                <a:spcPts val="0"/>
              </a:spcBef>
              <a:spcAft>
                <a:spcPts val="0"/>
              </a:spcAft>
              <a:buSzPts val="1800"/>
              <a:buAutoNum type="arabicPeriod"/>
            </a:pPr>
            <a:r>
              <a:rPr lang="en"/>
              <a:t>Priya said that neither 8 nor 3 could be the solution to the equation. Is she correct?</a:t>
            </a:r>
            <a:endParaRPr/>
          </a:p>
          <a:p>
            <a:pPr indent="0" lvl="0" marL="0" rtl="0" algn="l">
              <a:lnSpc>
                <a:spcPct val="100000"/>
              </a:lnSpc>
              <a:spcBef>
                <a:spcPts val="0"/>
              </a:spcBef>
              <a:spcAft>
                <a:spcPts val="0"/>
              </a:spcAft>
              <a:buNone/>
            </a:pPr>
            <a:r>
              <a:t/>
            </a:r>
            <a:endParaRPr/>
          </a:p>
        </p:txBody>
      </p:sp>
      <p:sp>
        <p:nvSpPr>
          <p:cNvPr id="138" name="Google Shape;138;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1.4.1 </a:t>
            </a:r>
            <a:r>
              <a:rPr lang="en"/>
              <a:t>Finding the Solution to an Equation in One Variable, Part 1</a:t>
            </a:r>
            <a:endParaRPr i="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1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Warm Up - Math Talk </a:t>
            </a:r>
            <a:r>
              <a:rPr lang="en"/>
              <a:t>🗣️</a:t>
            </a:r>
            <a:endParaRPr>
              <a:solidFill>
                <a:srgbClr val="005047"/>
              </a:solidFill>
            </a:endParaRPr>
          </a:p>
        </p:txBody>
      </p:sp>
      <p:sp>
        <p:nvSpPr>
          <p:cNvPr id="145" name="Google Shape;145;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6" name="Google Shape;146;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1.4.1: Finding the Solution to an Equation in One Variable, Part 1</a:t>
            </a:r>
            <a:endParaRPr/>
          </a:p>
        </p:txBody>
      </p:sp>
      <p:sp>
        <p:nvSpPr>
          <p:cNvPr id="147" name="Google Shape;147;p14"/>
          <p:cNvSpPr txBox="1"/>
          <p:nvPr>
            <p:ph type="title"/>
          </p:nvPr>
        </p:nvSpPr>
        <p:spPr>
          <a:xfrm>
            <a:off x="311700" y="1258187"/>
            <a:ext cx="8520600" cy="461700"/>
          </a:xfrm>
          <a:prstGeom prst="rect">
            <a:avLst/>
          </a:prstGeom>
        </p:spPr>
        <p:txBody>
          <a:bodyPr anchorCtr="0" anchor="t" bIns="91425" lIns="91425" spcFirstLastPara="1" rIns="91425" wrap="square" tIns="91425">
            <a:spAutoFit/>
          </a:bodyPr>
          <a:lstStyle/>
          <a:p>
            <a:pPr indent="-342900" lvl="0" marL="457200" rtl="0" algn="l">
              <a:spcBef>
                <a:spcPts val="0"/>
              </a:spcBef>
              <a:spcAft>
                <a:spcPts val="0"/>
              </a:spcAft>
              <a:buClr>
                <a:schemeClr val="dk1"/>
              </a:buClr>
              <a:buSzPts val="1800"/>
              <a:buFont typeface="Calibri"/>
              <a:buAutoNum type="arabicPeriod" startAt="3"/>
            </a:pPr>
            <a:r>
              <a:rPr b="0" lang="en" sz="1800">
                <a:solidFill>
                  <a:srgbClr val="424242"/>
                </a:solidFill>
                <a:latin typeface="Calibri"/>
                <a:ea typeface="Calibri"/>
                <a:cs typeface="Calibri"/>
                <a:sym typeface="Calibri"/>
              </a:rPr>
              <a:t>Marcus said the solution is 5.5. Is he correct? Explain.</a:t>
            </a:r>
            <a:endParaRPr b="0" sz="1800">
              <a:solidFill>
                <a:schemeClr val="dk1"/>
              </a:solidFill>
              <a:latin typeface="Calibri"/>
              <a:ea typeface="Calibri"/>
              <a:cs typeface="Calibri"/>
              <a:sym typeface="Calibri"/>
            </a:endParaRPr>
          </a:p>
        </p:txBody>
      </p:sp>
      <p:pic>
        <p:nvPicPr>
          <p:cNvPr descr="File:Chewy-Granola-Bar.jpg - Wikimedia Commons" id="148" name="Google Shape;148;p14"/>
          <p:cNvPicPr preferRelativeResize="0"/>
          <p:nvPr/>
        </p:nvPicPr>
        <p:blipFill>
          <a:blip r:embed="rId4">
            <a:alphaModFix/>
          </a:blip>
          <a:stretch>
            <a:fillRect/>
          </a:stretch>
        </p:blipFill>
        <p:spPr>
          <a:xfrm>
            <a:off x="2177263" y="1872287"/>
            <a:ext cx="4789484" cy="262626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2" name="Shape 152"/>
        <p:cNvGrpSpPr/>
        <p:nvPr/>
      </p:nvGrpSpPr>
      <p:grpSpPr>
        <a:xfrm>
          <a:off x="0" y="0"/>
          <a:ext cx="0" cy="0"/>
          <a:chOff x="0" y="0"/>
          <a:chExt cx="0" cy="0"/>
        </a:xfrm>
      </p:grpSpPr>
      <p:sp>
        <p:nvSpPr>
          <p:cNvPr id="153" name="Google Shape;153;p15"/>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54" name="Google Shape;154;p1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5" name="Google Shape;155;p15"/>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6" name="Google Shape;156;p1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7" name="Google Shape;157;p15"/>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8" name="Google Shape;158;p1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9" name="Google Shape;159;p1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60" name="Google Shape;160;p15"/>
          <p:cNvCxnSpPr>
            <a:stCxn id="154" idx="2"/>
            <a:endCxn id="15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61" name="Google Shape;161;p15"/>
          <p:cNvCxnSpPr>
            <a:stCxn id="156" idx="3"/>
            <a:endCxn id="155"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62" name="Google Shape;162;p15"/>
          <p:cNvCxnSpPr>
            <a:stCxn id="155" idx="3"/>
            <a:endCxn id="15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63" name="Google Shape;163;p15"/>
          <p:cNvCxnSpPr>
            <a:stCxn id="157" idx="3"/>
            <a:endCxn id="15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64" name="Google Shape;164;p15"/>
          <p:cNvCxnSpPr>
            <a:stCxn id="159" idx="3"/>
            <a:endCxn id="15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65" name="Google Shape;16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15"/>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67" name="Google Shape;167;p15"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68" name="Google Shape;168;p15"/>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69" name="Google Shape;169;p15"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70" name="Google Shape;170;p15"/>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71" name="Google Shape;171;p15"/>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72" name="Google Shape;172;p15"/>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73" name="Google Shape;173;p15"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74" name="Google Shape;174;p15"/>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75" name="Google Shape;175;p15" title="hugeicons_task-done-01.png"/>
          <p:cNvPicPr preferRelativeResize="0"/>
          <p:nvPr/>
        </p:nvPicPr>
        <p:blipFill>
          <a:blip r:embed="rId7">
            <a:alphaModFix/>
          </a:blip>
          <a:stretch>
            <a:fillRect/>
          </a:stretch>
        </p:blipFill>
        <p:spPr>
          <a:xfrm>
            <a:off x="1837944" y="3108960"/>
            <a:ext cx="228600" cy="228600"/>
          </a:xfrm>
          <a:prstGeom prst="rect">
            <a:avLst/>
          </a:prstGeom>
          <a:noFill/>
          <a:ln>
            <a:noFill/>
          </a:ln>
        </p:spPr>
      </p:pic>
      <p:pic>
        <p:nvPicPr>
          <p:cNvPr id="176" name="Google Shape;176;p15"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pic>
        <p:nvPicPr>
          <p:cNvPr id="177" name="Google Shape;177;p15" title="hugeicons_pencil.png"/>
          <p:cNvPicPr preferRelativeResize="0"/>
          <p:nvPr/>
        </p:nvPicPr>
        <p:blipFill>
          <a:blip r:embed="rId9">
            <a:alphaModFix/>
          </a:blip>
          <a:stretch>
            <a:fillRect/>
          </a:stretch>
        </p:blipFill>
        <p:spPr>
          <a:xfrm>
            <a:off x="6519672" y="1444752"/>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16"/>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600">
                <a:solidFill>
                  <a:srgbClr val="005047"/>
                </a:solidFill>
              </a:rPr>
              <a:t>Learning Activity - Take-Home Pay</a:t>
            </a:r>
            <a:endParaRPr sz="2600">
              <a:solidFill>
                <a:srgbClr val="005047"/>
              </a:solidFill>
            </a:endParaRPr>
          </a:p>
        </p:txBody>
      </p:sp>
      <p:sp>
        <p:nvSpPr>
          <p:cNvPr id="183" name="Google Shape;183;p16"/>
          <p:cNvSpPr txBox="1"/>
          <p:nvPr>
            <p:ph idx="1" type="body"/>
          </p:nvPr>
        </p:nvSpPr>
        <p:spPr>
          <a:xfrm>
            <a:off x="311700" y="970575"/>
            <a:ext cx="8520600" cy="35982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Jada can earn money on weekends by working at a local bookstore for $12.20 an hour. Each workday, she spends $7.15 on bus fare to get there and back.</a:t>
            </a:r>
            <a:endParaRPr/>
          </a:p>
          <a:p>
            <a:pPr indent="-342900" lvl="0" marL="457200" rtl="0" algn="l">
              <a:lnSpc>
                <a:spcPct val="90000"/>
              </a:lnSpc>
              <a:spcBef>
                <a:spcPts val="1200"/>
              </a:spcBef>
              <a:spcAft>
                <a:spcPts val="0"/>
              </a:spcAft>
              <a:buSzPts val="1800"/>
              <a:buAutoNum type="arabicPeriod"/>
            </a:pPr>
            <a:r>
              <a:rPr lang="en"/>
              <a:t>Write an equation that represents Jada’s take-home earnings in dollars, </a:t>
            </a:r>
            <a:r>
              <a:rPr i="1" lang="en"/>
              <a:t>E</a:t>
            </a:r>
            <a:r>
              <a:rPr lang="en"/>
              <a:t>, if she works at the bookstore for </a:t>
            </a:r>
            <a:r>
              <a:rPr i="1" lang="en"/>
              <a:t>h</a:t>
            </a:r>
            <a:r>
              <a:rPr lang="en"/>
              <a:t> hours in one day.</a:t>
            </a:r>
            <a:endParaRPr/>
          </a:p>
          <a:p>
            <a:pPr indent="-342900" lvl="0" marL="457200" rtl="0" algn="l">
              <a:lnSpc>
                <a:spcPct val="90000"/>
              </a:lnSpc>
              <a:spcBef>
                <a:spcPts val="1200"/>
              </a:spcBef>
              <a:spcAft>
                <a:spcPts val="0"/>
              </a:spcAft>
              <a:buSzPts val="1800"/>
              <a:buAutoNum type="arabicPeriod"/>
            </a:pPr>
            <a:r>
              <a:rPr lang="en"/>
              <a:t>One day, Jada takes home $90.45 after working </a:t>
            </a:r>
            <a:r>
              <a:rPr i="1" lang="en"/>
              <a:t>h</a:t>
            </a:r>
            <a:r>
              <a:rPr lang="en"/>
              <a:t> hours and after paying the bus fare. Write an equation to represent this situation.</a:t>
            </a:r>
            <a:endParaRPr/>
          </a:p>
          <a:p>
            <a:pPr indent="-342900" lvl="0" marL="457200" rtl="0" algn="l">
              <a:lnSpc>
                <a:spcPct val="90000"/>
              </a:lnSpc>
              <a:spcBef>
                <a:spcPts val="1000"/>
              </a:spcBef>
              <a:spcAft>
                <a:spcPts val="0"/>
              </a:spcAft>
              <a:buSzPts val="1800"/>
              <a:buAutoNum type="arabicPeriod"/>
            </a:pPr>
            <a:r>
              <a:rPr lang="en"/>
              <a:t>Is 4 a solution to the last equation you wrote? Is 7 a solution to the last equation you wrote?</a:t>
            </a:r>
            <a:endParaRPr/>
          </a:p>
          <a:p>
            <a:pPr indent="0" lvl="0" marL="0" rtl="0" algn="l">
              <a:lnSpc>
                <a:spcPct val="90000"/>
              </a:lnSpc>
              <a:spcBef>
                <a:spcPts val="1200"/>
              </a:spcBef>
              <a:spcAft>
                <a:spcPts val="1200"/>
              </a:spcAft>
              <a:buNone/>
            </a:pPr>
            <a:r>
              <a:t/>
            </a:r>
            <a:endParaRPr/>
          </a:p>
        </p:txBody>
      </p:sp>
      <p:sp>
        <p:nvSpPr>
          <p:cNvPr id="184" name="Google Shape;184;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1.4.2: Writing Equations to Represent Constraints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17"/>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Activity - </a:t>
            </a:r>
            <a:r>
              <a:rPr lang="en" sz="2600"/>
              <a:t>Take-Home Pay</a:t>
            </a:r>
            <a:endParaRPr sz="2600">
              <a:solidFill>
                <a:srgbClr val="005047"/>
              </a:solidFill>
            </a:endParaRPr>
          </a:p>
        </p:txBody>
      </p:sp>
      <p:sp>
        <p:nvSpPr>
          <p:cNvPr id="191" name="Google Shape;191;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1.4.2: Writing Equations to Represent Constraints</a:t>
            </a:r>
            <a:endParaRPr/>
          </a:p>
        </p:txBody>
      </p:sp>
      <p:sp>
        <p:nvSpPr>
          <p:cNvPr id="193" name="Google Shape;193;p17"/>
          <p:cNvSpPr txBox="1"/>
          <p:nvPr/>
        </p:nvSpPr>
        <p:spPr>
          <a:xfrm>
            <a:off x="506900" y="970575"/>
            <a:ext cx="8325300" cy="3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Look back at the equation you wrote in question 2 that shows Jada’s take-home pay is $90.45. What does the solution to that equation tell you in this situation?</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Need a hint? Solve the equation. What does the answer represent?</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94" name="Google Shape;194;p17">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descr="File:Books-aj.svg aj ashton 01f.svg - Wikipedia" id="195" name="Google Shape;195;p17"/>
          <p:cNvPicPr preferRelativeResize="0"/>
          <p:nvPr/>
        </p:nvPicPr>
        <p:blipFill>
          <a:blip r:embed="rId5">
            <a:alphaModFix/>
          </a:blip>
          <a:stretch>
            <a:fillRect/>
          </a:stretch>
        </p:blipFill>
        <p:spPr>
          <a:xfrm>
            <a:off x="3587906" y="2510800"/>
            <a:ext cx="1968200" cy="174812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9" name="Shape 199"/>
        <p:cNvGrpSpPr/>
        <p:nvPr/>
      </p:nvGrpSpPr>
      <p:grpSpPr>
        <a:xfrm>
          <a:off x="0" y="0"/>
          <a:ext cx="0" cy="0"/>
          <a:chOff x="0" y="0"/>
          <a:chExt cx="0" cy="0"/>
        </a:xfrm>
      </p:grpSpPr>
      <p:sp>
        <p:nvSpPr>
          <p:cNvPr id="200" name="Google Shape;200;p18"/>
          <p:cNvSpPr txBox="1"/>
          <p:nvPr>
            <p:ph type="title"/>
          </p:nvPr>
        </p:nvSpPr>
        <p:spPr>
          <a:xfrm>
            <a:off x="162500" y="445025"/>
            <a:ext cx="87987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Describing Relationships</a:t>
            </a:r>
            <a:endParaRPr sz="2600"/>
          </a:p>
        </p:txBody>
      </p:sp>
      <p:sp>
        <p:nvSpPr>
          <p:cNvPr id="201" name="Google Shape;201;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2" name="Google Shape;202;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1.4.2: Writing Equations to Represent Constraints</a:t>
            </a:r>
            <a:endParaRPr/>
          </a:p>
        </p:txBody>
      </p:sp>
      <p:pic>
        <p:nvPicPr>
          <p:cNvPr id="203" name="Google Shape;203;p18"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04" name="Google Shape;204;p18"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05" name="Google Shape;205;p18"/>
          <p:cNvSpPr/>
          <p:nvPr/>
        </p:nvSpPr>
        <p:spPr>
          <a:xfrm>
            <a:off x="5034250" y="1292700"/>
            <a:ext cx="3652500" cy="1785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Write down possible math questions that could be asked about this situation.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Compare your questions with a partner or the whole class.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Co-Craft Questions</a:t>
            </a:r>
            <a:endParaRPr sz="1000">
              <a:latin typeface="Calibri"/>
              <a:ea typeface="Calibri"/>
              <a:cs typeface="Calibri"/>
              <a:sym typeface="Calibri"/>
            </a:endParaRPr>
          </a:p>
        </p:txBody>
      </p:sp>
      <p:sp>
        <p:nvSpPr>
          <p:cNvPr id="206" name="Google Shape;206;p18"/>
          <p:cNvSpPr/>
          <p:nvPr/>
        </p:nvSpPr>
        <p:spPr>
          <a:xfrm>
            <a:off x="5034300" y="3340975"/>
            <a:ext cx="3652500" cy="14952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After you’ve worked for a few minutes, be ready to share </a:t>
            </a:r>
            <a:r>
              <a:rPr i="1" lang="en" sz="1500">
                <a:latin typeface="Calibri"/>
                <a:ea typeface="Calibri"/>
                <a:cs typeface="Calibri"/>
                <a:sym typeface="Calibri"/>
              </a:rPr>
              <a:t>how you started</a:t>
            </a:r>
            <a:r>
              <a:rPr lang="en" sz="1500">
                <a:latin typeface="Calibri"/>
                <a:ea typeface="Calibri"/>
                <a:cs typeface="Calibri"/>
                <a:sym typeface="Calibri"/>
              </a:rPr>
              <a:t> your equation. </a:t>
            </a:r>
            <a:r>
              <a:rPr i="1" lang="en" sz="1500">
                <a:latin typeface="Calibri"/>
                <a:ea typeface="Calibri"/>
                <a:cs typeface="Calibri"/>
                <a:sym typeface="Calibri"/>
              </a:rPr>
              <a:t>What numbers did you use,</a:t>
            </a:r>
            <a:r>
              <a:rPr lang="en" sz="1500">
                <a:latin typeface="Calibri"/>
                <a:ea typeface="Calibri"/>
                <a:cs typeface="Calibri"/>
                <a:sym typeface="Calibri"/>
              </a:rPr>
              <a:t> and where did they come from?</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 Action and Expression</a:t>
            </a:r>
            <a:endParaRPr>
              <a:latin typeface="Calibri"/>
              <a:ea typeface="Calibri"/>
              <a:cs typeface="Calibri"/>
              <a:sym typeface="Calibri"/>
            </a:endParaRPr>
          </a:p>
        </p:txBody>
      </p:sp>
      <p:sp>
        <p:nvSpPr>
          <p:cNvPr id="207" name="Google Shape;207;p18"/>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11" name="Shape 211"/>
        <p:cNvGrpSpPr/>
        <p:nvPr/>
      </p:nvGrpSpPr>
      <p:grpSpPr>
        <a:xfrm>
          <a:off x="0" y="0"/>
          <a:ext cx="0" cy="0"/>
          <a:chOff x="0" y="0"/>
          <a:chExt cx="0" cy="0"/>
        </a:xfrm>
      </p:grpSpPr>
      <p:sp>
        <p:nvSpPr>
          <p:cNvPr id="212" name="Google Shape;212;p19"/>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r>
              <a:rPr lang="en" sz="3000"/>
              <a:t> - Decisions 🤔</a:t>
            </a:r>
            <a:endParaRPr sz="3000"/>
          </a:p>
        </p:txBody>
      </p:sp>
      <p:sp>
        <p:nvSpPr>
          <p:cNvPr id="213" name="Google Shape;213;p19"/>
          <p:cNvSpPr txBox="1"/>
          <p:nvPr>
            <p:ph idx="1" type="body"/>
          </p:nvPr>
        </p:nvSpPr>
        <p:spPr>
          <a:xfrm>
            <a:off x="311700" y="1197450"/>
            <a:ext cx="8375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Jada has a second option to earn money: she could help some neighbors with errands and computer work for $11 an hour. After </a:t>
            </a:r>
            <a:r>
              <a:rPr lang="en"/>
              <a:t>considering</a:t>
            </a:r>
            <a:r>
              <a:rPr lang="en"/>
              <a:t> her schedule, Jada realizes that she has about </a:t>
            </a:r>
            <a:r>
              <a:rPr b="1" lang="en"/>
              <a:t>only</a:t>
            </a:r>
            <a:r>
              <a:rPr lang="en"/>
              <a:t> 9 hours available to work one day of the weekend.</a:t>
            </a:r>
            <a:endParaRPr/>
          </a:p>
          <a:p>
            <a:pPr indent="0" lvl="0" marL="0" rtl="0" algn="l">
              <a:lnSpc>
                <a:spcPct val="100000"/>
              </a:lnSpc>
              <a:spcBef>
                <a:spcPts val="1200"/>
              </a:spcBef>
              <a:spcAft>
                <a:spcPts val="1200"/>
              </a:spcAft>
              <a:buNone/>
            </a:pPr>
            <a:r>
              <a:rPr lang="en"/>
              <a:t>Which option should she choose—sorting books at the bookstore for 9 hours </a:t>
            </a:r>
            <a:r>
              <a:rPr b="1" lang="en"/>
              <a:t>or</a:t>
            </a:r>
            <a:r>
              <a:rPr lang="en"/>
              <a:t> helping her neighbors for 9 hours? Be prepared to show your reasoning.</a:t>
            </a:r>
            <a:endParaRPr/>
          </a:p>
        </p:txBody>
      </p:sp>
      <p:sp>
        <p:nvSpPr>
          <p:cNvPr id="214" name="Google Shape;214;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5" name="Google Shape;215;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1.4.2: Writing Equations to Represent Constraints</a:t>
            </a:r>
            <a:endParaRPr/>
          </a:p>
        </p:txBody>
      </p:sp>
      <p:pic>
        <p:nvPicPr>
          <p:cNvPr id="216" name="Google Shape;216;p19"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descr="File:Choose an option.jpg - Wikimedia Commons" id="217" name="Google Shape;217;p19"/>
          <p:cNvPicPr preferRelativeResize="0"/>
          <p:nvPr/>
        </p:nvPicPr>
        <p:blipFill>
          <a:blip r:embed="rId5">
            <a:alphaModFix/>
          </a:blip>
          <a:stretch>
            <a:fillRect/>
          </a:stretch>
        </p:blipFill>
        <p:spPr>
          <a:xfrm>
            <a:off x="6545825" y="2905650"/>
            <a:ext cx="1887375" cy="163947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23" name="Google Shape;223;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Jada found a third job option and was offered a position working at a camp for $10.50 per hour. The total bus fare to and from the camp is $8.40. Write an equation that represents how much she will make in a day, </a:t>
            </a:r>
            <a:r>
              <a:rPr i="1" lang="en"/>
              <a:t>d</a:t>
            </a:r>
            <a:r>
              <a:rPr lang="en"/>
              <a:t>, after working </a:t>
            </a:r>
            <a:r>
              <a:rPr i="1" lang="en"/>
              <a:t>h</a:t>
            </a:r>
            <a:r>
              <a:rPr lang="en"/>
              <a:t> hours.</a:t>
            </a:r>
            <a:endParaRPr/>
          </a:p>
          <a:p>
            <a:pPr indent="0" lvl="0" marL="0" rtl="0" algn="l">
              <a:lnSpc>
                <a:spcPct val="100000"/>
              </a:lnSpc>
              <a:spcBef>
                <a:spcPts val="1200"/>
              </a:spcBef>
              <a:spcAft>
                <a:spcPts val="0"/>
              </a:spcAft>
              <a:buNone/>
            </a:pPr>
            <a:r>
              <a:t/>
            </a:r>
            <a:endParaRPr i="1"/>
          </a:p>
          <a:p>
            <a:pPr indent="-342900" lvl="0" marL="3200400" rtl="0" algn="l">
              <a:lnSpc>
                <a:spcPct val="100000"/>
              </a:lnSpc>
              <a:spcBef>
                <a:spcPts val="1000"/>
              </a:spcBef>
              <a:spcAft>
                <a:spcPts val="0"/>
              </a:spcAft>
              <a:buClr>
                <a:srgbClr val="424242"/>
              </a:buClr>
              <a:buSzPts val="1800"/>
              <a:buFont typeface="Calibri"/>
              <a:buAutoNum type="alphaLcPeriod"/>
            </a:pPr>
            <a:r>
              <a:rPr i="1" lang="en"/>
              <a:t>d</a:t>
            </a:r>
            <a:r>
              <a:rPr lang="en"/>
              <a:t> = 10.50</a:t>
            </a:r>
            <a:r>
              <a:rPr i="1" lang="en"/>
              <a:t>h</a:t>
            </a:r>
            <a:r>
              <a:rPr lang="en"/>
              <a:t> − 8.40</a:t>
            </a:r>
            <a:r>
              <a:rPr i="1" lang="en"/>
              <a:t>			c.    d</a:t>
            </a:r>
            <a:r>
              <a:rPr lang="en"/>
              <a:t> = 10.50</a:t>
            </a:r>
            <a:r>
              <a:rPr i="1" lang="en"/>
              <a:t>h</a:t>
            </a:r>
            <a:r>
              <a:rPr lang="en"/>
              <a:t> ÷ 8.40</a:t>
            </a:r>
            <a:endParaRPr sz="1800">
              <a:solidFill>
                <a:srgbClr val="424242"/>
              </a:solidFill>
            </a:endParaRPr>
          </a:p>
          <a:p>
            <a:pPr indent="-342900" lvl="0" marL="3200400" rtl="0" algn="l">
              <a:lnSpc>
                <a:spcPct val="100000"/>
              </a:lnSpc>
              <a:spcBef>
                <a:spcPts val="1000"/>
              </a:spcBef>
              <a:spcAft>
                <a:spcPts val="0"/>
              </a:spcAft>
              <a:buSzPts val="1800"/>
              <a:buFont typeface="Calibri"/>
              <a:buAutoNum type="alphaLcPeriod"/>
            </a:pPr>
            <a:r>
              <a:rPr i="1" lang="en"/>
              <a:t>d</a:t>
            </a:r>
            <a:r>
              <a:rPr lang="en"/>
              <a:t> = 10.50</a:t>
            </a:r>
            <a:r>
              <a:rPr i="1" lang="en"/>
              <a:t>h</a:t>
            </a:r>
            <a:r>
              <a:rPr lang="en"/>
              <a:t> + 8.40</a:t>
            </a:r>
            <a:r>
              <a:rPr i="1" lang="en"/>
              <a:t>			d.    d</a:t>
            </a:r>
            <a:r>
              <a:rPr lang="en"/>
              <a:t> = 8.40</a:t>
            </a:r>
            <a:r>
              <a:rPr i="1" lang="en"/>
              <a:t>h</a:t>
            </a:r>
            <a:r>
              <a:rPr lang="en"/>
              <a:t> + 10.50</a:t>
            </a:r>
            <a:endParaRPr sz="1800">
              <a:solidFill>
                <a:srgbClr val="424242"/>
              </a:solidFill>
            </a:endParaRPr>
          </a:p>
          <a:p>
            <a:pPr indent="0" lvl="0" marL="0" rtl="0" algn="l">
              <a:lnSpc>
                <a:spcPct val="100000"/>
              </a:lnSpc>
              <a:spcBef>
                <a:spcPts val="1000"/>
              </a:spcBef>
              <a:spcAft>
                <a:spcPts val="1000"/>
              </a:spcAft>
              <a:buNone/>
            </a:pPr>
            <a:r>
              <a:t/>
            </a:r>
            <a:endParaRPr sz="1800">
              <a:solidFill>
                <a:srgbClr val="424242"/>
              </a:solidFill>
            </a:endParaRPr>
          </a:p>
        </p:txBody>
      </p:sp>
      <p:sp>
        <p:nvSpPr>
          <p:cNvPr id="224" name="Google Shape;224;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5" name="Google Shape;225;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1.4.2: Writing Equations to Represent Constraints</a:t>
            </a:r>
            <a:endParaRPr/>
          </a:p>
        </p:txBody>
      </p:sp>
      <p:pic>
        <p:nvPicPr>
          <p:cNvPr id="226" name="Google Shape;226;p2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27" name="Google Shape;227;p20">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Forest Camp Free Stock Photo - Public Domain Pictures" id="228" name="Google Shape;228;p20"/>
          <p:cNvPicPr preferRelativeResize="0"/>
          <p:nvPr/>
        </p:nvPicPr>
        <p:blipFill>
          <a:blip r:embed="rId5">
            <a:alphaModFix/>
          </a:blip>
          <a:stretch>
            <a:fillRect/>
          </a:stretch>
        </p:blipFill>
        <p:spPr>
          <a:xfrm>
            <a:off x="605775" y="2676475"/>
            <a:ext cx="2309376" cy="1464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32" name="Shape 232"/>
        <p:cNvGrpSpPr/>
        <p:nvPr/>
      </p:nvGrpSpPr>
      <p:grpSpPr>
        <a:xfrm>
          <a:off x="0" y="0"/>
          <a:ext cx="0" cy="0"/>
          <a:chOff x="0" y="0"/>
          <a:chExt cx="0" cy="0"/>
        </a:xfrm>
      </p:grpSpPr>
      <p:sp>
        <p:nvSpPr>
          <p:cNvPr id="233" name="Google Shape;233;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 🖉</a:t>
            </a:r>
            <a:endParaRPr/>
          </a:p>
        </p:txBody>
      </p:sp>
      <p:sp>
        <p:nvSpPr>
          <p:cNvPr id="234" name="Google Shape;234;p21"/>
          <p:cNvSpPr txBox="1"/>
          <p:nvPr>
            <p:ph idx="1" type="body"/>
          </p:nvPr>
        </p:nvSpPr>
        <p:spPr>
          <a:xfrm>
            <a:off x="311700" y="1038500"/>
            <a:ext cx="8520600" cy="3612600"/>
          </a:xfrm>
          <a:prstGeom prst="rect">
            <a:avLst/>
          </a:prstGeom>
        </p:spPr>
        <p:txBody>
          <a:bodyPr anchorCtr="0" anchor="t" bIns="91425" lIns="91425" spcFirstLastPara="1" rIns="91425" wrap="square" tIns="91425">
            <a:noAutofit/>
          </a:bodyPr>
          <a:lstStyle/>
          <a:p>
            <a:pPr indent="0" lvl="0" marL="0" rtl="0" algn="l">
              <a:spcBef>
                <a:spcPts val="1000"/>
              </a:spcBef>
              <a:spcAft>
                <a:spcPts val="0"/>
              </a:spcAft>
              <a:buNone/>
            </a:pPr>
            <a:r>
              <a:rPr lang="en"/>
              <a:t>Solving an equation is like solving a </a:t>
            </a:r>
            <a:r>
              <a:rPr i="1" lang="en"/>
              <a:t>puzzle</a:t>
            </a:r>
            <a:r>
              <a:rPr lang="en"/>
              <a:t>. You're trying to find the value that makes both sides of the equation equal. Any value of the variable that makes the equation true is called a solution of an equation. It is the answer to the puzzle!</a:t>
            </a:r>
            <a:endParaRPr/>
          </a:p>
          <a:p>
            <a:pPr indent="0" lvl="0" marL="457200" marR="1075544" rtl="0" algn="l">
              <a:spcBef>
                <a:spcPts val="1000"/>
              </a:spcBef>
              <a:spcAft>
                <a:spcPts val="0"/>
              </a:spcAft>
              <a:buNone/>
            </a:pPr>
            <a:r>
              <a:rPr b="1" lang="en"/>
              <a:t>Example: </a:t>
            </a:r>
            <a:r>
              <a:rPr lang="en"/>
              <a:t>The equation 2</a:t>
            </a:r>
            <a:r>
              <a:rPr i="1" lang="en"/>
              <a:t>l</a:t>
            </a:r>
            <a:r>
              <a:rPr lang="en"/>
              <a:t> + 2</a:t>
            </a:r>
            <a:r>
              <a:rPr i="1" lang="en"/>
              <a:t>w</a:t>
            </a:r>
            <a:r>
              <a:rPr lang="en"/>
              <a:t> = 72 shows the perimeter of a rectangle. If </a:t>
            </a:r>
            <a:r>
              <a:rPr i="1" lang="en"/>
              <a:t>l</a:t>
            </a:r>
            <a:r>
              <a:rPr lang="en"/>
              <a:t> = 15, what value of </a:t>
            </a:r>
            <a:r>
              <a:rPr i="1" lang="en"/>
              <a:t>w </a:t>
            </a:r>
            <a:r>
              <a:rPr lang="en"/>
              <a:t>makes the equation true?</a:t>
            </a:r>
            <a:endParaRPr/>
          </a:p>
          <a:p>
            <a:pPr indent="0" lvl="0" marL="0" rtl="0" algn="l">
              <a:spcBef>
                <a:spcPts val="1000"/>
              </a:spcBef>
              <a:spcAft>
                <a:spcPts val="0"/>
              </a:spcAft>
              <a:buClr>
                <a:schemeClr val="dk1"/>
              </a:buClr>
              <a:buSzPts val="1100"/>
              <a:buFont typeface="Arial"/>
              <a:buNone/>
            </a:pPr>
            <a:r>
              <a:rPr b="1" lang="en"/>
              <a:t>Step 1</a:t>
            </a:r>
            <a:r>
              <a:rPr lang="en"/>
              <a:t> - Substitute the number in for the variable in the equation.</a:t>
            </a:r>
            <a:endParaRPr/>
          </a:p>
          <a:p>
            <a:pPr indent="0" lvl="0" marL="0" rtl="0" algn="l">
              <a:spcBef>
                <a:spcPts val="1000"/>
              </a:spcBef>
              <a:spcAft>
                <a:spcPts val="0"/>
              </a:spcAft>
              <a:buClr>
                <a:schemeClr val="dk1"/>
              </a:buClr>
              <a:buSzPts val="1100"/>
              <a:buFont typeface="Arial"/>
              <a:buNone/>
            </a:pPr>
            <a:r>
              <a:rPr b="1" lang="en"/>
              <a:t>Step 2</a:t>
            </a:r>
            <a:r>
              <a:rPr lang="en"/>
              <a:t> - Simplify the expressions on both sides of the equation.</a:t>
            </a:r>
            <a:endParaRPr/>
          </a:p>
          <a:p>
            <a:pPr indent="0" lvl="0" marL="0" rtl="0" algn="l">
              <a:spcBef>
                <a:spcPts val="1000"/>
              </a:spcBef>
              <a:spcAft>
                <a:spcPts val="0"/>
              </a:spcAft>
              <a:buClr>
                <a:schemeClr val="dk1"/>
              </a:buClr>
              <a:buSzPts val="1100"/>
              <a:buFont typeface="Arial"/>
              <a:buNone/>
            </a:pPr>
            <a:r>
              <a:rPr b="1" lang="en"/>
              <a:t>S</a:t>
            </a:r>
            <a:r>
              <a:rPr b="1" lang="en"/>
              <a:t>tep 3 </a:t>
            </a:r>
            <a:r>
              <a:rPr lang="en"/>
              <a:t>- Check if both sides of the equation are equal. If they are, the number is a solution. If they are not, it’s not a solution.</a:t>
            </a:r>
            <a:endParaRPr sz="1400">
              <a:solidFill>
                <a:schemeClr val="dk1"/>
              </a:solidFill>
              <a:latin typeface="Arial"/>
              <a:ea typeface="Arial"/>
              <a:cs typeface="Arial"/>
              <a:sym typeface="Arial"/>
            </a:endParaRPr>
          </a:p>
          <a:p>
            <a:pPr indent="0" lvl="0" marL="0" rtl="0" algn="l">
              <a:spcBef>
                <a:spcPts val="10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000"/>
              </a:spcAft>
              <a:buNone/>
            </a:pPr>
            <a:r>
              <a:t/>
            </a:r>
            <a:endParaRPr/>
          </a:p>
        </p:txBody>
      </p:sp>
      <p:sp>
        <p:nvSpPr>
          <p:cNvPr id="235" name="Google Shape;235;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6" name="Google Shape;236;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1.4.2: Writing Equations to Represent Constraints </a:t>
            </a:r>
            <a:r>
              <a:rPr lang="en" sz="1000"/>
              <a:t>- Additional Resources  - Additional Resources</a:t>
            </a:r>
            <a:endParaRPr/>
          </a:p>
        </p:txBody>
      </p:sp>
      <p:pic>
        <p:nvPicPr>
          <p:cNvPr id="237" name="Google Shape;237;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41" name="Shape 241"/>
        <p:cNvGrpSpPr/>
        <p:nvPr/>
      </p:nvGrpSpPr>
      <p:grpSpPr>
        <a:xfrm>
          <a:off x="0" y="0"/>
          <a:ext cx="0" cy="0"/>
          <a:chOff x="0" y="0"/>
          <a:chExt cx="0" cy="0"/>
        </a:xfrm>
      </p:grpSpPr>
      <p:sp>
        <p:nvSpPr>
          <p:cNvPr id="242" name="Google Shape;242;p2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3" name="Google Shape;243;p2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4" name="Google Shape;244;p2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5" name="Google Shape;245;p2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6" name="Google Shape;246;p2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7" name="Google Shape;247;p2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48" name="Google Shape;248;p22"/>
          <p:cNvCxnSpPr>
            <a:stCxn id="242" idx="2"/>
            <a:endCxn id="24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49" name="Google Shape;249;p22"/>
          <p:cNvCxnSpPr>
            <a:stCxn id="244" idx="3"/>
            <a:endCxn id="24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50" name="Google Shape;250;p22"/>
          <p:cNvCxnSpPr>
            <a:stCxn id="243" idx="3"/>
            <a:endCxn id="24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51" name="Google Shape;251;p22"/>
          <p:cNvCxnSpPr>
            <a:stCxn id="245" idx="3"/>
            <a:endCxn id="24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52" name="Google Shape;252;p22"/>
          <p:cNvCxnSpPr>
            <a:stCxn id="247" idx="3"/>
            <a:endCxn id="24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53" name="Google Shape;25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4" name="Google Shape;254;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55" name="Google Shape;255;p22"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56" name="Google Shape;256;p2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57" name="Google Shape;257;p2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58" name="Google Shape;258;p2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59" name="Google Shape;259;p22"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60" name="Google Shape;260;p2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61" name="Google Shape;261;p22"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62" name="Google Shape;262;p22"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63" name="Google Shape;263;p2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64" name="Google Shape;264;p2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65" name="Google Shape;265;p22"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66" name="Google Shape;266;p22"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0" name="Shape 270"/>
        <p:cNvGrpSpPr/>
        <p:nvPr/>
      </p:nvGrpSpPr>
      <p:grpSpPr>
        <a:xfrm>
          <a:off x="0" y="0"/>
          <a:ext cx="0" cy="0"/>
          <a:chOff x="0" y="0"/>
          <a:chExt cx="0" cy="0"/>
        </a:xfrm>
      </p:grpSpPr>
      <p:sp>
        <p:nvSpPr>
          <p:cNvPr id="271" name="Google Shape;271;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23"/>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Working Through the Equation</a:t>
            </a:r>
            <a:endParaRPr b="1"/>
          </a:p>
        </p:txBody>
      </p:sp>
      <p:pic>
        <p:nvPicPr>
          <p:cNvPr descr="Students are given a worked example for a two variable equation. After writing the equation, steps are provided explaining how to identify solutions of the equation by evaluating the numbers for each variable." id="273" name="Google Shape;273;p23" title="Working Through the Equation">
            <a:hlinkClick r:id="rId5"/>
          </p:cNvPr>
          <p:cNvPicPr preferRelativeResize="0"/>
          <p:nvPr/>
        </p:nvPicPr>
        <p:blipFill>
          <a:blip r:embed="rId6">
            <a:alphaModFix/>
          </a:blip>
          <a:stretch>
            <a:fillRect/>
          </a:stretch>
        </p:blipFill>
        <p:spPr>
          <a:xfrm>
            <a:off x="1639025" y="690475"/>
            <a:ext cx="5865950" cy="329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7" name="Shape 277"/>
        <p:cNvGrpSpPr/>
        <p:nvPr/>
      </p:nvGrpSpPr>
      <p:grpSpPr>
        <a:xfrm>
          <a:off x="0" y="0"/>
          <a:ext cx="0" cy="0"/>
          <a:chOff x="0" y="0"/>
          <a:chExt cx="0" cy="0"/>
        </a:xfrm>
      </p:grpSpPr>
      <p:sp>
        <p:nvSpPr>
          <p:cNvPr id="278" name="Google Shape;278;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a:t>
            </a:r>
            <a:r>
              <a:rPr lang="en"/>
              <a:t>arning Activity - Macronutrients 🥗</a:t>
            </a:r>
            <a:endParaRPr>
              <a:solidFill>
                <a:srgbClr val="005047"/>
              </a:solidFill>
            </a:endParaRPr>
          </a:p>
        </p:txBody>
      </p:sp>
      <p:sp>
        <p:nvSpPr>
          <p:cNvPr id="279" name="Google Shape;279;p24"/>
          <p:cNvSpPr txBox="1"/>
          <p:nvPr>
            <p:ph idx="1" type="body"/>
          </p:nvPr>
        </p:nvSpPr>
        <p:spPr>
          <a:xfrm>
            <a:off x="311700" y="1152475"/>
            <a:ext cx="82608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One gram of protein contains 4 calories. One gram of fat contains 9 calories. A snack has 60 calories from </a:t>
            </a:r>
            <a:r>
              <a:rPr i="1" lang="en"/>
              <a:t>p</a:t>
            </a:r>
            <a:r>
              <a:rPr lang="en"/>
              <a:t> grams of protein and </a:t>
            </a:r>
            <a:r>
              <a:rPr i="1" lang="en"/>
              <a:t>f</a:t>
            </a:r>
            <a:r>
              <a:rPr lang="en"/>
              <a:t> grams of fat.</a:t>
            </a:r>
            <a:endParaRPr/>
          </a:p>
          <a:p>
            <a:pPr indent="-342900" lvl="0" marL="457200" rtl="0" algn="l">
              <a:lnSpc>
                <a:spcPct val="100000"/>
              </a:lnSpc>
              <a:spcBef>
                <a:spcPts val="1200"/>
              </a:spcBef>
              <a:spcAft>
                <a:spcPts val="0"/>
              </a:spcAft>
              <a:buSzPts val="1800"/>
              <a:buAutoNum type="arabicPeriod"/>
            </a:pPr>
            <a:r>
              <a:rPr lang="en"/>
              <a:t>Determine if 5 grams of protein and 2 grams of fat could be the number of grams of protein and fat in the snack. Explain your reasoning.</a:t>
            </a:r>
            <a:endParaRPr/>
          </a:p>
          <a:p>
            <a:pPr indent="-342900" lvl="0" marL="457200" rtl="0" algn="l">
              <a:lnSpc>
                <a:spcPct val="100000"/>
              </a:lnSpc>
              <a:spcBef>
                <a:spcPts val="1000"/>
              </a:spcBef>
              <a:spcAft>
                <a:spcPts val="0"/>
              </a:spcAft>
              <a:buSzPts val="1800"/>
              <a:buAutoNum type="arabicPeriod"/>
            </a:pPr>
            <a:r>
              <a:rPr lang="en"/>
              <a:t>Determine if 10.5 grams of protein and 2 grams of fat could be the number of grams of protein and fat in the snack. Explain your reasoning.</a:t>
            </a:r>
            <a:endParaRPr/>
          </a:p>
          <a:p>
            <a:pPr indent="0" lvl="0" marL="0" rtl="0" algn="l">
              <a:lnSpc>
                <a:spcPct val="100000"/>
              </a:lnSpc>
              <a:spcBef>
                <a:spcPts val="1200"/>
              </a:spcBef>
              <a:spcAft>
                <a:spcPts val="1200"/>
              </a:spcAft>
              <a:buNone/>
            </a:pPr>
            <a:r>
              <a:t/>
            </a:r>
            <a:endParaRPr/>
          </a:p>
        </p:txBody>
      </p:sp>
      <p:sp>
        <p:nvSpPr>
          <p:cNvPr id="280" name="Google Shape;28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1" name="Google Shape;281;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1.4.3 Finding the Solution to an Equation in Two Variables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5" name="Shape 285"/>
        <p:cNvGrpSpPr/>
        <p:nvPr/>
      </p:nvGrpSpPr>
      <p:grpSpPr>
        <a:xfrm>
          <a:off x="0" y="0"/>
          <a:ext cx="0" cy="0"/>
          <a:chOff x="0" y="0"/>
          <a:chExt cx="0" cy="0"/>
        </a:xfrm>
      </p:grpSpPr>
      <p:sp>
        <p:nvSpPr>
          <p:cNvPr id="286" name="Google Shape;286;p2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a:t>
            </a:r>
            <a:r>
              <a:rPr lang="en"/>
              <a:t>arning Activity - </a:t>
            </a:r>
            <a:r>
              <a:rPr lang="en"/>
              <a:t>Macronutrients 🥗</a:t>
            </a:r>
            <a:endParaRPr>
              <a:solidFill>
                <a:srgbClr val="005047"/>
              </a:solidFill>
            </a:endParaRPr>
          </a:p>
        </p:txBody>
      </p:sp>
      <p:sp>
        <p:nvSpPr>
          <p:cNvPr id="287" name="Google Shape;287;p25"/>
          <p:cNvSpPr txBox="1"/>
          <p:nvPr>
            <p:ph idx="1" type="body"/>
          </p:nvPr>
        </p:nvSpPr>
        <p:spPr>
          <a:xfrm>
            <a:off x="311700" y="1152475"/>
            <a:ext cx="7971900" cy="34200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AutoNum type="arabicPeriod" startAt="3"/>
            </a:pPr>
            <a:r>
              <a:rPr lang="en"/>
              <a:t>Determine if 8 grams of protein and 4 grams of fat could be the number of grams of protein and fat in the snack. Explain your reasoning.</a:t>
            </a:r>
            <a:endParaRPr/>
          </a:p>
          <a:p>
            <a:pPr indent="-342900" lvl="0" marL="457200" rtl="0" algn="l">
              <a:lnSpc>
                <a:spcPct val="100000"/>
              </a:lnSpc>
              <a:spcBef>
                <a:spcPts val="1000"/>
              </a:spcBef>
              <a:spcAft>
                <a:spcPts val="0"/>
              </a:spcAft>
              <a:buSzPts val="1800"/>
              <a:buAutoNum type="arabicPeriod" startAt="3"/>
            </a:pPr>
            <a:r>
              <a:rPr lang="en"/>
              <a:t>If there are 6 grams of fat in the snack, how many grams of protein are there? Be prepared to show your reasoning.</a:t>
            </a:r>
            <a:endParaRPr/>
          </a:p>
          <a:p>
            <a:pPr indent="-342900" lvl="0" marL="457200" rtl="0" algn="l">
              <a:lnSpc>
                <a:spcPct val="100000"/>
              </a:lnSpc>
              <a:spcBef>
                <a:spcPts val="1000"/>
              </a:spcBef>
              <a:spcAft>
                <a:spcPts val="0"/>
              </a:spcAft>
              <a:buSzPts val="1800"/>
              <a:buAutoNum type="arabicPeriod" startAt="3"/>
            </a:pPr>
            <a:r>
              <a:rPr lang="en"/>
              <a:t>In this situation, what does a solution to the equation 4</a:t>
            </a:r>
            <a:r>
              <a:rPr i="1" lang="en"/>
              <a:t>p</a:t>
            </a:r>
            <a:r>
              <a:rPr lang="en"/>
              <a:t> + 9</a:t>
            </a:r>
            <a:r>
              <a:rPr i="1" lang="en"/>
              <a:t>f</a:t>
            </a:r>
            <a:r>
              <a:rPr lang="en"/>
              <a:t> = 60 tell us? Give an example of a solution.</a:t>
            </a:r>
            <a:endParaRPr/>
          </a:p>
        </p:txBody>
      </p:sp>
      <p:sp>
        <p:nvSpPr>
          <p:cNvPr id="288" name="Google Shape;288;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9" name="Google Shape;289;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1.4.3 Finding the Solution to an Equation in Two Variables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93" name="Shape 293"/>
        <p:cNvGrpSpPr/>
        <p:nvPr/>
      </p:nvGrpSpPr>
      <p:grpSpPr>
        <a:xfrm>
          <a:off x="0" y="0"/>
          <a:ext cx="0" cy="0"/>
          <a:chOff x="0" y="0"/>
          <a:chExt cx="0" cy="0"/>
        </a:xfrm>
      </p:grpSpPr>
      <p:sp>
        <p:nvSpPr>
          <p:cNvPr id="294" name="Google Shape;294;p26"/>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Macronutrients 🥗</a:t>
            </a:r>
            <a:endParaRPr sz="2600"/>
          </a:p>
        </p:txBody>
      </p:sp>
      <p:sp>
        <p:nvSpPr>
          <p:cNvPr id="295" name="Google Shape;295;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2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1.4.3 Finding the Solution to an Equation in Two Variables</a:t>
            </a:r>
            <a:endParaRPr/>
          </a:p>
        </p:txBody>
      </p:sp>
      <p:pic>
        <p:nvPicPr>
          <p:cNvPr id="297" name="Google Shape;297;p26"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98" name="Google Shape;298;p26"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99" name="Google Shape;299;p26"/>
          <p:cNvSpPr/>
          <p:nvPr/>
        </p:nvSpPr>
        <p:spPr>
          <a:xfrm>
            <a:off x="4779300" y="1485175"/>
            <a:ext cx="3907500" cy="3121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sz="1500">
                <a:latin typeface="Calibri"/>
                <a:ea typeface="Calibri"/>
                <a:cs typeface="Calibri"/>
                <a:sym typeface="Calibri"/>
              </a:rPr>
              <a:t>How can you show the relationship between the two quantities? Can you explain it with words, a table, or a diagram?</a:t>
            </a:r>
            <a:endParaRPr sz="1500">
              <a:latin typeface="Calibri"/>
              <a:ea typeface="Calibri"/>
              <a:cs typeface="Calibri"/>
              <a:sym typeface="Calibri"/>
            </a:endParaRPr>
          </a:p>
          <a:p>
            <a:pPr indent="0" lvl="0" marL="0" rtl="0" algn="l">
              <a:spcBef>
                <a:spcPts val="500"/>
              </a:spcBef>
              <a:spcAft>
                <a:spcPts val="0"/>
              </a:spcAft>
              <a:buNone/>
            </a:pPr>
            <a:r>
              <a:t/>
            </a:r>
            <a:endParaRPr sz="1500">
              <a:latin typeface="Calibri"/>
              <a:ea typeface="Calibri"/>
              <a:cs typeface="Calibri"/>
              <a:sym typeface="Calibri"/>
            </a:endParaRPr>
          </a:p>
          <a:p>
            <a:pPr indent="-323850" lvl="0" marL="457200" rtl="0" algn="l">
              <a:spcBef>
                <a:spcPts val="500"/>
              </a:spcBef>
              <a:spcAft>
                <a:spcPts val="0"/>
              </a:spcAft>
              <a:buSzPts val="1500"/>
              <a:buFont typeface="Calibri"/>
              <a:buAutoNum type="arabicPeriod"/>
            </a:pPr>
            <a:r>
              <a:rPr lang="en" sz="1500">
                <a:latin typeface="Calibri"/>
                <a:ea typeface="Calibri"/>
                <a:cs typeface="Calibri"/>
                <a:sym typeface="Calibri"/>
              </a:rPr>
              <a:t>Choose a way to represent the relationship—write about it, make a table, or draw a picture. What does your representation show?</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300" name="Google Shape;300;p2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4" name="Shape 304"/>
        <p:cNvGrpSpPr/>
        <p:nvPr/>
      </p:nvGrpSpPr>
      <p:grpSpPr>
        <a:xfrm>
          <a:off x="0" y="0"/>
          <a:ext cx="0" cy="0"/>
          <a:chOff x="0" y="0"/>
          <a:chExt cx="0" cy="0"/>
        </a:xfrm>
      </p:grpSpPr>
      <p:sp>
        <p:nvSpPr>
          <p:cNvPr id="305" name="Google Shape;305;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06" name="Google Shape;306;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Which of the following is a solution (</a:t>
            </a:r>
            <a:r>
              <a:rPr i="1" lang="en"/>
              <a:t>x</a:t>
            </a:r>
            <a:r>
              <a:rPr lang="en"/>
              <a:t>, </a:t>
            </a:r>
            <a:r>
              <a:rPr i="1" lang="en"/>
              <a:t>y</a:t>
            </a:r>
            <a:r>
              <a:rPr lang="en"/>
              <a:t>) to 2</a:t>
            </a:r>
            <a:r>
              <a:rPr i="1" lang="en"/>
              <a:t>x</a:t>
            </a:r>
            <a:r>
              <a:rPr lang="en"/>
              <a:t> + 3</a:t>
            </a:r>
            <a:r>
              <a:rPr i="1" lang="en"/>
              <a:t>y</a:t>
            </a:r>
            <a:r>
              <a:rPr lang="en"/>
              <a:t> = 7</a:t>
            </a:r>
            <a:r>
              <a:rPr lang="en"/>
              <a:t>?</a:t>
            </a:r>
            <a:endParaRPr/>
          </a:p>
        </p:txBody>
      </p:sp>
      <p:sp>
        <p:nvSpPr>
          <p:cNvPr id="307" name="Google Shape;307;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8" name="Google Shape;308;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1.4.3 Finding the Solution to an Equation in Two Variables</a:t>
            </a:r>
            <a:endParaRPr sz="1000"/>
          </a:p>
        </p:txBody>
      </p:sp>
      <p:pic>
        <p:nvPicPr>
          <p:cNvPr id="309" name="Google Shape;309;p27"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10" name="Google Shape;310;p27">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311" name="Google Shape;311;p27"/>
          <p:cNvGraphicFramePr/>
          <p:nvPr/>
        </p:nvGraphicFramePr>
        <p:xfrm>
          <a:off x="643275" y="2377188"/>
          <a:ext cx="3000000" cy="3000000"/>
        </p:xfrm>
        <a:graphic>
          <a:graphicData uri="http://schemas.openxmlformats.org/drawingml/2006/table">
            <a:tbl>
              <a:tblPr>
                <a:noFill/>
                <a:tableStyleId>{CA16B5D8-0D62-4E69-ADDB-2B49B8912653}</a:tableStyleId>
              </a:tblPr>
              <a:tblGrid>
                <a:gridCol w="2284500"/>
                <a:gridCol w="2284500"/>
              </a:tblGrid>
              <a:tr h="381000">
                <a:tc>
                  <a:txBody>
                    <a:bodyPr/>
                    <a:lstStyle/>
                    <a:p>
                      <a:pPr indent="-342900" lvl="0" marL="457200" rtl="0" algn="l">
                        <a:spcBef>
                          <a:spcPts val="0"/>
                        </a:spcBef>
                        <a:spcAft>
                          <a:spcPts val="0"/>
                        </a:spcAft>
                        <a:buSzPts val="1800"/>
                        <a:buFont typeface="Calibri"/>
                        <a:buAutoNum type="alphaLcPeriod"/>
                      </a:pPr>
                      <a:r>
                        <a:rPr lang="en" sz="1800">
                          <a:latin typeface="Calibri"/>
                          <a:ea typeface="Calibri"/>
                          <a:cs typeface="Calibri"/>
                          <a:sym typeface="Calibri"/>
                        </a:rPr>
                        <a:t>(2, 1)</a:t>
                      </a:r>
                      <a:endParaRPr sz="1800">
                        <a:latin typeface="Calibri"/>
                        <a:ea typeface="Calibri"/>
                        <a:cs typeface="Calibri"/>
                        <a:sym typeface="Calibri"/>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c>
                  <a:txBody>
                    <a:bodyPr/>
                    <a:lstStyle/>
                    <a:p>
                      <a:pPr indent="-342900" lvl="0" marL="457200" rtl="0" algn="l">
                        <a:spcBef>
                          <a:spcPts val="0"/>
                        </a:spcBef>
                        <a:spcAft>
                          <a:spcPts val="0"/>
                        </a:spcAft>
                        <a:buClr>
                          <a:schemeClr val="dk1"/>
                        </a:buClr>
                        <a:buSzPts val="1800"/>
                        <a:buFont typeface="Calibri"/>
                        <a:buAutoNum type="alphaLcPeriod" startAt="3"/>
                      </a:pPr>
                      <a:r>
                        <a:rPr lang="en" sz="1800">
                          <a:solidFill>
                            <a:schemeClr val="dk1"/>
                          </a:solidFill>
                          <a:latin typeface="Calibri"/>
                          <a:ea typeface="Calibri"/>
                          <a:cs typeface="Calibri"/>
                          <a:sym typeface="Calibri"/>
                        </a:rPr>
                        <a:t>(4, –1)</a:t>
                      </a:r>
                      <a:endParaRPr sz="1800">
                        <a:latin typeface="Calibri"/>
                        <a:ea typeface="Calibri"/>
                        <a:cs typeface="Calibri"/>
                        <a:sym typeface="Calibri"/>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Calibri"/>
                        <a:buAutoNum type="alphaLcPeriod" startAt="2"/>
                      </a:pPr>
                      <a:r>
                        <a:rPr lang="en" sz="1800">
                          <a:solidFill>
                            <a:schemeClr val="dk1"/>
                          </a:solidFill>
                          <a:latin typeface="Calibri"/>
                          <a:ea typeface="Calibri"/>
                          <a:cs typeface="Calibri"/>
                          <a:sym typeface="Calibri"/>
                        </a:rPr>
                        <a:t>(1, 2)</a:t>
                      </a:r>
                      <a:endParaRPr sz="1800">
                        <a:latin typeface="Calibri"/>
                        <a:ea typeface="Calibri"/>
                        <a:cs typeface="Calibri"/>
                        <a:sym typeface="Calibri"/>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c>
                  <a:txBody>
                    <a:bodyPr/>
                    <a:lstStyle/>
                    <a:p>
                      <a:pPr indent="-342900" lvl="0" marL="457200" rtl="0" algn="l">
                        <a:spcBef>
                          <a:spcPts val="0"/>
                        </a:spcBef>
                        <a:spcAft>
                          <a:spcPts val="0"/>
                        </a:spcAft>
                        <a:buClr>
                          <a:schemeClr val="dk1"/>
                        </a:buClr>
                        <a:buSzPts val="1800"/>
                        <a:buFont typeface="Calibri"/>
                        <a:buAutoNum type="alphaLcPeriod" startAt="4"/>
                      </a:pPr>
                      <a:r>
                        <a:rPr lang="en" sz="1800">
                          <a:solidFill>
                            <a:schemeClr val="dk1"/>
                          </a:solidFill>
                          <a:latin typeface="Calibri"/>
                          <a:ea typeface="Calibri"/>
                          <a:cs typeface="Calibri"/>
                          <a:sym typeface="Calibri"/>
                        </a:rPr>
                        <a:t>(–2, 4)</a:t>
                      </a:r>
                      <a:endParaRPr sz="1800">
                        <a:latin typeface="Calibri"/>
                        <a:ea typeface="Calibri"/>
                        <a:cs typeface="Calibri"/>
                        <a:sym typeface="Calibri"/>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bl>
          </a:graphicData>
        </a:graphic>
      </p:graphicFrame>
      <p:pic>
        <p:nvPicPr>
          <p:cNvPr id="312" name="Google Shape;312;p27" title="Try It.png"/>
          <p:cNvPicPr preferRelativeResize="0"/>
          <p:nvPr/>
        </p:nvPicPr>
        <p:blipFill>
          <a:blip r:embed="rId5">
            <a:alphaModFix/>
          </a:blip>
          <a:stretch>
            <a:fillRect/>
          </a:stretch>
        </p:blipFill>
        <p:spPr>
          <a:xfrm>
            <a:off x="5679400" y="1068050"/>
            <a:ext cx="3007401" cy="30074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6" name="Shape 316"/>
        <p:cNvGrpSpPr/>
        <p:nvPr/>
      </p:nvGrpSpPr>
      <p:grpSpPr>
        <a:xfrm>
          <a:off x="0" y="0"/>
          <a:ext cx="0" cy="0"/>
          <a:chOff x="0" y="0"/>
          <a:chExt cx="0" cy="0"/>
        </a:xfrm>
      </p:grpSpPr>
      <p:sp>
        <p:nvSpPr>
          <p:cNvPr id="317" name="Google Shape;31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 </a:t>
            </a:r>
            <a:r>
              <a:rPr lang="en"/>
              <a:t>🌡</a:t>
            </a:r>
            <a:endParaRPr/>
          </a:p>
        </p:txBody>
      </p:sp>
      <p:sp>
        <p:nvSpPr>
          <p:cNvPr id="318" name="Google Shape;318;p28"/>
          <p:cNvSpPr txBox="1"/>
          <p:nvPr>
            <p:ph idx="1" type="body"/>
          </p:nvPr>
        </p:nvSpPr>
        <p:spPr>
          <a:xfrm>
            <a:off x="311700" y="1017725"/>
            <a:ext cx="7971900" cy="36333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lang="en">
                <a:solidFill>
                  <a:srgbClr val="1D2125"/>
                </a:solidFill>
              </a:rPr>
              <a:t>An equation that contains two unknown quantities or two quantities that vary is called an equation in two variables.</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1000"/>
              </a:spcBef>
              <a:spcAft>
                <a:spcPts val="0"/>
              </a:spcAft>
              <a:buNone/>
            </a:pPr>
            <a:r>
              <a:rPr b="1" lang="en">
                <a:solidFill>
                  <a:srgbClr val="1D2125"/>
                </a:solidFill>
              </a:rPr>
              <a:t>Try it: </a:t>
            </a:r>
            <a:r>
              <a:rPr lang="en">
                <a:solidFill>
                  <a:srgbClr val="1D2125"/>
                </a:solidFill>
              </a:rPr>
              <a:t>Is </a:t>
            </a:r>
            <a:r>
              <a:rPr i="1" lang="en">
                <a:solidFill>
                  <a:srgbClr val="1D2125"/>
                </a:solidFill>
              </a:rPr>
              <a:t>a</a:t>
            </a:r>
            <a:r>
              <a:rPr lang="en">
                <a:solidFill>
                  <a:srgbClr val="1D2125"/>
                </a:solidFill>
              </a:rPr>
              <a:t> = 3 and </a:t>
            </a:r>
            <a:r>
              <a:rPr i="1" lang="en">
                <a:solidFill>
                  <a:srgbClr val="1D2125"/>
                </a:solidFill>
              </a:rPr>
              <a:t>b</a:t>
            </a:r>
            <a:r>
              <a:rPr lang="en">
                <a:solidFill>
                  <a:srgbClr val="1D2125"/>
                </a:solidFill>
              </a:rPr>
              <a:t> = 5 a solution to 6</a:t>
            </a:r>
            <a:r>
              <a:rPr i="1" lang="en">
                <a:solidFill>
                  <a:srgbClr val="1D2125"/>
                </a:solidFill>
              </a:rPr>
              <a:t>a</a:t>
            </a:r>
            <a:r>
              <a:rPr lang="en">
                <a:solidFill>
                  <a:srgbClr val="1D2125"/>
                </a:solidFill>
              </a:rPr>
              <a:t> − 3</a:t>
            </a:r>
            <a:r>
              <a:rPr i="1" lang="en">
                <a:solidFill>
                  <a:srgbClr val="1D2125"/>
                </a:solidFill>
              </a:rPr>
              <a:t>b</a:t>
            </a:r>
            <a:r>
              <a:rPr lang="en">
                <a:solidFill>
                  <a:srgbClr val="1D2125"/>
                </a:solidFill>
              </a:rPr>
              <a:t> = 3?</a:t>
            </a:r>
            <a:endParaRPr>
              <a:solidFill>
                <a:srgbClr val="1D2125"/>
              </a:solidFill>
            </a:endParaRPr>
          </a:p>
          <a:p>
            <a:pPr indent="0" lvl="0" marL="0" rtl="0" algn="l">
              <a:lnSpc>
                <a:spcPct val="105000"/>
              </a:lnSpc>
              <a:spcBef>
                <a:spcPts val="300"/>
              </a:spcBef>
              <a:spcAft>
                <a:spcPts val="300"/>
              </a:spcAft>
              <a:buNone/>
            </a:pPr>
            <a:r>
              <a:t/>
            </a:r>
            <a:endParaRPr sz="600">
              <a:solidFill>
                <a:srgbClr val="1D2125"/>
              </a:solidFill>
            </a:endParaRPr>
          </a:p>
        </p:txBody>
      </p:sp>
      <p:pic>
        <p:nvPicPr>
          <p:cNvPr id="319" name="Google Shape;319;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20" name="Google Shape;32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1" name="Google Shape;321;p2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1.4.3 Finding the Solution to an Equation in Two Variables  - Additional Resources</a:t>
            </a:r>
            <a:endParaRPr/>
          </a:p>
        </p:txBody>
      </p:sp>
      <p:pic>
        <p:nvPicPr>
          <p:cNvPr id="322" name="Google Shape;322;p28"/>
          <p:cNvPicPr preferRelativeResize="0"/>
          <p:nvPr/>
        </p:nvPicPr>
        <p:blipFill>
          <a:blip r:embed="rId4">
            <a:alphaModFix/>
          </a:blip>
          <a:stretch>
            <a:fillRect/>
          </a:stretch>
        </p:blipFill>
        <p:spPr>
          <a:xfrm>
            <a:off x="2302363" y="1789437"/>
            <a:ext cx="4539275" cy="22324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6" name="Shape 326"/>
        <p:cNvGrpSpPr/>
        <p:nvPr/>
      </p:nvGrpSpPr>
      <p:grpSpPr>
        <a:xfrm>
          <a:off x="0" y="0"/>
          <a:ext cx="0" cy="0"/>
          <a:chOff x="0" y="0"/>
          <a:chExt cx="0" cy="0"/>
        </a:xfrm>
      </p:grpSpPr>
      <p:sp>
        <p:nvSpPr>
          <p:cNvPr id="327" name="Google Shape;327;p29"/>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8" name="Google Shape;328;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9" name="Google Shape;329;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0" name="Google Shape;330;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1" name="Google Shape;331;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2" name="Google Shape;332;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3" name="Google Shape;333;p2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4" name="Google Shape;334;p29"/>
          <p:cNvCxnSpPr>
            <a:stCxn id="328" idx="2"/>
            <a:endCxn id="33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35" name="Google Shape;335;p29"/>
          <p:cNvCxnSpPr>
            <a:stCxn id="330" idx="3"/>
            <a:endCxn id="32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36" name="Google Shape;336;p29"/>
          <p:cNvCxnSpPr>
            <a:stCxn id="329" idx="3"/>
            <a:endCxn id="33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37" name="Google Shape;337;p29"/>
          <p:cNvCxnSpPr>
            <a:stCxn id="331" idx="3"/>
            <a:endCxn id="333"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38" name="Google Shape;338;p29"/>
          <p:cNvCxnSpPr>
            <a:stCxn id="333" idx="3"/>
            <a:endCxn id="33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39" name="Google Shape;339;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0" name="Google Shape;340;p29"/>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41" name="Google Shape;341;p29"/>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42" name="Google Shape;342;p29"/>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43" name="Google Shape;343;p29"/>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44" name="Google Shape;344;p29"/>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45" name="Google Shape;345;p29"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346" name="Google Shape;346;p29"/>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47" name="Google Shape;347;p29"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348" name="Google Shape;348;p29"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349" name="Google Shape;349;p29"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350" name="Google Shape;350;p29"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351" name="Google Shape;351;p29"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5" name="Shape 355"/>
        <p:cNvGrpSpPr/>
        <p:nvPr/>
      </p:nvGrpSpPr>
      <p:grpSpPr>
        <a:xfrm>
          <a:off x="0" y="0"/>
          <a:ext cx="0" cy="0"/>
          <a:chOff x="0" y="0"/>
          <a:chExt cx="0" cy="0"/>
        </a:xfrm>
      </p:grpSpPr>
      <p:sp>
        <p:nvSpPr>
          <p:cNvPr id="356" name="Google Shape;356;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 👕</a:t>
            </a:r>
            <a:endParaRPr sz="3000">
              <a:solidFill>
                <a:srgbClr val="005047"/>
              </a:solidFill>
            </a:endParaRPr>
          </a:p>
        </p:txBody>
      </p:sp>
      <p:sp>
        <p:nvSpPr>
          <p:cNvPr id="357" name="Google Shape;357;p30"/>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000"/>
              </a:spcBef>
              <a:spcAft>
                <a:spcPts val="0"/>
              </a:spcAft>
              <a:buNone/>
            </a:pPr>
            <a:r>
              <a:rPr lang="en"/>
              <a:t>A</a:t>
            </a:r>
            <a:r>
              <a:rPr lang="en"/>
              <a:t>n empty shipping box weighs 250 grams. The box is then filled with T-shirts. Each T-shirt weighs 132.5 grams. The equation </a:t>
            </a:r>
            <a:r>
              <a:rPr i="1" lang="en"/>
              <a:t>W</a:t>
            </a:r>
            <a:r>
              <a:rPr lang="en"/>
              <a:t> = 250 + 132.5</a:t>
            </a:r>
            <a:r>
              <a:rPr i="1" lang="en"/>
              <a:t>T</a:t>
            </a:r>
            <a:r>
              <a:rPr lang="en"/>
              <a:t> represents the relationship between the quantities in this situation, where </a:t>
            </a:r>
            <a:r>
              <a:rPr i="1" lang="en"/>
              <a:t>W</a:t>
            </a:r>
            <a:r>
              <a:rPr lang="en"/>
              <a:t> is the weight, in grams, of the filled box and </a:t>
            </a:r>
            <a:r>
              <a:rPr i="1" lang="en"/>
              <a:t>T</a:t>
            </a:r>
            <a:r>
              <a:rPr lang="en"/>
              <a:t> the number of shirts in the box.</a:t>
            </a:r>
            <a:endParaRPr/>
          </a:p>
          <a:p>
            <a:pPr indent="-342900" lvl="0" marL="457200" rtl="0" algn="l">
              <a:lnSpc>
                <a:spcPct val="100000"/>
              </a:lnSpc>
              <a:spcBef>
                <a:spcPts val="1200"/>
              </a:spcBef>
              <a:spcAft>
                <a:spcPts val="0"/>
              </a:spcAft>
              <a:buSzPts val="1800"/>
              <a:buAutoNum type="arabicPeriod"/>
            </a:pPr>
            <a:r>
              <a:rPr lang="en"/>
              <a:t>Name two possible solutions to the equation </a:t>
            </a:r>
            <a:r>
              <a:rPr i="1" lang="en"/>
              <a:t>W</a:t>
            </a:r>
            <a:r>
              <a:rPr lang="en"/>
              <a:t> = 250 + 132.5</a:t>
            </a:r>
            <a:r>
              <a:rPr i="1" lang="en"/>
              <a:t>T. </a:t>
            </a:r>
            <a:endParaRPr i="1"/>
          </a:p>
          <a:p>
            <a:pPr indent="-342900" lvl="0" marL="457200" rtl="0" algn="l">
              <a:lnSpc>
                <a:spcPct val="100000"/>
              </a:lnSpc>
              <a:spcBef>
                <a:spcPts val="0"/>
              </a:spcBef>
              <a:spcAft>
                <a:spcPts val="0"/>
              </a:spcAft>
              <a:buSzPts val="1800"/>
              <a:buAutoNum type="arabicPeriod"/>
            </a:pPr>
            <a:r>
              <a:rPr lang="en"/>
              <a:t>What do the solutions mean in this situation?</a:t>
            </a:r>
            <a:endParaRPr/>
          </a:p>
          <a:p>
            <a:pPr indent="-342900" lvl="0" marL="457200" rtl="0" algn="l">
              <a:lnSpc>
                <a:spcPct val="100000"/>
              </a:lnSpc>
              <a:spcBef>
                <a:spcPts val="0"/>
              </a:spcBef>
              <a:spcAft>
                <a:spcPts val="0"/>
              </a:spcAft>
              <a:buSzPts val="1800"/>
              <a:buAutoNum type="arabicPeriod"/>
            </a:pPr>
            <a:r>
              <a:rPr lang="en"/>
              <a:t>Consider the equation 2,900 = 250 + 132.50</a:t>
            </a:r>
            <a:r>
              <a:rPr i="1" lang="en"/>
              <a:t>T</a:t>
            </a:r>
            <a:r>
              <a:rPr lang="en"/>
              <a:t> . In this situation, what does the solution to this equation tell us?</a:t>
            </a:r>
            <a:endParaRPr/>
          </a:p>
        </p:txBody>
      </p:sp>
      <p:sp>
        <p:nvSpPr>
          <p:cNvPr id="358" name="Google Shape;358;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9" name="Google Shape;359;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1.4.4 Finding the Solution to an Equation in One Variable, Part 2</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63" name="Shape 363"/>
        <p:cNvGrpSpPr/>
        <p:nvPr/>
      </p:nvGrpSpPr>
      <p:grpSpPr>
        <a:xfrm>
          <a:off x="0" y="0"/>
          <a:ext cx="0" cy="0"/>
          <a:chOff x="0" y="0"/>
          <a:chExt cx="0" cy="0"/>
        </a:xfrm>
      </p:grpSpPr>
      <p:sp>
        <p:nvSpPr>
          <p:cNvPr id="364" name="Google Shape;364;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5" name="Google Shape;365;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6" name="Google Shape;366;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7" name="Google Shape;367;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8" name="Google Shape;368;p3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9" name="Google Shape;369;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70" name="Google Shape;370;p31"/>
          <p:cNvCxnSpPr>
            <a:stCxn id="364" idx="2"/>
            <a:endCxn id="36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71" name="Google Shape;371;p31"/>
          <p:cNvCxnSpPr>
            <a:stCxn id="366" idx="3"/>
            <a:endCxn id="36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72" name="Google Shape;372;p31"/>
          <p:cNvCxnSpPr>
            <a:stCxn id="365" idx="3"/>
            <a:endCxn id="36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73" name="Google Shape;373;p31"/>
          <p:cNvCxnSpPr>
            <a:stCxn id="367" idx="3"/>
            <a:endCxn id="369"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74" name="Google Shape;374;p31"/>
          <p:cNvCxnSpPr>
            <a:stCxn id="369" idx="3"/>
            <a:endCxn id="36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75" name="Google Shape;375;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6" name="Google Shape;376;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77" name="Google Shape;377;p3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78" name="Google Shape;378;p31"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79" name="Google Shape;379;p3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80" name="Google Shape;380;p31"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81" name="Google Shape;381;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2" name="Google Shape;382;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3" name="Google Shape;383;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84" name="Google Shape;384;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85" name="Google Shape;385;p31"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86" name="Google Shape;386;p31"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87" name="Google Shape;387;p31"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88" name="Google Shape;388;p31"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2" name="Shape 392"/>
        <p:cNvGrpSpPr/>
        <p:nvPr/>
      </p:nvGrpSpPr>
      <p:grpSpPr>
        <a:xfrm>
          <a:off x="0" y="0"/>
          <a:ext cx="0" cy="0"/>
          <a:chOff x="0" y="0"/>
          <a:chExt cx="0" cy="0"/>
        </a:xfrm>
      </p:grpSpPr>
      <p:sp>
        <p:nvSpPr>
          <p:cNvPr id="393" name="Google Shape;393;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94" name="Google Shape;394;p32"/>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95" name="Google Shape;395;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6" name="Google Shape;396;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1.4.5 </a:t>
            </a:r>
            <a:r>
              <a:rPr lang="en"/>
              <a:t>Practice</a:t>
            </a:r>
            <a:endParaRPr/>
          </a:p>
        </p:txBody>
      </p:sp>
      <p:pic>
        <p:nvPicPr>
          <p:cNvPr descr="Student studying with a laptop and open book, showing focus and independent learning during math practice." id="397" name="Google Shape;397;p32"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01" name="Shape 401"/>
        <p:cNvGrpSpPr/>
        <p:nvPr/>
      </p:nvGrpSpPr>
      <p:grpSpPr>
        <a:xfrm>
          <a:off x="0" y="0"/>
          <a:ext cx="0" cy="0"/>
          <a:chOff x="0" y="0"/>
          <a:chExt cx="0" cy="0"/>
        </a:xfrm>
      </p:grpSpPr>
      <p:sp>
        <p:nvSpPr>
          <p:cNvPr id="402" name="Google Shape;402;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3" name="Google Shape;403;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4" name="Google Shape;404;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5" name="Google Shape;405;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6" name="Google Shape;406;p33"/>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7" name="Google Shape;407;p33"/>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08" name="Google Shape;408;p33"/>
          <p:cNvCxnSpPr>
            <a:stCxn id="402" idx="2"/>
            <a:endCxn id="40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09" name="Google Shape;409;p33"/>
          <p:cNvCxnSpPr>
            <a:stCxn id="404" idx="3"/>
            <a:endCxn id="40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10" name="Google Shape;410;p33"/>
          <p:cNvCxnSpPr>
            <a:stCxn id="403" idx="3"/>
            <a:endCxn id="40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11" name="Google Shape;411;p33"/>
          <p:cNvCxnSpPr>
            <a:stCxn id="405" idx="3"/>
            <a:endCxn id="407"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12" name="Google Shape;412;p33"/>
          <p:cNvCxnSpPr>
            <a:stCxn id="407" idx="3"/>
            <a:endCxn id="406"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13" name="Google Shape;413;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4" name="Google Shape;414;p3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5" name="Google Shape;415;p3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6" name="Google Shape;416;p33"/>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17" name="Google Shape;417;p33"/>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18" name="Google Shape;418;p33"/>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19" name="Google Shape;419;p33"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20" name="Google Shape;420;p33"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21" name="Google Shape;421;p33"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22" name="Google Shape;422;p33"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23" name="Google Shape;423;p33"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24" name="Google Shape;424;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25" name="Google Shape;425;p33"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26" name="Google Shape;426;p33"/>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0" name="Shape 430"/>
        <p:cNvGrpSpPr/>
        <p:nvPr/>
      </p:nvGrpSpPr>
      <p:grpSpPr>
        <a:xfrm>
          <a:off x="0" y="0"/>
          <a:ext cx="0" cy="0"/>
          <a:chOff x="0" y="0"/>
          <a:chExt cx="0" cy="0"/>
        </a:xfrm>
      </p:grpSpPr>
      <p:sp>
        <p:nvSpPr>
          <p:cNvPr id="431" name="Google Shape;431;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 </a:t>
            </a:r>
            <a:endParaRPr sz="3000">
              <a:solidFill>
                <a:srgbClr val="005047"/>
              </a:solidFill>
            </a:endParaRPr>
          </a:p>
        </p:txBody>
      </p:sp>
      <p:sp>
        <p:nvSpPr>
          <p:cNvPr id="432" name="Google Shape;432;p34"/>
          <p:cNvSpPr txBox="1"/>
          <p:nvPr>
            <p:ph idx="1" type="body"/>
          </p:nvPr>
        </p:nvSpPr>
        <p:spPr>
          <a:xfrm>
            <a:off x="311700" y="1152475"/>
            <a:ext cx="8322300" cy="3447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a:t>Remember: </a:t>
            </a:r>
            <a:r>
              <a:rPr lang="en"/>
              <a:t>1</a:t>
            </a:r>
            <a:r>
              <a:rPr lang="en"/>
              <a:t> gram of protein = 4 calories and 1 gram of fat = 9 calories</a:t>
            </a:r>
            <a:endParaRPr/>
          </a:p>
          <a:p>
            <a:pPr indent="-342900" lvl="0" marL="457200" rtl="0" algn="l">
              <a:lnSpc>
                <a:spcPct val="150000"/>
              </a:lnSpc>
              <a:spcBef>
                <a:spcPts val="1200"/>
              </a:spcBef>
              <a:spcAft>
                <a:spcPts val="0"/>
              </a:spcAft>
              <a:buSzPts val="1800"/>
              <a:buAutoNum type="arabicPeriod"/>
            </a:pPr>
            <a:r>
              <a:rPr lang="en"/>
              <a:t>What does the equation 4x + 9y = 110 represent?</a:t>
            </a:r>
            <a:endParaRPr/>
          </a:p>
          <a:p>
            <a:pPr indent="-342900" lvl="0" marL="457200" rtl="0" algn="l">
              <a:lnSpc>
                <a:spcPct val="150000"/>
              </a:lnSpc>
              <a:spcBef>
                <a:spcPts val="0"/>
              </a:spcBef>
              <a:spcAft>
                <a:spcPts val="0"/>
              </a:spcAft>
              <a:buSzPts val="1800"/>
              <a:buAutoNum type="arabicPeriod"/>
            </a:pPr>
            <a:r>
              <a:rPr lang="en"/>
              <a:t>What does it mean to solve the equation?</a:t>
            </a:r>
            <a:endParaRPr/>
          </a:p>
          <a:p>
            <a:pPr indent="-342900" lvl="0" marL="457200" rtl="0" algn="l">
              <a:lnSpc>
                <a:spcPct val="150000"/>
              </a:lnSpc>
              <a:spcBef>
                <a:spcPts val="0"/>
              </a:spcBef>
              <a:spcAft>
                <a:spcPts val="0"/>
              </a:spcAft>
              <a:buSzPts val="1800"/>
              <a:buAutoNum type="arabicPeriod"/>
            </a:pPr>
            <a:r>
              <a:rPr lang="en"/>
              <a:t>Is 11g protein and 5g fat a solution? Why or why not?</a:t>
            </a:r>
            <a:endParaRPr/>
          </a:p>
          <a:p>
            <a:pPr indent="-342900" lvl="0" marL="457200" rtl="0" algn="l">
              <a:lnSpc>
                <a:spcPct val="150000"/>
              </a:lnSpc>
              <a:spcBef>
                <a:spcPts val="0"/>
              </a:spcBef>
              <a:spcAft>
                <a:spcPts val="0"/>
              </a:spcAft>
              <a:buSzPts val="1800"/>
              <a:buAutoNum type="arabicPeriod"/>
            </a:pPr>
            <a:r>
              <a:rPr lang="en"/>
              <a:t>What does 4(5) + 9y = 110 mean?</a:t>
            </a:r>
            <a:endParaRPr/>
          </a:p>
          <a:p>
            <a:pPr indent="0" lvl="0" marL="457200" rtl="0" algn="l">
              <a:lnSpc>
                <a:spcPct val="100000"/>
              </a:lnSpc>
              <a:spcBef>
                <a:spcPts val="1200"/>
              </a:spcBef>
              <a:spcAft>
                <a:spcPts val="1200"/>
              </a:spcAft>
              <a:buNone/>
            </a:pPr>
            <a:r>
              <a:t/>
            </a:r>
            <a:endParaRPr/>
          </a:p>
        </p:txBody>
      </p:sp>
      <p:sp>
        <p:nvSpPr>
          <p:cNvPr id="433" name="Google Shape;433;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4" name="Google Shape;434;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1.4.6 Lesson Synthesis</a:t>
            </a:r>
            <a:endParaRPr/>
          </a:p>
        </p:txBody>
      </p:sp>
      <p:pic>
        <p:nvPicPr>
          <p:cNvPr descr="HD wallpaper: bars, puff pastry, studio shot, white background ..." id="435" name="Google Shape;435;p34"/>
          <p:cNvPicPr preferRelativeResize="0"/>
          <p:nvPr/>
        </p:nvPicPr>
        <p:blipFill>
          <a:blip r:embed="rId4">
            <a:alphaModFix/>
          </a:blip>
          <a:stretch>
            <a:fillRect/>
          </a:stretch>
        </p:blipFill>
        <p:spPr>
          <a:xfrm>
            <a:off x="5292004" y="3210625"/>
            <a:ext cx="2690001" cy="17943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41" name="Google Shape;441;p35"/>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42" name="Google Shape;442;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3" name="Google Shape;443;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1.4 Equations and Their Solutions</a:t>
            </a:r>
            <a:endParaRPr/>
          </a:p>
        </p:txBody>
      </p:sp>
      <p:graphicFrame>
        <p:nvGraphicFramePr>
          <p:cNvPr id="444" name="Google Shape;444;p35"/>
          <p:cNvGraphicFramePr/>
          <p:nvPr/>
        </p:nvGraphicFramePr>
        <p:xfrm>
          <a:off x="311700" y="1764100"/>
          <a:ext cx="3000000" cy="3000000"/>
        </p:xfrm>
        <a:graphic>
          <a:graphicData uri="http://schemas.openxmlformats.org/drawingml/2006/table">
            <a:tbl>
              <a:tblPr>
                <a:noFill/>
                <a:tableStyleId>{CA16B5D8-0D62-4E69-ADDB-2B49B8912653}</a:tableStyleId>
              </a:tblPr>
              <a:tblGrid>
                <a:gridCol w="5107700"/>
                <a:gridCol w="1137625"/>
                <a:gridCol w="1137625"/>
                <a:gridCol w="1137625"/>
              </a:tblGrid>
              <a:tr h="381000">
                <a:tc>
                  <a:txBody>
                    <a:bodyPr/>
                    <a:lstStyle/>
                    <a:p>
                      <a:pPr indent="0" lvl="0" marL="0" rtl="0" algn="l">
                        <a:spcBef>
                          <a:spcPts val="0"/>
                        </a:spcBef>
                        <a:spcAft>
                          <a:spcPts val="0"/>
                        </a:spcAft>
                        <a:buNone/>
                      </a:pPr>
                      <a:r>
                        <a:rPr b="1" lang="en" sz="1800">
                          <a:solidFill>
                            <a:schemeClr val="lt1"/>
                          </a:solidFill>
                          <a:latin typeface="Calibri"/>
                          <a:ea typeface="Calibri"/>
                          <a:cs typeface="Calibri"/>
                          <a:sym typeface="Calibri"/>
                        </a:rPr>
                        <a:t>I can…</a:t>
                      </a:r>
                      <a:endParaRPr b="1" sz="1800">
                        <a:solidFill>
                          <a:schemeClr val="lt1"/>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what it means for a value or pair of values to be a solution to an equation.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Find solutions to equations by reasoning about a situation or by using algebra.</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