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98F3CE0-B738-4254-91C8-158BE5CEAB2F}">
  <a:tblStyle styleId="{498F3CE0-B738-4254-91C8-158BE5CEAB2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7813534c43816f21b054dfd7f4fcda1ab80c85fb"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3.xml"/><Relationship Id="rId3" Type="http://schemas.openxmlformats.org/officeDocument/2006/relationships/slide" Target="/ppt/slides/slide14.xml"/><Relationship Id="rId4" Type="http://schemas.openxmlformats.org/officeDocument/2006/relationships/hyperlink" Target="https://k12.openstax.org/contents/raise/resources/7813534c43816f21b054dfd7f4fcda1ab80c85fb"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build on their skills to identify, describe, and model relationships using mathematics. Instead of working from familiar descriptions, they now use tables to find and explain patterns between quantities. Some relationships are new or tricky, so students will need to think carefully and stick with the problem to figure them out.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Prepare 1 copy of the blackline master for every 2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u="sng">
                <a:solidFill>
                  <a:schemeClr val="hlink"/>
                </a:solidFill>
                <a:latin typeface="Noto Sans"/>
                <a:ea typeface="Noto Sans"/>
                <a:cs typeface="Noto Sans"/>
                <a:sym typeface="Noto Sans"/>
                <a:hlinkClick r:id="rId2"/>
              </a:rPr>
              <a:t>Blackline Master: “Whose Data Is This?”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 given a table of values</a:t>
            </a:r>
            <a:r>
              <a:rPr lang="en">
                <a:solidFill>
                  <a:schemeClr val="dk1"/>
                </a:solidFill>
                <a:latin typeface="Noto Sans"/>
                <a:ea typeface="Noto Sans"/>
                <a:cs typeface="Noto Sans"/>
                <a:sym typeface="Noto Sans"/>
              </a:rPr>
              <a:t>, a graph, and a </a:t>
            </a:r>
            <a:r>
              <a:rPr lang="en" u="sng">
                <a:solidFill>
                  <a:schemeClr val="dk1"/>
                </a:solidFill>
                <a:latin typeface="Noto Sans"/>
                <a:ea typeface="Noto Sans"/>
                <a:cs typeface="Noto Sans"/>
                <a:sym typeface="Noto Sans"/>
              </a:rPr>
              <a:t>verbal description</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1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1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cd715056aac4eee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cd715056aac4eee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Warm-Up (5 minutes):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Students will look at a table of values, search for patterns, and think about how to turn those patterns into equations. The focus is on how they approach the problem—not just finding the answer.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Have students work in pairs. Show the table and explain that the two columns are related. Ask them to find a possible relationship and pay close attention to the strategies they use. Emphasize that the goal is to explore different ways of thinking, not just getting the “right” equation.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Possible observations from page 1:</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See if there is an operation that could be done to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that would produce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Compare how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change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change, and see if there is a pattern; See if the numbers in one column follow a special pattern and if that pattern could be connected to the numbers in the other column; Plot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on a coordinate plane and see if the graph looks like a familiar relationship.</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Some students might notice that when x increases by 2, y increases by more each time.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 is always 1 less than x squared.</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Invite groups to share their strategies and record them for everyone to see. If students haven’t already shared specific approaches, walk through each one using the table, or ask students to explain how a strategy works. Some students might notice that when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increases by 2,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increases by more each time. Others may see that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is always 1 less than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squared. These insights aren’t required, but ask students if they notice any helpful patterns in the table.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If no one suggests graphing the values, and time allows,</a:t>
            </a:r>
            <a:r>
              <a:rPr i="1" lang="en" sz="1300">
                <a:solidFill>
                  <a:schemeClr val="dk1"/>
                </a:solidFill>
                <a:latin typeface="Calibri"/>
                <a:ea typeface="Calibri"/>
                <a:cs typeface="Calibri"/>
                <a:sym typeface="Calibri"/>
              </a:rPr>
              <a:t> use the </a:t>
            </a:r>
            <a:r>
              <a:rPr i="1" lang="en" sz="1300">
                <a:solidFill>
                  <a:schemeClr val="dk1"/>
                </a:solidFill>
                <a:latin typeface="Calibri"/>
                <a:ea typeface="Calibri"/>
                <a:cs typeface="Calibri"/>
                <a:sym typeface="Calibri"/>
              </a:rPr>
              <a:t>graph</a:t>
            </a:r>
            <a:r>
              <a:rPr i="1" lang="en" sz="1300">
                <a:solidFill>
                  <a:schemeClr val="dk1"/>
                </a:solidFill>
                <a:latin typeface="Calibri"/>
                <a:ea typeface="Calibri"/>
                <a:cs typeface="Calibri"/>
                <a:sym typeface="Calibri"/>
              </a:rPr>
              <a:t> to plot the points as a class to explore the relationship visually.</a:t>
            </a:r>
            <a:endParaRPr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Remind students: the goal isn’t just to find the correct equation, but to think carefully about the strategies they use to uncover relationships. Ask students to keep in mind the different strategies as they work on the activities in the lesson.</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cd715056aac4eee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cd715056aac4eee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201f8bac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6201f8bac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a previous lesson, students wrote equations based on verbal descriptions. In this partner activity, they’ll now work with pairs of values and describe the relationship—first in words, then as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look for patterns, interpret the context, and generalize relationships. As they take turns explaining and listening, they’ll practice reasoning and critiquing each other’s thinking. Listen for the </a:t>
            </a:r>
            <a:r>
              <a:rPr i="1" lang="en" sz="1300">
                <a:solidFill>
                  <a:schemeClr val="dk1"/>
                </a:solidFill>
                <a:latin typeface="Calibri"/>
                <a:ea typeface="Calibri"/>
                <a:cs typeface="Calibri"/>
                <a:sym typeface="Calibri"/>
              </a:rPr>
              <a:t>different ways</a:t>
            </a:r>
            <a:r>
              <a:rPr lang="en" sz="1300">
                <a:solidFill>
                  <a:schemeClr val="dk1"/>
                </a:solidFill>
                <a:latin typeface="Calibri"/>
                <a:ea typeface="Calibri"/>
                <a:cs typeface="Calibri"/>
                <a:sym typeface="Calibri"/>
              </a:rPr>
              <a:t> students describe the same relationship. For example, for a table showing “meters from home” and “meters from school,” students might say: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two distances always add up to 400.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distance from school is 400 minus the distance from home.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 one distance increases, the other decreases.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shows someone moving from home to school.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with a variety of interpretations to share with the class.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Print the “</a:t>
            </a:r>
            <a:r>
              <a:rPr lang="en" sz="1300" u="sng">
                <a:solidFill>
                  <a:schemeClr val="hlink"/>
                </a:solidFill>
                <a:latin typeface="Calibri"/>
                <a:ea typeface="Calibri"/>
                <a:cs typeface="Calibri"/>
                <a:sym typeface="Calibri"/>
                <a:hlinkClick r:id="rId4"/>
              </a:rPr>
              <a:t>Whose Data Is This?</a:t>
            </a:r>
            <a:r>
              <a:rPr lang="en" sz="1300">
                <a:solidFill>
                  <a:schemeClr val="dk1"/>
                </a:solidFill>
                <a:latin typeface="Calibri"/>
                <a:ea typeface="Calibri"/>
                <a:cs typeface="Calibri"/>
                <a:sym typeface="Calibri"/>
              </a:rPr>
              <a:t>” handout. Have students cut out the variable cards and data boxes. In pairs, they should match the variables to the data and explain their reasoning. This helps spark discussion about how the quantities are related.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Clarify terms as needed—some students may not understand “amount deposited” in Table D. If time is short, have each group work with just two tables. You can also have students match the tables to equations from questions 5–8.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Continued activity and </a:t>
            </a:r>
            <a:r>
              <a:rPr b="1" i="1" lang="en" sz="1300">
                <a:solidFill>
                  <a:schemeClr val="dk1"/>
                </a:solidFill>
                <a:latin typeface="Calibri"/>
                <a:ea typeface="Calibri"/>
                <a:cs typeface="Calibri"/>
                <a:sym typeface="Calibri"/>
              </a:rPr>
              <a:t>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relationship in the last table (monthly salary/amount deposited) may not be obvious to students. Encourage students who get stuck to look at the equations in the third table, using that as a springboard to describe the relationship between the numbers in the last table.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a few selected students to share how they made sense of one of the relationships. Try to include students that started with the equation and then described the relationship as well as students that started with the description and then wrote the equation to highlight different ways of thinking.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how each approach helped—or made it harder—to determine the relationship shown in each table. Emphasize that understanding what’s happening in the situation helps make sense of the math. *Clarify any unfamiliar terms, like "amount deposited" in last table (monthly salary/amount deposited).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short on time, have students work on two tables instead of all four. Encourage partners to take turns explaining their thinking.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Every lap is 400 meters, so the distance run is 400 times the number of laps. 400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The distance between home and school is 400 meters. Every meter traveled away from home is a meter closer to school.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Total expenses can be found by adding $400 to electricity bills (i.e.: the $400 could represent rent payment). </a:t>
            </a:r>
            <a:r>
              <a:rPr lang="en" sz="1300">
                <a:solidFill>
                  <a:schemeClr val="dk1"/>
                </a:solidFill>
                <a:latin typeface="Calibri"/>
                <a:ea typeface="Calibri"/>
                <a:cs typeface="Calibri"/>
                <a:sym typeface="Calibri"/>
              </a:rPr>
              <a:t>400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The amount deposited is $400 less than the monthly salary. This could be due to deductions like taxes or expenses paid before making the deposit.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− 400 = </a:t>
            </a:r>
            <a:r>
              <a:rPr i="1" lang="en" sz="1300">
                <a:solidFill>
                  <a:schemeClr val="dk1"/>
                </a:solidFill>
                <a:latin typeface="Calibri"/>
                <a:ea typeface="Calibri"/>
                <a:cs typeface="Calibri"/>
                <a:sym typeface="Calibri"/>
              </a:rPr>
              <a:t>y</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Students should take turns finding a match and explaining their reasoning to their partner. Display the following sentence frames for all to see: “_____ and _____ are equivalent because . . .” and “I noticed _____ , so I matched . . .” Encourage students to challenge each other when they disagree. This will help students clarify their reasoning about equations that represent the relationship.</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Provide Access by Recruiting Interest</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Leverage choice around perceived challenge. Invite students to select 1 – 2 tables to describe in words and to use the tables they described as a starting point to write equations. Chunking this task into more manageable parts may also benefit students who benefit from additional processing time.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 Social-emotional skills</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octahedron has 12 edges; the icosahedron has 30 edges.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octahedron has 6 vertices; the icosahedron has 30 vertices.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tetrahedron, cube, and dodecahedron have 3 faces meeting at each vertex. The octahedron has 4 faces meeting at each vertex. The icosahedron has 5 faces meeting at each vertex.</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30 + </a:t>
            </a:r>
            <a:r>
              <a:rPr i="1" lang="en" sz="1300">
                <a:solidFill>
                  <a:schemeClr val="dk1"/>
                </a:solidFill>
                <a:latin typeface="Calibri"/>
                <a:ea typeface="Calibri"/>
                <a:cs typeface="Calibri"/>
                <a:sym typeface="Calibri"/>
              </a:rPr>
              <a:t>x</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equation works for the first column, but not the others. Look for a pattern that works for every column. How do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change as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change?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30 −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20 + </a:t>
            </a:r>
            <a:r>
              <a:rPr i="1" lang="en" sz="1300">
                <a:solidFill>
                  <a:schemeClr val="dk1"/>
                </a:solidFill>
                <a:latin typeface="Calibri"/>
                <a:ea typeface="Calibri"/>
                <a:cs typeface="Calibri"/>
                <a:sym typeface="Calibri"/>
              </a:rPr>
              <a:t>x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equation works for the third column, but not the others. Look for a pattern that works for every column. How do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change as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change?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30 −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30 – </a:t>
            </a:r>
            <a:r>
              <a:rPr i="1" lang="en" sz="1300">
                <a:solidFill>
                  <a:schemeClr val="dk1"/>
                </a:solidFill>
                <a:latin typeface="Calibri"/>
                <a:ea typeface="Calibri"/>
                <a:cs typeface="Calibri"/>
                <a:sym typeface="Calibri"/>
              </a:rPr>
              <a:t>x</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student lives 30 miles from school, so subtract how far they are from home to see how far they are from school at any given time.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30</a:t>
            </a:r>
            <a:r>
              <a:rPr i="1" lang="en" sz="1300">
                <a:solidFill>
                  <a:schemeClr val="dk1"/>
                </a:solidFill>
                <a:latin typeface="Calibri"/>
                <a:ea typeface="Calibri"/>
                <a:cs typeface="Calibri"/>
                <a:sym typeface="Calibri"/>
              </a:rPr>
              <a:t>x</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equation does not work for any value of x. Look for a pattern that works for every column. How do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change as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change? The answer is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30 −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Monthly Fee: $40, Cost per Minute: $0.04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The total cost,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equals the fee, 40, plus 0.04 per minute.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drawing a </a:t>
            </a:r>
            <a:r>
              <a:rPr b="1" lang="en" sz="1300">
                <a:solidFill>
                  <a:schemeClr val="dk1"/>
                </a:solidFill>
                <a:latin typeface="Calibri"/>
                <a:ea typeface="Calibri"/>
                <a:cs typeface="Calibri"/>
                <a:sym typeface="Calibri"/>
              </a:rPr>
              <a:t>table</a:t>
            </a:r>
            <a:r>
              <a:rPr lang="en" sz="1300">
                <a:solidFill>
                  <a:schemeClr val="dk1"/>
                </a:solidFill>
                <a:latin typeface="Calibri"/>
                <a:ea typeface="Calibri"/>
                <a:cs typeface="Calibri"/>
                <a:sym typeface="Calibri"/>
              </a:rPr>
              <a:t>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 (minutes talked in 1 month) are: 0, 1, 2, 3, 100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(total $ for 1 month) are 40, 40.04, 40.08, 40.12, 44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Step 4:</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40 + 0.04</a:t>
            </a:r>
            <a:r>
              <a:rPr i="1" lang="en" sz="1300">
                <a:solidFill>
                  <a:schemeClr val="dk1"/>
                </a:solidFill>
                <a:latin typeface="Calibri"/>
                <a:ea typeface="Calibri"/>
                <a:cs typeface="Calibri"/>
                <a:sym typeface="Calibri"/>
              </a:rPr>
              <a:t>m</a:t>
            </a:r>
            <a:endParaRPr i="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cd715056aac4eee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cd715056aac4eee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a previous activity, students explored linear relationships using tables, verbal descriptions, and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analyze new situations to describe and represent relationships between quantities. The first two involve inverse variation (students do not need to know the term or the concept to be able to reason about the relationships), and the last involves a proportional relationship. The final problem requires careful reasoning about how gallons and ounces relate, using cups as a bridge.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Watch for different strategies students use to describe relationships—whether broadly (“As base increases, height decreases”), precisely (“base × height = 48”), or through diagrams, tables, graphs, or equations. Select students with a range of approaches to share during the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Let students know they’ll now explore relationships between two quantities in new situations. If time is short, have them focus on the first two questions.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you have more time, try these ways to boost engagement: (a) Give early finishers graph paper to draw the parallelograms from the table. (b) Let students guess how many beans are in a jar while one student counts. (c) If available, bring measuring containers and liquid for the jug activity—just don’t forget paper towels!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61ac524e8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61ac524e8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answers: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As the base length increases by 1, the height decreases, but not by a steady amount.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Multiplying the base length and the height gives 48. The area of each parallelogram is 48 square inches.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 48 or 48</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(or equivalent).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height varies inversely as 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answers: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amount in dollars received by each winner is 300 divided by the number of winners.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300</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or </a:t>
            </a:r>
            <a:r>
              <a:rPr i="1"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300 (or equivalent), where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the dollar amount a winner receives and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is the number of winners.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amount in dollars,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varies inversely as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Possible answers: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If 4 cups contain 32 fluid ounces, then 8 cups must contain 64 fluid ounces. Because there are 16 cups in 1 gallon and 16 is twice as much as 8, there must be 128 fluid ounces in a gallon.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Multiplying the number of gallons by 128 gives the number of fluid ounces.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8 ⋅ 8 ⋅ 2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128</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(or equivalent), where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is the number of fluid ounces and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is the number of gallons.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number of fluid ounces,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varies directly as the number of gallons,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think they must use equations and get stuck, remind them that explanations, tables, or other formats are also valid. When answering the </a:t>
            </a:r>
            <a:r>
              <a:rPr b="1" lang="en" sz="1300">
                <a:solidFill>
                  <a:schemeClr val="dk1"/>
                </a:solidFill>
                <a:latin typeface="Calibri"/>
                <a:ea typeface="Calibri"/>
                <a:cs typeface="Calibri"/>
                <a:sym typeface="Calibri"/>
              </a:rPr>
              <a:t>first question</a:t>
            </a:r>
            <a:r>
              <a:rPr lang="en" sz="1300">
                <a:solidFill>
                  <a:schemeClr val="dk1"/>
                </a:solidFill>
                <a:latin typeface="Calibri"/>
                <a:ea typeface="Calibri"/>
                <a:cs typeface="Calibri"/>
                <a:sym typeface="Calibri"/>
              </a:rPr>
              <a:t>, some students may focus only on the bottom rows of the table and think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always decrease by 4. Encourage them to look at the whole table and compare values across columns.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struggle to start the milk volume problem or set up a table. Ask which units are given and suggest using headings like “gallons,” “cups,” and “fluid ounces.” Encourage them to fill in one row using the given info. If they’re stuck, try starting with a different unit (e.g., 4 or 8 cups). You can also suggest finding how many ounces are in 8 cups.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selected students to share their thinking, starting with broad explanations and moving to precise equations (remind students using equations to </a:t>
            </a:r>
            <a:r>
              <a:rPr i="1" lang="en" sz="1300">
                <a:solidFill>
                  <a:schemeClr val="dk1"/>
                </a:solidFill>
                <a:latin typeface="Calibri"/>
                <a:ea typeface="Calibri"/>
                <a:cs typeface="Calibri"/>
                <a:sym typeface="Calibri"/>
              </a:rPr>
              <a:t>define their variables</a:t>
            </a:r>
            <a:r>
              <a:rPr lang="en" sz="1300">
                <a:solidFill>
                  <a:schemeClr val="dk1"/>
                </a:solidFill>
                <a:latin typeface="Calibri"/>
                <a:ea typeface="Calibri"/>
                <a:cs typeface="Calibri"/>
                <a:sym typeface="Calibri"/>
              </a:rPr>
              <a:t>). If different equation forms are shared, display them all to show they are equivalent. If no one used a table, ask how it might help and show an example—especially for the last two problems, where tables can clarify relationships.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Show these equations for the three situations: 𝑏 ⋅ ℎ = 48 or ℎ = 48/𝑏; 𝑎 ⋅ 𝑛 = 300 or 𝑎 = 300/𝑛; 𝑓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128𝑔</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Calibri"/>
                <a:ea typeface="Calibri"/>
                <a:cs typeface="Calibri"/>
                <a:sym typeface="Calibri"/>
              </a:rPr>
              <a:t>Highlight how equations capture relationships efficiently. Ask students which quantities are </a:t>
            </a:r>
            <a:r>
              <a:rPr lang="en" sz="1300" u="sng">
                <a:solidFill>
                  <a:schemeClr val="dk1"/>
                </a:solidFill>
                <a:latin typeface="Calibri"/>
                <a:ea typeface="Calibri"/>
                <a:cs typeface="Calibri"/>
                <a:sym typeface="Calibri"/>
              </a:rPr>
              <a:t>changing</a:t>
            </a:r>
            <a:r>
              <a:rPr lang="en" sz="1300">
                <a:solidFill>
                  <a:schemeClr val="dk1"/>
                </a:solidFill>
                <a:latin typeface="Calibri"/>
                <a:ea typeface="Calibri"/>
                <a:cs typeface="Calibri"/>
                <a:sym typeface="Calibri"/>
              </a:rPr>
              <a:t> and which </a:t>
            </a:r>
            <a:r>
              <a:rPr lang="en" sz="1300" u="sng">
                <a:solidFill>
                  <a:schemeClr val="dk1"/>
                </a:solidFill>
                <a:latin typeface="Calibri"/>
                <a:ea typeface="Calibri"/>
                <a:cs typeface="Calibri"/>
                <a:sym typeface="Calibri"/>
              </a:rPr>
              <a:t>stay the same</a:t>
            </a:r>
            <a:r>
              <a:rPr lang="en" sz="1300">
                <a:solidFill>
                  <a:schemeClr val="dk1"/>
                </a:solidFill>
                <a:latin typeface="Calibri"/>
                <a:ea typeface="Calibri"/>
                <a:cs typeface="Calibri"/>
                <a:sym typeface="Calibri"/>
              </a:rPr>
              <a:t>. Note that while all are equations with two variables, not all show linear relationships.</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Develop Expression and Communication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Provide options for communicating understanding. Invite students to describe the relationships between quantities in different ways, for example, using verbal (written or oral) descriptions, tables, diagrams, or other representations.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24</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Each guest does not get 24 cupcakes. The total number will always be 24 cupcakes. The correct answer is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24/</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24/</a:t>
            </a:r>
            <a:r>
              <a:rPr i="1" lang="en" sz="1300">
                <a:solidFill>
                  <a:schemeClr val="dk1"/>
                </a:solidFill>
                <a:latin typeface="Calibri"/>
                <a:ea typeface="Calibri"/>
                <a:cs typeface="Calibri"/>
                <a:sym typeface="Calibri"/>
              </a:rPr>
              <a:t>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24 cupcakes will be divided by the number of guests, so this is the correct answer.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/24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number of cupcakes for each guest is found by dividing the total cupcakes by the number of guests. The correct answer is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24/</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24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does not work for the values in the table. The number of cupcakes for each guest is found by dividing the total cupcakes by the number of guests. The correct answer is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24/</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$10,000; $4,000; $1,000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Your answer may vary, but here is a sample: The amount each student receives is $20,000 divided by the number of students or, </a:t>
            </a:r>
            <a:r>
              <a:rPr i="1" lang="en" sz="1300">
                <a:solidFill>
                  <a:srgbClr val="1D2125"/>
                </a:solidFill>
                <a:latin typeface="Calibri"/>
                <a:ea typeface="Calibri"/>
                <a:cs typeface="Calibri"/>
                <a:sym typeface="Calibri"/>
              </a:rPr>
              <a:t>d</a:t>
            </a:r>
            <a:r>
              <a:rPr lang="en" sz="1300">
                <a:solidFill>
                  <a:srgbClr val="1D2125"/>
                </a:solidFill>
                <a:latin typeface="Calibri"/>
                <a:ea typeface="Calibri"/>
                <a:cs typeface="Calibri"/>
                <a:sym typeface="Calibri"/>
              </a:rPr>
              <a:t> = 20,000/</a:t>
            </a:r>
            <a:r>
              <a:rPr i="1" lang="en" sz="1300">
                <a:solidFill>
                  <a:srgbClr val="1D2125"/>
                </a:solidFill>
                <a:latin typeface="Calibri"/>
                <a:ea typeface="Calibri"/>
                <a:cs typeface="Calibri"/>
                <a:sym typeface="Calibri"/>
              </a:rPr>
              <a:t>s</a:t>
            </a:r>
            <a:r>
              <a:rPr lang="en" sz="1300">
                <a:solidFill>
                  <a:srgbClr val="1D2125"/>
                </a:solidFill>
                <a:latin typeface="Calibri"/>
                <a:ea typeface="Calibri"/>
                <a:cs typeface="Calibri"/>
                <a:sym typeface="Calibri"/>
              </a:rPr>
              <a:t>. The dollar amount each student receives, </a:t>
            </a:r>
            <a:r>
              <a:rPr i="1" lang="en" sz="1300">
                <a:solidFill>
                  <a:srgbClr val="1D2125"/>
                </a:solidFill>
                <a:latin typeface="Calibri"/>
                <a:ea typeface="Calibri"/>
                <a:cs typeface="Calibri"/>
                <a:sym typeface="Calibri"/>
              </a:rPr>
              <a:t>d</a:t>
            </a:r>
            <a:r>
              <a:rPr lang="en" sz="1300">
                <a:solidFill>
                  <a:srgbClr val="1D2125"/>
                </a:solidFill>
                <a:latin typeface="Calibri"/>
                <a:ea typeface="Calibri"/>
                <a:cs typeface="Calibri"/>
                <a:sym typeface="Calibri"/>
              </a:rPr>
              <a:t>, varies inversely as the number of students, </a:t>
            </a:r>
            <a:r>
              <a:rPr i="1" lang="en" sz="1300">
                <a:solidFill>
                  <a:srgbClr val="1D2125"/>
                </a:solidFill>
                <a:latin typeface="Calibri"/>
                <a:ea typeface="Calibri"/>
                <a:cs typeface="Calibri"/>
                <a:sym typeface="Calibri"/>
              </a:rPr>
              <a:t>s</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Additional Instruction</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A plane departed from New Orleans and is heading to San Diego. The coordinates show its distance from New Orleans, x, and its distance from San Diego, y, at some points along the way: (100, 1,500) (300, 1,300) (500, 1,100) (__, 1,200) (900, 700) (1,450, __)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What is the relationship between the two distances? (Your answer may vary, but here are some samples. The distances represent one path—the distance from New Orleans to San Diego. The two distances sum to 1600 miles.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160)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Do you see any patterns in how each quantity is changing? (Your answer may vary, but here are some samples. As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-values increase,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-values decrease. As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-values increase by 200 miles,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-values decrease by 200 miles. The quantities,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and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sum to 1600 even after changing.)</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What is the value of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when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1020? (580 miles)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What is the value of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when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1450?  (150 miles)</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A company is donating $50,000 to charity. It will give the money equally to up to 20 organizations chosen by employees. What is the relationship between the number of organizations, </a:t>
            </a:r>
            <a:r>
              <a:rPr i="1" lang="en" sz="1300">
                <a:solidFill>
                  <a:srgbClr val="1D2125"/>
                </a:solidFill>
                <a:latin typeface="Calibri"/>
                <a:ea typeface="Calibri"/>
                <a:cs typeface="Calibri"/>
                <a:sym typeface="Calibri"/>
              </a:rPr>
              <a:t>s</a:t>
            </a:r>
            <a:r>
              <a:rPr lang="en" sz="1300">
                <a:solidFill>
                  <a:srgbClr val="1D2125"/>
                </a:solidFill>
                <a:latin typeface="Calibri"/>
                <a:ea typeface="Calibri"/>
                <a:cs typeface="Calibri"/>
                <a:sym typeface="Calibri"/>
              </a:rPr>
              <a:t>, and the amount each one gets, </a:t>
            </a:r>
            <a:r>
              <a:rPr i="1" lang="en" sz="1300">
                <a:solidFill>
                  <a:srgbClr val="1D2125"/>
                </a:solidFill>
                <a:latin typeface="Calibri"/>
                <a:ea typeface="Calibri"/>
                <a:cs typeface="Calibri"/>
                <a:sym typeface="Calibri"/>
              </a:rPr>
              <a:t>d</a:t>
            </a:r>
            <a:r>
              <a:rPr lang="en" sz="1300">
                <a:solidFill>
                  <a:srgbClr val="1D2125"/>
                </a:solidFill>
                <a:latin typeface="Calibri"/>
                <a:ea typeface="Calibri"/>
                <a:cs typeface="Calibri"/>
                <a:sym typeface="Calibri"/>
              </a:rPr>
              <a:t>? To begin, let's examine some specific values to help uncover the pattern.</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If 5 organizations are selected, how much will each charity receive? ($10,000)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If 10 organizations are selected, how much will each charity receive? ($5,000)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If 20 organizations are selected, how much will each charity receive? ($2,500)</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cd715056aac4eee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cd715056aac4eee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75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750  or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750</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where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is the number of minutes and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is the speed in books per minute.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cd715056aac4eee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cd715056aac4eee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cd715056aac4eee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cd715056aac4eee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In today’s lesson, you used different strategies to figure out how two quantities are related and to write equations to show those relationships. Let’s review some of the ways you did this: (a) Making a table to see how the numbers change and how they relate, (b) Looking for patterns in the table (like how the values increase or decrease), </a:t>
            </a:r>
            <a:r>
              <a:rPr lang="en" sz="1300">
                <a:solidFill>
                  <a:schemeClr val="dk1"/>
                </a:solidFill>
                <a:latin typeface="Calibri"/>
                <a:ea typeface="Calibri"/>
                <a:cs typeface="Calibri"/>
                <a:sym typeface="Calibri"/>
              </a:rPr>
              <a:t>(c) </a:t>
            </a:r>
            <a:r>
              <a:rPr lang="en" sz="1300">
                <a:solidFill>
                  <a:schemeClr val="dk1"/>
                </a:solidFill>
                <a:latin typeface="Calibri"/>
                <a:ea typeface="Calibri"/>
                <a:cs typeface="Calibri"/>
                <a:sym typeface="Calibri"/>
              </a:rPr>
              <a:t>Testing different values to see how changing one number affects the other. Choose one or two examples from the lesson to talk about. If there’s time, try questions 1 and 2.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 but here is an example: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30 - 1.75</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where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total $ in account and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number of lunches purchased.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 but here is an example: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72</a:t>
            </a:r>
            <a:r>
              <a:rPr lang="en" sz="1300">
                <a:solidFill>
                  <a:schemeClr val="dk1"/>
                </a:solidFill>
                <a:latin typeface="Calibri"/>
                <a:ea typeface="Calibri"/>
                <a:cs typeface="Calibri"/>
                <a:sym typeface="Calibri"/>
              </a:rPr>
              <a:t>/</a:t>
            </a:r>
            <a:r>
              <a:rPr baseline="-25000" i="1" lang="en" sz="1300">
                <a:solidFill>
                  <a:schemeClr val="dk1"/>
                </a:solidFill>
                <a:latin typeface="Calibri"/>
                <a:ea typeface="Calibri"/>
                <a:cs typeface="Calibri"/>
                <a:sym typeface="Calibri"/>
              </a:rPr>
              <a:t>b</a:t>
            </a:r>
            <a:r>
              <a:rPr i="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where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fluid ounces per bottle and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number of bottles.</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8.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2.png"/><Relationship Id="rId5" Type="http://schemas.openxmlformats.org/officeDocument/2006/relationships/image" Target="../media/image20.png"/><Relationship Id="rId6" Type="http://schemas.openxmlformats.org/officeDocument/2006/relationships/image" Target="../media/image10.png"/><Relationship Id="rId7" Type="http://schemas.openxmlformats.org/officeDocument/2006/relationships/image" Target="../media/image18.png"/><Relationship Id="rId8"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7.jp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7.jp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2.png"/><Relationship Id="rId5" Type="http://schemas.openxmlformats.org/officeDocument/2006/relationships/image" Target="../media/image20.png"/><Relationship Id="rId6" Type="http://schemas.openxmlformats.org/officeDocument/2006/relationships/image" Target="../media/image10.png"/><Relationship Id="rId7" Type="http://schemas.openxmlformats.org/officeDocument/2006/relationships/image" Target="../media/image35.png"/><Relationship Id="rId8"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7.jpg"/><Relationship Id="rId4" Type="http://schemas.openxmlformats.org/officeDocument/2006/relationships/hyperlink" Target="https://www.youtube.com/watch?v=8uHm3jdKQcg" TargetMode="External"/><Relationship Id="rId5" Type="http://schemas.openxmlformats.org/officeDocument/2006/relationships/hyperlink" Target="http://www.youtube.com/watch?v=8uHm3jdKQcg" TargetMode="External"/><Relationship Id="rId6" Type="http://schemas.openxmlformats.org/officeDocument/2006/relationships/image" Target="../media/image3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7.jpg"/><Relationship Id="rId4" Type="http://schemas.openxmlformats.org/officeDocument/2006/relationships/image" Target="../media/image54.png"/><Relationship Id="rId5" Type="http://schemas.openxmlformats.org/officeDocument/2006/relationships/image" Target="../media/image6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7.jpg"/><Relationship Id="rId4" Type="http://schemas.openxmlformats.org/officeDocument/2006/relationships/image" Target="../media/image41.png"/><Relationship Id="rId5" Type="http://schemas.openxmlformats.org/officeDocument/2006/relationships/image" Target="../media/image47.png"/><Relationship Id="rId6" Type="http://schemas.openxmlformats.org/officeDocument/2006/relationships/slide" Target="/ppt/slides/slide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4.pn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6.png"/><Relationship Id="rId5" Type="http://schemas.openxmlformats.org/officeDocument/2006/relationships/image" Target="../media/image5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7.png"/><Relationship Id="rId5"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10.png"/><Relationship Id="rId5" Type="http://schemas.openxmlformats.org/officeDocument/2006/relationships/image" Target="../media/image18.png"/><Relationship Id="rId6" Type="http://schemas.openxmlformats.org/officeDocument/2006/relationships/image" Target="../media/image2.png"/><Relationship Id="rId7"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7.jpg"/><Relationship Id="rId4" Type="http://schemas.openxmlformats.org/officeDocument/2006/relationships/image" Target="../media/image64.png"/><Relationship Id="rId5"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7.jp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4.png"/><Relationship Id="rId5"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image" Target="../media/image7.png"/><Relationship Id="rId5" Type="http://schemas.openxmlformats.org/officeDocument/2006/relationships/image" Target="../media/image6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10.png"/><Relationship Id="rId5" Type="http://schemas.openxmlformats.org/officeDocument/2006/relationships/image" Target="../media/image35.png"/><Relationship Id="rId6" Type="http://schemas.openxmlformats.org/officeDocument/2006/relationships/image" Target="../media/image43.png"/><Relationship Id="rId7" Type="http://schemas.openxmlformats.org/officeDocument/2006/relationships/image" Target="../media/image18.png"/><Relationship Id="rId8"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18.png"/><Relationship Id="rId5" Type="http://schemas.openxmlformats.org/officeDocument/2006/relationships/image" Target="../media/image35.png"/><Relationship Id="rId6" Type="http://schemas.openxmlformats.org/officeDocument/2006/relationships/image" Target="../media/image52.png"/><Relationship Id="rId7"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7.jp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5.png"/><Relationship Id="rId4" Type="http://schemas.openxmlformats.org/officeDocument/2006/relationships/image" Target="../media/image43.png"/><Relationship Id="rId5" Type="http://schemas.openxmlformats.org/officeDocument/2006/relationships/image" Target="../media/image52.png"/><Relationship Id="rId6" Type="http://schemas.openxmlformats.org/officeDocument/2006/relationships/image" Target="../media/image58.png"/><Relationship Id="rId7"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7.jpg"/><Relationship Id="rId4" Type="http://schemas.openxmlformats.org/officeDocument/2006/relationships/image" Target="../media/image59.png"/><Relationship Id="rId5" Type="http://schemas.openxmlformats.org/officeDocument/2006/relationships/image" Target="../media/image62.jpg"/><Relationship Id="rId6" Type="http://schemas.openxmlformats.org/officeDocument/2006/relationships/image" Target="../media/image6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1.3 Writing Equations to Model Relationships, Part 2</a:t>
            </a:r>
            <a:endParaRPr i="1"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1.3 Writing Equations to Model Relationships, Part 2</a:t>
            </a:r>
            <a:endParaRPr i="1"/>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{498F3CE0-B738-4254-91C8-158BE5CEAB2F}</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Identify and describe </a:t>
            </a:r>
            <a:r>
              <a:rPr lang="en">
                <a:solidFill>
                  <a:srgbClr val="F3F3F3"/>
                </a:solidFill>
              </a:rPr>
              <a:t>(orally and in writing) </a:t>
            </a:r>
            <a:r>
              <a:rPr b="1" lang="en">
                <a:solidFill>
                  <a:srgbClr val="F3F3F3"/>
                </a:solidFill>
              </a:rPr>
              <a:t>patterns in tables of values and in calculations.</a:t>
            </a:r>
            <a:endParaRPr b="1">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Use representations, </a:t>
            </a:r>
            <a:r>
              <a:rPr lang="en">
                <a:solidFill>
                  <a:srgbClr val="F3F3F3"/>
                </a:solidFill>
              </a:rPr>
              <a:t>like diagrams and tables, to help </a:t>
            </a:r>
            <a:r>
              <a:rPr b="1" lang="en">
                <a:solidFill>
                  <a:srgbClr val="F3F3F3"/>
                </a:solidFill>
              </a:rPr>
              <a:t>make sense </a:t>
            </a:r>
            <a:r>
              <a:rPr lang="en">
                <a:solidFill>
                  <a:srgbClr val="F3F3F3"/>
                </a:solidFill>
              </a:rPr>
              <a:t>of a described situation and </a:t>
            </a:r>
            <a:r>
              <a:rPr b="1" lang="en">
                <a:solidFill>
                  <a:srgbClr val="F3F3F3"/>
                </a:solidFill>
              </a:rPr>
              <a:t>write equations </a:t>
            </a:r>
            <a:r>
              <a:rPr lang="en">
                <a:solidFill>
                  <a:srgbClr val="F3F3F3"/>
                </a:solidFill>
              </a:rPr>
              <a:t>for it.</a:t>
            </a:r>
            <a:endParaRPr>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chemeClr val="lt1"/>
                </a:solidFill>
              </a:rPr>
              <a:t>Lesson 1.3 Writing Equations to Model Relationships, Part 2</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A limitation on the possible values of variables in a model, often expressed by an equation or inequality.</a:t>
            </a:r>
            <a:endParaRPr i="1"/>
          </a:p>
          <a:p>
            <a:pPr indent="-342900" lvl="0" marL="457200" rtl="0" algn="l">
              <a:spcBef>
                <a:spcPts val="0"/>
              </a:spcBef>
              <a:spcAft>
                <a:spcPts val="0"/>
              </a:spcAft>
              <a:buSzPts val="1800"/>
              <a:buChar char="●"/>
            </a:pPr>
            <a:r>
              <a:rPr lang="en"/>
              <a:t>Model</a:t>
            </a:r>
            <a:endParaRPr/>
          </a:p>
          <a:p>
            <a:pPr indent="-330200" lvl="1" marL="914400" rtl="0" algn="l">
              <a:spcBef>
                <a:spcPts val="0"/>
              </a:spcBef>
              <a:spcAft>
                <a:spcPts val="0"/>
              </a:spcAft>
              <a:buSzPts val="1600"/>
              <a:buChar char="○"/>
            </a:pPr>
            <a:r>
              <a:rPr lang="en"/>
              <a:t>A mathematical representation of a problem from STEM or everyday life, used to solve problems and make decisions.</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1.3 Writing Equations to Model Relationships, Part 2</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98" name="Google Shape;98;p12"/>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99" name="Google Shape;99;p12"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00" name="Google Shape;100;p12"/>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01" name="Google Shape;101;p12"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02" name="Google Shape;102;p12"/>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03" name="Google Shape;103;p12"/>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04" name="Google Shape;104;p12"/>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05" name="Google Shape;105;p12"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06" name="Google Shape;106;p12"/>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07" name="Google Shape;107;p12"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08" name="Google Shape;108;p12"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109" name="Google Shape;109;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2"/>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2"/>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2"/>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2"/>
          <p:cNvCxnSpPr>
            <a:stCxn id="112" idx="3"/>
            <a:endCxn id="114"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2"/>
          <p:cNvCxnSpPr>
            <a:stCxn id="114" idx="3"/>
            <a:endCxn id="113"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pic>
        <p:nvPicPr>
          <p:cNvPr id="120" name="Google Shape;120;p12" title="hugeicons_task-done-01.png"/>
          <p:cNvPicPr preferRelativeResize="0"/>
          <p:nvPr/>
        </p:nvPicPr>
        <p:blipFill>
          <a:blip r:embed="rId4">
            <a:alphaModFix/>
          </a:blip>
          <a:stretch>
            <a:fillRect/>
          </a:stretch>
        </p:blipFill>
        <p:spPr>
          <a:xfrm>
            <a:off x="1841720" y="3200400"/>
            <a:ext cx="228600" cy="228600"/>
          </a:xfrm>
          <a:prstGeom prst="rect">
            <a:avLst/>
          </a:prstGeom>
          <a:noFill/>
          <a:ln>
            <a:noFill/>
          </a:ln>
        </p:spPr>
      </p:pic>
      <p:sp>
        <p:nvSpPr>
          <p:cNvPr id="121" name="Google Shape;121;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sz="1800">
              <a:solidFill>
                <a:srgbClr val="595959"/>
              </a:solidFill>
              <a:latin typeface="Calibri"/>
              <a:ea typeface="Calibri"/>
              <a:cs typeface="Calibri"/>
              <a:sym typeface="Calibri"/>
            </a:endParaRPr>
          </a:p>
        </p:txBody>
      </p:sp>
      <p:pic>
        <p:nvPicPr>
          <p:cNvPr id="122" name="Google Shape;122;p12"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123" name="Google Shape;123;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124" name="Google Shape;124;p12"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125" name="Google Shape;125;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126" name="Google Shape;126;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127" name="Google Shape;127;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128" name="Google Shape;128;p12"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129" name="Google Shape;129;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30" name="Google Shape;130;p12"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131" name="Google Shape;131;p12"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Math Talk </a:t>
            </a:r>
            <a:r>
              <a:rPr lang="en"/>
              <a:t>🗣️</a:t>
            </a:r>
            <a:endParaRPr>
              <a:solidFill>
                <a:srgbClr val="005047"/>
              </a:solidFill>
            </a:endParaRPr>
          </a:p>
        </p:txBody>
      </p:sp>
      <p:sp>
        <p:nvSpPr>
          <p:cNvPr id="137" name="Google Shape;137;p13"/>
          <p:cNvSpPr txBox="1"/>
          <p:nvPr>
            <p:ph idx="1" type="body"/>
          </p:nvPr>
        </p:nvSpPr>
        <p:spPr>
          <a:xfrm>
            <a:off x="311700" y="1044063"/>
            <a:ext cx="79719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Here is a table of values. The two quantities, </a:t>
            </a:r>
            <a:r>
              <a:rPr i="1" lang="en"/>
              <a:t>x</a:t>
            </a:r>
            <a:r>
              <a:rPr lang="en"/>
              <a:t> and </a:t>
            </a:r>
            <a:r>
              <a:rPr i="1" lang="en"/>
              <a:t>y</a:t>
            </a:r>
            <a:r>
              <a:rPr lang="en"/>
              <a:t>, are related. What are some strategies you could use to find a relationship between </a:t>
            </a:r>
            <a:r>
              <a:rPr i="1" lang="en"/>
              <a:t>x</a:t>
            </a:r>
            <a:r>
              <a:rPr lang="en"/>
              <a:t> and </a:t>
            </a:r>
            <a:r>
              <a:rPr i="1" lang="en"/>
              <a:t>y</a:t>
            </a:r>
            <a:r>
              <a:rPr lang="en"/>
              <a:t>? Brainstorm as many ways as possible.</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
        <p:nvSpPr>
          <p:cNvPr id="138" name="Google Shape;138;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1.3.1 Finding a Relationship between </a:t>
            </a:r>
            <a:r>
              <a:rPr i="1" lang="en"/>
              <a:t>x</a:t>
            </a:r>
            <a:r>
              <a:rPr lang="en"/>
              <a:t> and </a:t>
            </a:r>
            <a:r>
              <a:rPr i="1" lang="en"/>
              <a:t>y</a:t>
            </a:r>
            <a:endParaRPr i="1"/>
          </a:p>
        </p:txBody>
      </p:sp>
      <p:pic>
        <p:nvPicPr>
          <p:cNvPr id="140" name="Google Shape;140;p13" title="Table 1.png"/>
          <p:cNvPicPr preferRelativeResize="0"/>
          <p:nvPr/>
        </p:nvPicPr>
        <p:blipFill>
          <a:blip r:embed="rId4">
            <a:alphaModFix/>
          </a:blip>
          <a:stretch>
            <a:fillRect/>
          </a:stretch>
        </p:blipFill>
        <p:spPr>
          <a:xfrm>
            <a:off x="3395663" y="1758013"/>
            <a:ext cx="2352675" cy="280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pic>
        <p:nvPicPr>
          <p:cNvPr id="145" name="Google Shape;145;p14" title="Graph.png"/>
          <p:cNvPicPr preferRelativeResize="0"/>
          <p:nvPr/>
        </p:nvPicPr>
        <p:blipFill>
          <a:blip r:embed="rId4">
            <a:alphaModFix/>
          </a:blip>
          <a:stretch>
            <a:fillRect/>
          </a:stretch>
        </p:blipFill>
        <p:spPr>
          <a:xfrm>
            <a:off x="6096000" y="2078825"/>
            <a:ext cx="2736300" cy="2724332"/>
          </a:xfrm>
          <a:prstGeom prst="rect">
            <a:avLst/>
          </a:prstGeom>
          <a:noFill/>
          <a:ln>
            <a:noFill/>
          </a:ln>
        </p:spPr>
      </p:pic>
      <p:sp>
        <p:nvSpPr>
          <p:cNvPr id="146" name="Google Shape;146;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Warm Up - Math Talk </a:t>
            </a:r>
            <a:r>
              <a:rPr lang="en"/>
              <a:t>🗣️</a:t>
            </a:r>
            <a:endParaRPr>
              <a:solidFill>
                <a:srgbClr val="005047"/>
              </a:solidFill>
            </a:endParaRPr>
          </a:p>
        </p:txBody>
      </p:sp>
      <p:sp>
        <p:nvSpPr>
          <p:cNvPr id="147" name="Google Shape;147;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1.3.1 Finding a Relationship between x and y</a:t>
            </a:r>
            <a:endParaRPr/>
          </a:p>
        </p:txBody>
      </p:sp>
      <p:sp>
        <p:nvSpPr>
          <p:cNvPr id="149" name="Google Shape;149;p14"/>
          <p:cNvSpPr txBox="1"/>
          <p:nvPr>
            <p:ph type="title"/>
          </p:nvPr>
        </p:nvSpPr>
        <p:spPr>
          <a:xfrm>
            <a:off x="311700" y="1258187"/>
            <a:ext cx="8520600" cy="1698300"/>
          </a:xfrm>
          <a:prstGeom prst="rect">
            <a:avLst/>
          </a:prstGeom>
        </p:spPr>
        <p:txBody>
          <a:bodyPr anchorCtr="0" anchor="t" bIns="91425" lIns="91425" spcFirstLastPara="1" rIns="91425" wrap="square" tIns="91425">
            <a:spAutoFit/>
          </a:bodyPr>
          <a:lstStyle/>
          <a:p>
            <a:pPr indent="-342900" lvl="0" marL="457200" rtl="0" algn="l">
              <a:spcBef>
                <a:spcPts val="0"/>
              </a:spcBef>
              <a:spcAft>
                <a:spcPts val="0"/>
              </a:spcAft>
              <a:buClr>
                <a:schemeClr val="dk1"/>
              </a:buClr>
              <a:buSzPts val="1800"/>
              <a:buFont typeface="Calibri"/>
              <a:buAutoNum type="arabicPeriod"/>
            </a:pPr>
            <a:r>
              <a:rPr b="0" lang="en" sz="1800">
                <a:solidFill>
                  <a:schemeClr val="dk1"/>
                </a:solidFill>
                <a:latin typeface="Calibri"/>
                <a:ea typeface="Calibri"/>
                <a:cs typeface="Calibri"/>
                <a:sym typeface="Calibri"/>
              </a:rPr>
              <a:t>What do you notice about how the values of y change as x increases?</a:t>
            </a:r>
            <a:endParaRPr b="0" sz="1800">
              <a:solidFill>
                <a:schemeClr val="dk1"/>
              </a:solidFill>
              <a:latin typeface="Calibri"/>
              <a:ea typeface="Calibri"/>
              <a:cs typeface="Calibri"/>
              <a:sym typeface="Calibri"/>
            </a:endParaRPr>
          </a:p>
          <a:p>
            <a:pPr indent="-342900" lvl="0" marL="457200" rtl="0" algn="l">
              <a:spcBef>
                <a:spcPts val="1000"/>
              </a:spcBef>
              <a:spcAft>
                <a:spcPts val="0"/>
              </a:spcAft>
              <a:buClr>
                <a:schemeClr val="dk1"/>
              </a:buClr>
              <a:buSzPts val="1800"/>
              <a:buFont typeface="Calibri"/>
              <a:buAutoNum type="arabicPeriod"/>
            </a:pPr>
            <a:r>
              <a:rPr b="0" lang="en" sz="1800">
                <a:solidFill>
                  <a:schemeClr val="dk1"/>
                </a:solidFill>
                <a:latin typeface="Calibri"/>
                <a:ea typeface="Calibri"/>
                <a:cs typeface="Calibri"/>
                <a:sym typeface="Calibri"/>
              </a:rPr>
              <a:t>Is there an operation you can do to x that gets you close to y? Can you explain your thinking?</a:t>
            </a:r>
            <a:endParaRPr b="0" sz="1800">
              <a:solidFill>
                <a:schemeClr val="dk1"/>
              </a:solidFill>
              <a:latin typeface="Calibri"/>
              <a:ea typeface="Calibri"/>
              <a:cs typeface="Calibri"/>
              <a:sym typeface="Calibri"/>
            </a:endParaRPr>
          </a:p>
          <a:p>
            <a:pPr indent="0" lvl="0" marL="0" rtl="0" algn="l">
              <a:spcBef>
                <a:spcPts val="0"/>
              </a:spcBef>
              <a:spcAft>
                <a:spcPts val="0"/>
              </a:spcAft>
              <a:buNone/>
            </a:pPr>
            <a:r>
              <a:t/>
            </a:r>
            <a:endParaRPr b="0" sz="1800">
              <a:solidFill>
                <a:schemeClr val="dk1"/>
              </a:solidFill>
              <a:latin typeface="Calibri"/>
              <a:ea typeface="Calibri"/>
              <a:cs typeface="Calibri"/>
              <a:sym typeface="Calibri"/>
            </a:endParaRPr>
          </a:p>
          <a:p>
            <a:pPr indent="0" lvl="0" marL="0" rtl="0" algn="l">
              <a:spcBef>
                <a:spcPts val="0"/>
              </a:spcBef>
              <a:spcAft>
                <a:spcPts val="0"/>
              </a:spcAft>
              <a:buNone/>
            </a:pPr>
            <a:r>
              <a:rPr b="0" lang="en" sz="1800">
                <a:solidFill>
                  <a:schemeClr val="dk1"/>
                </a:solidFill>
                <a:latin typeface="Calibri"/>
                <a:ea typeface="Calibri"/>
                <a:cs typeface="Calibri"/>
                <a:sym typeface="Calibri"/>
              </a:rPr>
              <a:t>What would the coordinate points look like on a graph?</a:t>
            </a:r>
            <a:endParaRPr b="0"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15"/>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55" name="Google Shape;155;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6" name="Google Shape;156;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7" name="Google Shape;157;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8" name="Google Shape;158;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9" name="Google Shape;159;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60" name="Google Shape;160;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61" name="Google Shape;161;p15"/>
          <p:cNvCxnSpPr>
            <a:stCxn id="155" idx="2"/>
            <a:endCxn id="15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62" name="Google Shape;162;p15"/>
          <p:cNvCxnSpPr>
            <a:stCxn id="157" idx="3"/>
            <a:endCxn id="15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63" name="Google Shape;163;p15"/>
          <p:cNvCxnSpPr>
            <a:stCxn id="156" idx="3"/>
            <a:endCxn id="15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64" name="Google Shape;164;p15"/>
          <p:cNvCxnSpPr>
            <a:stCxn id="158" idx="3"/>
            <a:endCxn id="16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65" name="Google Shape;165;p15"/>
          <p:cNvCxnSpPr>
            <a:stCxn id="160" idx="3"/>
            <a:endCxn id="15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66" name="Google Shape;166;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5"/>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68" name="Google Shape;168;p15"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69" name="Google Shape;169;p15"/>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70" name="Google Shape;170;p15"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71" name="Google Shape;171;p15"/>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72" name="Google Shape;172;p15"/>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73" name="Google Shape;173;p15"/>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74" name="Google Shape;174;p15"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75" name="Google Shape;175;p15"/>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76" name="Google Shape;176;p15"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77" name="Google Shape;177;p15"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78" name="Google Shape;178;p15"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
        <p:nvSpPr>
          <p:cNvPr id="179" name="Google Shape;179;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80" name="Google Shape;180;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81" name="Google Shape;181;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82" name="Google Shape;182;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83" name="Google Shape;183;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84" name="Google Shape;184;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85" name="Google Shape;185;p15"/>
          <p:cNvCxnSpPr>
            <a:stCxn id="179" idx="2"/>
            <a:endCxn id="18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86" name="Google Shape;186;p15"/>
          <p:cNvCxnSpPr>
            <a:stCxn id="181" idx="3"/>
            <a:endCxn id="18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87" name="Google Shape;187;p15"/>
          <p:cNvCxnSpPr>
            <a:stCxn id="180" idx="3"/>
            <a:endCxn id="18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88" name="Google Shape;188;p15"/>
          <p:cNvCxnSpPr>
            <a:stCxn id="182" idx="3"/>
            <a:endCxn id="18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89" name="Google Shape;189;p15"/>
          <p:cNvCxnSpPr>
            <a:stCxn id="184" idx="3"/>
            <a:endCxn id="18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190" name="Google Shape;190;p15"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191" name="Google Shape;191;p15"/>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192" name="Google Shape;192;p15"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193" name="Google Shape;193;p15"/>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194" name="Google Shape;194;p1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195" name="Google Shape;195;p1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196" name="Google Shape;196;p15"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197" name="Google Shape;197;p1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98" name="Google Shape;198;p15" title="hugeicons_centralized.png"/>
          <p:cNvPicPr preferRelativeResize="0"/>
          <p:nvPr/>
        </p:nvPicPr>
        <p:blipFill>
          <a:blip r:embed="rId8">
            <a:alphaModFix/>
          </a:blip>
          <a:stretch>
            <a:fillRect/>
          </a:stretch>
        </p:blipFill>
        <p:spPr>
          <a:xfrm>
            <a:off x="7799832" y="3200400"/>
            <a:ext cx="228600" cy="228600"/>
          </a:xfrm>
          <a:prstGeom prst="rect">
            <a:avLst/>
          </a:prstGeom>
          <a:noFill/>
          <a:ln>
            <a:noFill/>
          </a:ln>
        </p:spPr>
      </p:pic>
      <p:pic>
        <p:nvPicPr>
          <p:cNvPr id="199" name="Google Shape;199;p15" title="hugeicons_pencil.png"/>
          <p:cNvPicPr preferRelativeResize="0"/>
          <p:nvPr/>
        </p:nvPicPr>
        <p:blipFill>
          <a:blip r:embed="rId9">
            <a:alphaModFix/>
          </a:blip>
          <a:stretch>
            <a:fillRect/>
          </a:stretch>
        </p:blipFill>
        <p:spPr>
          <a:xfrm>
            <a:off x="6519672" y="1554480"/>
            <a:ext cx="228600" cy="228600"/>
          </a:xfrm>
          <a:prstGeom prst="rect">
            <a:avLst/>
          </a:prstGeom>
          <a:noFill/>
          <a:ln>
            <a:noFill/>
          </a:ln>
        </p:spPr>
      </p:pic>
      <p:sp>
        <p:nvSpPr>
          <p:cNvPr id="200" name="Google Shape;200;p1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01" name="Google Shape;201;p15"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sp>
        <p:nvSpPr>
          <p:cNvPr id="206" name="Google Shape;20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16"/>
          <p:cNvSpPr txBox="1"/>
          <p:nvPr>
            <p:ph idx="1" type="body"/>
          </p:nvPr>
        </p:nvSpPr>
        <p:spPr>
          <a:xfrm>
            <a:off x="301075" y="4239300"/>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Describing Relationships</a:t>
            </a:r>
            <a:endParaRPr b="1"/>
          </a:p>
        </p:txBody>
      </p:sp>
      <p:pic>
        <p:nvPicPr>
          <p:cNvPr descr="Students explore how to describe relationships of the base and height of rectangles using words and equations." id="208" name="Google Shape;208;p16" title="Describing Relationships">
            <a:hlinkClick r:id="rId5"/>
          </p:cNvPr>
          <p:cNvPicPr preferRelativeResize="0"/>
          <p:nvPr/>
        </p:nvPicPr>
        <p:blipFill>
          <a:blip r:embed="rId6">
            <a:alphaModFix/>
          </a:blip>
          <a:stretch>
            <a:fillRect/>
          </a:stretch>
        </p:blipFill>
        <p:spPr>
          <a:xfrm>
            <a:off x="1830738" y="795325"/>
            <a:ext cx="5482525" cy="3083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p17"/>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600">
                <a:solidFill>
                  <a:srgbClr val="005047"/>
                </a:solidFill>
              </a:rPr>
              <a:t>Learning Activity - </a:t>
            </a:r>
            <a:r>
              <a:rPr lang="en" sz="2600"/>
              <a:t>Describing Relationships</a:t>
            </a:r>
            <a:endParaRPr sz="2600">
              <a:solidFill>
                <a:srgbClr val="005047"/>
              </a:solidFill>
            </a:endParaRPr>
          </a:p>
        </p:txBody>
      </p:sp>
      <p:sp>
        <p:nvSpPr>
          <p:cNvPr id="214" name="Google Shape;214;p17"/>
          <p:cNvSpPr txBox="1"/>
          <p:nvPr>
            <p:ph idx="1" type="body"/>
          </p:nvPr>
        </p:nvSpPr>
        <p:spPr>
          <a:xfrm>
            <a:off x="311700" y="970575"/>
            <a:ext cx="8520600" cy="35982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C</a:t>
            </a:r>
            <a:r>
              <a:rPr lang="en"/>
              <a:t>reate a math story that describes how the two quantities in each table are related. Then, write an equation to represent each situation.</a:t>
            </a:r>
            <a:endParaRPr/>
          </a:p>
          <a:p>
            <a:pPr indent="0" lvl="0" marL="0" rtl="0" algn="l">
              <a:lnSpc>
                <a:spcPct val="90000"/>
              </a:lnSpc>
              <a:spcBef>
                <a:spcPts val="1200"/>
              </a:spcBef>
              <a:spcAft>
                <a:spcPts val="1200"/>
              </a:spcAft>
              <a:buNone/>
            </a:pPr>
            <a:r>
              <a:t/>
            </a:r>
            <a:endParaRPr/>
          </a:p>
        </p:txBody>
      </p:sp>
      <p:sp>
        <p:nvSpPr>
          <p:cNvPr id="215" name="Google Shape;2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1.3.2 Describing Relationships Using Words and Equations</a:t>
            </a:r>
            <a:endParaRPr/>
          </a:p>
        </p:txBody>
      </p:sp>
      <p:pic>
        <p:nvPicPr>
          <p:cNvPr id="217" name="Google Shape;217;p17" title="Table q1.png"/>
          <p:cNvPicPr preferRelativeResize="0"/>
          <p:nvPr/>
        </p:nvPicPr>
        <p:blipFill>
          <a:blip r:embed="rId4">
            <a:alphaModFix/>
          </a:blip>
          <a:stretch>
            <a:fillRect/>
          </a:stretch>
        </p:blipFill>
        <p:spPr>
          <a:xfrm>
            <a:off x="803025" y="1636275"/>
            <a:ext cx="6989251" cy="1269364"/>
          </a:xfrm>
          <a:prstGeom prst="rect">
            <a:avLst/>
          </a:prstGeom>
          <a:noFill/>
          <a:ln>
            <a:noFill/>
          </a:ln>
        </p:spPr>
      </p:pic>
      <p:pic>
        <p:nvPicPr>
          <p:cNvPr id="218" name="Google Shape;218;p17" title="Table q2.png"/>
          <p:cNvPicPr preferRelativeResize="0"/>
          <p:nvPr/>
        </p:nvPicPr>
        <p:blipFill>
          <a:blip r:embed="rId5">
            <a:alphaModFix/>
          </a:blip>
          <a:stretch>
            <a:fillRect/>
          </a:stretch>
        </p:blipFill>
        <p:spPr>
          <a:xfrm>
            <a:off x="803013" y="3126675"/>
            <a:ext cx="6989274" cy="131091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18"/>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Activity - Describing Relationships</a:t>
            </a:r>
            <a:endParaRPr sz="2600">
              <a:solidFill>
                <a:srgbClr val="005047"/>
              </a:solidFill>
            </a:endParaRPr>
          </a:p>
        </p:txBody>
      </p:sp>
      <p:sp>
        <p:nvSpPr>
          <p:cNvPr id="224" name="Google Shape;2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1.3.2 Describing Relationships Using Words and Equations</a:t>
            </a:r>
            <a:endParaRPr/>
          </a:p>
        </p:txBody>
      </p:sp>
      <p:sp>
        <p:nvSpPr>
          <p:cNvPr id="226" name="Google Shape;226;p18"/>
          <p:cNvSpPr txBox="1"/>
          <p:nvPr/>
        </p:nvSpPr>
        <p:spPr>
          <a:xfrm>
            <a:off x="506900" y="970575"/>
            <a:ext cx="8325300" cy="37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Create a math story that describes how the two quantities in each table are related. </a:t>
            </a:r>
            <a:r>
              <a:rPr lang="en" sz="1800">
                <a:solidFill>
                  <a:srgbClr val="424242"/>
                </a:solidFill>
                <a:latin typeface="Calibri"/>
                <a:ea typeface="Calibri"/>
                <a:cs typeface="Calibri"/>
                <a:sym typeface="Calibri"/>
              </a:rPr>
              <a:t>Then, write an equation to represent each situation.</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27" name="Google Shape;227;p18" title="Table q3.png"/>
          <p:cNvPicPr preferRelativeResize="0"/>
          <p:nvPr/>
        </p:nvPicPr>
        <p:blipFill>
          <a:blip r:embed="rId4">
            <a:alphaModFix/>
          </a:blip>
          <a:stretch>
            <a:fillRect/>
          </a:stretch>
        </p:blipFill>
        <p:spPr>
          <a:xfrm>
            <a:off x="522213" y="1764200"/>
            <a:ext cx="6735326" cy="1318850"/>
          </a:xfrm>
          <a:prstGeom prst="rect">
            <a:avLst/>
          </a:prstGeom>
          <a:noFill/>
          <a:ln>
            <a:noFill/>
          </a:ln>
        </p:spPr>
      </p:pic>
      <p:pic>
        <p:nvPicPr>
          <p:cNvPr id="228" name="Google Shape;228;p18" title="Table q4.png"/>
          <p:cNvPicPr preferRelativeResize="0"/>
          <p:nvPr/>
        </p:nvPicPr>
        <p:blipFill>
          <a:blip r:embed="rId5">
            <a:alphaModFix/>
          </a:blip>
          <a:stretch>
            <a:fillRect/>
          </a:stretch>
        </p:blipFill>
        <p:spPr>
          <a:xfrm>
            <a:off x="506900" y="3264975"/>
            <a:ext cx="6735324" cy="1270931"/>
          </a:xfrm>
          <a:prstGeom prst="rect">
            <a:avLst/>
          </a:prstGeom>
          <a:noFill/>
          <a:ln>
            <a:noFill/>
          </a:ln>
        </p:spPr>
      </p:pic>
      <p:sp>
        <p:nvSpPr>
          <p:cNvPr id="229" name="Google Shape;229;p18">
            <a:hlinkClick action="ppaction://hlinksldjump" r:id="rId6"/>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19"/>
          <p:cNvSpPr txBox="1"/>
          <p:nvPr>
            <p:ph type="title"/>
          </p:nvPr>
        </p:nvSpPr>
        <p:spPr>
          <a:xfrm>
            <a:off x="142625" y="445025"/>
            <a:ext cx="89184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Describing Relationships</a:t>
            </a:r>
            <a:endParaRPr sz="2600"/>
          </a:p>
        </p:txBody>
      </p:sp>
      <p:sp>
        <p:nvSpPr>
          <p:cNvPr id="235" name="Google Shape;23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6" name="Google Shape;236;p1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1.3.2 </a:t>
            </a:r>
            <a:r>
              <a:rPr lang="en" sz="1000"/>
              <a:t>Describing Relationships Using Words and Equations</a:t>
            </a:r>
            <a:endParaRPr/>
          </a:p>
        </p:txBody>
      </p:sp>
      <p:pic>
        <p:nvPicPr>
          <p:cNvPr id="237" name="Google Shape;237;p19"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38" name="Google Shape;238;p19"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39" name="Google Shape;239;p19"/>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_____ and _____ are equivalent because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I noticed _____ , so I matched . .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Conversing</a:t>
            </a:r>
            <a:endParaRPr sz="1000">
              <a:latin typeface="Calibri"/>
              <a:ea typeface="Calibri"/>
              <a:cs typeface="Calibri"/>
              <a:sym typeface="Calibri"/>
            </a:endParaRPr>
          </a:p>
        </p:txBody>
      </p:sp>
      <p:sp>
        <p:nvSpPr>
          <p:cNvPr id="240" name="Google Shape;240;p19"/>
          <p:cNvSpPr/>
          <p:nvPr/>
        </p:nvSpPr>
        <p:spPr>
          <a:xfrm>
            <a:off x="5034300" y="3546325"/>
            <a:ext cx="3652500" cy="1060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Describe a real-world scenario represented by each table before writing an equation.</a:t>
            </a:r>
            <a:endParaRPr sz="1100">
              <a:solidFill>
                <a:schemeClr val="dk1"/>
              </a:solidFill>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 Engagement</a:t>
            </a:r>
            <a:endParaRPr>
              <a:latin typeface="Calibri"/>
              <a:ea typeface="Calibri"/>
              <a:cs typeface="Calibri"/>
              <a:sym typeface="Calibri"/>
            </a:endParaRPr>
          </a:p>
        </p:txBody>
      </p:sp>
      <p:sp>
        <p:nvSpPr>
          <p:cNvPr id="241" name="Google Shape;241;p19"/>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20"/>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r>
              <a:rPr lang="en" sz="3000"/>
              <a:t> </a:t>
            </a:r>
            <a:endParaRPr sz="3000"/>
          </a:p>
        </p:txBody>
      </p:sp>
      <p:sp>
        <p:nvSpPr>
          <p:cNvPr id="247" name="Google Shape;247;p20"/>
          <p:cNvSpPr txBox="1"/>
          <p:nvPr>
            <p:ph idx="1" type="body"/>
          </p:nvPr>
        </p:nvSpPr>
        <p:spPr>
          <a:xfrm>
            <a:off x="311700" y="1197450"/>
            <a:ext cx="8375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Express every number between 1 and 20 at least one way using exactly four 4s and any operations. For example, 1 could be written as 4 ÷ 4 + 4 − 4.</a:t>
            </a:r>
            <a:endParaRPr/>
          </a:p>
          <a:p>
            <a:pPr indent="-342900" lvl="0" marL="457200" rtl="0" algn="l">
              <a:lnSpc>
                <a:spcPct val="100000"/>
              </a:lnSpc>
              <a:spcBef>
                <a:spcPts val="1200"/>
              </a:spcBef>
              <a:spcAft>
                <a:spcPts val="0"/>
              </a:spcAft>
              <a:buSzPts val="1800"/>
              <a:buAutoNum type="arabicPeriod"/>
            </a:pPr>
            <a:r>
              <a:rPr lang="en"/>
              <a:t>4 ÷ 4 + 4 − 4		  9. __________		17. __________</a:t>
            </a:r>
            <a:endParaRPr/>
          </a:p>
          <a:p>
            <a:pPr indent="-342900" lvl="0" marL="457200" rtl="0" algn="l">
              <a:lnSpc>
                <a:spcPct val="100000"/>
              </a:lnSpc>
              <a:spcBef>
                <a:spcPts val="0"/>
              </a:spcBef>
              <a:spcAft>
                <a:spcPts val="0"/>
              </a:spcAft>
              <a:buSzPts val="1800"/>
              <a:buAutoNum type="arabicPeriod"/>
            </a:pPr>
            <a:r>
              <a:rPr lang="en"/>
              <a:t>__________		10. __________		18. __________</a:t>
            </a:r>
            <a:endParaRPr/>
          </a:p>
          <a:p>
            <a:pPr indent="-342900" lvl="0" marL="457200" rtl="0" algn="l">
              <a:lnSpc>
                <a:spcPct val="100000"/>
              </a:lnSpc>
              <a:spcBef>
                <a:spcPts val="0"/>
              </a:spcBef>
              <a:spcAft>
                <a:spcPts val="0"/>
              </a:spcAft>
              <a:buSzPts val="1800"/>
              <a:buAutoNum type="arabicPeriod"/>
            </a:pPr>
            <a:r>
              <a:rPr lang="en"/>
              <a:t>__________		11. __________		19. __________</a:t>
            </a:r>
            <a:endParaRPr/>
          </a:p>
          <a:p>
            <a:pPr indent="-342900" lvl="0" marL="457200" rtl="0" algn="l">
              <a:lnSpc>
                <a:spcPct val="100000"/>
              </a:lnSpc>
              <a:spcBef>
                <a:spcPts val="0"/>
              </a:spcBef>
              <a:spcAft>
                <a:spcPts val="0"/>
              </a:spcAft>
              <a:buSzPts val="1800"/>
              <a:buAutoNum type="arabicPeriod"/>
            </a:pPr>
            <a:r>
              <a:rPr lang="en"/>
              <a:t>__________		12. __________		20. __________</a:t>
            </a:r>
            <a:endParaRPr/>
          </a:p>
          <a:p>
            <a:pPr indent="-342900" lvl="0" marL="457200" rtl="0" algn="l">
              <a:lnSpc>
                <a:spcPct val="100000"/>
              </a:lnSpc>
              <a:spcBef>
                <a:spcPts val="0"/>
              </a:spcBef>
              <a:spcAft>
                <a:spcPts val="0"/>
              </a:spcAft>
              <a:buSzPts val="1800"/>
              <a:buAutoNum type="arabicPeriod"/>
            </a:pPr>
            <a:r>
              <a:rPr lang="en"/>
              <a:t>__________		13. __________</a:t>
            </a:r>
            <a:endParaRPr/>
          </a:p>
          <a:p>
            <a:pPr indent="-342900" lvl="0" marL="457200" rtl="0" algn="l">
              <a:lnSpc>
                <a:spcPct val="100000"/>
              </a:lnSpc>
              <a:spcBef>
                <a:spcPts val="0"/>
              </a:spcBef>
              <a:spcAft>
                <a:spcPts val="0"/>
              </a:spcAft>
              <a:buSzPts val="1800"/>
              <a:buAutoNum type="arabicPeriod"/>
            </a:pPr>
            <a:r>
              <a:rPr lang="en"/>
              <a:t>__________		14. __________</a:t>
            </a:r>
            <a:endParaRPr/>
          </a:p>
          <a:p>
            <a:pPr indent="-342900" lvl="0" marL="457200" rtl="0" algn="l">
              <a:lnSpc>
                <a:spcPct val="100000"/>
              </a:lnSpc>
              <a:spcBef>
                <a:spcPts val="0"/>
              </a:spcBef>
              <a:spcAft>
                <a:spcPts val="0"/>
              </a:spcAft>
              <a:buSzPts val="1800"/>
              <a:buAutoNum type="arabicPeriod"/>
            </a:pPr>
            <a:r>
              <a:rPr lang="en"/>
              <a:t>__________		15. __________</a:t>
            </a:r>
            <a:endParaRPr/>
          </a:p>
          <a:p>
            <a:pPr indent="-342900" lvl="0" marL="457200" rtl="0" algn="l">
              <a:lnSpc>
                <a:spcPct val="100000"/>
              </a:lnSpc>
              <a:spcBef>
                <a:spcPts val="0"/>
              </a:spcBef>
              <a:spcAft>
                <a:spcPts val="0"/>
              </a:spcAft>
              <a:buSzPts val="1800"/>
              <a:buAutoNum type="arabicPeriod"/>
            </a:pPr>
            <a:r>
              <a:rPr lang="en"/>
              <a:t>__________		16. __________</a:t>
            </a:r>
            <a:endParaRPr/>
          </a:p>
          <a:p>
            <a:pPr indent="0" lvl="0" marL="0" rtl="0" algn="l">
              <a:lnSpc>
                <a:spcPct val="100000"/>
              </a:lnSpc>
              <a:spcBef>
                <a:spcPts val="1200"/>
              </a:spcBef>
              <a:spcAft>
                <a:spcPts val="1200"/>
              </a:spcAft>
              <a:buNone/>
            </a:pPr>
            <a:r>
              <a:t/>
            </a:r>
            <a:endParaRPr/>
          </a:p>
        </p:txBody>
      </p:sp>
      <p:sp>
        <p:nvSpPr>
          <p:cNvPr id="248" name="Google Shape;248;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9" name="Google Shape;249;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1.3.2 </a:t>
            </a:r>
            <a:r>
              <a:rPr lang="en" sz="1000"/>
              <a:t>Describing Relationships Using Words and Equations</a:t>
            </a:r>
            <a:endParaRPr/>
          </a:p>
        </p:txBody>
      </p:sp>
      <p:pic>
        <p:nvPicPr>
          <p:cNvPr id="250" name="Google Shape;250;p20"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1" name="Google Shape;251;p20"/>
          <p:cNvSpPr/>
          <p:nvPr/>
        </p:nvSpPr>
        <p:spPr>
          <a:xfrm>
            <a:off x="5821651" y="254452"/>
            <a:ext cx="548700" cy="83835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lt2"/>
                </a:solidFill>
                <a:latin typeface="Arial"/>
              </a:rPr>
              <a:t>4</a:t>
            </a:r>
          </a:p>
        </p:txBody>
      </p:sp>
      <p:pic>
        <p:nvPicPr>
          <p:cNvPr descr="File:Lobes of the brain NL.svg - Wikipedia" id="252" name="Google Shape;252;p20"/>
          <p:cNvPicPr preferRelativeResize="0"/>
          <p:nvPr/>
        </p:nvPicPr>
        <p:blipFill>
          <a:blip r:embed="rId5">
            <a:alphaModFix/>
          </a:blip>
          <a:stretch>
            <a:fillRect/>
          </a:stretch>
        </p:blipFill>
        <p:spPr>
          <a:xfrm>
            <a:off x="5941376" y="2438750"/>
            <a:ext cx="2890925" cy="20643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 name="Shape 256"/>
        <p:cNvGrpSpPr/>
        <p:nvPr/>
      </p:nvGrpSpPr>
      <p:grpSpPr>
        <a:xfrm>
          <a:off x="0" y="0"/>
          <a:ext cx="0" cy="0"/>
          <a:chOff x="0" y="0"/>
          <a:chExt cx="0" cy="0"/>
        </a:xfrm>
      </p:grpSpPr>
      <p:sp>
        <p:nvSpPr>
          <p:cNvPr id="257" name="Google Shape;25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58" name="Google Shape;258;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Look at the table.</a:t>
            </a:r>
            <a:r>
              <a:rPr lang="en"/>
              <a:t> Which equation shows the relationship between miles from home and miles from school?</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914400" rtl="0" algn="l">
              <a:lnSpc>
                <a:spcPct val="100000"/>
              </a:lnSpc>
              <a:spcBef>
                <a:spcPts val="1200"/>
              </a:spcBef>
              <a:spcAft>
                <a:spcPts val="0"/>
              </a:spcAft>
              <a:buNone/>
            </a:pPr>
            <a:r>
              <a:t/>
            </a:r>
            <a:endParaRPr i="1"/>
          </a:p>
          <a:p>
            <a:pPr indent="0" lvl="0" marL="914400" rtl="0" algn="l">
              <a:lnSpc>
                <a:spcPct val="100000"/>
              </a:lnSpc>
              <a:spcBef>
                <a:spcPts val="1000"/>
              </a:spcBef>
              <a:spcAft>
                <a:spcPts val="0"/>
              </a:spcAft>
              <a:buNone/>
            </a:pPr>
            <a:r>
              <a:t/>
            </a:r>
            <a:endParaRPr i="1"/>
          </a:p>
          <a:p>
            <a:pPr indent="-342900" lvl="0" marL="1828800" rtl="0" algn="l">
              <a:lnSpc>
                <a:spcPct val="100000"/>
              </a:lnSpc>
              <a:spcBef>
                <a:spcPts val="1000"/>
              </a:spcBef>
              <a:spcAft>
                <a:spcPts val="0"/>
              </a:spcAft>
              <a:buClr>
                <a:srgbClr val="424242"/>
              </a:buClr>
              <a:buSzPts val="1800"/>
              <a:buFont typeface="Calibri"/>
              <a:buAutoNum type="alphaLcPeriod"/>
            </a:pPr>
            <a:r>
              <a:rPr i="1" lang="en"/>
              <a:t>y</a:t>
            </a:r>
            <a:r>
              <a:rPr lang="en"/>
              <a:t> = 30 + </a:t>
            </a:r>
            <a:r>
              <a:rPr i="1" lang="en"/>
              <a:t>x				c.    </a:t>
            </a:r>
            <a:r>
              <a:rPr i="1" lang="en"/>
              <a:t>y</a:t>
            </a:r>
            <a:r>
              <a:rPr lang="en"/>
              <a:t> = 30 – </a:t>
            </a:r>
            <a:r>
              <a:rPr i="1" lang="en"/>
              <a:t>x</a:t>
            </a:r>
            <a:endParaRPr sz="1800">
              <a:solidFill>
                <a:srgbClr val="424242"/>
              </a:solidFill>
            </a:endParaRPr>
          </a:p>
          <a:p>
            <a:pPr indent="-342900" lvl="0" marL="1828800" rtl="0" algn="l">
              <a:lnSpc>
                <a:spcPct val="100000"/>
              </a:lnSpc>
              <a:spcBef>
                <a:spcPts val="1000"/>
              </a:spcBef>
              <a:spcAft>
                <a:spcPts val="0"/>
              </a:spcAft>
              <a:buSzPts val="1800"/>
              <a:buFont typeface="Calibri"/>
              <a:buAutoNum type="alphaLcPeriod"/>
            </a:pPr>
            <a:r>
              <a:rPr i="1" lang="en"/>
              <a:t>y</a:t>
            </a:r>
            <a:r>
              <a:rPr lang="en"/>
              <a:t> = 20 + </a:t>
            </a:r>
            <a:r>
              <a:rPr i="1" lang="en"/>
              <a:t>x				d.    y</a:t>
            </a:r>
            <a:r>
              <a:rPr lang="en"/>
              <a:t> = 30</a:t>
            </a:r>
            <a:r>
              <a:rPr i="1" lang="en"/>
              <a:t>x</a:t>
            </a:r>
            <a:endParaRPr sz="1800">
              <a:solidFill>
                <a:srgbClr val="424242"/>
              </a:solidFill>
            </a:endParaRPr>
          </a:p>
          <a:p>
            <a:pPr indent="0" lvl="0" marL="0" rtl="0" algn="l">
              <a:lnSpc>
                <a:spcPct val="100000"/>
              </a:lnSpc>
              <a:spcBef>
                <a:spcPts val="1000"/>
              </a:spcBef>
              <a:spcAft>
                <a:spcPts val="1000"/>
              </a:spcAft>
              <a:buNone/>
            </a:pPr>
            <a:r>
              <a:t/>
            </a:r>
            <a:endParaRPr sz="1800">
              <a:solidFill>
                <a:srgbClr val="424242"/>
              </a:solidFill>
            </a:endParaRPr>
          </a:p>
        </p:txBody>
      </p:sp>
      <p:sp>
        <p:nvSpPr>
          <p:cNvPr id="259" name="Google Shape;259;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1.3.2 </a:t>
            </a:r>
            <a:r>
              <a:rPr lang="en" sz="1000"/>
              <a:t>Describing Relationships Using Words and Equations</a:t>
            </a:r>
            <a:endParaRPr/>
          </a:p>
        </p:txBody>
      </p:sp>
      <p:pic>
        <p:nvPicPr>
          <p:cNvPr id="261" name="Google Shape;261;p2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62" name="Google Shape;262;p2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63" name="Google Shape;263;p21" title="Self Check Table.png"/>
          <p:cNvPicPr preferRelativeResize="0"/>
          <p:nvPr/>
        </p:nvPicPr>
        <p:blipFill>
          <a:blip r:embed="rId5">
            <a:alphaModFix/>
          </a:blip>
          <a:stretch>
            <a:fillRect/>
          </a:stretch>
        </p:blipFill>
        <p:spPr>
          <a:xfrm>
            <a:off x="1304250" y="1845103"/>
            <a:ext cx="6360401" cy="1453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67" name="Shape 267"/>
        <p:cNvGrpSpPr/>
        <p:nvPr/>
      </p:nvGrpSpPr>
      <p:grpSpPr>
        <a:xfrm>
          <a:off x="0" y="0"/>
          <a:ext cx="0" cy="0"/>
          <a:chOff x="0" y="0"/>
          <a:chExt cx="0" cy="0"/>
        </a:xfrm>
      </p:grpSpPr>
      <p:sp>
        <p:nvSpPr>
          <p:cNvPr id="268" name="Google Shape;268;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69" name="Google Shape;269;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cell phone company</a:t>
            </a:r>
            <a:r>
              <a:rPr lang="en"/>
              <a:t> charges a monthly service fee of $40 plus $0.04/min talk-time. Write an equation to describe the relationship between the number of minutes and the total cost.</a:t>
            </a:r>
            <a:endParaRPr/>
          </a:p>
          <a:p>
            <a:pPr indent="0" lvl="0" marL="0" rtl="0" algn="l">
              <a:spcBef>
                <a:spcPts val="1200"/>
              </a:spcBef>
              <a:spcAft>
                <a:spcPts val="0"/>
              </a:spcAft>
              <a:buNone/>
            </a:pPr>
            <a:r>
              <a:rPr b="1" lang="en"/>
              <a:t>Step 1</a:t>
            </a:r>
            <a:r>
              <a:rPr lang="en"/>
              <a:t> - Read the problem.</a:t>
            </a:r>
            <a:endParaRPr/>
          </a:p>
          <a:p>
            <a:pPr indent="0" lvl="0" marL="0" rtl="0" algn="l">
              <a:spcBef>
                <a:spcPts val="1000"/>
              </a:spcBef>
              <a:spcAft>
                <a:spcPts val="0"/>
              </a:spcAft>
              <a:buNone/>
            </a:pPr>
            <a:r>
              <a:rPr b="1" lang="en"/>
              <a:t>Step 2</a:t>
            </a:r>
            <a:r>
              <a:rPr lang="en"/>
              <a:t> - Identify the </a:t>
            </a:r>
            <a:r>
              <a:rPr lang="en" u="sng"/>
              <a:t>variables</a:t>
            </a:r>
            <a:r>
              <a:rPr lang="en"/>
              <a:t> and </a:t>
            </a:r>
            <a:r>
              <a:rPr lang="en" u="sng"/>
              <a:t>known values</a:t>
            </a:r>
            <a:r>
              <a:rPr lang="en"/>
              <a:t>. </a:t>
            </a:r>
            <a:endParaRPr/>
          </a:p>
          <a:p>
            <a:pPr indent="0" lvl="0" marL="0" rtl="0" algn="l">
              <a:spcBef>
                <a:spcPts val="1000"/>
              </a:spcBef>
              <a:spcAft>
                <a:spcPts val="0"/>
              </a:spcAft>
              <a:buNone/>
            </a:pPr>
            <a:r>
              <a:rPr b="1" lang="en"/>
              <a:t>Step 3 </a:t>
            </a:r>
            <a:r>
              <a:rPr lang="en"/>
              <a:t>- Write a sentence or create a table using the relationship among the values.</a:t>
            </a:r>
            <a:endParaRPr/>
          </a:p>
          <a:p>
            <a:pPr indent="0" lvl="0" marL="0" rtl="0" algn="l">
              <a:spcBef>
                <a:spcPts val="1000"/>
              </a:spcBef>
              <a:spcAft>
                <a:spcPts val="0"/>
              </a:spcAft>
              <a:buNone/>
            </a:pPr>
            <a:r>
              <a:rPr b="1" lang="en"/>
              <a:t>Step 4</a:t>
            </a:r>
            <a:r>
              <a:rPr lang="en"/>
              <a:t> - Translate the sentence into an equation.</a:t>
            </a:r>
            <a:endParaRPr/>
          </a:p>
          <a:p>
            <a:pPr indent="0" lvl="0" marL="0" rtl="0" algn="l">
              <a:spcBef>
                <a:spcPts val="1000"/>
              </a:spcBef>
              <a:spcAft>
                <a:spcPts val="1000"/>
              </a:spcAft>
              <a:buNone/>
            </a:pPr>
            <a:r>
              <a:t/>
            </a:r>
            <a:endParaRPr/>
          </a:p>
        </p:txBody>
      </p:sp>
      <p:sp>
        <p:nvSpPr>
          <p:cNvPr id="270" name="Google Shape;270;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1.3.2 Describing Relationships Using Words and Equations </a:t>
            </a:r>
            <a:r>
              <a:rPr lang="en" sz="1000"/>
              <a:t>- Additional Resources</a:t>
            </a:r>
            <a:endParaRPr/>
          </a:p>
        </p:txBody>
      </p:sp>
      <p:pic>
        <p:nvPicPr>
          <p:cNvPr id="272" name="Google Shape;272;p2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76" name="Shape 276"/>
        <p:cNvGrpSpPr/>
        <p:nvPr/>
      </p:nvGrpSpPr>
      <p:grpSpPr>
        <a:xfrm>
          <a:off x="0" y="0"/>
          <a:ext cx="0" cy="0"/>
          <a:chOff x="0" y="0"/>
          <a:chExt cx="0" cy="0"/>
        </a:xfrm>
      </p:grpSpPr>
      <p:sp>
        <p:nvSpPr>
          <p:cNvPr id="277" name="Google Shape;277;p2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8" name="Google Shape;278;p2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79" name="Google Shape;279;p2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0" name="Google Shape;280;p23"/>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1" name="Google Shape;281;p2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2" name="Google Shape;282;p2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83" name="Google Shape;283;p23"/>
          <p:cNvCxnSpPr>
            <a:stCxn id="277" idx="2"/>
            <a:endCxn id="27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84" name="Google Shape;284;p23"/>
          <p:cNvCxnSpPr>
            <a:stCxn id="279" idx="3"/>
            <a:endCxn id="27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85" name="Google Shape;285;p23"/>
          <p:cNvCxnSpPr>
            <a:stCxn id="278" idx="3"/>
            <a:endCxn id="28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86" name="Google Shape;286;p23"/>
          <p:cNvCxnSpPr>
            <a:stCxn id="280" idx="3"/>
            <a:endCxn id="28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87" name="Google Shape;287;p23"/>
          <p:cNvCxnSpPr>
            <a:stCxn id="282" idx="3"/>
            <a:endCxn id="28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88" name="Google Shape;288;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9" name="Google Shape;289;p2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90" name="Google Shape;290;p23"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91" name="Google Shape;291;p23"/>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92" name="Google Shape;292;p23"/>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93" name="Google Shape;293;p23"/>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94" name="Google Shape;294;p23"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95" name="Google Shape;295;p23"/>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96" name="Google Shape;296;p23"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97" name="Google Shape;297;p23"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98" name="Google Shape;298;p2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99" name="Google Shape;299;p2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300" name="Google Shape;300;p23"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301" name="Google Shape;301;p23"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
        <p:nvSpPr>
          <p:cNvPr id="302" name="Google Shape;302;p2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3" name="Google Shape;303;p2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5" name="Google Shape;305;p23"/>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6" name="Google Shape;306;p2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7" name="Google Shape;307;p2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8" name="Google Shape;308;p23"/>
          <p:cNvCxnSpPr>
            <a:stCxn id="302" idx="2"/>
            <a:endCxn id="30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9" name="Google Shape;309;p23"/>
          <p:cNvCxnSpPr>
            <a:stCxn id="304" idx="3"/>
            <a:endCxn id="30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0" name="Google Shape;310;p23"/>
          <p:cNvCxnSpPr>
            <a:stCxn id="303" idx="3"/>
            <a:endCxn id="30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311" name="Google Shape;311;p23"/>
          <p:cNvCxnSpPr>
            <a:stCxn id="305" idx="3"/>
            <a:endCxn id="30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2" name="Google Shape;312;p23"/>
          <p:cNvCxnSpPr>
            <a:stCxn id="307" idx="3"/>
            <a:endCxn id="30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313" name="Google Shape;313;p23"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314" name="Google Shape;314;p23"/>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315" name="Google Shape;315;p23"/>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316" name="Google Shape;316;p23"/>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317" name="Google Shape;317;p23"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318" name="Google Shape;318;p23"/>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9" name="Google Shape;319;p23"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320" name="Google Shape;320;p23"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321" name="Google Shape;321;p2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2" name="Google Shape;322;p2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323" name="Google Shape;323;p23"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324" name="Google Shape;324;p23"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8" name="Shape 328"/>
        <p:cNvGrpSpPr/>
        <p:nvPr/>
      </p:nvGrpSpPr>
      <p:grpSpPr>
        <a:xfrm>
          <a:off x="0" y="0"/>
          <a:ext cx="0" cy="0"/>
          <a:chOff x="0" y="0"/>
          <a:chExt cx="0" cy="0"/>
        </a:xfrm>
      </p:grpSpPr>
      <p:sp>
        <p:nvSpPr>
          <p:cNvPr id="329" name="Google Shape;329;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a:t>
            </a:r>
            <a:r>
              <a:rPr lang="en"/>
              <a:t>arning Activity - Writing Equations ✍️</a:t>
            </a:r>
            <a:endParaRPr>
              <a:solidFill>
                <a:srgbClr val="005047"/>
              </a:solidFill>
            </a:endParaRPr>
          </a:p>
        </p:txBody>
      </p:sp>
      <p:sp>
        <p:nvSpPr>
          <p:cNvPr id="330" name="Google Shape;330;p24"/>
          <p:cNvSpPr txBox="1"/>
          <p:nvPr>
            <p:ph idx="1" type="body"/>
          </p:nvPr>
        </p:nvSpPr>
        <p:spPr>
          <a:xfrm>
            <a:off x="311700" y="1152475"/>
            <a:ext cx="57843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The table represents the relationship between the base length and the height of some parallelograms. Both measurements are in inches.</a:t>
            </a:r>
            <a:endParaRPr/>
          </a:p>
          <a:p>
            <a:pPr indent="-342900" lvl="0" marL="457200" rtl="0" algn="l">
              <a:lnSpc>
                <a:spcPct val="100000"/>
              </a:lnSpc>
              <a:spcBef>
                <a:spcPts val="1200"/>
              </a:spcBef>
              <a:spcAft>
                <a:spcPts val="0"/>
              </a:spcAft>
              <a:buSzPts val="1800"/>
              <a:buAutoNum type="arabicPeriod"/>
            </a:pPr>
            <a:r>
              <a:rPr lang="en"/>
              <a:t>What is the relationship between the base length and the height of these parallelograms?</a:t>
            </a:r>
            <a:endParaRPr/>
          </a:p>
          <a:p>
            <a:pPr indent="0" lvl="0" marL="0" rtl="0" algn="l">
              <a:lnSpc>
                <a:spcPct val="100000"/>
              </a:lnSpc>
              <a:spcBef>
                <a:spcPts val="1200"/>
              </a:spcBef>
              <a:spcAft>
                <a:spcPts val="1200"/>
              </a:spcAft>
              <a:buNone/>
            </a:pPr>
            <a:r>
              <a:t/>
            </a:r>
            <a:endParaRPr/>
          </a:p>
        </p:txBody>
      </p:sp>
      <p:sp>
        <p:nvSpPr>
          <p:cNvPr id="331" name="Google Shape;33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2" name="Google Shape;332;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1.3.3 Identifying and Representing Relationships</a:t>
            </a:r>
            <a:endParaRPr/>
          </a:p>
        </p:txBody>
      </p:sp>
      <p:pic>
        <p:nvPicPr>
          <p:cNvPr id="333" name="Google Shape;333;p24" title="1.3.3 Table q1.png"/>
          <p:cNvPicPr preferRelativeResize="0"/>
          <p:nvPr/>
        </p:nvPicPr>
        <p:blipFill>
          <a:blip r:embed="rId4">
            <a:alphaModFix/>
          </a:blip>
          <a:stretch>
            <a:fillRect/>
          </a:stretch>
        </p:blipFill>
        <p:spPr>
          <a:xfrm>
            <a:off x="6095988" y="1060613"/>
            <a:ext cx="2314575" cy="3857625"/>
          </a:xfrm>
          <a:prstGeom prst="rect">
            <a:avLst/>
          </a:prstGeom>
          <a:noFill/>
          <a:ln>
            <a:noFill/>
          </a:ln>
        </p:spPr>
      </p:pic>
      <p:pic>
        <p:nvPicPr>
          <p:cNvPr descr="File:Parallelogon parallelogram.png - Wikipedia" id="334" name="Google Shape;334;p24"/>
          <p:cNvPicPr preferRelativeResize="0"/>
          <p:nvPr/>
        </p:nvPicPr>
        <p:blipFill>
          <a:blip r:embed="rId5">
            <a:alphaModFix/>
          </a:blip>
          <a:stretch>
            <a:fillRect/>
          </a:stretch>
        </p:blipFill>
        <p:spPr>
          <a:xfrm>
            <a:off x="1471283" y="3015650"/>
            <a:ext cx="3465124" cy="1712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8" name="Shape 338"/>
        <p:cNvGrpSpPr/>
        <p:nvPr/>
      </p:nvGrpSpPr>
      <p:grpSpPr>
        <a:xfrm>
          <a:off x="0" y="0"/>
          <a:ext cx="0" cy="0"/>
          <a:chOff x="0" y="0"/>
          <a:chExt cx="0" cy="0"/>
        </a:xfrm>
      </p:grpSpPr>
      <p:sp>
        <p:nvSpPr>
          <p:cNvPr id="339" name="Google Shape;339;p2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a:t>
            </a:r>
            <a:r>
              <a:rPr lang="en"/>
              <a:t>arning Activity - Writing Equations </a:t>
            </a:r>
            <a:r>
              <a:rPr lang="en"/>
              <a:t>✍️</a:t>
            </a:r>
            <a:endParaRPr>
              <a:solidFill>
                <a:srgbClr val="005047"/>
              </a:solidFill>
            </a:endParaRPr>
          </a:p>
        </p:txBody>
      </p:sp>
      <p:sp>
        <p:nvSpPr>
          <p:cNvPr id="340" name="Google Shape;340;p25"/>
          <p:cNvSpPr txBox="1"/>
          <p:nvPr>
            <p:ph idx="1" type="body"/>
          </p:nvPr>
        </p:nvSpPr>
        <p:spPr>
          <a:xfrm>
            <a:off x="311700" y="1152475"/>
            <a:ext cx="79719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At a carnival, you can guess how many beans are in a jar. If you guess the exact number, you win $300. If more than one person guesses correctly, they share the $300 equally.</a:t>
            </a:r>
            <a:endParaRPr/>
          </a:p>
          <a:p>
            <a:pPr indent="-342900" lvl="0" marL="457200" rtl="0" algn="l">
              <a:lnSpc>
                <a:spcPct val="100000"/>
              </a:lnSpc>
              <a:spcBef>
                <a:spcPts val="500"/>
              </a:spcBef>
              <a:spcAft>
                <a:spcPts val="0"/>
              </a:spcAft>
              <a:buSzPts val="1800"/>
              <a:buAutoNum type="arabicPeriod" startAt="2"/>
            </a:pPr>
            <a:r>
              <a:rPr lang="en"/>
              <a:t>How does the number of winners affect how much money each person gets? </a:t>
            </a:r>
            <a:endParaRPr/>
          </a:p>
          <a:p>
            <a:pPr indent="0" lvl="0" marL="0" rtl="0" algn="l">
              <a:lnSpc>
                <a:spcPct val="100000"/>
              </a:lnSpc>
              <a:spcBef>
                <a:spcPts val="500"/>
              </a:spcBef>
              <a:spcAft>
                <a:spcPts val="0"/>
              </a:spcAft>
              <a:buNone/>
            </a:pPr>
            <a:r>
              <a:t/>
            </a:r>
            <a:endParaRPr/>
          </a:p>
          <a:p>
            <a:pPr indent="0" lvl="0" marL="0" rtl="0" algn="l">
              <a:lnSpc>
                <a:spcPct val="100000"/>
              </a:lnSpc>
              <a:spcBef>
                <a:spcPts val="500"/>
              </a:spcBef>
              <a:spcAft>
                <a:spcPts val="0"/>
              </a:spcAft>
              <a:buNone/>
            </a:pPr>
            <a:r>
              <a:rPr lang="en"/>
              <a:t>A ½-gallon jug of milk fills 8 cups, while 32 fluid ounces of milk fills 4 cups.</a:t>
            </a:r>
            <a:endParaRPr/>
          </a:p>
          <a:p>
            <a:pPr indent="-342900" lvl="0" marL="457200" rtl="0" algn="l">
              <a:lnSpc>
                <a:spcPct val="100000"/>
              </a:lnSpc>
              <a:spcBef>
                <a:spcPts val="500"/>
              </a:spcBef>
              <a:spcAft>
                <a:spcPts val="0"/>
              </a:spcAft>
              <a:buSzPts val="1800"/>
              <a:buAutoNum type="arabicPeriod" startAt="2"/>
            </a:pPr>
            <a:r>
              <a:rPr lang="en"/>
              <a:t>What is the relationship between gallons and ounces? </a:t>
            </a:r>
            <a:endParaRPr/>
          </a:p>
          <a:p>
            <a:pPr indent="0" lvl="0" marL="0" rtl="0" algn="l">
              <a:lnSpc>
                <a:spcPct val="100000"/>
              </a:lnSpc>
              <a:spcBef>
                <a:spcPts val="500"/>
              </a:spcBef>
              <a:spcAft>
                <a:spcPts val="0"/>
              </a:spcAft>
              <a:buNone/>
            </a:pPr>
            <a:r>
              <a:t/>
            </a:r>
            <a:endParaRPr/>
          </a:p>
          <a:p>
            <a:pPr indent="0" lvl="0" marL="0" rtl="0" algn="l">
              <a:lnSpc>
                <a:spcPct val="100000"/>
              </a:lnSpc>
              <a:spcBef>
                <a:spcPts val="500"/>
              </a:spcBef>
              <a:spcAft>
                <a:spcPts val="500"/>
              </a:spcAft>
              <a:buNone/>
            </a:pPr>
            <a:r>
              <a:rPr lang="en"/>
              <a:t>*Tip: Try making a tables to help you determine the relationship.</a:t>
            </a:r>
            <a:endParaRPr/>
          </a:p>
        </p:txBody>
      </p:sp>
      <p:sp>
        <p:nvSpPr>
          <p:cNvPr id="341" name="Google Shape;341;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2" name="Google Shape;342;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1.3.3 Identifying and Representing Relationships</a:t>
            </a:r>
            <a:endParaRPr/>
          </a:p>
        </p:txBody>
      </p:sp>
      <p:pic>
        <p:nvPicPr>
          <p:cNvPr descr="Milk Carton Vector Clipart image - Free stock photo - Public ..." id="343" name="Google Shape;343;p25"/>
          <p:cNvPicPr preferRelativeResize="0"/>
          <p:nvPr/>
        </p:nvPicPr>
        <p:blipFill>
          <a:blip r:embed="rId4">
            <a:alphaModFix/>
          </a:blip>
          <a:stretch>
            <a:fillRect/>
          </a:stretch>
        </p:blipFill>
        <p:spPr>
          <a:xfrm>
            <a:off x="7204043" y="3139600"/>
            <a:ext cx="1311150" cy="20039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2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Writing Equations </a:t>
            </a:r>
            <a:r>
              <a:rPr lang="en"/>
              <a:t>✍️</a:t>
            </a:r>
            <a:endParaRPr sz="2600"/>
          </a:p>
        </p:txBody>
      </p:sp>
      <p:sp>
        <p:nvSpPr>
          <p:cNvPr id="349" name="Google Shape;349;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0" name="Google Shape;350;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1.3.3 Identifying and Representing Relationships</a:t>
            </a:r>
            <a:endParaRPr/>
          </a:p>
        </p:txBody>
      </p:sp>
      <p:pic>
        <p:nvPicPr>
          <p:cNvPr id="351" name="Google Shape;351;p26"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52" name="Google Shape;352;p26"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53" name="Google Shape;353;p26"/>
          <p:cNvSpPr/>
          <p:nvPr/>
        </p:nvSpPr>
        <p:spPr>
          <a:xfrm>
            <a:off x="4779300" y="1485175"/>
            <a:ext cx="3907500" cy="3121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How can you show the relationship between the two quantities? Can you explain it with words, a table, or a diagram?</a:t>
            </a:r>
            <a:endParaRPr sz="15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323850" lvl="0" marL="457200" rtl="0" algn="l">
              <a:spcBef>
                <a:spcPts val="500"/>
              </a:spcBef>
              <a:spcAft>
                <a:spcPts val="0"/>
              </a:spcAft>
              <a:buSzPts val="1500"/>
              <a:buFont typeface="Calibri"/>
              <a:buAutoNum type="arabicPeriod"/>
            </a:pPr>
            <a:r>
              <a:rPr lang="en" sz="1500">
                <a:latin typeface="Calibri"/>
                <a:ea typeface="Calibri"/>
                <a:cs typeface="Calibri"/>
                <a:sym typeface="Calibri"/>
              </a:rPr>
              <a:t>Choose a way to represent the relationship—write about it, make a table, or draw a picture. What does your representation show?</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354" name="Google Shape;354;p2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60" name="Google Shape;360;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What is one way to write the relationship between the number of guests and the number of cupcakes per guest from the table?</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a:p>
        </p:txBody>
      </p:sp>
      <p:sp>
        <p:nvSpPr>
          <p:cNvPr id="361" name="Google Shape;361;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2" name="Google Shape;362;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1.3.3 Identifying and Representing Relationships</a:t>
            </a:r>
            <a:endParaRPr sz="1000"/>
          </a:p>
        </p:txBody>
      </p:sp>
      <p:pic>
        <p:nvPicPr>
          <p:cNvPr id="363" name="Google Shape;363;p2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64" name="Google Shape;364;p27">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365" name="Google Shape;365;p27" title="Self Check Table 2.png"/>
          <p:cNvPicPr preferRelativeResize="0"/>
          <p:nvPr/>
        </p:nvPicPr>
        <p:blipFill>
          <a:blip r:embed="rId5">
            <a:alphaModFix/>
          </a:blip>
          <a:stretch>
            <a:fillRect/>
          </a:stretch>
        </p:blipFill>
        <p:spPr>
          <a:xfrm>
            <a:off x="1304987" y="1916798"/>
            <a:ext cx="6534025" cy="1638300"/>
          </a:xfrm>
          <a:prstGeom prst="rect">
            <a:avLst/>
          </a:prstGeom>
          <a:noFill/>
          <a:ln>
            <a:noFill/>
          </a:ln>
        </p:spPr>
      </p:pic>
      <p:graphicFrame>
        <p:nvGraphicFramePr>
          <p:cNvPr id="366" name="Google Shape;366;p27"/>
          <p:cNvGraphicFramePr/>
          <p:nvPr/>
        </p:nvGraphicFramePr>
        <p:xfrm>
          <a:off x="2287500" y="3555100"/>
          <a:ext cx="3000000" cy="3000000"/>
        </p:xfrm>
        <a:graphic>
          <a:graphicData uri="http://schemas.openxmlformats.org/drawingml/2006/table">
            <a:tbl>
              <a:tblPr>
                <a:noFill/>
                <a:tableStyleId>{498F3CE0-B738-4254-91C8-158BE5CEAB2F}</a:tableStyleId>
              </a:tblPr>
              <a:tblGrid>
                <a:gridCol w="2284500"/>
                <a:gridCol w="2284500"/>
              </a:tblGrid>
              <a:tr h="381000">
                <a:tc>
                  <a:txBody>
                    <a:bodyPr/>
                    <a:lstStyle/>
                    <a:p>
                      <a:pPr indent="-317500" lvl="0" marL="457200" rtl="0" algn="l">
                        <a:spcBef>
                          <a:spcPts val="0"/>
                        </a:spcBef>
                        <a:spcAft>
                          <a:spcPts val="0"/>
                        </a:spcAft>
                        <a:buSzPts val="1400"/>
                        <a:buFont typeface="Calibri"/>
                        <a:buAutoNum type="alphaLcPeriod"/>
                      </a:pPr>
                      <a:r>
                        <a:rPr i="1" lang="en">
                          <a:latin typeface="Calibri"/>
                          <a:ea typeface="Calibri"/>
                          <a:cs typeface="Calibri"/>
                          <a:sym typeface="Calibri"/>
                        </a:rPr>
                        <a:t>n </a:t>
                      </a:r>
                      <a:r>
                        <a:rPr lang="en">
                          <a:latin typeface="Calibri"/>
                          <a:ea typeface="Calibri"/>
                          <a:cs typeface="Calibri"/>
                          <a:sym typeface="Calibri"/>
                        </a:rPr>
                        <a:t>= </a:t>
                      </a:r>
                      <a:r>
                        <a:rPr lang="en">
                          <a:solidFill>
                            <a:schemeClr val="dk1"/>
                          </a:solidFill>
                          <a:latin typeface="Calibri"/>
                          <a:ea typeface="Calibri"/>
                          <a:cs typeface="Calibri"/>
                          <a:sym typeface="Calibri"/>
                        </a:rPr>
                        <a:t>24</a:t>
                      </a:r>
                      <a:r>
                        <a:rPr i="1" lang="en">
                          <a:solidFill>
                            <a:schemeClr val="dk1"/>
                          </a:solidFill>
                          <a:latin typeface="Calibri"/>
                          <a:ea typeface="Calibri"/>
                          <a:cs typeface="Calibri"/>
                          <a:sym typeface="Calibri"/>
                        </a:rPr>
                        <a:t>g</a:t>
                      </a:r>
                      <a:endParaRPr i="1">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Calibri"/>
                        <a:buAutoNum type="alphaLcPeriod" startAt="3"/>
                      </a:pPr>
                      <a:r>
                        <a:rPr i="1" lang="en">
                          <a:solidFill>
                            <a:schemeClr val="dk1"/>
                          </a:solidFill>
                          <a:latin typeface="Calibri"/>
                          <a:ea typeface="Calibri"/>
                          <a:cs typeface="Calibri"/>
                          <a:sym typeface="Calibri"/>
                        </a:rPr>
                        <a:t>n </a:t>
                      </a:r>
                      <a:r>
                        <a:rPr lang="en">
                          <a:solidFill>
                            <a:schemeClr val="dk1"/>
                          </a:solidFill>
                          <a:latin typeface="Calibri"/>
                          <a:ea typeface="Calibri"/>
                          <a:cs typeface="Calibri"/>
                          <a:sym typeface="Calibri"/>
                        </a:rPr>
                        <a:t>= </a:t>
                      </a:r>
                      <a:r>
                        <a:rPr i="1" lang="en">
                          <a:solidFill>
                            <a:schemeClr val="dk1"/>
                          </a:solidFill>
                          <a:latin typeface="Calibri"/>
                          <a:ea typeface="Calibri"/>
                          <a:cs typeface="Calibri"/>
                          <a:sym typeface="Calibri"/>
                        </a:rPr>
                        <a:t>g</a:t>
                      </a:r>
                      <a:r>
                        <a:rPr lang="en">
                          <a:solidFill>
                            <a:schemeClr val="dk1"/>
                          </a:solidFill>
                          <a:latin typeface="Calibri"/>
                          <a:ea typeface="Calibri"/>
                          <a:cs typeface="Calibri"/>
                          <a:sym typeface="Calibri"/>
                        </a:rPr>
                        <a:t>/24</a:t>
                      </a:r>
                      <a:endParaRPr>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381000">
                <a:tc>
                  <a:txBody>
                    <a:bodyPr/>
                    <a:lstStyle/>
                    <a:p>
                      <a:pPr indent="-317500" lvl="0" marL="457200" rtl="0" algn="l">
                        <a:spcBef>
                          <a:spcPts val="0"/>
                        </a:spcBef>
                        <a:spcAft>
                          <a:spcPts val="0"/>
                        </a:spcAft>
                        <a:buSzPts val="1400"/>
                        <a:buFont typeface="Calibri"/>
                        <a:buAutoNum type="alphaLcPeriod" startAt="2"/>
                      </a:pPr>
                      <a:r>
                        <a:rPr i="1" lang="en">
                          <a:solidFill>
                            <a:schemeClr val="dk1"/>
                          </a:solidFill>
                          <a:latin typeface="Calibri"/>
                          <a:ea typeface="Calibri"/>
                          <a:cs typeface="Calibri"/>
                          <a:sym typeface="Calibri"/>
                        </a:rPr>
                        <a:t>n </a:t>
                      </a:r>
                      <a:r>
                        <a:rPr lang="en">
                          <a:solidFill>
                            <a:schemeClr val="dk1"/>
                          </a:solidFill>
                          <a:latin typeface="Calibri"/>
                          <a:ea typeface="Calibri"/>
                          <a:cs typeface="Calibri"/>
                          <a:sym typeface="Calibri"/>
                        </a:rPr>
                        <a:t>= 24/</a:t>
                      </a:r>
                      <a:r>
                        <a:rPr i="1" lang="en">
                          <a:solidFill>
                            <a:schemeClr val="dk1"/>
                          </a:solidFill>
                          <a:latin typeface="Calibri"/>
                          <a:ea typeface="Calibri"/>
                          <a:cs typeface="Calibri"/>
                          <a:sym typeface="Calibri"/>
                        </a:rPr>
                        <a:t>g</a:t>
                      </a:r>
                      <a:endParaRPr>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Font typeface="Calibri"/>
                        <a:buAutoNum type="alphaLcPeriod" startAt="4"/>
                      </a:pPr>
                      <a:r>
                        <a:rPr i="1" lang="en">
                          <a:solidFill>
                            <a:schemeClr val="dk1"/>
                          </a:solidFill>
                          <a:latin typeface="Calibri"/>
                          <a:ea typeface="Calibri"/>
                          <a:cs typeface="Calibri"/>
                          <a:sym typeface="Calibri"/>
                        </a:rPr>
                        <a:t>n </a:t>
                      </a:r>
                      <a:r>
                        <a:rPr lang="en">
                          <a:solidFill>
                            <a:schemeClr val="dk1"/>
                          </a:solidFill>
                          <a:latin typeface="Calibri"/>
                          <a:ea typeface="Calibri"/>
                          <a:cs typeface="Calibri"/>
                          <a:sym typeface="Calibri"/>
                        </a:rPr>
                        <a:t>= 24 – </a:t>
                      </a:r>
                      <a:r>
                        <a:rPr i="1" lang="en">
                          <a:solidFill>
                            <a:schemeClr val="dk1"/>
                          </a:solidFill>
                          <a:latin typeface="Calibri"/>
                          <a:ea typeface="Calibri"/>
                          <a:cs typeface="Calibri"/>
                          <a:sym typeface="Calibri"/>
                        </a:rPr>
                        <a:t>g</a:t>
                      </a:r>
                      <a:endParaRPr>
                        <a:latin typeface="Calibri"/>
                        <a:ea typeface="Calibri"/>
                        <a:cs typeface="Calibri"/>
                        <a:sym typeface="Calibri"/>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0" name="Shape 370"/>
        <p:cNvGrpSpPr/>
        <p:nvPr/>
      </p:nvGrpSpPr>
      <p:grpSpPr>
        <a:xfrm>
          <a:off x="0" y="0"/>
          <a:ext cx="0" cy="0"/>
          <a:chOff x="0" y="0"/>
          <a:chExt cx="0" cy="0"/>
        </a:xfrm>
      </p:grpSpPr>
      <p:sp>
        <p:nvSpPr>
          <p:cNvPr id="371" name="Google Shape;371;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72" name="Google Shape;372;p28"/>
          <p:cNvSpPr txBox="1"/>
          <p:nvPr>
            <p:ph idx="1" type="body"/>
          </p:nvPr>
        </p:nvSpPr>
        <p:spPr>
          <a:xfrm>
            <a:off x="311700" y="1152475"/>
            <a:ext cx="7971900" cy="36192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a:solidFill>
                  <a:srgbClr val="1D2125"/>
                </a:solidFill>
              </a:rPr>
              <a:t>Sometimes, it’s not easy to see how two things are related. You may need to do some math or look for a pattern to figure it out.</a:t>
            </a:r>
            <a:endParaRPr>
              <a:solidFill>
                <a:srgbClr val="1D2125"/>
              </a:solidFill>
            </a:endParaRPr>
          </a:p>
          <a:p>
            <a:pPr indent="0" lvl="0" marL="457200" rtl="0" algn="l">
              <a:lnSpc>
                <a:spcPct val="105000"/>
              </a:lnSpc>
              <a:spcBef>
                <a:spcPts val="300"/>
              </a:spcBef>
              <a:spcAft>
                <a:spcPts val="0"/>
              </a:spcAft>
              <a:buNone/>
            </a:pPr>
            <a:r>
              <a:t/>
            </a:r>
            <a:endParaRPr sz="600">
              <a:solidFill>
                <a:srgbClr val="1D2125"/>
              </a:solidFill>
            </a:endParaRPr>
          </a:p>
          <a:p>
            <a:pPr indent="0" lvl="0" marL="0" rtl="0" algn="l">
              <a:lnSpc>
                <a:spcPct val="105000"/>
              </a:lnSpc>
              <a:spcBef>
                <a:spcPts val="300"/>
              </a:spcBef>
              <a:spcAft>
                <a:spcPts val="0"/>
              </a:spcAft>
              <a:buNone/>
            </a:pPr>
            <a:r>
              <a:rPr lang="en">
                <a:solidFill>
                  <a:srgbClr val="1D2125"/>
                </a:solidFill>
              </a:rPr>
              <a:t>A local business is giving away $20,000 in scholarships to students at local high schools. What’s the relationship between the number of students, s, and the amount each student gets, d?</a:t>
            </a:r>
            <a:endParaRPr>
              <a:solidFill>
                <a:srgbClr val="1D2125"/>
              </a:solidFill>
            </a:endParaRPr>
          </a:p>
          <a:p>
            <a:pPr indent="0" lvl="0" marL="0" rtl="0" algn="l">
              <a:lnSpc>
                <a:spcPct val="105000"/>
              </a:lnSpc>
              <a:spcBef>
                <a:spcPts val="300"/>
              </a:spcBef>
              <a:spcAft>
                <a:spcPts val="0"/>
              </a:spcAft>
              <a:buNone/>
            </a:pPr>
            <a:r>
              <a:t/>
            </a:r>
            <a:endParaRPr sz="600">
              <a:solidFill>
                <a:srgbClr val="1D2125"/>
              </a:solidFill>
            </a:endParaRPr>
          </a:p>
          <a:p>
            <a:pPr indent="-342900" lvl="0" marL="457200" rtl="0" algn="l">
              <a:lnSpc>
                <a:spcPct val="105000"/>
              </a:lnSpc>
              <a:spcBef>
                <a:spcPts val="300"/>
              </a:spcBef>
              <a:spcAft>
                <a:spcPts val="0"/>
              </a:spcAft>
              <a:buClr>
                <a:srgbClr val="1D2125"/>
              </a:buClr>
              <a:buSzPts val="1800"/>
              <a:buAutoNum type="arabicPeriod"/>
            </a:pPr>
            <a:r>
              <a:rPr lang="en">
                <a:solidFill>
                  <a:srgbClr val="1D2125"/>
                </a:solidFill>
              </a:rPr>
              <a:t>If 2 students are picked, how much does each get? What if 5 students are picked? What if 20 students are picked?</a:t>
            </a:r>
            <a:endParaRPr>
              <a:solidFill>
                <a:srgbClr val="1D2125"/>
              </a:solidFill>
            </a:endParaRPr>
          </a:p>
          <a:p>
            <a:pPr indent="0" lvl="0" marL="457200" rtl="0" algn="l">
              <a:lnSpc>
                <a:spcPct val="105000"/>
              </a:lnSpc>
              <a:spcBef>
                <a:spcPts val="300"/>
              </a:spcBef>
              <a:spcAft>
                <a:spcPts val="0"/>
              </a:spcAft>
              <a:buNone/>
            </a:pPr>
            <a:r>
              <a:t/>
            </a:r>
            <a:endParaRPr sz="600">
              <a:solidFill>
                <a:srgbClr val="1D2125"/>
              </a:solidFill>
            </a:endParaRPr>
          </a:p>
          <a:p>
            <a:pPr indent="-342900" lvl="0" marL="457200" rtl="0" algn="l">
              <a:lnSpc>
                <a:spcPct val="105000"/>
              </a:lnSpc>
              <a:spcBef>
                <a:spcPts val="300"/>
              </a:spcBef>
              <a:spcAft>
                <a:spcPts val="0"/>
              </a:spcAft>
              <a:buClr>
                <a:srgbClr val="1D2125"/>
              </a:buClr>
              <a:buSzPts val="1800"/>
              <a:buAutoNum type="arabicPeriod"/>
            </a:pPr>
            <a:r>
              <a:rPr lang="en">
                <a:solidFill>
                  <a:srgbClr val="1D2125"/>
                </a:solidFill>
              </a:rPr>
              <a:t>What equation shows the relationship between the number of students, </a:t>
            </a:r>
            <a:r>
              <a:rPr i="1" lang="en">
                <a:solidFill>
                  <a:srgbClr val="1D2125"/>
                </a:solidFill>
              </a:rPr>
              <a:t>s</a:t>
            </a:r>
            <a:r>
              <a:rPr lang="en">
                <a:solidFill>
                  <a:srgbClr val="1D2125"/>
                </a:solidFill>
              </a:rPr>
              <a:t>, receiving scholarships and the dollar amount, </a:t>
            </a:r>
            <a:r>
              <a:rPr i="1" lang="en">
                <a:solidFill>
                  <a:srgbClr val="1D2125"/>
                </a:solidFill>
              </a:rPr>
              <a:t>d</a:t>
            </a:r>
            <a:r>
              <a:rPr lang="en">
                <a:solidFill>
                  <a:srgbClr val="1D2125"/>
                </a:solidFill>
              </a:rPr>
              <a:t>, they receive?</a:t>
            </a:r>
            <a:endParaRPr>
              <a:solidFill>
                <a:srgbClr val="1D2125"/>
              </a:solidFill>
            </a:endParaRPr>
          </a:p>
          <a:p>
            <a:pPr indent="0" lvl="0" marL="0" rtl="0" algn="l">
              <a:lnSpc>
                <a:spcPct val="105000"/>
              </a:lnSpc>
              <a:spcBef>
                <a:spcPts val="300"/>
              </a:spcBef>
              <a:spcAft>
                <a:spcPts val="300"/>
              </a:spcAft>
              <a:buNone/>
            </a:pPr>
            <a:r>
              <a:t/>
            </a:r>
            <a:endParaRPr sz="600">
              <a:solidFill>
                <a:srgbClr val="1D2125"/>
              </a:solidFill>
            </a:endParaRPr>
          </a:p>
        </p:txBody>
      </p:sp>
      <p:pic>
        <p:nvPicPr>
          <p:cNvPr id="373" name="Google Shape;373;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74" name="Google Shape;374;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5" name="Google Shape;375;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1.3.3 Identifying and Representing Relationships - Additional Resources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9" name="Shape 379"/>
        <p:cNvGrpSpPr/>
        <p:nvPr/>
      </p:nvGrpSpPr>
      <p:grpSpPr>
        <a:xfrm>
          <a:off x="0" y="0"/>
          <a:ext cx="0" cy="0"/>
          <a:chOff x="0" y="0"/>
          <a:chExt cx="0" cy="0"/>
        </a:xfrm>
      </p:grpSpPr>
      <p:sp>
        <p:nvSpPr>
          <p:cNvPr id="380" name="Google Shape;380;p29"/>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81" name="Google Shape;381;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6" name="Google Shape;386;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7" name="Google Shape;387;p29"/>
          <p:cNvCxnSpPr>
            <a:stCxn id="381" idx="2"/>
            <a:endCxn id="38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8" name="Google Shape;388;p29"/>
          <p:cNvCxnSpPr>
            <a:stCxn id="383" idx="3"/>
            <a:endCxn id="38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29"/>
          <p:cNvCxnSpPr>
            <a:stCxn id="382" idx="3"/>
            <a:endCxn id="38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0" name="Google Shape;390;p29"/>
          <p:cNvCxnSpPr>
            <a:stCxn id="384" idx="3"/>
            <a:endCxn id="38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91" name="Google Shape;391;p29"/>
          <p:cNvCxnSpPr>
            <a:stCxn id="386" idx="3"/>
            <a:endCxn id="38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92" name="Google Shape;39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29"/>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94" name="Google Shape;394;p29"/>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95" name="Google Shape;395;p29"/>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96" name="Google Shape;396;p29"/>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97" name="Google Shape;397;p29"/>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98" name="Google Shape;398;p29"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399" name="Google Shape;399;p29"/>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00" name="Google Shape;400;p29"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01" name="Google Shape;401;p29"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02" name="Google Shape;402;p29"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403" name="Google Shape;403;p29"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04" name="Google Shape;404;p29"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405" name="Google Shape;405;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6" name="Google Shape;406;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7" name="Google Shape;407;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8" name="Google Shape;408;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9" name="Google Shape;409;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0" name="Google Shape;410;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11" name="Google Shape;411;p29"/>
          <p:cNvCxnSpPr>
            <a:stCxn id="405" idx="2"/>
            <a:endCxn id="40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12" name="Google Shape;412;p29"/>
          <p:cNvCxnSpPr>
            <a:stCxn id="407" idx="3"/>
            <a:endCxn id="40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13" name="Google Shape;413;p29"/>
          <p:cNvCxnSpPr>
            <a:stCxn id="406" idx="3"/>
            <a:endCxn id="40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14" name="Google Shape;414;p29"/>
          <p:cNvCxnSpPr>
            <a:stCxn id="408" idx="3"/>
            <a:endCxn id="41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15" name="Google Shape;415;p29"/>
          <p:cNvCxnSpPr>
            <a:stCxn id="410" idx="3"/>
            <a:endCxn id="40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16" name="Google Shape;416;p2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417" name="Google Shape;417;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418" name="Google Shape;418;p29"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19" name="Google Shape;419;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20" name="Google Shape;420;p29"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421" name="Google Shape;421;p29"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422" name="Google Shape;422;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23" name="Google Shape;423;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24" name="Google Shape;424;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425" name="Google Shape;425;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26" name="Google Shape;426;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27" name="Google Shape;427;p29"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1" name="Shape 431"/>
        <p:cNvGrpSpPr/>
        <p:nvPr/>
      </p:nvGrpSpPr>
      <p:grpSpPr>
        <a:xfrm>
          <a:off x="0" y="0"/>
          <a:ext cx="0" cy="0"/>
          <a:chOff x="0" y="0"/>
          <a:chExt cx="0" cy="0"/>
        </a:xfrm>
      </p:grpSpPr>
      <p:sp>
        <p:nvSpPr>
          <p:cNvPr id="432" name="Google Shape;432;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 📚</a:t>
            </a:r>
            <a:endParaRPr sz="3000">
              <a:solidFill>
                <a:srgbClr val="005047"/>
              </a:solidFill>
            </a:endParaRPr>
          </a:p>
        </p:txBody>
      </p:sp>
      <p:sp>
        <p:nvSpPr>
          <p:cNvPr id="433" name="Google Shape;433;p30"/>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1000"/>
              </a:spcBef>
              <a:spcAft>
                <a:spcPts val="0"/>
              </a:spcAft>
              <a:buNone/>
            </a:pPr>
            <a:r>
              <a:rPr lang="en"/>
              <a:t>Clare volunteers at a local library during the summer. Her work includes putting labels on 750 books.</a:t>
            </a:r>
            <a:endParaRPr/>
          </a:p>
          <a:p>
            <a:pPr indent="-342900" lvl="0" marL="457200" rtl="0" algn="l">
              <a:lnSpc>
                <a:spcPct val="100000"/>
              </a:lnSpc>
              <a:spcBef>
                <a:spcPts val="1200"/>
              </a:spcBef>
              <a:spcAft>
                <a:spcPts val="0"/>
              </a:spcAft>
              <a:buClr>
                <a:srgbClr val="424242"/>
              </a:buClr>
              <a:buSzPts val="1800"/>
              <a:buFont typeface="Noto Sans"/>
              <a:buAutoNum type="arabicPeriod"/>
            </a:pPr>
            <a:r>
              <a:rPr lang="en"/>
              <a:t>How many minutes will she need to finish labeling all books if she takes no breaks and labels 10 books a minute?</a:t>
            </a:r>
            <a:endParaRPr/>
          </a:p>
          <a:p>
            <a:pPr indent="-342900" lvl="0" marL="457200" rtl="0" algn="l">
              <a:lnSpc>
                <a:spcPct val="100000"/>
              </a:lnSpc>
              <a:spcBef>
                <a:spcPts val="1200"/>
              </a:spcBef>
              <a:spcAft>
                <a:spcPts val="0"/>
              </a:spcAft>
              <a:buClr>
                <a:srgbClr val="424242"/>
              </a:buClr>
              <a:buSzPts val="1800"/>
              <a:buFont typeface="Noto Sans"/>
              <a:buAutoNum type="arabicPeriod"/>
            </a:pPr>
            <a:r>
              <a:rPr lang="en"/>
              <a:t>How many minutes will she need to finish labeling all books if she takes no breaks and labels 15 books a minute?</a:t>
            </a:r>
            <a:endParaRPr/>
          </a:p>
          <a:p>
            <a:pPr indent="-342900" lvl="0" marL="457200" rtl="0" algn="l">
              <a:lnSpc>
                <a:spcPct val="100000"/>
              </a:lnSpc>
              <a:spcBef>
                <a:spcPts val="1200"/>
              </a:spcBef>
              <a:spcAft>
                <a:spcPts val="1200"/>
              </a:spcAft>
              <a:buClr>
                <a:srgbClr val="424242"/>
              </a:buClr>
              <a:buSzPts val="1800"/>
              <a:buFont typeface="Noto Sans"/>
              <a:buAutoNum type="arabicPeriod"/>
            </a:pPr>
            <a:r>
              <a:rPr lang="en"/>
              <a:t>Suppose Clare labels the books at a constant speed of s books per minute. Write an equation that represents the relationship between her labeling speed and the number of minutes it would take her to finish labeling.</a:t>
            </a:r>
            <a:endParaRPr/>
          </a:p>
        </p:txBody>
      </p:sp>
      <p:sp>
        <p:nvSpPr>
          <p:cNvPr id="434" name="Google Shape;434;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5" name="Google Shape;435;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1.3.4  Writing an Equation to Represent a Relationship</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39" name="Shape 439"/>
        <p:cNvGrpSpPr/>
        <p:nvPr/>
      </p:nvGrpSpPr>
      <p:grpSpPr>
        <a:xfrm>
          <a:off x="0" y="0"/>
          <a:ext cx="0" cy="0"/>
          <a:chOff x="0" y="0"/>
          <a:chExt cx="0" cy="0"/>
        </a:xfrm>
      </p:grpSpPr>
      <p:sp>
        <p:nvSpPr>
          <p:cNvPr id="440" name="Google Shape;440;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1" name="Google Shape;441;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2" name="Google Shape;442;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3" name="Google Shape;443;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4" name="Google Shape;444;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5" name="Google Shape;445;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46" name="Google Shape;446;p31"/>
          <p:cNvCxnSpPr>
            <a:stCxn id="440" idx="2"/>
            <a:endCxn id="44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47" name="Google Shape;447;p31"/>
          <p:cNvCxnSpPr>
            <a:stCxn id="442" idx="3"/>
            <a:endCxn id="44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48" name="Google Shape;448;p31"/>
          <p:cNvCxnSpPr>
            <a:stCxn id="441" idx="3"/>
            <a:endCxn id="44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49" name="Google Shape;449;p31"/>
          <p:cNvCxnSpPr>
            <a:stCxn id="443" idx="3"/>
            <a:endCxn id="44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50" name="Google Shape;450;p31"/>
          <p:cNvCxnSpPr>
            <a:stCxn id="445" idx="3"/>
            <a:endCxn id="44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51" name="Google Shape;451;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2" name="Google Shape;452;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53" name="Google Shape;453;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454" name="Google Shape;454;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455" name="Google Shape;455;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56" name="Google Shape;456;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457" name="Google Shape;457;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58" name="Google Shape;458;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59" name="Google Shape;459;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60" name="Google Shape;460;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61" name="Google Shape;461;p31"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62" name="Google Shape;462;p31"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63" name="Google Shape;463;p31"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64" name="Google Shape;464;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8" name="Shape 468"/>
        <p:cNvGrpSpPr/>
        <p:nvPr/>
      </p:nvGrpSpPr>
      <p:grpSpPr>
        <a:xfrm>
          <a:off x="0" y="0"/>
          <a:ext cx="0" cy="0"/>
          <a:chOff x="0" y="0"/>
          <a:chExt cx="0" cy="0"/>
        </a:xfrm>
      </p:grpSpPr>
      <p:sp>
        <p:nvSpPr>
          <p:cNvPr id="469" name="Google Shape;469;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70" name="Google Shape;470;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71" name="Google Shape;471;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2" name="Google Shape;472;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1.3.5 </a:t>
            </a:r>
            <a:r>
              <a:rPr lang="en"/>
              <a:t>Practice</a:t>
            </a:r>
            <a:endParaRPr/>
          </a:p>
        </p:txBody>
      </p:sp>
      <p:pic>
        <p:nvPicPr>
          <p:cNvPr descr="Student studying with a laptop and open book, showing focus and independent learning during math practice." id="473" name="Google Shape;473;p32"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77" name="Shape 477"/>
        <p:cNvGrpSpPr/>
        <p:nvPr/>
      </p:nvGrpSpPr>
      <p:grpSpPr>
        <a:xfrm>
          <a:off x="0" y="0"/>
          <a:ext cx="0" cy="0"/>
          <a:chOff x="0" y="0"/>
          <a:chExt cx="0" cy="0"/>
        </a:xfrm>
      </p:grpSpPr>
      <p:sp>
        <p:nvSpPr>
          <p:cNvPr id="478" name="Google Shape;478;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9" name="Google Shape;479;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0" name="Google Shape;480;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1" name="Google Shape;481;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2" name="Google Shape;482;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3" name="Google Shape;483;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84" name="Google Shape;484;p33"/>
          <p:cNvCxnSpPr>
            <a:stCxn id="478" idx="2"/>
            <a:endCxn id="48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85" name="Google Shape;485;p33"/>
          <p:cNvCxnSpPr>
            <a:stCxn id="480" idx="3"/>
            <a:endCxn id="47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86" name="Google Shape;486;p33"/>
          <p:cNvCxnSpPr>
            <a:stCxn id="479" idx="3"/>
            <a:endCxn id="48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87" name="Google Shape;487;p33"/>
          <p:cNvCxnSpPr>
            <a:stCxn id="481" idx="3"/>
            <a:endCxn id="48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88" name="Google Shape;488;p33"/>
          <p:cNvCxnSpPr>
            <a:stCxn id="483" idx="3"/>
            <a:endCxn id="482"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89" name="Google Shape;489;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0" name="Google Shape;490;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91" name="Google Shape;491;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92" name="Google Shape;492;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93" name="Google Shape;493;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94" name="Google Shape;494;p33"/>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95" name="Google Shape;495;p33"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96" name="Google Shape;496;p33"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97" name="Google Shape;497;p33"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98" name="Google Shape;498;p33"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99" name="Google Shape;499;p33"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500" name="Google Shape;500;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501" name="Google Shape;501;p33"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502" name="Google Shape;502;p33"/>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6" name="Shape 506"/>
        <p:cNvGrpSpPr/>
        <p:nvPr/>
      </p:nvGrpSpPr>
      <p:grpSpPr>
        <a:xfrm>
          <a:off x="0" y="0"/>
          <a:ext cx="0" cy="0"/>
          <a:chOff x="0" y="0"/>
          <a:chExt cx="0" cy="0"/>
        </a:xfrm>
      </p:grpSpPr>
      <p:sp>
        <p:nvSpPr>
          <p:cNvPr id="507" name="Google Shape;507;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 </a:t>
            </a:r>
            <a:endParaRPr sz="3000">
              <a:solidFill>
                <a:srgbClr val="005047"/>
              </a:solidFill>
            </a:endParaRPr>
          </a:p>
        </p:txBody>
      </p:sp>
      <p:sp>
        <p:nvSpPr>
          <p:cNvPr id="508" name="Google Shape;508;p34"/>
          <p:cNvSpPr txBox="1"/>
          <p:nvPr>
            <p:ph idx="1" type="body"/>
          </p:nvPr>
        </p:nvSpPr>
        <p:spPr>
          <a:xfrm>
            <a:off x="311700" y="1152475"/>
            <a:ext cx="8322300" cy="34473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1000"/>
              </a:spcBef>
              <a:spcAft>
                <a:spcPts val="0"/>
              </a:spcAft>
              <a:buSzPts val="1800"/>
              <a:buAutoNum type="arabicPeriod"/>
            </a:pPr>
            <a:r>
              <a:rPr lang="en"/>
              <a:t>A student has $30 in a lunch account. Each lunch costs $1.75. How are the number of lunches and the money left related?</a:t>
            </a:r>
            <a:endParaRPr/>
          </a:p>
          <a:p>
            <a:pPr indent="-342900" lvl="0" marL="457200" rtl="0" algn="l">
              <a:lnSpc>
                <a:spcPct val="100000"/>
              </a:lnSpc>
              <a:spcBef>
                <a:spcPts val="1200"/>
              </a:spcBef>
              <a:spcAft>
                <a:spcPts val="0"/>
              </a:spcAft>
              <a:buSzPts val="1800"/>
              <a:buAutoNum type="arabicPeriod"/>
            </a:pPr>
            <a:r>
              <a:rPr lang="en"/>
              <a:t>A chef pours oil into equal-size bottles. The table shows how many bottles are used and how much oil goes in each.</a:t>
            </a:r>
            <a:endParaRPr/>
          </a:p>
          <a:p>
            <a:pPr indent="0" lvl="0" marL="457200" rtl="0" algn="l">
              <a:lnSpc>
                <a:spcPct val="100000"/>
              </a:lnSpc>
              <a:spcBef>
                <a:spcPts val="1200"/>
              </a:spcBef>
              <a:spcAft>
                <a:spcPts val="1200"/>
              </a:spcAft>
              <a:buNone/>
            </a:pPr>
            <a:r>
              <a:t/>
            </a:r>
            <a:endParaRPr/>
          </a:p>
        </p:txBody>
      </p:sp>
      <p:sp>
        <p:nvSpPr>
          <p:cNvPr id="509" name="Google Shape;509;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0" name="Google Shape;510;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1.3.6 Lesson Synthesis</a:t>
            </a:r>
            <a:endParaRPr/>
          </a:p>
        </p:txBody>
      </p:sp>
      <p:pic>
        <p:nvPicPr>
          <p:cNvPr id="511" name="Google Shape;511;p34" title="Lesson Synthesis Table.png"/>
          <p:cNvPicPr preferRelativeResize="0"/>
          <p:nvPr/>
        </p:nvPicPr>
        <p:blipFill>
          <a:blip r:embed="rId4">
            <a:alphaModFix/>
          </a:blip>
          <a:stretch>
            <a:fillRect/>
          </a:stretch>
        </p:blipFill>
        <p:spPr>
          <a:xfrm>
            <a:off x="4974450" y="2362975"/>
            <a:ext cx="3309150" cy="2212428"/>
          </a:xfrm>
          <a:prstGeom prst="rect">
            <a:avLst/>
          </a:prstGeom>
          <a:noFill/>
          <a:ln>
            <a:noFill/>
          </a:ln>
        </p:spPr>
      </p:pic>
      <p:grpSp>
        <p:nvGrpSpPr>
          <p:cNvPr id="512" name="Google Shape;512;p34"/>
          <p:cNvGrpSpPr/>
          <p:nvPr/>
        </p:nvGrpSpPr>
        <p:grpSpPr>
          <a:xfrm>
            <a:off x="919062" y="2433678"/>
            <a:ext cx="3309138" cy="2445372"/>
            <a:chOff x="919062" y="2433678"/>
            <a:chExt cx="3309138" cy="2445372"/>
          </a:xfrm>
        </p:grpSpPr>
        <p:pic>
          <p:nvPicPr>
            <p:cNvPr descr="Anointing Oil - Rose of sharon 250 ml, 8.5 fl.oz. | The Peace Of God®" id="513" name="Google Shape;513;p34"/>
            <p:cNvPicPr preferRelativeResize="0"/>
            <p:nvPr/>
          </p:nvPicPr>
          <p:blipFill>
            <a:blip r:embed="rId5">
              <a:alphaModFix/>
            </a:blip>
            <a:stretch>
              <a:fillRect/>
            </a:stretch>
          </p:blipFill>
          <p:spPr>
            <a:xfrm>
              <a:off x="2000250" y="2651100"/>
              <a:ext cx="2227950" cy="2227950"/>
            </a:xfrm>
            <a:prstGeom prst="rect">
              <a:avLst/>
            </a:prstGeom>
            <a:noFill/>
            <a:ln>
              <a:noFill/>
            </a:ln>
          </p:spPr>
        </p:pic>
        <p:pic>
          <p:nvPicPr>
            <p:cNvPr descr="File:One chef's hat.png - Wikipedia" id="514" name="Google Shape;514;p34"/>
            <p:cNvPicPr preferRelativeResize="0"/>
            <p:nvPr/>
          </p:nvPicPr>
          <p:blipFill>
            <a:blip r:embed="rId6">
              <a:alphaModFix/>
            </a:blip>
            <a:stretch>
              <a:fillRect/>
            </a:stretch>
          </p:blipFill>
          <p:spPr>
            <a:xfrm rot="-2003248">
              <a:off x="1199849" y="2707535"/>
              <a:ext cx="1429949" cy="1449325"/>
            </a:xfrm>
            <a:prstGeom prst="rect">
              <a:avLst/>
            </a:prstGeom>
            <a:noFill/>
            <a:ln>
              <a:noFill/>
            </a:ln>
          </p:spPr>
        </p:pic>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20" name="Google Shape;520;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21" name="Google Shape;521;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2" name="Google Shape;522;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1.3 W</a:t>
            </a:r>
            <a:r>
              <a:rPr lang="en"/>
              <a:t>riting Equations to Model Relationships, Part 2</a:t>
            </a:r>
            <a:endParaRPr/>
          </a:p>
        </p:txBody>
      </p:sp>
      <p:graphicFrame>
        <p:nvGraphicFramePr>
          <p:cNvPr id="523" name="Google Shape;523;p35"/>
          <p:cNvGraphicFramePr/>
          <p:nvPr/>
        </p:nvGraphicFramePr>
        <p:xfrm>
          <a:off x="311700" y="1764100"/>
          <a:ext cx="3000000" cy="3000000"/>
        </p:xfrm>
        <a:graphic>
          <a:graphicData uri="http://schemas.openxmlformats.org/drawingml/2006/table">
            <a:tbl>
              <a:tblPr>
                <a:noFill/>
                <a:tableStyleId>{498F3CE0-B738-4254-91C8-158BE5CEAB2F}</a:tableStyleId>
              </a:tblPr>
              <a:tblGrid>
                <a:gridCol w="5107700"/>
                <a:gridCol w="1137625"/>
                <a:gridCol w="1137625"/>
                <a:gridCol w="1137625"/>
              </a:tblGrid>
              <a:tr h="381000">
                <a:tc>
                  <a:txBody>
                    <a:bodyPr/>
                    <a:lstStyle/>
                    <a:p>
                      <a:pPr indent="0" lvl="0" marL="0" rtl="0" algn="l">
                        <a:spcBef>
                          <a:spcPts val="0"/>
                        </a:spcBef>
                        <a:spcAft>
                          <a:spcPts val="0"/>
                        </a:spcAft>
                        <a:buNone/>
                      </a:pPr>
                      <a:r>
                        <a:rPr b="1" lang="en" sz="1800">
                          <a:solidFill>
                            <a:schemeClr val="lt1"/>
                          </a:solidFill>
                          <a:latin typeface="Calibri"/>
                          <a:ea typeface="Calibri"/>
                          <a:cs typeface="Calibri"/>
                          <a:sym typeface="Calibri"/>
                        </a:rPr>
                        <a:t>I can…</a:t>
                      </a:r>
                      <a:endParaRPr b="1" sz="1800">
                        <a:solidFill>
                          <a:schemeClr val="lt1"/>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words and equations to describe the patterns in a table of values or in a set of calculations.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representations, like diagrams and tables, to help make sense of a described situation and write equations for it.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