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67F1892-E1B6-4200-B397-373455A04818}">
  <a:tblStyle styleId="{867F1892-E1B6-4200-B397-373455A0481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amp;rel=0"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serves two main goals. The first is to prompt students to write and solve inequalities to answer questions about a situation. The second goal is to practice finding the solution set to an inequality by reasoning about its composition and parts. The lesson includes an extension activity for practice solving inequalities without any context.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A5(B) solve linear inequalities in one variable, including those for which the application of the distributive property is necessary and for which variables are included on both sides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 tape, video, DVD, and CD 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 appropriate academic topics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72c735511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72c735511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warm up, students practice writing an inequality to represent a constraint, reasoning about its solutions, and interpreting the solutions. To write an inequality, students need to attend carefully to verbal clues so they can appropriately model the situation. The word “budget,” for instance, implies that the exact amount given or any amount less than it meets a certain constraint, without explicitly stating this. Discuss how budgets can be useful as a way to measure spending in a household, at a company, or even as a government. Using budgets to measure the amount that can be spent is a useful tool for financial responsibility.</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5.29p+2(2.49)≤60 or 5.29p+4.98≤60. p is the pounds of prepared foods Kiran could buy without going over budget.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Up to 10.4 pounds, or p≤10.4. For example: After removing the cost of sparkling water, Kiran still has $55.02. Dividing that amount by 5.29 gives 10.4.</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see one or more inequalities that appropriately model the situation. Then, focus the discussion on the solution set. Discuss questions such as: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strategy did you use to find the number of pounds of dishes Kiran could buy?”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Kiran have to buy exactly 10.4 pounds of dishes?” (No.) “Can he buy less? Why or why not?” (Yes. He can buy any amount as long as the cost of the food doesn’t exceed $55.02. This means he can buy up to 10.4 pounds.)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the minimum amount he could buy?” (He could buy 0 pounds of food, but it wouldn’t make sense if his goal is to feed the club members.)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72c735511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72c735511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5 Co-Craft Questions: Speaking, Reading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increase awareness of language used to talk about solutions of inequalities. Display only the context of this problem without revealing the questions that follow. Give students 1 – 2 minutes to write their own mathematical questions about the situation, and then invite them to share their questions with a partner. Listen for and amplify any questions that involve possible constraints. Once students compare their questions, reveal the remainder of the task.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Represent the same information through different modalities by using a diagram. If students are unsure where to begin, suggest that they draw a diagram of a 5-gallon tank and an unknown quantity of gas. Encourage students to label the diagram with their own interpretations of the significant elements. Look for phrases that indicate students are fully internalizing comprehension of the diagram and exploring how to apply the information mathematically. For example, look for phrases that lend themselves to translation into mathematical symbols, such as “there is at most 5 gallons.”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Visual-spatial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enables students to use inequalities to solve a problem about a situation whose constraints might be unfamiliar and in which multiple quantities are unknown. To reason about the problem, students need to interpret the descriptions carefully and consider their assumptions about the situation. To make sense of the situation, some students may define additional variables or use diagrams, tables, or other representations.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x≤12.5 and x≥0.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x≤50.4 or x≤12.5 and x≥0. If the tank is completely full, Han can mow for at most 12.5 hours without refilling. If it is all the way empty, he can mow for 0 hours. It is not possible for Han to mow for a negative number of hours.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previously identified students to share their responses, in the order as listed in the Activity Narrative. Also invite students who explicitly stated that x must be positive to explain why they included that lower boundary in their response. Emphasize that although it is probably understood from the context that the amount of gasoline in the tank cannot be negative and that the lowest possible number of hours of mowing is 0, it is not apparent from a mathematical statement like x≤12.5. Writing 0≤x≤12.5 or x≥0 and x≤12.5 makes this assumption explicit and leaves less room for misinterpretation.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6, Samantha can feed a maximum of 6 horses.</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Each horse does not eat 1 bucket of oats. Did you start with the inequality 34x≤6? The answer is Samantha can feed up to 8 horses.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x ≤ 4, Samantha can feed a maximum of 4 horses.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Is 5 a solution? Did you start with the inequality 34x≤6? The answer is Samantha can feed up to 8 horses.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x ≤ 8, Samantha can feed a maximum of 8 horses.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x≤8 means Samantha can feed up to 8 horses.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10, Samantha can feed a maximum of 10 horses.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Is 9 a solution? Did you start with the inequality 34x≤6? The answer is Samantha can feed up to 8 horses.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424242"/>
                </a:solidFill>
                <a:latin typeface="Calibri"/>
                <a:ea typeface="Calibri"/>
                <a:cs typeface="Calibri"/>
                <a:sym typeface="Calibri"/>
              </a:rPr>
              <a:t>Answers</a:t>
            </a:r>
            <a:endParaRPr b="1" sz="1200">
              <a:solidFill>
                <a:srgbClr val="424242"/>
              </a:solidFill>
              <a:latin typeface="Calibri"/>
              <a:ea typeface="Calibri"/>
              <a:cs typeface="Calibri"/>
              <a:sym typeface="Calibri"/>
            </a:endParaRPr>
          </a:p>
          <a:p>
            <a:pPr indent="0" lvl="0" marL="457200" rtl="0" algn="l">
              <a:lnSpc>
                <a:spcPct val="115000"/>
              </a:lnSpc>
              <a:spcBef>
                <a:spcPts val="1000"/>
              </a:spcBef>
              <a:spcAft>
                <a:spcPts val="0"/>
              </a:spcAft>
              <a:buNone/>
            </a:pPr>
            <a:r>
              <a:rPr lang="en" sz="1200">
                <a:solidFill>
                  <a:srgbClr val="424242"/>
                </a:solidFill>
                <a:latin typeface="Calibri"/>
                <a:ea typeface="Calibri"/>
                <a:cs typeface="Calibri"/>
                <a:sym typeface="Calibri"/>
              </a:rPr>
              <a:t>Let’s take a guess at how many classrooms and check if we are close to the solution. How many gallons of paint would we need to paint 10 classrooms?</a:t>
            </a:r>
            <a:endParaRPr sz="1200">
              <a:solidFill>
                <a:srgbClr val="424242"/>
              </a:solidFill>
              <a:latin typeface="Calibri"/>
              <a:ea typeface="Calibri"/>
              <a:cs typeface="Calibri"/>
              <a:sym typeface="Calibri"/>
            </a:endParaRPr>
          </a:p>
          <a:p>
            <a:pPr indent="0" lvl="0" marL="457200" rtl="0" algn="l">
              <a:lnSpc>
                <a:spcPct val="115000"/>
              </a:lnSpc>
              <a:spcBef>
                <a:spcPts val="0"/>
              </a:spcBef>
              <a:spcAft>
                <a:spcPts val="0"/>
              </a:spcAft>
              <a:buNone/>
            </a:pPr>
            <a:r>
              <a:rPr lang="en" sz="1200">
                <a:solidFill>
                  <a:srgbClr val="424242"/>
                </a:solidFill>
                <a:latin typeface="Calibri"/>
                <a:ea typeface="Calibri"/>
                <a:cs typeface="Calibri"/>
                <a:sym typeface="Calibri"/>
              </a:rPr>
              <a:t>10 × 2.5 = 25, and since 25&lt;30, it could be possible for the school to paint 10 classrooms.</a:t>
            </a:r>
            <a:endParaRPr sz="1200">
              <a:solidFill>
                <a:srgbClr val="424242"/>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200">
              <a:solidFill>
                <a:srgbClr val="424242"/>
              </a:solidFill>
              <a:latin typeface="Calibri"/>
              <a:ea typeface="Calibri"/>
              <a:cs typeface="Calibri"/>
              <a:sym typeface="Calibri"/>
            </a:endParaRPr>
          </a:p>
          <a:p>
            <a:pPr indent="0" lvl="0" marL="457200" rtl="0" algn="l">
              <a:lnSpc>
                <a:spcPct val="115000"/>
              </a:lnSpc>
              <a:spcBef>
                <a:spcPts val="0"/>
              </a:spcBef>
              <a:spcAft>
                <a:spcPts val="0"/>
              </a:spcAft>
              <a:buNone/>
            </a:pPr>
            <a:r>
              <a:rPr lang="en" sz="1200">
                <a:solidFill>
                  <a:srgbClr val="424242"/>
                </a:solidFill>
                <a:latin typeface="Calibri"/>
                <a:ea typeface="Calibri"/>
                <a:cs typeface="Calibri"/>
                <a:sym typeface="Calibri"/>
              </a:rPr>
              <a:t>We can try 11 classrooms. </a:t>
            </a:r>
            <a:endParaRPr sz="1200">
              <a:solidFill>
                <a:srgbClr val="424242"/>
              </a:solidFill>
              <a:latin typeface="Calibri"/>
              <a:ea typeface="Calibri"/>
              <a:cs typeface="Calibri"/>
              <a:sym typeface="Calibri"/>
            </a:endParaRPr>
          </a:p>
          <a:p>
            <a:pPr indent="0" lvl="0" marL="457200" rtl="0" algn="l">
              <a:lnSpc>
                <a:spcPct val="115000"/>
              </a:lnSpc>
              <a:spcBef>
                <a:spcPts val="0"/>
              </a:spcBef>
              <a:spcAft>
                <a:spcPts val="0"/>
              </a:spcAft>
              <a:buNone/>
            </a:pPr>
            <a:r>
              <a:rPr lang="en" sz="1200">
                <a:solidFill>
                  <a:srgbClr val="424242"/>
                </a:solidFill>
                <a:latin typeface="Calibri"/>
                <a:ea typeface="Calibri"/>
                <a:cs typeface="Calibri"/>
                <a:sym typeface="Calibri"/>
              </a:rPr>
              <a:t>11 × 2.5 = 27.5, and since 27.5&lt;30, it could be possible for the school to paint 11 classrooms.</a:t>
            </a:r>
            <a:endParaRPr sz="1200">
              <a:solidFill>
                <a:srgbClr val="424242"/>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200">
              <a:solidFill>
                <a:srgbClr val="424242"/>
              </a:solidFill>
              <a:latin typeface="Calibri"/>
              <a:ea typeface="Calibri"/>
              <a:cs typeface="Calibri"/>
              <a:sym typeface="Calibri"/>
            </a:endParaRPr>
          </a:p>
          <a:p>
            <a:pPr indent="0" lvl="0" marL="457200" rtl="0" algn="l">
              <a:lnSpc>
                <a:spcPct val="115000"/>
              </a:lnSpc>
              <a:spcBef>
                <a:spcPts val="0"/>
              </a:spcBef>
              <a:spcAft>
                <a:spcPts val="0"/>
              </a:spcAft>
              <a:buNone/>
            </a:pPr>
            <a:r>
              <a:rPr lang="en" sz="1200">
                <a:solidFill>
                  <a:srgbClr val="424242"/>
                </a:solidFill>
                <a:latin typeface="Calibri"/>
                <a:ea typeface="Calibri"/>
                <a:cs typeface="Calibri"/>
                <a:sym typeface="Calibri"/>
              </a:rPr>
              <a:t>We can try 12 classrooms. </a:t>
            </a:r>
            <a:endParaRPr sz="1200">
              <a:solidFill>
                <a:srgbClr val="424242"/>
              </a:solidFill>
              <a:latin typeface="Calibri"/>
              <a:ea typeface="Calibri"/>
              <a:cs typeface="Calibri"/>
              <a:sym typeface="Calibri"/>
            </a:endParaRPr>
          </a:p>
          <a:p>
            <a:pPr indent="0" lvl="0" marL="457200" rtl="0" algn="l">
              <a:lnSpc>
                <a:spcPct val="115000"/>
              </a:lnSpc>
              <a:spcBef>
                <a:spcPts val="0"/>
              </a:spcBef>
              <a:spcAft>
                <a:spcPts val="0"/>
              </a:spcAft>
              <a:buNone/>
            </a:pPr>
            <a:r>
              <a:rPr lang="en" sz="1200">
                <a:solidFill>
                  <a:srgbClr val="424242"/>
                </a:solidFill>
                <a:latin typeface="Calibri"/>
                <a:ea typeface="Calibri"/>
                <a:cs typeface="Calibri"/>
                <a:sym typeface="Calibri"/>
              </a:rPr>
              <a:t>12 × 2.5 = 30, and since 30=30, the most classrooms the school could paint is 12 classrooms.</a:t>
            </a:r>
            <a:endParaRPr sz="1200">
              <a:solidFill>
                <a:srgbClr val="424242"/>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72c735511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72c735511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prepare students for the whole-class discussion. At the appropriate time, invite students to create a visual display showing the two inequalities they selected to solve. Students should consider how to display their work so that another student can interpret what they see. Encourage students to add notes or details to their displays to help communicate their thinking. Begin the whole-class discussion by selecting and arranging 2 – 4 displays for all to see. Give students 2 – 3 minutes of quiet time to think individually to interpret the displays before inviting the authors to present their work.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Develop Language and Symbols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or provide copies of Priya’s work and Andre’s work on separate displays. Write Priya’s and Andre’s descriptive phrases (as given on the Student Facing materials) in contrasting colors/texts so students can more easily sort and process information. Some students may benefit from time to read and interpret each strategy one at a time.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 Memory</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72c7355111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72c7355111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you’ll see two ways to decide if an inequality’s solution set is greater than or less than a boundary value (found by solving a related equation). Priya and Andre get the same boundary but use different methods: one tests values on each side, the other analyzes the structure of the inequality.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Revisit the inequality −½x + 6 &lt; 4x − 3. Remind students there are many valid first steps (like adding ½x to both sides or multiplying by 2). Emphasize that treating both sides equally means any correct method will lead to the same solution.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Give students a few minutes of quiet time to make sense of what Andre and Priya have done, and then time to discuss their thinking with their partner. Pause for a class discussion before students move to the second set of questions and try to solve inequalities using Andre’s and Priya’s methods.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students to share their analyses of Andre’s and Priya’s work. Make sure students can follow Priya’s reasoning and understand how Priya decided on x&lt;3 by focusing her comparison on 4x+3 and 18−x.</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Andre solved the companion equation and found 3=x. Then, he tested a number greater than 3. That created a false mathematical statement so he concluded that any number greater than 3 would not be a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Priya solved the companion equation and found x=3. Then, she reasoned that the left side of the equation, 4x+3, could be either negative or positive while the right side of the equation, 18−x, would always be positive - if negative x values for are substituted into the expressions. So, the possible values for x need to include both positive and negative numbers. That happens when the x values are less than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Access the online Teacher Guide to see some samples for this question.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who perform procedural steps on the inequality may find incorrect answers. For instance, in the third inequality, they may divide each side by −9 and arrive at the incorrect solution n&lt;−4. Encourage these students to check their work by substituting numbers into the original inequality.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should recognize that the solution set for each inequality should be the same regardless of the reasoning method used.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as many students as time permits to share how they used a strategy similar to Priya’s to determine the solution set of each inequality. There may be more than one way to reason structurally about a solution set. Invite students who reason in different ways to share their thinking. Record and display their thinking for all to see.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4x+1&lt;3x+9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6x+2&gt;5x+8</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In the inequality, one-third of p is less than, not greater than, 12. The answer is p &lt;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Any negative number substituted into ⅓ p will be less than 4, so the solution must include negative numbers.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Multiplying both sides of the related equation by 3 results in p=12. The answer is p&lt;12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For the related equation, instead of multiplying one-third by 4, multiply both sides of the equation by 3. The answer is p&lt;12.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If 𝑥 is a large positive number, then 12𝑥 will still be positive. If 𝑥 is a large positive number, then −3𝑥 will be a negative number. This makes the inequality true, so the solution set must include large positive numbers.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Let’s solve the related equation.</a:t>
            </a:r>
            <a:endParaRPr sz="1300">
              <a:solidFill>
                <a:srgbClr val="1D2125"/>
              </a:solidFill>
              <a:latin typeface="Calibri"/>
              <a:ea typeface="Calibri"/>
              <a:cs typeface="Calibri"/>
              <a:sym typeface="Calibri"/>
            </a:endParaRPr>
          </a:p>
          <a:p>
            <a:pPr indent="-298450" lvl="0" marL="457200" rtl="0" algn="l">
              <a:lnSpc>
                <a:spcPct val="115000"/>
              </a:lnSpc>
              <a:spcBef>
                <a:spcPts val="1200"/>
              </a:spcBef>
              <a:spcAft>
                <a:spcPts val="0"/>
              </a:spcAft>
              <a:buClr>
                <a:srgbClr val="1D2125"/>
              </a:buClr>
              <a:buSzPts val="1100"/>
              <a:buFont typeface="Noto Sans"/>
              <a:buChar char="●"/>
            </a:pPr>
            <a:r>
              <a:rPr lang="en">
                <a:solidFill>
                  <a:srgbClr val="1D2125"/>
                </a:solidFill>
                <a:latin typeface="Noto Sans"/>
                <a:ea typeface="Noto Sans"/>
                <a:cs typeface="Noto Sans"/>
                <a:sym typeface="Noto Sans"/>
              </a:rPr>
              <a:t>x = 3/15</a:t>
            </a:r>
            <a:endParaRPr>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rPr lang="en">
                <a:solidFill>
                  <a:srgbClr val="1D2125"/>
                </a:solidFill>
                <a:latin typeface="Noto Sans"/>
                <a:ea typeface="Noto Sans"/>
                <a:cs typeface="Noto Sans"/>
                <a:sym typeface="Noto Sans"/>
              </a:rPr>
              <a:t>Since we know that the solution set must include large positive numbers, then 𝑥&gt;3/15 must be the solution to the inequality.</a:t>
            </a:r>
            <a:endParaRPr>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72c7355111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72c7355111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72c7355111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72c7355111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preparation for the activity, review the properties of equality. When the same operation is performed with the same number to both sides of an equation, the equation remains true. This will be used as a base to build upon for operations performed on an inequality.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72c7355111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72c7355111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Equation 1 - Graph C - Addition Property of Inequality.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Equation 2 - Graph A - Subtraction Property of Inequality.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Equation 3 - Graph D - Multiplication Property of Inequality or Division Property of Inequality.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Equation 4 - Graph B - Multiplication Property of Inequality or Division Property of Inequality.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Is there anything unique about the method used to solve –1/2𝑥≤1? Explain.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Yes. The inequality contains a less than or equal to symbol (≤). However, in the solution there is a greater than or equal to symbol (≥). When using the Multiplication and Division Properties of Inequality, you must reverse the symbol when you multiply or divide by a negative number.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72c7355111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72c7355111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This number line represents m ≤ 15. However, substituting −16 makes the inequality false. The answer is D, or m ≥ −15.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This number line represents m≥15. However, substituting 14 makes the inequality true. The answer is D, or m≥−15.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This number line represents m≤−15. However, substituting −16 makes the inequality false. The answer is D, or m≥−15</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The correct answer is m≥−15. Substituting −14 makes the inequality true. Substituting −16 makes the inequality false.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72c7355111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72c7355111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A linear inequality is much like a linear equation—but the equal sign is replaced with an inequality sign. So, when we solve linear equations, we are able to use the properties of equality to add, subtract, multiply, or divide both sides and still keep the equality. Similar properties hold true for inequalities.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Addition and Subtraction Properties of Inequality: We can add or subtract the same quantity from both sides of an inequality and still keep the inequality.</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Multiplication and Division Properties of Inequality: When we divide or multiply an inequality by a:</a:t>
            </a:r>
            <a:endParaRPr sz="1300">
              <a:solidFill>
                <a:srgbClr val="1D2125"/>
              </a:solidFill>
              <a:latin typeface="Calibri"/>
              <a:ea typeface="Calibri"/>
              <a:cs typeface="Calibri"/>
              <a:sym typeface="Calibri"/>
            </a:endParaRPr>
          </a:p>
          <a:p>
            <a:pPr indent="-298450" lvl="0" marL="457200" rtl="0" algn="l">
              <a:lnSpc>
                <a:spcPct val="115000"/>
              </a:lnSpc>
              <a:spcBef>
                <a:spcPts val="1200"/>
              </a:spcBef>
              <a:spcAft>
                <a:spcPts val="0"/>
              </a:spcAft>
              <a:buClr>
                <a:schemeClr val="dk1"/>
              </a:buClr>
              <a:buSzPts val="1100"/>
              <a:buChar char="●"/>
            </a:pPr>
            <a:r>
              <a:rPr lang="en" sz="1300">
                <a:solidFill>
                  <a:srgbClr val="1D2125"/>
                </a:solidFill>
                <a:latin typeface="Calibri"/>
                <a:ea typeface="Calibri"/>
                <a:cs typeface="Calibri"/>
                <a:sym typeface="Calibri"/>
              </a:rPr>
              <a:t>positive number, the inequality stays the same.</a:t>
            </a:r>
            <a:endParaRPr sz="1300">
              <a:solidFill>
                <a:srgbClr val="1D2125"/>
              </a:solidFill>
              <a:latin typeface="Calibri"/>
              <a:ea typeface="Calibri"/>
              <a:cs typeface="Calibri"/>
              <a:sym typeface="Calibri"/>
            </a:endParaRPr>
          </a:p>
          <a:p>
            <a:pPr indent="-298450" lvl="0" marL="457200" rtl="0" algn="l">
              <a:lnSpc>
                <a:spcPct val="115000"/>
              </a:lnSpc>
              <a:spcBef>
                <a:spcPts val="0"/>
              </a:spcBef>
              <a:spcAft>
                <a:spcPts val="0"/>
              </a:spcAft>
              <a:buClr>
                <a:schemeClr val="dk1"/>
              </a:buClr>
              <a:buSzPts val="1100"/>
              <a:buChar char="●"/>
            </a:pPr>
            <a:r>
              <a:rPr lang="en" sz="1300">
                <a:solidFill>
                  <a:srgbClr val="1D2125"/>
                </a:solidFill>
                <a:latin typeface="Calibri"/>
                <a:ea typeface="Calibri"/>
                <a:cs typeface="Calibri"/>
                <a:sym typeface="Calibri"/>
              </a:rPr>
              <a:t>negative number, the inequality reverses.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Sometimes when solving an inequality, the variable ends up on the right. We can rewrite the inequality in reverse to get the variable to the left.</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72c7355111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72c7355111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an example. 8.25h+10≤175 and h≥5, where h represents the number of hours Lin works in a week.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an example. At least 5 hours and at most 20 hours (or 5≤h≤20). For example: The maximum amount she could earn, not including the transportation allowance, is $165. That amount is equal to 20 hours of work, 165/8.25=20."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 Students will have more opportunities in Lesson 2.13 (Solving Problems with Inequalities in Two Variables) to write inequalities to represent a situation.</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72c7355111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72c7355111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72c7355111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72c7355111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Display the following inequalities. Remind students that they are examples of inequalities written and solved in the lesson.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Disagree. Sometimes multiple inequalities are needed, depending on what’s happening in the situation.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Disagree. We can also check by substituting some values in the solution set back into the inequality to see if they make the inequality a true statement.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Disagree. We can also reason about the solutions in context, solve a related equation and test a higher and lower value, or use the structure of the inequality.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Disagree. There are different ways to express a solution set. The symbol we use would depend on how we reason about the solutions. For example, x&lt;3 and 3&gt;x both represent the solution set to 2(2x+1.5)&lt;18−x.</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 </a:t>
            </a:r>
            <a:r>
              <a:rPr lang="en" sz="1300">
                <a:solidFill>
                  <a:schemeClr val="dk1"/>
                </a:solidFill>
                <a:latin typeface="Calibri"/>
                <a:ea typeface="Calibri"/>
                <a:cs typeface="Calibri"/>
                <a:sym typeface="Calibri"/>
              </a:rPr>
              <a:t>Make sure students see that there are reasons for disagreeing with each of these statements and can articulate some of the reasons.</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5.png"/><Relationship Id="rId5" Type="http://schemas.openxmlformats.org/officeDocument/2006/relationships/image" Target="../media/image1.png"/><Relationship Id="rId6" Type="http://schemas.openxmlformats.org/officeDocument/2006/relationships/image" Target="../media/image7.png"/><Relationship Id="rId7" Type="http://schemas.openxmlformats.org/officeDocument/2006/relationships/image" Target="../media/image11.png"/><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5.png"/><Relationship Id="rId8"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4.png"/><Relationship Id="rId4" Type="http://schemas.openxmlformats.org/officeDocument/2006/relationships/image" Target="../media/image15.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jp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hyperlink" Target="https://www.youtube.com/watch?v=V_RWmCze-o0" TargetMode="External"/><Relationship Id="rId5" Type="http://schemas.openxmlformats.org/officeDocument/2006/relationships/hyperlink" Target="https://www.youtube.com/watch?v=V_RWmCze-o0" TargetMode="External"/><Relationship Id="rId6"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4.png"/><Relationship Id="rId4" Type="http://schemas.openxmlformats.org/officeDocument/2006/relationships/image" Target="../media/image11.png"/><Relationship Id="rId5"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5.png"/><Relationship Id="rId7" Type="http://schemas.openxmlformats.org/officeDocument/2006/relationships/image" Target="../media/image14.png"/><Relationship Id="rId8"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4.png"/><Relationship Id="rId4" Type="http://schemas.openxmlformats.org/officeDocument/2006/relationships/image" Target="../media/image15.png"/><Relationship Id="rId5"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jpg"/><Relationship Id="rId4"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4.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4.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5.png"/><Relationship Id="rId7"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6.jp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6.jpg"/><Relationship Id="rId4" Type="http://schemas.openxmlformats.org/officeDocument/2006/relationships/image" Target="../media/image24.jpg"/><Relationship Id="rId5" Type="http://schemas.openxmlformats.org/officeDocument/2006/relationships/image" Target="../media/image22.jpg"/><Relationship Id="rId6" Type="http://schemas.openxmlformats.org/officeDocument/2006/relationships/image" Target="../media/image26.jpg"/><Relationship Id="rId7" Type="http://schemas.openxmlformats.org/officeDocument/2006/relationships/image" Target="../media/image2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4.png"/><Relationship Id="rId4" Type="http://schemas.openxmlformats.org/officeDocument/2006/relationships/image" Target="../media/image11.png"/><Relationship Id="rId5" Type="http://schemas.openxmlformats.org/officeDocument/2006/relationships/image" Target="../media/image48.jpg"/><Relationship Id="rId6" Type="http://schemas.openxmlformats.org/officeDocument/2006/relationships/image" Target="../media/image34.jpg"/><Relationship Id="rId7" Type="http://schemas.openxmlformats.org/officeDocument/2006/relationships/image" Target="../media/image39.jpg"/><Relationship Id="rId8" Type="http://schemas.openxmlformats.org/officeDocument/2006/relationships/image" Target="../media/image4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49.jpg"/><Relationship Id="rId5" Type="http://schemas.openxmlformats.org/officeDocument/2006/relationships/image" Target="../media/image4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5.png"/><Relationship Id="rId6" Type="http://schemas.openxmlformats.org/officeDocument/2006/relationships/image" Target="../media/image10.png"/><Relationship Id="rId7"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6.jp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27.png"/><Relationship Id="rId7"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6.jp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27.png"/><Relationship Id="rId6" Type="http://schemas.openxmlformats.org/officeDocument/2006/relationships/image" Target="../media/image29.png"/><Relationship Id="rId7"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6.jp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10</a:t>
            </a:r>
            <a:r>
              <a:rPr lang="en" sz="1800">
                <a:solidFill>
                  <a:srgbClr val="424242"/>
                </a:solidFill>
                <a:latin typeface="Calibri"/>
                <a:ea typeface="Calibri"/>
                <a:cs typeface="Calibri"/>
                <a:sym typeface="Calibri"/>
              </a:rPr>
              <a:t> </a:t>
            </a:r>
            <a:r>
              <a:rPr lang="en" sz="1800"/>
              <a:t>Writing and Solving Inequalities in One Variable</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a:t>
            </a:r>
            <a:r>
              <a:rPr lang="en"/>
              <a:t>2.10 Writing and Solving Inequalities in One Variable</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{867F1892-E1B6-4200-B397-373455A04818}</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Analyze the structure of an inequality </a:t>
            </a:r>
            <a:r>
              <a:rPr lang="en">
                <a:solidFill>
                  <a:srgbClr val="F3F3F3"/>
                </a:solidFill>
              </a:rPr>
              <a:t>in one variable to help determine if the solution is greater or less than the solution to the related equation.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Write and solve inequalities </a:t>
            </a:r>
            <a:r>
              <a:rPr lang="en">
                <a:solidFill>
                  <a:srgbClr val="F3F3F3"/>
                </a:solidFill>
              </a:rPr>
              <a:t>to answer questions about a situation.</a:t>
            </a:r>
            <a:endParaRPr>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2.10 Writing and Solving Inequalities in One Variable</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3415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Inequality</a:t>
            </a:r>
            <a:endParaRPr/>
          </a:p>
          <a:p>
            <a:pPr indent="-330200" lvl="1" marL="914400" rtl="0" algn="l">
              <a:spcBef>
                <a:spcPts val="0"/>
              </a:spcBef>
              <a:spcAft>
                <a:spcPts val="0"/>
              </a:spcAft>
              <a:buSzPts val="1600"/>
              <a:buChar char="○"/>
            </a:pPr>
            <a:r>
              <a:rPr lang="en"/>
              <a:t>A mathematical sentence that contains &lt;, &gt;, ≥, ≤, or ≠ in order to compare two quantities.</a:t>
            </a:r>
            <a:endParaRPr/>
          </a:p>
          <a:p>
            <a:pPr indent="-342900" lvl="0" marL="457200" rtl="0" algn="l">
              <a:spcBef>
                <a:spcPts val="1000"/>
              </a:spcBef>
              <a:spcAft>
                <a:spcPts val="0"/>
              </a:spcAft>
              <a:buSzPts val="1800"/>
              <a:buChar char="●"/>
            </a:pPr>
            <a:r>
              <a:rPr lang="en"/>
              <a:t>Solution Set</a:t>
            </a:r>
            <a:endParaRPr/>
          </a:p>
          <a:p>
            <a:pPr indent="-330200" lvl="1" marL="914400" rtl="0" algn="l">
              <a:spcBef>
                <a:spcPts val="0"/>
              </a:spcBef>
              <a:spcAft>
                <a:spcPts val="0"/>
              </a:spcAft>
              <a:buSzPts val="1600"/>
              <a:buChar char="○"/>
            </a:pPr>
            <a:r>
              <a:rPr lang="en"/>
              <a:t>The set of all solutions to an equation or inequality.</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2.10 Writing and Solving Inequalities in One Variable</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3484450" y="1152475"/>
            <a:ext cx="3281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a:p>
            <a:pPr indent="-342900" lvl="0" marL="457200" rtl="0" algn="l">
              <a:spcBef>
                <a:spcPts val="1200"/>
              </a:spcBef>
              <a:spcAft>
                <a:spcPts val="0"/>
              </a:spcAft>
              <a:buSzPts val="1800"/>
              <a:buChar char="●"/>
            </a:pPr>
            <a:r>
              <a:rPr lang="en"/>
              <a:t>Substitution</a:t>
            </a:r>
            <a:endParaRPr/>
          </a:p>
          <a:p>
            <a:pPr indent="-330200" lvl="1" marL="914400" rtl="0" algn="l">
              <a:spcBef>
                <a:spcPts val="0"/>
              </a:spcBef>
              <a:spcAft>
                <a:spcPts val="0"/>
              </a:spcAft>
              <a:buSzPts val="1600"/>
              <a:buChar char="○"/>
            </a:pPr>
            <a:r>
              <a:rPr lang="en"/>
              <a:t>A method replacing a variable with an expression it is equal to.</a:t>
            </a:r>
            <a:endParaRPr/>
          </a:p>
        </p:txBody>
      </p:sp>
      <p:sp>
        <p:nvSpPr>
          <p:cNvPr id="80" name="Google Shape;80;p11"/>
          <p:cNvSpPr txBox="1"/>
          <p:nvPr>
            <p:ph idx="1" type="body"/>
          </p:nvPr>
        </p:nvSpPr>
        <p:spPr>
          <a:xfrm>
            <a:off x="6765850" y="1152144"/>
            <a:ext cx="2223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a:p>
          <a:p>
            <a:pPr indent="-330200" lvl="1" marL="914400" rtl="0" algn="l">
              <a:spcBef>
                <a:spcPts val="0"/>
              </a:spcBef>
              <a:spcAft>
                <a:spcPts val="0"/>
              </a:spcAft>
              <a:buSzPts val="1600"/>
              <a:buChar char="○"/>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4" name="Shape 84"/>
        <p:cNvGrpSpPr/>
        <p:nvPr/>
      </p:nvGrpSpPr>
      <p:grpSpPr>
        <a:xfrm>
          <a:off x="0" y="0"/>
          <a:ext cx="0" cy="0"/>
          <a:chOff x="0" y="0"/>
          <a:chExt cx="0" cy="0"/>
        </a:xfrm>
      </p:grpSpPr>
      <p:sp>
        <p:nvSpPr>
          <p:cNvPr id="85" name="Google Shape;85;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7" name="Google Shape;87;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2" name="Google Shape;92;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3" name="Google Shape;93;p12"/>
          <p:cNvCxnSpPr>
            <a:stCxn id="87" idx="2"/>
            <a:endCxn id="89"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8"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5"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6" name="Google Shape;96;p12"/>
          <p:cNvCxnSpPr>
            <a:stCxn id="85" idx="3"/>
            <a:endCxn id="91"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7" name="Google Shape;9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8" name="Google Shape;98;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9" name="Google Shape;99;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100" name="Google Shape;100;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1" name="Google Shape;101;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2" name="Google Shape;102;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3" name="Google Shape;103;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4" name="Google Shape;104;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5" name="Google Shape;105;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6" name="Google Shape;106;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7" name="Google Shape;107;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8" name="Google Shape;108;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9" name="Google Shape;109;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10" name="Google Shape;110;p12"/>
          <p:cNvCxnSpPr>
            <a:stCxn id="91" idx="3"/>
            <a:endCxn id="9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1" name="Google Shape;111;p12"/>
          <p:cNvCxnSpPr>
            <a:stCxn id="88" idx="3"/>
            <a:endCxn id="90"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2" name="Google Shape;112;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3" name="Google Shape;113;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 name="Shape 117"/>
        <p:cNvGrpSpPr/>
        <p:nvPr/>
      </p:nvGrpSpPr>
      <p:grpSpPr>
        <a:xfrm>
          <a:off x="0" y="0"/>
          <a:ext cx="0" cy="0"/>
          <a:chOff x="0" y="0"/>
          <a:chExt cx="0" cy="0"/>
        </a:xfrm>
      </p:grpSpPr>
      <p:sp>
        <p:nvSpPr>
          <p:cNvPr id="118" name="Google Shape;118;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Drama Club 🎭</a:t>
            </a:r>
            <a:endParaRPr>
              <a:solidFill>
                <a:srgbClr val="005047"/>
              </a:solidFill>
            </a:endParaRPr>
          </a:p>
        </p:txBody>
      </p:sp>
      <p:sp>
        <p:nvSpPr>
          <p:cNvPr id="119" name="Google Shape;119;p13"/>
          <p:cNvSpPr txBox="1"/>
          <p:nvPr>
            <p:ph idx="1" type="body"/>
          </p:nvPr>
        </p:nvSpPr>
        <p:spPr>
          <a:xfrm>
            <a:off x="311700" y="991250"/>
            <a:ext cx="8520600" cy="3659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Kiran is getting dinner for his drama club on the evening of their final rehearsal. He plans to buy some prepared dishes from a supermarket.</a:t>
            </a:r>
            <a:endParaRPr/>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sz="200"/>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sz="1400"/>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For each question, explain your reasoning.</a:t>
            </a:r>
            <a:endParaRPr/>
          </a:p>
          <a:p>
            <a:pPr indent="-342900" lvl="0" marL="457200" rtl="0" algn="l">
              <a:lnSpc>
                <a:spcPct val="100000"/>
              </a:lnSpc>
              <a:spcBef>
                <a:spcPts val="0"/>
              </a:spcBef>
              <a:spcAft>
                <a:spcPts val="0"/>
              </a:spcAft>
              <a:buSzPts val="1800"/>
              <a:buAutoNum type="arabicPeriod"/>
            </a:pPr>
            <a:r>
              <a:rPr lang="en"/>
              <a:t>Represent the constraints in the situation mathematically. If you use variables, specify what each one means.</a:t>
            </a:r>
            <a:endParaRPr/>
          </a:p>
          <a:p>
            <a:pPr indent="-342900" lvl="0" marL="457200" rtl="0" algn="l">
              <a:lnSpc>
                <a:spcPct val="100000"/>
              </a:lnSpc>
              <a:spcBef>
                <a:spcPts val="0"/>
              </a:spcBef>
              <a:spcAft>
                <a:spcPts val="0"/>
              </a:spcAft>
              <a:buSzPts val="1800"/>
              <a:buAutoNum type="arabicPeriod"/>
            </a:pPr>
            <a:r>
              <a:rPr lang="en"/>
              <a:t>How many pounds of prepared dishes can Kiran buy? Be prepared to show your reasoning.</a:t>
            </a:r>
            <a:endParaRPr/>
          </a:p>
          <a:p>
            <a:pPr indent="0" lvl="0" marL="0" rtl="0" algn="l">
              <a:lnSpc>
                <a:spcPct val="100000"/>
              </a:lnSpc>
              <a:spcBef>
                <a:spcPts val="0"/>
              </a:spcBef>
              <a:spcAft>
                <a:spcPts val="0"/>
              </a:spcAft>
              <a:buNone/>
            </a:pPr>
            <a:r>
              <a:t/>
            </a:r>
            <a:endParaRPr/>
          </a:p>
        </p:txBody>
      </p:sp>
      <p:sp>
        <p:nvSpPr>
          <p:cNvPr id="120" name="Google Shape;12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1" name="Google Shape;121;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2.10.1 Writing an Inequality to Represent a Constraint</a:t>
            </a:r>
            <a:endParaRPr/>
          </a:p>
        </p:txBody>
      </p:sp>
      <p:sp>
        <p:nvSpPr>
          <p:cNvPr id="122" name="Google Shape;122;p13"/>
          <p:cNvSpPr txBox="1"/>
          <p:nvPr/>
        </p:nvSpPr>
        <p:spPr>
          <a:xfrm>
            <a:off x="310900" y="1782150"/>
            <a:ext cx="4747800" cy="1579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The budget for the dinner is $60.</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The prepared dishes are sold by the pound, at $5.29 per pound. </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He also plans to buy two large bottles of sparkling water at $2.49 each.</a:t>
            </a:r>
            <a:endParaRPr sz="1800">
              <a:solidFill>
                <a:srgbClr val="424242"/>
              </a:solidFill>
              <a:latin typeface="Calibri"/>
              <a:ea typeface="Calibri"/>
              <a:cs typeface="Calibri"/>
              <a:sym typeface="Calibri"/>
            </a:endParaRPr>
          </a:p>
        </p:txBody>
      </p:sp>
      <p:pic>
        <p:nvPicPr>
          <p:cNvPr id="123" name="Google Shape;123;p13" title="ChatGPT Image Aug 20, 2025, 06_12_39 PM.png"/>
          <p:cNvPicPr preferRelativeResize="0"/>
          <p:nvPr/>
        </p:nvPicPr>
        <p:blipFill>
          <a:blip r:embed="rId4">
            <a:alphaModFix/>
          </a:blip>
          <a:stretch>
            <a:fillRect/>
          </a:stretch>
        </p:blipFill>
        <p:spPr>
          <a:xfrm>
            <a:off x="5233475" y="1644824"/>
            <a:ext cx="2731200" cy="1820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7" name="Shape 127"/>
        <p:cNvGrpSpPr/>
        <p:nvPr/>
      </p:nvGrpSpPr>
      <p:grpSpPr>
        <a:xfrm>
          <a:off x="0" y="0"/>
          <a:ext cx="0" cy="0"/>
          <a:chOff x="0" y="0"/>
          <a:chExt cx="0" cy="0"/>
        </a:xfrm>
      </p:grpSpPr>
      <p:sp>
        <p:nvSpPr>
          <p:cNvPr id="128" name="Google Shape;128;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30" name="Google Shape;130;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6" name="Google Shape;136;p14"/>
          <p:cNvCxnSpPr>
            <a:stCxn id="130" idx="2"/>
            <a:endCxn id="13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37" name="Google Shape;137;p14"/>
          <p:cNvCxnSpPr>
            <a:stCxn id="132" idx="3"/>
            <a:endCxn id="131"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38" name="Google Shape;138;p14"/>
          <p:cNvCxnSpPr>
            <a:stCxn id="133" idx="3"/>
            <a:endCxn id="128"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39" name="Google Shape;139;p14"/>
          <p:cNvCxnSpPr>
            <a:stCxn id="128" idx="3"/>
            <a:endCxn id="13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40" name="Google Shape;140;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1" name="Google Shape;141;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2" name="Google Shape;142;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3" name="Google Shape;143;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44" name="Google Shape;144;p1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5" name="Google Shape;145;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6" name="Google Shape;146;p1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7" name="Google Shape;147;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48" name="Google Shape;148;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9" name="Google Shape;149;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50" name="Google Shape;150;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51" name="Google Shape;151;p14"/>
          <p:cNvCxnSpPr>
            <a:stCxn id="134" idx="3"/>
            <a:endCxn id="13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2" name="Google Shape;152;p14"/>
          <p:cNvCxnSpPr>
            <a:stCxn id="131" idx="3"/>
            <a:endCxn id="133"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53" name="Google Shape;153;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54" name="Google Shape;154;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55" name="Google Shape;155;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56" name="Google Shape;156;p14"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0" name="Shape 160"/>
        <p:cNvGrpSpPr/>
        <p:nvPr/>
      </p:nvGrpSpPr>
      <p:grpSpPr>
        <a:xfrm>
          <a:off x="0" y="0"/>
          <a:ext cx="0" cy="0"/>
          <a:chOff x="0" y="0"/>
          <a:chExt cx="0" cy="0"/>
        </a:xfrm>
      </p:grpSpPr>
      <p:sp>
        <p:nvSpPr>
          <p:cNvPr id="161" name="Google Shape;161;p1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Mowing Lawns 🦗</a:t>
            </a:r>
            <a:endParaRPr sz="2600">
              <a:solidFill>
                <a:srgbClr val="005047"/>
              </a:solidFill>
            </a:endParaRPr>
          </a:p>
        </p:txBody>
      </p:sp>
      <p:sp>
        <p:nvSpPr>
          <p:cNvPr id="162" name="Google Shape;16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3" name="Google Shape;163;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2.10.2 Using Inequalities to Solve a Problem</a:t>
            </a:r>
            <a:endParaRPr/>
          </a:p>
        </p:txBody>
      </p:sp>
      <p:pic>
        <p:nvPicPr>
          <p:cNvPr id="164" name="Google Shape;164;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65" name="Google Shape;165;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66" name="Google Shape;166;p15"/>
          <p:cNvSpPr/>
          <p:nvPr/>
        </p:nvSpPr>
        <p:spPr>
          <a:xfrm>
            <a:off x="5034250" y="963925"/>
            <a:ext cx="3798000" cy="2274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Calibri"/>
              <a:buAutoNum type="arabicPeriod"/>
            </a:pPr>
            <a:r>
              <a:rPr lang="en">
                <a:latin typeface="Calibri"/>
                <a:ea typeface="Calibri"/>
                <a:cs typeface="Calibri"/>
                <a:sym typeface="Calibri"/>
              </a:rPr>
              <a:t>Read just the story part (no questions yet).</a:t>
            </a:r>
            <a:endParaRPr>
              <a:latin typeface="Calibri"/>
              <a:ea typeface="Calibri"/>
              <a:cs typeface="Calibri"/>
              <a:sym typeface="Calibri"/>
            </a:endParaRPr>
          </a:p>
          <a:p>
            <a:pPr indent="-226059" lvl="0" marL="274320" rtl="0" algn="l">
              <a:spcBef>
                <a:spcPts val="500"/>
              </a:spcBef>
              <a:spcAft>
                <a:spcPts val="0"/>
              </a:spcAft>
              <a:buSzPts val="1400"/>
              <a:buFont typeface="Calibri"/>
              <a:buAutoNum type="arabicPeriod"/>
            </a:pPr>
            <a:r>
              <a:rPr lang="en">
                <a:latin typeface="Calibri"/>
                <a:ea typeface="Calibri"/>
                <a:cs typeface="Calibri"/>
                <a:sym typeface="Calibri"/>
              </a:rPr>
              <a:t>Take 1–2 minutes to write your own math questions.</a:t>
            </a:r>
            <a:endParaRPr>
              <a:latin typeface="Calibri"/>
              <a:ea typeface="Calibri"/>
              <a:cs typeface="Calibri"/>
              <a:sym typeface="Calibri"/>
            </a:endParaRPr>
          </a:p>
          <a:p>
            <a:pPr indent="-226059" lvl="0" marL="274320" rtl="0" algn="l">
              <a:spcBef>
                <a:spcPts val="500"/>
              </a:spcBef>
              <a:spcAft>
                <a:spcPts val="0"/>
              </a:spcAft>
              <a:buSzPts val="1400"/>
              <a:buFont typeface="Calibri"/>
              <a:buAutoNum type="arabicPeriod"/>
            </a:pPr>
            <a:r>
              <a:rPr lang="en">
                <a:latin typeface="Calibri"/>
                <a:ea typeface="Calibri"/>
                <a:cs typeface="Calibri"/>
                <a:sym typeface="Calibri"/>
              </a:rPr>
              <a:t>Share your questions with a partner.</a:t>
            </a:r>
            <a:endParaRPr>
              <a:latin typeface="Calibri"/>
              <a:ea typeface="Calibri"/>
              <a:cs typeface="Calibri"/>
              <a:sym typeface="Calibri"/>
            </a:endParaRPr>
          </a:p>
          <a:p>
            <a:pPr indent="-226059" lvl="0" marL="274320" rtl="0" algn="l">
              <a:spcBef>
                <a:spcPts val="500"/>
              </a:spcBef>
              <a:spcAft>
                <a:spcPts val="0"/>
              </a:spcAft>
              <a:buSzPts val="1400"/>
              <a:buFont typeface="Calibri"/>
              <a:buAutoNum type="arabicPeriod"/>
            </a:pPr>
            <a:r>
              <a:rPr lang="en">
                <a:latin typeface="Calibri"/>
                <a:ea typeface="Calibri"/>
                <a:cs typeface="Calibri"/>
                <a:sym typeface="Calibri"/>
              </a:rPr>
              <a:t>Look for questions that include limits or restrictions.</a:t>
            </a:r>
            <a:endParaRPr>
              <a:latin typeface="Calibri"/>
              <a:ea typeface="Calibri"/>
              <a:cs typeface="Calibri"/>
              <a:sym typeface="Calibri"/>
            </a:endParaRPr>
          </a:p>
          <a:p>
            <a:pPr indent="-226059" lvl="0" marL="274320" rtl="0" algn="l">
              <a:spcBef>
                <a:spcPts val="500"/>
              </a:spcBef>
              <a:spcAft>
                <a:spcPts val="0"/>
              </a:spcAft>
              <a:buSzPts val="1400"/>
              <a:buFont typeface="Calibri"/>
              <a:buAutoNum type="arabicPeriod"/>
            </a:pPr>
            <a:r>
              <a:rPr lang="en">
                <a:latin typeface="Calibri"/>
                <a:ea typeface="Calibri"/>
                <a:cs typeface="Calibri"/>
                <a:sym typeface="Calibri"/>
              </a:rPr>
              <a:t>After sharing, you’ll see the full task.</a:t>
            </a:r>
            <a:endParaRPr>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Co-Craft Questions</a:t>
            </a:r>
            <a:endParaRPr sz="1000">
              <a:latin typeface="Calibri"/>
              <a:ea typeface="Calibri"/>
              <a:cs typeface="Calibri"/>
              <a:sym typeface="Calibri"/>
            </a:endParaRPr>
          </a:p>
        </p:txBody>
      </p:sp>
      <p:sp>
        <p:nvSpPr>
          <p:cNvPr id="167" name="Google Shape;167;p15"/>
          <p:cNvSpPr txBox="1"/>
          <p:nvPr>
            <p:ph idx="1" type="body"/>
          </p:nvPr>
        </p:nvSpPr>
        <p:spPr>
          <a:xfrm>
            <a:off x="311700" y="116032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168" name="Google Shape;168;p15"/>
          <p:cNvSpPr/>
          <p:nvPr/>
        </p:nvSpPr>
        <p:spPr>
          <a:xfrm>
            <a:off x="1572625" y="2977894"/>
            <a:ext cx="3999900" cy="17013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Char char="●"/>
            </a:pPr>
            <a:r>
              <a:rPr lang="en" sz="1500">
                <a:latin typeface="Calibri"/>
                <a:ea typeface="Calibri"/>
                <a:cs typeface="Calibri"/>
                <a:sym typeface="Calibri"/>
              </a:rPr>
              <a:t>Draw a 5-gallon tank with an unknown amount of gas.</a:t>
            </a:r>
            <a:endParaRPr sz="1500">
              <a:latin typeface="Calibri"/>
              <a:ea typeface="Calibri"/>
              <a:cs typeface="Calibri"/>
              <a:sym typeface="Calibri"/>
            </a:endParaRPr>
          </a:p>
          <a:p>
            <a:pPr indent="-323850" lvl="0" marL="457200" rtl="0" algn="l">
              <a:spcBef>
                <a:spcPts val="1000"/>
              </a:spcBef>
              <a:spcAft>
                <a:spcPts val="0"/>
              </a:spcAft>
              <a:buSzPts val="1500"/>
              <a:buFont typeface="Calibri"/>
              <a:buChar char="●"/>
            </a:pPr>
            <a:r>
              <a:rPr lang="en" sz="1500">
                <a:latin typeface="Calibri"/>
                <a:ea typeface="Calibri"/>
                <a:cs typeface="Calibri"/>
                <a:sym typeface="Calibri"/>
              </a:rPr>
              <a:t>Label the diagram in your own words.</a:t>
            </a:r>
            <a:endParaRPr sz="1500">
              <a:latin typeface="Calibri"/>
              <a:ea typeface="Calibri"/>
              <a:cs typeface="Calibri"/>
              <a:sym typeface="Calibri"/>
            </a:endParaRPr>
          </a:p>
          <a:p>
            <a:pPr indent="-323850" lvl="0" marL="457200" rtl="0" algn="l">
              <a:spcBef>
                <a:spcPts val="1000"/>
              </a:spcBef>
              <a:spcAft>
                <a:spcPts val="0"/>
              </a:spcAft>
              <a:buSzPts val="1500"/>
              <a:buFont typeface="Calibri"/>
              <a:buChar char="●"/>
            </a:pPr>
            <a:r>
              <a:rPr lang="en" sz="1500">
                <a:latin typeface="Calibri"/>
                <a:ea typeface="Calibri"/>
                <a:cs typeface="Calibri"/>
                <a:sym typeface="Calibri"/>
              </a:rPr>
              <a:t>Show how it connects to math (example: “at most 5 gallons”).</a:t>
            </a:r>
            <a:endParaRPr sz="1500">
              <a:latin typeface="Calibri"/>
              <a:ea typeface="Calibri"/>
              <a:cs typeface="Calibri"/>
              <a:sym typeface="Calibri"/>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Representation</a:t>
            </a:r>
            <a:endParaRPr sz="15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Mowing Lawns 🦗</a:t>
            </a:r>
            <a:endParaRPr>
              <a:solidFill>
                <a:srgbClr val="005047"/>
              </a:solidFill>
            </a:endParaRPr>
          </a:p>
        </p:txBody>
      </p:sp>
      <p:sp>
        <p:nvSpPr>
          <p:cNvPr id="174" name="Google Shape;17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Han is about to mow some lawns in his neighborhood. His lawn mower has a 5-gallon fuel tank, but Han is not sure how much gasoline is in the tank.</a:t>
            </a:r>
            <a:endParaRPr/>
          </a:p>
          <a:p>
            <a:pPr indent="0" lvl="0" marL="0" rtl="0" algn="l">
              <a:lnSpc>
                <a:spcPct val="90000"/>
              </a:lnSpc>
              <a:spcBef>
                <a:spcPts val="1000"/>
              </a:spcBef>
              <a:spcAft>
                <a:spcPts val="1000"/>
              </a:spcAft>
              <a:buNone/>
            </a:pPr>
            <a:r>
              <a:rPr lang="en"/>
              <a:t>He kn</a:t>
            </a:r>
            <a:r>
              <a:rPr lang="en"/>
              <a:t>ows, however, that the lawn mower uses 0.4 gallon of gasoline per hour of mowing.</a:t>
            </a:r>
            <a:endParaRPr/>
          </a:p>
        </p:txBody>
      </p:sp>
      <p:sp>
        <p:nvSpPr>
          <p:cNvPr id="175" name="Google Shape;175;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2.10.2 Using Inequalities to Solve a Problem</a:t>
            </a:r>
            <a:endParaRPr/>
          </a:p>
        </p:txBody>
      </p:sp>
      <p:pic>
        <p:nvPicPr>
          <p:cNvPr id="177" name="Google Shape;177;p16" title="91d32b1a0528175404bfe9892fbfac0101cb1c10.jpg"/>
          <p:cNvPicPr preferRelativeResize="0"/>
          <p:nvPr/>
        </p:nvPicPr>
        <p:blipFill>
          <a:blip r:embed="rId4">
            <a:alphaModFix/>
          </a:blip>
          <a:stretch>
            <a:fillRect/>
          </a:stretch>
        </p:blipFill>
        <p:spPr>
          <a:xfrm>
            <a:off x="5404225" y="2305625"/>
            <a:ext cx="3353526" cy="2218900"/>
          </a:xfrm>
          <a:prstGeom prst="rect">
            <a:avLst/>
          </a:prstGeom>
          <a:noFill/>
          <a:ln>
            <a:noFill/>
          </a:ln>
        </p:spPr>
      </p:pic>
      <p:sp>
        <p:nvSpPr>
          <p:cNvPr id="178" name="Google Shape;178;p16"/>
          <p:cNvSpPr txBox="1"/>
          <p:nvPr/>
        </p:nvSpPr>
        <p:spPr>
          <a:xfrm>
            <a:off x="414900" y="2305625"/>
            <a:ext cx="4819800" cy="887700"/>
          </a:xfrm>
          <a:prstGeom prst="rect">
            <a:avLst/>
          </a:prstGeom>
          <a:noFill/>
          <a:ln>
            <a:noFill/>
          </a:ln>
        </p:spPr>
        <p:txBody>
          <a:bodyPr anchorCtr="0" anchor="t" bIns="91425" lIns="91425" spcFirstLastPara="1" rIns="91425" wrap="square" tIns="91425">
            <a:noAutofit/>
          </a:bodyPr>
          <a:lstStyle/>
          <a:p>
            <a:pPr indent="-342900" lvl="0" marL="457200" rtl="0" algn="l">
              <a:lnSpc>
                <a:spcPct val="90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are all the possible values for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the number of hours Han can mow without refilling the lawn mower?</a:t>
            </a:r>
            <a:endParaRPr sz="1800">
              <a:solidFill>
                <a:srgbClr val="424242"/>
              </a:solidFill>
              <a:latin typeface="Calibri"/>
              <a:ea typeface="Calibri"/>
              <a:cs typeface="Calibri"/>
              <a:sym typeface="Calibri"/>
            </a:endParaRPr>
          </a:p>
          <a:p>
            <a:pPr indent="-342900" lvl="0" marL="457200" rtl="0" algn="l">
              <a:lnSpc>
                <a:spcPct val="90000"/>
              </a:lnSpc>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Write one or more inequalities to represent your response. Be prepared to show your reasoning.</a:t>
            </a:r>
            <a:endParaRPr sz="1800">
              <a:solidFill>
                <a:srgbClr val="42424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17"/>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Using Inequalities to Solve a Problem</a:t>
            </a:r>
            <a:endParaRPr b="1"/>
          </a:p>
        </p:txBody>
      </p:sp>
      <p:pic>
        <p:nvPicPr>
          <p:cNvPr id="185" name="Google Shape;185;p17" title="V_RWmCze-o0-SD.jpg">
            <a:hlinkClick r:id="rId5"/>
          </p:cNvPr>
          <p:cNvPicPr preferRelativeResize="0"/>
          <p:nvPr/>
        </p:nvPicPr>
        <p:blipFill rotWithShape="1">
          <a:blip r:embed="rId6">
            <a:alphaModFix/>
          </a:blip>
          <a:srcRect b="12697" l="0" r="0" t="12697"/>
          <a:stretch/>
        </p:blipFill>
        <p:spPr>
          <a:xfrm>
            <a:off x="1695488" y="482875"/>
            <a:ext cx="5753024" cy="3218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1" name="Google Shape;191;p18"/>
          <p:cNvSpPr txBox="1"/>
          <p:nvPr>
            <p:ph idx="1" type="body"/>
          </p:nvPr>
        </p:nvSpPr>
        <p:spPr>
          <a:xfrm>
            <a:off x="208475" y="1152475"/>
            <a:ext cx="58050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Samantha is feeding the horses at her barn. She has 6 buckets of oats. If each horse eats 3/4 bucket of oats, how many horses can she feed at most?</a:t>
            </a:r>
            <a:endParaRPr sz="1800">
              <a:solidFill>
                <a:srgbClr val="424242"/>
              </a:solidFill>
            </a:endParaRPr>
          </a:p>
          <a:p>
            <a:pPr indent="-342900" lvl="0" marL="914400" rtl="0" algn="l">
              <a:lnSpc>
                <a:spcPct val="100000"/>
              </a:lnSpc>
              <a:spcBef>
                <a:spcPts val="1200"/>
              </a:spcBef>
              <a:spcAft>
                <a:spcPts val="0"/>
              </a:spcAft>
              <a:buClr>
                <a:srgbClr val="424242"/>
              </a:buClr>
              <a:buSzPts val="1800"/>
              <a:buFont typeface="Calibri"/>
              <a:buAutoNum type="alphaLcPeriod"/>
            </a:pPr>
            <a:r>
              <a:rPr i="1" lang="en">
                <a:latin typeface="Times New Roman"/>
                <a:ea typeface="Times New Roman"/>
                <a:cs typeface="Times New Roman"/>
                <a:sym typeface="Times New Roman"/>
              </a:rPr>
              <a:t>x</a:t>
            </a:r>
            <a:r>
              <a:rPr lang="en"/>
              <a:t> ≤ 6, Samantha can feed a maximum of 6 horses.</a:t>
            </a:r>
            <a:endParaRPr/>
          </a:p>
          <a:p>
            <a:pPr indent="-342900" lvl="0" marL="914400" rtl="0" algn="l">
              <a:lnSpc>
                <a:spcPct val="100000"/>
              </a:lnSpc>
              <a:spcBef>
                <a:spcPts val="1000"/>
              </a:spcBef>
              <a:spcAft>
                <a:spcPts val="0"/>
              </a:spcAft>
              <a:buClr>
                <a:srgbClr val="424242"/>
              </a:buClr>
              <a:buSzPts val="1800"/>
              <a:buFont typeface="Calibri"/>
              <a:buAutoNum type="alphaLcPeriod"/>
            </a:pPr>
            <a:r>
              <a:rPr i="1" lang="en">
                <a:latin typeface="Times New Roman"/>
                <a:ea typeface="Times New Roman"/>
                <a:cs typeface="Times New Roman"/>
                <a:sym typeface="Times New Roman"/>
              </a:rPr>
              <a:t>x</a:t>
            </a:r>
            <a:r>
              <a:rPr lang="en"/>
              <a:t> ≤ 4, Samantha can feed a maximum of 4 horses.</a:t>
            </a:r>
            <a:endParaRPr/>
          </a:p>
          <a:p>
            <a:pPr indent="-342900" lvl="0" marL="914400" rtl="0" algn="l">
              <a:lnSpc>
                <a:spcPct val="100000"/>
              </a:lnSpc>
              <a:spcBef>
                <a:spcPts val="1000"/>
              </a:spcBef>
              <a:spcAft>
                <a:spcPts val="0"/>
              </a:spcAft>
              <a:buClr>
                <a:srgbClr val="424242"/>
              </a:buClr>
              <a:buSzPts val="1800"/>
              <a:buFont typeface="Calibri"/>
              <a:buAutoNum type="alphaLcPeriod"/>
            </a:pPr>
            <a:r>
              <a:rPr i="1" lang="en">
                <a:latin typeface="Times New Roman"/>
                <a:ea typeface="Times New Roman"/>
                <a:cs typeface="Times New Roman"/>
                <a:sym typeface="Times New Roman"/>
              </a:rPr>
              <a:t>x</a:t>
            </a:r>
            <a:r>
              <a:rPr lang="en"/>
              <a:t> ≤</a:t>
            </a:r>
            <a:r>
              <a:rPr lang="en"/>
              <a:t> 8, Samantha can feed a maximum of 8 horses.</a:t>
            </a:r>
            <a:endParaRPr/>
          </a:p>
          <a:p>
            <a:pPr indent="-342900" lvl="0" marL="914400" rtl="0" algn="l">
              <a:lnSpc>
                <a:spcPct val="100000"/>
              </a:lnSpc>
              <a:spcBef>
                <a:spcPts val="1000"/>
              </a:spcBef>
              <a:spcAft>
                <a:spcPts val="0"/>
              </a:spcAft>
              <a:buClr>
                <a:srgbClr val="424242"/>
              </a:buClr>
              <a:buSzPts val="1800"/>
              <a:buFont typeface="Calibri"/>
              <a:buAutoNum type="alphaLcPeriod"/>
            </a:pPr>
            <a:r>
              <a:rPr i="1" lang="en">
                <a:latin typeface="Times New Roman"/>
                <a:ea typeface="Times New Roman"/>
                <a:cs typeface="Times New Roman"/>
                <a:sym typeface="Times New Roman"/>
              </a:rPr>
              <a:t>x</a:t>
            </a:r>
            <a:r>
              <a:rPr lang="en"/>
              <a:t> ≤ 10, Samantha can feed a maximum of 10 horses.</a:t>
            </a:r>
            <a:endParaRPr sz="1800">
              <a:solidFill>
                <a:srgbClr val="424242"/>
              </a:solidFill>
            </a:endParaRPr>
          </a:p>
        </p:txBody>
      </p:sp>
      <p:sp>
        <p:nvSpPr>
          <p:cNvPr id="192" name="Google Shape;192;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2.10.2 Using Inequalities to Solve a Problem</a:t>
            </a:r>
            <a:endParaRPr/>
          </a:p>
        </p:txBody>
      </p:sp>
      <p:pic>
        <p:nvPicPr>
          <p:cNvPr id="194" name="Google Shape;194;p1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95" name="Google Shape;195;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196" name="Google Shape;196;p18" title="ChatGPT Image Aug 20, 2025, 06_32_36 PM.png"/>
          <p:cNvPicPr preferRelativeResize="0"/>
          <p:nvPr/>
        </p:nvPicPr>
        <p:blipFill>
          <a:blip r:embed="rId5">
            <a:alphaModFix/>
          </a:blip>
          <a:stretch>
            <a:fillRect/>
          </a:stretch>
        </p:blipFill>
        <p:spPr>
          <a:xfrm>
            <a:off x="6165851" y="1304544"/>
            <a:ext cx="2431250" cy="2431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0" name="Shape 200"/>
        <p:cNvGrpSpPr/>
        <p:nvPr/>
      </p:nvGrpSpPr>
      <p:grpSpPr>
        <a:xfrm>
          <a:off x="0" y="0"/>
          <a:ext cx="0" cy="0"/>
          <a:chOff x="0" y="0"/>
          <a:chExt cx="0" cy="0"/>
        </a:xfrm>
      </p:grpSpPr>
      <p:sp>
        <p:nvSpPr>
          <p:cNvPr id="201" name="Google Shape;201;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2" name="Google Shape;202;p19"/>
          <p:cNvSpPr txBox="1"/>
          <p:nvPr>
            <p:ph idx="1" type="body"/>
          </p:nvPr>
        </p:nvSpPr>
        <p:spPr>
          <a:xfrm>
            <a:off x="311700" y="1017725"/>
            <a:ext cx="8520600" cy="1181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700"/>
              <a:t>A school is repainting its classroom walls. The school has at most 30 gallons of paint. The painter needs 52 gallons of paint for each classroom. How many classrooms can the school paint at most?</a:t>
            </a:r>
            <a:endParaRPr sz="1700"/>
          </a:p>
        </p:txBody>
      </p:sp>
      <p:sp>
        <p:nvSpPr>
          <p:cNvPr id="203" name="Google Shape;203;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4" name="Google Shape;204;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2.10.2 Using Inequalities to Solve a Problem</a:t>
            </a:r>
            <a:endParaRPr/>
          </a:p>
        </p:txBody>
      </p:sp>
      <p:pic>
        <p:nvPicPr>
          <p:cNvPr id="205" name="Google Shape;205;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6" name="Google Shape;206;p19"/>
          <p:cNvSpPr txBox="1"/>
          <p:nvPr/>
        </p:nvSpPr>
        <p:spPr>
          <a:xfrm>
            <a:off x="821975" y="2094125"/>
            <a:ext cx="4165800" cy="22131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rgbClr val="424242"/>
              </a:buClr>
              <a:buSzPts val="1700"/>
              <a:buFont typeface="Calibri"/>
              <a:buChar char="●"/>
            </a:pPr>
            <a:r>
              <a:rPr lang="en" sz="1700">
                <a:solidFill>
                  <a:srgbClr val="424242"/>
                </a:solidFill>
                <a:latin typeface="Calibri"/>
                <a:ea typeface="Calibri"/>
                <a:cs typeface="Calibri"/>
                <a:sym typeface="Calibri"/>
              </a:rPr>
              <a:t>We know that the answer is greater than or equal to 0 classrooms, so </a:t>
            </a:r>
            <a:r>
              <a:rPr i="1" lang="en" sz="1700">
                <a:solidFill>
                  <a:srgbClr val="424242"/>
                </a:solidFill>
                <a:latin typeface="Times New Roman"/>
                <a:ea typeface="Times New Roman"/>
                <a:cs typeface="Times New Roman"/>
                <a:sym typeface="Times New Roman"/>
              </a:rPr>
              <a:t>x</a:t>
            </a:r>
            <a:r>
              <a:rPr i="1" lang="en" sz="17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 0.</a:t>
            </a:r>
            <a:endParaRPr sz="1700">
              <a:solidFill>
                <a:srgbClr val="424242"/>
              </a:solidFill>
              <a:latin typeface="Calibri"/>
              <a:ea typeface="Calibri"/>
              <a:cs typeface="Calibri"/>
              <a:sym typeface="Calibri"/>
            </a:endParaRPr>
          </a:p>
          <a:p>
            <a:pPr indent="-336550" lvl="0" marL="457200" rtl="0" algn="l">
              <a:lnSpc>
                <a:spcPct val="115000"/>
              </a:lnSpc>
              <a:spcBef>
                <a:spcPts val="1000"/>
              </a:spcBef>
              <a:spcAft>
                <a:spcPts val="0"/>
              </a:spcAft>
              <a:buClr>
                <a:srgbClr val="424242"/>
              </a:buClr>
              <a:buSzPts val="1700"/>
              <a:buFont typeface="Calibri"/>
              <a:buChar char="●"/>
            </a:pPr>
            <a:r>
              <a:rPr lang="en" sz="1700">
                <a:solidFill>
                  <a:srgbClr val="424242"/>
                </a:solidFill>
                <a:latin typeface="Calibri"/>
                <a:ea typeface="Calibri"/>
                <a:cs typeface="Calibri"/>
                <a:sym typeface="Calibri"/>
              </a:rPr>
              <a:t>We also know that each classroom requires 52 or 2.5 gallons of paint.</a:t>
            </a:r>
            <a:endParaRPr sz="1800">
              <a:solidFill>
                <a:srgbClr val="424242"/>
              </a:solidFill>
              <a:latin typeface="Calibri"/>
              <a:ea typeface="Calibri"/>
              <a:cs typeface="Calibri"/>
              <a:sym typeface="Calibri"/>
            </a:endParaRPr>
          </a:p>
        </p:txBody>
      </p:sp>
      <p:pic>
        <p:nvPicPr>
          <p:cNvPr id="207" name="Google Shape;207;p19" title="ChatGPT Image Aug 20, 2025, 07_54_10 PM.png"/>
          <p:cNvPicPr preferRelativeResize="0"/>
          <p:nvPr/>
        </p:nvPicPr>
        <p:blipFill>
          <a:blip r:embed="rId4">
            <a:alphaModFix/>
          </a:blip>
          <a:stretch>
            <a:fillRect/>
          </a:stretch>
        </p:blipFill>
        <p:spPr>
          <a:xfrm>
            <a:off x="5492549" y="2093976"/>
            <a:ext cx="2212849" cy="22128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11" name="Shape 211"/>
        <p:cNvGrpSpPr/>
        <p:nvPr/>
      </p:nvGrpSpPr>
      <p:grpSpPr>
        <a:xfrm>
          <a:off x="0" y="0"/>
          <a:ext cx="0" cy="0"/>
          <a:chOff x="0" y="0"/>
          <a:chExt cx="0" cy="0"/>
        </a:xfrm>
      </p:grpSpPr>
      <p:sp>
        <p:nvSpPr>
          <p:cNvPr id="212" name="Google Shape;212;p20"/>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3" name="Google Shape;213;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14" name="Google Shape;214;p20"/>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5" name="Google Shape;215;p20"/>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6" name="Google Shape;216;p20"/>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7" name="Google Shape;217;p20"/>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8" name="Google Shape;218;p20"/>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9" name="Google Shape;219;p20"/>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0" name="Google Shape;220;p20"/>
          <p:cNvCxnSpPr>
            <a:stCxn id="214" idx="2"/>
            <a:endCxn id="216"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21" name="Google Shape;221;p20"/>
          <p:cNvCxnSpPr>
            <a:stCxn id="216" idx="3"/>
            <a:endCxn id="215"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22" name="Google Shape;222;p20"/>
          <p:cNvCxnSpPr>
            <a:stCxn id="217" idx="3"/>
            <a:endCxn id="212"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23" name="Google Shape;223;p20"/>
          <p:cNvCxnSpPr>
            <a:stCxn id="212" idx="3"/>
            <a:endCxn id="218"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24" name="Google Shape;224;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25" name="Google Shape;225;p20"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26" name="Google Shape;226;p20"/>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27" name="Google Shape;227;p20"/>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28" name="Google Shape;228;p20"/>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29" name="Google Shape;229;p20"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30" name="Google Shape;230;p20"/>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31" name="Google Shape;231;p20"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32" name="Google Shape;232;p20"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33" name="Google Shape;233;p20"/>
          <p:cNvCxnSpPr>
            <a:stCxn id="218" idx="3"/>
            <a:endCxn id="219"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34" name="Google Shape;234;p20"/>
          <p:cNvCxnSpPr>
            <a:stCxn id="215" idx="3"/>
            <a:endCxn id="217"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35" name="Google Shape;235;p20"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36" name="Google Shape;236;p20"/>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37" name="Google Shape;237;p20"/>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38" name="Google Shape;238;p20"/>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9" name="Google Shape;239;p20"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40" name="Google Shape;240;p20"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4" name="Shape 244"/>
        <p:cNvGrpSpPr/>
        <p:nvPr/>
      </p:nvGrpSpPr>
      <p:grpSpPr>
        <a:xfrm>
          <a:off x="0" y="0"/>
          <a:ext cx="0" cy="0"/>
          <a:chOff x="0" y="0"/>
          <a:chExt cx="0" cy="0"/>
        </a:xfrm>
      </p:grpSpPr>
      <p:sp>
        <p:nvSpPr>
          <p:cNvPr id="245" name="Google Shape;245;p2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Solving Strategy ✅</a:t>
            </a:r>
            <a:endParaRPr sz="2600">
              <a:solidFill>
                <a:srgbClr val="005047"/>
              </a:solidFill>
            </a:endParaRPr>
          </a:p>
        </p:txBody>
      </p:sp>
      <p:sp>
        <p:nvSpPr>
          <p:cNvPr id="246" name="Google Shape;246;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7" name="Google Shape;247;p2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2.10.3 Different Ways of Solving an Inequality</a:t>
            </a:r>
            <a:endParaRPr/>
          </a:p>
        </p:txBody>
      </p:sp>
      <p:pic>
        <p:nvPicPr>
          <p:cNvPr id="248" name="Google Shape;248;p21"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49" name="Google Shape;249;p21"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50" name="Google Shape;250;p21"/>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Make a visual display of the two inequalities you solved.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Add notes so others can understand your thinking.</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We’ll study 2–4 displays quietly for a few minutes, then hear from the authors.</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Compare and Connect</a:t>
            </a:r>
            <a:endParaRPr sz="1000">
              <a:latin typeface="Calibri"/>
              <a:ea typeface="Calibri"/>
              <a:cs typeface="Calibri"/>
              <a:sym typeface="Calibri"/>
            </a:endParaRPr>
          </a:p>
        </p:txBody>
      </p:sp>
      <p:sp>
        <p:nvSpPr>
          <p:cNvPr id="251" name="Google Shape;251;p21"/>
          <p:cNvSpPr/>
          <p:nvPr/>
        </p:nvSpPr>
        <p:spPr>
          <a:xfrm>
            <a:off x="4779300" y="3077001"/>
            <a:ext cx="3907500" cy="15297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Show Priya’s and Andre’s work separately.</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different colors for their strategies.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Read and discuss one </a:t>
            </a:r>
            <a:r>
              <a:rPr lang="en" sz="1500">
                <a:latin typeface="Calibri"/>
                <a:ea typeface="Calibri"/>
                <a:cs typeface="Calibri"/>
                <a:sym typeface="Calibri"/>
              </a:rPr>
              <a:t>strategy</a:t>
            </a:r>
            <a:r>
              <a:rPr lang="en" sz="1500">
                <a:latin typeface="Calibri"/>
                <a:ea typeface="Calibri"/>
                <a:cs typeface="Calibri"/>
                <a:sym typeface="Calibri"/>
              </a:rPr>
              <a:t> at a time.</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52" name="Google Shape;252;p2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 name="Shape 256"/>
        <p:cNvGrpSpPr/>
        <p:nvPr/>
      </p:nvGrpSpPr>
      <p:grpSpPr>
        <a:xfrm>
          <a:off x="0" y="0"/>
          <a:ext cx="0" cy="0"/>
          <a:chOff x="0" y="0"/>
          <a:chExt cx="0" cy="0"/>
        </a:xfrm>
      </p:grpSpPr>
      <p:sp>
        <p:nvSpPr>
          <p:cNvPr id="257" name="Google Shape;257;p2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Solving Strategy ✅</a:t>
            </a:r>
            <a:endParaRPr>
              <a:solidFill>
                <a:srgbClr val="005047"/>
              </a:solidFill>
            </a:endParaRPr>
          </a:p>
        </p:txBody>
      </p:sp>
      <p:sp>
        <p:nvSpPr>
          <p:cNvPr id="258" name="Google Shape;258;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9" name="Google Shape;259;p2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2.10.3 Different Ways of Solving an Inequality</a:t>
            </a:r>
            <a:endParaRPr/>
          </a:p>
        </p:txBody>
      </p:sp>
      <p:graphicFrame>
        <p:nvGraphicFramePr>
          <p:cNvPr id="260" name="Google Shape;260;p22"/>
          <p:cNvGraphicFramePr/>
          <p:nvPr/>
        </p:nvGraphicFramePr>
        <p:xfrm>
          <a:off x="311700" y="1109600"/>
          <a:ext cx="3000000" cy="3000000"/>
        </p:xfrm>
        <a:graphic>
          <a:graphicData uri="http://schemas.openxmlformats.org/drawingml/2006/table">
            <a:tbl>
              <a:tblPr>
                <a:noFill/>
                <a:tableStyleId>{867F1892-E1B6-4200-B397-373455A04818}</a:tableStyleId>
              </a:tblPr>
              <a:tblGrid>
                <a:gridCol w="4260300"/>
                <a:gridCol w="4260300"/>
              </a:tblGrid>
              <a:tr h="388900">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Andre</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600">
                          <a:solidFill>
                            <a:srgbClr val="FFFFFF"/>
                          </a:solidFill>
                          <a:latin typeface="Calibri"/>
                          <a:ea typeface="Calibri"/>
                          <a:cs typeface="Calibri"/>
                          <a:sym typeface="Calibri"/>
                        </a:rPr>
                        <a:t>Priya</a:t>
                      </a:r>
                      <a:endParaRPr b="1" sz="16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774400">
                <a:tc>
                  <a:txBody>
                    <a:bodyPr/>
                    <a:lstStyle/>
                    <a:p>
                      <a:pPr indent="0" lvl="0" marL="0" rtl="0" algn="ctr">
                        <a:spcBef>
                          <a:spcPts val="0"/>
                        </a:spcBef>
                        <a:spcAft>
                          <a:spcPts val="0"/>
                        </a:spcAft>
                        <a:buNone/>
                      </a:pPr>
                      <a:r>
                        <a:rPr lang="en" sz="1600">
                          <a:latin typeface="Calibri"/>
                          <a:ea typeface="Calibri"/>
                          <a:cs typeface="Calibri"/>
                          <a:sym typeface="Calibri"/>
                        </a:rPr>
                        <a:t>2(2</a:t>
                      </a:r>
                      <a:r>
                        <a:rPr i="1" lang="en" sz="1600">
                          <a:latin typeface="Times New Roman"/>
                          <a:ea typeface="Times New Roman"/>
                          <a:cs typeface="Times New Roman"/>
                          <a:sym typeface="Times New Roman"/>
                        </a:rPr>
                        <a:t>x</a:t>
                      </a:r>
                      <a:r>
                        <a:rPr lang="en" sz="1600">
                          <a:latin typeface="Calibri"/>
                          <a:ea typeface="Calibri"/>
                          <a:cs typeface="Calibri"/>
                          <a:sym typeface="Calibri"/>
                        </a:rPr>
                        <a:t>+1.5) = 18 - </a:t>
                      </a:r>
                      <a:r>
                        <a:rPr i="1" lang="en" sz="1600">
                          <a:latin typeface="Times New Roman"/>
                          <a:ea typeface="Times New Roman"/>
                          <a:cs typeface="Times New Roman"/>
                          <a:sym typeface="Times New Roman"/>
                        </a:rPr>
                        <a:t>x</a:t>
                      </a:r>
                      <a:endParaRPr i="1" sz="1600">
                        <a:latin typeface="Times New Roman"/>
                        <a:ea typeface="Times New Roman"/>
                        <a:cs typeface="Times New Roman"/>
                        <a:sym typeface="Times New Roman"/>
                      </a:endParaRPr>
                    </a:p>
                    <a:p>
                      <a:pPr indent="0" lvl="0" marL="0" rtl="0" algn="ctr">
                        <a:spcBef>
                          <a:spcPts val="0"/>
                        </a:spcBef>
                        <a:spcAft>
                          <a:spcPts val="0"/>
                        </a:spcAft>
                        <a:buNone/>
                      </a:pPr>
                      <a:r>
                        <a:rPr lang="en" sz="1600">
                          <a:latin typeface="Calibri"/>
                          <a:ea typeface="Calibri"/>
                          <a:cs typeface="Calibri"/>
                          <a:sym typeface="Calibri"/>
                        </a:rPr>
                        <a:t>4</a:t>
                      </a:r>
                      <a:r>
                        <a:rPr i="1" lang="en" sz="1600">
                          <a:latin typeface="Times New Roman"/>
                          <a:ea typeface="Times New Roman"/>
                          <a:cs typeface="Times New Roman"/>
                          <a:sym typeface="Times New Roman"/>
                        </a:rPr>
                        <a:t>x</a:t>
                      </a:r>
                      <a:r>
                        <a:rPr lang="en" sz="1600">
                          <a:latin typeface="Calibri"/>
                          <a:ea typeface="Calibri"/>
                          <a:cs typeface="Calibri"/>
                          <a:sym typeface="Calibri"/>
                        </a:rPr>
                        <a:t>+3 = 18 - </a:t>
                      </a:r>
                      <a:r>
                        <a:rPr i="1" lang="en" sz="1600">
                          <a:latin typeface="Times New Roman"/>
                          <a:ea typeface="Times New Roman"/>
                          <a:cs typeface="Times New Roman"/>
                          <a:sym typeface="Times New Roman"/>
                        </a:rPr>
                        <a:t>x</a:t>
                      </a:r>
                      <a:endParaRPr i="1" sz="1600">
                        <a:latin typeface="Times New Roman"/>
                        <a:ea typeface="Times New Roman"/>
                        <a:cs typeface="Times New Roman"/>
                        <a:sym typeface="Times New Roman"/>
                      </a:endParaRPr>
                    </a:p>
                    <a:p>
                      <a:pPr indent="0" lvl="0" marL="0" rtl="0" algn="ctr">
                        <a:spcBef>
                          <a:spcPts val="0"/>
                        </a:spcBef>
                        <a:spcAft>
                          <a:spcPts val="0"/>
                        </a:spcAft>
                        <a:buNone/>
                      </a:pPr>
                      <a:r>
                        <a:rPr lang="en" sz="1600">
                          <a:latin typeface="Calibri"/>
                          <a:ea typeface="Calibri"/>
                          <a:cs typeface="Calibri"/>
                          <a:sym typeface="Calibri"/>
                        </a:rPr>
                        <a:t>4</a:t>
                      </a:r>
                      <a:r>
                        <a:rPr i="1" lang="en" sz="1600">
                          <a:latin typeface="Times New Roman"/>
                          <a:ea typeface="Times New Roman"/>
                          <a:cs typeface="Times New Roman"/>
                          <a:sym typeface="Times New Roman"/>
                        </a:rPr>
                        <a:t>x</a:t>
                      </a:r>
                      <a:r>
                        <a:rPr lang="en" sz="1600">
                          <a:latin typeface="Calibri"/>
                          <a:ea typeface="Calibri"/>
                          <a:cs typeface="Calibri"/>
                          <a:sym typeface="Calibri"/>
                        </a:rPr>
                        <a:t>−15 = -</a:t>
                      </a:r>
                      <a:r>
                        <a:rPr i="1" lang="en" sz="1600">
                          <a:latin typeface="Times New Roman"/>
                          <a:ea typeface="Times New Roman"/>
                          <a:cs typeface="Times New Roman"/>
                          <a:sym typeface="Times New Roman"/>
                        </a:rPr>
                        <a:t>x</a:t>
                      </a:r>
                      <a:endParaRPr i="1" sz="1600">
                        <a:latin typeface="Times New Roman"/>
                        <a:ea typeface="Times New Roman"/>
                        <a:cs typeface="Times New Roman"/>
                        <a:sym typeface="Times New Roman"/>
                      </a:endParaRPr>
                    </a:p>
                    <a:p>
                      <a:pPr indent="0" lvl="0" marL="0" rtl="0" algn="ctr">
                        <a:spcBef>
                          <a:spcPts val="0"/>
                        </a:spcBef>
                        <a:spcAft>
                          <a:spcPts val="0"/>
                        </a:spcAft>
                        <a:buNone/>
                      </a:pPr>
                      <a:r>
                        <a:rPr lang="en" sz="1600">
                          <a:latin typeface="Calibri"/>
                          <a:ea typeface="Calibri"/>
                          <a:cs typeface="Calibri"/>
                          <a:sym typeface="Calibri"/>
                        </a:rPr>
                        <a:t>−15 = -5</a:t>
                      </a:r>
                      <a:r>
                        <a:rPr i="1" lang="en" sz="1600">
                          <a:latin typeface="Times New Roman"/>
                          <a:ea typeface="Times New Roman"/>
                          <a:cs typeface="Times New Roman"/>
                          <a:sym typeface="Times New Roman"/>
                        </a:rPr>
                        <a:t>x</a:t>
                      </a:r>
                      <a:endParaRPr i="1" sz="1600">
                        <a:latin typeface="Times New Roman"/>
                        <a:ea typeface="Times New Roman"/>
                        <a:cs typeface="Times New Roman"/>
                        <a:sym typeface="Times New Roman"/>
                      </a:endParaRPr>
                    </a:p>
                    <a:p>
                      <a:pPr indent="0" lvl="0" marL="0" rtl="0" algn="ctr">
                        <a:spcBef>
                          <a:spcPts val="0"/>
                        </a:spcBef>
                        <a:spcAft>
                          <a:spcPts val="0"/>
                        </a:spcAft>
                        <a:buNone/>
                      </a:pPr>
                      <a:r>
                        <a:rPr lang="en" sz="1600">
                          <a:latin typeface="Calibri"/>
                          <a:ea typeface="Calibri"/>
                          <a:cs typeface="Calibri"/>
                          <a:sym typeface="Calibri"/>
                        </a:rPr>
                        <a:t>3 = </a:t>
                      </a:r>
                      <a:r>
                        <a:rPr i="1" lang="en" sz="1600">
                          <a:latin typeface="Times New Roman"/>
                          <a:ea typeface="Times New Roman"/>
                          <a:cs typeface="Times New Roman"/>
                          <a:sym typeface="Times New Roman"/>
                        </a:rPr>
                        <a:t>x</a:t>
                      </a:r>
                      <a:endParaRPr i="1" sz="1600">
                        <a:latin typeface="Times New Roman"/>
                        <a:ea typeface="Times New Roman"/>
                        <a:cs typeface="Times New Roman"/>
                        <a:sym typeface="Times New Roman"/>
                      </a:endParaRPr>
                    </a:p>
                    <a:p>
                      <a:pPr indent="0" lvl="0" marL="0" rtl="0" algn="l">
                        <a:spcBef>
                          <a:spcPts val="0"/>
                        </a:spcBef>
                        <a:spcAft>
                          <a:spcPts val="0"/>
                        </a:spcAft>
                        <a:buNone/>
                      </a:pPr>
                      <a:r>
                        <a:rPr lang="en" sz="1600">
                          <a:latin typeface="Calibri"/>
                          <a:ea typeface="Calibri"/>
                          <a:cs typeface="Calibri"/>
                          <a:sym typeface="Calibri"/>
                        </a:rPr>
                        <a:t>Testing to see if </a:t>
                      </a:r>
                      <a:r>
                        <a:rPr i="1" lang="en" sz="1600">
                          <a:latin typeface="Times New Roman"/>
                          <a:ea typeface="Times New Roman"/>
                          <a:cs typeface="Times New Roman"/>
                          <a:sym typeface="Times New Roman"/>
                        </a:rPr>
                        <a:t>x</a:t>
                      </a:r>
                      <a:r>
                        <a:rPr lang="en" sz="1600">
                          <a:latin typeface="Calibri"/>
                          <a:ea typeface="Calibri"/>
                          <a:cs typeface="Calibri"/>
                          <a:sym typeface="Calibri"/>
                        </a:rPr>
                        <a:t> = 4 is a solution:</a:t>
                      </a:r>
                      <a:endParaRPr sz="1600">
                        <a:latin typeface="Calibri"/>
                        <a:ea typeface="Calibri"/>
                        <a:cs typeface="Calibri"/>
                        <a:sym typeface="Calibri"/>
                      </a:endParaRPr>
                    </a:p>
                    <a:p>
                      <a:pPr indent="0" lvl="0" marL="0" rtl="0" algn="ctr">
                        <a:spcBef>
                          <a:spcPts val="0"/>
                        </a:spcBef>
                        <a:spcAft>
                          <a:spcPts val="0"/>
                        </a:spcAft>
                        <a:buNone/>
                      </a:pPr>
                      <a:r>
                        <a:rPr lang="en" sz="1600">
                          <a:latin typeface="Calibri"/>
                          <a:ea typeface="Calibri"/>
                          <a:cs typeface="Calibri"/>
                          <a:sym typeface="Calibri"/>
                        </a:rPr>
                        <a:t>2(2⋅4+1.5) &lt; 18 - 4</a:t>
                      </a:r>
                      <a:endParaRPr sz="1600">
                        <a:latin typeface="Calibri"/>
                        <a:ea typeface="Calibri"/>
                        <a:cs typeface="Calibri"/>
                        <a:sym typeface="Calibri"/>
                      </a:endParaRPr>
                    </a:p>
                    <a:p>
                      <a:pPr indent="0" lvl="0" marL="0" rtl="0" algn="ctr">
                        <a:spcBef>
                          <a:spcPts val="0"/>
                        </a:spcBef>
                        <a:spcAft>
                          <a:spcPts val="0"/>
                        </a:spcAft>
                        <a:buNone/>
                      </a:pPr>
                      <a:r>
                        <a:rPr lang="en" sz="1600">
                          <a:latin typeface="Calibri"/>
                          <a:ea typeface="Calibri"/>
                          <a:cs typeface="Calibri"/>
                          <a:sym typeface="Calibri"/>
                        </a:rPr>
                        <a:t>2(9.5) &lt; 14</a:t>
                      </a:r>
                      <a:endParaRPr sz="1600">
                        <a:latin typeface="Calibri"/>
                        <a:ea typeface="Calibri"/>
                        <a:cs typeface="Calibri"/>
                        <a:sym typeface="Calibri"/>
                      </a:endParaRPr>
                    </a:p>
                    <a:p>
                      <a:pPr indent="0" lvl="0" marL="0" rtl="0" algn="ctr">
                        <a:spcBef>
                          <a:spcPts val="0"/>
                        </a:spcBef>
                        <a:spcAft>
                          <a:spcPts val="0"/>
                        </a:spcAft>
                        <a:buNone/>
                      </a:pPr>
                      <a:r>
                        <a:rPr lang="en" sz="1600">
                          <a:latin typeface="Calibri"/>
                          <a:ea typeface="Calibri"/>
                          <a:cs typeface="Calibri"/>
                          <a:sym typeface="Calibri"/>
                        </a:rPr>
                        <a:t>19 &lt; 14</a:t>
                      </a:r>
                      <a:endParaRPr sz="1600">
                        <a:latin typeface="Calibri"/>
                        <a:ea typeface="Calibri"/>
                        <a:cs typeface="Calibri"/>
                        <a:sym typeface="Calibri"/>
                      </a:endParaRPr>
                    </a:p>
                    <a:p>
                      <a:pPr indent="0" lvl="0" marL="0" rtl="0" algn="l">
                        <a:spcBef>
                          <a:spcPts val="0"/>
                        </a:spcBef>
                        <a:spcAft>
                          <a:spcPts val="0"/>
                        </a:spcAft>
                        <a:buNone/>
                      </a:pPr>
                      <a:r>
                        <a:rPr lang="en" sz="1600">
                          <a:latin typeface="Calibri"/>
                          <a:ea typeface="Calibri"/>
                          <a:cs typeface="Calibri"/>
                          <a:sym typeface="Calibri"/>
                        </a:rPr>
                        <a:t>The inequality is false, so 4 is not a solution. If a number greater than 3 is not a solution, the solution must be less than 3, or </a:t>
                      </a:r>
                      <a:r>
                        <a:rPr i="1" lang="en" sz="1600">
                          <a:latin typeface="Times New Roman"/>
                          <a:ea typeface="Times New Roman"/>
                          <a:cs typeface="Times New Roman"/>
                          <a:sym typeface="Times New Roman"/>
                        </a:rPr>
                        <a:t>x</a:t>
                      </a:r>
                      <a:r>
                        <a:rPr lang="en" sz="1600">
                          <a:latin typeface="Calibri"/>
                          <a:ea typeface="Calibri"/>
                          <a:cs typeface="Calibri"/>
                          <a:sym typeface="Calibri"/>
                        </a:rPr>
                        <a:t>&lt;3.</a:t>
                      </a:r>
                      <a:endParaRPr sz="16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spcBef>
                          <a:spcPts val="0"/>
                        </a:spcBef>
                        <a:spcAft>
                          <a:spcPts val="0"/>
                        </a:spcAft>
                        <a:buNone/>
                      </a:pPr>
                      <a:r>
                        <a:rPr lang="en" sz="1600">
                          <a:solidFill>
                            <a:schemeClr val="dk1"/>
                          </a:solidFill>
                          <a:latin typeface="Calibri"/>
                          <a:ea typeface="Calibri"/>
                          <a:cs typeface="Calibri"/>
                          <a:sym typeface="Calibri"/>
                        </a:rPr>
                        <a:t>2(2</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+1.5) = 18 - </a:t>
                      </a:r>
                      <a:r>
                        <a:rPr i="1" lang="en" sz="1600">
                          <a:solidFill>
                            <a:schemeClr val="dk1"/>
                          </a:solidFill>
                          <a:latin typeface="Times New Roman"/>
                          <a:ea typeface="Times New Roman"/>
                          <a:cs typeface="Times New Roman"/>
                          <a:sym typeface="Times New Roman"/>
                        </a:rPr>
                        <a:t>x</a:t>
                      </a:r>
                      <a:endParaRPr i="1" sz="16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lang="en" sz="1600">
                          <a:solidFill>
                            <a:schemeClr val="dk1"/>
                          </a:solidFill>
                          <a:latin typeface="Calibri"/>
                          <a:ea typeface="Calibri"/>
                          <a:cs typeface="Calibri"/>
                          <a:sym typeface="Calibri"/>
                        </a:rPr>
                        <a:t>4</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+3 = 18 - </a:t>
                      </a:r>
                      <a:r>
                        <a:rPr i="1" lang="en" sz="1600">
                          <a:solidFill>
                            <a:schemeClr val="dk1"/>
                          </a:solidFill>
                          <a:latin typeface="Times New Roman"/>
                          <a:ea typeface="Times New Roman"/>
                          <a:cs typeface="Times New Roman"/>
                          <a:sym typeface="Times New Roman"/>
                        </a:rPr>
                        <a:t>x</a:t>
                      </a:r>
                      <a:endParaRPr i="1" sz="16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lang="en" sz="1600">
                          <a:solidFill>
                            <a:schemeClr val="dk1"/>
                          </a:solidFill>
                          <a:latin typeface="Calibri"/>
                          <a:ea typeface="Calibri"/>
                          <a:cs typeface="Calibri"/>
                          <a:sym typeface="Calibri"/>
                        </a:rPr>
                        <a:t>5</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+ 3 = 18</a:t>
                      </a:r>
                      <a:endParaRPr sz="1600">
                        <a:solidFill>
                          <a:schemeClr val="dk1"/>
                        </a:solidFill>
                        <a:latin typeface="Calibri"/>
                        <a:ea typeface="Calibri"/>
                        <a:cs typeface="Calibri"/>
                        <a:sym typeface="Calibri"/>
                      </a:endParaRPr>
                    </a:p>
                    <a:p>
                      <a:pPr indent="0" lvl="0" marL="0" rtl="0" algn="ctr">
                        <a:spcBef>
                          <a:spcPts val="0"/>
                        </a:spcBef>
                        <a:spcAft>
                          <a:spcPts val="0"/>
                        </a:spcAft>
                        <a:buNone/>
                      </a:pPr>
                      <a:r>
                        <a:rPr lang="en" sz="1600">
                          <a:solidFill>
                            <a:schemeClr val="dk1"/>
                          </a:solidFill>
                          <a:latin typeface="Calibri"/>
                          <a:ea typeface="Calibri"/>
                          <a:cs typeface="Calibri"/>
                          <a:sym typeface="Calibri"/>
                        </a:rPr>
                        <a:t>5</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 15</a:t>
                      </a:r>
                      <a:endParaRPr sz="1600">
                        <a:solidFill>
                          <a:schemeClr val="dk1"/>
                        </a:solidFill>
                        <a:latin typeface="Calibri"/>
                        <a:ea typeface="Calibri"/>
                        <a:cs typeface="Calibri"/>
                        <a:sym typeface="Calibri"/>
                      </a:endParaRPr>
                    </a:p>
                    <a:p>
                      <a:pPr indent="0" lvl="0" marL="0" rtl="0" algn="ctr">
                        <a:spcBef>
                          <a:spcPts val="0"/>
                        </a:spcBef>
                        <a:spcAft>
                          <a:spcPts val="0"/>
                        </a:spcAft>
                        <a:buNone/>
                      </a:pP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=3</a:t>
                      </a:r>
                      <a:endParaRPr sz="1600">
                        <a:solidFill>
                          <a:schemeClr val="dk1"/>
                        </a:solidFill>
                        <a:latin typeface="Calibri"/>
                        <a:ea typeface="Calibri"/>
                        <a:cs typeface="Calibri"/>
                        <a:sym typeface="Calibri"/>
                      </a:endParaRPr>
                    </a:p>
                    <a:p>
                      <a:pPr indent="0" lvl="0" marL="0" rtl="0" algn="l">
                        <a:spcBef>
                          <a:spcPts val="0"/>
                        </a:spcBef>
                        <a:spcAft>
                          <a:spcPts val="0"/>
                        </a:spcAft>
                        <a:buNone/>
                      </a:pPr>
                      <a:r>
                        <a:rPr lang="en" sz="1600">
                          <a:solidFill>
                            <a:schemeClr val="dk1"/>
                          </a:solidFill>
                          <a:latin typeface="Calibri"/>
                          <a:ea typeface="Calibri"/>
                          <a:cs typeface="Calibri"/>
                          <a:sym typeface="Calibri"/>
                        </a:rPr>
                        <a:t>In 4</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+3=18−</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there is 4</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on the left and −</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on the right. If </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is a negative number, 4</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+3 could be positive or negative, but 18−</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will always be positive. For </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+3&lt;18−</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to be true, </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must include negative numbers or </a:t>
                      </a:r>
                      <a:r>
                        <a:rPr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 must be less than 3.</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600">
                        <a:solidFill>
                          <a:schemeClr val="dk1"/>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261" name="Google Shape;261;p22"/>
          <p:cNvSpPr/>
          <p:nvPr/>
        </p:nvSpPr>
        <p:spPr>
          <a:xfrm>
            <a:off x="3459450" y="1149700"/>
            <a:ext cx="2187900" cy="1290000"/>
          </a:xfrm>
          <a:prstGeom prst="roundRect">
            <a:avLst>
              <a:gd fmla="val 16667" name="adj"/>
            </a:avLst>
          </a:prstGeom>
          <a:solidFill>
            <a:srgbClr val="FDBD3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Review the different strategies Andre and Priya used to solve </a:t>
            </a:r>
            <a:endParaRPr>
              <a:latin typeface="Calibri"/>
              <a:ea typeface="Calibri"/>
              <a:cs typeface="Calibri"/>
              <a:sym typeface="Calibri"/>
            </a:endParaRPr>
          </a:p>
          <a:p>
            <a:pPr indent="0" lvl="0" marL="0" rtl="0" algn="l">
              <a:lnSpc>
                <a:spcPct val="115000"/>
              </a:lnSpc>
              <a:spcBef>
                <a:spcPts val="0"/>
              </a:spcBef>
              <a:spcAft>
                <a:spcPts val="1000"/>
              </a:spcAft>
              <a:buClr>
                <a:schemeClr val="dk1"/>
              </a:buClr>
              <a:buSzPts val="1100"/>
              <a:buFont typeface="Arial"/>
              <a:buNone/>
            </a:pPr>
            <a:r>
              <a:rPr lang="en" sz="1600">
                <a:solidFill>
                  <a:srgbClr val="424242"/>
                </a:solidFill>
                <a:latin typeface="Calibri"/>
                <a:ea typeface="Calibri"/>
                <a:cs typeface="Calibri"/>
                <a:sym typeface="Calibri"/>
              </a:rPr>
              <a:t> 2(2</a:t>
            </a:r>
            <a:r>
              <a:rPr i="1" lang="en" sz="1600">
                <a:solidFill>
                  <a:srgbClr val="424242"/>
                </a:solidFill>
                <a:latin typeface="Times New Roman"/>
                <a:ea typeface="Times New Roman"/>
                <a:cs typeface="Times New Roman"/>
                <a:sym typeface="Times New Roman"/>
              </a:rPr>
              <a:t>x</a:t>
            </a:r>
            <a:r>
              <a:rPr lang="en" sz="1600">
                <a:solidFill>
                  <a:srgbClr val="424242"/>
                </a:solidFill>
                <a:latin typeface="Calibri"/>
                <a:ea typeface="Calibri"/>
                <a:cs typeface="Calibri"/>
                <a:sym typeface="Calibri"/>
              </a:rPr>
              <a:t> + 1.5) ≤ 18 − </a:t>
            </a:r>
            <a:r>
              <a:rPr i="1" lang="en" sz="1600">
                <a:solidFill>
                  <a:srgbClr val="424242"/>
                </a:solidFill>
                <a:latin typeface="Times New Roman"/>
                <a:ea typeface="Times New Roman"/>
                <a:cs typeface="Times New Roman"/>
                <a:sym typeface="Times New Roman"/>
              </a:rPr>
              <a:t>x</a:t>
            </a:r>
            <a:endParaRPr i="1">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2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Solving Strategy ✅</a:t>
            </a:r>
            <a:endParaRPr>
              <a:solidFill>
                <a:srgbClr val="005047"/>
              </a:solidFill>
            </a:endParaRPr>
          </a:p>
        </p:txBody>
      </p:sp>
      <p:sp>
        <p:nvSpPr>
          <p:cNvPr id="267" name="Google Shape;267;p23"/>
          <p:cNvSpPr txBox="1"/>
          <p:nvPr>
            <p:ph idx="1" type="body"/>
          </p:nvPr>
        </p:nvSpPr>
        <p:spPr>
          <a:xfrm>
            <a:off x="311700" y="1152475"/>
            <a:ext cx="7059300" cy="3420000"/>
          </a:xfrm>
          <a:prstGeom prst="rect">
            <a:avLst/>
          </a:prstGeom>
        </p:spPr>
        <p:txBody>
          <a:bodyPr anchorCtr="0" anchor="t" bIns="91425" lIns="91425" spcFirstLastPara="1" rIns="91425" wrap="square" tIns="91425">
            <a:normAutofit fontScale="92500" lnSpcReduction="10000"/>
          </a:bodyPr>
          <a:lstStyle/>
          <a:p>
            <a:pPr indent="-334327" lvl="0" marL="457200" rtl="0" algn="l">
              <a:lnSpc>
                <a:spcPct val="100000"/>
              </a:lnSpc>
              <a:spcBef>
                <a:spcPts val="0"/>
              </a:spcBef>
              <a:spcAft>
                <a:spcPts val="0"/>
              </a:spcAft>
              <a:buSzPct val="100000"/>
              <a:buAutoNum type="arabicPeriod"/>
            </a:pPr>
            <a:r>
              <a:rPr lang="en"/>
              <a:t>Summarize the strategy Andre used to solve the inequality.</a:t>
            </a:r>
            <a:endParaRPr/>
          </a:p>
          <a:p>
            <a:pPr indent="-334327" lvl="0" marL="457200" rtl="0" algn="l">
              <a:lnSpc>
                <a:spcPct val="100000"/>
              </a:lnSpc>
              <a:spcBef>
                <a:spcPts val="500"/>
              </a:spcBef>
              <a:spcAft>
                <a:spcPts val="0"/>
              </a:spcAft>
              <a:buSzPct val="100000"/>
              <a:buAutoNum type="arabicPeriod"/>
            </a:pPr>
            <a:r>
              <a:rPr lang="en"/>
              <a:t>Summarize the strategy Priya used to solve the inequality.</a:t>
            </a:r>
            <a:endParaRPr/>
          </a:p>
          <a:p>
            <a:pPr indent="-334327" lvl="0" marL="457200" rtl="0" algn="l">
              <a:lnSpc>
                <a:spcPct val="100000"/>
              </a:lnSpc>
              <a:spcBef>
                <a:spcPts val="500"/>
              </a:spcBef>
              <a:spcAft>
                <a:spcPts val="0"/>
              </a:spcAft>
              <a:buSzPct val="100000"/>
              <a:buAutoNum type="arabicPeriod"/>
            </a:pPr>
            <a:r>
              <a:rPr lang="en"/>
              <a:t>Examine four inequalities:</a:t>
            </a:r>
            <a:endParaRPr/>
          </a:p>
          <a:p>
            <a:pPr indent="-322580" lvl="1" marL="914400" rtl="0" algn="l">
              <a:lnSpc>
                <a:spcPct val="100000"/>
              </a:lnSpc>
              <a:spcBef>
                <a:spcPts val="1000"/>
              </a:spcBef>
              <a:spcAft>
                <a:spcPts val="0"/>
              </a:spcAft>
              <a:buSzPct val="100000"/>
              <a:buAutoNum type="alphaLcPeriod"/>
            </a:pPr>
            <a:r>
              <a:rPr lang="en"/>
              <a:t>⅕</a:t>
            </a:r>
            <a:r>
              <a:rPr i="1" lang="en">
                <a:latin typeface="Times New Roman"/>
                <a:ea typeface="Times New Roman"/>
                <a:cs typeface="Times New Roman"/>
                <a:sym typeface="Times New Roman"/>
              </a:rPr>
              <a:t>p</a:t>
            </a:r>
            <a:r>
              <a:rPr lang="en"/>
              <a:t> &gt; -10</a:t>
            </a:r>
            <a:endParaRPr/>
          </a:p>
          <a:p>
            <a:pPr indent="-322580" lvl="1" marL="914400" rtl="0" algn="l">
              <a:lnSpc>
                <a:spcPct val="100000"/>
              </a:lnSpc>
              <a:spcBef>
                <a:spcPts val="1000"/>
              </a:spcBef>
              <a:spcAft>
                <a:spcPts val="0"/>
              </a:spcAft>
              <a:buSzPct val="100000"/>
              <a:buAutoNum type="alphaLcPeriod"/>
            </a:pPr>
            <a:r>
              <a:rPr lang="en"/>
              <a:t>4(</a:t>
            </a:r>
            <a:r>
              <a:rPr i="1" lang="en">
                <a:latin typeface="Times New Roman"/>
                <a:ea typeface="Times New Roman"/>
                <a:cs typeface="Times New Roman"/>
                <a:sym typeface="Times New Roman"/>
              </a:rPr>
              <a:t>x</a:t>
            </a:r>
            <a:r>
              <a:rPr lang="en"/>
              <a:t> + 7) ≤ 4(2</a:t>
            </a:r>
            <a:r>
              <a:rPr i="1" lang="en">
                <a:latin typeface="Times New Roman"/>
                <a:ea typeface="Times New Roman"/>
                <a:cs typeface="Times New Roman"/>
                <a:sym typeface="Times New Roman"/>
              </a:rPr>
              <a:t>x</a:t>
            </a:r>
            <a:r>
              <a:rPr lang="en"/>
              <a:t> + 8)</a:t>
            </a:r>
            <a:endParaRPr/>
          </a:p>
          <a:p>
            <a:pPr indent="-322580" lvl="1" marL="914400" rtl="0" algn="l">
              <a:lnSpc>
                <a:spcPct val="100000"/>
              </a:lnSpc>
              <a:spcBef>
                <a:spcPts val="1000"/>
              </a:spcBef>
              <a:spcAft>
                <a:spcPts val="0"/>
              </a:spcAft>
              <a:buSzPct val="100000"/>
              <a:buAutoNum type="alphaLcPeriod"/>
            </a:pPr>
            <a:r>
              <a:rPr lang="en"/>
              <a:t>-9</a:t>
            </a:r>
            <a:r>
              <a:rPr i="1" lang="en">
                <a:latin typeface="Times New Roman"/>
                <a:ea typeface="Times New Roman"/>
                <a:cs typeface="Times New Roman"/>
                <a:sym typeface="Times New Roman"/>
              </a:rPr>
              <a:t>n</a:t>
            </a:r>
            <a:r>
              <a:rPr lang="en"/>
              <a:t> &lt; 36</a:t>
            </a:r>
            <a:endParaRPr/>
          </a:p>
          <a:p>
            <a:pPr indent="-322580" lvl="1" marL="914400" rtl="0" algn="l">
              <a:lnSpc>
                <a:spcPct val="100000"/>
              </a:lnSpc>
              <a:spcBef>
                <a:spcPts val="1000"/>
              </a:spcBef>
              <a:spcAft>
                <a:spcPts val="0"/>
              </a:spcAft>
              <a:buSzPct val="100000"/>
              <a:buAutoNum type="alphaLcPeriod"/>
            </a:pPr>
            <a:r>
              <a:rPr i="1" lang="en">
                <a:latin typeface="Times New Roman"/>
                <a:ea typeface="Times New Roman"/>
                <a:cs typeface="Times New Roman"/>
                <a:sym typeface="Times New Roman"/>
              </a:rPr>
              <a:t>c</a:t>
            </a:r>
            <a:r>
              <a:rPr lang="en"/>
              <a:t>/3 &lt; -2(</a:t>
            </a:r>
            <a:r>
              <a:rPr i="1" lang="en">
                <a:latin typeface="Times New Roman"/>
                <a:ea typeface="Times New Roman"/>
                <a:cs typeface="Times New Roman"/>
                <a:sym typeface="Times New Roman"/>
              </a:rPr>
              <a:t>c</a:t>
            </a:r>
            <a:r>
              <a:rPr lang="en"/>
              <a:t> - 7)</a:t>
            </a:r>
            <a:endParaRPr/>
          </a:p>
          <a:p>
            <a:pPr indent="0" lvl="0" marL="0" rtl="0" algn="l">
              <a:lnSpc>
                <a:spcPct val="100000"/>
              </a:lnSpc>
              <a:spcBef>
                <a:spcPts val="1000"/>
              </a:spcBef>
              <a:spcAft>
                <a:spcPts val="1000"/>
              </a:spcAft>
              <a:buNone/>
            </a:pPr>
            <a:r>
              <a:rPr lang="en"/>
              <a:t>Work with a partner to decide on at least two inequalities to solve. Solve one inequality using Andre's strategy (by testing values on either side of the given solution), while your partner uses Priya's strategy (by reasoning about the parts of the inequality). Switch strategies for the other inequality.</a:t>
            </a:r>
            <a:endParaRPr/>
          </a:p>
        </p:txBody>
      </p:sp>
      <p:sp>
        <p:nvSpPr>
          <p:cNvPr id="268" name="Google Shape;268;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9" name="Google Shape;269;p2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2.10.3 Different Ways of Solving an Inequality</a:t>
            </a:r>
            <a:endParaRPr/>
          </a:p>
        </p:txBody>
      </p:sp>
      <p:sp>
        <p:nvSpPr>
          <p:cNvPr id="270" name="Google Shape;270;p23">
            <a:hlinkClick action="ppaction://hlinksldjump" r:id="rId4"/>
          </p:cNvPr>
          <p:cNvSpPr/>
          <p:nvPr/>
        </p:nvSpPr>
        <p:spPr>
          <a:xfrm>
            <a:off x="7009925" y="2150788"/>
            <a:ext cx="1927800" cy="14100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latin typeface="Calibri"/>
                <a:ea typeface="Calibri"/>
                <a:cs typeface="Calibri"/>
                <a:sym typeface="Calibri"/>
              </a:rPr>
              <a:t>Are you ready for more?</a:t>
            </a:r>
            <a:endParaRPr b="1" sz="19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id="275" name="Google Shape;275;p24"/>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76" name="Google Shape;276;p24"/>
          <p:cNvSpPr txBox="1"/>
          <p:nvPr>
            <p:ph idx="1" type="body"/>
          </p:nvPr>
        </p:nvSpPr>
        <p:spPr>
          <a:xfrm>
            <a:off x="311700" y="985413"/>
            <a:ext cx="8375100" cy="358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Using positive integers between 1 and 9 and each positive integer at most once, fill in values to get two constraints so that </a:t>
            </a:r>
            <a:r>
              <a:rPr i="1" lang="en">
                <a:latin typeface="Times New Roman"/>
                <a:ea typeface="Times New Roman"/>
                <a:cs typeface="Times New Roman"/>
                <a:sym typeface="Times New Roman"/>
              </a:rPr>
              <a:t>x</a:t>
            </a:r>
            <a:r>
              <a:rPr lang="en"/>
              <a:t> = 7 is the only integer that will satisfy both constraints at the same time.</a:t>
            </a:r>
            <a:endParaRPr/>
          </a:p>
          <a:p>
            <a:pPr indent="-342900" lvl="0" marL="2286000" rtl="0" algn="l">
              <a:lnSpc>
                <a:spcPct val="100000"/>
              </a:lnSpc>
              <a:spcBef>
                <a:spcPts val="1200"/>
              </a:spcBef>
              <a:spcAft>
                <a:spcPts val="0"/>
              </a:spcAft>
              <a:buClr>
                <a:srgbClr val="424242"/>
              </a:buClr>
              <a:buSzPts val="1800"/>
              <a:buAutoNum type="arabicPeriod"/>
            </a:pPr>
            <a:r>
              <a:rPr lang="en" sz="3200"/>
              <a:t>❒x + ❑ &lt; ❑</a:t>
            </a:r>
            <a:r>
              <a:rPr lang="en" sz="3200"/>
              <a:t>x + ❑ </a:t>
            </a:r>
            <a:endParaRPr sz="3200"/>
          </a:p>
          <a:p>
            <a:pPr indent="0" lvl="0" marL="1828800" rtl="0" algn="l">
              <a:lnSpc>
                <a:spcPct val="100000"/>
              </a:lnSpc>
              <a:spcBef>
                <a:spcPts val="1200"/>
              </a:spcBef>
              <a:spcAft>
                <a:spcPts val="0"/>
              </a:spcAft>
              <a:buNone/>
            </a:pPr>
            <a:r>
              <a:t/>
            </a:r>
            <a:endParaRPr/>
          </a:p>
          <a:p>
            <a:pPr indent="-342900" lvl="0" marL="2286000" rtl="0" algn="l">
              <a:lnSpc>
                <a:spcPct val="100000"/>
              </a:lnSpc>
              <a:spcBef>
                <a:spcPts val="1200"/>
              </a:spcBef>
              <a:spcAft>
                <a:spcPts val="0"/>
              </a:spcAft>
              <a:buSzPts val="1800"/>
              <a:buAutoNum type="arabicPeriod"/>
            </a:pPr>
            <a:r>
              <a:rPr lang="en" sz="3200"/>
              <a:t>❒x</a:t>
            </a:r>
            <a:r>
              <a:rPr lang="en"/>
              <a:t> </a:t>
            </a:r>
            <a:r>
              <a:rPr lang="en" sz="3200"/>
              <a:t>+</a:t>
            </a:r>
            <a:r>
              <a:rPr lang="en"/>
              <a:t> </a:t>
            </a:r>
            <a:r>
              <a:rPr lang="en" sz="3200"/>
              <a:t>❒</a:t>
            </a:r>
            <a:r>
              <a:rPr lang="en"/>
              <a:t> </a:t>
            </a:r>
            <a:r>
              <a:rPr lang="en" sz="3200"/>
              <a:t>&lt;</a:t>
            </a:r>
            <a:r>
              <a:rPr lang="en"/>
              <a:t> </a:t>
            </a:r>
            <a:r>
              <a:rPr lang="en" sz="3200"/>
              <a:t>❒x + </a:t>
            </a:r>
            <a:r>
              <a:rPr lang="en"/>
              <a:t> </a:t>
            </a:r>
            <a:r>
              <a:rPr lang="en" sz="3200"/>
              <a:t>❒</a:t>
            </a:r>
            <a:r>
              <a:rPr lang="en"/>
              <a:t> </a:t>
            </a:r>
            <a:endParaRPr/>
          </a:p>
        </p:txBody>
      </p:sp>
      <p:sp>
        <p:nvSpPr>
          <p:cNvPr id="277" name="Google Shape;277;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8" name="Google Shape;278;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2.10.3 Different Ways of Solving an Inequality</a:t>
            </a:r>
            <a:endParaRPr/>
          </a:p>
        </p:txBody>
      </p:sp>
      <p:pic>
        <p:nvPicPr>
          <p:cNvPr id="279" name="Google Shape;279;p24"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3" name="Shape 283"/>
        <p:cNvGrpSpPr/>
        <p:nvPr/>
      </p:nvGrpSpPr>
      <p:grpSpPr>
        <a:xfrm>
          <a:off x="0" y="0"/>
          <a:ext cx="0" cy="0"/>
          <a:chOff x="0" y="0"/>
          <a:chExt cx="0" cy="0"/>
        </a:xfrm>
      </p:grpSpPr>
      <p:sp>
        <p:nvSpPr>
          <p:cNvPr id="284" name="Google Shape;284;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85" name="Google Shape;285;p25"/>
          <p:cNvSpPr txBox="1"/>
          <p:nvPr>
            <p:ph idx="1" type="body"/>
          </p:nvPr>
        </p:nvSpPr>
        <p:spPr>
          <a:xfrm>
            <a:off x="311700" y="1017725"/>
            <a:ext cx="8520600" cy="3551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Solve the following inequality by solving the related equation and reasoning what the answer may be given the situation. ⅓</a:t>
            </a:r>
            <a:r>
              <a:rPr i="1" lang="en" sz="1700">
                <a:latin typeface="Times New Roman"/>
                <a:ea typeface="Times New Roman"/>
                <a:cs typeface="Times New Roman"/>
                <a:sym typeface="Times New Roman"/>
              </a:rPr>
              <a:t>p</a:t>
            </a:r>
            <a:r>
              <a:rPr lang="en" sz="1700"/>
              <a:t> &lt; 4</a:t>
            </a:r>
            <a:endParaRPr sz="1700"/>
          </a:p>
          <a:p>
            <a:pPr indent="-336550" lvl="0" marL="914400" rtl="0" algn="l">
              <a:lnSpc>
                <a:spcPct val="100000"/>
              </a:lnSpc>
              <a:spcBef>
                <a:spcPts val="1200"/>
              </a:spcBef>
              <a:spcAft>
                <a:spcPts val="0"/>
              </a:spcAft>
              <a:buSzPts val="1700"/>
              <a:buFont typeface="Noto Sans"/>
              <a:buAutoNum type="alphaLcPeriod"/>
            </a:pPr>
            <a:r>
              <a:rPr i="1" lang="en" sz="1700">
                <a:latin typeface="Times New Roman"/>
                <a:ea typeface="Times New Roman"/>
                <a:cs typeface="Times New Roman"/>
                <a:sym typeface="Times New Roman"/>
              </a:rPr>
              <a:t>p</a:t>
            </a:r>
            <a:r>
              <a:rPr lang="en" sz="1700"/>
              <a:t> &gt; 12; The solution to the related equation is </a:t>
            </a:r>
            <a:r>
              <a:rPr i="1" lang="en" sz="1700">
                <a:latin typeface="Times New Roman"/>
                <a:ea typeface="Times New Roman"/>
                <a:cs typeface="Times New Roman"/>
                <a:sym typeface="Times New Roman"/>
              </a:rPr>
              <a:t>p</a:t>
            </a:r>
            <a:r>
              <a:rPr lang="en" sz="1700"/>
              <a:t> = 12. For ⅓ </a:t>
            </a:r>
            <a:r>
              <a:rPr i="1" lang="en" sz="1700">
                <a:latin typeface="Times New Roman"/>
                <a:ea typeface="Times New Roman"/>
                <a:cs typeface="Times New Roman"/>
                <a:sym typeface="Times New Roman"/>
              </a:rPr>
              <a:t>p</a:t>
            </a:r>
            <a:r>
              <a:rPr lang="en" sz="1700"/>
              <a:t> to be less than 4, the solution must contain large positive numbers.</a:t>
            </a:r>
            <a:endParaRPr sz="1700"/>
          </a:p>
          <a:p>
            <a:pPr indent="-336550" lvl="0" marL="914400" rtl="0" algn="l">
              <a:lnSpc>
                <a:spcPct val="100000"/>
              </a:lnSpc>
              <a:spcBef>
                <a:spcPts val="1000"/>
              </a:spcBef>
              <a:spcAft>
                <a:spcPts val="0"/>
              </a:spcAft>
              <a:buSzPts val="1700"/>
              <a:buFont typeface="Noto Sans"/>
              <a:buAutoNum type="alphaLcPeriod"/>
            </a:pPr>
            <a:r>
              <a:rPr i="1" lang="en" sz="1700">
                <a:latin typeface="Times New Roman"/>
                <a:ea typeface="Times New Roman"/>
                <a:cs typeface="Times New Roman"/>
                <a:sym typeface="Times New Roman"/>
              </a:rPr>
              <a:t>p</a:t>
            </a:r>
            <a:r>
              <a:rPr lang="en" sz="1700"/>
              <a:t> &lt; 12; The solution to the related equation is </a:t>
            </a:r>
            <a:r>
              <a:rPr i="1" lang="en" sz="1700">
                <a:latin typeface="Times New Roman"/>
                <a:ea typeface="Times New Roman"/>
                <a:cs typeface="Times New Roman"/>
                <a:sym typeface="Times New Roman"/>
              </a:rPr>
              <a:t>p</a:t>
            </a:r>
            <a:r>
              <a:rPr lang="en" sz="1700"/>
              <a:t> = 12. Since ⅓ </a:t>
            </a:r>
            <a:r>
              <a:rPr i="1" lang="en" sz="1700">
                <a:latin typeface="Times New Roman"/>
                <a:ea typeface="Times New Roman"/>
                <a:cs typeface="Times New Roman"/>
                <a:sym typeface="Times New Roman"/>
              </a:rPr>
              <a:t>p</a:t>
            </a:r>
            <a:r>
              <a:rPr lang="en" sz="1700"/>
              <a:t> must be less than 4, the solution cannot include large positive numbers, so numbers larger than 12 cannot be included in the solution.</a:t>
            </a:r>
            <a:endParaRPr sz="1700"/>
          </a:p>
          <a:p>
            <a:pPr indent="-336550" lvl="0" marL="914400" rtl="0" algn="l">
              <a:lnSpc>
                <a:spcPct val="100000"/>
              </a:lnSpc>
              <a:spcBef>
                <a:spcPts val="1000"/>
              </a:spcBef>
              <a:spcAft>
                <a:spcPts val="0"/>
              </a:spcAft>
              <a:buSzPts val="1700"/>
              <a:buFont typeface="Noto Sans"/>
              <a:buAutoNum type="alphaLcPeriod"/>
            </a:pPr>
            <a:r>
              <a:rPr i="1" lang="en" sz="1700">
                <a:latin typeface="Times New Roman"/>
                <a:ea typeface="Times New Roman"/>
                <a:cs typeface="Times New Roman"/>
                <a:sym typeface="Times New Roman"/>
              </a:rPr>
              <a:t>p</a:t>
            </a:r>
            <a:r>
              <a:rPr lang="en" sz="1700"/>
              <a:t> &lt; ¾; The related equation is </a:t>
            </a:r>
            <a:r>
              <a:rPr i="1" lang="en" sz="1700">
                <a:latin typeface="Times New Roman"/>
                <a:ea typeface="Times New Roman"/>
                <a:cs typeface="Times New Roman"/>
                <a:sym typeface="Times New Roman"/>
              </a:rPr>
              <a:t>p</a:t>
            </a:r>
            <a:r>
              <a:rPr lang="en" sz="1700"/>
              <a:t> = ¾. Since the solution set must contain negative numbers, </a:t>
            </a:r>
            <a:r>
              <a:rPr i="1" lang="en" sz="1700">
                <a:latin typeface="Times New Roman"/>
                <a:ea typeface="Times New Roman"/>
                <a:cs typeface="Times New Roman"/>
                <a:sym typeface="Times New Roman"/>
              </a:rPr>
              <a:t>p</a:t>
            </a:r>
            <a:r>
              <a:rPr lang="en" sz="1700"/>
              <a:t> must be less than ¾.</a:t>
            </a:r>
            <a:endParaRPr sz="1700"/>
          </a:p>
          <a:p>
            <a:pPr indent="-336550" lvl="0" marL="914400" rtl="0" algn="l">
              <a:lnSpc>
                <a:spcPct val="100000"/>
              </a:lnSpc>
              <a:spcBef>
                <a:spcPts val="1000"/>
              </a:spcBef>
              <a:spcAft>
                <a:spcPts val="1000"/>
              </a:spcAft>
              <a:buSzPts val="1700"/>
              <a:buFont typeface="Noto Sans"/>
              <a:buAutoNum type="alphaLcPeriod"/>
            </a:pPr>
            <a:r>
              <a:rPr i="1" lang="en" sz="1700">
                <a:latin typeface="Times New Roman"/>
                <a:ea typeface="Times New Roman"/>
                <a:cs typeface="Times New Roman"/>
                <a:sym typeface="Times New Roman"/>
              </a:rPr>
              <a:t>p</a:t>
            </a:r>
            <a:r>
              <a:rPr lang="en" sz="1700"/>
              <a:t> &lt; </a:t>
            </a:r>
            <a:r>
              <a:rPr lang="en" sz="1700"/>
              <a:t>4⁄3</a:t>
            </a:r>
            <a:r>
              <a:rPr lang="en" sz="1700"/>
              <a:t>; The related equation is </a:t>
            </a:r>
            <a:r>
              <a:rPr i="1" lang="en" sz="1700">
                <a:latin typeface="Times New Roman"/>
                <a:ea typeface="Times New Roman"/>
                <a:cs typeface="Times New Roman"/>
                <a:sym typeface="Times New Roman"/>
              </a:rPr>
              <a:t>p</a:t>
            </a:r>
            <a:r>
              <a:rPr lang="en" sz="1700"/>
              <a:t> = </a:t>
            </a:r>
            <a:r>
              <a:rPr lang="en" sz="1700"/>
              <a:t>4⁄3</a:t>
            </a:r>
            <a:r>
              <a:rPr lang="en" sz="1700"/>
              <a:t>. Since the solution set must contain negative numbers, </a:t>
            </a:r>
            <a:r>
              <a:rPr i="1" lang="en" sz="1700">
                <a:latin typeface="Times New Roman"/>
                <a:ea typeface="Times New Roman"/>
                <a:cs typeface="Times New Roman"/>
                <a:sym typeface="Times New Roman"/>
              </a:rPr>
              <a:t>p</a:t>
            </a:r>
            <a:r>
              <a:rPr lang="en" sz="1700"/>
              <a:t> must be less than 4⁄3.</a:t>
            </a:r>
            <a:endParaRPr sz="1700"/>
          </a:p>
        </p:txBody>
      </p:sp>
      <p:sp>
        <p:nvSpPr>
          <p:cNvPr id="286" name="Google Shape;28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7" name="Google Shape;287;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2.10.3 Different Ways of Solving an Inequality</a:t>
            </a:r>
            <a:endParaRPr/>
          </a:p>
        </p:txBody>
      </p:sp>
      <p:pic>
        <p:nvPicPr>
          <p:cNvPr id="288" name="Google Shape;288;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89" name="Google Shape;289;p25">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3" name="Shape 293"/>
        <p:cNvGrpSpPr/>
        <p:nvPr/>
      </p:nvGrpSpPr>
      <p:grpSpPr>
        <a:xfrm>
          <a:off x="0" y="0"/>
          <a:ext cx="0" cy="0"/>
          <a:chOff x="0" y="0"/>
          <a:chExt cx="0" cy="0"/>
        </a:xfrm>
      </p:grpSpPr>
      <p:sp>
        <p:nvSpPr>
          <p:cNvPr id="294" name="Google Shape;294;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95" name="Google Shape;295;p26"/>
          <p:cNvSpPr txBox="1"/>
          <p:nvPr>
            <p:ph idx="1" type="body"/>
          </p:nvPr>
        </p:nvSpPr>
        <p:spPr>
          <a:xfrm>
            <a:off x="311700" y="1152475"/>
            <a:ext cx="4014600" cy="3619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solidFill>
                  <a:srgbClr val="1D2125"/>
                </a:solidFill>
              </a:rPr>
              <a:t>You can derive a lot of information about the solution set to an inequality by studying the inequality itself.</a:t>
            </a:r>
            <a:endParaRPr>
              <a:solidFill>
                <a:srgbClr val="1D2125"/>
              </a:solidFill>
            </a:endParaRPr>
          </a:p>
          <a:p>
            <a:pPr indent="0" lvl="0" marL="0" rtl="0" algn="l">
              <a:spcBef>
                <a:spcPts val="1200"/>
              </a:spcBef>
              <a:spcAft>
                <a:spcPts val="0"/>
              </a:spcAft>
              <a:buNone/>
            </a:pPr>
            <a:r>
              <a:rPr lang="en">
                <a:solidFill>
                  <a:srgbClr val="1D2125"/>
                </a:solidFill>
              </a:rPr>
              <a:t>The left side of the inequality contains 12𝑥. The right side of the inequality contains −3𝑥.</a:t>
            </a:r>
            <a:endParaRPr>
              <a:solidFill>
                <a:srgbClr val="1D2125"/>
              </a:solidFill>
            </a:endParaRPr>
          </a:p>
          <a:p>
            <a:pPr indent="0" lvl="0" marL="0" rtl="0" algn="l">
              <a:spcBef>
                <a:spcPts val="1200"/>
              </a:spcBef>
              <a:spcAft>
                <a:spcPts val="1200"/>
              </a:spcAft>
              <a:buNone/>
            </a:pPr>
            <a:r>
              <a:rPr lang="en">
                <a:solidFill>
                  <a:srgbClr val="1D2125"/>
                </a:solidFill>
              </a:rPr>
              <a:t>We can think to ourselves: “What values of 𝑥 would make 12𝑥 greater than −3𝑥?”</a:t>
            </a:r>
            <a:endParaRPr>
              <a:solidFill>
                <a:srgbClr val="1D2125"/>
              </a:solidFill>
            </a:endParaRPr>
          </a:p>
        </p:txBody>
      </p:sp>
      <p:pic>
        <p:nvPicPr>
          <p:cNvPr id="296" name="Google Shape;296;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97" name="Google Shape;297;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2.10.3 Different Ways of Solving an Inequality</a:t>
            </a:r>
            <a:r>
              <a:rPr lang="en" sz="1000"/>
              <a:t> - Additional Resources</a:t>
            </a:r>
            <a:endParaRPr/>
          </a:p>
        </p:txBody>
      </p:sp>
      <p:pic>
        <p:nvPicPr>
          <p:cNvPr id="299" name="Google Shape;299;p26" title="ChatGPT Image Aug 20, 2025, 08_10_57 PM.png"/>
          <p:cNvPicPr preferRelativeResize="0"/>
          <p:nvPr/>
        </p:nvPicPr>
        <p:blipFill>
          <a:blip r:embed="rId4">
            <a:alphaModFix/>
          </a:blip>
          <a:stretch>
            <a:fillRect/>
          </a:stretch>
        </p:blipFill>
        <p:spPr>
          <a:xfrm>
            <a:off x="4478825" y="1152144"/>
            <a:ext cx="3328425" cy="33284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03" name="Shape 303"/>
        <p:cNvGrpSpPr/>
        <p:nvPr/>
      </p:nvGrpSpPr>
      <p:grpSpPr>
        <a:xfrm>
          <a:off x="0" y="0"/>
          <a:ext cx="0" cy="0"/>
          <a:chOff x="0" y="0"/>
          <a:chExt cx="0" cy="0"/>
        </a:xfrm>
      </p:grpSpPr>
      <p:sp>
        <p:nvSpPr>
          <p:cNvPr id="304" name="Google Shape;304;p27"/>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5" name="Google Shape;305;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06" name="Google Shape;306;p2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7" name="Google Shape;307;p27"/>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8" name="Google Shape;308;p27"/>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9" name="Google Shape;309;p27"/>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0" name="Google Shape;310;p27"/>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1" name="Google Shape;311;p27"/>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2" name="Google Shape;312;p27"/>
          <p:cNvCxnSpPr>
            <a:stCxn id="306" idx="2"/>
            <a:endCxn id="308"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13" name="Google Shape;313;p27"/>
          <p:cNvCxnSpPr>
            <a:stCxn id="308" idx="3"/>
            <a:endCxn id="307"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14" name="Google Shape;314;p27"/>
          <p:cNvCxnSpPr>
            <a:stCxn id="309" idx="3"/>
            <a:endCxn id="30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15" name="Google Shape;315;p27"/>
          <p:cNvCxnSpPr>
            <a:stCxn id="304" idx="3"/>
            <a:endCxn id="31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16" name="Google Shape;31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17" name="Google Shape;317;p27"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18" name="Google Shape;318;p27"/>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19" name="Google Shape;319;p2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20" name="Google Shape;320;p27"/>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21" name="Google Shape;321;p27"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22" name="Google Shape;322;p2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23" name="Google Shape;323;p27"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24" name="Google Shape;324;p27"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25" name="Google Shape;325;p27"/>
          <p:cNvCxnSpPr>
            <a:stCxn id="310" idx="3"/>
            <a:endCxn id="31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26" name="Google Shape;326;p27"/>
          <p:cNvCxnSpPr>
            <a:stCxn id="307" idx="3"/>
            <a:endCxn id="309"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27" name="Google Shape;327;p2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28" name="Google Shape;328;p2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9" name="Google Shape;329;p2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30" name="Google Shape;330;p27"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31" name="Google Shape;331;p27"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32" name="Google Shape;332;p27"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6" name="Shape 336"/>
        <p:cNvGrpSpPr/>
        <p:nvPr/>
      </p:nvGrpSpPr>
      <p:grpSpPr>
        <a:xfrm>
          <a:off x="0" y="0"/>
          <a:ext cx="0" cy="0"/>
          <a:chOff x="0" y="0"/>
          <a:chExt cx="0" cy="0"/>
        </a:xfrm>
      </p:grpSpPr>
      <p:sp>
        <p:nvSpPr>
          <p:cNvPr id="337" name="Google Shape;337;p28"/>
          <p:cNvSpPr txBox="1"/>
          <p:nvPr>
            <p:ph type="title"/>
          </p:nvPr>
        </p:nvSpPr>
        <p:spPr>
          <a:xfrm>
            <a:off x="311700" y="5212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Inequality </a:t>
            </a:r>
            <a:r>
              <a:rPr lang="en"/>
              <a:t>🚫</a:t>
            </a:r>
            <a:r>
              <a:rPr lang="en">
                <a:solidFill>
                  <a:srgbClr val="005047"/>
                </a:solidFill>
              </a:rPr>
              <a:t> </a:t>
            </a:r>
            <a:endParaRPr>
              <a:solidFill>
                <a:srgbClr val="005047"/>
              </a:solidFill>
            </a:endParaRPr>
          </a:p>
        </p:txBody>
      </p:sp>
      <p:sp>
        <p:nvSpPr>
          <p:cNvPr id="338" name="Google Shape;338;p28"/>
          <p:cNvSpPr txBox="1"/>
          <p:nvPr>
            <p:ph idx="1" type="body"/>
          </p:nvPr>
        </p:nvSpPr>
        <p:spPr>
          <a:xfrm>
            <a:off x="311700" y="1125300"/>
            <a:ext cx="5201400" cy="3599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1600"/>
              <a:t>In this activity, we’re going to solve inequalities. Work with a partner to solve each inequality given. Then match it with the number line representing its solution.</a:t>
            </a:r>
            <a:endParaRPr sz="1600"/>
          </a:p>
          <a:p>
            <a:pPr indent="0" lvl="0" marL="0" rtl="0" algn="l">
              <a:lnSpc>
                <a:spcPct val="115000"/>
              </a:lnSpc>
              <a:spcBef>
                <a:spcPts val="1000"/>
              </a:spcBef>
              <a:spcAft>
                <a:spcPts val="0"/>
              </a:spcAft>
              <a:buNone/>
            </a:pPr>
            <a:r>
              <a:rPr lang="en" sz="1600"/>
              <a:t>As you complete the activity, discuss with your partner how you know each number line is the solution to its inequality. </a:t>
            </a:r>
            <a:endParaRPr sz="1600"/>
          </a:p>
          <a:p>
            <a:pPr indent="0" lvl="0" marL="0" rtl="0" algn="l">
              <a:lnSpc>
                <a:spcPct val="115000"/>
              </a:lnSpc>
              <a:spcBef>
                <a:spcPts val="1000"/>
              </a:spcBef>
              <a:spcAft>
                <a:spcPts val="0"/>
              </a:spcAft>
              <a:buNone/>
            </a:pPr>
            <a:r>
              <a:rPr lang="en" sz="1600"/>
              <a:t>When you think you’ve found the correct number line for an inequality, substitute a test point that is on the highlighted part of the number line into the inequality. Is it true?</a:t>
            </a:r>
            <a:endParaRPr sz="1600"/>
          </a:p>
          <a:p>
            <a:pPr indent="0" lvl="0" marL="0" rtl="0" algn="l">
              <a:lnSpc>
                <a:spcPct val="115000"/>
              </a:lnSpc>
              <a:spcBef>
                <a:spcPts val="1000"/>
              </a:spcBef>
              <a:spcAft>
                <a:spcPts val="1000"/>
              </a:spcAft>
              <a:buNone/>
            </a:pPr>
            <a:r>
              <a:rPr lang="en" sz="1600"/>
              <a:t>Try a test point that is not highlighted. Is the inequality false?</a:t>
            </a:r>
            <a:endParaRPr sz="1600"/>
          </a:p>
        </p:txBody>
      </p:sp>
      <p:sp>
        <p:nvSpPr>
          <p:cNvPr id="339" name="Google Shape;339;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0" name="Google Shape;340;p2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2.10.5: Solving Inequalities </a:t>
            </a:r>
            <a:endParaRPr/>
          </a:p>
        </p:txBody>
      </p:sp>
      <p:pic>
        <p:nvPicPr>
          <p:cNvPr id="341" name="Google Shape;341;p28" title="ChatGPT Image Aug 20, 2025, 07_42_13 PM.png"/>
          <p:cNvPicPr preferRelativeResize="0"/>
          <p:nvPr/>
        </p:nvPicPr>
        <p:blipFill>
          <a:blip r:embed="rId4">
            <a:alphaModFix/>
          </a:blip>
          <a:stretch>
            <a:fillRect/>
          </a:stretch>
        </p:blipFill>
        <p:spPr>
          <a:xfrm>
            <a:off x="5603800" y="1330500"/>
            <a:ext cx="2830500" cy="2830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5" name="Shape 345"/>
        <p:cNvGrpSpPr/>
        <p:nvPr/>
      </p:nvGrpSpPr>
      <p:grpSpPr>
        <a:xfrm>
          <a:off x="0" y="0"/>
          <a:ext cx="0" cy="0"/>
          <a:chOff x="0" y="0"/>
          <a:chExt cx="0" cy="0"/>
        </a:xfrm>
      </p:grpSpPr>
      <p:sp>
        <p:nvSpPr>
          <p:cNvPr id="346" name="Google Shape;346;p29"/>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Inequality 🚫 </a:t>
            </a:r>
            <a:endParaRPr>
              <a:solidFill>
                <a:srgbClr val="005047"/>
              </a:solidFill>
            </a:endParaRPr>
          </a:p>
        </p:txBody>
      </p:sp>
      <p:sp>
        <p:nvSpPr>
          <p:cNvPr id="347" name="Google Shape;347;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8" name="Google Shape;348;p2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2.10.5: Solving Inequalities </a:t>
            </a:r>
            <a:endParaRPr/>
          </a:p>
        </p:txBody>
      </p:sp>
      <p:graphicFrame>
        <p:nvGraphicFramePr>
          <p:cNvPr id="349" name="Google Shape;349;p29"/>
          <p:cNvGraphicFramePr/>
          <p:nvPr/>
        </p:nvGraphicFramePr>
        <p:xfrm>
          <a:off x="311700" y="1414400"/>
          <a:ext cx="3000000" cy="3000000"/>
        </p:xfrm>
        <a:graphic>
          <a:graphicData uri="http://schemas.openxmlformats.org/drawingml/2006/table">
            <a:tbl>
              <a:tblPr>
                <a:noFill/>
                <a:tableStyleId>{867F1892-E1B6-4200-B397-373455A04818}</a:tableStyleId>
              </a:tblPr>
              <a:tblGrid>
                <a:gridCol w="1823600"/>
                <a:gridCol w="4139400"/>
                <a:gridCol w="2557600"/>
              </a:tblGrid>
              <a:tr h="774400">
                <a:tc>
                  <a:txBody>
                    <a:bodyPr/>
                    <a:lstStyle/>
                    <a:p>
                      <a:pPr indent="-330200" lvl="0" marL="457200" rtl="0" algn="l">
                        <a:spcBef>
                          <a:spcPts val="0"/>
                        </a:spcBef>
                        <a:spcAft>
                          <a:spcPts val="0"/>
                        </a:spcAft>
                        <a:buSzPts val="1600"/>
                        <a:buFont typeface="Calibri"/>
                        <a:buAutoNum type="arabicPeriod"/>
                      </a:pPr>
                      <a:r>
                        <a:rPr i="1" lang="en" sz="1600">
                          <a:latin typeface="Times New Roman"/>
                          <a:ea typeface="Times New Roman"/>
                          <a:cs typeface="Times New Roman"/>
                          <a:sym typeface="Times New Roman"/>
                        </a:rPr>
                        <a:t>x</a:t>
                      </a:r>
                      <a:r>
                        <a:rPr lang="en" sz="1600">
                          <a:latin typeface="Calibri"/>
                          <a:ea typeface="Calibri"/>
                          <a:cs typeface="Calibri"/>
                          <a:sym typeface="Calibri"/>
                        </a:rPr>
                        <a:t> - 4 ≤ -6</a:t>
                      </a:r>
                      <a:endParaRPr sz="1600">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Graph A</a:t>
                      </a:r>
                      <a:endParaRPr sz="1600">
                        <a:solidFill>
                          <a:schemeClr val="dk1"/>
                        </a:solidFill>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c>
                  <a:txBody>
                    <a:bodyPr/>
                    <a:lstStyle/>
                    <a:p>
                      <a:pPr indent="-330200" lvl="0" marL="457200" rtl="0" algn="l">
                        <a:spcBef>
                          <a:spcPts val="0"/>
                        </a:spcBef>
                        <a:spcAft>
                          <a:spcPts val="0"/>
                        </a:spcAft>
                        <a:buClr>
                          <a:schemeClr val="dk1"/>
                        </a:buClr>
                        <a:buSzPts val="1600"/>
                        <a:buFont typeface="Calibri"/>
                        <a:buAutoNum type="romanLcPeriod"/>
                      </a:pPr>
                      <a:r>
                        <a:rPr lang="en" sz="1600">
                          <a:solidFill>
                            <a:schemeClr val="dk1"/>
                          </a:solidFill>
                          <a:latin typeface="Calibri"/>
                          <a:ea typeface="Calibri"/>
                          <a:cs typeface="Calibri"/>
                          <a:sym typeface="Calibri"/>
                        </a:rPr>
                        <a:t>Multiplication Property of Inequality</a:t>
                      </a:r>
                      <a:endParaRPr sz="1600">
                        <a:solidFill>
                          <a:schemeClr val="dk1"/>
                        </a:solidFill>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r>
              <a:tr h="774400">
                <a:tc>
                  <a:txBody>
                    <a:bodyPr/>
                    <a:lstStyle/>
                    <a:p>
                      <a:pPr indent="-330200" lvl="0" marL="457200" rtl="0" algn="l">
                        <a:spcBef>
                          <a:spcPts val="0"/>
                        </a:spcBef>
                        <a:spcAft>
                          <a:spcPts val="0"/>
                        </a:spcAft>
                        <a:buSzPts val="1600"/>
                        <a:buFont typeface="Calibri"/>
                        <a:buAutoNum type="arabicPeriod" startAt="2"/>
                      </a:pPr>
                      <a:r>
                        <a:rPr i="1" lang="en" sz="1600">
                          <a:latin typeface="Times New Roman"/>
                          <a:ea typeface="Times New Roman"/>
                          <a:cs typeface="Times New Roman"/>
                          <a:sym typeface="Times New Roman"/>
                        </a:rPr>
                        <a:t>x</a:t>
                      </a:r>
                      <a:r>
                        <a:rPr lang="en" sz="1600">
                          <a:latin typeface="Calibri"/>
                          <a:ea typeface="Calibri"/>
                          <a:cs typeface="Calibri"/>
                          <a:sym typeface="Calibri"/>
                        </a:rPr>
                        <a:t> + 6 ≥ 8</a:t>
                      </a:r>
                      <a:endParaRPr sz="1600">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Graph B</a:t>
                      </a:r>
                      <a:endParaRPr sz="1600">
                        <a:solidFill>
                          <a:schemeClr val="dk1"/>
                        </a:solidFill>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c>
                  <a:txBody>
                    <a:bodyPr/>
                    <a:lstStyle/>
                    <a:p>
                      <a:pPr indent="-330200" lvl="0" marL="457200" rtl="0" algn="l">
                        <a:spcBef>
                          <a:spcPts val="0"/>
                        </a:spcBef>
                        <a:spcAft>
                          <a:spcPts val="0"/>
                        </a:spcAft>
                        <a:buClr>
                          <a:schemeClr val="dk1"/>
                        </a:buClr>
                        <a:buSzPts val="1600"/>
                        <a:buFont typeface="Calibri"/>
                        <a:buAutoNum type="romanLcPeriod" startAt="2"/>
                      </a:pPr>
                      <a:r>
                        <a:rPr lang="en" sz="1600">
                          <a:solidFill>
                            <a:schemeClr val="dk1"/>
                          </a:solidFill>
                          <a:latin typeface="Calibri"/>
                          <a:ea typeface="Calibri"/>
                          <a:cs typeface="Calibri"/>
                          <a:sym typeface="Calibri"/>
                        </a:rPr>
                        <a:t>Addition Property of Inequality</a:t>
                      </a:r>
                      <a:endParaRPr sz="1600">
                        <a:solidFill>
                          <a:schemeClr val="dk1"/>
                        </a:solidFill>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r>
              <a:tr h="774400">
                <a:tc>
                  <a:txBody>
                    <a:bodyPr/>
                    <a:lstStyle/>
                    <a:p>
                      <a:pPr indent="-330200" lvl="0" marL="457200" rtl="0" algn="l">
                        <a:spcBef>
                          <a:spcPts val="0"/>
                        </a:spcBef>
                        <a:spcAft>
                          <a:spcPts val="0"/>
                        </a:spcAft>
                        <a:buSzPts val="1600"/>
                        <a:buFont typeface="Calibri"/>
                        <a:buAutoNum type="arabicPeriod" startAt="3"/>
                      </a:pPr>
                      <a:r>
                        <a:rPr lang="en" sz="1600">
                          <a:latin typeface="Calibri"/>
                          <a:ea typeface="Calibri"/>
                          <a:cs typeface="Calibri"/>
                          <a:sym typeface="Calibri"/>
                        </a:rPr>
                        <a:t>4</a:t>
                      </a:r>
                      <a:r>
                        <a:rPr i="1" lang="en" sz="1600">
                          <a:latin typeface="Times New Roman"/>
                          <a:ea typeface="Times New Roman"/>
                          <a:cs typeface="Times New Roman"/>
                          <a:sym typeface="Times New Roman"/>
                        </a:rPr>
                        <a:t>x</a:t>
                      </a:r>
                      <a:r>
                        <a:rPr lang="en" sz="1600">
                          <a:latin typeface="Calibri"/>
                          <a:ea typeface="Calibri"/>
                          <a:cs typeface="Calibri"/>
                          <a:sym typeface="Calibri"/>
                        </a:rPr>
                        <a:t> ≤ 8</a:t>
                      </a:r>
                      <a:endParaRPr sz="1600">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Graph C</a:t>
                      </a:r>
                      <a:endParaRPr sz="1600">
                        <a:solidFill>
                          <a:schemeClr val="dk1"/>
                        </a:solidFill>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c>
                  <a:txBody>
                    <a:bodyPr/>
                    <a:lstStyle/>
                    <a:p>
                      <a:pPr indent="-330200" lvl="0" marL="457200" rtl="0" algn="l">
                        <a:spcBef>
                          <a:spcPts val="0"/>
                        </a:spcBef>
                        <a:spcAft>
                          <a:spcPts val="0"/>
                        </a:spcAft>
                        <a:buClr>
                          <a:schemeClr val="dk1"/>
                        </a:buClr>
                        <a:buSzPts val="1600"/>
                        <a:buFont typeface="Calibri"/>
                        <a:buAutoNum type="romanLcPeriod" startAt="3"/>
                      </a:pPr>
                      <a:r>
                        <a:rPr lang="en" sz="1600">
                          <a:solidFill>
                            <a:schemeClr val="dk1"/>
                          </a:solidFill>
                          <a:latin typeface="Calibri"/>
                          <a:ea typeface="Calibri"/>
                          <a:cs typeface="Calibri"/>
                          <a:sym typeface="Calibri"/>
                        </a:rPr>
                        <a:t>Division Property of Inequality</a:t>
                      </a:r>
                      <a:endParaRPr sz="1600">
                        <a:solidFill>
                          <a:schemeClr val="dk1"/>
                        </a:solidFill>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r>
              <a:tr h="774400">
                <a:tc>
                  <a:txBody>
                    <a:bodyPr/>
                    <a:lstStyle/>
                    <a:p>
                      <a:pPr indent="-330200" lvl="0" marL="457200" rtl="0" algn="l">
                        <a:spcBef>
                          <a:spcPts val="0"/>
                        </a:spcBef>
                        <a:spcAft>
                          <a:spcPts val="0"/>
                        </a:spcAft>
                        <a:buSzPts val="1600"/>
                        <a:buFont typeface="Calibri"/>
                        <a:buAutoNum type="arabicPeriod" startAt="4"/>
                      </a:pPr>
                      <a:r>
                        <a:rPr lang="en" sz="1600">
                          <a:latin typeface="Calibri"/>
                          <a:ea typeface="Calibri"/>
                          <a:cs typeface="Calibri"/>
                          <a:sym typeface="Calibri"/>
                        </a:rPr>
                        <a:t>–½</a:t>
                      </a:r>
                      <a:r>
                        <a:rPr i="1" lang="en" sz="1600">
                          <a:latin typeface="Times New Roman"/>
                          <a:ea typeface="Times New Roman"/>
                          <a:cs typeface="Times New Roman"/>
                          <a:sym typeface="Times New Roman"/>
                        </a:rPr>
                        <a:t>x</a:t>
                      </a:r>
                      <a:r>
                        <a:rPr lang="en" sz="1600">
                          <a:latin typeface="Calibri"/>
                          <a:ea typeface="Calibri"/>
                          <a:cs typeface="Calibri"/>
                          <a:sym typeface="Calibri"/>
                        </a:rPr>
                        <a:t> ≤ 1</a:t>
                      </a:r>
                      <a:endParaRPr sz="1600">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Graph</a:t>
                      </a:r>
                      <a:r>
                        <a:rPr lang="en" sz="1600">
                          <a:solidFill>
                            <a:schemeClr val="dk1"/>
                          </a:solidFill>
                          <a:latin typeface="Calibri"/>
                          <a:ea typeface="Calibri"/>
                          <a:cs typeface="Calibri"/>
                          <a:sym typeface="Calibri"/>
                        </a:rPr>
                        <a:t> D</a:t>
                      </a:r>
                      <a:endParaRPr sz="1600">
                        <a:solidFill>
                          <a:schemeClr val="dk1"/>
                        </a:solidFill>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c>
                  <a:txBody>
                    <a:bodyPr/>
                    <a:lstStyle/>
                    <a:p>
                      <a:pPr indent="-330200" lvl="0" marL="457200" rtl="0" algn="l">
                        <a:spcBef>
                          <a:spcPts val="0"/>
                        </a:spcBef>
                        <a:spcAft>
                          <a:spcPts val="0"/>
                        </a:spcAft>
                        <a:buClr>
                          <a:schemeClr val="dk1"/>
                        </a:buClr>
                        <a:buSzPts val="1600"/>
                        <a:buFont typeface="Calibri"/>
                        <a:buAutoNum type="romanLcPeriod" startAt="4"/>
                      </a:pPr>
                      <a:r>
                        <a:rPr lang="en" sz="1600">
                          <a:solidFill>
                            <a:schemeClr val="dk1"/>
                          </a:solidFill>
                          <a:latin typeface="Calibri"/>
                          <a:ea typeface="Calibri"/>
                          <a:cs typeface="Calibri"/>
                          <a:sym typeface="Calibri"/>
                        </a:rPr>
                        <a:t>Subtraction Property of Inequality</a:t>
                      </a:r>
                      <a:endParaRPr sz="1600">
                        <a:solidFill>
                          <a:schemeClr val="dk1"/>
                        </a:solidFill>
                        <a:latin typeface="Calibri"/>
                        <a:ea typeface="Calibri"/>
                        <a:cs typeface="Calibri"/>
                        <a:sym typeface="Calibri"/>
                      </a:endParaRPr>
                    </a:p>
                  </a:txBody>
                  <a:tcPr marT="91425" marB="91425" marR="91425" marL="91425">
                    <a:lnL cap="flat" cmpd="sng" w="9525">
                      <a:solidFill>
                        <a:srgbClr val="5E5E5E">
                          <a:alpha val="0"/>
                        </a:srgbClr>
                      </a:solidFill>
                      <a:prstDash val="solid"/>
                      <a:round/>
                      <a:headEnd len="sm" w="sm" type="none"/>
                      <a:tailEnd len="sm" w="sm" type="none"/>
                    </a:lnL>
                    <a:lnR cap="flat" cmpd="sng" w="9525">
                      <a:solidFill>
                        <a:srgbClr val="5E5E5E">
                          <a:alpha val="0"/>
                        </a:srgbClr>
                      </a:solidFill>
                      <a:prstDash val="solid"/>
                      <a:round/>
                      <a:headEnd len="sm" w="sm" type="none"/>
                      <a:tailEnd len="sm" w="sm" type="none"/>
                    </a:lnR>
                    <a:lnT cap="flat" cmpd="sng" w="9525">
                      <a:solidFill>
                        <a:srgbClr val="5E5E5E">
                          <a:alpha val="0"/>
                        </a:srgbClr>
                      </a:solidFill>
                      <a:prstDash val="solid"/>
                      <a:round/>
                      <a:headEnd len="sm" w="sm" type="none"/>
                      <a:tailEnd len="sm" w="sm" type="none"/>
                    </a:lnT>
                    <a:lnB cap="flat" cmpd="sng" w="9525">
                      <a:solidFill>
                        <a:srgbClr val="5E5E5E">
                          <a:alpha val="0"/>
                        </a:srgbClr>
                      </a:solidFill>
                      <a:prstDash val="solid"/>
                      <a:round/>
                      <a:headEnd len="sm" w="sm" type="none"/>
                      <a:tailEnd len="sm" w="sm" type="none"/>
                    </a:lnB>
                  </a:tcPr>
                </a:tc>
              </a:tr>
            </a:tbl>
          </a:graphicData>
        </a:graphic>
      </p:graphicFrame>
      <p:pic>
        <p:nvPicPr>
          <p:cNvPr id="350" name="Google Shape;350;p29" title="382fc5944d156f96425a06cc472570c002f42690.jpg"/>
          <p:cNvPicPr preferRelativeResize="0"/>
          <p:nvPr/>
        </p:nvPicPr>
        <p:blipFill rotWithShape="1">
          <a:blip r:embed="rId4">
            <a:alphaModFix/>
          </a:blip>
          <a:srcRect b="23259" l="0" r="0" t="0"/>
          <a:stretch/>
        </p:blipFill>
        <p:spPr>
          <a:xfrm>
            <a:off x="2209050" y="1849374"/>
            <a:ext cx="3803849" cy="354000"/>
          </a:xfrm>
          <a:prstGeom prst="rect">
            <a:avLst/>
          </a:prstGeom>
          <a:noFill/>
          <a:ln>
            <a:noFill/>
          </a:ln>
        </p:spPr>
      </p:pic>
      <p:pic>
        <p:nvPicPr>
          <p:cNvPr id="351" name="Google Shape;351;p29" title="94f73128258a93e934f991bef7309c37be97bea1.jpg"/>
          <p:cNvPicPr preferRelativeResize="0"/>
          <p:nvPr/>
        </p:nvPicPr>
        <p:blipFill rotWithShape="1">
          <a:blip r:embed="rId5">
            <a:alphaModFix/>
          </a:blip>
          <a:srcRect b="26578" l="0" r="0" t="0"/>
          <a:stretch/>
        </p:blipFill>
        <p:spPr>
          <a:xfrm>
            <a:off x="2220750" y="2637749"/>
            <a:ext cx="3803826" cy="338700"/>
          </a:xfrm>
          <a:prstGeom prst="rect">
            <a:avLst/>
          </a:prstGeom>
          <a:noFill/>
          <a:ln>
            <a:noFill/>
          </a:ln>
        </p:spPr>
      </p:pic>
      <p:pic>
        <p:nvPicPr>
          <p:cNvPr id="352" name="Google Shape;352;p29" title="7178cecf06bf2c3b25ec36162f73f1ea4cc50692.jpg"/>
          <p:cNvPicPr preferRelativeResize="0"/>
          <p:nvPr/>
        </p:nvPicPr>
        <p:blipFill rotWithShape="1">
          <a:blip r:embed="rId6">
            <a:alphaModFix/>
          </a:blip>
          <a:srcRect b="26578" l="0" r="0" t="0"/>
          <a:stretch/>
        </p:blipFill>
        <p:spPr>
          <a:xfrm>
            <a:off x="2230125" y="3372550"/>
            <a:ext cx="3818950" cy="338700"/>
          </a:xfrm>
          <a:prstGeom prst="rect">
            <a:avLst/>
          </a:prstGeom>
          <a:noFill/>
          <a:ln>
            <a:noFill/>
          </a:ln>
        </p:spPr>
      </p:pic>
      <p:pic>
        <p:nvPicPr>
          <p:cNvPr id="353" name="Google Shape;353;p29" title="6520962dc39f9e08095041073ca8d01671f0f75d.jpg"/>
          <p:cNvPicPr preferRelativeResize="0"/>
          <p:nvPr/>
        </p:nvPicPr>
        <p:blipFill rotWithShape="1">
          <a:blip r:embed="rId7">
            <a:alphaModFix/>
          </a:blip>
          <a:srcRect b="26578" l="0" r="0" t="0"/>
          <a:stretch/>
        </p:blipFill>
        <p:spPr>
          <a:xfrm>
            <a:off x="2265650" y="4137274"/>
            <a:ext cx="3803826" cy="338700"/>
          </a:xfrm>
          <a:prstGeom prst="rect">
            <a:avLst/>
          </a:prstGeom>
          <a:noFill/>
          <a:ln>
            <a:noFill/>
          </a:ln>
        </p:spPr>
      </p:pic>
      <p:sp>
        <p:nvSpPr>
          <p:cNvPr id="354" name="Google Shape;354;p29"/>
          <p:cNvSpPr txBox="1"/>
          <p:nvPr/>
        </p:nvSpPr>
        <p:spPr>
          <a:xfrm>
            <a:off x="334650" y="816163"/>
            <a:ext cx="777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Solve each inequality and match it to its graph and the method(s) used to solve it.</a:t>
            </a:r>
            <a:endParaRPr sz="1800">
              <a:solidFill>
                <a:srgbClr val="424242"/>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8" name="Shape 358"/>
        <p:cNvGrpSpPr/>
        <p:nvPr/>
      </p:nvGrpSpPr>
      <p:grpSpPr>
        <a:xfrm>
          <a:off x="0" y="0"/>
          <a:ext cx="0" cy="0"/>
          <a:chOff x="0" y="0"/>
          <a:chExt cx="0" cy="0"/>
        </a:xfrm>
      </p:grpSpPr>
      <p:sp>
        <p:nvSpPr>
          <p:cNvPr id="359" name="Google Shape;359;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60" name="Google Shape;360;p30"/>
          <p:cNvSpPr txBox="1"/>
          <p:nvPr>
            <p:ph idx="1" type="body"/>
          </p:nvPr>
        </p:nvSpPr>
        <p:spPr>
          <a:xfrm>
            <a:off x="311700" y="925275"/>
            <a:ext cx="8520600" cy="364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Solve the inequality. Which number line represents the solution?</a:t>
            </a:r>
            <a:endParaRPr sz="1600"/>
          </a:p>
          <a:p>
            <a:pPr indent="0" lvl="0" marL="0" rtl="0" algn="l">
              <a:lnSpc>
                <a:spcPct val="100000"/>
              </a:lnSpc>
              <a:spcBef>
                <a:spcPts val="1200"/>
              </a:spcBef>
              <a:spcAft>
                <a:spcPts val="0"/>
              </a:spcAft>
              <a:buNone/>
            </a:pPr>
            <a:r>
              <a:rPr lang="en" sz="1600"/>
              <a:t> –13</a:t>
            </a:r>
            <a:r>
              <a:rPr i="1" lang="en" sz="1600">
                <a:latin typeface="Times New Roman"/>
                <a:ea typeface="Times New Roman"/>
                <a:cs typeface="Times New Roman"/>
                <a:sym typeface="Times New Roman"/>
              </a:rPr>
              <a:t>m</a:t>
            </a:r>
            <a:r>
              <a:rPr lang="en" sz="1600"/>
              <a:t> ≤ 5</a:t>
            </a:r>
            <a:endParaRPr sz="1600"/>
          </a:p>
          <a:p>
            <a:pPr indent="-330200" lvl="0" marL="914400" rtl="0" algn="l">
              <a:lnSpc>
                <a:spcPct val="100000"/>
              </a:lnSpc>
              <a:spcBef>
                <a:spcPts val="1200"/>
              </a:spcBef>
              <a:spcAft>
                <a:spcPts val="0"/>
              </a:spcAft>
              <a:buSzPts val="1600"/>
              <a:buFont typeface="Noto Sans"/>
              <a:buAutoNum type="alphaLcPeriod"/>
            </a:pPr>
            <a:r>
              <a:rPr lang="en" sz="1600"/>
              <a:t>  </a:t>
            </a:r>
            <a:endParaRPr sz="1600"/>
          </a:p>
          <a:p>
            <a:pPr indent="0" lvl="0" marL="0" rtl="0" algn="l">
              <a:lnSpc>
                <a:spcPct val="100000"/>
              </a:lnSpc>
              <a:spcBef>
                <a:spcPts val="1000"/>
              </a:spcBef>
              <a:spcAft>
                <a:spcPts val="0"/>
              </a:spcAft>
              <a:buNone/>
            </a:pPr>
            <a:r>
              <a:t/>
            </a:r>
            <a:endParaRPr sz="1600"/>
          </a:p>
          <a:p>
            <a:pPr indent="-330200" lvl="0" marL="914400" rtl="0" algn="l">
              <a:lnSpc>
                <a:spcPct val="100000"/>
              </a:lnSpc>
              <a:spcBef>
                <a:spcPts val="1000"/>
              </a:spcBef>
              <a:spcAft>
                <a:spcPts val="0"/>
              </a:spcAft>
              <a:buSzPts val="1600"/>
              <a:buFont typeface="Noto Sans"/>
              <a:buAutoNum type="alphaLcPeriod"/>
            </a:pPr>
            <a:r>
              <a:rPr lang="en" sz="1600"/>
              <a:t> </a:t>
            </a:r>
            <a:endParaRPr sz="1600"/>
          </a:p>
          <a:p>
            <a:pPr indent="0" lvl="0" marL="0" rtl="0" algn="l">
              <a:lnSpc>
                <a:spcPct val="100000"/>
              </a:lnSpc>
              <a:spcBef>
                <a:spcPts val="1000"/>
              </a:spcBef>
              <a:spcAft>
                <a:spcPts val="0"/>
              </a:spcAft>
              <a:buNone/>
            </a:pPr>
            <a:r>
              <a:t/>
            </a:r>
            <a:endParaRPr sz="1600"/>
          </a:p>
          <a:p>
            <a:pPr indent="-330200" lvl="0" marL="914400" rtl="0" algn="l">
              <a:lnSpc>
                <a:spcPct val="100000"/>
              </a:lnSpc>
              <a:spcBef>
                <a:spcPts val="1000"/>
              </a:spcBef>
              <a:spcAft>
                <a:spcPts val="0"/>
              </a:spcAft>
              <a:buSzPts val="1600"/>
              <a:buFont typeface="Noto Sans"/>
              <a:buAutoNum type="alphaLcPeriod"/>
            </a:pPr>
            <a:r>
              <a:rPr lang="en" sz="1600"/>
              <a:t> </a:t>
            </a:r>
            <a:endParaRPr sz="1600"/>
          </a:p>
          <a:p>
            <a:pPr indent="0" lvl="0" marL="0" rtl="0" algn="l">
              <a:lnSpc>
                <a:spcPct val="100000"/>
              </a:lnSpc>
              <a:spcBef>
                <a:spcPts val="1000"/>
              </a:spcBef>
              <a:spcAft>
                <a:spcPts val="0"/>
              </a:spcAft>
              <a:buNone/>
            </a:pPr>
            <a:r>
              <a:t/>
            </a:r>
            <a:endParaRPr sz="1600"/>
          </a:p>
          <a:p>
            <a:pPr indent="-336550" lvl="0" marL="914400" rtl="0" algn="l">
              <a:lnSpc>
                <a:spcPct val="100000"/>
              </a:lnSpc>
              <a:spcBef>
                <a:spcPts val="1000"/>
              </a:spcBef>
              <a:spcAft>
                <a:spcPts val="1000"/>
              </a:spcAft>
              <a:buSzPts val="1700"/>
              <a:buFont typeface="Noto Sans"/>
              <a:buAutoNum type="alphaLcPeriod"/>
            </a:pPr>
            <a:r>
              <a:t/>
            </a:r>
            <a:endParaRPr sz="1700"/>
          </a:p>
        </p:txBody>
      </p:sp>
      <p:sp>
        <p:nvSpPr>
          <p:cNvPr id="361" name="Google Shape;361;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2" name="Google Shape;362;p3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2.10.5: Solving Inequalities </a:t>
            </a:r>
            <a:endParaRPr/>
          </a:p>
        </p:txBody>
      </p:sp>
      <p:pic>
        <p:nvPicPr>
          <p:cNvPr id="363" name="Google Shape;363;p3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64" name="Google Shape;364;p30">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365" name="Google Shape;365;p30" title="bce9b45c0860cae5f03cf88e7b8638bcdb744865.jpg"/>
          <p:cNvPicPr preferRelativeResize="0"/>
          <p:nvPr/>
        </p:nvPicPr>
        <p:blipFill>
          <a:blip r:embed="rId5">
            <a:alphaModFix/>
          </a:blip>
          <a:stretch>
            <a:fillRect/>
          </a:stretch>
        </p:blipFill>
        <p:spPr>
          <a:xfrm>
            <a:off x="1304913" y="1920638"/>
            <a:ext cx="4791075" cy="581025"/>
          </a:xfrm>
          <a:prstGeom prst="rect">
            <a:avLst/>
          </a:prstGeom>
          <a:noFill/>
          <a:ln>
            <a:noFill/>
          </a:ln>
        </p:spPr>
      </p:pic>
      <p:pic>
        <p:nvPicPr>
          <p:cNvPr id="366" name="Google Shape;366;p30" title="8aac2fd9d1dbe2f99395c66587449e4a04eb629c.jpg"/>
          <p:cNvPicPr preferRelativeResize="0"/>
          <p:nvPr/>
        </p:nvPicPr>
        <p:blipFill>
          <a:blip r:embed="rId6">
            <a:alphaModFix/>
          </a:blip>
          <a:stretch>
            <a:fillRect/>
          </a:stretch>
        </p:blipFill>
        <p:spPr>
          <a:xfrm>
            <a:off x="1290638" y="2615125"/>
            <a:ext cx="4819650" cy="581025"/>
          </a:xfrm>
          <a:prstGeom prst="rect">
            <a:avLst/>
          </a:prstGeom>
          <a:noFill/>
          <a:ln>
            <a:noFill/>
          </a:ln>
        </p:spPr>
      </p:pic>
      <p:pic>
        <p:nvPicPr>
          <p:cNvPr id="367" name="Google Shape;367;p30" title="cf25238a45907e3f3e519345648129064e2cd2e5.jpg"/>
          <p:cNvPicPr preferRelativeResize="0"/>
          <p:nvPr/>
        </p:nvPicPr>
        <p:blipFill>
          <a:blip r:embed="rId7">
            <a:alphaModFix/>
          </a:blip>
          <a:stretch>
            <a:fillRect/>
          </a:stretch>
        </p:blipFill>
        <p:spPr>
          <a:xfrm>
            <a:off x="1290650" y="3309588"/>
            <a:ext cx="4819650" cy="581025"/>
          </a:xfrm>
          <a:prstGeom prst="rect">
            <a:avLst/>
          </a:prstGeom>
          <a:noFill/>
          <a:ln>
            <a:noFill/>
          </a:ln>
        </p:spPr>
      </p:pic>
      <p:pic>
        <p:nvPicPr>
          <p:cNvPr id="368" name="Google Shape;368;p30" title="23ef0bb0834b20bcfff8b36daafb2fe717ce9dfc.jpg"/>
          <p:cNvPicPr preferRelativeResize="0"/>
          <p:nvPr/>
        </p:nvPicPr>
        <p:blipFill>
          <a:blip r:embed="rId8">
            <a:alphaModFix/>
          </a:blip>
          <a:stretch>
            <a:fillRect/>
          </a:stretch>
        </p:blipFill>
        <p:spPr>
          <a:xfrm>
            <a:off x="1290638" y="3980263"/>
            <a:ext cx="4819650" cy="5810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2" name="Shape 372"/>
        <p:cNvGrpSpPr/>
        <p:nvPr/>
      </p:nvGrpSpPr>
      <p:grpSpPr>
        <a:xfrm>
          <a:off x="0" y="0"/>
          <a:ext cx="0" cy="0"/>
          <a:chOff x="0" y="0"/>
          <a:chExt cx="0" cy="0"/>
        </a:xfrm>
      </p:grpSpPr>
      <p:sp>
        <p:nvSpPr>
          <p:cNvPr id="373" name="Google Shape;373;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74" name="Google Shape;374;p31"/>
          <p:cNvSpPr txBox="1"/>
          <p:nvPr>
            <p:ph idx="1" type="body"/>
          </p:nvPr>
        </p:nvSpPr>
        <p:spPr>
          <a:xfrm>
            <a:off x="311700" y="904875"/>
            <a:ext cx="4246800" cy="3866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solidFill>
                  <a:srgbClr val="1D2125"/>
                </a:solidFill>
              </a:rPr>
              <a:t>Solve the following linear inequalities:</a:t>
            </a:r>
            <a:endParaRPr>
              <a:solidFill>
                <a:srgbClr val="1D2125"/>
              </a:solidFill>
            </a:endParaRPr>
          </a:p>
          <a:p>
            <a:pPr indent="-342900" lvl="0" marL="457200" rtl="0" algn="l">
              <a:spcBef>
                <a:spcPts val="1200"/>
              </a:spcBef>
              <a:spcAft>
                <a:spcPts val="0"/>
              </a:spcAft>
              <a:buClr>
                <a:srgbClr val="1D2125"/>
              </a:buClr>
              <a:buSzPts val="1800"/>
              <a:buAutoNum type="arabicPeriod"/>
            </a:pPr>
            <a:r>
              <a:rPr lang="en">
                <a:solidFill>
                  <a:srgbClr val="1D2125"/>
                </a:solidFill>
              </a:rPr>
              <a:t>9</a:t>
            </a:r>
            <a:r>
              <a:rPr i="1" lang="en" sz="1600">
                <a:solidFill>
                  <a:srgbClr val="000000"/>
                </a:solidFill>
                <a:latin typeface="Times New Roman"/>
                <a:ea typeface="Times New Roman"/>
                <a:cs typeface="Times New Roman"/>
                <a:sym typeface="Times New Roman"/>
              </a:rPr>
              <a:t>y</a:t>
            </a:r>
            <a:r>
              <a:rPr lang="en">
                <a:solidFill>
                  <a:srgbClr val="1D2125"/>
                </a:solidFill>
              </a:rPr>
              <a:t> &lt; 54</a:t>
            </a:r>
            <a:endParaRPr>
              <a:solidFill>
                <a:srgbClr val="1D2125"/>
              </a:solidFill>
            </a:endParaRPr>
          </a:p>
          <a:p>
            <a:pPr indent="-330200" lvl="1" marL="914400" rtl="0" algn="l">
              <a:spcBef>
                <a:spcPts val="0"/>
              </a:spcBef>
              <a:spcAft>
                <a:spcPts val="0"/>
              </a:spcAft>
              <a:buClr>
                <a:srgbClr val="1D2125"/>
              </a:buClr>
              <a:buSzPts val="1600"/>
              <a:buChar char="●"/>
            </a:pPr>
            <a:r>
              <a:rPr lang="en">
                <a:solidFill>
                  <a:srgbClr val="1D2125"/>
                </a:solidFill>
              </a:rPr>
              <a:t>Step 1: Divide both sides of the inequality by 9; since 9 is positive, the inequality stays the same.  </a:t>
            </a:r>
            <a:endParaRPr>
              <a:solidFill>
                <a:srgbClr val="1D2125"/>
              </a:solidFill>
            </a:endParaRPr>
          </a:p>
          <a:p>
            <a:pPr indent="-330200" lvl="1" marL="914400" rtl="0" algn="l">
              <a:spcBef>
                <a:spcPts val="0"/>
              </a:spcBef>
              <a:spcAft>
                <a:spcPts val="0"/>
              </a:spcAft>
              <a:buClr>
                <a:srgbClr val="1D2125"/>
              </a:buClr>
              <a:buSzPts val="1600"/>
              <a:buChar char="●"/>
            </a:pPr>
            <a:r>
              <a:rPr lang="en">
                <a:solidFill>
                  <a:srgbClr val="1D2125"/>
                </a:solidFill>
              </a:rPr>
              <a:t>Step 2: Simplify.</a:t>
            </a:r>
            <a:endParaRPr>
              <a:solidFill>
                <a:srgbClr val="1D2125"/>
              </a:solidFill>
            </a:endParaRPr>
          </a:p>
          <a:p>
            <a:pPr indent="-330200" lvl="2" marL="1371600" rtl="0" algn="l">
              <a:spcBef>
                <a:spcPts val="0"/>
              </a:spcBef>
              <a:spcAft>
                <a:spcPts val="0"/>
              </a:spcAft>
              <a:buClr>
                <a:srgbClr val="1D2125"/>
              </a:buClr>
              <a:buSzPts val="1600"/>
              <a:buChar char="○"/>
            </a:pPr>
            <a:r>
              <a:rPr i="1" lang="en">
                <a:solidFill>
                  <a:srgbClr val="000000"/>
                </a:solidFill>
                <a:latin typeface="Times New Roman"/>
                <a:ea typeface="Times New Roman"/>
                <a:cs typeface="Times New Roman"/>
                <a:sym typeface="Times New Roman"/>
              </a:rPr>
              <a:t>y</a:t>
            </a:r>
            <a:r>
              <a:rPr lang="en">
                <a:solidFill>
                  <a:srgbClr val="1D2125"/>
                </a:solidFill>
              </a:rPr>
              <a:t> &lt; 6</a:t>
            </a:r>
            <a:endParaRPr>
              <a:solidFill>
                <a:srgbClr val="1D2125"/>
              </a:solidFill>
            </a:endParaRPr>
          </a:p>
          <a:p>
            <a:pPr indent="-330200" lvl="1" marL="914400" rtl="0" algn="l">
              <a:spcBef>
                <a:spcPts val="0"/>
              </a:spcBef>
              <a:spcAft>
                <a:spcPts val="0"/>
              </a:spcAft>
              <a:buClr>
                <a:srgbClr val="1D2125"/>
              </a:buClr>
              <a:buSzPts val="1600"/>
              <a:buChar char="●"/>
            </a:pPr>
            <a:r>
              <a:rPr lang="en">
                <a:solidFill>
                  <a:srgbClr val="1D2125"/>
                </a:solidFill>
              </a:rPr>
              <a:t>Step 3: Graph the solution on the number line.</a:t>
            </a:r>
            <a:endParaRPr>
              <a:solidFill>
                <a:srgbClr val="1D2125"/>
              </a:solidFill>
            </a:endParaRPr>
          </a:p>
          <a:p>
            <a:pPr indent="0" lvl="0" marL="0" rtl="0" algn="l">
              <a:spcBef>
                <a:spcPts val="1200"/>
              </a:spcBef>
              <a:spcAft>
                <a:spcPts val="0"/>
              </a:spcAft>
              <a:buNone/>
            </a:pPr>
            <a:r>
              <a:t/>
            </a:r>
            <a:endParaRPr>
              <a:solidFill>
                <a:srgbClr val="1D2125"/>
              </a:solidFill>
            </a:endParaRPr>
          </a:p>
          <a:p>
            <a:pPr indent="-330200" lvl="1" marL="914400" rtl="0" algn="l">
              <a:spcBef>
                <a:spcPts val="1200"/>
              </a:spcBef>
              <a:spcAft>
                <a:spcPts val="0"/>
              </a:spcAft>
              <a:buClr>
                <a:srgbClr val="1D2125"/>
              </a:buClr>
              <a:buSzPts val="1600"/>
              <a:buChar char="●"/>
            </a:pPr>
            <a:r>
              <a:rPr lang="en">
                <a:solidFill>
                  <a:srgbClr val="1D2125"/>
                </a:solidFill>
              </a:rPr>
              <a:t>Step 4: Write the solution in interval notation.</a:t>
            </a:r>
            <a:endParaRPr>
              <a:solidFill>
                <a:srgbClr val="1D2125"/>
              </a:solidFill>
            </a:endParaRPr>
          </a:p>
          <a:p>
            <a:pPr indent="-330200" lvl="2" marL="1371600" rtl="0" algn="l">
              <a:spcBef>
                <a:spcPts val="0"/>
              </a:spcBef>
              <a:spcAft>
                <a:spcPts val="0"/>
              </a:spcAft>
              <a:buClr>
                <a:srgbClr val="1D2125"/>
              </a:buClr>
              <a:buSzPts val="1600"/>
              <a:buChar char="○"/>
            </a:pPr>
            <a:r>
              <a:rPr lang="en">
                <a:solidFill>
                  <a:srgbClr val="1D2125"/>
                </a:solidFill>
              </a:rPr>
              <a:t>(−∞,6)</a:t>
            </a:r>
            <a:endParaRPr>
              <a:solidFill>
                <a:srgbClr val="1D2125"/>
              </a:solidFill>
            </a:endParaRPr>
          </a:p>
        </p:txBody>
      </p:sp>
      <p:pic>
        <p:nvPicPr>
          <p:cNvPr id="375" name="Google Shape;375;p3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76" name="Google Shape;376;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7" name="Google Shape;377;p3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2.10.5: Solving Inequalities </a:t>
            </a:r>
            <a:endParaRPr/>
          </a:p>
        </p:txBody>
      </p:sp>
      <p:sp>
        <p:nvSpPr>
          <p:cNvPr id="378" name="Google Shape;378;p31"/>
          <p:cNvSpPr txBox="1"/>
          <p:nvPr>
            <p:ph idx="1" type="body"/>
          </p:nvPr>
        </p:nvSpPr>
        <p:spPr>
          <a:xfrm>
            <a:off x="4558500" y="972300"/>
            <a:ext cx="4246800" cy="38667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Clr>
                <a:srgbClr val="1D2125"/>
              </a:buClr>
              <a:buSzPts val="1800"/>
              <a:buAutoNum type="arabicPeriod" startAt="2"/>
            </a:pPr>
            <a:r>
              <a:rPr lang="en">
                <a:solidFill>
                  <a:srgbClr val="1D2125"/>
                </a:solidFill>
              </a:rPr>
              <a:t>-13</a:t>
            </a:r>
            <a:r>
              <a:rPr i="1" lang="en" sz="1600">
                <a:solidFill>
                  <a:srgbClr val="000000"/>
                </a:solidFill>
                <a:latin typeface="Times New Roman"/>
                <a:ea typeface="Times New Roman"/>
                <a:cs typeface="Times New Roman"/>
                <a:sym typeface="Times New Roman"/>
              </a:rPr>
              <a:t>m</a:t>
            </a:r>
            <a:r>
              <a:rPr lang="en">
                <a:solidFill>
                  <a:srgbClr val="1D2125"/>
                </a:solidFill>
              </a:rPr>
              <a:t> ≥ 65</a:t>
            </a:r>
            <a:endParaRPr>
              <a:solidFill>
                <a:srgbClr val="1D2125"/>
              </a:solidFill>
            </a:endParaRPr>
          </a:p>
          <a:p>
            <a:pPr indent="-330200" lvl="1" marL="914400" rtl="0" algn="l">
              <a:spcBef>
                <a:spcPts val="0"/>
              </a:spcBef>
              <a:spcAft>
                <a:spcPts val="0"/>
              </a:spcAft>
              <a:buClr>
                <a:srgbClr val="1D2125"/>
              </a:buClr>
              <a:buSzPts val="1600"/>
              <a:buChar char="●"/>
            </a:pPr>
            <a:r>
              <a:rPr lang="en">
                <a:solidFill>
                  <a:srgbClr val="1D2125"/>
                </a:solidFill>
              </a:rPr>
              <a:t>Step 1: Divide both sides of the inequality by −13. Since −13 is negative, the inequality reverses.</a:t>
            </a:r>
            <a:endParaRPr>
              <a:solidFill>
                <a:srgbClr val="1D2125"/>
              </a:solidFill>
            </a:endParaRPr>
          </a:p>
          <a:p>
            <a:pPr indent="-330200" lvl="1" marL="914400" rtl="0" algn="l">
              <a:spcBef>
                <a:spcPts val="0"/>
              </a:spcBef>
              <a:spcAft>
                <a:spcPts val="0"/>
              </a:spcAft>
              <a:buClr>
                <a:srgbClr val="1D2125"/>
              </a:buClr>
              <a:buSzPts val="1600"/>
              <a:buChar char="●"/>
            </a:pPr>
            <a:r>
              <a:rPr lang="en">
                <a:solidFill>
                  <a:srgbClr val="1D2125"/>
                </a:solidFill>
              </a:rPr>
              <a:t>Step 2: Simplify.</a:t>
            </a:r>
            <a:endParaRPr>
              <a:solidFill>
                <a:srgbClr val="1D2125"/>
              </a:solidFill>
            </a:endParaRPr>
          </a:p>
          <a:p>
            <a:pPr indent="-330200" lvl="2" marL="1371600" rtl="0" algn="l">
              <a:spcBef>
                <a:spcPts val="0"/>
              </a:spcBef>
              <a:spcAft>
                <a:spcPts val="0"/>
              </a:spcAft>
              <a:buClr>
                <a:srgbClr val="1D2125"/>
              </a:buClr>
              <a:buSzPts val="1600"/>
              <a:buChar char="○"/>
            </a:pPr>
            <a:r>
              <a:rPr i="1" lang="en">
                <a:solidFill>
                  <a:srgbClr val="000000"/>
                </a:solidFill>
                <a:latin typeface="Times New Roman"/>
                <a:ea typeface="Times New Roman"/>
                <a:cs typeface="Times New Roman"/>
                <a:sym typeface="Times New Roman"/>
              </a:rPr>
              <a:t>m</a:t>
            </a:r>
            <a:r>
              <a:rPr lang="en">
                <a:solidFill>
                  <a:srgbClr val="1D2125"/>
                </a:solidFill>
              </a:rPr>
              <a:t> ≤ −5</a:t>
            </a:r>
            <a:endParaRPr>
              <a:solidFill>
                <a:srgbClr val="1D2125"/>
              </a:solidFill>
            </a:endParaRPr>
          </a:p>
          <a:p>
            <a:pPr indent="-330200" lvl="1" marL="914400" rtl="0" algn="l">
              <a:spcBef>
                <a:spcPts val="0"/>
              </a:spcBef>
              <a:spcAft>
                <a:spcPts val="0"/>
              </a:spcAft>
              <a:buClr>
                <a:srgbClr val="1D2125"/>
              </a:buClr>
              <a:buSzPts val="1600"/>
              <a:buChar char="●"/>
            </a:pPr>
            <a:r>
              <a:rPr lang="en">
                <a:solidFill>
                  <a:srgbClr val="1D2125"/>
                </a:solidFill>
              </a:rPr>
              <a:t>Step 3: Graph the solution on the number line.</a:t>
            </a:r>
            <a:endParaRPr>
              <a:solidFill>
                <a:srgbClr val="1D2125"/>
              </a:solidFill>
            </a:endParaRPr>
          </a:p>
          <a:p>
            <a:pPr indent="0" lvl="0" marL="0" rtl="0" algn="l">
              <a:spcBef>
                <a:spcPts val="1200"/>
              </a:spcBef>
              <a:spcAft>
                <a:spcPts val="0"/>
              </a:spcAft>
              <a:buNone/>
            </a:pPr>
            <a:r>
              <a:t/>
            </a:r>
            <a:endParaRPr>
              <a:solidFill>
                <a:srgbClr val="1D2125"/>
              </a:solidFill>
            </a:endParaRPr>
          </a:p>
          <a:p>
            <a:pPr indent="-330200" lvl="1" marL="914400" rtl="0" algn="l">
              <a:spcBef>
                <a:spcPts val="1200"/>
              </a:spcBef>
              <a:spcAft>
                <a:spcPts val="0"/>
              </a:spcAft>
              <a:buClr>
                <a:srgbClr val="1D2125"/>
              </a:buClr>
              <a:buSzPts val="1600"/>
              <a:buChar char="●"/>
            </a:pPr>
            <a:r>
              <a:rPr lang="en">
                <a:solidFill>
                  <a:srgbClr val="1D2125"/>
                </a:solidFill>
              </a:rPr>
              <a:t>Step 4: Write the solution in interval notation.</a:t>
            </a:r>
            <a:endParaRPr>
              <a:solidFill>
                <a:srgbClr val="1D2125"/>
              </a:solidFill>
            </a:endParaRPr>
          </a:p>
          <a:p>
            <a:pPr indent="-330200" lvl="2" marL="1371600" rtl="0" algn="l">
              <a:spcBef>
                <a:spcPts val="0"/>
              </a:spcBef>
              <a:spcAft>
                <a:spcPts val="0"/>
              </a:spcAft>
              <a:buClr>
                <a:srgbClr val="1D2125"/>
              </a:buClr>
              <a:buSzPts val="1600"/>
              <a:buChar char="○"/>
            </a:pPr>
            <a:r>
              <a:rPr lang="en">
                <a:solidFill>
                  <a:srgbClr val="1D2125"/>
                </a:solidFill>
              </a:rPr>
              <a:t>(−∞,−5)</a:t>
            </a:r>
            <a:endParaRPr>
              <a:solidFill>
                <a:srgbClr val="1D2125"/>
              </a:solidFill>
            </a:endParaRPr>
          </a:p>
        </p:txBody>
      </p:sp>
      <p:pic>
        <p:nvPicPr>
          <p:cNvPr id="379" name="Google Shape;379;p31" title="de89c80e4ed83d804b7a227a69c3ba2a026b3076.jpg"/>
          <p:cNvPicPr preferRelativeResize="0"/>
          <p:nvPr/>
        </p:nvPicPr>
        <p:blipFill>
          <a:blip r:embed="rId4">
            <a:alphaModFix/>
          </a:blip>
          <a:stretch>
            <a:fillRect/>
          </a:stretch>
        </p:blipFill>
        <p:spPr>
          <a:xfrm>
            <a:off x="1108550" y="3393625"/>
            <a:ext cx="2015655" cy="338700"/>
          </a:xfrm>
          <a:prstGeom prst="rect">
            <a:avLst/>
          </a:prstGeom>
          <a:noFill/>
          <a:ln>
            <a:noFill/>
          </a:ln>
        </p:spPr>
      </p:pic>
      <p:pic>
        <p:nvPicPr>
          <p:cNvPr id="380" name="Google Shape;380;p31" title="e570c21627edfe973de18cd169aa0a19b5f82a7d.jpg"/>
          <p:cNvPicPr preferRelativeResize="0"/>
          <p:nvPr/>
        </p:nvPicPr>
        <p:blipFill>
          <a:blip r:embed="rId5">
            <a:alphaModFix/>
          </a:blip>
          <a:stretch>
            <a:fillRect/>
          </a:stretch>
        </p:blipFill>
        <p:spPr>
          <a:xfrm>
            <a:off x="5540825" y="3425813"/>
            <a:ext cx="1632549" cy="2743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84" name="Shape 384"/>
        <p:cNvGrpSpPr/>
        <p:nvPr/>
      </p:nvGrpSpPr>
      <p:grpSpPr>
        <a:xfrm>
          <a:off x="0" y="0"/>
          <a:ext cx="0" cy="0"/>
          <a:chOff x="0" y="0"/>
          <a:chExt cx="0" cy="0"/>
        </a:xfrm>
      </p:grpSpPr>
      <p:sp>
        <p:nvSpPr>
          <p:cNvPr id="385" name="Google Shape;385;p32"/>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6" name="Google Shape;386;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87" name="Google Shape;387;p3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32"/>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9" name="Google Shape;389;p32"/>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0" name="Google Shape;390;p32"/>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1" name="Google Shape;391;p3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2" name="Google Shape;392;p3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3" name="Google Shape;393;p32"/>
          <p:cNvCxnSpPr>
            <a:stCxn id="387" idx="2"/>
            <a:endCxn id="38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94" name="Google Shape;394;p32"/>
          <p:cNvCxnSpPr>
            <a:stCxn id="389" idx="3"/>
            <a:endCxn id="388"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95" name="Google Shape;395;p32"/>
          <p:cNvCxnSpPr>
            <a:stCxn id="390" idx="3"/>
            <a:endCxn id="385"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396" name="Google Shape;396;p32"/>
          <p:cNvCxnSpPr>
            <a:stCxn id="385" idx="3"/>
            <a:endCxn id="391"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97" name="Google Shape;397;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8" name="Google Shape;398;p3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99" name="Google Shape;399;p3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00" name="Google Shape;400;p32"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01" name="Google Shape;401;p3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02" name="Google Shape;402;p32"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03" name="Google Shape;403;p32"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04" name="Google Shape;404;p32"/>
          <p:cNvCxnSpPr>
            <a:stCxn id="391" idx="3"/>
            <a:endCxn id="39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05" name="Google Shape;405;p32"/>
          <p:cNvCxnSpPr>
            <a:stCxn id="388" idx="3"/>
            <a:endCxn id="390"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06" name="Google Shape;406;p3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07" name="Google Shape;407;p3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8" name="Google Shape;408;p3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09" name="Google Shape;409;p3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10" name="Google Shape;410;p32"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11" name="Google Shape;411;p32"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12" name="Google Shape;412;p32"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13" name="Google Shape;413;p32"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7" name="Shape 417"/>
        <p:cNvGrpSpPr/>
        <p:nvPr/>
      </p:nvGrpSpPr>
      <p:grpSpPr>
        <a:xfrm>
          <a:off x="0" y="0"/>
          <a:ext cx="0" cy="0"/>
          <a:chOff x="0" y="0"/>
          <a:chExt cx="0" cy="0"/>
        </a:xfrm>
      </p:grpSpPr>
      <p:sp>
        <p:nvSpPr>
          <p:cNvPr id="418" name="Google Shape;418;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19" name="Google Shape;419;p33"/>
          <p:cNvSpPr txBox="1"/>
          <p:nvPr>
            <p:ph idx="1" type="body"/>
          </p:nvPr>
        </p:nvSpPr>
        <p:spPr>
          <a:xfrm>
            <a:off x="311700" y="1152475"/>
            <a:ext cx="4809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Lin’s job pays $8.25 an hour plus $10 of transportation allowance each week. She has to work at least 5 hours a week to keep the job, and she can earn up to $175 per week, including $10 to cover transportation per week.</a:t>
            </a:r>
            <a:endParaRPr/>
          </a:p>
          <a:p>
            <a:pPr indent="-342900" lvl="0" marL="457200" rtl="0" algn="l">
              <a:lnSpc>
                <a:spcPct val="100000"/>
              </a:lnSpc>
              <a:spcBef>
                <a:spcPts val="1200"/>
              </a:spcBef>
              <a:spcAft>
                <a:spcPts val="0"/>
              </a:spcAft>
              <a:buClr>
                <a:srgbClr val="424242"/>
              </a:buClr>
              <a:buSzPts val="1800"/>
              <a:buFont typeface="Noto Sans"/>
              <a:buAutoNum type="arabicPeriod"/>
            </a:pPr>
            <a:r>
              <a:rPr lang="en"/>
              <a:t>Represent this situation mathematically. If you use variables, specify what each one means.</a:t>
            </a:r>
            <a:endParaRPr/>
          </a:p>
          <a:p>
            <a:pPr indent="-342900" lvl="0" marL="457200" rtl="0" algn="l">
              <a:lnSpc>
                <a:spcPct val="100000"/>
              </a:lnSpc>
              <a:spcBef>
                <a:spcPts val="0"/>
              </a:spcBef>
              <a:spcAft>
                <a:spcPts val="0"/>
              </a:spcAft>
              <a:buClr>
                <a:srgbClr val="424242"/>
              </a:buClr>
              <a:buSzPts val="1800"/>
              <a:buFont typeface="Noto Sans"/>
              <a:buAutoNum type="arabicPeriod"/>
            </a:pPr>
            <a:r>
              <a:rPr lang="en"/>
              <a:t>How many hours per week can Lin work? Be prepared to show your reasoning.</a:t>
            </a:r>
            <a:endParaRPr/>
          </a:p>
        </p:txBody>
      </p:sp>
      <p:sp>
        <p:nvSpPr>
          <p:cNvPr id="420" name="Google Shape;420;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1" name="Google Shape;421;p3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2.10.6 Writing Inequalities to Represent a Situation</a:t>
            </a:r>
            <a:endParaRPr/>
          </a:p>
        </p:txBody>
      </p:sp>
      <p:pic>
        <p:nvPicPr>
          <p:cNvPr id="422" name="Google Shape;422;p33" title="ChatGPT Image Aug 20, 2025, 06_08_46 PM.png"/>
          <p:cNvPicPr preferRelativeResize="0"/>
          <p:nvPr/>
        </p:nvPicPr>
        <p:blipFill>
          <a:blip r:embed="rId4">
            <a:alphaModFix/>
          </a:blip>
          <a:stretch>
            <a:fillRect/>
          </a:stretch>
        </p:blipFill>
        <p:spPr>
          <a:xfrm>
            <a:off x="5548050" y="928988"/>
            <a:ext cx="2190349" cy="328552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26" name="Shape 426"/>
        <p:cNvGrpSpPr/>
        <p:nvPr/>
      </p:nvGrpSpPr>
      <p:grpSpPr>
        <a:xfrm>
          <a:off x="0" y="0"/>
          <a:ext cx="0" cy="0"/>
          <a:chOff x="0" y="0"/>
          <a:chExt cx="0" cy="0"/>
        </a:xfrm>
      </p:grpSpPr>
      <p:sp>
        <p:nvSpPr>
          <p:cNvPr id="427" name="Google Shape;427;p34"/>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8" name="Google Shape;428;p3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29" name="Google Shape;429;p3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0" name="Google Shape;430;p34"/>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1" name="Google Shape;431;p3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2" name="Google Shape;432;p34"/>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3" name="Google Shape;433;p34"/>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4" name="Google Shape;434;p3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35" name="Google Shape;435;p34"/>
          <p:cNvCxnSpPr>
            <a:stCxn id="429" idx="2"/>
            <a:endCxn id="43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36" name="Google Shape;436;p34"/>
          <p:cNvCxnSpPr>
            <a:stCxn id="431" idx="3"/>
            <a:endCxn id="430"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37" name="Google Shape;437;p34"/>
          <p:cNvCxnSpPr>
            <a:stCxn id="432" idx="3"/>
            <a:endCxn id="427"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38" name="Google Shape;438;p34"/>
          <p:cNvCxnSpPr>
            <a:stCxn id="427" idx="3"/>
            <a:endCxn id="433"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39" name="Google Shape;439;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0" name="Google Shape;440;p3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41" name="Google Shape;441;p34"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42" name="Google Shape;442;p3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43" name="Google Shape;443;p34"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44" name="Google Shape;444;p34"/>
          <p:cNvCxnSpPr>
            <a:stCxn id="433" idx="3"/>
            <a:endCxn id="43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45" name="Google Shape;445;p34"/>
          <p:cNvCxnSpPr>
            <a:stCxn id="430" idx="3"/>
            <a:endCxn id="432"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46" name="Google Shape;446;p3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47" name="Google Shape;447;p3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8" name="Google Shape;448;p3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49" name="Google Shape;449;p3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50" name="Google Shape;450;p3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51" name="Google Shape;451;p34"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52" name="Google Shape;452;p34"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53" name="Google Shape;453;p34"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54" name="Google Shape;454;p34"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55" name="Google Shape;455;p34"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9" name="Shape 459"/>
        <p:cNvGrpSpPr/>
        <p:nvPr/>
      </p:nvGrpSpPr>
      <p:grpSpPr>
        <a:xfrm>
          <a:off x="0" y="0"/>
          <a:ext cx="0" cy="0"/>
          <a:chOff x="0" y="0"/>
          <a:chExt cx="0" cy="0"/>
        </a:xfrm>
      </p:grpSpPr>
      <p:sp>
        <p:nvSpPr>
          <p:cNvPr id="460" name="Google Shape;460;p3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61" name="Google Shape;461;p35"/>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62" name="Google Shape;462;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63" name="Google Shape;463;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2.10.7 </a:t>
            </a:r>
            <a:r>
              <a:rPr lang="en"/>
              <a:t>Practice</a:t>
            </a:r>
            <a:endParaRPr/>
          </a:p>
        </p:txBody>
      </p:sp>
      <p:pic>
        <p:nvPicPr>
          <p:cNvPr descr="Student studying with a laptop and open book, showing focus and independent learning during math practice." id="464" name="Google Shape;464;p35"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68" name="Shape 468"/>
        <p:cNvGrpSpPr/>
        <p:nvPr/>
      </p:nvGrpSpPr>
      <p:grpSpPr>
        <a:xfrm>
          <a:off x="0" y="0"/>
          <a:ext cx="0" cy="0"/>
          <a:chOff x="0" y="0"/>
          <a:chExt cx="0" cy="0"/>
        </a:xfrm>
      </p:grpSpPr>
      <p:sp>
        <p:nvSpPr>
          <p:cNvPr id="469" name="Google Shape;469;p36"/>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0" name="Google Shape;470;p3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71" name="Google Shape;471;p3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2" name="Google Shape;472;p3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3" name="Google Shape;473;p3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4" name="Google Shape;474;p36"/>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5" name="Google Shape;475;p36"/>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6" name="Google Shape;476;p36"/>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77" name="Google Shape;477;p36"/>
          <p:cNvCxnSpPr>
            <a:stCxn id="471" idx="2"/>
            <a:endCxn id="47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78" name="Google Shape;478;p36"/>
          <p:cNvCxnSpPr>
            <a:stCxn id="473" idx="3"/>
            <a:endCxn id="47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79" name="Google Shape;479;p36"/>
          <p:cNvCxnSpPr>
            <a:stCxn id="474" idx="3"/>
            <a:endCxn id="469"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80" name="Google Shape;480;p36"/>
          <p:cNvCxnSpPr>
            <a:stCxn id="469" idx="3"/>
            <a:endCxn id="475"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81" name="Google Shape;481;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2" name="Google Shape;482;p3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83" name="Google Shape;483;p3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84" name="Google Shape;484;p3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85" name="Google Shape;485;p3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86" name="Google Shape;486;p3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487" name="Google Shape;487;p36"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88" name="Google Shape;488;p3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489" name="Google Shape;489;p36"/>
          <p:cNvCxnSpPr>
            <a:stCxn id="475" idx="3"/>
            <a:endCxn id="476"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490" name="Google Shape;490;p36"/>
          <p:cNvCxnSpPr>
            <a:stCxn id="472" idx="3"/>
            <a:endCxn id="474"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91" name="Google Shape;491;p3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92" name="Google Shape;492;p36"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493" name="Google Shape;493;p36"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494" name="Google Shape;494;p36"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495" name="Google Shape;495;p36"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496" name="Google Shape;496;p36"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497" name="Google Shape;497;p36"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1" name="Shape 501"/>
        <p:cNvGrpSpPr/>
        <p:nvPr/>
      </p:nvGrpSpPr>
      <p:grpSpPr>
        <a:xfrm>
          <a:off x="0" y="0"/>
          <a:ext cx="0" cy="0"/>
          <a:chOff x="0" y="0"/>
          <a:chExt cx="0" cy="0"/>
        </a:xfrm>
      </p:grpSpPr>
      <p:sp>
        <p:nvSpPr>
          <p:cNvPr id="502" name="Google Shape;502;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03" name="Google Shape;503;p3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You saw these inequalities throughout the lesson. </a:t>
            </a:r>
            <a:endParaRPr/>
          </a:p>
          <a:p>
            <a:pPr indent="-342900" lvl="0" marL="457200" rtl="0" algn="l">
              <a:lnSpc>
                <a:spcPct val="100000"/>
              </a:lnSpc>
              <a:spcBef>
                <a:spcPts val="1200"/>
              </a:spcBef>
              <a:spcAft>
                <a:spcPts val="0"/>
              </a:spcAft>
              <a:buSzPts val="1800"/>
              <a:buChar char="●"/>
            </a:pPr>
            <a:r>
              <a:rPr lang="en"/>
              <a:t>5.29</a:t>
            </a:r>
            <a:r>
              <a:rPr i="1" lang="en" sz="1600">
                <a:solidFill>
                  <a:srgbClr val="000000"/>
                </a:solidFill>
                <a:latin typeface="Times New Roman"/>
                <a:ea typeface="Times New Roman"/>
                <a:cs typeface="Times New Roman"/>
                <a:sym typeface="Times New Roman"/>
              </a:rPr>
              <a:t>p</a:t>
            </a:r>
            <a:r>
              <a:rPr lang="en"/>
              <a:t> + 4.98 ≤ 60</a:t>
            </a:r>
            <a:endParaRPr/>
          </a:p>
          <a:p>
            <a:pPr indent="-342900" lvl="0" marL="457200" rtl="0" algn="l">
              <a:lnSpc>
                <a:spcPct val="100000"/>
              </a:lnSpc>
              <a:spcBef>
                <a:spcPts val="0"/>
              </a:spcBef>
              <a:spcAft>
                <a:spcPts val="0"/>
              </a:spcAft>
              <a:buSzPts val="1800"/>
              <a:buChar char="●"/>
            </a:pPr>
            <a:r>
              <a:rPr lang="en"/>
              <a:t>0.4</a:t>
            </a:r>
            <a:r>
              <a:rPr i="1" lang="en" sz="1600">
                <a:solidFill>
                  <a:srgbClr val="000000"/>
                </a:solidFill>
                <a:latin typeface="Times New Roman"/>
                <a:ea typeface="Times New Roman"/>
                <a:cs typeface="Times New Roman"/>
                <a:sym typeface="Times New Roman"/>
              </a:rPr>
              <a:t>x</a:t>
            </a:r>
            <a:r>
              <a:rPr lang="en"/>
              <a:t> ≤ 5 and </a:t>
            </a:r>
            <a:r>
              <a:rPr i="1" lang="en" sz="1600">
                <a:solidFill>
                  <a:srgbClr val="000000"/>
                </a:solidFill>
                <a:latin typeface="Times New Roman"/>
                <a:ea typeface="Times New Roman"/>
                <a:cs typeface="Times New Roman"/>
                <a:sym typeface="Times New Roman"/>
              </a:rPr>
              <a:t>x</a:t>
            </a:r>
            <a:r>
              <a:rPr lang="en"/>
              <a:t> ≥ 0</a:t>
            </a:r>
            <a:endParaRPr/>
          </a:p>
          <a:p>
            <a:pPr indent="-342900" lvl="0" marL="457200" rtl="0" algn="l">
              <a:lnSpc>
                <a:spcPct val="100000"/>
              </a:lnSpc>
              <a:spcBef>
                <a:spcPts val="0"/>
              </a:spcBef>
              <a:spcAft>
                <a:spcPts val="0"/>
              </a:spcAft>
              <a:buSzPts val="1800"/>
              <a:buChar char="●"/>
            </a:pPr>
            <a:r>
              <a:rPr lang="en"/>
              <a:t>2(2</a:t>
            </a:r>
            <a:r>
              <a:rPr i="1" lang="en" sz="1600">
                <a:solidFill>
                  <a:srgbClr val="000000"/>
                </a:solidFill>
                <a:latin typeface="Times New Roman"/>
                <a:ea typeface="Times New Roman"/>
                <a:cs typeface="Times New Roman"/>
                <a:sym typeface="Times New Roman"/>
              </a:rPr>
              <a:t>x</a:t>
            </a:r>
            <a:r>
              <a:rPr lang="en"/>
              <a:t> + 1.5) &lt; 18 − </a:t>
            </a:r>
            <a:r>
              <a:rPr i="1" lang="en" sz="1600">
                <a:solidFill>
                  <a:srgbClr val="000000"/>
                </a:solidFill>
                <a:latin typeface="Times New Roman"/>
                <a:ea typeface="Times New Roman"/>
                <a:cs typeface="Times New Roman"/>
                <a:sym typeface="Times New Roman"/>
              </a:rPr>
              <a:t>x</a:t>
            </a:r>
            <a:endParaRPr/>
          </a:p>
          <a:p>
            <a:pPr indent="-342900" lvl="0" marL="457200" rtl="0" algn="l">
              <a:lnSpc>
                <a:spcPct val="100000"/>
              </a:lnSpc>
              <a:spcBef>
                <a:spcPts val="0"/>
              </a:spcBef>
              <a:spcAft>
                <a:spcPts val="0"/>
              </a:spcAft>
              <a:buSzPts val="1800"/>
              <a:buChar char="●"/>
            </a:pPr>
            <a:r>
              <a:rPr lang="en"/>
              <a:t>15</a:t>
            </a:r>
            <a:r>
              <a:rPr i="1" lang="en" sz="1600">
                <a:solidFill>
                  <a:srgbClr val="000000"/>
                </a:solidFill>
                <a:latin typeface="Times New Roman"/>
                <a:ea typeface="Times New Roman"/>
                <a:cs typeface="Times New Roman"/>
                <a:sym typeface="Times New Roman"/>
              </a:rPr>
              <a:t>x</a:t>
            </a:r>
            <a:r>
              <a:rPr lang="en"/>
              <a:t> &gt; −10</a:t>
            </a:r>
            <a:br>
              <a:rPr lang="en"/>
            </a:br>
            <a:endParaRPr/>
          </a:p>
          <a:p>
            <a:pPr indent="0" lvl="0" marL="0" rtl="0" algn="l">
              <a:lnSpc>
                <a:spcPct val="100000"/>
              </a:lnSpc>
              <a:spcBef>
                <a:spcPts val="1200"/>
              </a:spcBef>
              <a:spcAft>
                <a:spcPts val="1200"/>
              </a:spcAft>
              <a:buNone/>
            </a:pPr>
            <a:r>
              <a:rPr lang="en"/>
              <a:t>Based on your experience solving them, do you agree or disagree with the following statements about inequalities?</a:t>
            </a:r>
            <a:endParaRPr/>
          </a:p>
        </p:txBody>
      </p:sp>
      <p:sp>
        <p:nvSpPr>
          <p:cNvPr id="504" name="Google Shape;504;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05" name="Google Shape;505;p3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2.10 Writing and Solving Inequalities in One Variable</a:t>
            </a:r>
            <a:endParaRPr/>
          </a:p>
        </p:txBody>
      </p:sp>
      <p:pic>
        <p:nvPicPr>
          <p:cNvPr id="506" name="Google Shape;506;p37" title="ChatGPT Image Aug 20, 2025, 05_55_49 PM.png"/>
          <p:cNvPicPr preferRelativeResize="0"/>
          <p:nvPr/>
        </p:nvPicPr>
        <p:blipFill>
          <a:blip r:embed="rId4">
            <a:alphaModFix/>
          </a:blip>
          <a:stretch>
            <a:fillRect/>
          </a:stretch>
        </p:blipFill>
        <p:spPr>
          <a:xfrm>
            <a:off x="3048000" y="1822250"/>
            <a:ext cx="1357724" cy="1357724"/>
          </a:xfrm>
          <a:prstGeom prst="rect">
            <a:avLst/>
          </a:prstGeom>
          <a:noFill/>
          <a:ln>
            <a:noFill/>
          </a:ln>
        </p:spPr>
      </p:pic>
      <p:sp>
        <p:nvSpPr>
          <p:cNvPr id="507" name="Google Shape;507;p3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SzPts val="1500"/>
              <a:buAutoNum type="arabicPeriod"/>
            </a:pPr>
            <a:r>
              <a:rPr lang="en" sz="1500"/>
              <a:t>We can usually represent the constraints in a situation with a single inequality. </a:t>
            </a:r>
            <a:endParaRPr sz="1500"/>
          </a:p>
          <a:p>
            <a:pPr indent="-323850" lvl="0" marL="457200" rtl="0" algn="l">
              <a:lnSpc>
                <a:spcPct val="100000"/>
              </a:lnSpc>
              <a:spcBef>
                <a:spcPts val="1000"/>
              </a:spcBef>
              <a:spcAft>
                <a:spcPts val="0"/>
              </a:spcAft>
              <a:buSzPts val="1500"/>
              <a:buAutoNum type="arabicPeriod"/>
            </a:pPr>
            <a:r>
              <a:rPr lang="en" sz="1500"/>
              <a:t>The only way to check the solutions to an inequality is to see if they make sense in a situation. </a:t>
            </a:r>
            <a:endParaRPr sz="1500"/>
          </a:p>
          <a:p>
            <a:pPr indent="-323850" lvl="0" marL="457200" rtl="0" algn="l">
              <a:lnSpc>
                <a:spcPct val="100000"/>
              </a:lnSpc>
              <a:spcBef>
                <a:spcPts val="1000"/>
              </a:spcBef>
              <a:spcAft>
                <a:spcPts val="0"/>
              </a:spcAft>
              <a:buSzPts val="1500"/>
              <a:buAutoNum type="arabicPeriod"/>
            </a:pPr>
            <a:r>
              <a:rPr lang="en" sz="1500"/>
              <a:t>The only way to find the solutions to an inequality in one variable is by testing different values for the variable and seeing which ones work. </a:t>
            </a:r>
            <a:endParaRPr sz="1500"/>
          </a:p>
          <a:p>
            <a:pPr indent="-323850" lvl="0" marL="457200" rtl="0" algn="l">
              <a:lnSpc>
                <a:spcPct val="100000"/>
              </a:lnSpc>
              <a:spcBef>
                <a:spcPts val="1000"/>
              </a:spcBef>
              <a:spcAft>
                <a:spcPts val="0"/>
              </a:spcAft>
              <a:buSzPts val="1500"/>
              <a:buAutoNum type="arabicPeriod"/>
            </a:pPr>
            <a:r>
              <a:rPr lang="en" sz="1500"/>
              <a:t>To express the solutions to an inequality in one variable, we always use the same inequality symbol as in the original inequality. </a:t>
            </a:r>
            <a:endParaRPr sz="15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13" name="Google Shape;513;p38"/>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14" name="Google Shape;514;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15" name="Google Shape;515;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2.10 Writing and Solving Inequalities in One Variable</a:t>
            </a:r>
            <a:endParaRPr/>
          </a:p>
        </p:txBody>
      </p:sp>
      <p:graphicFrame>
        <p:nvGraphicFramePr>
          <p:cNvPr id="516" name="Google Shape;516;p38"/>
          <p:cNvGraphicFramePr/>
          <p:nvPr/>
        </p:nvGraphicFramePr>
        <p:xfrm>
          <a:off x="311700" y="1764100"/>
          <a:ext cx="3000000" cy="3000000"/>
        </p:xfrm>
        <a:graphic>
          <a:graphicData uri="http://schemas.openxmlformats.org/drawingml/2006/table">
            <a:tbl>
              <a:tblPr>
                <a:noFill/>
                <a:tableStyleId>{867F1892-E1B6-4200-B397-373455A04818}</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Analyze the structure of an inequality in one variable to help determine if the solution is greater or less than the solution to the related equation.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Write and solve inequalities to answer questions about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