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13D0430-58AC-4F17-949B-F46FD25327F3}">
  <a:tblStyle styleId="{413D0430-58AC-4F17-949B-F46FD25327F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1" Type="http://schemas.openxmlformats.org/officeDocument/2006/relationships/slide" Target="slides/slide35.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225/openstax-alg1-unit-7-spn-vocabulary-flash-cards/?funnelUUID=64d6c38d-d0b9-4dc0-94d3-93c122c6e063" TargetMode="External"/><Relationship Id="rId4" Type="http://schemas.openxmlformats.org/officeDocument/2006/relationships/hyperlink" Target="https://quizlet.com/881562770/openstax-alg1-unit-7-vocabulary-flash-cards/?funnelUUID=9b801ce2-897f-47c0-8ee3-8661d0e80671"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xptp0intpi"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gnsr3oqdlj"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3qbdpjwglh"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w3wcrkrxdf"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148b1f7389f830f97173bb682b5b02a516b4f097" TargetMode="External"/><Relationship Id="rId4" Type="http://schemas.openxmlformats.org/officeDocument/2006/relationships/hyperlink" Target="https://k12.openstax.org/contents/raise/resources/b78966af01df5ac778b33c02999abeea5c40c196"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lbrvor23wj"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How to Get Started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2"/>
              </a:rPr>
              <a:t>Slide 2: How to use these slides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Check out the </a:t>
            </a:r>
            <a:r>
              <a:rPr lang="en" u="sng">
                <a:solidFill>
                  <a:schemeClr val="hlink"/>
                </a:solidFill>
                <a:hlinkClick r:id="rId3"/>
              </a:rPr>
              <a:t>Check out the digital quick start guide!</a:t>
            </a:r>
            <a:r>
              <a:rPr lang="en">
                <a:solidFill>
                  <a:schemeClr val="dk1"/>
                </a:solidFill>
              </a:rPr>
              <a: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4"/>
              </a:rPr>
              <a:t>Slide 3: Reference Key of Icons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previously used vertex form to visualize a parabola’s vertex and direction. In this lesson, they reverse the process by identifying expressions that produce graphs with given vertices. They focus on how changing </a:t>
            </a:r>
            <a:r>
              <a:rPr i="1" lang="en">
                <a:solidFill>
                  <a:schemeClr val="dk1"/>
                </a:solidFill>
                <a:latin typeface="Times New Roman"/>
                <a:ea typeface="Times New Roman"/>
                <a:cs typeface="Times New Roman"/>
                <a:sym typeface="Times New Roman"/>
              </a:rPr>
              <a:t>h</a:t>
            </a:r>
            <a:r>
              <a:rPr lang="en">
                <a:solidFill>
                  <a:schemeClr val="dk1"/>
                </a:solidFill>
                <a:latin typeface="Noto Sans"/>
                <a:ea typeface="Noto Sans"/>
                <a:cs typeface="Noto Sans"/>
                <a:sym typeface="Noto Sans"/>
              </a:rPr>
              <a:t> and </a:t>
            </a:r>
            <a:r>
              <a:rPr i="1" lang="en">
                <a:solidFill>
                  <a:schemeClr val="dk1"/>
                </a:solidFill>
                <a:latin typeface="Times New Roman"/>
                <a:ea typeface="Times New Roman"/>
                <a:cs typeface="Times New Roman"/>
                <a:sym typeface="Times New Roman"/>
              </a:rPr>
              <a:t>k</a:t>
            </a:r>
            <a:r>
              <a:rPr lang="en">
                <a:solidFill>
                  <a:schemeClr val="dk1"/>
                </a:solidFill>
                <a:latin typeface="Noto Sans"/>
                <a:ea typeface="Noto Sans"/>
                <a:cs typeface="Noto Sans"/>
                <a:sym typeface="Noto Sans"/>
              </a:rPr>
              <a:t> in </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h</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k</a:t>
            </a:r>
            <a:r>
              <a:rPr lang="en">
                <a:solidFill>
                  <a:schemeClr val="dk1"/>
                </a:solidFill>
                <a:latin typeface="Noto Sans"/>
                <a:ea typeface="Noto Sans"/>
                <a:cs typeface="Noto Sans"/>
                <a:sym typeface="Noto Sans"/>
              </a:rPr>
              <a:t> shifts the graph, and how a determines the direction the parabola opens.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continue reasoning about graphs and expressions, reconnecting these ideas to context in one activity. They build on and apply the structures and patterns developed in earlier lessons.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It is ideal if each student has their own device.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A6(A) determine the domain and range of quadratic functions and represent the domain and range using inequalities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A7(A) graph quadratic functions on the coordinate plane and use the graph to identify key attributes, if possible, including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-intercept,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-intercept, zeros, maximum value, minimum values, vertex, and the equation of the axis of symmetry</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A7(C) determine the effects on the graph of the parent function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when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is replaced by </a:t>
            </a:r>
            <a:r>
              <a:rPr i="1" lang="en">
                <a:solidFill>
                  <a:schemeClr val="dk1"/>
                </a:solidFill>
                <a:latin typeface="Times New Roman"/>
                <a:ea typeface="Times New Roman"/>
                <a:cs typeface="Times New Roman"/>
                <a:sym typeface="Times New Roman"/>
              </a:rPr>
              <a:t>af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d,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c</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bx</a:t>
            </a:r>
            <a:r>
              <a:rPr lang="en">
                <a:solidFill>
                  <a:schemeClr val="dk1"/>
                </a:solidFill>
                <a:latin typeface="Noto Sans"/>
                <a:ea typeface="Noto Sans"/>
                <a:cs typeface="Noto Sans"/>
                <a:sym typeface="Noto Sans"/>
              </a:rPr>
              <a:t>) for specific values of </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c</a:t>
            </a:r>
            <a:r>
              <a:rPr lang="en">
                <a:solidFill>
                  <a:schemeClr val="dk1"/>
                </a:solidFill>
                <a:latin typeface="Noto Sans"/>
                <a:ea typeface="Noto Sans"/>
                <a:cs typeface="Noto Sans"/>
                <a:sym typeface="Noto Sans"/>
              </a:rPr>
              <a:t>, and </a:t>
            </a:r>
            <a:r>
              <a:rPr i="1" lang="en">
                <a:solidFill>
                  <a:schemeClr val="dk1"/>
                </a:solidFill>
                <a:latin typeface="Times New Roman"/>
                <a:ea typeface="Times New Roman"/>
                <a:cs typeface="Times New Roman"/>
                <a:sym typeface="Times New Roman"/>
              </a:rPr>
              <a:t>d</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7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7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1(E) internalize new basic and academic language by using and reusing it in meaningful ways in speaking and writing activities that build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warm up, students revisit quadratic expressions in different forms and what the expressions reveal about the graphs that represent them. They match equations and graphs representing two quadratic functions. The axes of the graphs are unlabeled, so students need to reason abstractly about the parameters in the expressions and the features of the graphs.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Encourage and support opportunities for peer interactions.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Invite students to talk about their ideas with a partner before writing them down.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a:t>
            </a:r>
            <a:r>
              <a:rPr b="1" lang="en" sz="1300">
                <a:solidFill>
                  <a:schemeClr val="dk1"/>
                </a:solidFill>
                <a:latin typeface="Calibri"/>
                <a:ea typeface="Calibri"/>
                <a:cs typeface="Calibri"/>
                <a:sym typeface="Calibri"/>
              </a:rPr>
              <a:t>y</a:t>
            </a:r>
            <a:r>
              <a:rPr b="1" lang="en" sz="1300">
                <a:solidFill>
                  <a:schemeClr val="dk1"/>
                </a:solidFill>
                <a:latin typeface="Calibri"/>
                <a:ea typeface="Calibri"/>
                <a:cs typeface="Calibri"/>
                <a:sym typeface="Calibri"/>
              </a:rPr>
              <a:t> Answers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lower graph (which goes through the origin) is the graph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value of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is always 4 greater than the value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no matter which value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we choose.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Rewriting the equation in standard form gives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This form shows that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of the graph representing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is (0, 0).</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expression that defines function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is in factored form. It shows that the two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are (0, 0) and (−6,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lower graph (which goes through the origin) is the graph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and the upper one is the graph of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value of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is always 4 greater than the value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no matter which value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we choose.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Rewriting the equation in standard form gives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+ 4.This form shows that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of the graph representing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is (0,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−6 and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 because these are the two values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that make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+ 6)  equal to 0.</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lang="en">
                <a:solidFill>
                  <a:schemeClr val="dk1"/>
                </a:solidFill>
                <a:latin typeface="Noto Sans"/>
                <a:ea typeface="Noto Sans"/>
                <a:cs typeface="Noto Sans"/>
                <a:sym typeface="Noto Sans"/>
              </a:rPr>
              <a:t>Invite students to share their matches and explanations. If one or more explanations in the student response are not mentioned, bring them up so that students can see multiple ways of reasoning about the equations and graphs.</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apply what they know about the vertex form to modify a given quadratic expression such that its graph is translated in particular ways to produce a different vertex. Students also consider (by analyzing an argument) whether modifying the squared term of a quadratic expression in standard form produces the same translation on the graph as modifying the squared term of an expression in vertex form.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they modify expressions to translate graphs, students make use of structure. As they analyze an argument about how changing a quadratic expression in standard form affects the graph, they practice explaining their thinking and critiquing the reasoning of others.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Remind students that they have studied the connections between quadratic expressions and their graphs over several lessons. They have matched expressions and graphs and sketched graphs of given expressions. Now they will think about how to change one or more parts of a quadratic expression so that its graph has certain features.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Before beginning the activity, ask students to describe the graph representing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Make sure students recall that the graph has a vertex at the origin and opens up. If needed, ask them to name some points that are on the graph, for example, (−3, 9), (−2, 4), (−1, 1), (0, 0), (1, 1), (2, 4), (3, 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access to graphing technology, but tell students to answer the first question without using technology.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arranging them in groups of two and encouraging them to discuss the last question with a partner after some quiet time to think individually. If students use a graph to illustrate that Kiran's statement is incorrect, encourage them to also use the expression in their justification.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− 7)</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− 7)</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2"/>
              </a:rPr>
              <a:t>https://www.desmos.com/calculator/xptp0intpi</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More activity questions, answers on the next slide.</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a6831ce79a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a6831ce79a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Disagree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2"/>
              </a:rPr>
              <a:t>https://www.desmos.com/calculator/gnsr3oqdlj</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vertex of the graph of the original equation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is at (−1, 0). The vertex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is at (4, 10).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4 gives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(4) = 10, not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(4)=0.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original equation is not in vertex form, so changing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2 into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does not change the location of the vertex 5 units to the right.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More activity questions, answers on the next slide.</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a6831ce79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a6831ce79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parabola is narrower and the vertex is lower.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stay the same.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parabola is wider and the vertex is higher.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stay the same.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2"/>
              </a:rPr>
              <a:t>https://www.desmos.com/calculator/3qbdpjwglh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More activity questions, answers, and synthesis on the next slide.</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a6831ce79a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a6831ce79a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parabola will be narrower and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will change, but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will stay the same.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parabola will be wider and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will change, but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will stay the same.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7"/>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2"/>
              </a:rPr>
              <a:t>https://www.desmos.com/calculator/w3wcrkrxdf</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Have students share their equations for the first question and explain how they decided which modifications to make.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Then shift the discussion to the third question, how they knew that adding a constant inside the squared term in standard form does not create the same translation as in vertex form. Students are not expected to give a full justification yet, only to notice and explain the difference.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Gather several explanations. If needed, point out that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is not in vertex form, so its parameters don’t correspond to the graph the same way.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time allows, note that in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x appears in both the squared and linear terms. Changing the input in only the squared term does not shift the graph; both terms would need the same input change for a true horizontal translation.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To move the graph to the right, 5 would have to be added to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Also, notice the coefficient of the squared term is negative.</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equation leads with a negative.</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a:t>
            </a:r>
            <a:r>
              <a:rPr b="1" lang="en" sz="1300">
                <a:solidFill>
                  <a:schemeClr val="dk1"/>
                </a:solidFill>
                <a:latin typeface="Calibri"/>
                <a:ea typeface="Calibri"/>
                <a:cs typeface="Calibri"/>
                <a:sym typeface="Calibri"/>
              </a:rPr>
              <a:t>hat’s correct!</a:t>
            </a:r>
            <a:r>
              <a:rPr lang="en" sz="1300">
                <a:solidFill>
                  <a:schemeClr val="dk1"/>
                </a:solidFill>
                <a:latin typeface="Calibri"/>
                <a:ea typeface="Calibri"/>
                <a:cs typeface="Calibri"/>
                <a:sym typeface="Calibri"/>
              </a:rPr>
              <a:t> he negative in the front causes the parabola to reflect over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-axis. The vertex will be at (−5, −10) so the graph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shifts left 5 and down 10.</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constant term is negative, so the graph shifts down.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a6831ce79a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a6831ce79a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Review with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Review the key points about translating and </a:t>
            </a:r>
            <a:r>
              <a:rPr lang="en" sz="1300">
                <a:solidFill>
                  <a:schemeClr val="dk1"/>
                </a:solidFill>
                <a:latin typeface="Calibri"/>
                <a:ea typeface="Calibri"/>
                <a:cs typeface="Calibri"/>
                <a:sym typeface="Calibri"/>
              </a:rPr>
              <a:t>dilating</a:t>
            </a:r>
            <a:r>
              <a:rPr lang="en" sz="1300">
                <a:solidFill>
                  <a:schemeClr val="dk1"/>
                </a:solidFill>
                <a:latin typeface="Calibri"/>
                <a:ea typeface="Calibri"/>
                <a:cs typeface="Calibri"/>
                <a:sym typeface="Calibri"/>
              </a:rPr>
              <a:t> functions.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More review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Review with students, the key points about translating graphs of quadratics.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More review on the next slide.</a:t>
            </a:r>
            <a:endParaRPr i="1"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a2d4f8387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a2d4f8387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Review with </a:t>
            </a:r>
            <a:r>
              <a:rPr b="1" lang="en" sz="1300">
                <a:solidFill>
                  <a:schemeClr val="dk1"/>
                </a:solidFill>
                <a:latin typeface="Calibri"/>
                <a:ea typeface="Calibri"/>
                <a:cs typeface="Calibri"/>
                <a:sym typeface="Calibri"/>
              </a:rPr>
              <a:t>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Review with students the key points about translating graphs of quadratics horizontally and vertically at the same time.</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More review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a6831ce79a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a6831ce79a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Review with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Review the key points about what happens to the graph when multiplying  by a </a:t>
            </a:r>
            <a:r>
              <a:rPr lang="en" sz="1300">
                <a:solidFill>
                  <a:schemeClr val="dk1"/>
                </a:solidFill>
                <a:latin typeface="Calibri"/>
                <a:ea typeface="Calibri"/>
                <a:cs typeface="Calibri"/>
                <a:sym typeface="Calibri"/>
              </a:rPr>
              <a:t>negative</a:t>
            </a:r>
            <a:r>
              <a:rPr lang="en" sz="1300">
                <a:solidFill>
                  <a:schemeClr val="dk1"/>
                </a:solidFill>
                <a:latin typeface="Calibri"/>
                <a:ea typeface="Calibri"/>
                <a:cs typeface="Calibri"/>
                <a:sym typeface="Calibri"/>
              </a:rPr>
              <a:t> number.</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More review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a6831ce79a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a6831ce79a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Review with students, the key points about vertical dilation of graphs of quadratics.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More review on the next slide.</a:t>
            </a:r>
            <a:endParaRPr i="1"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a6831ce79a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a6831ce79a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Review with students, the impact the scale </a:t>
            </a:r>
            <a:r>
              <a:rPr lang="en" sz="1300">
                <a:solidFill>
                  <a:schemeClr val="dk1"/>
                </a:solidFill>
                <a:latin typeface="Calibri"/>
                <a:ea typeface="Calibri"/>
                <a:cs typeface="Calibri"/>
                <a:sym typeface="Calibri"/>
              </a:rPr>
              <a:t>factor</a:t>
            </a:r>
            <a:r>
              <a:rPr lang="en" sz="1300">
                <a:solidFill>
                  <a:schemeClr val="dk1"/>
                </a:solidFill>
                <a:latin typeface="Calibri"/>
                <a:ea typeface="Calibri"/>
                <a:cs typeface="Calibri"/>
                <a:sym typeface="Calibri"/>
              </a:rPr>
              <a:t> has on the vertical dilation of the graph..</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More review on the next slide.</a:t>
            </a:r>
            <a:endParaRPr i="1"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a6831ce79a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a6831ce79a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Review with students, the key points about horizontal dilation of graphs of quadratics.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More review on the next slide.</a:t>
            </a:r>
            <a:endParaRPr i="1"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a6831ce79a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a6831ce79a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Review with students, the impact the scale factor has on the </a:t>
            </a:r>
            <a:r>
              <a:rPr lang="en" sz="1300">
                <a:solidFill>
                  <a:schemeClr val="dk1"/>
                </a:solidFill>
                <a:latin typeface="Calibri"/>
                <a:ea typeface="Calibri"/>
                <a:cs typeface="Calibri"/>
                <a:sym typeface="Calibri"/>
              </a:rPr>
              <a:t>horizontal</a:t>
            </a:r>
            <a:r>
              <a:rPr lang="en" sz="1300">
                <a:solidFill>
                  <a:schemeClr val="dk1"/>
                </a:solidFill>
                <a:latin typeface="Calibri"/>
                <a:ea typeface="Calibri"/>
                <a:cs typeface="Calibri"/>
                <a:sym typeface="Calibri"/>
              </a:rPr>
              <a:t> dilation of the graph.</a:t>
            </a:r>
            <a:endParaRPr i="1"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7 Compare and Connect: Representing,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share their values of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with the class, call students' attention to the different ways the output is represented graphically within the context of the situation. Take a close look at the equation to distinguish what the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represent in each situation. Wherever possible, amplify student words and actions that describe the connections between a specific feature of one mathematical representation and a specific feature of another representation.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i="1"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appropriate reading accommodations and supports to ensure student access to written directions, word problems, and other text-based content.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Language; Conceptual processing</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apply what they know about quadratic expressions and graphs to solve a contextual problem involving the path of an animated peanut. They adjust the parameters of a quadratic function so the peanut follows a parabolic path that meets given constraints.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 brief notice-and-wonder helps students see that the equation represents both horizontal and vertical motion, setting them up to adjust the expression later. The key idea to surface is how the vertex relates to the parameters in the equation.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the second question, many values of h and k are possible. Notice strategies such 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Shifting the peanut’s starting position horizontally toward the wall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Keeping the start the same but moving the vertex closer to the wall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Shifting both the start and the vertex</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use graphing technology to experiment or check their results, they are selecting tools strategically.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read the first couple of paragraphs in the statement. (slide 1) Then, display this graph for all to see. (slide2) Tell students that when Mai used the equation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−0.1(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− 16)</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+ 7, this is the path of the peanut's jump.</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what they notice and wonder about the equation and the graph. Make sure students see the connection between the parameters in the equation and the vertex of the graph before they proceed with the activity.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Provide continued access to graphing technology, in case students choose to use it..</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80"/>
              </a:spcAft>
              <a:buNone/>
            </a:pPr>
            <a:r>
              <a:rPr b="1" i="1" lang="en" sz="1300">
                <a:solidFill>
                  <a:schemeClr val="dk1"/>
                </a:solidFill>
                <a:latin typeface="Calibri"/>
                <a:ea typeface="Calibri"/>
                <a:cs typeface="Calibri"/>
                <a:sym typeface="Calibri"/>
              </a:rPr>
              <a:t>Activity questions and answers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18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Explanation: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22 for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Because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is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of the highest point of the jump, if that point is directly over the wall and the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-value remains at 5, then the peanut would clear the wall. So the new equation would be </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−0.1(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− 22)</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+ 5.</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Change the value of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which is the vertical coordinate of the vertex, to 7 so that the vertex is at (18, 7) and there is still enough vertical distance to clear the 4.5-unit-tall wall when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22. The new equation would be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−0.1(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− 18)</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+ 7.</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randomly choose values for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until they find a combination whose graph meets the requirements. Encourage them to reason about the problem more systematically, by considering what they learned about the vertex form.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Select a few students with different strategies to share their equations and explanations. To check whether their equations match the animation, consider graphing their equations for the class. Highlight the three strategies from the Activity Narrative.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Explain one key difference from earlier projectile-motion graphs: previously, height was a function of time, so the physical path didn’t look like the graph. In this activity, height is a function of horizontal distance, so the object’s path actually matches the shape of the parabola.</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3 of activity </a:t>
            </a:r>
            <a:r>
              <a:rPr b="1" lang="en">
                <a:solidFill>
                  <a:schemeClr val="dk1"/>
                </a:solidFill>
                <a:latin typeface="Noto Sans"/>
                <a:ea typeface="Noto Sans"/>
                <a:cs typeface="Noto Sans"/>
                <a:sym typeface="Noto Sans"/>
              </a:rPr>
              <a:t>7.17</a:t>
            </a:r>
            <a:r>
              <a:rPr b="1" lang="en">
                <a:solidFill>
                  <a:schemeClr val="dk1"/>
                </a:solidFill>
                <a:latin typeface="Noto Sans"/>
                <a:ea typeface="Noto Sans"/>
                <a:cs typeface="Noto Sans"/>
                <a:sym typeface="Noto Sans"/>
              </a:rPr>
              <a:t>.3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his is the starting height. You want the vertex, which represents the maximum height.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is the horizontal distance and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is the height.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is the height. The answer is (14,5), the football hit its highest height of 5 feet after traveling 14 feet.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how far it traveled before landing. You are looking for the vertex to find the maximum height.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The peak of the graph is at (17, 3). This means the maximum horizontal distance traveled was 17 inches when the height of the object was 3 inches.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2"/>
              </a:rPr>
              <a:t>https://www.desmos.com/calculator/lbrvor23wj</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revisit vertex form at the end of Unit 9. This cool down goes beyond the understanding of vertex form students need to demonstrate on the Unit 7 Quiz.</a:t>
            </a:r>
            <a:endParaRPr sz="13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moves the graph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units up.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of the vertex is the same but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increases by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shifts the graph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units to the left. The vertex is now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(Its vertex is shifted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units to the right and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units down.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(0,−9) . It opens down, due to the negative coefficient of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13.png"/><Relationship Id="rId7" Type="http://schemas.openxmlformats.org/officeDocument/2006/relationships/image" Target="../media/image17.png"/><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jpg"/><Relationship Id="rId4" Type="http://schemas.openxmlformats.org/officeDocument/2006/relationships/image" Target="../media/image4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9.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9.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9.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2.png"/><Relationship Id="rId4" Type="http://schemas.openxmlformats.org/officeDocument/2006/relationships/image" Target="../media/image6.png"/><Relationship Id="rId5"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8.jp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8.jp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 Id="rId3" Type="http://schemas.openxmlformats.org/officeDocument/2006/relationships/image" Target="../media/image8.jpg"/><Relationship Id="rId4" Type="http://schemas.openxmlformats.org/officeDocument/2006/relationships/hyperlink" Target="https://youtu.be/XFmv66wkNfg?si=VfUYrNNfAucqu3_2" TargetMode="External"/><Relationship Id="rId5" Type="http://schemas.openxmlformats.org/officeDocument/2006/relationships/hyperlink" Target="http://www.youtube.com/watch?v=XFmv66wkNfg" TargetMode="External"/><Relationship Id="rId6" Type="http://schemas.openxmlformats.org/officeDocument/2006/relationships/image" Target="../media/image3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2.png"/><Relationship Id="rId4" Type="http://schemas.openxmlformats.org/officeDocument/2006/relationships/image" Target="../media/image4.png"/><Relationship Id="rId5" Type="http://schemas.openxmlformats.org/officeDocument/2006/relationships/image" Target="../media/image4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9.pn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8.jpg"/><Relationship Id="rId4" Type="http://schemas.openxmlformats.org/officeDocument/2006/relationships/image" Target="../media/image40.png"/><Relationship Id="rId5" Type="http://schemas.openxmlformats.org/officeDocument/2006/relationships/image" Target="../media/image3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8.jpg"/><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3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8.jpg"/><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Unit 7 Introduction to Quadratic Functions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7.17 Changing the Vertex</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sp>
        <p:nvSpPr>
          <p:cNvPr id="97" name="Google Shape;97;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8" name="Google Shape;98;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pic>
        <p:nvPicPr>
          <p:cNvPr descr="Icon indicating this slide is hidden from student view" id="99" name="Google Shape;99;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{413D0430-58AC-4F17-949B-F46FD25327F3}</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5"/>
            <a:ext cx="52530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17500" lvl="0" marL="457200" rtl="0" algn="l">
              <a:lnSpc>
                <a:spcPct val="100000"/>
              </a:lnSpc>
              <a:spcBef>
                <a:spcPts val="1000"/>
              </a:spcBef>
              <a:spcAft>
                <a:spcPts val="0"/>
              </a:spcAft>
              <a:buClr>
                <a:srgbClr val="F3F3F3"/>
              </a:buClr>
              <a:buSzPts val="1400"/>
              <a:buChar char="●"/>
            </a:pPr>
            <a:r>
              <a:rPr b="1" lang="en">
                <a:solidFill>
                  <a:srgbClr val="F3F3F3"/>
                </a:solidFill>
              </a:rPr>
              <a:t>Describe</a:t>
            </a:r>
            <a:r>
              <a:rPr lang="en">
                <a:solidFill>
                  <a:srgbClr val="F3F3F3"/>
                </a:solidFill>
              </a:rPr>
              <a:t> how </a:t>
            </a:r>
            <a:r>
              <a:rPr b="1" lang="en">
                <a:solidFill>
                  <a:srgbClr val="F3F3F3"/>
                </a:solidFill>
              </a:rPr>
              <a:t>changing a number </a:t>
            </a:r>
            <a:r>
              <a:rPr lang="en">
                <a:solidFill>
                  <a:srgbClr val="F3F3F3"/>
                </a:solidFill>
              </a:rPr>
              <a:t>in the vertex form of a quadratic function </a:t>
            </a:r>
            <a:r>
              <a:rPr b="1" lang="en">
                <a:solidFill>
                  <a:srgbClr val="F3F3F3"/>
                </a:solidFill>
              </a:rPr>
              <a:t>affects its graph</a:t>
            </a:r>
            <a:r>
              <a:rPr lang="en">
                <a:solidFill>
                  <a:srgbClr val="F3F3F3"/>
                </a:solidFill>
              </a:rPr>
              <a:t>.</a:t>
            </a:r>
            <a:endParaRPr>
              <a:solidFill>
                <a:srgbClr val="F3F3F3"/>
              </a:solidFill>
            </a:endParaRPr>
          </a:p>
        </p:txBody>
      </p:sp>
      <p:pic>
        <p:nvPicPr>
          <p:cNvPr descr=" Three students helping each other up a staircase toward a flag, symbolizing teamwork and building math skills step by step." id="114" name="Google Shape;114;p17" title="Goals -1.png"/>
          <p:cNvPicPr preferRelativeResize="0"/>
          <p:nvPr/>
        </p:nvPicPr>
        <p:blipFill rotWithShape="1">
          <a:blip r:embed="rId3">
            <a:alphaModFix/>
          </a:blip>
          <a:srcRect b="0" l="16698" r="16692" t="0"/>
          <a:stretch/>
        </p:blipFill>
        <p:spPr>
          <a:xfrm>
            <a:off x="5385050" y="577924"/>
            <a:ext cx="3447250" cy="3447275"/>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7.17 Changing the Vertex</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311700" y="742950"/>
            <a:ext cx="44997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42900" lvl="0" marL="457200" rtl="0" algn="l">
              <a:spcBef>
                <a:spcPts val="1200"/>
              </a:spcBef>
              <a:spcAft>
                <a:spcPts val="0"/>
              </a:spcAft>
              <a:buSzPts val="1800"/>
              <a:buChar char="●"/>
            </a:pPr>
            <a:r>
              <a:rPr b="1" lang="en" sz="1800"/>
              <a:t>Quadratic Function</a:t>
            </a:r>
            <a:endParaRPr b="1" sz="1800"/>
          </a:p>
          <a:p>
            <a:pPr indent="-330200" lvl="1" marL="914400" rtl="0" algn="l">
              <a:spcBef>
                <a:spcPts val="0"/>
              </a:spcBef>
              <a:spcAft>
                <a:spcPts val="0"/>
              </a:spcAft>
              <a:buSzPts val="1600"/>
              <a:buChar char="○"/>
            </a:pPr>
            <a:r>
              <a:rPr lang="en" sz="1600"/>
              <a:t>A function where the output is given by a quadratic expression in the input </a:t>
            </a:r>
            <a:r>
              <a:rPr i="1" lang="en" sz="1800">
                <a:latin typeface="Times New Roman"/>
                <a:ea typeface="Times New Roman"/>
                <a:cs typeface="Times New Roman"/>
                <a:sym typeface="Times New Roman"/>
              </a:rPr>
              <a:t>f</a:t>
            </a:r>
            <a:r>
              <a:rPr lang="en" sz="1600"/>
              <a:t>(</a:t>
            </a:r>
            <a:r>
              <a:rPr i="1" lang="en" sz="1800">
                <a:latin typeface="Times New Roman"/>
                <a:ea typeface="Times New Roman"/>
                <a:cs typeface="Times New Roman"/>
                <a:sym typeface="Times New Roman"/>
              </a:rPr>
              <a:t>x</a:t>
            </a:r>
            <a:r>
              <a:rPr lang="en" sz="1600"/>
              <a:t>) = </a:t>
            </a:r>
            <a:r>
              <a:rPr i="1" lang="en" sz="1800">
                <a:latin typeface="Times New Roman"/>
                <a:ea typeface="Times New Roman"/>
                <a:cs typeface="Times New Roman"/>
                <a:sym typeface="Times New Roman"/>
              </a:rPr>
              <a:t>ax</a:t>
            </a:r>
            <a:r>
              <a:rPr lang="en" sz="1600"/>
              <a:t>² + </a:t>
            </a:r>
            <a:r>
              <a:rPr i="1" lang="en" sz="1800">
                <a:latin typeface="Times New Roman"/>
                <a:ea typeface="Times New Roman"/>
                <a:cs typeface="Times New Roman"/>
                <a:sym typeface="Times New Roman"/>
              </a:rPr>
              <a:t>bx</a:t>
            </a:r>
            <a:r>
              <a:rPr lang="en" sz="1600"/>
              <a:t> +</a:t>
            </a:r>
            <a:r>
              <a:rPr i="1" lang="en" sz="1800">
                <a:latin typeface="Times New Roman"/>
                <a:ea typeface="Times New Roman"/>
                <a:cs typeface="Times New Roman"/>
                <a:sym typeface="Times New Roman"/>
              </a:rPr>
              <a:t>c</a:t>
            </a:r>
            <a:r>
              <a:rPr lang="en" sz="1600"/>
              <a:t>.</a:t>
            </a:r>
            <a:endParaRPr b="1" sz="1800"/>
          </a:p>
          <a:p>
            <a:pPr indent="-342900" lvl="0" marL="457200" rtl="0" algn="l">
              <a:spcBef>
                <a:spcPts val="0"/>
              </a:spcBef>
              <a:spcAft>
                <a:spcPts val="0"/>
              </a:spcAft>
              <a:buSzPts val="1800"/>
              <a:buChar char="●"/>
            </a:pPr>
            <a:r>
              <a:rPr b="1" lang="en" sz="1800"/>
              <a:t>Vertex</a:t>
            </a:r>
            <a:endParaRPr b="1" sz="1800"/>
          </a:p>
          <a:p>
            <a:pPr indent="-330200" lvl="1" marL="914400" rtl="0" algn="l">
              <a:spcBef>
                <a:spcPts val="0"/>
              </a:spcBef>
              <a:spcAft>
                <a:spcPts val="1000"/>
              </a:spcAft>
              <a:buSzPts val="1600"/>
              <a:buChar char="○"/>
            </a:pPr>
            <a:r>
              <a:rPr lang="en" sz="1600"/>
              <a:t>On a parabola, it is the point where the graph changes from increasing to decreasing or vice versa. It is the highest or lowest point on the graph.</a:t>
            </a:r>
            <a:endParaRPr sz="1600"/>
          </a:p>
        </p:txBody>
      </p:sp>
      <p:sp>
        <p:nvSpPr>
          <p:cNvPr id="123" name="Google Shape;123;p18"/>
          <p:cNvSpPr txBox="1"/>
          <p:nvPr>
            <p:ph idx="2" type="body"/>
          </p:nvPr>
        </p:nvSpPr>
        <p:spPr>
          <a:xfrm>
            <a:off x="4904325" y="740672"/>
            <a:ext cx="3927900" cy="3657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b="1" lang="en" sz="1800"/>
              <a:t>Parabola</a:t>
            </a:r>
            <a:endParaRPr b="1" sz="1800"/>
          </a:p>
          <a:p>
            <a:pPr indent="-330200" lvl="1" marL="914400" rtl="0" algn="l">
              <a:spcBef>
                <a:spcPts val="0"/>
              </a:spcBef>
              <a:spcAft>
                <a:spcPts val="0"/>
              </a:spcAft>
              <a:buSzPts val="1600"/>
              <a:buChar char="○"/>
            </a:pPr>
            <a:r>
              <a:rPr lang="en" sz="1600"/>
              <a:t>All points in a plane that are the same distance from a fixed point and a fixed line. The curved shape of the graph of a quadratic function.</a:t>
            </a:r>
            <a:endParaRPr sz="1600"/>
          </a:p>
          <a:p>
            <a:pPr indent="0" lvl="0" marL="0" rtl="0" algn="l">
              <a:spcBef>
                <a:spcPts val="1000"/>
              </a:spcBef>
              <a:spcAft>
                <a:spcPts val="0"/>
              </a:spcAft>
              <a:buClr>
                <a:schemeClr val="dk1"/>
              </a:buClr>
              <a:buSzPts val="1100"/>
              <a:buFont typeface="Arial"/>
              <a:buNone/>
            </a:pPr>
            <a:r>
              <a:rPr b="1" lang="en"/>
              <a:t>New</a:t>
            </a:r>
            <a:endParaRPr b="1"/>
          </a:p>
          <a:p>
            <a:pPr indent="-342900" lvl="0" marL="457200" rtl="0" algn="l">
              <a:spcBef>
                <a:spcPts val="1200"/>
              </a:spcBef>
              <a:spcAft>
                <a:spcPts val="0"/>
              </a:spcAft>
              <a:buSzPts val="1800"/>
              <a:buChar char="●"/>
            </a:pPr>
            <a:r>
              <a:rPr b="1" lang="en" sz="1800"/>
              <a:t>None</a:t>
            </a:r>
            <a:endParaRPr b="1" sz="1800"/>
          </a:p>
          <a:p>
            <a:pPr indent="457200" lvl="0" marL="457200" rtl="0" algn="l">
              <a:spcBef>
                <a:spcPts val="1200"/>
              </a:spcBef>
              <a:spcAft>
                <a:spcPts val="1200"/>
              </a:spcAft>
              <a:buNone/>
            </a:pPr>
            <a:r>
              <a:t/>
            </a:r>
            <a:endParaRPr sz="1800"/>
          </a:p>
        </p:txBody>
      </p:sp>
      <p:sp>
        <p:nvSpPr>
          <p:cNvPr id="124" name="Google Shape;124;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5" name="Google Shape;125;p1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7.17 Changing the Vertex</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1" name="Google Shape;131;p19"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32" name="Google Shape;1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1</a:t>
            </a:r>
            <a:endParaRPr b="0" sz="1400">
              <a:solidFill>
                <a:srgbClr val="666666"/>
              </a:solidFill>
            </a:endParaRPr>
          </a:p>
          <a:p>
            <a:pPr indent="0" lvl="0" marL="0" rtl="0" algn="l">
              <a:spcBef>
                <a:spcPts val="0"/>
              </a:spcBef>
              <a:spcAft>
                <a:spcPts val="0"/>
              </a:spcAft>
              <a:buNone/>
            </a:pPr>
            <a:r>
              <a:rPr lang="en" sz="3000"/>
              <a:t>Which One Matches? 📉</a:t>
            </a:r>
            <a:endParaRPr>
              <a:solidFill>
                <a:srgbClr val="005047"/>
              </a:solidFill>
            </a:endParaRPr>
          </a:p>
        </p:txBody>
      </p:sp>
      <p:sp>
        <p:nvSpPr>
          <p:cNvPr id="138" name="Google Shape;138;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9" name="Google Shape;139;p2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7.17.1 Quadratic Expressions in Different Forms</a:t>
            </a:r>
            <a:endParaRPr/>
          </a:p>
        </p:txBody>
      </p:sp>
      <p:sp>
        <p:nvSpPr>
          <p:cNvPr id="140" name="Google Shape;140;p20"/>
          <p:cNvSpPr txBox="1"/>
          <p:nvPr/>
        </p:nvSpPr>
        <p:spPr>
          <a:xfrm>
            <a:off x="559350" y="3164775"/>
            <a:ext cx="6174900" cy="15633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Which graph represents </a:t>
            </a:r>
            <a:r>
              <a:rPr i="1" lang="en" sz="2000">
                <a:solidFill>
                  <a:schemeClr val="dk1"/>
                </a:solidFill>
                <a:latin typeface="Times New Roman"/>
                <a:ea typeface="Times New Roman"/>
                <a:cs typeface="Times New Roman"/>
                <a:sym typeface="Times New Roman"/>
              </a:rPr>
              <a:t>f</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+ 6)? </a:t>
            </a:r>
            <a:endParaRPr sz="2000">
              <a:solidFill>
                <a:schemeClr val="dk1"/>
              </a:solidFill>
              <a:latin typeface="Noto Sans"/>
              <a:ea typeface="Noto Sans"/>
              <a:cs typeface="Noto Sans"/>
              <a:sym typeface="Noto Sans"/>
            </a:endParaRPr>
          </a:p>
          <a:p>
            <a:pPr indent="-355600" lvl="0" marL="457200" rtl="0" algn="l">
              <a:spcBef>
                <a:spcPts val="100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Which graph represents </a:t>
            </a:r>
            <a:r>
              <a:rPr i="1" lang="en" sz="2000">
                <a:solidFill>
                  <a:schemeClr val="dk1"/>
                </a:solidFill>
                <a:latin typeface="Times New Roman"/>
                <a:ea typeface="Times New Roman"/>
                <a:cs typeface="Times New Roman"/>
                <a:sym typeface="Times New Roman"/>
              </a:rPr>
              <a:t>g</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+ 6) + 4? </a:t>
            </a:r>
            <a:endParaRPr sz="2000">
              <a:solidFill>
                <a:schemeClr val="dk1"/>
              </a:solidFill>
              <a:latin typeface="Noto Sans"/>
              <a:ea typeface="Noto Sans"/>
              <a:cs typeface="Noto Sans"/>
              <a:sym typeface="Noto Sans"/>
            </a:endParaRPr>
          </a:p>
          <a:p>
            <a:pPr indent="-355600" lvl="0" marL="457200" rtl="0" algn="l">
              <a:spcBef>
                <a:spcPts val="1000"/>
              </a:spcBef>
              <a:spcAft>
                <a:spcPts val="1000"/>
              </a:spcAft>
              <a:buClr>
                <a:schemeClr val="dk1"/>
              </a:buClr>
              <a:buSzPts val="2000"/>
              <a:buFont typeface="Noto Sans"/>
              <a:buAutoNum type="arabicPeriod"/>
            </a:pPr>
            <a:r>
              <a:rPr lang="en" sz="2000">
                <a:solidFill>
                  <a:schemeClr val="dk1"/>
                </a:solidFill>
                <a:latin typeface="Noto Sans"/>
                <a:ea typeface="Noto Sans"/>
                <a:cs typeface="Noto Sans"/>
                <a:sym typeface="Noto Sans"/>
              </a:rPr>
              <a:t>Where does the graph of </a:t>
            </a:r>
            <a:r>
              <a:rPr i="1" lang="en" sz="2000">
                <a:solidFill>
                  <a:schemeClr val="dk1"/>
                </a:solidFill>
                <a:latin typeface="Times New Roman"/>
                <a:ea typeface="Times New Roman"/>
                <a:cs typeface="Times New Roman"/>
                <a:sym typeface="Times New Roman"/>
              </a:rPr>
              <a:t>f</a:t>
            </a:r>
            <a:r>
              <a:rPr lang="en" sz="2000">
                <a:solidFill>
                  <a:schemeClr val="dk1"/>
                </a:solidFill>
                <a:latin typeface="Noto Sans"/>
                <a:ea typeface="Noto Sans"/>
                <a:cs typeface="Noto Sans"/>
                <a:sym typeface="Noto Sans"/>
              </a:rPr>
              <a:t> meet the </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-axis? </a:t>
            </a:r>
            <a:endParaRPr sz="2000">
              <a:solidFill>
                <a:schemeClr val="dk1"/>
              </a:solidFill>
              <a:latin typeface="Noto Sans"/>
              <a:ea typeface="Noto Sans"/>
              <a:cs typeface="Noto Sans"/>
              <a:sym typeface="Noto Sans"/>
            </a:endParaRPr>
          </a:p>
        </p:txBody>
      </p:sp>
      <p:sp>
        <p:nvSpPr>
          <p:cNvPr id="141" name="Google Shape;141;p20"/>
          <p:cNvSpPr txBox="1"/>
          <p:nvPr/>
        </p:nvSpPr>
        <p:spPr>
          <a:xfrm>
            <a:off x="364375" y="960125"/>
            <a:ext cx="4740900" cy="20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dk1"/>
                </a:solidFill>
                <a:latin typeface="Noto Sans"/>
                <a:ea typeface="Noto Sans"/>
                <a:cs typeface="Noto Sans"/>
                <a:sym typeface="Noto Sans"/>
              </a:rPr>
              <a:t>The graphs represent:</a:t>
            </a:r>
            <a:endParaRPr sz="2000">
              <a:solidFill>
                <a:schemeClr val="dk1"/>
              </a:solidFill>
              <a:latin typeface="Noto Sans"/>
              <a:ea typeface="Noto Sans"/>
              <a:cs typeface="Noto Sans"/>
              <a:sym typeface="Noto Sans"/>
            </a:endParaRPr>
          </a:p>
          <a:p>
            <a:pPr indent="-355600" lvl="0" marL="457200" rtl="0" algn="l">
              <a:spcBef>
                <a:spcPts val="0"/>
              </a:spcBef>
              <a:spcAft>
                <a:spcPts val="0"/>
              </a:spcAft>
              <a:buClr>
                <a:schemeClr val="dk1"/>
              </a:buClr>
              <a:buSzPts val="2000"/>
              <a:buChar char="●"/>
            </a:pPr>
            <a:r>
              <a:rPr i="1" lang="en" sz="2000">
                <a:solidFill>
                  <a:schemeClr val="dk1"/>
                </a:solidFill>
                <a:latin typeface="Times New Roman"/>
                <a:ea typeface="Times New Roman"/>
                <a:cs typeface="Times New Roman"/>
                <a:sym typeface="Times New Roman"/>
              </a:rPr>
              <a:t>f</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+ 6)</a:t>
            </a:r>
            <a:endParaRPr sz="2000">
              <a:solidFill>
                <a:schemeClr val="dk1"/>
              </a:solidFill>
              <a:latin typeface="Noto Sans"/>
              <a:ea typeface="Noto Sans"/>
              <a:cs typeface="Noto Sans"/>
              <a:sym typeface="Noto Sans"/>
            </a:endParaRPr>
          </a:p>
          <a:p>
            <a:pPr indent="-355600" lvl="0" marL="457200" rtl="0" algn="l">
              <a:spcBef>
                <a:spcPts val="0"/>
              </a:spcBef>
              <a:spcAft>
                <a:spcPts val="0"/>
              </a:spcAft>
              <a:buClr>
                <a:schemeClr val="dk1"/>
              </a:buClr>
              <a:buSzPts val="2000"/>
              <a:buChar char="●"/>
            </a:pPr>
            <a:r>
              <a:rPr i="1" lang="en" sz="2000">
                <a:solidFill>
                  <a:schemeClr val="dk1"/>
                </a:solidFill>
                <a:latin typeface="Times New Roman"/>
                <a:ea typeface="Times New Roman"/>
                <a:cs typeface="Times New Roman"/>
                <a:sym typeface="Times New Roman"/>
              </a:rPr>
              <a:t>g</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+ 6) + 4</a:t>
            </a:r>
            <a:endParaRPr sz="2000">
              <a:solidFill>
                <a:schemeClr val="dk1"/>
              </a:solidFill>
              <a:latin typeface="Noto Sans"/>
              <a:ea typeface="Noto Sans"/>
              <a:cs typeface="Noto Sans"/>
              <a:sym typeface="Noto Sans"/>
            </a:endParaRPr>
          </a:p>
          <a:p>
            <a:pPr indent="0" lvl="0" marL="0" rtl="0" algn="l">
              <a:spcBef>
                <a:spcPts val="0"/>
              </a:spcBef>
              <a:spcAft>
                <a:spcPts val="0"/>
              </a:spcAft>
              <a:buNone/>
            </a:pPr>
            <a:r>
              <a:t/>
            </a:r>
            <a:endParaRPr sz="2000">
              <a:solidFill>
                <a:schemeClr val="dk1"/>
              </a:solidFill>
              <a:latin typeface="Noto Sans"/>
              <a:ea typeface="Noto Sans"/>
              <a:cs typeface="Noto Sans"/>
              <a:sym typeface="Noto Sans"/>
            </a:endParaRPr>
          </a:p>
          <a:p>
            <a:pPr indent="0" lvl="0" marL="0" rtl="0" algn="l">
              <a:spcBef>
                <a:spcPts val="0"/>
              </a:spcBef>
              <a:spcAft>
                <a:spcPts val="0"/>
              </a:spcAft>
              <a:buNone/>
            </a:pPr>
            <a:r>
              <a:rPr lang="en" sz="2000">
                <a:solidFill>
                  <a:schemeClr val="dk1"/>
                </a:solidFill>
                <a:latin typeface="Noto Sans"/>
                <a:ea typeface="Noto Sans"/>
                <a:cs typeface="Noto Sans"/>
                <a:sym typeface="Noto Sans"/>
              </a:rPr>
              <a:t>Answer the following questions and explain your reasoning.</a:t>
            </a:r>
            <a:endParaRPr sz="2000">
              <a:solidFill>
                <a:schemeClr val="dk1"/>
              </a:solidFill>
              <a:latin typeface="Noto Sans"/>
              <a:ea typeface="Noto Sans"/>
              <a:cs typeface="Noto Sans"/>
              <a:sym typeface="Noto Sans"/>
            </a:endParaRPr>
          </a:p>
        </p:txBody>
      </p:sp>
      <p:pic>
        <p:nvPicPr>
          <p:cNvPr descr="Graphs of two parabolas on coordinate plane with unlabeled axes. One parabola is narrower, with a vertex higher on the graph. It crosses the y axis at a higher point. The other parabola is wider, with a vertex lower on the graph. It goes through the origin." id="142" name="Google Shape;142;p20"/>
          <p:cNvPicPr preferRelativeResize="0"/>
          <p:nvPr/>
        </p:nvPicPr>
        <p:blipFill>
          <a:blip r:embed="rId4">
            <a:alphaModFix/>
          </a:blip>
          <a:stretch>
            <a:fillRect/>
          </a:stretch>
        </p:blipFill>
        <p:spPr>
          <a:xfrm>
            <a:off x="4990975" y="960120"/>
            <a:ext cx="3459800" cy="247907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8" name="Google Shape;148;p2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49" name="Google Shape;149;p21"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3" name="Shape 153"/>
        <p:cNvGrpSpPr/>
        <p:nvPr/>
      </p:nvGrpSpPr>
      <p:grpSpPr>
        <a:xfrm>
          <a:off x="0" y="0"/>
          <a:ext cx="0" cy="0"/>
          <a:chOff x="0" y="0"/>
          <a:chExt cx="0" cy="0"/>
        </a:xfrm>
      </p:grpSpPr>
      <p:sp>
        <p:nvSpPr>
          <p:cNvPr id="154" name="Google Shape;154;p2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Change the Graph, the Vertex Moves🚛</a:t>
            </a:r>
            <a:endParaRPr>
              <a:solidFill>
                <a:srgbClr val="005047"/>
              </a:solidFill>
            </a:endParaRPr>
          </a:p>
        </p:txBody>
      </p:sp>
      <p:sp>
        <p:nvSpPr>
          <p:cNvPr id="155" name="Google Shape;155;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56" name="Google Shape;156;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7.17.2 Modify Expressions to Translate Graphs</a:t>
            </a:r>
            <a:endParaRPr/>
          </a:p>
        </p:txBody>
      </p:sp>
      <p:sp>
        <p:nvSpPr>
          <p:cNvPr id="157" name="Google Shape;157;p22"/>
          <p:cNvSpPr txBox="1"/>
          <p:nvPr/>
        </p:nvSpPr>
        <p:spPr>
          <a:xfrm>
            <a:off x="311700" y="1013175"/>
            <a:ext cx="8662800" cy="33357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How would you change the equation </a:t>
            </a:r>
            <a:r>
              <a:rPr i="1" lang="en" sz="2000">
                <a:solidFill>
                  <a:schemeClr val="dk1"/>
                </a:solidFill>
                <a:latin typeface="Times New Roman"/>
                <a:ea typeface="Times New Roman"/>
                <a:cs typeface="Times New Roman"/>
                <a:sym typeface="Times New Roman"/>
              </a:rPr>
              <a:t>f</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a:t>
            </a:r>
            <a:r>
              <a:rPr baseline="30000" lang="en" sz="2000">
                <a:solidFill>
                  <a:schemeClr val="dk1"/>
                </a:solidFill>
                <a:latin typeface="Noto Sans"/>
                <a:ea typeface="Noto Sans"/>
                <a:cs typeface="Noto Sans"/>
                <a:sym typeface="Noto Sans"/>
              </a:rPr>
              <a:t>2</a:t>
            </a:r>
            <a:r>
              <a:rPr lang="en" sz="2000">
                <a:solidFill>
                  <a:schemeClr val="dk1"/>
                </a:solidFill>
                <a:latin typeface="Noto Sans"/>
                <a:ea typeface="Noto Sans"/>
                <a:cs typeface="Noto Sans"/>
                <a:sym typeface="Noto Sans"/>
              </a:rPr>
              <a:t> so that the vertex of the graph of the new equation is located at the following coordinates and the graph opens as described?</a:t>
            </a:r>
            <a:endParaRPr sz="2000">
              <a:solidFill>
                <a:schemeClr val="dk1"/>
              </a:solidFill>
              <a:latin typeface="Noto Sans"/>
              <a:ea typeface="Noto Sans"/>
              <a:cs typeface="Noto Sans"/>
              <a:sym typeface="Noto Sans"/>
            </a:endParaRPr>
          </a:p>
          <a:p>
            <a:pPr indent="-355600" lvl="1" marL="914400" rtl="0" algn="l">
              <a:spcBef>
                <a:spcPts val="1000"/>
              </a:spcBef>
              <a:spcAft>
                <a:spcPts val="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(0, 11), opens up</a:t>
            </a:r>
            <a:endParaRPr sz="2000">
              <a:solidFill>
                <a:schemeClr val="dk1"/>
              </a:solidFill>
              <a:latin typeface="Noto Sans"/>
              <a:ea typeface="Noto Sans"/>
              <a:cs typeface="Noto Sans"/>
              <a:sym typeface="Noto Sans"/>
            </a:endParaRPr>
          </a:p>
          <a:p>
            <a:pPr indent="-355600" lvl="1" marL="914400" rtl="0" algn="l">
              <a:spcBef>
                <a:spcPts val="1000"/>
              </a:spcBef>
              <a:spcAft>
                <a:spcPts val="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(7, 11), opens up</a:t>
            </a:r>
            <a:endParaRPr sz="2000">
              <a:solidFill>
                <a:schemeClr val="dk1"/>
              </a:solidFill>
              <a:latin typeface="Noto Sans"/>
              <a:ea typeface="Noto Sans"/>
              <a:cs typeface="Noto Sans"/>
              <a:sym typeface="Noto Sans"/>
            </a:endParaRPr>
          </a:p>
          <a:p>
            <a:pPr indent="-355600" lvl="1" marL="914400" rtl="0" algn="l">
              <a:spcBef>
                <a:spcPts val="1000"/>
              </a:spcBef>
              <a:spcAft>
                <a:spcPts val="0"/>
              </a:spcAft>
              <a:buClr>
                <a:schemeClr val="dk1"/>
              </a:buClr>
              <a:buSzPts val="2000"/>
              <a:buFont typeface="Noto Sans"/>
              <a:buAutoNum type="alphaLcPeriod"/>
            </a:pPr>
            <a:r>
              <a:rPr lang="en" sz="2000">
                <a:solidFill>
                  <a:schemeClr val="dk1"/>
                </a:solidFill>
                <a:latin typeface="Noto Sans"/>
                <a:ea typeface="Noto Sans"/>
                <a:cs typeface="Noto Sans"/>
                <a:sym typeface="Noto Sans"/>
              </a:rPr>
              <a:t>(7, −3), opens down</a:t>
            </a:r>
            <a:endParaRPr sz="2000">
              <a:solidFill>
                <a:schemeClr val="dk1"/>
              </a:solidFill>
              <a:latin typeface="Noto Sans"/>
              <a:ea typeface="Noto Sans"/>
              <a:cs typeface="Noto Sans"/>
              <a:sym typeface="Noto Sans"/>
            </a:endParaRPr>
          </a:p>
          <a:p>
            <a:pPr indent="-355600" lvl="0" marL="457200" rtl="0" algn="l">
              <a:spcBef>
                <a:spcPts val="100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Graph your equations to verify your</a:t>
            </a:r>
            <a:endParaRPr sz="2000">
              <a:solidFill>
                <a:schemeClr val="dk1"/>
              </a:solidFill>
              <a:latin typeface="Noto Sans"/>
              <a:ea typeface="Noto Sans"/>
              <a:cs typeface="Noto Sans"/>
              <a:sym typeface="Noto Sans"/>
            </a:endParaRPr>
          </a:p>
          <a:p>
            <a:pPr indent="457200" lvl="0" marL="0" rtl="0" algn="l">
              <a:spcBef>
                <a:spcPts val="0"/>
              </a:spcBef>
              <a:spcAft>
                <a:spcPts val="1000"/>
              </a:spcAft>
              <a:buNone/>
            </a:pPr>
            <a:r>
              <a:rPr lang="en" sz="2000">
                <a:solidFill>
                  <a:schemeClr val="dk1"/>
                </a:solidFill>
                <a:latin typeface="Noto Sans"/>
                <a:ea typeface="Noto Sans"/>
                <a:cs typeface="Noto Sans"/>
                <a:sym typeface="Noto Sans"/>
              </a:rPr>
              <a:t>predictions.</a:t>
            </a:r>
            <a:endParaRPr sz="2000">
              <a:solidFill>
                <a:schemeClr val="dk1"/>
              </a:solidFill>
              <a:latin typeface="Noto Sans"/>
              <a:ea typeface="Noto Sans"/>
              <a:cs typeface="Noto Sans"/>
              <a:sym typeface="Noto Sans"/>
            </a:endParaRPr>
          </a:p>
        </p:txBody>
      </p:sp>
      <p:pic>
        <p:nvPicPr>
          <p:cNvPr descr="The word “UP” is written in green, curved upward like a U-shaped parabola, with green arrows at both ends showing the upward opening. Below it, the word “DOWN” is written in red, curved like an upside-down U (a rainbow arc), with red arrows at both ends showing the downward opening." id="158" name="Google Shape;158;p22"/>
          <p:cNvPicPr preferRelativeResize="0"/>
          <p:nvPr/>
        </p:nvPicPr>
        <p:blipFill>
          <a:blip r:embed="rId4">
            <a:alphaModFix/>
          </a:blip>
          <a:stretch>
            <a:fillRect/>
          </a:stretch>
        </p:blipFill>
        <p:spPr>
          <a:xfrm>
            <a:off x="5569650" y="1549825"/>
            <a:ext cx="3101125" cy="31011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2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Change the Graph, the Vertex Moves🚛</a:t>
            </a:r>
            <a:endParaRPr>
              <a:solidFill>
                <a:srgbClr val="005047"/>
              </a:solidFill>
            </a:endParaRPr>
          </a:p>
        </p:txBody>
      </p:sp>
      <p:sp>
        <p:nvSpPr>
          <p:cNvPr id="164" name="Google Shape;164;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65" name="Google Shape;165;p2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7.17.2 Modify Expressions to Translate Graphs</a:t>
            </a:r>
            <a:endParaRPr/>
          </a:p>
        </p:txBody>
      </p:sp>
      <p:sp>
        <p:nvSpPr>
          <p:cNvPr id="166" name="Google Shape;166;p23"/>
          <p:cNvSpPr txBox="1"/>
          <p:nvPr/>
        </p:nvSpPr>
        <p:spPr>
          <a:xfrm>
            <a:off x="311700" y="1160326"/>
            <a:ext cx="8662800" cy="31884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Font typeface="Noto Sans"/>
              <a:buAutoNum type="arabicPeriod" startAt="3"/>
            </a:pPr>
            <a:r>
              <a:rPr lang="en" sz="1900">
                <a:solidFill>
                  <a:schemeClr val="dk1"/>
                </a:solidFill>
                <a:latin typeface="Noto Sans"/>
                <a:ea typeface="Noto Sans"/>
                <a:cs typeface="Noto Sans"/>
                <a:sym typeface="Noto Sans"/>
              </a:rPr>
              <a:t>Kiran graphed the equation </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+ 1 and noticed that the vertex is at (0, 1). He changed the equation to </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− 3)</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+ 1 and saw that the graph shifted 3 units to the right and the vertex is now at (3, 1).</a:t>
            </a:r>
            <a:endParaRPr sz="1900">
              <a:solidFill>
                <a:schemeClr val="dk1"/>
              </a:solidFill>
              <a:latin typeface="Noto Sans"/>
              <a:ea typeface="Noto Sans"/>
              <a:cs typeface="Noto Sans"/>
              <a:sym typeface="Noto Sans"/>
            </a:endParaRPr>
          </a:p>
          <a:p>
            <a:pPr indent="0" lvl="0" marL="457200" rtl="0" algn="l">
              <a:spcBef>
                <a:spcPts val="1000"/>
              </a:spcBef>
              <a:spcAft>
                <a:spcPts val="0"/>
              </a:spcAft>
              <a:buNone/>
            </a:pPr>
            <a:r>
              <a:rPr lang="en" sz="1900">
                <a:solidFill>
                  <a:schemeClr val="dk1"/>
                </a:solidFill>
                <a:latin typeface="Noto Sans"/>
                <a:ea typeface="Noto Sans"/>
                <a:cs typeface="Noto Sans"/>
                <a:sym typeface="Noto Sans"/>
              </a:rPr>
              <a:t>Next, he graphed the equation </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+ 2</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+ 1 and observed that the vertex is at (−1, 0). Kiran thought, "If I change the squared term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to   (</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− 5)</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the graph will move 5 units to the right and the vertex will be at (4, 0)."</a:t>
            </a:r>
            <a:endParaRPr sz="1900">
              <a:solidFill>
                <a:schemeClr val="dk1"/>
              </a:solidFill>
              <a:latin typeface="Noto Sans"/>
              <a:ea typeface="Noto Sans"/>
              <a:cs typeface="Noto Sans"/>
              <a:sym typeface="Noto Sans"/>
            </a:endParaRPr>
          </a:p>
          <a:p>
            <a:pPr indent="-349250" lvl="0" marL="1371600" rtl="0" algn="l">
              <a:spcBef>
                <a:spcPts val="1000"/>
              </a:spcBef>
              <a:spcAft>
                <a:spcPts val="0"/>
              </a:spcAft>
              <a:buClr>
                <a:schemeClr val="dk1"/>
              </a:buClr>
              <a:buSzPts val="1900"/>
              <a:buFont typeface="Noto Sans"/>
              <a:buAutoNum type="alphaLcPeriod"/>
            </a:pPr>
            <a:r>
              <a:rPr lang="en" sz="1900">
                <a:solidFill>
                  <a:schemeClr val="dk1"/>
                </a:solidFill>
                <a:latin typeface="Noto Sans"/>
                <a:ea typeface="Noto Sans"/>
                <a:cs typeface="Noto Sans"/>
                <a:sym typeface="Noto Sans"/>
              </a:rPr>
              <a:t>Do you agree with Kiran?</a:t>
            </a:r>
            <a:endParaRPr sz="1900">
              <a:solidFill>
                <a:schemeClr val="dk1"/>
              </a:solidFill>
              <a:latin typeface="Noto Sans"/>
              <a:ea typeface="Noto Sans"/>
              <a:cs typeface="Noto Sans"/>
              <a:sym typeface="Noto Sans"/>
            </a:endParaRPr>
          </a:p>
          <a:p>
            <a:pPr indent="-349250" lvl="0" marL="1371600" rtl="0" algn="l">
              <a:spcBef>
                <a:spcPts val="1000"/>
              </a:spcBef>
              <a:spcAft>
                <a:spcPts val="0"/>
              </a:spcAft>
              <a:buClr>
                <a:schemeClr val="dk1"/>
              </a:buClr>
              <a:buSzPts val="1900"/>
              <a:buFont typeface="Noto Sans"/>
              <a:buAutoNum type="alphaLcPeriod"/>
            </a:pPr>
            <a:r>
              <a:rPr lang="en" sz="1900">
                <a:solidFill>
                  <a:schemeClr val="dk1"/>
                </a:solidFill>
                <a:latin typeface="Noto Sans"/>
                <a:ea typeface="Noto Sans"/>
                <a:cs typeface="Noto Sans"/>
                <a:sym typeface="Noto Sans"/>
              </a:rPr>
              <a:t>Explain or show your reasoning why you agree or disagree.</a:t>
            </a:r>
            <a:endParaRPr sz="1900">
              <a:solidFill>
                <a:schemeClr val="dk1"/>
              </a:solidFill>
              <a:latin typeface="Noto Sans"/>
              <a:ea typeface="Noto Sans"/>
              <a:cs typeface="Noto Sans"/>
              <a:sym typeface="Noto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
        <p:nvSpPr>
          <p:cNvPr id="171" name="Google Shape;171;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Change the Graph, the Vertex Moves🚛</a:t>
            </a:r>
            <a:endParaRPr>
              <a:solidFill>
                <a:srgbClr val="005047"/>
              </a:solidFill>
            </a:endParaRPr>
          </a:p>
        </p:txBody>
      </p:sp>
      <p:sp>
        <p:nvSpPr>
          <p:cNvPr id="172" name="Google Shape;172;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73" name="Google Shape;173;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7.17.2 Modify Expressions to Translate Graphs</a:t>
            </a:r>
            <a:endParaRPr/>
          </a:p>
        </p:txBody>
      </p:sp>
      <p:sp>
        <p:nvSpPr>
          <p:cNvPr id="174" name="Google Shape;174;p24"/>
          <p:cNvSpPr txBox="1"/>
          <p:nvPr/>
        </p:nvSpPr>
        <p:spPr>
          <a:xfrm>
            <a:off x="311700" y="1160326"/>
            <a:ext cx="8662800" cy="31884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Font typeface="Noto Sans"/>
              <a:buAutoNum type="arabicPeriod" startAt="4"/>
            </a:pP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+ 4)</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− 1 is a parabola with a vertex at (−4, 1) that opens upward.</a:t>
            </a:r>
            <a:endParaRPr sz="1900">
              <a:solidFill>
                <a:schemeClr val="dk1"/>
              </a:solidFill>
              <a:latin typeface="Noto Sans"/>
              <a:ea typeface="Noto Sans"/>
              <a:cs typeface="Noto Sans"/>
              <a:sym typeface="Noto Sans"/>
            </a:endParaRPr>
          </a:p>
          <a:p>
            <a:pPr indent="-349250" lvl="0" marL="1371600" rtl="0" algn="l">
              <a:spcBef>
                <a:spcPts val="1000"/>
              </a:spcBef>
              <a:spcAft>
                <a:spcPts val="0"/>
              </a:spcAft>
              <a:buClr>
                <a:schemeClr val="dk1"/>
              </a:buClr>
              <a:buSzPts val="1900"/>
              <a:buFont typeface="Noto Sans"/>
              <a:buAutoNum type="alphaLcPeriod"/>
            </a:pPr>
            <a:r>
              <a:rPr lang="en" sz="1900">
                <a:solidFill>
                  <a:schemeClr val="dk1"/>
                </a:solidFill>
                <a:latin typeface="Noto Sans"/>
                <a:ea typeface="Noto Sans"/>
                <a:cs typeface="Noto Sans"/>
                <a:sym typeface="Noto Sans"/>
              </a:rPr>
              <a:t>If we multiply </a:t>
            </a:r>
            <a:r>
              <a:rPr i="1" lang="en" sz="1900">
                <a:solidFill>
                  <a:schemeClr val="dk1"/>
                </a:solidFill>
                <a:latin typeface="Times New Roman"/>
                <a:ea typeface="Times New Roman"/>
                <a:cs typeface="Times New Roman"/>
                <a:sym typeface="Times New Roman"/>
              </a:rPr>
              <a:t>y</a:t>
            </a:r>
            <a:r>
              <a:rPr lang="en" sz="1900">
                <a:solidFill>
                  <a:schemeClr val="dk1"/>
                </a:solidFill>
                <a:latin typeface="Noto Sans"/>
                <a:ea typeface="Noto Sans"/>
                <a:cs typeface="Noto Sans"/>
                <a:sym typeface="Noto Sans"/>
              </a:rPr>
              <a:t> by 2, we get 2</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=2[(</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+ 4)</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−1] = 2(</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+ 4)</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− 2. How does this change the graph?</a:t>
            </a:r>
            <a:endParaRPr sz="1900">
              <a:solidFill>
                <a:schemeClr val="dk1"/>
              </a:solidFill>
              <a:latin typeface="Noto Sans"/>
              <a:ea typeface="Noto Sans"/>
              <a:cs typeface="Noto Sans"/>
              <a:sym typeface="Noto Sans"/>
            </a:endParaRPr>
          </a:p>
          <a:p>
            <a:pPr indent="-349250" lvl="0" marL="1371600" rtl="0" algn="l">
              <a:spcBef>
                <a:spcPts val="1000"/>
              </a:spcBef>
              <a:spcAft>
                <a:spcPts val="0"/>
              </a:spcAft>
              <a:buClr>
                <a:schemeClr val="dk1"/>
              </a:buClr>
              <a:buSzPts val="1900"/>
              <a:buFont typeface="Noto Sans"/>
              <a:buAutoNum type="alphaLcPeriod"/>
            </a:pPr>
            <a:r>
              <a:rPr lang="en" sz="1900">
                <a:solidFill>
                  <a:schemeClr val="dk1"/>
                </a:solidFill>
                <a:latin typeface="Noto Sans"/>
                <a:ea typeface="Noto Sans"/>
                <a:cs typeface="Noto Sans"/>
                <a:sym typeface="Noto Sans"/>
              </a:rPr>
              <a:t>If we multiply </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a:t>
            </a:r>
            <a:r>
              <a:rPr lang="en" sz="1900">
                <a:solidFill>
                  <a:schemeClr val="dk1"/>
                </a:solidFill>
                <a:latin typeface="Noto Sans"/>
                <a:ea typeface="Noto Sans"/>
                <a:cs typeface="Noto Sans"/>
                <a:sym typeface="Noto Sans"/>
              </a:rPr>
              <a:t> by ½, we get</a:t>
            </a:r>
            <a:endParaRPr sz="1900">
              <a:solidFill>
                <a:schemeClr val="dk1"/>
              </a:solidFill>
              <a:latin typeface="Noto Sans"/>
              <a:ea typeface="Noto Sans"/>
              <a:cs typeface="Noto Sans"/>
              <a:sym typeface="Noto Sans"/>
            </a:endParaRPr>
          </a:p>
          <a:p>
            <a:pPr indent="0" lvl="0" marL="1371600" rtl="0" algn="l">
              <a:spcBef>
                <a:spcPts val="0"/>
              </a:spcBef>
              <a:spcAft>
                <a:spcPts val="0"/>
              </a:spcAft>
              <a:buNone/>
            </a:pPr>
            <a:r>
              <a:rPr lang="en" sz="1900">
                <a:solidFill>
                  <a:schemeClr val="dk1"/>
                </a:solidFill>
                <a:latin typeface="Noto Sans"/>
                <a:ea typeface="Noto Sans"/>
                <a:cs typeface="Noto Sans"/>
                <a:sym typeface="Noto Sans"/>
              </a:rPr>
              <a:t>½</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a:t>
            </a:r>
            <a:r>
              <a:rPr lang="en" sz="1900">
                <a:solidFill>
                  <a:schemeClr val="dk1"/>
                </a:solidFill>
                <a:latin typeface="Noto Sans"/>
                <a:ea typeface="Noto Sans"/>
                <a:cs typeface="Noto Sans"/>
                <a:sym typeface="Noto Sans"/>
              </a:rPr>
              <a:t>= ½[(</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+ 4)</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− 1] = ½(</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+ 4 )</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½</a:t>
            </a:r>
            <a:r>
              <a:rPr lang="en" sz="1900">
                <a:solidFill>
                  <a:schemeClr val="dk1"/>
                </a:solidFill>
                <a:latin typeface="Noto Sans"/>
                <a:ea typeface="Noto Sans"/>
                <a:cs typeface="Noto Sans"/>
                <a:sym typeface="Noto Sans"/>
              </a:rPr>
              <a:t> </a:t>
            </a:r>
            <a:r>
              <a:rPr lang="en" sz="1900">
                <a:solidFill>
                  <a:schemeClr val="dk1"/>
                </a:solidFill>
                <a:latin typeface="Noto Sans"/>
                <a:ea typeface="Noto Sans"/>
                <a:cs typeface="Noto Sans"/>
                <a:sym typeface="Noto Sans"/>
              </a:rPr>
              <a:t>. </a:t>
            </a:r>
            <a:endParaRPr sz="1900">
              <a:solidFill>
                <a:schemeClr val="dk1"/>
              </a:solidFill>
              <a:latin typeface="Noto Sans"/>
              <a:ea typeface="Noto Sans"/>
              <a:cs typeface="Noto Sans"/>
              <a:sym typeface="Noto Sans"/>
            </a:endParaRPr>
          </a:p>
          <a:p>
            <a:pPr indent="0" lvl="0" marL="1371600" rtl="0" algn="l">
              <a:spcBef>
                <a:spcPts val="0"/>
              </a:spcBef>
              <a:spcAft>
                <a:spcPts val="0"/>
              </a:spcAft>
              <a:buNone/>
            </a:pPr>
            <a:r>
              <a:rPr lang="en" sz="1900">
                <a:solidFill>
                  <a:schemeClr val="dk1"/>
                </a:solidFill>
                <a:latin typeface="Noto Sans"/>
                <a:ea typeface="Noto Sans"/>
                <a:cs typeface="Noto Sans"/>
                <a:sym typeface="Noto Sans"/>
              </a:rPr>
              <a:t>How does this change the graph?</a:t>
            </a:r>
            <a:endParaRPr sz="1900">
              <a:solidFill>
                <a:schemeClr val="dk1"/>
              </a:solidFill>
              <a:latin typeface="Noto Sans"/>
              <a:ea typeface="Noto Sans"/>
              <a:cs typeface="Noto Sans"/>
              <a:sym typeface="Noto Sans"/>
            </a:endParaRPr>
          </a:p>
          <a:p>
            <a:pPr indent="0" lvl="0" marL="1371600" rtl="0" algn="l">
              <a:spcBef>
                <a:spcPts val="0"/>
              </a:spcBef>
              <a:spcAft>
                <a:spcPts val="0"/>
              </a:spcAft>
              <a:buNone/>
            </a:pPr>
            <a:r>
              <a:t/>
            </a:r>
            <a:endParaRPr sz="1900">
              <a:solidFill>
                <a:schemeClr val="dk1"/>
              </a:solidFill>
              <a:latin typeface="Noto Sans"/>
              <a:ea typeface="Noto Sans"/>
              <a:cs typeface="Noto Sans"/>
              <a:sym typeface="Noto Sans"/>
            </a:endParaRPr>
          </a:p>
          <a:p>
            <a:pPr indent="-349250" lvl="0" marL="457200" rtl="0" algn="l">
              <a:spcBef>
                <a:spcPts val="0"/>
              </a:spcBef>
              <a:spcAft>
                <a:spcPts val="1000"/>
              </a:spcAft>
              <a:buClr>
                <a:schemeClr val="dk1"/>
              </a:buClr>
              <a:buSzPts val="1900"/>
              <a:buFont typeface="Noto Sans"/>
              <a:buAutoNum type="arabicPeriod" startAt="4"/>
            </a:pPr>
            <a:r>
              <a:rPr lang="en" sz="1900">
                <a:solidFill>
                  <a:schemeClr val="dk1"/>
                </a:solidFill>
                <a:latin typeface="Noto Sans"/>
                <a:ea typeface="Noto Sans"/>
                <a:cs typeface="Noto Sans"/>
                <a:sym typeface="Noto Sans"/>
              </a:rPr>
              <a:t>Verify your prediction by graphing.</a:t>
            </a:r>
            <a:endParaRPr sz="1900">
              <a:solidFill>
                <a:schemeClr val="dk1"/>
              </a:solidFill>
              <a:latin typeface="Noto Sans"/>
              <a:ea typeface="Noto Sans"/>
              <a:cs typeface="Noto Sans"/>
              <a:sym typeface="Noto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8" name="Shape 178"/>
        <p:cNvGrpSpPr/>
        <p:nvPr/>
      </p:nvGrpSpPr>
      <p:grpSpPr>
        <a:xfrm>
          <a:off x="0" y="0"/>
          <a:ext cx="0" cy="0"/>
          <a:chOff x="0" y="0"/>
          <a:chExt cx="0" cy="0"/>
        </a:xfrm>
      </p:grpSpPr>
      <p:sp>
        <p:nvSpPr>
          <p:cNvPr id="179" name="Google Shape;179;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Change the Graph, the Vertex Moves🚛</a:t>
            </a:r>
            <a:endParaRPr>
              <a:solidFill>
                <a:srgbClr val="005047"/>
              </a:solidFill>
            </a:endParaRPr>
          </a:p>
        </p:txBody>
      </p:sp>
      <p:sp>
        <p:nvSpPr>
          <p:cNvPr id="180" name="Google Shape;180;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81" name="Google Shape;181;p25"/>
          <p:cNvSpPr txBox="1"/>
          <p:nvPr/>
        </p:nvSpPr>
        <p:spPr>
          <a:xfrm>
            <a:off x="311700" y="1160326"/>
            <a:ext cx="8662800" cy="31884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Font typeface="Noto Sans"/>
              <a:buAutoNum type="arabicPeriod" startAt="6"/>
            </a:pPr>
            <a:r>
              <a:rPr lang="en" sz="1900">
                <a:solidFill>
                  <a:schemeClr val="dk1"/>
                </a:solidFill>
                <a:latin typeface="Noto Sans"/>
                <a:ea typeface="Noto Sans"/>
                <a:cs typeface="Noto Sans"/>
                <a:sym typeface="Noto Sans"/>
              </a:rPr>
              <a:t>S</a:t>
            </a:r>
            <a:r>
              <a:rPr lang="en" sz="1900">
                <a:solidFill>
                  <a:schemeClr val="dk1"/>
                </a:solidFill>
                <a:latin typeface="Noto Sans"/>
                <a:ea typeface="Noto Sans"/>
                <a:cs typeface="Noto Sans"/>
                <a:sym typeface="Noto Sans"/>
              </a:rPr>
              <a:t>ophia graphed the equation </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 </a:t>
            </a:r>
            <a:r>
              <a:rPr lang="en" sz="1900">
                <a:solidFill>
                  <a:schemeClr val="dk1"/>
                </a:solidFill>
                <a:latin typeface="Noto Sans"/>
                <a:ea typeface="Noto Sans"/>
                <a:cs typeface="Noto Sans"/>
                <a:sym typeface="Noto Sans"/>
              </a:rPr>
              <a:t>− 6</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+ 9. Read each statement and decide if you agree or disagree with Sophia’s predictions.</a:t>
            </a:r>
            <a:endParaRPr sz="1900">
              <a:solidFill>
                <a:schemeClr val="dk1"/>
              </a:solidFill>
              <a:latin typeface="Noto Sans"/>
              <a:ea typeface="Noto Sans"/>
              <a:cs typeface="Noto Sans"/>
              <a:sym typeface="Noto Sans"/>
            </a:endParaRPr>
          </a:p>
          <a:p>
            <a:pPr indent="-349250" lvl="0" marL="1371600" rtl="0" algn="l">
              <a:spcBef>
                <a:spcPts val="1000"/>
              </a:spcBef>
              <a:spcAft>
                <a:spcPts val="0"/>
              </a:spcAft>
              <a:buClr>
                <a:schemeClr val="dk1"/>
              </a:buClr>
              <a:buSzPts val="1900"/>
              <a:buFont typeface="Noto Sans"/>
              <a:buAutoNum type="alphaLcPeriod"/>
            </a:pPr>
            <a:r>
              <a:rPr lang="en" sz="1900">
                <a:solidFill>
                  <a:schemeClr val="dk1"/>
                </a:solidFill>
                <a:latin typeface="Noto Sans"/>
                <a:ea typeface="Noto Sans"/>
                <a:cs typeface="Noto Sans"/>
                <a:sym typeface="Noto Sans"/>
              </a:rPr>
              <a:t>Sophia predicted that if she replaced each </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with</a:t>
            </a:r>
            <a:r>
              <a:rPr lang="en" sz="1900">
                <a:solidFill>
                  <a:schemeClr val="dk1"/>
                </a:solidFill>
                <a:latin typeface="Noto Sans"/>
                <a:ea typeface="Noto Sans"/>
                <a:cs typeface="Noto Sans"/>
                <a:sym typeface="Noto Sans"/>
              </a:rPr>
              <a:t> </a:t>
            </a:r>
            <a:r>
              <a:rPr lang="en" sz="1900">
                <a:solidFill>
                  <a:schemeClr val="dk1"/>
                </a:solidFill>
                <a:latin typeface="Noto Sans"/>
                <a:ea typeface="Noto Sans"/>
                <a:cs typeface="Noto Sans"/>
                <a:sym typeface="Noto Sans"/>
              </a:rPr>
              <a:t>3</a:t>
            </a:r>
            <a:r>
              <a:rPr i="1" lang="en" sz="1900">
                <a:solidFill>
                  <a:schemeClr val="dk1"/>
                </a:solidFill>
                <a:latin typeface="Times New Roman"/>
                <a:ea typeface="Times New Roman"/>
                <a:cs typeface="Times New Roman"/>
                <a:sym typeface="Times New Roman"/>
              </a:rPr>
              <a:t>x </a:t>
            </a:r>
            <a:r>
              <a:rPr lang="en" sz="1900">
                <a:solidFill>
                  <a:schemeClr val="dk1"/>
                </a:solidFill>
                <a:latin typeface="Noto Sans"/>
                <a:ea typeface="Noto Sans"/>
                <a:cs typeface="Noto Sans"/>
                <a:sym typeface="Noto Sans"/>
              </a:rPr>
              <a:t>the parabola would be narrower, and the </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-intercepts and </a:t>
            </a:r>
            <a:r>
              <a:rPr i="1" lang="en" sz="1900">
                <a:solidFill>
                  <a:schemeClr val="dk1"/>
                </a:solidFill>
                <a:latin typeface="Times New Roman"/>
                <a:ea typeface="Times New Roman"/>
                <a:cs typeface="Times New Roman"/>
                <a:sym typeface="Times New Roman"/>
              </a:rPr>
              <a:t>y</a:t>
            </a:r>
            <a:r>
              <a:rPr lang="en" sz="1900">
                <a:solidFill>
                  <a:schemeClr val="dk1"/>
                </a:solidFill>
                <a:latin typeface="Noto Sans"/>
                <a:ea typeface="Noto Sans"/>
                <a:cs typeface="Noto Sans"/>
                <a:sym typeface="Noto Sans"/>
              </a:rPr>
              <a:t>-intercepts would change. </a:t>
            </a:r>
            <a:endParaRPr sz="1900">
              <a:solidFill>
                <a:schemeClr val="dk1"/>
              </a:solidFill>
              <a:latin typeface="Noto Sans"/>
              <a:ea typeface="Noto Sans"/>
              <a:cs typeface="Noto Sans"/>
              <a:sym typeface="Noto Sans"/>
            </a:endParaRPr>
          </a:p>
          <a:p>
            <a:pPr indent="-349250" lvl="0" marL="1371600" rtl="0" algn="l">
              <a:spcBef>
                <a:spcPts val="1000"/>
              </a:spcBef>
              <a:spcAft>
                <a:spcPts val="0"/>
              </a:spcAft>
              <a:buClr>
                <a:schemeClr val="dk1"/>
              </a:buClr>
              <a:buSzPts val="1900"/>
              <a:buFont typeface="Noto Sans"/>
              <a:buAutoNum type="alphaLcPeriod"/>
            </a:pPr>
            <a:r>
              <a:rPr lang="en" sz="1900">
                <a:solidFill>
                  <a:schemeClr val="dk1"/>
                </a:solidFill>
                <a:latin typeface="Noto Sans"/>
                <a:ea typeface="Noto Sans"/>
                <a:cs typeface="Noto Sans"/>
                <a:sym typeface="Noto Sans"/>
              </a:rPr>
              <a:t>Sophia also predicted that if she replaced every </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with ⅓</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that the parabola would be wider, and the </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-intercepts and </a:t>
            </a:r>
            <a:r>
              <a:rPr i="1" lang="en" sz="1900">
                <a:solidFill>
                  <a:schemeClr val="dk1"/>
                </a:solidFill>
                <a:latin typeface="Times New Roman"/>
                <a:ea typeface="Times New Roman"/>
                <a:cs typeface="Times New Roman"/>
                <a:sym typeface="Times New Roman"/>
              </a:rPr>
              <a:t>y</a:t>
            </a:r>
            <a:r>
              <a:rPr lang="en" sz="1900">
                <a:solidFill>
                  <a:schemeClr val="dk1"/>
                </a:solidFill>
                <a:latin typeface="Noto Sans"/>
                <a:ea typeface="Noto Sans"/>
                <a:cs typeface="Noto Sans"/>
                <a:sym typeface="Noto Sans"/>
              </a:rPr>
              <a:t>-intercepts would change. </a:t>
            </a:r>
            <a:endParaRPr sz="1900">
              <a:solidFill>
                <a:schemeClr val="dk1"/>
              </a:solidFill>
              <a:latin typeface="Noto Sans"/>
              <a:ea typeface="Noto Sans"/>
              <a:cs typeface="Noto Sans"/>
              <a:sym typeface="Noto Sans"/>
            </a:endParaRPr>
          </a:p>
          <a:p>
            <a:pPr indent="0" lvl="0" marL="1371600" rtl="0" algn="l">
              <a:spcBef>
                <a:spcPts val="0"/>
              </a:spcBef>
              <a:spcAft>
                <a:spcPts val="0"/>
              </a:spcAft>
              <a:buNone/>
            </a:pPr>
            <a:r>
              <a:t/>
            </a:r>
            <a:endParaRPr sz="1900">
              <a:solidFill>
                <a:schemeClr val="dk1"/>
              </a:solidFill>
              <a:latin typeface="Noto Sans"/>
              <a:ea typeface="Noto Sans"/>
              <a:cs typeface="Noto Sans"/>
              <a:sym typeface="Noto Sans"/>
            </a:endParaRPr>
          </a:p>
          <a:p>
            <a:pPr indent="-349250" lvl="0" marL="457200" rtl="0" algn="l">
              <a:spcBef>
                <a:spcPts val="0"/>
              </a:spcBef>
              <a:spcAft>
                <a:spcPts val="1000"/>
              </a:spcAft>
              <a:buClr>
                <a:schemeClr val="dk1"/>
              </a:buClr>
              <a:buSzPts val="1900"/>
              <a:buFont typeface="Noto Sans"/>
              <a:buAutoNum type="arabicPeriod" startAt="6"/>
            </a:pPr>
            <a:r>
              <a:rPr lang="en" sz="1900">
                <a:solidFill>
                  <a:schemeClr val="dk1"/>
                </a:solidFill>
                <a:latin typeface="Noto Sans"/>
                <a:ea typeface="Noto Sans"/>
                <a:cs typeface="Noto Sans"/>
                <a:sym typeface="Noto Sans"/>
              </a:rPr>
              <a:t>Verify your prediction by graphing.</a:t>
            </a:r>
            <a:endParaRPr sz="1900">
              <a:solidFill>
                <a:schemeClr val="dk1"/>
              </a:solidFill>
              <a:latin typeface="Noto Sans"/>
              <a:ea typeface="Noto Sans"/>
              <a:cs typeface="Noto Sans"/>
              <a:sym typeface="Noto Sans"/>
            </a:endParaRPr>
          </a:p>
        </p:txBody>
      </p:sp>
      <p:sp>
        <p:nvSpPr>
          <p:cNvPr id="182" name="Google Shape;182;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7.17.2 Modify Expressions to Translate Graphs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6" name="Shape 186"/>
        <p:cNvGrpSpPr/>
        <p:nvPr/>
      </p:nvGrpSpPr>
      <p:grpSpPr>
        <a:xfrm>
          <a:off x="0" y="0"/>
          <a:ext cx="0" cy="0"/>
          <a:chOff x="0" y="0"/>
          <a:chExt cx="0" cy="0"/>
        </a:xfrm>
      </p:grpSpPr>
      <p:sp>
        <p:nvSpPr>
          <p:cNvPr id="187" name="Google Shape;187;p26"/>
          <p:cNvSpPr txBox="1"/>
          <p:nvPr/>
        </p:nvSpPr>
        <p:spPr>
          <a:xfrm>
            <a:off x="540950" y="2095663"/>
            <a:ext cx="7437600" cy="2411400"/>
          </a:xfrm>
          <a:prstGeom prst="rect">
            <a:avLst/>
          </a:prstGeom>
          <a:noFill/>
          <a:ln>
            <a:noFill/>
          </a:ln>
        </p:spPr>
        <p:txBody>
          <a:bodyPr anchorCtr="0" anchor="t" bIns="91425" lIns="91425" spcFirstLastPara="1" rIns="91425" wrap="square" tIns="91425">
            <a:noAutofit/>
          </a:bodyPr>
          <a:lstStyle/>
          <a:p>
            <a:pPr indent="-381000" lvl="0" marL="914400" rtl="0" algn="l">
              <a:spcBef>
                <a:spcPts val="0"/>
              </a:spcBef>
              <a:spcAft>
                <a:spcPts val="0"/>
              </a:spcAft>
              <a:buClr>
                <a:schemeClr val="dk1"/>
              </a:buClr>
              <a:buSzPts val="2400"/>
              <a:buFont typeface="Noto Sans"/>
              <a:buAutoNum type="alphaLcPeriod"/>
            </a:pPr>
            <a:r>
              <a:rPr lang="en" sz="2400">
                <a:solidFill>
                  <a:schemeClr val="dk1"/>
                </a:solidFill>
                <a:latin typeface="Noto Sans"/>
                <a:ea typeface="Noto Sans"/>
                <a:cs typeface="Noto Sans"/>
                <a:sym typeface="Noto Sans"/>
              </a:rPr>
              <a:t>Right 5 and down 10</a:t>
            </a:r>
            <a:endParaRPr sz="2400">
              <a:solidFill>
                <a:schemeClr val="dk1"/>
              </a:solidFill>
              <a:latin typeface="Noto Sans"/>
              <a:ea typeface="Noto Sans"/>
              <a:cs typeface="Noto Sans"/>
              <a:sym typeface="Noto Sans"/>
            </a:endParaRPr>
          </a:p>
          <a:p>
            <a:pPr indent="-381000" lvl="0" marL="914400" rtl="0" algn="l">
              <a:spcBef>
                <a:spcPts val="1000"/>
              </a:spcBef>
              <a:spcAft>
                <a:spcPts val="0"/>
              </a:spcAft>
              <a:buClr>
                <a:schemeClr val="dk1"/>
              </a:buClr>
              <a:buSzPts val="2400"/>
              <a:buFont typeface="Noto Sans"/>
              <a:buAutoNum type="alphaLcPeriod"/>
            </a:pPr>
            <a:r>
              <a:rPr lang="en" sz="2400">
                <a:solidFill>
                  <a:schemeClr val="dk1"/>
                </a:solidFill>
                <a:latin typeface="Noto Sans"/>
                <a:ea typeface="Noto Sans"/>
                <a:cs typeface="Noto Sans"/>
                <a:sym typeface="Noto Sans"/>
              </a:rPr>
              <a:t>Left 5 and down 10</a:t>
            </a:r>
            <a:endParaRPr sz="2400">
              <a:solidFill>
                <a:schemeClr val="dk1"/>
              </a:solidFill>
              <a:latin typeface="Noto Sans"/>
              <a:ea typeface="Noto Sans"/>
              <a:cs typeface="Noto Sans"/>
              <a:sym typeface="Noto Sans"/>
            </a:endParaRPr>
          </a:p>
          <a:p>
            <a:pPr indent="-381000" lvl="0" marL="914400" rtl="0" algn="l">
              <a:spcBef>
                <a:spcPts val="1000"/>
              </a:spcBef>
              <a:spcAft>
                <a:spcPts val="0"/>
              </a:spcAft>
              <a:buClr>
                <a:schemeClr val="dk1"/>
              </a:buClr>
              <a:buSzPts val="2400"/>
              <a:buFont typeface="Noto Sans"/>
              <a:buAutoNum type="alphaLcPeriod"/>
            </a:pPr>
            <a:r>
              <a:rPr lang="en" sz="2400">
                <a:solidFill>
                  <a:schemeClr val="dk1"/>
                </a:solidFill>
                <a:latin typeface="Noto Sans"/>
                <a:ea typeface="Noto Sans"/>
                <a:cs typeface="Noto Sans"/>
                <a:sym typeface="Noto Sans"/>
              </a:rPr>
              <a:t>Reflect over the </a:t>
            </a:r>
            <a:r>
              <a:rPr i="1" lang="en" sz="2400">
                <a:solidFill>
                  <a:schemeClr val="dk1"/>
                </a:solidFill>
                <a:latin typeface="Times New Roman"/>
                <a:ea typeface="Times New Roman"/>
                <a:cs typeface="Times New Roman"/>
                <a:sym typeface="Times New Roman"/>
              </a:rPr>
              <a:t>x</a:t>
            </a:r>
            <a:r>
              <a:rPr lang="en" sz="2400">
                <a:solidFill>
                  <a:schemeClr val="dk1"/>
                </a:solidFill>
                <a:latin typeface="Noto Sans"/>
                <a:ea typeface="Noto Sans"/>
                <a:cs typeface="Noto Sans"/>
                <a:sym typeface="Noto Sans"/>
              </a:rPr>
              <a:t>-axis, left 5, and down 10</a:t>
            </a:r>
            <a:endParaRPr sz="2400">
              <a:solidFill>
                <a:schemeClr val="dk1"/>
              </a:solidFill>
              <a:latin typeface="Noto Sans"/>
              <a:ea typeface="Noto Sans"/>
              <a:cs typeface="Noto Sans"/>
              <a:sym typeface="Noto Sans"/>
            </a:endParaRPr>
          </a:p>
          <a:p>
            <a:pPr indent="-381000" lvl="0" marL="914400" rtl="0" algn="l">
              <a:spcBef>
                <a:spcPts val="1000"/>
              </a:spcBef>
              <a:spcAft>
                <a:spcPts val="0"/>
              </a:spcAft>
              <a:buClr>
                <a:schemeClr val="dk1"/>
              </a:buClr>
              <a:buSzPts val="2400"/>
              <a:buFont typeface="Noto Sans"/>
              <a:buAutoNum type="alphaLcPeriod"/>
            </a:pPr>
            <a:r>
              <a:rPr lang="en" sz="2400">
                <a:solidFill>
                  <a:schemeClr val="dk1"/>
                </a:solidFill>
                <a:latin typeface="Noto Sans"/>
                <a:ea typeface="Noto Sans"/>
                <a:cs typeface="Noto Sans"/>
                <a:sym typeface="Noto Sans"/>
              </a:rPr>
              <a:t>Reflect over the </a:t>
            </a:r>
            <a:r>
              <a:rPr i="1" lang="en" sz="2400">
                <a:solidFill>
                  <a:schemeClr val="dk1"/>
                </a:solidFill>
                <a:latin typeface="Times New Roman"/>
                <a:ea typeface="Times New Roman"/>
                <a:cs typeface="Times New Roman"/>
                <a:sym typeface="Times New Roman"/>
              </a:rPr>
              <a:t>x</a:t>
            </a:r>
            <a:r>
              <a:rPr lang="en" sz="2400">
                <a:solidFill>
                  <a:schemeClr val="dk1"/>
                </a:solidFill>
                <a:latin typeface="Noto Sans"/>
                <a:ea typeface="Noto Sans"/>
                <a:cs typeface="Noto Sans"/>
                <a:sym typeface="Noto Sans"/>
              </a:rPr>
              <a:t>-axis, left 5, and up 10</a:t>
            </a:r>
            <a:endParaRPr sz="2400">
              <a:solidFill>
                <a:schemeClr val="dk1"/>
              </a:solidFill>
              <a:latin typeface="Noto Sans"/>
              <a:ea typeface="Noto Sans"/>
              <a:cs typeface="Noto Sans"/>
              <a:sym typeface="Noto Sans"/>
            </a:endParaRPr>
          </a:p>
          <a:p>
            <a:pPr indent="0" lvl="0" marL="0" rtl="0" algn="l">
              <a:spcBef>
                <a:spcPts val="1000"/>
              </a:spcBef>
              <a:spcAft>
                <a:spcPts val="0"/>
              </a:spcAft>
              <a:buNone/>
            </a:pPr>
            <a:r>
              <a:t/>
            </a:r>
            <a:endParaRPr sz="2100">
              <a:solidFill>
                <a:schemeClr val="dk1"/>
              </a:solidFill>
              <a:latin typeface="Noto Sans"/>
              <a:ea typeface="Noto Sans"/>
              <a:cs typeface="Noto Sans"/>
              <a:sym typeface="Noto Sans"/>
            </a:endParaRPr>
          </a:p>
        </p:txBody>
      </p:sp>
      <p:sp>
        <p:nvSpPr>
          <p:cNvPr descr="Icon indicating the slide contains a check for understanding question for students " id="188" name="Google Shape;188;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89" name="Google Shape;189;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0" name="Google Shape;190;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7.17.2 Modify Expressions to Translate Graphs</a:t>
            </a:r>
            <a:endParaRPr/>
          </a:p>
        </p:txBody>
      </p:sp>
      <p:sp>
        <p:nvSpPr>
          <p:cNvPr descr="An arrow icon reads &quot;Let's review!&quot; and links to a slide that reviews the content that was assessed in the self check question. " id="191" name="Google Shape;191;p26"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192" name="Google Shape;192;p26"/>
          <p:cNvSpPr txBox="1"/>
          <p:nvPr/>
        </p:nvSpPr>
        <p:spPr>
          <a:xfrm>
            <a:off x="310900" y="989075"/>
            <a:ext cx="8579700" cy="89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Noto Sans"/>
                <a:ea typeface="Noto Sans"/>
                <a:cs typeface="Noto Sans"/>
                <a:sym typeface="Noto Sans"/>
              </a:rPr>
              <a:t>What transformations and shifts need to be made to change </a:t>
            </a:r>
            <a:r>
              <a:rPr i="1" lang="en" sz="2400">
                <a:solidFill>
                  <a:schemeClr val="dk1"/>
                </a:solidFill>
                <a:latin typeface="Times New Roman"/>
                <a:ea typeface="Times New Roman"/>
                <a:cs typeface="Times New Roman"/>
                <a:sym typeface="Times New Roman"/>
              </a:rPr>
              <a:t>y </a:t>
            </a:r>
            <a:r>
              <a:rPr lang="en" sz="2400">
                <a:solidFill>
                  <a:schemeClr val="dk1"/>
                </a:solidFill>
                <a:latin typeface="Noto Sans"/>
                <a:ea typeface="Noto Sans"/>
                <a:cs typeface="Noto Sans"/>
                <a:sym typeface="Noto Sans"/>
              </a:rPr>
              <a:t>= </a:t>
            </a:r>
            <a:r>
              <a:rPr i="1" lang="en" sz="2400">
                <a:solidFill>
                  <a:schemeClr val="dk1"/>
                </a:solidFill>
                <a:latin typeface="Times New Roman"/>
                <a:ea typeface="Times New Roman"/>
                <a:cs typeface="Times New Roman"/>
                <a:sym typeface="Times New Roman"/>
              </a:rPr>
              <a:t>x</a:t>
            </a:r>
            <a:r>
              <a:rPr baseline="30000" lang="en" sz="2400">
                <a:solidFill>
                  <a:schemeClr val="dk1"/>
                </a:solidFill>
                <a:latin typeface="Noto Sans"/>
                <a:ea typeface="Noto Sans"/>
                <a:cs typeface="Noto Sans"/>
                <a:sym typeface="Noto Sans"/>
              </a:rPr>
              <a:t>2</a:t>
            </a:r>
            <a:r>
              <a:rPr lang="en" sz="2400">
                <a:solidFill>
                  <a:schemeClr val="dk1"/>
                </a:solidFill>
                <a:latin typeface="Noto Sans"/>
                <a:ea typeface="Noto Sans"/>
                <a:cs typeface="Noto Sans"/>
                <a:sym typeface="Noto Sans"/>
              </a:rPr>
              <a:t> to </a:t>
            </a:r>
            <a:r>
              <a:rPr i="1" lang="en" sz="2400">
                <a:solidFill>
                  <a:schemeClr val="dk1"/>
                </a:solidFill>
                <a:latin typeface="Times New Roman"/>
                <a:ea typeface="Times New Roman"/>
                <a:cs typeface="Times New Roman"/>
                <a:sym typeface="Times New Roman"/>
              </a:rPr>
              <a:t>y </a:t>
            </a:r>
            <a:r>
              <a:rPr lang="en" sz="2400">
                <a:solidFill>
                  <a:schemeClr val="dk1"/>
                </a:solidFill>
                <a:latin typeface="Noto Sans"/>
                <a:ea typeface="Noto Sans"/>
                <a:cs typeface="Noto Sans"/>
                <a:sym typeface="Noto Sans"/>
              </a:rPr>
              <a:t>= −(</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+ 5)</a:t>
            </a:r>
            <a:r>
              <a:rPr baseline="30000" lang="en" sz="2400">
                <a:solidFill>
                  <a:schemeClr val="dk1"/>
                </a:solidFill>
                <a:latin typeface="Noto Sans"/>
                <a:ea typeface="Noto Sans"/>
                <a:cs typeface="Noto Sans"/>
                <a:sym typeface="Noto Sans"/>
              </a:rPr>
              <a:t>2 </a:t>
            </a:r>
            <a:r>
              <a:rPr lang="en" sz="2400">
                <a:solidFill>
                  <a:schemeClr val="dk1"/>
                </a:solidFill>
                <a:latin typeface="Noto Sans"/>
                <a:ea typeface="Noto Sans"/>
                <a:cs typeface="Noto Sans"/>
                <a:sym typeface="Noto Sans"/>
              </a:rPr>
              <a:t>− 10?</a:t>
            </a:r>
            <a:endParaRPr sz="2400">
              <a:solidFill>
                <a:schemeClr val="dk1"/>
              </a:solidFill>
              <a:latin typeface="Noto Sans"/>
              <a:ea typeface="Noto Sans"/>
              <a:cs typeface="Noto Sans"/>
              <a:sym typeface="Noto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96" name="Shape 196"/>
        <p:cNvGrpSpPr/>
        <p:nvPr/>
      </p:nvGrpSpPr>
      <p:grpSpPr>
        <a:xfrm>
          <a:off x="0" y="0"/>
          <a:ext cx="0" cy="0"/>
          <a:chOff x="0" y="0"/>
          <a:chExt cx="0" cy="0"/>
        </a:xfrm>
      </p:grpSpPr>
      <p:pic>
        <p:nvPicPr>
          <p:cNvPr descr="Icon indicating the slide contains a additional resources for students who struggled with the check for understanding (self check) question" id="197" name="Google Shape;197;p27"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198" name="Google Shape;198;p2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199" name="Google Shape;199;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0" name="Google Shape;200;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7.17.2 Modify Expressions to Translate Graphs - Additional Resources</a:t>
            </a:r>
            <a:endParaRPr/>
          </a:p>
        </p:txBody>
      </p:sp>
      <p:sp>
        <p:nvSpPr>
          <p:cNvPr id="201" name="Google Shape;201;p27"/>
          <p:cNvSpPr txBox="1"/>
          <p:nvPr/>
        </p:nvSpPr>
        <p:spPr>
          <a:xfrm>
            <a:off x="275400" y="1407781"/>
            <a:ext cx="4114800" cy="3173100"/>
          </a:xfrm>
          <a:prstGeom prst="rect">
            <a:avLst/>
          </a:prstGeom>
          <a:solidFill>
            <a:srgbClr val="C9DAF8"/>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Noto Sans"/>
                <a:ea typeface="Noto Sans"/>
                <a:cs typeface="Noto Sans"/>
                <a:sym typeface="Noto Sans"/>
              </a:rPr>
              <a:t>Translating Functions</a:t>
            </a:r>
            <a:endParaRPr b="1" sz="1800">
              <a:solidFill>
                <a:schemeClr val="dk1"/>
              </a:solidFill>
              <a:latin typeface="Noto Sans"/>
              <a:ea typeface="Noto Sans"/>
              <a:cs typeface="Noto Sans"/>
              <a:sym typeface="Noto Sans"/>
            </a:endParaRPr>
          </a:p>
          <a:p>
            <a:pPr indent="0" lvl="0" marL="0" rtl="0" algn="ctr">
              <a:spcBef>
                <a:spcPts val="0"/>
              </a:spcBef>
              <a:spcAft>
                <a:spcPts val="0"/>
              </a:spcAft>
              <a:buNone/>
            </a:pPr>
            <a:r>
              <a:t/>
            </a:r>
            <a:endParaRPr b="1" sz="600">
              <a:solidFill>
                <a:schemeClr val="dk1"/>
              </a:solidFill>
              <a:latin typeface="Noto Sans"/>
              <a:ea typeface="Noto Sans"/>
              <a:cs typeface="Noto Sans"/>
              <a:sym typeface="Noto Sans"/>
            </a:endParaRPr>
          </a:p>
          <a:p>
            <a:pPr indent="0" lvl="0" marL="0" rtl="0" algn="ctr">
              <a:spcBef>
                <a:spcPts val="0"/>
              </a:spcBef>
              <a:spcAft>
                <a:spcPts val="0"/>
              </a:spcAft>
              <a:buNone/>
            </a:pPr>
            <a:r>
              <a:rPr i="1" lang="en" sz="2300">
                <a:solidFill>
                  <a:schemeClr val="dk1"/>
                </a:solidFill>
                <a:latin typeface="Times New Roman"/>
                <a:ea typeface="Times New Roman"/>
                <a:cs typeface="Times New Roman"/>
                <a:sym typeface="Times New Roman"/>
              </a:rPr>
              <a:t>f</a:t>
            </a:r>
            <a:r>
              <a:rPr lang="en" sz="2300">
                <a:solidFill>
                  <a:schemeClr val="dk1"/>
                </a:solidFill>
                <a:latin typeface="Noto Sans"/>
                <a:ea typeface="Noto Sans"/>
                <a:cs typeface="Noto Sans"/>
                <a:sym typeface="Noto Sans"/>
              </a:rPr>
              <a:t>(</a:t>
            </a:r>
            <a:r>
              <a:rPr i="1" lang="en" sz="2300">
                <a:solidFill>
                  <a:schemeClr val="dk1"/>
                </a:solidFill>
                <a:latin typeface="Times New Roman"/>
                <a:ea typeface="Times New Roman"/>
                <a:cs typeface="Times New Roman"/>
                <a:sym typeface="Times New Roman"/>
              </a:rPr>
              <a:t>x </a:t>
            </a:r>
            <a:r>
              <a:rPr lang="en" sz="2300">
                <a:solidFill>
                  <a:schemeClr val="dk1"/>
                </a:solidFill>
                <a:latin typeface="Noto Sans"/>
                <a:ea typeface="Noto Sans"/>
                <a:cs typeface="Noto Sans"/>
                <a:sym typeface="Noto Sans"/>
              </a:rPr>
              <a:t>+ </a:t>
            </a:r>
            <a:r>
              <a:rPr i="1" lang="en" sz="2300">
                <a:solidFill>
                  <a:schemeClr val="dk1"/>
                </a:solidFill>
                <a:latin typeface="Times New Roman"/>
                <a:ea typeface="Times New Roman"/>
                <a:cs typeface="Times New Roman"/>
                <a:sym typeface="Times New Roman"/>
              </a:rPr>
              <a:t>c</a:t>
            </a:r>
            <a:r>
              <a:rPr lang="en" sz="2300">
                <a:solidFill>
                  <a:schemeClr val="dk1"/>
                </a:solidFill>
                <a:latin typeface="Noto Sans"/>
                <a:ea typeface="Noto Sans"/>
                <a:cs typeface="Noto Sans"/>
                <a:sym typeface="Noto Sans"/>
              </a:rPr>
              <a:t>) + </a:t>
            </a:r>
            <a:r>
              <a:rPr i="1" lang="en" sz="2300">
                <a:solidFill>
                  <a:schemeClr val="dk1"/>
                </a:solidFill>
                <a:latin typeface="Times New Roman"/>
                <a:ea typeface="Times New Roman"/>
                <a:cs typeface="Times New Roman"/>
                <a:sym typeface="Times New Roman"/>
              </a:rPr>
              <a:t>d</a:t>
            </a:r>
            <a:endParaRPr i="1" sz="23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t/>
            </a:r>
            <a:endParaRPr sz="1800">
              <a:solidFill>
                <a:schemeClr val="dk1"/>
              </a:solidFill>
              <a:latin typeface="Noto Sans"/>
              <a:ea typeface="Noto Sans"/>
              <a:cs typeface="Noto Sans"/>
              <a:sym typeface="Noto Sans"/>
            </a:endParaRPr>
          </a:p>
          <a:p>
            <a:pPr indent="0" lvl="0" marL="0" rtl="0" algn="ctr">
              <a:spcBef>
                <a:spcPts val="0"/>
              </a:spcBef>
              <a:spcAft>
                <a:spcPts val="0"/>
              </a:spcAft>
              <a:buNone/>
            </a:pPr>
            <a:r>
              <a:rPr lang="en" sz="1800">
                <a:solidFill>
                  <a:schemeClr val="dk1"/>
                </a:solidFill>
                <a:latin typeface="Noto Sans"/>
                <a:ea typeface="Noto Sans"/>
                <a:cs typeface="Noto Sans"/>
                <a:sym typeface="Noto Sans"/>
              </a:rPr>
              <a:t>A </a:t>
            </a:r>
            <a:r>
              <a:rPr b="1" lang="en" sz="1800">
                <a:solidFill>
                  <a:schemeClr val="dk1"/>
                </a:solidFill>
                <a:latin typeface="Noto Sans"/>
                <a:ea typeface="Noto Sans"/>
                <a:cs typeface="Noto Sans"/>
                <a:sym typeface="Noto Sans"/>
              </a:rPr>
              <a:t>vertical</a:t>
            </a:r>
            <a:r>
              <a:rPr lang="en" sz="1800">
                <a:solidFill>
                  <a:schemeClr val="dk1"/>
                </a:solidFill>
                <a:latin typeface="Noto Sans"/>
                <a:ea typeface="Noto Sans"/>
                <a:cs typeface="Noto Sans"/>
                <a:sym typeface="Noto Sans"/>
              </a:rPr>
              <a:t> </a:t>
            </a:r>
            <a:r>
              <a:rPr b="1" lang="en" sz="1800">
                <a:solidFill>
                  <a:schemeClr val="dk1"/>
                </a:solidFill>
                <a:latin typeface="Noto Sans"/>
                <a:ea typeface="Noto Sans"/>
                <a:cs typeface="Noto Sans"/>
                <a:sym typeface="Noto Sans"/>
              </a:rPr>
              <a:t>shift</a:t>
            </a:r>
            <a:r>
              <a:rPr lang="en" sz="1800">
                <a:solidFill>
                  <a:schemeClr val="dk1"/>
                </a:solidFill>
                <a:latin typeface="Noto Sans"/>
                <a:ea typeface="Noto Sans"/>
                <a:cs typeface="Noto Sans"/>
                <a:sym typeface="Noto Sans"/>
              </a:rPr>
              <a:t> moves the graph </a:t>
            </a:r>
            <a:r>
              <a:rPr b="1" lang="en" sz="1800">
                <a:solidFill>
                  <a:schemeClr val="dk1"/>
                </a:solidFill>
                <a:latin typeface="Noto Sans"/>
                <a:ea typeface="Noto Sans"/>
                <a:cs typeface="Noto Sans"/>
                <a:sym typeface="Noto Sans"/>
              </a:rPr>
              <a:t>up</a:t>
            </a:r>
            <a:r>
              <a:rPr lang="en" sz="1800">
                <a:solidFill>
                  <a:schemeClr val="dk1"/>
                </a:solidFill>
                <a:latin typeface="Noto Sans"/>
                <a:ea typeface="Noto Sans"/>
                <a:cs typeface="Noto Sans"/>
                <a:sym typeface="Noto Sans"/>
              </a:rPr>
              <a:t> or </a:t>
            </a:r>
            <a:r>
              <a:rPr b="1" lang="en" sz="1800">
                <a:solidFill>
                  <a:schemeClr val="dk1"/>
                </a:solidFill>
                <a:latin typeface="Noto Sans"/>
                <a:ea typeface="Noto Sans"/>
                <a:cs typeface="Noto Sans"/>
                <a:sym typeface="Noto Sans"/>
              </a:rPr>
              <a:t>down</a:t>
            </a:r>
            <a:r>
              <a:rPr lang="en" sz="1800">
                <a:solidFill>
                  <a:schemeClr val="dk1"/>
                </a:solidFill>
                <a:latin typeface="Noto Sans"/>
                <a:ea typeface="Noto Sans"/>
                <a:cs typeface="Noto Sans"/>
                <a:sym typeface="Noto Sans"/>
              </a:rPr>
              <a:t> by </a:t>
            </a:r>
            <a:r>
              <a:rPr b="1" i="1" lang="en" sz="1800">
                <a:solidFill>
                  <a:schemeClr val="dk1"/>
                </a:solidFill>
                <a:latin typeface="Times New Roman"/>
                <a:ea typeface="Times New Roman"/>
                <a:cs typeface="Times New Roman"/>
                <a:sym typeface="Times New Roman"/>
              </a:rPr>
              <a:t>d</a:t>
            </a:r>
            <a:r>
              <a:rPr b="1" lang="en" sz="1800">
                <a:solidFill>
                  <a:schemeClr val="dk1"/>
                </a:solidFill>
                <a:latin typeface="Noto Sans"/>
                <a:ea typeface="Noto Sans"/>
                <a:cs typeface="Noto Sans"/>
                <a:sym typeface="Noto Sans"/>
              </a:rPr>
              <a:t> units</a:t>
            </a:r>
            <a:r>
              <a:rPr lang="en" sz="1800">
                <a:solidFill>
                  <a:schemeClr val="dk1"/>
                </a:solidFill>
                <a:latin typeface="Noto Sans"/>
                <a:ea typeface="Noto Sans"/>
                <a:cs typeface="Noto Sans"/>
                <a:sym typeface="Noto Sans"/>
              </a:rPr>
              <a:t>.</a:t>
            </a:r>
            <a:endParaRPr sz="1800">
              <a:solidFill>
                <a:schemeClr val="dk1"/>
              </a:solidFill>
              <a:latin typeface="Noto Sans"/>
              <a:ea typeface="Noto Sans"/>
              <a:cs typeface="Noto Sans"/>
              <a:sym typeface="Noto Sans"/>
            </a:endParaRPr>
          </a:p>
          <a:p>
            <a:pPr indent="0" lvl="0" marL="0" rtl="0" algn="ctr">
              <a:spcBef>
                <a:spcPts val="0"/>
              </a:spcBef>
              <a:spcAft>
                <a:spcPts val="0"/>
              </a:spcAft>
              <a:buNone/>
            </a:pPr>
            <a:r>
              <a:t/>
            </a:r>
            <a:endParaRPr sz="1800">
              <a:solidFill>
                <a:schemeClr val="dk1"/>
              </a:solidFill>
              <a:latin typeface="Noto Sans"/>
              <a:ea typeface="Noto Sans"/>
              <a:cs typeface="Noto Sans"/>
              <a:sym typeface="Noto Sans"/>
            </a:endParaRPr>
          </a:p>
          <a:p>
            <a:pPr indent="0" lvl="0" marL="0" rtl="0" algn="ctr">
              <a:spcBef>
                <a:spcPts val="0"/>
              </a:spcBef>
              <a:spcAft>
                <a:spcPts val="0"/>
              </a:spcAft>
              <a:buNone/>
            </a:pPr>
            <a:r>
              <a:rPr lang="en" sz="1800">
                <a:solidFill>
                  <a:schemeClr val="dk1"/>
                </a:solidFill>
                <a:latin typeface="Noto Sans"/>
                <a:ea typeface="Noto Sans"/>
                <a:cs typeface="Noto Sans"/>
                <a:sym typeface="Noto Sans"/>
              </a:rPr>
              <a:t>A </a:t>
            </a:r>
            <a:r>
              <a:rPr b="1" lang="en" sz="1800">
                <a:solidFill>
                  <a:schemeClr val="dk1"/>
                </a:solidFill>
                <a:latin typeface="Noto Sans"/>
                <a:ea typeface="Noto Sans"/>
                <a:cs typeface="Noto Sans"/>
                <a:sym typeface="Noto Sans"/>
              </a:rPr>
              <a:t>horizontal shift </a:t>
            </a:r>
            <a:r>
              <a:rPr lang="en" sz="1800">
                <a:solidFill>
                  <a:schemeClr val="dk1"/>
                </a:solidFill>
                <a:latin typeface="Noto Sans"/>
                <a:ea typeface="Noto Sans"/>
                <a:cs typeface="Noto Sans"/>
                <a:sym typeface="Noto Sans"/>
              </a:rPr>
              <a:t>moves it </a:t>
            </a:r>
            <a:r>
              <a:rPr b="1" lang="en" sz="1800">
                <a:solidFill>
                  <a:schemeClr val="dk1"/>
                </a:solidFill>
                <a:latin typeface="Noto Sans"/>
                <a:ea typeface="Noto Sans"/>
                <a:cs typeface="Noto Sans"/>
                <a:sym typeface="Noto Sans"/>
              </a:rPr>
              <a:t>left</a:t>
            </a:r>
            <a:r>
              <a:rPr lang="en" sz="1800">
                <a:solidFill>
                  <a:schemeClr val="dk1"/>
                </a:solidFill>
                <a:latin typeface="Noto Sans"/>
                <a:ea typeface="Noto Sans"/>
                <a:cs typeface="Noto Sans"/>
                <a:sym typeface="Noto Sans"/>
              </a:rPr>
              <a:t> or </a:t>
            </a:r>
            <a:r>
              <a:rPr b="1" lang="en" sz="1800">
                <a:solidFill>
                  <a:schemeClr val="dk1"/>
                </a:solidFill>
                <a:latin typeface="Noto Sans"/>
                <a:ea typeface="Noto Sans"/>
                <a:cs typeface="Noto Sans"/>
                <a:sym typeface="Noto Sans"/>
              </a:rPr>
              <a:t>right</a:t>
            </a:r>
            <a:r>
              <a:rPr lang="en" sz="1800">
                <a:solidFill>
                  <a:schemeClr val="dk1"/>
                </a:solidFill>
                <a:latin typeface="Noto Sans"/>
                <a:ea typeface="Noto Sans"/>
                <a:cs typeface="Noto Sans"/>
                <a:sym typeface="Noto Sans"/>
              </a:rPr>
              <a:t> by </a:t>
            </a:r>
            <a:r>
              <a:rPr b="1" i="1" lang="en" sz="1800">
                <a:solidFill>
                  <a:schemeClr val="dk1"/>
                </a:solidFill>
                <a:latin typeface="Times New Roman"/>
                <a:ea typeface="Times New Roman"/>
                <a:cs typeface="Times New Roman"/>
                <a:sym typeface="Times New Roman"/>
              </a:rPr>
              <a:t>c</a:t>
            </a:r>
            <a:r>
              <a:rPr b="1" lang="en" sz="1800">
                <a:solidFill>
                  <a:schemeClr val="dk1"/>
                </a:solidFill>
                <a:latin typeface="Noto Sans"/>
                <a:ea typeface="Noto Sans"/>
                <a:cs typeface="Noto Sans"/>
                <a:sym typeface="Noto Sans"/>
              </a:rPr>
              <a:t> units</a:t>
            </a:r>
            <a:r>
              <a:rPr lang="en" sz="1800">
                <a:solidFill>
                  <a:schemeClr val="dk1"/>
                </a:solidFill>
                <a:latin typeface="Noto Sans"/>
                <a:ea typeface="Noto Sans"/>
                <a:cs typeface="Noto Sans"/>
                <a:sym typeface="Noto Sans"/>
              </a:rPr>
              <a:t>.</a:t>
            </a:r>
            <a:endParaRPr sz="1800">
              <a:solidFill>
                <a:schemeClr val="dk1"/>
              </a:solidFill>
              <a:latin typeface="Noto Sans"/>
              <a:ea typeface="Noto Sans"/>
              <a:cs typeface="Noto Sans"/>
              <a:sym typeface="Noto Sans"/>
            </a:endParaRPr>
          </a:p>
        </p:txBody>
      </p:sp>
      <p:sp>
        <p:nvSpPr>
          <p:cNvPr id="202" name="Google Shape;202;p27"/>
          <p:cNvSpPr txBox="1"/>
          <p:nvPr/>
        </p:nvSpPr>
        <p:spPr>
          <a:xfrm>
            <a:off x="4753784" y="1407784"/>
            <a:ext cx="4114800" cy="3170400"/>
          </a:xfrm>
          <a:prstGeom prst="rect">
            <a:avLst/>
          </a:prstGeom>
          <a:solidFill>
            <a:srgbClr val="D0E0E3"/>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chemeClr val="dk1"/>
                </a:solidFill>
                <a:latin typeface="Noto Sans"/>
                <a:ea typeface="Noto Sans"/>
                <a:cs typeface="Noto Sans"/>
                <a:sym typeface="Noto Sans"/>
              </a:rPr>
              <a:t>Dilating Functions</a:t>
            </a:r>
            <a:endParaRPr b="1" sz="1800">
              <a:solidFill>
                <a:schemeClr val="dk1"/>
              </a:solidFill>
              <a:latin typeface="Noto Sans"/>
              <a:ea typeface="Noto Sans"/>
              <a:cs typeface="Noto Sans"/>
              <a:sym typeface="Noto Sans"/>
            </a:endParaRPr>
          </a:p>
          <a:p>
            <a:pPr indent="0" lvl="0" marL="0" rtl="0" algn="ctr">
              <a:spcBef>
                <a:spcPts val="0"/>
              </a:spcBef>
              <a:spcAft>
                <a:spcPts val="0"/>
              </a:spcAft>
              <a:buNone/>
            </a:pPr>
            <a:r>
              <a:t/>
            </a:r>
            <a:endParaRPr b="1" sz="600">
              <a:solidFill>
                <a:schemeClr val="dk1"/>
              </a:solidFill>
              <a:latin typeface="Noto Sans"/>
              <a:ea typeface="Noto Sans"/>
              <a:cs typeface="Noto Sans"/>
              <a:sym typeface="Noto Sans"/>
            </a:endParaRPr>
          </a:p>
          <a:p>
            <a:pPr indent="0" lvl="0" marL="0" rtl="0" algn="ctr">
              <a:spcBef>
                <a:spcPts val="0"/>
              </a:spcBef>
              <a:spcAft>
                <a:spcPts val="0"/>
              </a:spcAft>
              <a:buNone/>
            </a:pPr>
            <a:r>
              <a:rPr i="1" lang="en" sz="2300">
                <a:solidFill>
                  <a:schemeClr val="dk1"/>
                </a:solidFill>
                <a:latin typeface="Times New Roman"/>
                <a:ea typeface="Times New Roman"/>
                <a:cs typeface="Times New Roman"/>
                <a:sym typeface="Times New Roman"/>
              </a:rPr>
              <a:t>a f </a:t>
            </a:r>
            <a:r>
              <a:rPr lang="en" sz="2300">
                <a:solidFill>
                  <a:schemeClr val="dk1"/>
                </a:solidFill>
                <a:latin typeface="Noto Sans"/>
                <a:ea typeface="Noto Sans"/>
                <a:cs typeface="Noto Sans"/>
                <a:sym typeface="Noto Sans"/>
              </a:rPr>
              <a:t>(b</a:t>
            </a:r>
            <a:r>
              <a:rPr i="1" lang="en" sz="2300">
                <a:solidFill>
                  <a:schemeClr val="dk1"/>
                </a:solidFill>
                <a:latin typeface="Times New Roman"/>
                <a:ea typeface="Times New Roman"/>
                <a:cs typeface="Times New Roman"/>
                <a:sym typeface="Times New Roman"/>
              </a:rPr>
              <a:t>x</a:t>
            </a:r>
            <a:r>
              <a:rPr lang="en" sz="2300">
                <a:solidFill>
                  <a:schemeClr val="dk1"/>
                </a:solidFill>
                <a:latin typeface="Noto Sans"/>
                <a:ea typeface="Noto Sans"/>
                <a:cs typeface="Noto Sans"/>
                <a:sym typeface="Noto Sans"/>
              </a:rPr>
              <a:t>)</a:t>
            </a:r>
            <a:endParaRPr i="1" sz="23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t/>
            </a:r>
            <a:endParaRPr sz="1800">
              <a:solidFill>
                <a:schemeClr val="dk1"/>
              </a:solidFill>
              <a:latin typeface="Noto Sans"/>
              <a:ea typeface="Noto Sans"/>
              <a:cs typeface="Noto Sans"/>
              <a:sym typeface="Noto Sans"/>
            </a:endParaRPr>
          </a:p>
          <a:p>
            <a:pPr indent="0" lvl="0" marL="0" rtl="0" algn="ctr">
              <a:spcBef>
                <a:spcPts val="0"/>
              </a:spcBef>
              <a:spcAft>
                <a:spcPts val="0"/>
              </a:spcAft>
              <a:buNone/>
            </a:pPr>
            <a:r>
              <a:rPr lang="en" sz="1800">
                <a:solidFill>
                  <a:schemeClr val="dk1"/>
                </a:solidFill>
                <a:latin typeface="Noto Sans"/>
                <a:ea typeface="Noto Sans"/>
                <a:cs typeface="Noto Sans"/>
                <a:sym typeface="Noto Sans"/>
              </a:rPr>
              <a:t>A </a:t>
            </a:r>
            <a:r>
              <a:rPr b="1" lang="en" sz="1800">
                <a:solidFill>
                  <a:schemeClr val="dk1"/>
                </a:solidFill>
                <a:latin typeface="Noto Sans"/>
                <a:ea typeface="Noto Sans"/>
                <a:cs typeface="Noto Sans"/>
                <a:sym typeface="Noto Sans"/>
              </a:rPr>
              <a:t>vertical dilation</a:t>
            </a:r>
            <a:r>
              <a:rPr lang="en" sz="1800">
                <a:solidFill>
                  <a:schemeClr val="dk1"/>
                </a:solidFill>
                <a:latin typeface="Noto Sans"/>
                <a:ea typeface="Noto Sans"/>
                <a:cs typeface="Noto Sans"/>
                <a:sym typeface="Noto Sans"/>
              </a:rPr>
              <a:t> </a:t>
            </a:r>
            <a:r>
              <a:rPr lang="en" sz="1800">
                <a:solidFill>
                  <a:schemeClr val="dk1"/>
                </a:solidFill>
                <a:latin typeface="Noto Sans"/>
                <a:ea typeface="Noto Sans"/>
                <a:cs typeface="Noto Sans"/>
                <a:sym typeface="Noto Sans"/>
              </a:rPr>
              <a:t>stretches</a:t>
            </a:r>
            <a:r>
              <a:rPr lang="en" sz="1800">
                <a:solidFill>
                  <a:schemeClr val="dk1"/>
                </a:solidFill>
                <a:latin typeface="Noto Sans"/>
                <a:ea typeface="Noto Sans"/>
                <a:cs typeface="Noto Sans"/>
                <a:sym typeface="Noto Sans"/>
              </a:rPr>
              <a:t> or compresses the </a:t>
            </a:r>
            <a:r>
              <a:rPr b="1" lang="en" sz="1800">
                <a:solidFill>
                  <a:schemeClr val="dk1"/>
                </a:solidFill>
                <a:latin typeface="Noto Sans"/>
                <a:ea typeface="Noto Sans"/>
                <a:cs typeface="Noto Sans"/>
                <a:sym typeface="Noto Sans"/>
              </a:rPr>
              <a:t>output</a:t>
            </a:r>
            <a:r>
              <a:rPr lang="en" sz="1800">
                <a:solidFill>
                  <a:schemeClr val="dk1"/>
                </a:solidFill>
                <a:latin typeface="Noto Sans"/>
                <a:ea typeface="Noto Sans"/>
                <a:cs typeface="Noto Sans"/>
                <a:sym typeface="Noto Sans"/>
              </a:rPr>
              <a:t> values by a scale factor of “</a:t>
            </a:r>
            <a:r>
              <a:rPr b="1" i="1" lang="en" sz="1800">
                <a:solidFill>
                  <a:schemeClr val="dk1"/>
                </a:solidFill>
                <a:latin typeface="Times New Roman"/>
                <a:ea typeface="Times New Roman"/>
                <a:cs typeface="Times New Roman"/>
                <a:sym typeface="Times New Roman"/>
              </a:rPr>
              <a:t>a</a:t>
            </a:r>
            <a:r>
              <a:rPr lang="en" sz="1800">
                <a:solidFill>
                  <a:schemeClr val="dk1"/>
                </a:solidFill>
                <a:latin typeface="Noto Sans"/>
                <a:ea typeface="Noto Sans"/>
                <a:cs typeface="Noto Sans"/>
                <a:sym typeface="Noto Sans"/>
              </a:rPr>
              <a:t>”.</a:t>
            </a:r>
            <a:endParaRPr sz="1800">
              <a:solidFill>
                <a:schemeClr val="dk1"/>
              </a:solidFill>
              <a:latin typeface="Noto Sans"/>
              <a:ea typeface="Noto Sans"/>
              <a:cs typeface="Noto Sans"/>
              <a:sym typeface="Noto Sans"/>
            </a:endParaRPr>
          </a:p>
          <a:p>
            <a:pPr indent="0" lvl="0" marL="0" rtl="0" algn="ctr">
              <a:spcBef>
                <a:spcPts val="0"/>
              </a:spcBef>
              <a:spcAft>
                <a:spcPts val="0"/>
              </a:spcAft>
              <a:buNone/>
            </a:pPr>
            <a:r>
              <a:t/>
            </a:r>
            <a:endParaRPr sz="1800">
              <a:solidFill>
                <a:schemeClr val="dk1"/>
              </a:solidFill>
              <a:latin typeface="Noto Sans"/>
              <a:ea typeface="Noto Sans"/>
              <a:cs typeface="Noto Sans"/>
              <a:sym typeface="Noto Sans"/>
            </a:endParaRPr>
          </a:p>
          <a:p>
            <a:pPr indent="0" lvl="0" marL="0" rtl="0" algn="ctr">
              <a:spcBef>
                <a:spcPts val="0"/>
              </a:spcBef>
              <a:spcAft>
                <a:spcPts val="0"/>
              </a:spcAft>
              <a:buNone/>
            </a:pPr>
            <a:r>
              <a:rPr lang="en" sz="1800">
                <a:solidFill>
                  <a:schemeClr val="dk1"/>
                </a:solidFill>
                <a:latin typeface="Noto Sans"/>
                <a:ea typeface="Noto Sans"/>
                <a:cs typeface="Noto Sans"/>
                <a:sym typeface="Noto Sans"/>
              </a:rPr>
              <a:t>A </a:t>
            </a:r>
            <a:r>
              <a:rPr b="1" lang="en" sz="1800">
                <a:solidFill>
                  <a:schemeClr val="dk1"/>
                </a:solidFill>
                <a:latin typeface="Noto Sans"/>
                <a:ea typeface="Noto Sans"/>
                <a:cs typeface="Noto Sans"/>
                <a:sym typeface="Noto Sans"/>
              </a:rPr>
              <a:t>horizontal dilation</a:t>
            </a:r>
            <a:r>
              <a:rPr lang="en" sz="1800">
                <a:solidFill>
                  <a:schemeClr val="dk1"/>
                </a:solidFill>
                <a:latin typeface="Noto Sans"/>
                <a:ea typeface="Noto Sans"/>
                <a:cs typeface="Noto Sans"/>
                <a:sym typeface="Noto Sans"/>
              </a:rPr>
              <a:t> stretches or compresses the </a:t>
            </a:r>
            <a:r>
              <a:rPr b="1" lang="en" sz="1800">
                <a:solidFill>
                  <a:schemeClr val="dk1"/>
                </a:solidFill>
                <a:latin typeface="Noto Sans"/>
                <a:ea typeface="Noto Sans"/>
                <a:cs typeface="Noto Sans"/>
                <a:sym typeface="Noto Sans"/>
              </a:rPr>
              <a:t>input</a:t>
            </a:r>
            <a:r>
              <a:rPr lang="en" sz="1800">
                <a:solidFill>
                  <a:schemeClr val="dk1"/>
                </a:solidFill>
                <a:latin typeface="Noto Sans"/>
                <a:ea typeface="Noto Sans"/>
                <a:cs typeface="Noto Sans"/>
                <a:sym typeface="Noto Sans"/>
              </a:rPr>
              <a:t> values by a scale factor of “</a:t>
            </a:r>
            <a:r>
              <a:rPr b="1" i="1" lang="en" sz="1800">
                <a:solidFill>
                  <a:schemeClr val="dk1"/>
                </a:solidFill>
                <a:latin typeface="Times New Roman"/>
                <a:ea typeface="Times New Roman"/>
                <a:cs typeface="Times New Roman"/>
                <a:sym typeface="Times New Roman"/>
              </a:rPr>
              <a:t>b</a:t>
            </a:r>
            <a:r>
              <a:rPr lang="en" sz="1800">
                <a:solidFill>
                  <a:schemeClr val="dk1"/>
                </a:solidFill>
                <a:latin typeface="Noto Sans"/>
                <a:ea typeface="Noto Sans"/>
                <a:cs typeface="Noto Sans"/>
                <a:sym typeface="Noto Sans"/>
              </a:rPr>
              <a:t>”.</a:t>
            </a:r>
            <a:endParaRPr sz="1800">
              <a:solidFill>
                <a:schemeClr val="dk1"/>
              </a:solidFill>
              <a:latin typeface="Noto Sans"/>
              <a:ea typeface="Noto Sans"/>
              <a:cs typeface="Noto Sans"/>
              <a:sym typeface="Noto Sans"/>
            </a:endParaRPr>
          </a:p>
          <a:p>
            <a:pPr indent="0" lvl="0" marL="0" rtl="0" algn="ctr">
              <a:spcBef>
                <a:spcPts val="0"/>
              </a:spcBef>
              <a:spcAft>
                <a:spcPts val="0"/>
              </a:spcAft>
              <a:buNone/>
            </a:pPr>
            <a:r>
              <a:t/>
            </a:r>
            <a:endParaRPr sz="1800">
              <a:solidFill>
                <a:schemeClr val="dk1"/>
              </a:solidFill>
              <a:latin typeface="Noto Sans"/>
              <a:ea typeface="Noto Sans"/>
              <a:cs typeface="Noto Sans"/>
              <a:sym typeface="Noto Sans"/>
            </a:endParaRPr>
          </a:p>
        </p:txBody>
      </p:sp>
      <p:sp>
        <p:nvSpPr>
          <p:cNvPr id="203" name="Google Shape;203;p27"/>
          <p:cNvSpPr txBox="1"/>
          <p:nvPr>
            <p:ph idx="1" type="body"/>
          </p:nvPr>
        </p:nvSpPr>
        <p:spPr>
          <a:xfrm>
            <a:off x="311700" y="838184"/>
            <a:ext cx="8381400" cy="47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Let’s review translating and dilating functions.</a:t>
            </a:r>
            <a:endParaRPr sz="21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7" name="Shape 207"/>
        <p:cNvGrpSpPr/>
        <p:nvPr/>
      </p:nvGrpSpPr>
      <p:grpSpPr>
        <a:xfrm>
          <a:off x="0" y="0"/>
          <a:ext cx="0" cy="0"/>
          <a:chOff x="0" y="0"/>
          <a:chExt cx="0" cy="0"/>
        </a:xfrm>
      </p:grpSpPr>
      <p:pic>
        <p:nvPicPr>
          <p:cNvPr descr="Icon indicating the slide contains a additional resources for students who struggled with the check for understanding (self check) question" id="208" name="Google Shape;208;p28"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09" name="Google Shape;209;p2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10" name="Google Shape;210;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11" name="Google Shape;211;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7.17.2 Modify Expressions to Translate Graphs - Additional Resources</a:t>
            </a:r>
            <a:endParaRPr/>
          </a:p>
        </p:txBody>
      </p:sp>
      <p:sp>
        <p:nvSpPr>
          <p:cNvPr id="212" name="Google Shape;212;p28"/>
          <p:cNvSpPr txBox="1"/>
          <p:nvPr/>
        </p:nvSpPr>
        <p:spPr>
          <a:xfrm>
            <a:off x="310900" y="1469950"/>
            <a:ext cx="4491300" cy="17772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900">
                <a:latin typeface="Noto Sans"/>
                <a:ea typeface="Noto Sans"/>
                <a:cs typeface="Noto Sans"/>
                <a:sym typeface="Noto Sans"/>
              </a:rPr>
              <a:t>The graphs all have the same shape but their locations are different. </a:t>
            </a:r>
            <a:endParaRPr sz="1900">
              <a:latin typeface="Noto Sans"/>
              <a:ea typeface="Noto Sans"/>
              <a:cs typeface="Noto Sans"/>
              <a:sym typeface="Noto Sans"/>
            </a:endParaRPr>
          </a:p>
          <a:p>
            <a:pPr indent="-349250" lvl="0" marL="457200" rtl="0" algn="l">
              <a:spcBef>
                <a:spcPts val="1000"/>
              </a:spcBef>
              <a:spcAft>
                <a:spcPts val="0"/>
              </a:spcAft>
              <a:buSzPts val="1900"/>
              <a:buChar char="●"/>
            </a:pPr>
            <a:r>
              <a:rPr lang="en" sz="1900">
                <a:latin typeface="Noto Sans"/>
                <a:ea typeface="Noto Sans"/>
                <a:cs typeface="Noto Sans"/>
                <a:sym typeface="Noto Sans"/>
              </a:rPr>
              <a:t>The parent function, </a:t>
            </a:r>
            <a:r>
              <a:rPr i="1" lang="en" sz="1900">
                <a:solidFill>
                  <a:schemeClr val="dk1"/>
                </a:solidFill>
                <a:latin typeface="Times New Roman"/>
                <a:ea typeface="Times New Roman"/>
                <a:cs typeface="Times New Roman"/>
                <a:sym typeface="Times New Roman"/>
              </a:rPr>
              <a:t>f</a:t>
            </a:r>
            <a:r>
              <a:rPr lang="en" sz="1900">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x</a:t>
            </a:r>
            <a:r>
              <a:rPr baseline="30000" lang="en" sz="1900">
                <a:latin typeface="Noto Sans"/>
                <a:ea typeface="Noto Sans"/>
                <a:cs typeface="Noto Sans"/>
                <a:sym typeface="Noto Sans"/>
              </a:rPr>
              <a:t>2</a:t>
            </a:r>
            <a:r>
              <a:rPr lang="en" sz="1900">
                <a:latin typeface="Noto Sans"/>
                <a:ea typeface="Noto Sans"/>
                <a:cs typeface="Noto Sans"/>
                <a:sym typeface="Noto Sans"/>
              </a:rPr>
              <a:t>, the blue graph, has its vertex at (0, 0).</a:t>
            </a:r>
            <a:endParaRPr sz="1900">
              <a:latin typeface="Noto Sans"/>
              <a:ea typeface="Noto Sans"/>
              <a:cs typeface="Noto Sans"/>
              <a:sym typeface="Noto Sans"/>
            </a:endParaRPr>
          </a:p>
        </p:txBody>
      </p:sp>
      <p:sp>
        <p:nvSpPr>
          <p:cNvPr id="213" name="Google Shape;213;p28"/>
          <p:cNvSpPr txBox="1"/>
          <p:nvPr/>
        </p:nvSpPr>
        <p:spPr>
          <a:xfrm>
            <a:off x="237600" y="3275220"/>
            <a:ext cx="8668800" cy="15420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900">
                <a:latin typeface="Noto Sans"/>
                <a:ea typeface="Noto Sans"/>
                <a:cs typeface="Noto Sans"/>
                <a:sym typeface="Noto Sans"/>
              </a:rPr>
              <a:t>The green graph shows that adding 12 to </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a:t>
            </a:r>
            <a:r>
              <a:rPr lang="en" sz="1900">
                <a:latin typeface="Noto Sans"/>
                <a:ea typeface="Noto Sans"/>
                <a:cs typeface="Noto Sans"/>
                <a:sym typeface="Noto Sans"/>
              </a:rPr>
              <a:t> raises the graph by 12 units, now the vertex is at (0, 12). </a:t>
            </a:r>
            <a:endParaRPr sz="1900">
              <a:latin typeface="Noto Sans"/>
              <a:ea typeface="Noto Sans"/>
              <a:cs typeface="Noto Sans"/>
              <a:sym typeface="Noto Sans"/>
            </a:endParaRPr>
          </a:p>
          <a:p>
            <a:pPr indent="-349250" lvl="0" marL="457200" rtl="0" algn="l">
              <a:spcBef>
                <a:spcPts val="1000"/>
              </a:spcBef>
              <a:spcAft>
                <a:spcPts val="0"/>
              </a:spcAft>
              <a:buSzPts val="1900"/>
              <a:buChar char="●"/>
            </a:pPr>
            <a:r>
              <a:rPr lang="en" sz="1900">
                <a:latin typeface="Noto Sans"/>
                <a:ea typeface="Noto Sans"/>
                <a:cs typeface="Noto Sans"/>
                <a:sym typeface="Noto Sans"/>
              </a:rPr>
              <a:t>Replacing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a:t>
            </a:r>
            <a:r>
              <a:rPr lang="en" sz="1900">
                <a:latin typeface="Noto Sans"/>
                <a:ea typeface="Noto Sans"/>
                <a:cs typeface="Noto Sans"/>
                <a:sym typeface="Noto Sans"/>
              </a:rPr>
              <a:t> in </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 </a:t>
            </a:r>
            <a:r>
              <a:rPr lang="en" sz="1900">
                <a:latin typeface="Noto Sans"/>
                <a:ea typeface="Noto Sans"/>
                <a:cs typeface="Noto Sans"/>
                <a:sym typeface="Noto Sans"/>
              </a:rPr>
              <a:t>with (</a:t>
            </a:r>
            <a:r>
              <a:rPr i="1" lang="en" sz="1900">
                <a:solidFill>
                  <a:schemeClr val="dk1"/>
                </a:solidFill>
                <a:latin typeface="Times New Roman"/>
                <a:ea typeface="Times New Roman"/>
                <a:cs typeface="Times New Roman"/>
                <a:sym typeface="Times New Roman"/>
              </a:rPr>
              <a:t>x </a:t>
            </a:r>
            <a:r>
              <a:rPr lang="en" sz="1900">
                <a:latin typeface="Noto Sans"/>
                <a:ea typeface="Noto Sans"/>
                <a:cs typeface="Noto Sans"/>
                <a:sym typeface="Noto Sans"/>
              </a:rPr>
              <a:t>+ 3)</a:t>
            </a:r>
            <a:r>
              <a:rPr baseline="30000" lang="en" sz="1900">
                <a:latin typeface="Noto Sans"/>
                <a:ea typeface="Noto Sans"/>
                <a:cs typeface="Noto Sans"/>
                <a:sym typeface="Noto Sans"/>
              </a:rPr>
              <a:t>2</a:t>
            </a:r>
            <a:r>
              <a:rPr lang="en" sz="1900">
                <a:latin typeface="Noto Sans"/>
                <a:ea typeface="Noto Sans"/>
                <a:cs typeface="Noto Sans"/>
                <a:sym typeface="Noto Sans"/>
              </a:rPr>
              <a:t> shifts the graph 3 units to the left, so the vertex is now at (−3, 0) on the red graph.</a:t>
            </a:r>
            <a:endParaRPr sz="1900">
              <a:latin typeface="Noto Sans"/>
              <a:ea typeface="Noto Sans"/>
              <a:cs typeface="Noto Sans"/>
              <a:sym typeface="Noto Sans"/>
            </a:endParaRPr>
          </a:p>
        </p:txBody>
      </p:sp>
      <p:pic>
        <p:nvPicPr>
          <p:cNvPr descr="Graph of the parent quadratic function is given in blue on the coordinate plane. A function that has been shifted horizontally is graphed in red. A function that has been shifted vertically is graphed in green." id="214" name="Google Shape;214;p28"/>
          <p:cNvPicPr preferRelativeResize="0"/>
          <p:nvPr/>
        </p:nvPicPr>
        <p:blipFill>
          <a:blip r:embed="rId4">
            <a:alphaModFix/>
          </a:blip>
          <a:stretch>
            <a:fillRect/>
          </a:stretch>
        </p:blipFill>
        <p:spPr>
          <a:xfrm>
            <a:off x="5067435" y="1081996"/>
            <a:ext cx="3905250" cy="2286000"/>
          </a:xfrm>
          <a:prstGeom prst="rect">
            <a:avLst/>
          </a:prstGeom>
          <a:noFill/>
          <a:ln>
            <a:noFill/>
          </a:ln>
        </p:spPr>
      </p:pic>
      <p:sp>
        <p:nvSpPr>
          <p:cNvPr id="215" name="Google Shape;215;p28"/>
          <p:cNvSpPr txBox="1"/>
          <p:nvPr/>
        </p:nvSpPr>
        <p:spPr>
          <a:xfrm>
            <a:off x="320050" y="1079703"/>
            <a:ext cx="4803600" cy="44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latin typeface="Noto Sans"/>
                <a:ea typeface="Noto Sans"/>
                <a:cs typeface="Noto Sans"/>
                <a:sym typeface="Noto Sans"/>
              </a:rPr>
              <a:t>Translating the parent function </a:t>
            </a:r>
            <a:r>
              <a:rPr i="1" lang="en" sz="1900">
                <a:solidFill>
                  <a:schemeClr val="dk1"/>
                </a:solidFill>
                <a:latin typeface="Times New Roman"/>
                <a:ea typeface="Times New Roman"/>
                <a:cs typeface="Times New Roman"/>
                <a:sym typeface="Times New Roman"/>
              </a:rPr>
              <a:t>y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a:t>
            </a:r>
            <a:endParaRPr sz="1900">
              <a:solidFill>
                <a:schemeClr val="dk1"/>
              </a:solidFill>
              <a:latin typeface="Noto Sans"/>
              <a:ea typeface="Noto Sans"/>
              <a:cs typeface="Noto Sans"/>
              <a:sym typeface="Noto Sans"/>
            </a:endParaRPr>
          </a:p>
        </p:txBody>
      </p:sp>
      <p:sp>
        <p:nvSpPr>
          <p:cNvPr descr="Snip same side corner rectangle drawing with light blue 3 background and a 2px black border with the word TRANSLATION in black centered in the middle.,  " id="216" name="Google Shape;216;p28"/>
          <p:cNvSpPr/>
          <p:nvPr/>
        </p:nvSpPr>
        <p:spPr>
          <a:xfrm>
            <a:off x="5486234" y="369749"/>
            <a:ext cx="2793600" cy="479700"/>
          </a:xfrm>
          <a:prstGeom prst="snip2SameRect">
            <a:avLst>
              <a:gd fmla="val 16667" name="adj1"/>
              <a:gd fmla="val 0" name="adj2"/>
            </a:avLst>
          </a:prstGeom>
          <a:solidFill>
            <a:srgbClr val="CFE2F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latin typeface="Noto Sans"/>
                <a:ea typeface="Noto Sans"/>
                <a:cs typeface="Noto Sans"/>
                <a:sym typeface="Noto Sans"/>
              </a:rPr>
              <a:t>TRANSLATION</a:t>
            </a:r>
            <a:endParaRPr b="1" sz="2000">
              <a:latin typeface="Noto Sans"/>
              <a:ea typeface="Noto Sans"/>
              <a:cs typeface="Noto Sans"/>
              <a:sym typeface="Noto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20" name="Shape 220"/>
        <p:cNvGrpSpPr/>
        <p:nvPr/>
      </p:nvGrpSpPr>
      <p:grpSpPr>
        <a:xfrm>
          <a:off x="0" y="0"/>
          <a:ext cx="0" cy="0"/>
          <a:chOff x="0" y="0"/>
          <a:chExt cx="0" cy="0"/>
        </a:xfrm>
      </p:grpSpPr>
      <p:sp>
        <p:nvSpPr>
          <p:cNvPr id="221" name="Google Shape;221;p29"/>
          <p:cNvSpPr txBox="1"/>
          <p:nvPr>
            <p:ph idx="1" type="body"/>
          </p:nvPr>
        </p:nvSpPr>
        <p:spPr>
          <a:xfrm>
            <a:off x="311700" y="882525"/>
            <a:ext cx="8381400" cy="47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G</a:t>
            </a:r>
            <a:r>
              <a:rPr lang="en" sz="2000"/>
              <a:t>raphs can shift both horizontally and vertically at the same </a:t>
            </a:r>
            <a:r>
              <a:rPr lang="en" sz="2200"/>
              <a:t>time.</a:t>
            </a:r>
            <a:endParaRPr sz="2200"/>
          </a:p>
        </p:txBody>
      </p:sp>
      <p:pic>
        <p:nvPicPr>
          <p:cNvPr descr="Icon indicating the slide contains a additional resources for students who struggled with the check for understanding (self check) question" id="222" name="Google Shape;222;p29"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23" name="Google Shape;223;p2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24" name="Google Shape;224;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25" name="Google Shape;225;p2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7.17.2 Modify Expressions to Translate Graphs</a:t>
            </a:r>
            <a:r>
              <a:rPr lang="en"/>
              <a:t> - Additional Resources</a:t>
            </a:r>
            <a:endParaRPr/>
          </a:p>
        </p:txBody>
      </p:sp>
      <p:pic>
        <p:nvPicPr>
          <p:cNvPr descr="Graph of the parent quadratic function is given in blue on the coordinate plane. A function that has been shifted both horizontally and vertically is graphed in gold.&#10;" id="226" name="Google Shape;226;p29"/>
          <p:cNvPicPr preferRelativeResize="0"/>
          <p:nvPr/>
        </p:nvPicPr>
        <p:blipFill>
          <a:blip r:embed="rId4">
            <a:alphaModFix/>
          </a:blip>
          <a:stretch>
            <a:fillRect/>
          </a:stretch>
        </p:blipFill>
        <p:spPr>
          <a:xfrm>
            <a:off x="398021" y="1762639"/>
            <a:ext cx="3905250" cy="2286000"/>
          </a:xfrm>
          <a:prstGeom prst="rect">
            <a:avLst/>
          </a:prstGeom>
          <a:noFill/>
          <a:ln>
            <a:noFill/>
          </a:ln>
        </p:spPr>
      </p:pic>
      <p:sp>
        <p:nvSpPr>
          <p:cNvPr id="227" name="Google Shape;227;p29"/>
          <p:cNvSpPr txBox="1"/>
          <p:nvPr/>
        </p:nvSpPr>
        <p:spPr>
          <a:xfrm>
            <a:off x="4303275" y="1360451"/>
            <a:ext cx="4471500" cy="31167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Clr>
                <a:schemeClr val="dk1"/>
              </a:buClr>
              <a:buSzPts val="2100"/>
              <a:buFont typeface="Noto Sans"/>
              <a:buChar char="●"/>
            </a:pPr>
            <a:r>
              <a:rPr lang="en" sz="2100">
                <a:solidFill>
                  <a:schemeClr val="dk1"/>
                </a:solidFill>
                <a:latin typeface="Noto Sans"/>
                <a:ea typeface="Noto Sans"/>
                <a:cs typeface="Noto Sans"/>
                <a:sym typeface="Noto Sans"/>
              </a:rPr>
              <a:t>The yellow graph,</a:t>
            </a:r>
            <a:endParaRPr sz="2100">
              <a:solidFill>
                <a:schemeClr val="dk1"/>
              </a:solidFill>
              <a:latin typeface="Noto Sans"/>
              <a:ea typeface="Noto Sans"/>
              <a:cs typeface="Noto Sans"/>
              <a:sym typeface="Noto Sans"/>
            </a:endParaRPr>
          </a:p>
          <a:p>
            <a:pPr indent="0" lvl="0" marL="457200" rtl="0" algn="l">
              <a:spcBef>
                <a:spcPts val="0"/>
              </a:spcBef>
              <a:spcAft>
                <a:spcPts val="0"/>
              </a:spcAft>
              <a:buNone/>
            </a:pPr>
            <a:r>
              <a:rPr i="1" lang="en" sz="2100">
                <a:solidFill>
                  <a:schemeClr val="dk1"/>
                </a:solidFill>
                <a:latin typeface="Times New Roman"/>
                <a:ea typeface="Times New Roman"/>
                <a:cs typeface="Times New Roman"/>
                <a:sym typeface="Times New Roman"/>
              </a:rPr>
              <a:t>f</a:t>
            </a:r>
            <a:r>
              <a:rPr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 (</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+ 3)</a:t>
            </a:r>
            <a:r>
              <a:rPr baseline="30000" lang="en" sz="2100">
                <a:solidFill>
                  <a:schemeClr val="dk1"/>
                </a:solidFill>
                <a:latin typeface="Noto Sans"/>
                <a:ea typeface="Noto Sans"/>
                <a:cs typeface="Noto Sans"/>
                <a:sym typeface="Noto Sans"/>
              </a:rPr>
              <a:t>2 </a:t>
            </a:r>
            <a:r>
              <a:rPr lang="en" sz="2100">
                <a:solidFill>
                  <a:schemeClr val="dk1"/>
                </a:solidFill>
                <a:latin typeface="Noto Sans"/>
                <a:ea typeface="Noto Sans"/>
                <a:cs typeface="Noto Sans"/>
                <a:sym typeface="Noto Sans"/>
              </a:rPr>
              <a:t>+ 12 shifts </a:t>
            </a:r>
            <a:r>
              <a:rPr lang="en" sz="2100">
                <a:solidFill>
                  <a:schemeClr val="dk1"/>
                </a:solidFill>
                <a:latin typeface="Noto Sans"/>
                <a:ea typeface="Noto Sans"/>
                <a:cs typeface="Noto Sans"/>
                <a:sym typeface="Noto Sans"/>
              </a:rPr>
              <a:t>horizontally</a:t>
            </a:r>
            <a:r>
              <a:rPr lang="en" sz="2100">
                <a:solidFill>
                  <a:schemeClr val="dk1"/>
                </a:solidFill>
                <a:latin typeface="Noto Sans"/>
                <a:ea typeface="Noto Sans"/>
                <a:cs typeface="Noto Sans"/>
                <a:sym typeface="Noto Sans"/>
              </a:rPr>
              <a:t> and vertically when transformed from  the blue graph, </a:t>
            </a:r>
            <a:r>
              <a:rPr i="1" lang="en" sz="2100">
                <a:solidFill>
                  <a:schemeClr val="dk1"/>
                </a:solidFill>
                <a:latin typeface="Times New Roman"/>
                <a:ea typeface="Times New Roman"/>
                <a:cs typeface="Times New Roman"/>
                <a:sym typeface="Times New Roman"/>
              </a:rPr>
              <a:t>f</a:t>
            </a:r>
            <a:r>
              <a:rPr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 </a:t>
            </a: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2</a:t>
            </a:r>
            <a:r>
              <a:rPr lang="en" sz="2100">
                <a:solidFill>
                  <a:schemeClr val="dk1"/>
                </a:solidFill>
                <a:latin typeface="Noto Sans"/>
                <a:ea typeface="Noto Sans"/>
                <a:cs typeface="Noto Sans"/>
                <a:sym typeface="Noto Sans"/>
              </a:rPr>
              <a:t>.</a:t>
            </a:r>
            <a:endParaRPr sz="2100">
              <a:solidFill>
                <a:schemeClr val="dk1"/>
              </a:solidFill>
              <a:latin typeface="Noto Sans"/>
              <a:ea typeface="Noto Sans"/>
              <a:cs typeface="Noto Sans"/>
              <a:sym typeface="Noto Sans"/>
            </a:endParaRPr>
          </a:p>
          <a:p>
            <a:pPr indent="-361950" lvl="0" marL="457200" rtl="0" algn="l">
              <a:spcBef>
                <a:spcPts val="1000"/>
              </a:spcBef>
              <a:spcAft>
                <a:spcPts val="0"/>
              </a:spcAft>
              <a:buClr>
                <a:schemeClr val="dk1"/>
              </a:buClr>
              <a:buSzPts val="2100"/>
              <a:buChar char="●"/>
            </a:pPr>
            <a:r>
              <a:rPr lang="en" sz="2100">
                <a:solidFill>
                  <a:schemeClr val="dk1"/>
                </a:solidFill>
                <a:latin typeface="Noto Sans"/>
                <a:ea typeface="Noto Sans"/>
                <a:cs typeface="Noto Sans"/>
                <a:sym typeface="Noto Sans"/>
              </a:rPr>
              <a:t>It shifts 12 units up </a:t>
            </a:r>
            <a:r>
              <a:rPr b="1" lang="en" sz="2100">
                <a:solidFill>
                  <a:schemeClr val="dk1"/>
                </a:solidFill>
                <a:latin typeface="Noto Sans"/>
                <a:ea typeface="Noto Sans"/>
                <a:cs typeface="Noto Sans"/>
                <a:sym typeface="Noto Sans"/>
              </a:rPr>
              <a:t>and</a:t>
            </a:r>
            <a:r>
              <a:rPr lang="en" sz="2100">
                <a:solidFill>
                  <a:schemeClr val="dk1"/>
                </a:solidFill>
                <a:latin typeface="Noto Sans"/>
                <a:ea typeface="Noto Sans"/>
                <a:cs typeface="Noto Sans"/>
                <a:sym typeface="Noto Sans"/>
              </a:rPr>
              <a:t> 3 units to the left. </a:t>
            </a:r>
            <a:endParaRPr sz="2100">
              <a:solidFill>
                <a:schemeClr val="dk1"/>
              </a:solidFill>
              <a:latin typeface="Noto Sans"/>
              <a:ea typeface="Noto Sans"/>
              <a:cs typeface="Noto Sans"/>
              <a:sym typeface="Noto Sans"/>
            </a:endParaRPr>
          </a:p>
          <a:p>
            <a:pPr indent="-361950" lvl="0" marL="457200" rtl="0" algn="l">
              <a:spcBef>
                <a:spcPts val="1000"/>
              </a:spcBef>
              <a:spcAft>
                <a:spcPts val="0"/>
              </a:spcAft>
              <a:buClr>
                <a:schemeClr val="dk1"/>
              </a:buClr>
              <a:buSzPts val="2100"/>
              <a:buChar char="●"/>
            </a:pPr>
            <a:r>
              <a:rPr lang="en" sz="2100">
                <a:solidFill>
                  <a:schemeClr val="dk1"/>
                </a:solidFill>
                <a:latin typeface="Noto Sans"/>
                <a:ea typeface="Noto Sans"/>
                <a:cs typeface="Noto Sans"/>
                <a:sym typeface="Noto Sans"/>
              </a:rPr>
              <a:t>Its vertex is at (−3, 12).</a:t>
            </a:r>
            <a:endParaRPr sz="2100">
              <a:solidFill>
                <a:schemeClr val="dk1"/>
              </a:solidFill>
              <a:latin typeface="Noto Sans"/>
              <a:ea typeface="Noto Sans"/>
              <a:cs typeface="Noto Sans"/>
              <a:sym typeface="Noto Sans"/>
            </a:endParaRPr>
          </a:p>
        </p:txBody>
      </p:sp>
      <p:sp>
        <p:nvSpPr>
          <p:cNvPr descr="Snip same side corner rectangle drawing with light blue 3 background and a 2px black border with the word TRANSLATION in black centered in the middle.,  " id="228" name="Google Shape;228;p29"/>
          <p:cNvSpPr/>
          <p:nvPr/>
        </p:nvSpPr>
        <p:spPr>
          <a:xfrm>
            <a:off x="5486234" y="369749"/>
            <a:ext cx="2793600" cy="479700"/>
          </a:xfrm>
          <a:prstGeom prst="snip2SameRect">
            <a:avLst>
              <a:gd fmla="val 16667" name="adj1"/>
              <a:gd fmla="val 0" name="adj2"/>
            </a:avLst>
          </a:prstGeom>
          <a:solidFill>
            <a:srgbClr val="CFE2F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latin typeface="Noto Sans"/>
                <a:ea typeface="Noto Sans"/>
                <a:cs typeface="Noto Sans"/>
                <a:sym typeface="Noto Sans"/>
              </a:rPr>
              <a:t>TRANSLATION</a:t>
            </a:r>
            <a:endParaRPr b="1" sz="2000">
              <a:latin typeface="Noto Sans"/>
              <a:ea typeface="Noto Sans"/>
              <a:cs typeface="Noto Sans"/>
              <a:sym typeface="Noto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32" name="Shape 232"/>
        <p:cNvGrpSpPr/>
        <p:nvPr/>
      </p:nvGrpSpPr>
      <p:grpSpPr>
        <a:xfrm>
          <a:off x="0" y="0"/>
          <a:ext cx="0" cy="0"/>
          <a:chOff x="0" y="0"/>
          <a:chExt cx="0" cy="0"/>
        </a:xfrm>
      </p:grpSpPr>
      <p:pic>
        <p:nvPicPr>
          <p:cNvPr descr="Icon indicating the slide contains a additional resources for students who struggled with the check for understanding (self check) question" id="233" name="Google Shape;233;p30"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34" name="Google Shape;234;p3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35" name="Google Shape;235;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36" name="Google Shape;236;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7.17.2 Modify Expressions to Translate Graphs - Additional Resources</a:t>
            </a:r>
            <a:endParaRPr/>
          </a:p>
        </p:txBody>
      </p:sp>
      <p:sp>
        <p:nvSpPr>
          <p:cNvPr id="237" name="Google Shape;237;p30"/>
          <p:cNvSpPr txBox="1"/>
          <p:nvPr/>
        </p:nvSpPr>
        <p:spPr>
          <a:xfrm>
            <a:off x="4358700" y="946679"/>
            <a:ext cx="4522500" cy="38637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Font typeface="Noto Sans"/>
              <a:buChar char="●"/>
            </a:pPr>
            <a:r>
              <a:rPr lang="en" sz="1900">
                <a:solidFill>
                  <a:schemeClr val="dk1"/>
                </a:solidFill>
                <a:latin typeface="Noto Sans"/>
                <a:ea typeface="Noto Sans"/>
                <a:cs typeface="Noto Sans"/>
                <a:sym typeface="Noto Sans"/>
              </a:rPr>
              <a:t>Notice that both graphs </a:t>
            </a:r>
            <a:r>
              <a:rPr lang="en" sz="1900">
                <a:solidFill>
                  <a:schemeClr val="dk1"/>
                </a:solidFill>
                <a:latin typeface="Noto Sans"/>
                <a:ea typeface="Noto Sans"/>
                <a:cs typeface="Noto Sans"/>
                <a:sym typeface="Noto Sans"/>
              </a:rPr>
              <a:t>have the same vertex at (−3, 12).</a:t>
            </a:r>
            <a:endParaRPr sz="1900">
              <a:solidFill>
                <a:schemeClr val="dk1"/>
              </a:solidFill>
              <a:latin typeface="Noto Sans"/>
              <a:ea typeface="Noto Sans"/>
              <a:cs typeface="Noto Sans"/>
              <a:sym typeface="Noto Sans"/>
            </a:endParaRPr>
          </a:p>
          <a:p>
            <a:pPr indent="-361950" lvl="0" marL="457200" rtl="0" algn="l">
              <a:spcBef>
                <a:spcPts val="1000"/>
              </a:spcBef>
              <a:spcAft>
                <a:spcPts val="0"/>
              </a:spcAft>
              <a:buClr>
                <a:schemeClr val="dk1"/>
              </a:buClr>
              <a:buSzPts val="2100"/>
              <a:buFont typeface="Noto Sans"/>
              <a:buChar char="●"/>
            </a:pPr>
            <a:r>
              <a:rPr lang="en" sz="1900">
                <a:solidFill>
                  <a:schemeClr val="dk1"/>
                </a:solidFill>
                <a:latin typeface="Noto Sans"/>
                <a:ea typeface="Noto Sans"/>
                <a:cs typeface="Noto Sans"/>
                <a:sym typeface="Noto Sans"/>
              </a:rPr>
              <a:t>What if t</a:t>
            </a:r>
            <a:r>
              <a:rPr lang="en" sz="1900">
                <a:solidFill>
                  <a:schemeClr val="dk1"/>
                </a:solidFill>
                <a:latin typeface="Noto Sans"/>
                <a:ea typeface="Noto Sans"/>
                <a:cs typeface="Noto Sans"/>
                <a:sym typeface="Noto Sans"/>
              </a:rPr>
              <a:t>he squared term </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+ 3)</a:t>
            </a:r>
            <a:r>
              <a:rPr baseline="30000" lang="en" sz="20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on </a:t>
            </a:r>
            <a:r>
              <a:rPr lang="en" sz="1900">
                <a:solidFill>
                  <a:schemeClr val="dk1"/>
                </a:solidFill>
                <a:latin typeface="Noto Sans"/>
                <a:ea typeface="Noto Sans"/>
                <a:cs typeface="Noto Sans"/>
                <a:sym typeface="Noto Sans"/>
              </a:rPr>
              <a:t>the yellow graph,</a:t>
            </a:r>
            <a:endParaRPr sz="1900">
              <a:solidFill>
                <a:schemeClr val="dk1"/>
              </a:solidFill>
              <a:latin typeface="Noto Sans"/>
              <a:ea typeface="Noto Sans"/>
              <a:cs typeface="Noto Sans"/>
              <a:sym typeface="Noto Sans"/>
            </a:endParaRPr>
          </a:p>
          <a:p>
            <a:pPr indent="0" lvl="0" marL="457200" rtl="0" algn="l">
              <a:spcBef>
                <a:spcPts val="0"/>
              </a:spcBef>
              <a:spcAft>
                <a:spcPts val="0"/>
              </a:spcAft>
              <a:buNone/>
            </a:pPr>
            <a:r>
              <a:rPr i="1" lang="en" sz="2000">
                <a:solidFill>
                  <a:schemeClr val="dk1"/>
                </a:solidFill>
                <a:latin typeface="Times New Roman"/>
                <a:ea typeface="Times New Roman"/>
                <a:cs typeface="Times New Roman"/>
                <a:sym typeface="Times New Roman"/>
              </a:rPr>
              <a:t>f</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+ 3)</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+ 12,</a:t>
            </a:r>
            <a:r>
              <a:rPr lang="en" sz="1900">
                <a:solidFill>
                  <a:schemeClr val="dk1"/>
                </a:solidFill>
                <a:latin typeface="Noto Sans"/>
                <a:ea typeface="Noto Sans"/>
                <a:cs typeface="Noto Sans"/>
                <a:sym typeface="Noto Sans"/>
              </a:rPr>
              <a:t>  </a:t>
            </a:r>
            <a:r>
              <a:rPr lang="en" sz="1900">
                <a:solidFill>
                  <a:schemeClr val="dk1"/>
                </a:solidFill>
                <a:latin typeface="Noto Sans"/>
                <a:ea typeface="Noto Sans"/>
                <a:cs typeface="Noto Sans"/>
                <a:sym typeface="Noto Sans"/>
              </a:rPr>
              <a:t>is multiplied by a negative number? </a:t>
            </a:r>
            <a:endParaRPr sz="1900">
              <a:solidFill>
                <a:schemeClr val="dk1"/>
              </a:solidFill>
              <a:latin typeface="Noto Sans"/>
              <a:ea typeface="Noto Sans"/>
              <a:cs typeface="Noto Sans"/>
              <a:sym typeface="Noto Sans"/>
            </a:endParaRPr>
          </a:p>
          <a:p>
            <a:pPr indent="-361950" lvl="0" marL="457200" rtl="0" algn="l">
              <a:spcBef>
                <a:spcPts val="0"/>
              </a:spcBef>
              <a:spcAft>
                <a:spcPts val="0"/>
              </a:spcAft>
              <a:buClr>
                <a:schemeClr val="dk1"/>
              </a:buClr>
              <a:buSzPts val="2100"/>
              <a:buFont typeface="Noto Sans"/>
              <a:buChar char="●"/>
            </a:pPr>
            <a:r>
              <a:rPr lang="en" sz="1900">
                <a:solidFill>
                  <a:schemeClr val="dk1"/>
                </a:solidFill>
                <a:latin typeface="Noto Sans"/>
                <a:ea typeface="Noto Sans"/>
                <a:cs typeface="Noto Sans"/>
                <a:sym typeface="Noto Sans"/>
              </a:rPr>
              <a:t>The result is represented in the black graph, </a:t>
            </a:r>
            <a:r>
              <a:rPr i="1" lang="en" sz="2000">
                <a:solidFill>
                  <a:schemeClr val="dk1"/>
                </a:solidFill>
                <a:latin typeface="Times New Roman"/>
                <a:ea typeface="Times New Roman"/>
                <a:cs typeface="Times New Roman"/>
                <a:sym typeface="Times New Roman"/>
              </a:rPr>
              <a:t>f</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+ 3)</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+ 12</a:t>
            </a:r>
            <a:r>
              <a:rPr lang="en" sz="1900">
                <a:solidFill>
                  <a:schemeClr val="dk1"/>
                </a:solidFill>
                <a:latin typeface="Noto Sans"/>
                <a:ea typeface="Noto Sans"/>
                <a:cs typeface="Noto Sans"/>
                <a:sym typeface="Noto Sans"/>
              </a:rPr>
              <a:t>.</a:t>
            </a:r>
            <a:endParaRPr sz="1900">
              <a:solidFill>
                <a:schemeClr val="dk1"/>
              </a:solidFill>
              <a:latin typeface="Noto Sans"/>
              <a:ea typeface="Noto Sans"/>
              <a:cs typeface="Noto Sans"/>
              <a:sym typeface="Noto Sans"/>
            </a:endParaRPr>
          </a:p>
          <a:p>
            <a:pPr indent="-355600" lvl="0" marL="457200" rtl="0" algn="l">
              <a:spcBef>
                <a:spcPts val="1000"/>
              </a:spcBef>
              <a:spcAft>
                <a:spcPts val="1000"/>
              </a:spcAft>
              <a:buClr>
                <a:schemeClr val="dk1"/>
              </a:buClr>
              <a:buSzPts val="2000"/>
              <a:buFont typeface="Noto Sans"/>
              <a:buChar char="●"/>
            </a:pPr>
            <a:r>
              <a:rPr lang="en" sz="1900">
                <a:solidFill>
                  <a:schemeClr val="dk1"/>
                </a:solidFill>
                <a:latin typeface="Noto Sans"/>
                <a:ea typeface="Noto Sans"/>
                <a:cs typeface="Noto Sans"/>
                <a:sym typeface="Noto Sans"/>
              </a:rPr>
              <a:t>The negative number causes the graph to flip over horizontally, so that it opens downward.</a:t>
            </a:r>
            <a:endParaRPr sz="1900">
              <a:solidFill>
                <a:schemeClr val="dk1"/>
              </a:solidFill>
              <a:latin typeface="Noto Sans"/>
              <a:ea typeface="Noto Sans"/>
              <a:cs typeface="Noto Sans"/>
              <a:sym typeface="Noto Sans"/>
            </a:endParaRPr>
          </a:p>
        </p:txBody>
      </p:sp>
      <p:pic>
        <p:nvPicPr>
          <p:cNvPr descr="A function and its reflection are graphed on a coordinate plane. The gold graph is labeled y equals the quantity of x plus 3 squared plus 12. The black graph is labeled y equals the opposite of the quanitity of x plus 3 squared plus 12." id="238" name="Google Shape;238;p30"/>
          <p:cNvPicPr preferRelativeResize="0"/>
          <p:nvPr/>
        </p:nvPicPr>
        <p:blipFill>
          <a:blip r:embed="rId4">
            <a:alphaModFix/>
          </a:blip>
          <a:stretch>
            <a:fillRect/>
          </a:stretch>
        </p:blipFill>
        <p:spPr>
          <a:xfrm>
            <a:off x="310900" y="1616157"/>
            <a:ext cx="3865675" cy="2922100"/>
          </a:xfrm>
          <a:prstGeom prst="rect">
            <a:avLst/>
          </a:prstGeom>
          <a:noFill/>
          <a:ln>
            <a:noFill/>
          </a:ln>
        </p:spPr>
      </p:pic>
      <p:sp>
        <p:nvSpPr>
          <p:cNvPr id="239" name="Google Shape;239;p30"/>
          <p:cNvSpPr txBox="1"/>
          <p:nvPr>
            <p:ph idx="1" type="body"/>
          </p:nvPr>
        </p:nvSpPr>
        <p:spPr>
          <a:xfrm>
            <a:off x="311700" y="926866"/>
            <a:ext cx="4047000" cy="47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900"/>
              <a:t>What caused this graph to flip?</a:t>
            </a:r>
            <a:endParaRPr sz="1700"/>
          </a:p>
        </p:txBody>
      </p:sp>
      <p:sp>
        <p:nvSpPr>
          <p:cNvPr descr="Snip same side corner rectangle drawing with light blue 3 background and a 2px black border with the word TRANSLATION in black centered in the middle.,  " id="240" name="Google Shape;240;p30"/>
          <p:cNvSpPr/>
          <p:nvPr/>
        </p:nvSpPr>
        <p:spPr>
          <a:xfrm>
            <a:off x="5486234" y="369749"/>
            <a:ext cx="2793600" cy="479700"/>
          </a:xfrm>
          <a:prstGeom prst="snip2SameRect">
            <a:avLst>
              <a:gd fmla="val 16667" name="adj1"/>
              <a:gd fmla="val 0" name="adj2"/>
            </a:avLst>
          </a:prstGeom>
          <a:solidFill>
            <a:srgbClr val="CFE2F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latin typeface="Noto Sans"/>
                <a:ea typeface="Noto Sans"/>
                <a:cs typeface="Noto Sans"/>
                <a:sym typeface="Noto Sans"/>
              </a:rPr>
              <a:t>TRANSLATION</a:t>
            </a:r>
            <a:endParaRPr b="1" sz="2000">
              <a:latin typeface="Noto Sans"/>
              <a:ea typeface="Noto Sans"/>
              <a:cs typeface="Noto Sans"/>
              <a:sym typeface="Noto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44" name="Shape 244"/>
        <p:cNvGrpSpPr/>
        <p:nvPr/>
      </p:nvGrpSpPr>
      <p:grpSpPr>
        <a:xfrm>
          <a:off x="0" y="0"/>
          <a:ext cx="0" cy="0"/>
          <a:chOff x="0" y="0"/>
          <a:chExt cx="0" cy="0"/>
        </a:xfrm>
      </p:grpSpPr>
      <p:pic>
        <p:nvPicPr>
          <p:cNvPr descr="Icon indicating the slide contains a additional resources for students who struggled with the check for understanding (self check) question" id="245" name="Google Shape;245;p31"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46" name="Google Shape;246;p3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47" name="Google Shape;247;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48" name="Google Shape;248;p3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7.17.2 Modify Expressions to Translate Graphs - Additional Resources</a:t>
            </a:r>
            <a:endParaRPr/>
          </a:p>
        </p:txBody>
      </p:sp>
      <p:sp>
        <p:nvSpPr>
          <p:cNvPr id="249" name="Google Shape;249;p31"/>
          <p:cNvSpPr txBox="1"/>
          <p:nvPr/>
        </p:nvSpPr>
        <p:spPr>
          <a:xfrm>
            <a:off x="310900" y="1536477"/>
            <a:ext cx="4424700" cy="11610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900">
                <a:latin typeface="Noto Sans"/>
                <a:ea typeface="Noto Sans"/>
                <a:cs typeface="Noto Sans"/>
                <a:sym typeface="Noto Sans"/>
              </a:rPr>
              <a:t>The graphs are all parabolas. </a:t>
            </a:r>
            <a:endParaRPr sz="1900">
              <a:latin typeface="Noto Sans"/>
              <a:ea typeface="Noto Sans"/>
              <a:cs typeface="Noto Sans"/>
              <a:sym typeface="Noto Sans"/>
            </a:endParaRPr>
          </a:p>
          <a:p>
            <a:pPr indent="-349250" lvl="0" marL="457200" rtl="0" algn="l">
              <a:spcBef>
                <a:spcPts val="1000"/>
              </a:spcBef>
              <a:spcAft>
                <a:spcPts val="0"/>
              </a:spcAft>
              <a:buSzPts val="1900"/>
              <a:buChar char="●"/>
            </a:pPr>
            <a:r>
              <a:rPr lang="en" sz="1900">
                <a:latin typeface="Noto Sans"/>
                <a:ea typeface="Noto Sans"/>
                <a:cs typeface="Noto Sans"/>
                <a:sym typeface="Noto Sans"/>
              </a:rPr>
              <a:t>The solid blue graph is the parent function, </a:t>
            </a:r>
            <a:r>
              <a:rPr i="1" lang="en" sz="1900">
                <a:solidFill>
                  <a:schemeClr val="dk1"/>
                </a:solidFill>
                <a:latin typeface="Times New Roman"/>
                <a:ea typeface="Times New Roman"/>
                <a:cs typeface="Times New Roman"/>
                <a:sym typeface="Times New Roman"/>
              </a:rPr>
              <a:t>f</a:t>
            </a:r>
            <a:r>
              <a:rPr lang="en" sz="1900">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x</a:t>
            </a:r>
            <a:r>
              <a:rPr baseline="30000" lang="en" sz="1900">
                <a:latin typeface="Noto Sans"/>
                <a:ea typeface="Noto Sans"/>
                <a:cs typeface="Noto Sans"/>
                <a:sym typeface="Noto Sans"/>
              </a:rPr>
              <a:t>2</a:t>
            </a:r>
            <a:r>
              <a:rPr lang="en" sz="1900">
                <a:latin typeface="Noto Sans"/>
                <a:ea typeface="Noto Sans"/>
                <a:cs typeface="Noto Sans"/>
                <a:sym typeface="Noto Sans"/>
              </a:rPr>
              <a:t>.</a:t>
            </a:r>
            <a:endParaRPr sz="1900">
              <a:latin typeface="Noto Sans"/>
              <a:ea typeface="Noto Sans"/>
              <a:cs typeface="Noto Sans"/>
              <a:sym typeface="Noto Sans"/>
            </a:endParaRPr>
          </a:p>
        </p:txBody>
      </p:sp>
      <p:sp>
        <p:nvSpPr>
          <p:cNvPr id="250" name="Google Shape;250;p31"/>
          <p:cNvSpPr txBox="1"/>
          <p:nvPr/>
        </p:nvSpPr>
        <p:spPr>
          <a:xfrm>
            <a:off x="255475" y="2653135"/>
            <a:ext cx="4690800" cy="14577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1000"/>
              </a:spcAft>
              <a:buSzPts val="1900"/>
              <a:buChar char="●"/>
            </a:pPr>
            <a:r>
              <a:rPr lang="en" sz="1900">
                <a:latin typeface="Noto Sans"/>
                <a:ea typeface="Noto Sans"/>
                <a:cs typeface="Noto Sans"/>
                <a:sym typeface="Noto Sans"/>
              </a:rPr>
              <a:t>Multiplying</a:t>
            </a:r>
            <a:r>
              <a:rPr lang="en" sz="1900">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a:t>
            </a:r>
            <a:r>
              <a:rPr lang="en" sz="1900">
                <a:latin typeface="Noto Sans"/>
                <a:ea typeface="Noto Sans"/>
                <a:cs typeface="Noto Sans"/>
                <a:sym typeface="Noto Sans"/>
              </a:rPr>
              <a:t> by 4 causes the orange dashed graph, </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4</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a:t>
            </a:r>
            <a:r>
              <a:rPr lang="en" sz="1900">
                <a:latin typeface="Noto Sans"/>
                <a:ea typeface="Noto Sans"/>
                <a:cs typeface="Noto Sans"/>
                <a:sym typeface="Noto Sans"/>
              </a:rPr>
              <a:t> to shrink. This dilation is an example of a vertical stretch.</a:t>
            </a:r>
            <a:endParaRPr sz="1900">
              <a:latin typeface="Noto Sans"/>
              <a:ea typeface="Noto Sans"/>
              <a:cs typeface="Noto Sans"/>
              <a:sym typeface="Noto Sans"/>
            </a:endParaRPr>
          </a:p>
        </p:txBody>
      </p:sp>
      <p:pic>
        <p:nvPicPr>
          <p:cNvPr descr="Graph of the parent quadratic function is given in blue on the coordinate plane. Functions that have been vertically dilated are graphed as the orange and green parabolas." id="251" name="Google Shape;251;p31"/>
          <p:cNvPicPr preferRelativeResize="0"/>
          <p:nvPr/>
        </p:nvPicPr>
        <p:blipFill>
          <a:blip r:embed="rId4">
            <a:alphaModFix/>
          </a:blip>
          <a:stretch>
            <a:fillRect/>
          </a:stretch>
        </p:blipFill>
        <p:spPr>
          <a:xfrm>
            <a:off x="5389163" y="960044"/>
            <a:ext cx="3017924" cy="3017924"/>
          </a:xfrm>
          <a:prstGeom prst="rect">
            <a:avLst/>
          </a:prstGeom>
          <a:noFill/>
          <a:ln>
            <a:noFill/>
          </a:ln>
        </p:spPr>
      </p:pic>
      <p:sp>
        <p:nvSpPr>
          <p:cNvPr id="252" name="Google Shape;252;p31"/>
          <p:cNvSpPr txBox="1"/>
          <p:nvPr/>
        </p:nvSpPr>
        <p:spPr>
          <a:xfrm>
            <a:off x="311700" y="882702"/>
            <a:ext cx="4803600" cy="7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latin typeface="Noto Sans"/>
                <a:ea typeface="Noto Sans"/>
                <a:cs typeface="Noto Sans"/>
                <a:sym typeface="Noto Sans"/>
              </a:rPr>
              <a:t>Vertical </a:t>
            </a:r>
            <a:r>
              <a:rPr lang="en" sz="1900">
                <a:solidFill>
                  <a:schemeClr val="dk1"/>
                </a:solidFill>
                <a:latin typeface="Noto Sans"/>
                <a:ea typeface="Noto Sans"/>
                <a:cs typeface="Noto Sans"/>
                <a:sym typeface="Noto Sans"/>
              </a:rPr>
              <a:t>dilation</a:t>
            </a:r>
            <a:r>
              <a:rPr lang="en" sz="1900">
                <a:solidFill>
                  <a:schemeClr val="dk1"/>
                </a:solidFill>
                <a:latin typeface="Noto Sans"/>
                <a:ea typeface="Noto Sans"/>
                <a:cs typeface="Noto Sans"/>
                <a:sym typeface="Noto Sans"/>
              </a:rPr>
              <a:t> of </a:t>
            </a:r>
            <a:r>
              <a:rPr lang="en" sz="1900">
                <a:solidFill>
                  <a:schemeClr val="dk1"/>
                </a:solidFill>
                <a:latin typeface="Noto Sans"/>
                <a:ea typeface="Noto Sans"/>
                <a:cs typeface="Noto Sans"/>
                <a:sym typeface="Noto Sans"/>
              </a:rPr>
              <a:t>the </a:t>
            </a:r>
            <a:r>
              <a:rPr lang="en" sz="1900">
                <a:solidFill>
                  <a:schemeClr val="dk1"/>
                </a:solidFill>
                <a:latin typeface="Noto Sans"/>
                <a:ea typeface="Noto Sans"/>
                <a:cs typeface="Noto Sans"/>
                <a:sym typeface="Noto Sans"/>
              </a:rPr>
              <a:t>parent function    </a:t>
            </a:r>
            <a:r>
              <a:rPr i="1" lang="en" sz="1900">
                <a:solidFill>
                  <a:schemeClr val="dk1"/>
                </a:solidFill>
                <a:latin typeface="Times New Roman"/>
                <a:ea typeface="Times New Roman"/>
                <a:cs typeface="Times New Roman"/>
                <a:sym typeface="Times New Roman"/>
              </a:rPr>
              <a:t>y </a:t>
            </a:r>
            <a:r>
              <a:rPr lang="en" sz="1900">
                <a:solidFill>
                  <a:schemeClr val="dk1"/>
                </a:solidFill>
                <a:latin typeface="Noto Sans"/>
                <a:ea typeface="Noto Sans"/>
                <a:cs typeface="Noto Sans"/>
                <a:sym typeface="Noto Sans"/>
              </a:rPr>
              <a:t>=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a:t>
            </a:r>
            <a:endParaRPr sz="1900">
              <a:solidFill>
                <a:schemeClr val="dk1"/>
              </a:solidFill>
              <a:latin typeface="Noto Sans"/>
              <a:ea typeface="Noto Sans"/>
              <a:cs typeface="Noto Sans"/>
              <a:sym typeface="Noto Sans"/>
            </a:endParaRPr>
          </a:p>
        </p:txBody>
      </p:sp>
      <p:sp>
        <p:nvSpPr>
          <p:cNvPr id="253" name="Google Shape;253;p31"/>
          <p:cNvSpPr txBox="1"/>
          <p:nvPr/>
        </p:nvSpPr>
        <p:spPr>
          <a:xfrm>
            <a:off x="256032" y="3928580"/>
            <a:ext cx="8236200" cy="7095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dk1"/>
              </a:buClr>
              <a:buSzPts val="1900"/>
              <a:buChar char="●"/>
            </a:pPr>
            <a:r>
              <a:rPr lang="en" sz="1900">
                <a:solidFill>
                  <a:schemeClr val="dk1"/>
                </a:solidFill>
                <a:latin typeface="Noto Sans"/>
                <a:ea typeface="Noto Sans"/>
                <a:cs typeface="Noto Sans"/>
                <a:sym typeface="Noto Sans"/>
              </a:rPr>
              <a:t>Multiplying </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by ⅕  causes the green dotted graph, </a:t>
            </a:r>
            <a:r>
              <a:rPr i="1" lang="en" sz="1900">
                <a:solidFill>
                  <a:schemeClr val="dk1"/>
                </a:solidFill>
                <a:latin typeface="Times New Roman"/>
                <a:ea typeface="Times New Roman"/>
                <a:cs typeface="Times New Roman"/>
                <a:sym typeface="Times New Roman"/>
              </a:rPr>
              <a:t>f</a:t>
            </a:r>
            <a:r>
              <a:rPr lang="en" sz="1900">
                <a:solidFill>
                  <a:schemeClr val="dk1"/>
                </a:solidFill>
                <a:latin typeface="Noto Sans"/>
                <a:ea typeface="Noto Sans"/>
                <a:cs typeface="Noto Sans"/>
                <a:sym typeface="Noto Sans"/>
              </a:rPr>
              <a:t>(</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⅕</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to expand. This dilation is an example of a vertical compression.</a:t>
            </a:r>
            <a:endParaRPr sz="1900">
              <a:solidFill>
                <a:schemeClr val="dk1"/>
              </a:solidFill>
              <a:latin typeface="Noto Sans"/>
              <a:ea typeface="Noto Sans"/>
              <a:cs typeface="Noto Sans"/>
              <a:sym typeface="Noto Sans"/>
            </a:endParaRPr>
          </a:p>
          <a:p>
            <a:pPr indent="0" lvl="0" marL="0" rtl="0" algn="l">
              <a:spcBef>
                <a:spcPts val="1000"/>
              </a:spcBef>
              <a:spcAft>
                <a:spcPts val="0"/>
              </a:spcAft>
              <a:buNone/>
            </a:pPr>
            <a:r>
              <a:t/>
            </a:r>
            <a:endParaRPr sz="2400">
              <a:solidFill>
                <a:schemeClr val="dk1"/>
              </a:solidFill>
              <a:latin typeface="Noto Sans"/>
              <a:ea typeface="Noto Sans"/>
              <a:cs typeface="Noto Sans"/>
              <a:sym typeface="Noto Sans"/>
            </a:endParaRPr>
          </a:p>
        </p:txBody>
      </p:sp>
      <p:sp>
        <p:nvSpPr>
          <p:cNvPr descr="Snip same side corner rectangle drawing with light blue 3 background and a 2px black border with the word TRANSLATION in black centered in the middle.,  " id="254" name="Google Shape;254;p31"/>
          <p:cNvSpPr/>
          <p:nvPr/>
        </p:nvSpPr>
        <p:spPr>
          <a:xfrm>
            <a:off x="5486234" y="369749"/>
            <a:ext cx="2793600" cy="479700"/>
          </a:xfrm>
          <a:prstGeom prst="snip2SameRect">
            <a:avLst>
              <a:gd fmla="val 16667" name="adj1"/>
              <a:gd fmla="val 0" name="adj2"/>
            </a:avLst>
          </a:prstGeom>
          <a:solidFill>
            <a:srgbClr val="D0E0E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latin typeface="Noto Sans"/>
                <a:ea typeface="Noto Sans"/>
                <a:cs typeface="Noto Sans"/>
                <a:sym typeface="Noto Sans"/>
              </a:rPr>
              <a:t>DILATION</a:t>
            </a:r>
            <a:endParaRPr b="1" sz="2000">
              <a:latin typeface="Noto Sans"/>
              <a:ea typeface="Noto Sans"/>
              <a:cs typeface="Noto Sans"/>
              <a:sym typeface="Noto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58" name="Shape 258"/>
        <p:cNvGrpSpPr/>
        <p:nvPr/>
      </p:nvGrpSpPr>
      <p:grpSpPr>
        <a:xfrm>
          <a:off x="0" y="0"/>
          <a:ext cx="0" cy="0"/>
          <a:chOff x="0" y="0"/>
          <a:chExt cx="0" cy="0"/>
        </a:xfrm>
      </p:grpSpPr>
      <p:pic>
        <p:nvPicPr>
          <p:cNvPr descr="Icon indicating the slide contains a additional resources for students who struggled with the check for understanding (self check) question" id="259" name="Google Shape;259;p32"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60" name="Google Shape;260;p3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61" name="Google Shape;261;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62" name="Google Shape;262;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7.17.2 Modify Expressions to Translate Graphs - Additional Resources</a:t>
            </a:r>
            <a:endParaRPr/>
          </a:p>
        </p:txBody>
      </p:sp>
      <p:sp>
        <p:nvSpPr>
          <p:cNvPr id="263" name="Google Shape;263;p32"/>
          <p:cNvSpPr txBox="1"/>
          <p:nvPr/>
        </p:nvSpPr>
        <p:spPr>
          <a:xfrm>
            <a:off x="310900" y="1492136"/>
            <a:ext cx="4635300" cy="30180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900">
                <a:latin typeface="Noto Sans"/>
                <a:ea typeface="Noto Sans"/>
                <a:cs typeface="Noto Sans"/>
                <a:sym typeface="Noto Sans"/>
              </a:rPr>
              <a:t>The scale factor of the coefficient we multiply by determines the impact on the graph. </a:t>
            </a:r>
            <a:endParaRPr sz="1900">
              <a:latin typeface="Noto Sans"/>
              <a:ea typeface="Noto Sans"/>
              <a:cs typeface="Noto Sans"/>
              <a:sym typeface="Noto Sans"/>
            </a:endParaRPr>
          </a:p>
          <a:p>
            <a:pPr indent="-349250" lvl="0" marL="457200" rtl="0" algn="l">
              <a:spcBef>
                <a:spcPts val="1000"/>
              </a:spcBef>
              <a:spcAft>
                <a:spcPts val="0"/>
              </a:spcAft>
              <a:buSzPts val="1900"/>
              <a:buChar char="●"/>
            </a:pPr>
            <a:r>
              <a:rPr lang="en" sz="1900">
                <a:latin typeface="Noto Sans"/>
                <a:ea typeface="Noto Sans"/>
                <a:cs typeface="Noto Sans"/>
                <a:sym typeface="Noto Sans"/>
              </a:rPr>
              <a:t>If the </a:t>
            </a:r>
            <a:r>
              <a:rPr b="1" lang="en" sz="1900">
                <a:latin typeface="Noto Sans"/>
                <a:ea typeface="Noto Sans"/>
                <a:cs typeface="Noto Sans"/>
                <a:sym typeface="Noto Sans"/>
              </a:rPr>
              <a:t>scale facto</a:t>
            </a:r>
            <a:r>
              <a:rPr lang="en" sz="1900">
                <a:latin typeface="Noto Sans"/>
                <a:ea typeface="Noto Sans"/>
                <a:cs typeface="Noto Sans"/>
                <a:sym typeface="Noto Sans"/>
              </a:rPr>
              <a:t>r is </a:t>
            </a:r>
            <a:r>
              <a:rPr b="1" lang="en" sz="1900">
                <a:latin typeface="Noto Sans"/>
                <a:ea typeface="Noto Sans"/>
                <a:cs typeface="Noto Sans"/>
                <a:sym typeface="Noto Sans"/>
              </a:rPr>
              <a:t>greater than 1</a:t>
            </a:r>
            <a:r>
              <a:rPr lang="en" sz="1900">
                <a:latin typeface="Noto Sans"/>
                <a:ea typeface="Noto Sans"/>
                <a:cs typeface="Noto Sans"/>
                <a:sym typeface="Noto Sans"/>
              </a:rPr>
              <a:t>, then the dilation is a </a:t>
            </a:r>
            <a:r>
              <a:rPr b="1" lang="en" sz="1900">
                <a:latin typeface="Noto Sans"/>
                <a:ea typeface="Noto Sans"/>
                <a:cs typeface="Noto Sans"/>
                <a:sym typeface="Noto Sans"/>
              </a:rPr>
              <a:t>vertical stretch</a:t>
            </a:r>
            <a:r>
              <a:rPr lang="en" sz="1900">
                <a:latin typeface="Noto Sans"/>
                <a:ea typeface="Noto Sans"/>
                <a:cs typeface="Noto Sans"/>
                <a:sym typeface="Noto Sans"/>
              </a:rPr>
              <a:t>. </a:t>
            </a:r>
            <a:endParaRPr sz="1900">
              <a:latin typeface="Noto Sans"/>
              <a:ea typeface="Noto Sans"/>
              <a:cs typeface="Noto Sans"/>
              <a:sym typeface="Noto Sans"/>
            </a:endParaRPr>
          </a:p>
          <a:p>
            <a:pPr indent="-349250" lvl="0" marL="457200" rtl="0" algn="l">
              <a:spcBef>
                <a:spcPts val="1000"/>
              </a:spcBef>
              <a:spcAft>
                <a:spcPts val="1000"/>
              </a:spcAft>
              <a:buSzPts val="1900"/>
              <a:buChar char="●"/>
            </a:pPr>
            <a:r>
              <a:rPr lang="en" sz="1900">
                <a:latin typeface="Noto Sans"/>
                <a:ea typeface="Noto Sans"/>
                <a:cs typeface="Noto Sans"/>
                <a:sym typeface="Noto Sans"/>
              </a:rPr>
              <a:t>If the </a:t>
            </a:r>
            <a:r>
              <a:rPr b="1" lang="en" sz="1900">
                <a:latin typeface="Noto Sans"/>
                <a:ea typeface="Noto Sans"/>
                <a:cs typeface="Noto Sans"/>
                <a:sym typeface="Noto Sans"/>
              </a:rPr>
              <a:t>scale factor</a:t>
            </a:r>
            <a:r>
              <a:rPr lang="en" sz="1900">
                <a:latin typeface="Noto Sans"/>
                <a:ea typeface="Noto Sans"/>
                <a:cs typeface="Noto Sans"/>
                <a:sym typeface="Noto Sans"/>
              </a:rPr>
              <a:t> is </a:t>
            </a:r>
            <a:r>
              <a:rPr b="1" lang="en" sz="1900">
                <a:latin typeface="Noto Sans"/>
                <a:ea typeface="Noto Sans"/>
                <a:cs typeface="Noto Sans"/>
                <a:sym typeface="Noto Sans"/>
              </a:rPr>
              <a:t>between 0 and 1</a:t>
            </a:r>
            <a:r>
              <a:rPr lang="en" sz="1900">
                <a:latin typeface="Noto Sans"/>
                <a:ea typeface="Noto Sans"/>
                <a:cs typeface="Noto Sans"/>
                <a:sym typeface="Noto Sans"/>
              </a:rPr>
              <a:t>, then the dilation is a </a:t>
            </a:r>
            <a:r>
              <a:rPr b="1" lang="en" sz="1900">
                <a:latin typeface="Noto Sans"/>
                <a:ea typeface="Noto Sans"/>
                <a:cs typeface="Noto Sans"/>
                <a:sym typeface="Noto Sans"/>
              </a:rPr>
              <a:t>vertical compression</a:t>
            </a:r>
            <a:r>
              <a:rPr lang="en" sz="1900">
                <a:latin typeface="Noto Sans"/>
                <a:ea typeface="Noto Sans"/>
                <a:cs typeface="Noto Sans"/>
                <a:sym typeface="Noto Sans"/>
              </a:rPr>
              <a:t>.</a:t>
            </a:r>
            <a:endParaRPr sz="1900">
              <a:latin typeface="Noto Sans"/>
              <a:ea typeface="Noto Sans"/>
              <a:cs typeface="Noto Sans"/>
              <a:sym typeface="Noto Sans"/>
            </a:endParaRPr>
          </a:p>
        </p:txBody>
      </p:sp>
      <p:pic>
        <p:nvPicPr>
          <p:cNvPr descr="Graph of the parent quadratic function is given in blue on the coordinate plane. Functions that have been vertically dilated are graphed as the orange and green parabolas." id="264" name="Google Shape;264;p32"/>
          <p:cNvPicPr preferRelativeResize="0"/>
          <p:nvPr/>
        </p:nvPicPr>
        <p:blipFill>
          <a:blip r:embed="rId4">
            <a:alphaModFix/>
          </a:blip>
          <a:stretch>
            <a:fillRect/>
          </a:stretch>
        </p:blipFill>
        <p:spPr>
          <a:xfrm>
            <a:off x="5402888" y="1490472"/>
            <a:ext cx="3017924" cy="3017924"/>
          </a:xfrm>
          <a:prstGeom prst="rect">
            <a:avLst/>
          </a:prstGeom>
          <a:noFill/>
          <a:ln>
            <a:noFill/>
          </a:ln>
        </p:spPr>
      </p:pic>
      <p:sp>
        <p:nvSpPr>
          <p:cNvPr id="265" name="Google Shape;265;p32"/>
          <p:cNvSpPr txBox="1"/>
          <p:nvPr/>
        </p:nvSpPr>
        <p:spPr>
          <a:xfrm>
            <a:off x="320050" y="957775"/>
            <a:ext cx="8672100" cy="443400"/>
          </a:xfrm>
          <a:prstGeom prst="rect">
            <a:avLst/>
          </a:prstGeom>
          <a:solidFill>
            <a:schemeClr val="lt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latin typeface="Noto Sans"/>
                <a:ea typeface="Noto Sans"/>
                <a:cs typeface="Noto Sans"/>
                <a:sym typeface="Noto Sans"/>
              </a:rPr>
              <a:t>Important Note About Scale Factor in Vertical Dilations.</a:t>
            </a:r>
            <a:endParaRPr sz="1900">
              <a:solidFill>
                <a:schemeClr val="dk1"/>
              </a:solidFill>
              <a:latin typeface="Noto Sans"/>
              <a:ea typeface="Noto Sans"/>
              <a:cs typeface="Noto Sans"/>
              <a:sym typeface="Noto Sans"/>
            </a:endParaRPr>
          </a:p>
        </p:txBody>
      </p:sp>
      <p:sp>
        <p:nvSpPr>
          <p:cNvPr descr="Snip same side corner rectangle drawing with light blue 3 background and a 2px black border with the word TRANSLATION in black centered in the middle.,  " id="266" name="Google Shape;266;p32"/>
          <p:cNvSpPr/>
          <p:nvPr/>
        </p:nvSpPr>
        <p:spPr>
          <a:xfrm>
            <a:off x="5486234" y="369749"/>
            <a:ext cx="2793600" cy="479700"/>
          </a:xfrm>
          <a:prstGeom prst="snip2SameRect">
            <a:avLst>
              <a:gd fmla="val 16667" name="adj1"/>
              <a:gd fmla="val 0" name="adj2"/>
            </a:avLst>
          </a:prstGeom>
          <a:solidFill>
            <a:srgbClr val="D0E0E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latin typeface="Noto Sans"/>
                <a:ea typeface="Noto Sans"/>
                <a:cs typeface="Noto Sans"/>
                <a:sym typeface="Noto Sans"/>
              </a:rPr>
              <a:t>DILATION</a:t>
            </a:r>
            <a:endParaRPr b="1" sz="2000">
              <a:latin typeface="Noto Sans"/>
              <a:ea typeface="Noto Sans"/>
              <a:cs typeface="Noto Sans"/>
              <a:sym typeface="Noto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70" name="Shape 270"/>
        <p:cNvGrpSpPr/>
        <p:nvPr/>
      </p:nvGrpSpPr>
      <p:grpSpPr>
        <a:xfrm>
          <a:off x="0" y="0"/>
          <a:ext cx="0" cy="0"/>
          <a:chOff x="0" y="0"/>
          <a:chExt cx="0" cy="0"/>
        </a:xfrm>
      </p:grpSpPr>
      <p:pic>
        <p:nvPicPr>
          <p:cNvPr descr="Icon indicating the slide contains a additional resources for students who struggled with the check for understanding (self check) question" id="271" name="Google Shape;271;p33"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72" name="Google Shape;272;p3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73" name="Google Shape;273;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74" name="Google Shape;274;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7.17.2 Modify Expressions to Translate Graphs - Additional Resources</a:t>
            </a:r>
            <a:endParaRPr/>
          </a:p>
        </p:txBody>
      </p:sp>
      <p:sp>
        <p:nvSpPr>
          <p:cNvPr id="275" name="Google Shape;275;p33"/>
          <p:cNvSpPr txBox="1"/>
          <p:nvPr/>
        </p:nvSpPr>
        <p:spPr>
          <a:xfrm>
            <a:off x="310900" y="1458879"/>
            <a:ext cx="4868100" cy="11610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lang="en" sz="1800">
                <a:latin typeface="Noto Sans"/>
                <a:ea typeface="Noto Sans"/>
                <a:cs typeface="Noto Sans"/>
                <a:sym typeface="Noto Sans"/>
              </a:rPr>
              <a:t>Horizontal dilations affect the input values </a:t>
            </a:r>
            <a:r>
              <a:rPr b="1" lang="en" sz="1800">
                <a:latin typeface="Noto Sans"/>
                <a:ea typeface="Noto Sans"/>
                <a:cs typeface="Noto Sans"/>
                <a:sym typeface="Noto Sans"/>
              </a:rPr>
              <a:t>before</a:t>
            </a:r>
            <a:r>
              <a:rPr lang="en" sz="1800">
                <a:latin typeface="Noto Sans"/>
                <a:ea typeface="Noto Sans"/>
                <a:cs typeface="Noto Sans"/>
                <a:sym typeface="Noto Sans"/>
              </a:rPr>
              <a:t> the function is applied.</a:t>
            </a:r>
            <a:endParaRPr sz="1800">
              <a:latin typeface="Noto Sans"/>
              <a:ea typeface="Noto Sans"/>
              <a:cs typeface="Noto Sans"/>
              <a:sym typeface="Noto Sans"/>
            </a:endParaRPr>
          </a:p>
          <a:p>
            <a:pPr indent="-342900" lvl="0" marL="457200" rtl="0" algn="l">
              <a:spcBef>
                <a:spcPts val="1000"/>
              </a:spcBef>
              <a:spcAft>
                <a:spcPts val="0"/>
              </a:spcAft>
              <a:buSzPts val="1800"/>
              <a:buChar char="●"/>
            </a:pPr>
            <a:r>
              <a:rPr lang="en" sz="1800">
                <a:latin typeface="Noto Sans"/>
                <a:ea typeface="Noto Sans"/>
                <a:cs typeface="Noto Sans"/>
                <a:sym typeface="Noto Sans"/>
              </a:rPr>
              <a:t>The solid blue graph is the parent function, </a:t>
            </a:r>
            <a:r>
              <a:rPr i="1" lang="en" sz="1800">
                <a:solidFill>
                  <a:schemeClr val="dk1"/>
                </a:solidFill>
                <a:latin typeface="Times New Roman"/>
                <a:ea typeface="Times New Roman"/>
                <a:cs typeface="Times New Roman"/>
                <a:sym typeface="Times New Roman"/>
              </a:rPr>
              <a:t>f</a:t>
            </a:r>
            <a:r>
              <a:rPr lang="en" sz="1800">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x</a:t>
            </a:r>
            <a:r>
              <a:rPr lang="en" sz="1800">
                <a:latin typeface="Noto Sans"/>
                <a:ea typeface="Noto Sans"/>
                <a:cs typeface="Noto Sans"/>
                <a:sym typeface="Noto Sans"/>
              </a:rPr>
              <a:t>) = </a:t>
            </a:r>
            <a:r>
              <a:rPr i="1" lang="en" sz="1800">
                <a:solidFill>
                  <a:schemeClr val="dk1"/>
                </a:solidFill>
                <a:latin typeface="Times New Roman"/>
                <a:ea typeface="Times New Roman"/>
                <a:cs typeface="Times New Roman"/>
                <a:sym typeface="Times New Roman"/>
              </a:rPr>
              <a:t>x</a:t>
            </a:r>
            <a:r>
              <a:rPr baseline="30000" lang="en" sz="1800">
                <a:latin typeface="Noto Sans"/>
                <a:ea typeface="Noto Sans"/>
                <a:cs typeface="Noto Sans"/>
                <a:sym typeface="Noto Sans"/>
              </a:rPr>
              <a:t>2</a:t>
            </a:r>
            <a:r>
              <a:rPr lang="en" sz="1800">
                <a:latin typeface="Noto Sans"/>
                <a:ea typeface="Noto Sans"/>
                <a:cs typeface="Noto Sans"/>
                <a:sym typeface="Noto Sans"/>
              </a:rPr>
              <a:t>.</a:t>
            </a:r>
            <a:endParaRPr sz="1800">
              <a:latin typeface="Noto Sans"/>
              <a:ea typeface="Noto Sans"/>
              <a:cs typeface="Noto Sans"/>
              <a:sym typeface="Noto Sans"/>
            </a:endParaRPr>
          </a:p>
        </p:txBody>
      </p:sp>
      <p:sp>
        <p:nvSpPr>
          <p:cNvPr id="276" name="Google Shape;276;p33"/>
          <p:cNvSpPr txBox="1"/>
          <p:nvPr/>
        </p:nvSpPr>
        <p:spPr>
          <a:xfrm>
            <a:off x="255475" y="2763976"/>
            <a:ext cx="4989900" cy="1457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1000"/>
              </a:spcAft>
              <a:buSzPts val="1800"/>
              <a:buChar char="●"/>
            </a:pPr>
            <a:r>
              <a:rPr lang="en" sz="1800">
                <a:latin typeface="Noto Sans"/>
                <a:ea typeface="Noto Sans"/>
                <a:cs typeface="Noto Sans"/>
                <a:sym typeface="Noto Sans"/>
              </a:rPr>
              <a:t>Multiplying </a:t>
            </a:r>
            <a:r>
              <a:rPr i="1" lang="en" sz="1800">
                <a:solidFill>
                  <a:schemeClr val="dk1"/>
                </a:solidFill>
                <a:latin typeface="Times New Roman"/>
                <a:ea typeface="Times New Roman"/>
                <a:cs typeface="Times New Roman"/>
                <a:sym typeface="Times New Roman"/>
              </a:rPr>
              <a:t>x</a:t>
            </a:r>
            <a:r>
              <a:rPr lang="en" sz="1800">
                <a:latin typeface="Noto Sans"/>
                <a:ea typeface="Noto Sans"/>
                <a:cs typeface="Noto Sans"/>
                <a:sym typeface="Noto Sans"/>
              </a:rPr>
              <a:t> by 4 then squaring causes the orange dashed graph, </a:t>
            </a:r>
            <a:r>
              <a:rPr i="1" lang="en" sz="1800">
                <a:solidFill>
                  <a:schemeClr val="dk1"/>
                </a:solidFill>
                <a:latin typeface="Times New Roman"/>
                <a:ea typeface="Times New Roman"/>
                <a:cs typeface="Times New Roman"/>
                <a:sym typeface="Times New Roman"/>
              </a:rPr>
              <a:t>f</a:t>
            </a:r>
            <a:r>
              <a:rPr lang="en" sz="1800">
                <a:solidFill>
                  <a:schemeClr val="dk1"/>
                </a:solidFill>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x</a:t>
            </a:r>
            <a:r>
              <a:rPr lang="en" sz="1800">
                <a:solidFill>
                  <a:schemeClr val="dk1"/>
                </a:solidFill>
                <a:latin typeface="Noto Sans"/>
                <a:ea typeface="Noto Sans"/>
                <a:cs typeface="Noto Sans"/>
                <a:sym typeface="Noto Sans"/>
              </a:rPr>
              <a:t>) = (4</a:t>
            </a:r>
            <a:r>
              <a:rPr i="1" lang="en" sz="1800">
                <a:solidFill>
                  <a:schemeClr val="dk1"/>
                </a:solidFill>
                <a:latin typeface="Times New Roman"/>
                <a:ea typeface="Times New Roman"/>
                <a:cs typeface="Times New Roman"/>
                <a:sym typeface="Times New Roman"/>
              </a:rPr>
              <a:t>x</a:t>
            </a:r>
            <a:r>
              <a:rPr lang="en" sz="1800">
                <a:solidFill>
                  <a:schemeClr val="dk1"/>
                </a:solidFill>
                <a:latin typeface="Noto Sans"/>
                <a:ea typeface="Noto Sans"/>
                <a:cs typeface="Noto Sans"/>
                <a:sym typeface="Noto Sans"/>
              </a:rPr>
              <a:t>)</a:t>
            </a:r>
            <a:r>
              <a:rPr baseline="30000" lang="en" sz="1800">
                <a:solidFill>
                  <a:schemeClr val="dk1"/>
                </a:solidFill>
                <a:latin typeface="Noto Sans"/>
                <a:ea typeface="Noto Sans"/>
                <a:cs typeface="Noto Sans"/>
                <a:sym typeface="Noto Sans"/>
              </a:rPr>
              <a:t>2</a:t>
            </a:r>
            <a:r>
              <a:rPr lang="en" sz="1800">
                <a:latin typeface="Noto Sans"/>
                <a:ea typeface="Noto Sans"/>
                <a:cs typeface="Noto Sans"/>
                <a:sym typeface="Noto Sans"/>
              </a:rPr>
              <a:t> to shrink. This dilation is an example of a </a:t>
            </a:r>
            <a:r>
              <a:rPr lang="en" sz="1800">
                <a:solidFill>
                  <a:schemeClr val="dk1"/>
                </a:solidFill>
                <a:latin typeface="Noto Sans"/>
                <a:ea typeface="Noto Sans"/>
                <a:cs typeface="Noto Sans"/>
                <a:sym typeface="Noto Sans"/>
              </a:rPr>
              <a:t>horizontal </a:t>
            </a:r>
            <a:r>
              <a:rPr lang="en" sz="1800">
                <a:solidFill>
                  <a:schemeClr val="dk1"/>
                </a:solidFill>
                <a:latin typeface="Noto Sans"/>
                <a:ea typeface="Noto Sans"/>
                <a:cs typeface="Noto Sans"/>
                <a:sym typeface="Noto Sans"/>
              </a:rPr>
              <a:t>compression</a:t>
            </a:r>
            <a:r>
              <a:rPr lang="en" sz="1800">
                <a:latin typeface="Noto Sans"/>
                <a:ea typeface="Noto Sans"/>
                <a:cs typeface="Noto Sans"/>
                <a:sym typeface="Noto Sans"/>
              </a:rPr>
              <a:t>.</a:t>
            </a:r>
            <a:endParaRPr sz="1800">
              <a:latin typeface="Noto Sans"/>
              <a:ea typeface="Noto Sans"/>
              <a:cs typeface="Noto Sans"/>
              <a:sym typeface="Noto Sans"/>
            </a:endParaRPr>
          </a:p>
        </p:txBody>
      </p:sp>
      <p:sp>
        <p:nvSpPr>
          <p:cNvPr id="277" name="Google Shape;277;p33"/>
          <p:cNvSpPr txBox="1"/>
          <p:nvPr/>
        </p:nvSpPr>
        <p:spPr>
          <a:xfrm>
            <a:off x="311700" y="882702"/>
            <a:ext cx="4803600" cy="70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Horizontal</a:t>
            </a:r>
            <a:r>
              <a:rPr lang="en" sz="1800">
                <a:solidFill>
                  <a:schemeClr val="dk1"/>
                </a:solidFill>
                <a:latin typeface="Noto Sans"/>
                <a:ea typeface="Noto Sans"/>
                <a:cs typeface="Noto Sans"/>
                <a:sym typeface="Noto Sans"/>
              </a:rPr>
              <a:t> dilation of the parent function   </a:t>
            </a:r>
            <a:r>
              <a:rPr i="1" lang="en" sz="1800">
                <a:solidFill>
                  <a:schemeClr val="dk1"/>
                </a:solidFill>
                <a:latin typeface="Times New Roman"/>
                <a:ea typeface="Times New Roman"/>
                <a:cs typeface="Times New Roman"/>
                <a:sym typeface="Times New Roman"/>
              </a:rPr>
              <a:t>y </a:t>
            </a:r>
            <a:r>
              <a:rPr lang="en" sz="1800">
                <a:solidFill>
                  <a:schemeClr val="dk1"/>
                </a:solidFill>
                <a:latin typeface="Noto Sans"/>
                <a:ea typeface="Noto Sans"/>
                <a:cs typeface="Noto Sans"/>
                <a:sym typeface="Noto Sans"/>
              </a:rPr>
              <a:t>= </a:t>
            </a:r>
            <a:r>
              <a:rPr i="1" lang="en" sz="1800">
                <a:solidFill>
                  <a:schemeClr val="dk1"/>
                </a:solidFill>
                <a:latin typeface="Times New Roman"/>
                <a:ea typeface="Times New Roman"/>
                <a:cs typeface="Times New Roman"/>
                <a:sym typeface="Times New Roman"/>
              </a:rPr>
              <a:t>x</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a:t>
            </a:r>
            <a:endParaRPr sz="1800">
              <a:solidFill>
                <a:schemeClr val="dk1"/>
              </a:solidFill>
              <a:latin typeface="Noto Sans"/>
              <a:ea typeface="Noto Sans"/>
              <a:cs typeface="Noto Sans"/>
              <a:sym typeface="Noto Sans"/>
            </a:endParaRPr>
          </a:p>
        </p:txBody>
      </p:sp>
      <p:sp>
        <p:nvSpPr>
          <p:cNvPr id="278" name="Google Shape;278;p33"/>
          <p:cNvSpPr txBox="1"/>
          <p:nvPr/>
        </p:nvSpPr>
        <p:spPr>
          <a:xfrm>
            <a:off x="256025" y="3928575"/>
            <a:ext cx="8636400" cy="709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Char char="●"/>
            </a:pPr>
            <a:r>
              <a:rPr lang="en" sz="1800">
                <a:solidFill>
                  <a:schemeClr val="dk1"/>
                </a:solidFill>
                <a:latin typeface="Noto Sans"/>
                <a:ea typeface="Noto Sans"/>
                <a:cs typeface="Noto Sans"/>
                <a:sym typeface="Noto Sans"/>
              </a:rPr>
              <a:t>Multiplying </a:t>
            </a:r>
            <a:r>
              <a:rPr i="1" lang="en" sz="1800">
                <a:solidFill>
                  <a:schemeClr val="dk1"/>
                </a:solidFill>
                <a:latin typeface="Times New Roman"/>
                <a:ea typeface="Times New Roman"/>
                <a:cs typeface="Times New Roman"/>
                <a:sym typeface="Times New Roman"/>
              </a:rPr>
              <a:t>x</a:t>
            </a:r>
            <a:r>
              <a:rPr lang="en" sz="1800">
                <a:solidFill>
                  <a:schemeClr val="dk1"/>
                </a:solidFill>
                <a:latin typeface="Noto Sans"/>
                <a:ea typeface="Noto Sans"/>
                <a:cs typeface="Noto Sans"/>
                <a:sym typeface="Noto Sans"/>
              </a:rPr>
              <a:t> by ⅓ then squaring </a:t>
            </a:r>
            <a:r>
              <a:rPr lang="en" sz="1800">
                <a:solidFill>
                  <a:schemeClr val="dk1"/>
                </a:solidFill>
                <a:latin typeface="Noto Sans"/>
                <a:ea typeface="Noto Sans"/>
                <a:cs typeface="Noto Sans"/>
                <a:sym typeface="Noto Sans"/>
              </a:rPr>
              <a:t> causes the green dotted graph,              </a:t>
            </a:r>
            <a:r>
              <a:rPr i="1" lang="en" sz="1800">
                <a:solidFill>
                  <a:schemeClr val="dk1"/>
                </a:solidFill>
                <a:latin typeface="Times New Roman"/>
                <a:ea typeface="Times New Roman"/>
                <a:cs typeface="Times New Roman"/>
                <a:sym typeface="Times New Roman"/>
              </a:rPr>
              <a:t>f</a:t>
            </a:r>
            <a:r>
              <a:rPr lang="en" sz="1800">
                <a:solidFill>
                  <a:schemeClr val="dk1"/>
                </a:solidFill>
                <a:latin typeface="Noto Sans"/>
                <a:ea typeface="Noto Sans"/>
                <a:cs typeface="Noto Sans"/>
                <a:sym typeface="Noto Sans"/>
              </a:rPr>
              <a:t>(</a:t>
            </a:r>
            <a:r>
              <a:rPr i="1" lang="en" sz="1800">
                <a:solidFill>
                  <a:schemeClr val="dk1"/>
                </a:solidFill>
                <a:latin typeface="Times New Roman"/>
                <a:ea typeface="Times New Roman"/>
                <a:cs typeface="Times New Roman"/>
                <a:sym typeface="Times New Roman"/>
              </a:rPr>
              <a:t>x</a:t>
            </a:r>
            <a:r>
              <a:rPr lang="en" sz="1800">
                <a:solidFill>
                  <a:schemeClr val="dk1"/>
                </a:solidFill>
                <a:latin typeface="Noto Sans"/>
                <a:ea typeface="Noto Sans"/>
                <a:cs typeface="Noto Sans"/>
                <a:sym typeface="Noto Sans"/>
              </a:rPr>
              <a:t>) = (⅓</a:t>
            </a:r>
            <a:r>
              <a:rPr i="1" lang="en" sz="1800">
                <a:solidFill>
                  <a:schemeClr val="dk1"/>
                </a:solidFill>
                <a:latin typeface="Times New Roman"/>
                <a:ea typeface="Times New Roman"/>
                <a:cs typeface="Times New Roman"/>
                <a:sym typeface="Times New Roman"/>
              </a:rPr>
              <a:t>x</a:t>
            </a:r>
            <a:r>
              <a:rPr lang="en" sz="1800">
                <a:solidFill>
                  <a:schemeClr val="dk1"/>
                </a:solidFill>
                <a:latin typeface="Noto Sans"/>
                <a:ea typeface="Noto Sans"/>
                <a:cs typeface="Noto Sans"/>
                <a:sym typeface="Noto Sans"/>
              </a:rPr>
              <a:t>)</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to expand. This dilation is an example of a </a:t>
            </a:r>
            <a:r>
              <a:rPr lang="en" sz="1800">
                <a:solidFill>
                  <a:schemeClr val="dk1"/>
                </a:solidFill>
                <a:latin typeface="Noto Sans"/>
                <a:ea typeface="Noto Sans"/>
                <a:cs typeface="Noto Sans"/>
                <a:sym typeface="Noto Sans"/>
              </a:rPr>
              <a:t>horizontal stretch</a:t>
            </a:r>
            <a:r>
              <a:rPr lang="en" sz="1800">
                <a:solidFill>
                  <a:schemeClr val="dk1"/>
                </a:solidFill>
                <a:latin typeface="Noto Sans"/>
                <a:ea typeface="Noto Sans"/>
                <a:cs typeface="Noto Sans"/>
                <a:sym typeface="Noto Sans"/>
              </a:rPr>
              <a:t>.</a:t>
            </a:r>
            <a:endParaRPr sz="1800">
              <a:solidFill>
                <a:schemeClr val="dk1"/>
              </a:solidFill>
              <a:latin typeface="Noto Sans"/>
              <a:ea typeface="Noto Sans"/>
              <a:cs typeface="Noto Sans"/>
              <a:sym typeface="Noto Sans"/>
            </a:endParaRPr>
          </a:p>
          <a:p>
            <a:pPr indent="0" lvl="0" marL="0" rtl="0" algn="l">
              <a:spcBef>
                <a:spcPts val="1000"/>
              </a:spcBef>
              <a:spcAft>
                <a:spcPts val="0"/>
              </a:spcAft>
              <a:buNone/>
            </a:pPr>
            <a:r>
              <a:t/>
            </a:r>
            <a:endParaRPr sz="2400">
              <a:solidFill>
                <a:schemeClr val="dk1"/>
              </a:solidFill>
              <a:latin typeface="Noto Sans"/>
              <a:ea typeface="Noto Sans"/>
              <a:cs typeface="Noto Sans"/>
              <a:sym typeface="Noto Sans"/>
            </a:endParaRPr>
          </a:p>
        </p:txBody>
      </p:sp>
      <p:sp>
        <p:nvSpPr>
          <p:cNvPr descr="Snip same side corner rectangle drawing with light blue 3 background and a 2px black border with the word TRANSLATION in black centered in the middle.,  " id="279" name="Google Shape;279;p33"/>
          <p:cNvSpPr/>
          <p:nvPr/>
        </p:nvSpPr>
        <p:spPr>
          <a:xfrm>
            <a:off x="5486234" y="369749"/>
            <a:ext cx="2793600" cy="479700"/>
          </a:xfrm>
          <a:prstGeom prst="snip2SameRect">
            <a:avLst>
              <a:gd fmla="val 16667" name="adj1"/>
              <a:gd fmla="val 0" name="adj2"/>
            </a:avLst>
          </a:prstGeom>
          <a:solidFill>
            <a:srgbClr val="D0E0E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latin typeface="Noto Sans"/>
                <a:ea typeface="Noto Sans"/>
                <a:cs typeface="Noto Sans"/>
                <a:sym typeface="Noto Sans"/>
              </a:rPr>
              <a:t>DILATION</a:t>
            </a:r>
            <a:endParaRPr b="1" sz="2000">
              <a:latin typeface="Noto Sans"/>
              <a:ea typeface="Noto Sans"/>
              <a:cs typeface="Noto Sans"/>
              <a:sym typeface="Noto Sans"/>
            </a:endParaRPr>
          </a:p>
        </p:txBody>
      </p:sp>
      <p:pic>
        <p:nvPicPr>
          <p:cNvPr descr="Graph of the parent quadratic function is given in blue on the coordinate plane. Functions that have been horizontally dilated are graphed as the orange and green parabolas." id="280" name="Google Shape;280;p33"/>
          <p:cNvPicPr preferRelativeResize="0"/>
          <p:nvPr/>
        </p:nvPicPr>
        <p:blipFill>
          <a:blip r:embed="rId4">
            <a:alphaModFix/>
          </a:blip>
          <a:stretch>
            <a:fillRect/>
          </a:stretch>
        </p:blipFill>
        <p:spPr>
          <a:xfrm>
            <a:off x="5385816" y="960120"/>
            <a:ext cx="3017520" cy="301752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84" name="Shape 284"/>
        <p:cNvGrpSpPr/>
        <p:nvPr/>
      </p:nvGrpSpPr>
      <p:grpSpPr>
        <a:xfrm>
          <a:off x="0" y="0"/>
          <a:ext cx="0" cy="0"/>
          <a:chOff x="0" y="0"/>
          <a:chExt cx="0" cy="0"/>
        </a:xfrm>
      </p:grpSpPr>
      <p:pic>
        <p:nvPicPr>
          <p:cNvPr descr="Icon indicating the slide contains a additional resources for students who struggled with the check for understanding (self check) question" id="285" name="Google Shape;285;p34"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86" name="Google Shape;286;p3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87" name="Google Shape;287;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88" name="Google Shape;288;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7.17.2 Modify Expressions to Translate Graphs - Additional Resources</a:t>
            </a:r>
            <a:endParaRPr/>
          </a:p>
        </p:txBody>
      </p:sp>
      <p:sp>
        <p:nvSpPr>
          <p:cNvPr id="289" name="Google Shape;289;p34"/>
          <p:cNvSpPr txBox="1"/>
          <p:nvPr/>
        </p:nvSpPr>
        <p:spPr>
          <a:xfrm>
            <a:off x="310900" y="1492136"/>
            <a:ext cx="4635300" cy="30180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SzPts val="1900"/>
              <a:buChar char="●"/>
            </a:pPr>
            <a:r>
              <a:rPr lang="en" sz="1900">
                <a:latin typeface="Noto Sans"/>
                <a:ea typeface="Noto Sans"/>
                <a:cs typeface="Noto Sans"/>
                <a:sym typeface="Noto Sans"/>
              </a:rPr>
              <a:t>The scale factor of the coefficient we multiply by determines the impact on the graph. </a:t>
            </a:r>
            <a:endParaRPr sz="1900">
              <a:latin typeface="Noto Sans"/>
              <a:ea typeface="Noto Sans"/>
              <a:cs typeface="Noto Sans"/>
              <a:sym typeface="Noto Sans"/>
            </a:endParaRPr>
          </a:p>
          <a:p>
            <a:pPr indent="-349250" lvl="0" marL="457200" rtl="0" algn="l">
              <a:spcBef>
                <a:spcPts val="1000"/>
              </a:spcBef>
              <a:spcAft>
                <a:spcPts val="0"/>
              </a:spcAft>
              <a:buSzPts val="1900"/>
              <a:buChar char="●"/>
            </a:pPr>
            <a:r>
              <a:rPr lang="en" sz="1900">
                <a:latin typeface="Noto Sans"/>
                <a:ea typeface="Noto Sans"/>
                <a:cs typeface="Noto Sans"/>
                <a:sym typeface="Noto Sans"/>
              </a:rPr>
              <a:t>If the </a:t>
            </a:r>
            <a:r>
              <a:rPr b="1" lang="en" sz="1900">
                <a:latin typeface="Noto Sans"/>
                <a:ea typeface="Noto Sans"/>
                <a:cs typeface="Noto Sans"/>
                <a:sym typeface="Noto Sans"/>
              </a:rPr>
              <a:t>scale facto</a:t>
            </a:r>
            <a:r>
              <a:rPr lang="en" sz="1900">
                <a:latin typeface="Noto Sans"/>
                <a:ea typeface="Noto Sans"/>
                <a:cs typeface="Noto Sans"/>
                <a:sym typeface="Noto Sans"/>
              </a:rPr>
              <a:t>r is </a:t>
            </a:r>
            <a:r>
              <a:rPr b="1" lang="en" sz="1900">
                <a:latin typeface="Noto Sans"/>
                <a:ea typeface="Noto Sans"/>
                <a:cs typeface="Noto Sans"/>
                <a:sym typeface="Noto Sans"/>
              </a:rPr>
              <a:t>greater than 1</a:t>
            </a:r>
            <a:r>
              <a:rPr lang="en" sz="1900">
                <a:latin typeface="Noto Sans"/>
                <a:ea typeface="Noto Sans"/>
                <a:cs typeface="Noto Sans"/>
                <a:sym typeface="Noto Sans"/>
              </a:rPr>
              <a:t>, then the dilation is a </a:t>
            </a:r>
            <a:r>
              <a:rPr b="1" lang="en" sz="1900">
                <a:latin typeface="Noto Sans"/>
                <a:ea typeface="Noto Sans"/>
                <a:cs typeface="Noto Sans"/>
                <a:sym typeface="Noto Sans"/>
              </a:rPr>
              <a:t>horizontal compression</a:t>
            </a:r>
            <a:r>
              <a:rPr lang="en" sz="1900">
                <a:latin typeface="Noto Sans"/>
                <a:ea typeface="Noto Sans"/>
                <a:cs typeface="Noto Sans"/>
                <a:sym typeface="Noto Sans"/>
              </a:rPr>
              <a:t>. </a:t>
            </a:r>
            <a:endParaRPr sz="1900">
              <a:latin typeface="Noto Sans"/>
              <a:ea typeface="Noto Sans"/>
              <a:cs typeface="Noto Sans"/>
              <a:sym typeface="Noto Sans"/>
            </a:endParaRPr>
          </a:p>
          <a:p>
            <a:pPr indent="-349250" lvl="0" marL="457200" rtl="0" algn="l">
              <a:spcBef>
                <a:spcPts val="1000"/>
              </a:spcBef>
              <a:spcAft>
                <a:spcPts val="1000"/>
              </a:spcAft>
              <a:buSzPts val="1900"/>
              <a:buChar char="●"/>
            </a:pPr>
            <a:r>
              <a:rPr lang="en" sz="1900">
                <a:latin typeface="Noto Sans"/>
                <a:ea typeface="Noto Sans"/>
                <a:cs typeface="Noto Sans"/>
                <a:sym typeface="Noto Sans"/>
              </a:rPr>
              <a:t>If the </a:t>
            </a:r>
            <a:r>
              <a:rPr b="1" lang="en" sz="1900">
                <a:latin typeface="Noto Sans"/>
                <a:ea typeface="Noto Sans"/>
                <a:cs typeface="Noto Sans"/>
                <a:sym typeface="Noto Sans"/>
              </a:rPr>
              <a:t>scale factor</a:t>
            </a:r>
            <a:r>
              <a:rPr lang="en" sz="1900">
                <a:latin typeface="Noto Sans"/>
                <a:ea typeface="Noto Sans"/>
                <a:cs typeface="Noto Sans"/>
                <a:sym typeface="Noto Sans"/>
              </a:rPr>
              <a:t> is </a:t>
            </a:r>
            <a:r>
              <a:rPr b="1" lang="en" sz="1900">
                <a:latin typeface="Noto Sans"/>
                <a:ea typeface="Noto Sans"/>
                <a:cs typeface="Noto Sans"/>
                <a:sym typeface="Noto Sans"/>
              </a:rPr>
              <a:t>between 0 and 1</a:t>
            </a:r>
            <a:r>
              <a:rPr lang="en" sz="1900">
                <a:latin typeface="Noto Sans"/>
                <a:ea typeface="Noto Sans"/>
                <a:cs typeface="Noto Sans"/>
                <a:sym typeface="Noto Sans"/>
              </a:rPr>
              <a:t>, then the dilation is a </a:t>
            </a:r>
            <a:r>
              <a:rPr b="1" lang="en" sz="1900">
                <a:solidFill>
                  <a:schemeClr val="dk1"/>
                </a:solidFill>
                <a:latin typeface="Noto Sans"/>
                <a:ea typeface="Noto Sans"/>
                <a:cs typeface="Noto Sans"/>
                <a:sym typeface="Noto Sans"/>
              </a:rPr>
              <a:t>horizontal</a:t>
            </a:r>
            <a:r>
              <a:rPr b="1" lang="en" sz="1900">
                <a:latin typeface="Noto Sans"/>
                <a:ea typeface="Noto Sans"/>
                <a:cs typeface="Noto Sans"/>
                <a:sym typeface="Noto Sans"/>
              </a:rPr>
              <a:t> stretch</a:t>
            </a:r>
            <a:r>
              <a:rPr lang="en" sz="1900">
                <a:latin typeface="Noto Sans"/>
                <a:ea typeface="Noto Sans"/>
                <a:cs typeface="Noto Sans"/>
                <a:sym typeface="Noto Sans"/>
              </a:rPr>
              <a:t>.</a:t>
            </a:r>
            <a:endParaRPr sz="1900">
              <a:latin typeface="Noto Sans"/>
              <a:ea typeface="Noto Sans"/>
              <a:cs typeface="Noto Sans"/>
              <a:sym typeface="Noto Sans"/>
            </a:endParaRPr>
          </a:p>
        </p:txBody>
      </p:sp>
      <p:sp>
        <p:nvSpPr>
          <p:cNvPr id="290" name="Google Shape;290;p34"/>
          <p:cNvSpPr txBox="1"/>
          <p:nvPr/>
        </p:nvSpPr>
        <p:spPr>
          <a:xfrm>
            <a:off x="320050" y="957775"/>
            <a:ext cx="8672100" cy="443400"/>
          </a:xfrm>
          <a:prstGeom prst="rect">
            <a:avLst/>
          </a:prstGeom>
          <a:solidFill>
            <a:schemeClr val="lt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latin typeface="Noto Sans"/>
                <a:ea typeface="Noto Sans"/>
                <a:cs typeface="Noto Sans"/>
                <a:sym typeface="Noto Sans"/>
              </a:rPr>
              <a:t>Important Note About Scale Factor in Horizontal Dilations.</a:t>
            </a:r>
            <a:endParaRPr sz="1900">
              <a:solidFill>
                <a:schemeClr val="dk1"/>
              </a:solidFill>
              <a:latin typeface="Noto Sans"/>
              <a:ea typeface="Noto Sans"/>
              <a:cs typeface="Noto Sans"/>
              <a:sym typeface="Noto Sans"/>
            </a:endParaRPr>
          </a:p>
        </p:txBody>
      </p:sp>
      <p:sp>
        <p:nvSpPr>
          <p:cNvPr descr="Snip same side corner rectangle drawing with light blue 3 background and a 2px black border with the word TRANSLATION in black centered in the middle.,  " id="291" name="Google Shape;291;p34"/>
          <p:cNvSpPr/>
          <p:nvPr/>
        </p:nvSpPr>
        <p:spPr>
          <a:xfrm>
            <a:off x="5486234" y="369749"/>
            <a:ext cx="2793600" cy="479700"/>
          </a:xfrm>
          <a:prstGeom prst="snip2SameRect">
            <a:avLst>
              <a:gd fmla="val 16667" name="adj1"/>
              <a:gd fmla="val 0" name="adj2"/>
            </a:avLst>
          </a:prstGeom>
          <a:solidFill>
            <a:srgbClr val="D0E0E3"/>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2000">
                <a:latin typeface="Noto Sans"/>
                <a:ea typeface="Noto Sans"/>
                <a:cs typeface="Noto Sans"/>
                <a:sym typeface="Noto Sans"/>
              </a:rPr>
              <a:t>DILATION</a:t>
            </a:r>
            <a:endParaRPr b="1" sz="2000">
              <a:latin typeface="Noto Sans"/>
              <a:ea typeface="Noto Sans"/>
              <a:cs typeface="Noto Sans"/>
              <a:sym typeface="Noto Sans"/>
            </a:endParaRPr>
          </a:p>
        </p:txBody>
      </p:sp>
      <p:pic>
        <p:nvPicPr>
          <p:cNvPr descr="Graph of the parent quadratic function is given in blue on the coordinate plane. Functions that have been horizontally dilated are graphed as the orange and green parabolas." id="292" name="Google Shape;292;p34"/>
          <p:cNvPicPr preferRelativeResize="0"/>
          <p:nvPr/>
        </p:nvPicPr>
        <p:blipFill>
          <a:blip r:embed="rId4">
            <a:alphaModFix/>
          </a:blip>
          <a:stretch>
            <a:fillRect/>
          </a:stretch>
        </p:blipFill>
        <p:spPr>
          <a:xfrm>
            <a:off x="5385816" y="1547632"/>
            <a:ext cx="3017520" cy="301752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5"/>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98" name="Google Shape;298;p35"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99" name="Google Shape;299;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03" name="Shape 303"/>
        <p:cNvGrpSpPr/>
        <p:nvPr/>
      </p:nvGrpSpPr>
      <p:grpSpPr>
        <a:xfrm>
          <a:off x="0" y="0"/>
          <a:ext cx="0" cy="0"/>
          <a:chOff x="0" y="0"/>
          <a:chExt cx="0" cy="0"/>
        </a:xfrm>
      </p:grpSpPr>
      <p:sp>
        <p:nvSpPr>
          <p:cNvPr id="304" name="Google Shape;304;p36"/>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0B5B51"/>
                </a:solidFill>
              </a:rPr>
              <a:t>Learning Activity A | Learning Strategies</a:t>
            </a:r>
            <a:endParaRPr b="0" sz="1400">
              <a:solidFill>
                <a:srgbClr val="0B5B51"/>
              </a:solidFill>
            </a:endParaRPr>
          </a:p>
          <a:p>
            <a:pPr indent="0" lvl="0" marL="0" rtl="0" algn="l">
              <a:spcBef>
                <a:spcPts val="0"/>
              </a:spcBef>
              <a:spcAft>
                <a:spcPts val="0"/>
              </a:spcAft>
              <a:buClr>
                <a:schemeClr val="dk1"/>
              </a:buClr>
              <a:buSzPts val="1100"/>
              <a:buFont typeface="Arial"/>
              <a:buNone/>
            </a:pPr>
            <a:r>
              <a:rPr lang="en"/>
              <a:t>Jumping Peanut 🥜</a:t>
            </a:r>
            <a:endParaRPr sz="2600">
              <a:solidFill>
                <a:srgbClr val="FF0000"/>
              </a:solidFill>
            </a:endParaRPr>
          </a:p>
        </p:txBody>
      </p:sp>
      <p:sp>
        <p:nvSpPr>
          <p:cNvPr id="305" name="Google Shape;305;p3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306" name="Google Shape;306;p36" title="ELL callout box"/>
          <p:cNvSpPr/>
          <p:nvPr/>
        </p:nvSpPr>
        <p:spPr>
          <a:xfrm>
            <a:off x="4800950" y="976001"/>
            <a:ext cx="3652500" cy="21642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Share your values for </a:t>
            </a:r>
            <a:r>
              <a:rPr i="1" lang="en" sz="1500">
                <a:latin typeface="Times New Roman"/>
                <a:ea typeface="Times New Roman"/>
                <a:cs typeface="Times New Roman"/>
                <a:sym typeface="Times New Roman"/>
              </a:rPr>
              <a:t>h</a:t>
            </a:r>
            <a:r>
              <a:rPr lang="en" sz="1500">
                <a:latin typeface="Noto Sans"/>
                <a:ea typeface="Noto Sans"/>
                <a:cs typeface="Noto Sans"/>
                <a:sym typeface="Noto Sans"/>
              </a:rPr>
              <a:t> and </a:t>
            </a:r>
            <a:r>
              <a:rPr i="1" lang="en" sz="1500">
                <a:solidFill>
                  <a:schemeClr val="dk1"/>
                </a:solidFill>
                <a:latin typeface="Times New Roman"/>
                <a:ea typeface="Times New Roman"/>
                <a:cs typeface="Times New Roman"/>
                <a:sym typeface="Times New Roman"/>
              </a:rPr>
              <a:t>k</a:t>
            </a:r>
            <a:r>
              <a:rPr lang="en" sz="1500">
                <a:latin typeface="Noto Sans"/>
                <a:ea typeface="Noto Sans"/>
                <a:cs typeface="Noto Sans"/>
                <a:sym typeface="Noto Sans"/>
              </a:rPr>
              <a:t>.</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Look at how the graph shows those values.</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Check the equation to see what </a:t>
            </a:r>
            <a:r>
              <a:rPr i="1" lang="en" sz="1500">
                <a:solidFill>
                  <a:schemeClr val="dk1"/>
                </a:solidFill>
                <a:latin typeface="Times New Roman"/>
                <a:ea typeface="Times New Roman"/>
                <a:cs typeface="Times New Roman"/>
                <a:sym typeface="Times New Roman"/>
              </a:rPr>
              <a:t>h</a:t>
            </a:r>
            <a:r>
              <a:rPr lang="en" sz="1500">
                <a:solidFill>
                  <a:schemeClr val="dk1"/>
                </a:solidFill>
                <a:latin typeface="Noto Sans"/>
                <a:ea typeface="Noto Sans"/>
                <a:cs typeface="Noto Sans"/>
                <a:sym typeface="Noto Sans"/>
              </a:rPr>
              <a:t> and </a:t>
            </a:r>
            <a:r>
              <a:rPr i="1" lang="en" sz="1500">
                <a:solidFill>
                  <a:schemeClr val="dk1"/>
                </a:solidFill>
                <a:latin typeface="Times New Roman"/>
                <a:ea typeface="Times New Roman"/>
                <a:cs typeface="Times New Roman"/>
                <a:sym typeface="Times New Roman"/>
              </a:rPr>
              <a:t>k</a:t>
            </a:r>
            <a:r>
              <a:rPr lang="en" sz="1500">
                <a:latin typeface="Noto Sans"/>
                <a:ea typeface="Noto Sans"/>
                <a:cs typeface="Noto Sans"/>
                <a:sym typeface="Noto Sans"/>
              </a:rPr>
              <a:t> mean.</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Notice how the equation and graph connect.</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Compare and Connec</a:t>
            </a:r>
            <a:endParaRPr sz="1000">
              <a:latin typeface="Noto Sans"/>
              <a:ea typeface="Noto Sans"/>
              <a:cs typeface="Noto Sans"/>
              <a:sym typeface="Noto Sans"/>
            </a:endParaRPr>
          </a:p>
        </p:txBody>
      </p:sp>
      <p:sp>
        <p:nvSpPr>
          <p:cNvPr descr="A callout providing support steps for students based on universal designs for learning. " id="307" name="Google Shape;307;p36" title="UDL callout box"/>
          <p:cNvSpPr/>
          <p:nvPr/>
        </p:nvSpPr>
        <p:spPr>
          <a:xfrm>
            <a:off x="4801000" y="3207925"/>
            <a:ext cx="3652500" cy="15843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Noto Sans"/>
              <a:buChar char="●"/>
            </a:pPr>
            <a:r>
              <a:rPr lang="en" sz="1500">
                <a:latin typeface="Noto Sans"/>
                <a:ea typeface="Noto Sans"/>
                <a:cs typeface="Noto Sans"/>
                <a:sym typeface="Noto Sans"/>
              </a:rPr>
              <a:t>You may use reading tools or supports to help you understand directions, word problems, and other written text.</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Representation</a:t>
            </a:r>
            <a:endParaRPr>
              <a:latin typeface="Noto Sans"/>
              <a:ea typeface="Noto Sans"/>
              <a:cs typeface="Noto Sans"/>
              <a:sym typeface="Noto Sans"/>
            </a:endParaRPr>
          </a:p>
        </p:txBody>
      </p:sp>
      <p:sp>
        <p:nvSpPr>
          <p:cNvPr id="308" name="Google Shape;308;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9" name="Google Shape;309;p3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7.17.3 Changing the Parameters of a Quadratic Expression</a:t>
            </a:r>
            <a:endParaRPr/>
          </a:p>
        </p:txBody>
      </p:sp>
      <p:pic>
        <p:nvPicPr>
          <p:cNvPr descr="Icon indicating the slide contains a support for students with disabilities" id="310" name="Google Shape;310;p36"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311" name="Google Shape;311;p36"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5" name="Shape 315"/>
        <p:cNvGrpSpPr/>
        <p:nvPr/>
      </p:nvGrpSpPr>
      <p:grpSpPr>
        <a:xfrm>
          <a:off x="0" y="0"/>
          <a:ext cx="0" cy="0"/>
          <a:chOff x="0" y="0"/>
          <a:chExt cx="0" cy="0"/>
        </a:xfrm>
      </p:grpSpPr>
      <p:sp>
        <p:nvSpPr>
          <p:cNvPr id="316" name="Google Shape;316;p37"/>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Jumping Peanut 🥜</a:t>
            </a:r>
            <a:endParaRPr>
              <a:solidFill>
                <a:srgbClr val="005047"/>
              </a:solidFill>
            </a:endParaRPr>
          </a:p>
        </p:txBody>
      </p:sp>
      <p:sp>
        <p:nvSpPr>
          <p:cNvPr id="317" name="Google Shape;317;p37"/>
          <p:cNvSpPr txBox="1"/>
          <p:nvPr>
            <p:ph idx="1" type="body"/>
          </p:nvPr>
        </p:nvSpPr>
        <p:spPr>
          <a:xfrm>
            <a:off x="368050" y="840100"/>
            <a:ext cx="7653900" cy="3747000"/>
          </a:xfrm>
          <a:prstGeom prst="rect">
            <a:avLst/>
          </a:prstGeom>
        </p:spPr>
        <p:txBody>
          <a:bodyPr anchorCtr="0" anchor="t" bIns="91425" lIns="91425" spcFirstLastPara="1" rIns="91425" wrap="square" tIns="91425">
            <a:noAutofit/>
          </a:bodyPr>
          <a:lstStyle/>
          <a:p>
            <a:pPr indent="0" lvl="0" marL="457200" rtl="0" algn="l">
              <a:lnSpc>
                <a:spcPct val="100000"/>
              </a:lnSpc>
              <a:spcBef>
                <a:spcPts val="0"/>
              </a:spcBef>
              <a:spcAft>
                <a:spcPts val="0"/>
              </a:spcAft>
              <a:buNone/>
            </a:pPr>
            <a:r>
              <a:rPr lang="en"/>
              <a:t>Mai is learning to create computer </a:t>
            </a:r>
            <a:endParaRPr/>
          </a:p>
          <a:p>
            <a:pPr indent="0" lvl="0" marL="457200" rtl="0" algn="l">
              <a:lnSpc>
                <a:spcPct val="100000"/>
              </a:lnSpc>
              <a:spcBef>
                <a:spcPts val="0"/>
              </a:spcBef>
              <a:spcAft>
                <a:spcPts val="0"/>
              </a:spcAft>
              <a:buNone/>
            </a:pPr>
            <a:r>
              <a:rPr lang="en"/>
              <a:t>animation by programming. In one </a:t>
            </a:r>
            <a:endParaRPr/>
          </a:p>
          <a:p>
            <a:pPr indent="0" lvl="0" marL="457200" rtl="0" algn="l">
              <a:lnSpc>
                <a:spcPct val="100000"/>
              </a:lnSpc>
              <a:spcBef>
                <a:spcPts val="0"/>
              </a:spcBef>
              <a:spcAft>
                <a:spcPts val="0"/>
              </a:spcAft>
              <a:buNone/>
            </a:pPr>
            <a:r>
              <a:rPr lang="en"/>
              <a:t>part of her animation, she uses a </a:t>
            </a:r>
            <a:endParaRPr/>
          </a:p>
          <a:p>
            <a:pPr indent="0" lvl="0" marL="457200" rtl="0" algn="l">
              <a:lnSpc>
                <a:spcPct val="100000"/>
              </a:lnSpc>
              <a:spcBef>
                <a:spcPts val="0"/>
              </a:spcBef>
              <a:spcAft>
                <a:spcPts val="0"/>
              </a:spcAft>
              <a:buNone/>
            </a:pPr>
            <a:r>
              <a:rPr lang="en"/>
              <a:t>quadratic function to model the path of the main character, an animated peanut, jumping over a wall.</a:t>
            </a:r>
            <a:endParaRPr/>
          </a:p>
          <a:p>
            <a:pPr indent="0" lvl="0" marL="457200" rtl="0" algn="l">
              <a:lnSpc>
                <a:spcPct val="100000"/>
              </a:lnSpc>
              <a:spcBef>
                <a:spcPts val="1000"/>
              </a:spcBef>
              <a:spcAft>
                <a:spcPts val="1000"/>
              </a:spcAft>
              <a:buNone/>
            </a:pPr>
            <a:r>
              <a:rPr lang="en"/>
              <a:t>Mai uses the equation </a:t>
            </a:r>
            <a:r>
              <a:rPr i="1" lang="en">
                <a:latin typeface="Times New Roman"/>
                <a:ea typeface="Times New Roman"/>
                <a:cs typeface="Times New Roman"/>
                <a:sym typeface="Times New Roman"/>
              </a:rPr>
              <a:t>f</a:t>
            </a:r>
            <a:r>
              <a:rPr lang="en"/>
              <a:t>(</a:t>
            </a:r>
            <a:r>
              <a:rPr i="1" lang="en">
                <a:latin typeface="Times New Roman"/>
                <a:ea typeface="Times New Roman"/>
                <a:cs typeface="Times New Roman"/>
                <a:sym typeface="Times New Roman"/>
              </a:rPr>
              <a:t>x</a:t>
            </a:r>
            <a:r>
              <a:rPr lang="en"/>
              <a:t>) = −0.1(</a:t>
            </a:r>
            <a:r>
              <a:rPr i="1" lang="en">
                <a:latin typeface="Times New Roman"/>
                <a:ea typeface="Times New Roman"/>
                <a:cs typeface="Times New Roman"/>
                <a:sym typeface="Times New Roman"/>
              </a:rPr>
              <a:t>x </a:t>
            </a:r>
            <a:r>
              <a:rPr lang="en"/>
              <a:t>−</a:t>
            </a:r>
            <a:r>
              <a:rPr i="1" lang="en">
                <a:latin typeface="Times New Roman"/>
                <a:ea typeface="Times New Roman"/>
                <a:cs typeface="Times New Roman"/>
                <a:sym typeface="Times New Roman"/>
              </a:rPr>
              <a:t>h</a:t>
            </a:r>
            <a:r>
              <a:rPr lang="en"/>
              <a:t>)</a:t>
            </a:r>
            <a:r>
              <a:rPr baseline="30000" lang="en"/>
              <a:t>2 </a:t>
            </a:r>
            <a:r>
              <a:rPr lang="en"/>
              <a:t>+ </a:t>
            </a:r>
            <a:r>
              <a:rPr i="1" lang="en">
                <a:latin typeface="Times New Roman"/>
                <a:ea typeface="Times New Roman"/>
                <a:cs typeface="Times New Roman"/>
                <a:sym typeface="Times New Roman"/>
              </a:rPr>
              <a:t>k</a:t>
            </a:r>
            <a:r>
              <a:rPr lang="en"/>
              <a:t> to represent the path of the jump. </a:t>
            </a:r>
            <a:r>
              <a:rPr i="1" lang="en">
                <a:latin typeface="Times New Roman"/>
                <a:ea typeface="Times New Roman"/>
                <a:cs typeface="Times New Roman"/>
                <a:sym typeface="Times New Roman"/>
              </a:rPr>
              <a:t>f</a:t>
            </a:r>
            <a:r>
              <a:rPr lang="en"/>
              <a:t> represents the height of the peanut as a function of the horizontal distance it travels, </a:t>
            </a:r>
            <a:r>
              <a:rPr i="1" lang="en">
                <a:latin typeface="Times New Roman"/>
                <a:ea typeface="Times New Roman"/>
                <a:cs typeface="Times New Roman"/>
                <a:sym typeface="Times New Roman"/>
              </a:rPr>
              <a:t>x.</a:t>
            </a:r>
            <a:endParaRPr/>
          </a:p>
        </p:txBody>
      </p:sp>
      <p:sp>
        <p:nvSpPr>
          <p:cNvPr id="318" name="Google Shape;318;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9" name="Google Shape;319;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7.17.3 Changing the Parameters of a Quadratic Expression</a:t>
            </a:r>
            <a:endParaRPr/>
          </a:p>
        </p:txBody>
      </p:sp>
      <p:pic>
        <p:nvPicPr>
          <p:cNvPr descr="Two peanuts with wire arms and legs stand on a purple background, resembling a parent and child holding hands, with the larger peanut gently holding the smaller ones hand." id="320" name="Google Shape;320;p37"/>
          <p:cNvPicPr preferRelativeResize="0"/>
          <p:nvPr/>
        </p:nvPicPr>
        <p:blipFill>
          <a:blip r:embed="rId4">
            <a:alphaModFix/>
          </a:blip>
          <a:stretch>
            <a:fillRect/>
          </a:stretch>
        </p:blipFill>
        <p:spPr>
          <a:xfrm>
            <a:off x="5993128" y="535041"/>
            <a:ext cx="1875850" cy="125057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4" name="Shape 324"/>
        <p:cNvGrpSpPr/>
        <p:nvPr/>
      </p:nvGrpSpPr>
      <p:grpSpPr>
        <a:xfrm>
          <a:off x="0" y="0"/>
          <a:ext cx="0" cy="0"/>
          <a:chOff x="0" y="0"/>
          <a:chExt cx="0" cy="0"/>
        </a:xfrm>
      </p:grpSpPr>
      <p:sp>
        <p:nvSpPr>
          <p:cNvPr id="325" name="Google Shape;325;p38"/>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Jumping Peanut 🥜</a:t>
            </a:r>
            <a:endParaRPr>
              <a:solidFill>
                <a:srgbClr val="005047"/>
              </a:solidFill>
            </a:endParaRPr>
          </a:p>
        </p:txBody>
      </p:sp>
      <p:sp>
        <p:nvSpPr>
          <p:cNvPr id="326" name="Google Shape;326;p38"/>
          <p:cNvSpPr txBox="1"/>
          <p:nvPr>
            <p:ph idx="1" type="body"/>
          </p:nvPr>
        </p:nvSpPr>
        <p:spPr>
          <a:xfrm>
            <a:off x="311700" y="960125"/>
            <a:ext cx="8700000" cy="1072800"/>
          </a:xfrm>
          <a:prstGeom prst="rect">
            <a:avLst/>
          </a:prstGeom>
          <a:ln cap="flat" cmpd="sng" w="9525">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800"/>
              <a:t>On Mai’s computer screen, the base of the wall is located at (22, 0), with the top of the wall at (22, 4.5). The dashed curve in the picture shows the graph of one equation Mai tried, where the peanut fails to make it over the wall.</a:t>
            </a:r>
            <a:endParaRPr sz="1800"/>
          </a:p>
          <a:p>
            <a:pPr indent="0" lvl="0" marL="0" rtl="0" algn="l">
              <a:lnSpc>
                <a:spcPct val="100000"/>
              </a:lnSpc>
              <a:spcBef>
                <a:spcPts val="0"/>
              </a:spcBef>
              <a:spcAft>
                <a:spcPts val="1000"/>
              </a:spcAft>
              <a:buNone/>
            </a:pPr>
            <a:r>
              <a:t/>
            </a:r>
            <a:endParaRPr sz="1800"/>
          </a:p>
        </p:txBody>
      </p:sp>
      <p:sp>
        <p:nvSpPr>
          <p:cNvPr id="327" name="Google Shape;327;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8" name="Google Shape;328;p3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7.17.3 Changing the Parameters of a Quadratic Expression</a:t>
            </a:r>
            <a:endParaRPr/>
          </a:p>
        </p:txBody>
      </p:sp>
      <p:pic>
        <p:nvPicPr>
          <p:cNvPr descr="Graph of a parabola on a coordinate plane. The x-axis has a scale of 2 and extends from 0 to 30. The y-axis has a scale of 1 and extends from 0 to 8." id="329" name="Google Shape;329;p38"/>
          <p:cNvPicPr preferRelativeResize="0"/>
          <p:nvPr/>
        </p:nvPicPr>
        <p:blipFill>
          <a:blip r:embed="rId4">
            <a:alphaModFix/>
          </a:blip>
          <a:stretch>
            <a:fillRect/>
          </a:stretch>
        </p:blipFill>
        <p:spPr>
          <a:xfrm>
            <a:off x="4629150" y="2157938"/>
            <a:ext cx="4152900" cy="1971675"/>
          </a:xfrm>
          <a:prstGeom prst="rect">
            <a:avLst/>
          </a:prstGeom>
          <a:noFill/>
          <a:ln>
            <a:noFill/>
          </a:ln>
        </p:spPr>
      </p:pic>
      <p:sp>
        <p:nvSpPr>
          <p:cNvPr id="330" name="Google Shape;330;p38"/>
          <p:cNvSpPr txBox="1"/>
          <p:nvPr/>
        </p:nvSpPr>
        <p:spPr>
          <a:xfrm>
            <a:off x="310900" y="2005550"/>
            <a:ext cx="4152900" cy="2349300"/>
          </a:xfrm>
          <a:prstGeom prst="rect">
            <a:avLst/>
          </a:prstGeom>
          <a:noFill/>
          <a:ln>
            <a:noFill/>
          </a:ln>
        </p:spPr>
        <p:txBody>
          <a:bodyPr anchorCtr="0" anchor="t" bIns="91425" lIns="91425" spcFirstLastPara="1" rIns="91425" wrap="square" tIns="91425">
            <a:noAutofit/>
          </a:bodyPr>
          <a:lstStyle/>
          <a:p>
            <a:pPr indent="-336550" lvl="0" marL="914400" rtl="0" algn="l">
              <a:spcBef>
                <a:spcPts val="0"/>
              </a:spcBef>
              <a:spcAft>
                <a:spcPts val="0"/>
              </a:spcAft>
              <a:buClr>
                <a:schemeClr val="dk1"/>
              </a:buClr>
              <a:buSzPts val="1700"/>
              <a:buFont typeface="Noto Sans"/>
              <a:buAutoNum type="arabicPeriod"/>
            </a:pPr>
            <a:r>
              <a:rPr lang="en" sz="1700">
                <a:solidFill>
                  <a:schemeClr val="dk1"/>
                </a:solidFill>
                <a:latin typeface="Noto Sans"/>
                <a:ea typeface="Noto Sans"/>
                <a:cs typeface="Noto Sans"/>
                <a:sym typeface="Noto Sans"/>
              </a:rPr>
              <a:t>What is the value of </a:t>
            </a:r>
            <a:r>
              <a:rPr i="1" lang="en" sz="1700">
                <a:solidFill>
                  <a:schemeClr val="dk1"/>
                </a:solidFill>
                <a:latin typeface="Times New Roman"/>
                <a:ea typeface="Times New Roman"/>
                <a:cs typeface="Times New Roman"/>
                <a:sym typeface="Times New Roman"/>
              </a:rPr>
              <a:t>h</a:t>
            </a:r>
            <a:r>
              <a:rPr lang="en" sz="1700">
                <a:solidFill>
                  <a:schemeClr val="dk1"/>
                </a:solidFill>
                <a:latin typeface="Noto Sans"/>
                <a:ea typeface="Noto Sans"/>
                <a:cs typeface="Noto Sans"/>
                <a:sym typeface="Noto Sans"/>
              </a:rPr>
              <a:t>?</a:t>
            </a:r>
            <a:endParaRPr sz="1700">
              <a:solidFill>
                <a:schemeClr val="dk1"/>
              </a:solidFill>
              <a:latin typeface="Noto Sans"/>
              <a:ea typeface="Noto Sans"/>
              <a:cs typeface="Noto Sans"/>
              <a:sym typeface="Noto Sans"/>
            </a:endParaRPr>
          </a:p>
          <a:p>
            <a:pPr indent="-336550" lvl="0" marL="914400" rtl="0" algn="l">
              <a:spcBef>
                <a:spcPts val="1000"/>
              </a:spcBef>
              <a:spcAft>
                <a:spcPts val="0"/>
              </a:spcAft>
              <a:buClr>
                <a:schemeClr val="dk1"/>
              </a:buClr>
              <a:buSzPts val="1700"/>
              <a:buFont typeface="Noto Sans"/>
              <a:buAutoNum type="arabicPeriod"/>
            </a:pPr>
            <a:r>
              <a:rPr lang="en" sz="1700">
                <a:solidFill>
                  <a:schemeClr val="dk1"/>
                </a:solidFill>
                <a:latin typeface="Noto Sans"/>
                <a:ea typeface="Noto Sans"/>
                <a:cs typeface="Noto Sans"/>
                <a:sym typeface="Noto Sans"/>
              </a:rPr>
              <a:t>What is the value of </a:t>
            </a:r>
            <a:r>
              <a:rPr i="1" lang="en" sz="1700">
                <a:solidFill>
                  <a:schemeClr val="dk1"/>
                </a:solidFill>
                <a:latin typeface="Times New Roman"/>
                <a:ea typeface="Times New Roman"/>
                <a:cs typeface="Times New Roman"/>
                <a:sym typeface="Times New Roman"/>
              </a:rPr>
              <a:t>k</a:t>
            </a:r>
            <a:r>
              <a:rPr lang="en" sz="1700">
                <a:solidFill>
                  <a:schemeClr val="dk1"/>
                </a:solidFill>
                <a:latin typeface="Noto Sans"/>
                <a:ea typeface="Noto Sans"/>
                <a:cs typeface="Noto Sans"/>
                <a:sym typeface="Noto Sans"/>
              </a:rPr>
              <a:t>?</a:t>
            </a:r>
            <a:endParaRPr sz="1700">
              <a:solidFill>
                <a:schemeClr val="dk1"/>
              </a:solidFill>
              <a:latin typeface="Noto Sans"/>
              <a:ea typeface="Noto Sans"/>
              <a:cs typeface="Noto Sans"/>
              <a:sym typeface="Noto Sans"/>
            </a:endParaRPr>
          </a:p>
          <a:p>
            <a:pPr indent="-336550" lvl="0" marL="914400" rtl="0" algn="l">
              <a:spcBef>
                <a:spcPts val="1000"/>
              </a:spcBef>
              <a:spcAft>
                <a:spcPts val="0"/>
              </a:spcAft>
              <a:buClr>
                <a:schemeClr val="dk1"/>
              </a:buClr>
              <a:buSzPts val="1700"/>
              <a:buFont typeface="Noto Sans"/>
              <a:buAutoNum type="arabicPeriod"/>
            </a:pPr>
            <a:r>
              <a:rPr lang="en" sz="1700">
                <a:solidFill>
                  <a:schemeClr val="dk1"/>
                </a:solidFill>
                <a:latin typeface="Noto Sans"/>
                <a:ea typeface="Noto Sans"/>
                <a:cs typeface="Noto Sans"/>
                <a:sym typeface="Noto Sans"/>
              </a:rPr>
              <a:t>Starting with Mai's equation, choose values for </a:t>
            </a:r>
            <a:r>
              <a:rPr i="1" lang="en" sz="1700">
                <a:solidFill>
                  <a:schemeClr val="dk1"/>
                </a:solidFill>
                <a:latin typeface="Times New Roman"/>
                <a:ea typeface="Times New Roman"/>
                <a:cs typeface="Times New Roman"/>
                <a:sym typeface="Times New Roman"/>
              </a:rPr>
              <a:t>h</a:t>
            </a:r>
            <a:r>
              <a:rPr lang="en" sz="1700">
                <a:solidFill>
                  <a:schemeClr val="dk1"/>
                </a:solidFill>
                <a:latin typeface="Noto Sans"/>
                <a:ea typeface="Noto Sans"/>
                <a:cs typeface="Noto Sans"/>
                <a:sym typeface="Noto Sans"/>
              </a:rPr>
              <a:t> and </a:t>
            </a:r>
            <a:r>
              <a:rPr i="1" lang="en" sz="1700">
                <a:solidFill>
                  <a:schemeClr val="dk1"/>
                </a:solidFill>
                <a:latin typeface="Times New Roman"/>
                <a:ea typeface="Times New Roman"/>
                <a:cs typeface="Times New Roman"/>
                <a:sym typeface="Times New Roman"/>
              </a:rPr>
              <a:t>k</a:t>
            </a:r>
            <a:r>
              <a:rPr lang="en" sz="1700">
                <a:solidFill>
                  <a:schemeClr val="dk1"/>
                </a:solidFill>
                <a:latin typeface="Noto Sans"/>
                <a:ea typeface="Noto Sans"/>
                <a:cs typeface="Noto Sans"/>
                <a:sym typeface="Noto Sans"/>
              </a:rPr>
              <a:t> that will guarantee the peanut stays on the screen but also makes it over the wall. Explain your reasoning.</a:t>
            </a:r>
            <a:endParaRPr sz="1700">
              <a:solidFill>
                <a:schemeClr val="dk1"/>
              </a:solidFill>
              <a:latin typeface="Noto Sans"/>
              <a:ea typeface="Noto Sans"/>
              <a:cs typeface="Noto Sans"/>
              <a:sym typeface="Noto Sans"/>
            </a:endParaRPr>
          </a:p>
          <a:p>
            <a:pPr indent="0" lvl="0" marL="0" rtl="0" algn="l">
              <a:spcBef>
                <a:spcPts val="1000"/>
              </a:spcBef>
              <a:spcAft>
                <a:spcPts val="0"/>
              </a:spcAft>
              <a:buNone/>
            </a:pPr>
            <a:r>
              <a:t/>
            </a:r>
            <a:endParaRPr sz="2100">
              <a:solidFill>
                <a:schemeClr val="dk1"/>
              </a:solidFill>
              <a:latin typeface="Noto Sans"/>
              <a:ea typeface="Noto Sans"/>
              <a:cs typeface="Noto Sans"/>
              <a:sym typeface="Noto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4" name="Shape 334"/>
        <p:cNvGrpSpPr/>
        <p:nvPr/>
      </p:nvGrpSpPr>
      <p:grpSpPr>
        <a:xfrm>
          <a:off x="0" y="0"/>
          <a:ext cx="0" cy="0"/>
          <a:chOff x="0" y="0"/>
          <a:chExt cx="0" cy="0"/>
        </a:xfrm>
      </p:grpSpPr>
      <p:sp>
        <p:nvSpPr>
          <p:cNvPr id="335" name="Google Shape;335;p3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336" name="Google Shape;336;p3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Changing the Parameters of a Quadratic Expression</a:t>
            </a:r>
            <a:endParaRPr/>
          </a:p>
        </p:txBody>
      </p:sp>
      <p:sp>
        <p:nvSpPr>
          <p:cNvPr id="337" name="Google Shape;337;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8" name="Google Shape;338;p39"/>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7.17.3 Changing the Parameters of a Quadratic Expression</a:t>
            </a:r>
            <a:endParaRPr/>
          </a:p>
        </p:txBody>
      </p:sp>
      <p:pic>
        <p:nvPicPr>
          <p:cNvPr descr="This Algebra 1 curriculum has been developed by Rice University's OpenStax through the Rice Algebra Initiative for Success and Equity (RAISE). Learn more at https://openstax.org/k12/algebra.&#10;&#10;#Algebra #HighSchool #QuadraticFunctions #Quadratic #Equation #CharacteristicsScience #FinancialLiteracy #LIfestyleCulture #WorkedExample #Annotations #Technology #Algebraic #Verbal #Graph" id="339" name="Google Shape;339;p39" title="Changing the Parameters of a Quadratic Expression">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1000"/>
                                        <p:tgtEl>
                                          <p:spTgt spid="3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3" name="Shape 343"/>
        <p:cNvGrpSpPr/>
        <p:nvPr/>
      </p:nvGrpSpPr>
      <p:grpSpPr>
        <a:xfrm>
          <a:off x="0" y="0"/>
          <a:ext cx="0" cy="0"/>
          <a:chOff x="0" y="0"/>
          <a:chExt cx="0" cy="0"/>
        </a:xfrm>
      </p:grpSpPr>
      <p:pic>
        <p:nvPicPr>
          <p:cNvPr descr="Icon indicating the slide contains a check for understanding question for students " id="344" name="Google Shape;344;p40"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45" name="Google Shape;345;p4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346" name="Google Shape;346;p40"/>
          <p:cNvSpPr txBox="1"/>
          <p:nvPr>
            <p:ph idx="1" type="body"/>
          </p:nvPr>
        </p:nvSpPr>
        <p:spPr>
          <a:xfrm>
            <a:off x="311700" y="959075"/>
            <a:ext cx="8590200" cy="741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Cash kicked a football. Its path is modeled by </a:t>
            </a:r>
            <a:r>
              <a:rPr i="1" lang="en" sz="2000">
                <a:latin typeface="Times New Roman"/>
                <a:ea typeface="Times New Roman"/>
                <a:cs typeface="Times New Roman"/>
                <a:sym typeface="Times New Roman"/>
              </a:rPr>
              <a:t>y </a:t>
            </a:r>
            <a:r>
              <a:rPr lang="en" sz="2000"/>
              <a:t>= −0.02(</a:t>
            </a:r>
            <a:r>
              <a:rPr i="1" lang="en" sz="2000">
                <a:latin typeface="Times New Roman"/>
                <a:ea typeface="Times New Roman"/>
                <a:cs typeface="Times New Roman"/>
                <a:sym typeface="Times New Roman"/>
              </a:rPr>
              <a:t>x </a:t>
            </a:r>
            <a:r>
              <a:rPr lang="en" sz="2000"/>
              <a:t>− </a:t>
            </a:r>
            <a:r>
              <a:rPr i="1" lang="en" sz="2000">
                <a:latin typeface="Times New Roman"/>
                <a:ea typeface="Times New Roman"/>
                <a:cs typeface="Times New Roman"/>
                <a:sym typeface="Times New Roman"/>
              </a:rPr>
              <a:t>h</a:t>
            </a:r>
            <a:r>
              <a:rPr lang="en" sz="2000"/>
              <a:t>)</a:t>
            </a:r>
            <a:r>
              <a:rPr baseline="30000" lang="en" sz="2000"/>
              <a:t>2 </a:t>
            </a:r>
            <a:r>
              <a:rPr lang="en" sz="2000"/>
              <a:t>+ </a:t>
            </a:r>
            <a:r>
              <a:rPr i="1" lang="en" sz="2000">
                <a:latin typeface="Times New Roman"/>
                <a:ea typeface="Times New Roman"/>
                <a:cs typeface="Times New Roman"/>
                <a:sym typeface="Times New Roman"/>
              </a:rPr>
              <a:t>k</a:t>
            </a:r>
            <a:r>
              <a:rPr lang="en" sz="2000"/>
              <a:t>, Find the vertex and explain what it means.</a:t>
            </a:r>
            <a:endParaRPr sz="2000"/>
          </a:p>
          <a:p>
            <a:pPr indent="0" lvl="0" marL="914400" rtl="0" algn="l">
              <a:lnSpc>
                <a:spcPct val="100000"/>
              </a:lnSpc>
              <a:spcBef>
                <a:spcPts val="0"/>
              </a:spcBef>
              <a:spcAft>
                <a:spcPts val="1000"/>
              </a:spcAft>
              <a:buNone/>
            </a:pPr>
            <a:r>
              <a:t/>
            </a:r>
            <a:endParaRPr sz="2000"/>
          </a:p>
        </p:txBody>
      </p:sp>
      <p:sp>
        <p:nvSpPr>
          <p:cNvPr id="347" name="Google Shape;347;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48" name="Google Shape;348;p4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7.17.3 Changing the Parameters of a Quadratic Expression</a:t>
            </a:r>
            <a:endParaRPr/>
          </a:p>
        </p:txBody>
      </p:sp>
      <p:sp>
        <p:nvSpPr>
          <p:cNvPr descr="An arrow icon reads &quot;Let's review!&quot; and links to a slide that reviews the content that was assessed in the self check question. " id="349" name="Google Shape;349;p40"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350" name="Google Shape;350;p40"/>
          <p:cNvSpPr txBox="1"/>
          <p:nvPr/>
        </p:nvSpPr>
        <p:spPr>
          <a:xfrm>
            <a:off x="310896" y="1700975"/>
            <a:ext cx="5426100" cy="2909100"/>
          </a:xfrm>
          <a:prstGeom prst="rect">
            <a:avLst/>
          </a:prstGeom>
          <a:noFill/>
          <a:ln>
            <a:noFill/>
          </a:ln>
        </p:spPr>
        <p:txBody>
          <a:bodyPr anchorCtr="0" anchor="t" bIns="91425" lIns="91425" spcFirstLastPara="1" rIns="91425" wrap="square" tIns="91425">
            <a:spAutoFit/>
          </a:bodyPr>
          <a:lstStyle/>
          <a:p>
            <a:pPr indent="-349250" lvl="0" marL="914400" rtl="0" algn="l">
              <a:spcBef>
                <a:spcPts val="0"/>
              </a:spcBef>
              <a:spcAft>
                <a:spcPts val="0"/>
              </a:spcAft>
              <a:buClr>
                <a:schemeClr val="dk1"/>
              </a:buClr>
              <a:buSzPts val="1900"/>
              <a:buFont typeface="Noto Sans"/>
              <a:buAutoNum type="alphaLcPeriod"/>
            </a:pPr>
            <a:r>
              <a:rPr lang="en" sz="1900">
                <a:solidFill>
                  <a:schemeClr val="dk1"/>
                </a:solidFill>
                <a:latin typeface="Noto Sans"/>
                <a:ea typeface="Noto Sans"/>
                <a:cs typeface="Noto Sans"/>
                <a:sym typeface="Noto Sans"/>
              </a:rPr>
              <a:t>(0, 1), the ball was kicked from a height of 1 foot.</a:t>
            </a:r>
            <a:endParaRPr sz="1900">
              <a:solidFill>
                <a:schemeClr val="dk1"/>
              </a:solidFill>
              <a:latin typeface="Noto Sans"/>
              <a:ea typeface="Noto Sans"/>
              <a:cs typeface="Noto Sans"/>
              <a:sym typeface="Noto Sans"/>
            </a:endParaRPr>
          </a:p>
          <a:p>
            <a:pPr indent="-349250" lvl="0" marL="914400" rtl="0" algn="l">
              <a:spcBef>
                <a:spcPts val="1000"/>
              </a:spcBef>
              <a:spcAft>
                <a:spcPts val="0"/>
              </a:spcAft>
              <a:buClr>
                <a:schemeClr val="dk1"/>
              </a:buClr>
              <a:buSzPts val="1900"/>
              <a:buFont typeface="Noto Sans"/>
              <a:buAutoNum type="alphaLcPeriod"/>
            </a:pPr>
            <a:r>
              <a:rPr lang="en" sz="1900">
                <a:solidFill>
                  <a:schemeClr val="dk1"/>
                </a:solidFill>
                <a:latin typeface="Noto Sans"/>
                <a:ea typeface="Noto Sans"/>
                <a:cs typeface="Noto Sans"/>
                <a:sym typeface="Noto Sans"/>
              </a:rPr>
              <a:t>(14, 5), the football hit its highest height of 5 feet after traveling 14 feet.</a:t>
            </a:r>
            <a:endParaRPr sz="1900">
              <a:solidFill>
                <a:schemeClr val="dk1"/>
              </a:solidFill>
              <a:latin typeface="Noto Sans"/>
              <a:ea typeface="Noto Sans"/>
              <a:cs typeface="Noto Sans"/>
              <a:sym typeface="Noto Sans"/>
            </a:endParaRPr>
          </a:p>
          <a:p>
            <a:pPr indent="-349250" lvl="0" marL="914400" rtl="0" algn="l">
              <a:spcBef>
                <a:spcPts val="1000"/>
              </a:spcBef>
              <a:spcAft>
                <a:spcPts val="0"/>
              </a:spcAft>
              <a:buClr>
                <a:schemeClr val="dk1"/>
              </a:buClr>
              <a:buSzPts val="1900"/>
              <a:buFont typeface="Noto Sans"/>
              <a:buAutoNum type="alphaLcPeriod"/>
            </a:pPr>
            <a:r>
              <a:rPr lang="en" sz="1900">
                <a:solidFill>
                  <a:schemeClr val="dk1"/>
                </a:solidFill>
                <a:latin typeface="Noto Sans"/>
                <a:ea typeface="Noto Sans"/>
                <a:cs typeface="Noto Sans"/>
                <a:sym typeface="Noto Sans"/>
              </a:rPr>
              <a:t>(14, 5) the football hit its highest height of 14 feet after traveling 5 feet.</a:t>
            </a:r>
            <a:endParaRPr sz="1900">
              <a:solidFill>
                <a:schemeClr val="dk1"/>
              </a:solidFill>
              <a:latin typeface="Noto Sans"/>
              <a:ea typeface="Noto Sans"/>
              <a:cs typeface="Noto Sans"/>
              <a:sym typeface="Noto Sans"/>
            </a:endParaRPr>
          </a:p>
          <a:p>
            <a:pPr indent="-349250" lvl="0" marL="914400" rtl="0" algn="l">
              <a:spcBef>
                <a:spcPts val="1000"/>
              </a:spcBef>
              <a:spcAft>
                <a:spcPts val="1000"/>
              </a:spcAft>
              <a:buClr>
                <a:schemeClr val="dk1"/>
              </a:buClr>
              <a:buSzPts val="1900"/>
              <a:buFont typeface="Noto Sans"/>
              <a:buAutoNum type="alphaLcPeriod"/>
            </a:pPr>
            <a:r>
              <a:rPr lang="en" sz="1900">
                <a:solidFill>
                  <a:schemeClr val="dk1"/>
                </a:solidFill>
                <a:latin typeface="Noto Sans"/>
                <a:ea typeface="Noto Sans"/>
                <a:cs typeface="Noto Sans"/>
                <a:sym typeface="Noto Sans"/>
              </a:rPr>
              <a:t>(30, 0), the football travels 30 feet before hitting the ground.</a:t>
            </a:r>
            <a:endParaRPr sz="1900">
              <a:solidFill>
                <a:schemeClr val="dk1"/>
              </a:solidFill>
              <a:latin typeface="Noto Sans"/>
              <a:ea typeface="Noto Sans"/>
              <a:cs typeface="Noto Sans"/>
              <a:sym typeface="Noto Sans"/>
            </a:endParaRPr>
          </a:p>
        </p:txBody>
      </p:sp>
      <p:pic>
        <p:nvPicPr>
          <p:cNvPr descr="Graph of a parabola on a coordinate plane. The x-axis represents the horizontal distance in feet and has a scale of 1 extending from 0 to approximately 36. The vertical-axis represents the height of the football in feet and extends from 0 to 10 with a scale of 1." id="351" name="Google Shape;351;p40"/>
          <p:cNvPicPr preferRelativeResize="0"/>
          <p:nvPr/>
        </p:nvPicPr>
        <p:blipFill rotWithShape="1">
          <a:blip r:embed="rId5">
            <a:alphaModFix/>
          </a:blip>
          <a:srcRect b="0" l="0" r="0" t="27504"/>
          <a:stretch/>
        </p:blipFill>
        <p:spPr>
          <a:xfrm>
            <a:off x="5611875" y="1813487"/>
            <a:ext cx="3403750" cy="218433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55" name="Shape 355"/>
        <p:cNvGrpSpPr/>
        <p:nvPr/>
      </p:nvGrpSpPr>
      <p:grpSpPr>
        <a:xfrm>
          <a:off x="0" y="0"/>
          <a:ext cx="0" cy="0"/>
          <a:chOff x="0" y="0"/>
          <a:chExt cx="0" cy="0"/>
        </a:xfrm>
      </p:grpSpPr>
      <p:pic>
        <p:nvPicPr>
          <p:cNvPr descr="Icon indicating the slide contains a additional resources for students who struggled with the check for understanding (self check) question" id="356" name="Google Shape;356;p41"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57" name="Google Shape;357;p4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58" name="Google Shape;358;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59" name="Google Shape;359;p4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7.17.3 Changing the Parameters of a Quadratic Expression - Additional Resources</a:t>
            </a:r>
            <a:endParaRPr/>
          </a:p>
        </p:txBody>
      </p:sp>
      <p:sp>
        <p:nvSpPr>
          <p:cNvPr id="360" name="Google Shape;360;p41"/>
          <p:cNvSpPr txBox="1"/>
          <p:nvPr>
            <p:ph idx="1" type="body"/>
          </p:nvPr>
        </p:nvSpPr>
        <p:spPr>
          <a:xfrm>
            <a:off x="311700" y="959075"/>
            <a:ext cx="8590200" cy="1662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100"/>
              <a:t>Zaren made a paper football for a game at indoor recess and flicked it in the air from a table. The path of the paper football is shown below and represented by the function</a:t>
            </a:r>
            <a:endParaRPr sz="2100"/>
          </a:p>
          <a:p>
            <a:pPr indent="0" lvl="0" marL="0" rtl="0" algn="l">
              <a:lnSpc>
                <a:spcPct val="100000"/>
              </a:lnSpc>
              <a:spcBef>
                <a:spcPts val="1000"/>
              </a:spcBef>
              <a:spcAft>
                <a:spcPts val="1000"/>
              </a:spcAft>
              <a:buNone/>
            </a:pPr>
            <a:r>
              <a:rPr lang="en" sz="2300"/>
              <a:t> </a:t>
            </a:r>
            <a:r>
              <a:rPr i="1" lang="en" sz="2100">
                <a:latin typeface="Times New Roman"/>
                <a:ea typeface="Times New Roman"/>
                <a:cs typeface="Times New Roman"/>
                <a:sym typeface="Times New Roman"/>
              </a:rPr>
              <a:t>f</a:t>
            </a:r>
            <a:r>
              <a:rPr lang="en" sz="2100"/>
              <a:t>(</a:t>
            </a:r>
            <a:r>
              <a:rPr i="1" lang="en" sz="2100">
                <a:latin typeface="Times New Roman"/>
                <a:ea typeface="Times New Roman"/>
                <a:cs typeface="Times New Roman"/>
                <a:sym typeface="Times New Roman"/>
              </a:rPr>
              <a:t>x</a:t>
            </a:r>
            <a:r>
              <a:rPr lang="en" sz="2100"/>
              <a:t>) = −0.02(</a:t>
            </a:r>
            <a:r>
              <a:rPr i="1" lang="en" sz="2100">
                <a:latin typeface="Times New Roman"/>
                <a:ea typeface="Times New Roman"/>
                <a:cs typeface="Times New Roman"/>
                <a:sym typeface="Times New Roman"/>
              </a:rPr>
              <a:t>x </a:t>
            </a:r>
            <a:r>
              <a:rPr lang="en" sz="2100"/>
              <a:t>− </a:t>
            </a:r>
            <a:r>
              <a:rPr i="1" lang="en" sz="2100">
                <a:latin typeface="Times New Roman"/>
                <a:ea typeface="Times New Roman"/>
                <a:cs typeface="Times New Roman"/>
                <a:sym typeface="Times New Roman"/>
              </a:rPr>
              <a:t>h</a:t>
            </a:r>
            <a:r>
              <a:rPr lang="en" sz="2100"/>
              <a:t>)</a:t>
            </a:r>
            <a:r>
              <a:rPr baseline="30000" lang="en" sz="2100"/>
              <a:t>2 </a:t>
            </a:r>
            <a:r>
              <a:rPr lang="en" sz="2100"/>
              <a:t>+ </a:t>
            </a:r>
            <a:r>
              <a:rPr lang="en" sz="2100">
                <a:latin typeface="Times New Roman"/>
                <a:ea typeface="Times New Roman"/>
                <a:cs typeface="Times New Roman"/>
                <a:sym typeface="Times New Roman"/>
              </a:rPr>
              <a:t>k</a:t>
            </a:r>
            <a:r>
              <a:rPr lang="en" sz="2100"/>
              <a:t>.</a:t>
            </a:r>
            <a:endParaRPr sz="2100"/>
          </a:p>
        </p:txBody>
      </p:sp>
      <p:sp>
        <p:nvSpPr>
          <p:cNvPr id="361" name="Google Shape;361;p41"/>
          <p:cNvSpPr txBox="1"/>
          <p:nvPr/>
        </p:nvSpPr>
        <p:spPr>
          <a:xfrm>
            <a:off x="468774" y="2937475"/>
            <a:ext cx="40566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lang="en" sz="2100">
                <a:solidFill>
                  <a:schemeClr val="dk1"/>
                </a:solidFill>
                <a:latin typeface="Noto Sans"/>
                <a:ea typeface="Noto Sans"/>
                <a:cs typeface="Noto Sans"/>
                <a:sym typeface="Noto Sans"/>
              </a:rPr>
              <a:t>Find the value of the vertex and its meaning.</a:t>
            </a:r>
            <a:endParaRPr sz="2100">
              <a:solidFill>
                <a:schemeClr val="dk1"/>
              </a:solidFill>
              <a:latin typeface="Noto Sans"/>
              <a:ea typeface="Noto Sans"/>
              <a:cs typeface="Noto Sans"/>
              <a:sym typeface="Noto Sans"/>
            </a:endParaRPr>
          </a:p>
        </p:txBody>
      </p:sp>
      <p:pic>
        <p:nvPicPr>
          <p:cNvPr descr="Graph of a parabola on a coordinate plane. The x-axis represents the horizontal distance in feet and has a scale of 1 extending from 0 to approximately 36. The vertical-axis represents the height of the football in feet and extends from 0 to 10 with a scale of 1." id="362" name="Google Shape;362;p41"/>
          <p:cNvPicPr preferRelativeResize="0"/>
          <p:nvPr/>
        </p:nvPicPr>
        <p:blipFill rotWithShape="1">
          <a:blip r:embed="rId4">
            <a:alphaModFix/>
          </a:blip>
          <a:srcRect b="0" l="0" r="0" t="32948"/>
          <a:stretch/>
        </p:blipFill>
        <p:spPr>
          <a:xfrm>
            <a:off x="4476275" y="2186750"/>
            <a:ext cx="3573875" cy="242485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368" name="Google Shape;368;p42"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69" name="Google Shape;369;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3" name="Shape 373"/>
        <p:cNvGrpSpPr/>
        <p:nvPr/>
      </p:nvGrpSpPr>
      <p:grpSpPr>
        <a:xfrm>
          <a:off x="0" y="0"/>
          <a:ext cx="0" cy="0"/>
          <a:chOff x="0" y="0"/>
          <a:chExt cx="0" cy="0"/>
        </a:xfrm>
      </p:grpSpPr>
      <p:sp>
        <p:nvSpPr>
          <p:cNvPr id="374" name="Google Shape;374;p4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75" name="Google Shape;375;p43"/>
          <p:cNvSpPr txBox="1"/>
          <p:nvPr>
            <p:ph idx="1" type="body"/>
          </p:nvPr>
        </p:nvSpPr>
        <p:spPr>
          <a:xfrm>
            <a:off x="106650" y="719097"/>
            <a:ext cx="6109800" cy="1054500"/>
          </a:xfrm>
          <a:prstGeom prst="rect">
            <a:avLst/>
          </a:prstGeom>
          <a:noFill/>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AutoNum type="arabicPeriod"/>
            </a:pPr>
            <a:r>
              <a:rPr lang="en" sz="2000"/>
              <a:t>Graph</a:t>
            </a:r>
            <a:r>
              <a:rPr lang="en" sz="2000"/>
              <a:t> A represents </a:t>
            </a:r>
            <a:r>
              <a:rPr i="1" lang="en" sz="2000">
                <a:latin typeface="Times New Roman"/>
                <a:ea typeface="Times New Roman"/>
                <a:cs typeface="Times New Roman"/>
                <a:sym typeface="Times New Roman"/>
              </a:rPr>
              <a:t>f</a:t>
            </a:r>
            <a:r>
              <a:rPr lang="en" sz="2000"/>
              <a:t>(</a:t>
            </a:r>
            <a:r>
              <a:rPr i="1" lang="en" sz="2000">
                <a:latin typeface="Times New Roman"/>
                <a:ea typeface="Times New Roman"/>
                <a:cs typeface="Times New Roman"/>
                <a:sym typeface="Times New Roman"/>
              </a:rPr>
              <a:t>x</a:t>
            </a:r>
            <a:r>
              <a:rPr lang="en" sz="2000"/>
              <a:t>) = </a:t>
            </a:r>
            <a:r>
              <a:rPr i="1" lang="en" sz="2000">
                <a:latin typeface="Times New Roman"/>
                <a:ea typeface="Times New Roman"/>
                <a:cs typeface="Times New Roman"/>
                <a:sym typeface="Times New Roman"/>
              </a:rPr>
              <a:t>x</a:t>
            </a:r>
            <a:r>
              <a:rPr baseline="30000" lang="en" sz="2000"/>
              <a:t>2</a:t>
            </a:r>
            <a:r>
              <a:rPr lang="en" sz="2000"/>
              <a:t>. </a:t>
            </a:r>
            <a:r>
              <a:rPr lang="en" sz="2000"/>
              <a:t>On the same coordinate plane, sketch a graph that represents </a:t>
            </a:r>
            <a:r>
              <a:rPr i="1" lang="en" sz="2000">
                <a:latin typeface="Times New Roman"/>
                <a:ea typeface="Times New Roman"/>
                <a:cs typeface="Times New Roman"/>
                <a:sym typeface="Times New Roman"/>
              </a:rPr>
              <a:t>f</a:t>
            </a:r>
            <a:r>
              <a:rPr lang="en" sz="2000"/>
              <a:t>(</a:t>
            </a:r>
            <a:r>
              <a:rPr i="1" lang="en" sz="2000">
                <a:latin typeface="Times New Roman"/>
                <a:ea typeface="Times New Roman"/>
                <a:cs typeface="Times New Roman"/>
                <a:sym typeface="Times New Roman"/>
              </a:rPr>
              <a:t>x</a:t>
            </a:r>
            <a:r>
              <a:rPr lang="en" sz="2000"/>
              <a:t>) = (</a:t>
            </a:r>
            <a:r>
              <a:rPr i="1" lang="en" sz="2000">
                <a:latin typeface="Times New Roman"/>
                <a:ea typeface="Times New Roman"/>
                <a:cs typeface="Times New Roman"/>
                <a:sym typeface="Times New Roman"/>
              </a:rPr>
              <a:t>x </a:t>
            </a:r>
            <a:r>
              <a:rPr lang="en" sz="2000"/>
              <a:t>− 6)</a:t>
            </a:r>
            <a:r>
              <a:rPr baseline="30000" lang="en" sz="2000"/>
              <a:t>2 </a:t>
            </a:r>
            <a:r>
              <a:rPr lang="en" sz="2000"/>
              <a:t>+ 10.</a:t>
            </a:r>
            <a:endParaRPr sz="2000"/>
          </a:p>
        </p:txBody>
      </p:sp>
      <p:sp>
        <p:nvSpPr>
          <p:cNvPr id="376" name="Google Shape;376;p4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77" name="Google Shape;377;p4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7.17.4 Equations of Graph Translations</a:t>
            </a:r>
            <a:endParaRPr/>
          </a:p>
        </p:txBody>
      </p:sp>
      <p:pic>
        <p:nvPicPr>
          <p:cNvPr descr="A graph of the parent quadratic function is given in blue on the coordinate plane. The x-axis extends from negative 6 to 6 with a scale of 2. The y-axis extends from negative 30 to 30 with a scale of 10." id="378" name="Google Shape;378;p43"/>
          <p:cNvPicPr preferRelativeResize="0"/>
          <p:nvPr/>
        </p:nvPicPr>
        <p:blipFill>
          <a:blip r:embed="rId4">
            <a:alphaModFix/>
          </a:blip>
          <a:stretch>
            <a:fillRect/>
          </a:stretch>
        </p:blipFill>
        <p:spPr>
          <a:xfrm>
            <a:off x="6641412" y="295075"/>
            <a:ext cx="2419350" cy="2190750"/>
          </a:xfrm>
          <a:prstGeom prst="rect">
            <a:avLst/>
          </a:prstGeom>
          <a:noFill/>
          <a:ln>
            <a:noFill/>
          </a:ln>
        </p:spPr>
      </p:pic>
      <p:sp>
        <p:nvSpPr>
          <p:cNvPr id="379" name="Google Shape;379;p43"/>
          <p:cNvSpPr txBox="1"/>
          <p:nvPr>
            <p:ph idx="1" type="body"/>
          </p:nvPr>
        </p:nvSpPr>
        <p:spPr>
          <a:xfrm>
            <a:off x="109725" y="1689594"/>
            <a:ext cx="6617400" cy="1173300"/>
          </a:xfrm>
          <a:prstGeom prst="rect">
            <a:avLst/>
          </a:prstGeom>
          <a:noFill/>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AutoNum type="arabicPeriod" startAt="2"/>
            </a:pPr>
            <a:r>
              <a:rPr lang="en" sz="2000"/>
              <a:t>Graph B </a:t>
            </a:r>
            <a:r>
              <a:rPr lang="en" sz="2000"/>
              <a:t>represents </a:t>
            </a:r>
            <a:r>
              <a:rPr i="1" lang="en" sz="2000">
                <a:latin typeface="Times New Roman"/>
                <a:ea typeface="Times New Roman"/>
                <a:cs typeface="Times New Roman"/>
                <a:sym typeface="Times New Roman"/>
              </a:rPr>
              <a:t>f</a:t>
            </a:r>
            <a:r>
              <a:rPr lang="en" sz="2000"/>
              <a:t>(</a:t>
            </a:r>
            <a:r>
              <a:rPr i="1" lang="en" sz="2000">
                <a:latin typeface="Times New Roman"/>
                <a:ea typeface="Times New Roman"/>
                <a:cs typeface="Times New Roman"/>
                <a:sym typeface="Times New Roman"/>
              </a:rPr>
              <a:t>x</a:t>
            </a:r>
            <a:r>
              <a:rPr lang="en" sz="2000"/>
              <a:t>) = </a:t>
            </a:r>
            <a:r>
              <a:rPr i="1" lang="en" sz="2000">
                <a:latin typeface="Times New Roman"/>
                <a:ea typeface="Times New Roman"/>
                <a:cs typeface="Times New Roman"/>
                <a:sym typeface="Times New Roman"/>
              </a:rPr>
              <a:t>x</a:t>
            </a:r>
            <a:r>
              <a:rPr baseline="30000" lang="en" sz="2000"/>
              <a:t>2</a:t>
            </a:r>
            <a:r>
              <a:rPr lang="en" sz="2000"/>
              <a:t>, </a:t>
            </a:r>
            <a:r>
              <a:rPr lang="en" sz="2000"/>
              <a:t>shifted 2 units to the left, 10 units down, and flipped so that it opens downward, Which equation defines this curve?</a:t>
            </a:r>
            <a:endParaRPr sz="2000"/>
          </a:p>
        </p:txBody>
      </p:sp>
      <p:sp>
        <p:nvSpPr>
          <p:cNvPr id="380" name="Google Shape;380;p43"/>
          <p:cNvSpPr txBox="1"/>
          <p:nvPr/>
        </p:nvSpPr>
        <p:spPr>
          <a:xfrm>
            <a:off x="658368" y="2907792"/>
            <a:ext cx="4827600" cy="19572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AutoNum type="alphaLcPeriod"/>
            </a:pPr>
            <a:r>
              <a:rPr i="1" lang="en" sz="2000">
                <a:solidFill>
                  <a:schemeClr val="dk1"/>
                </a:solidFill>
                <a:latin typeface="Times New Roman"/>
                <a:ea typeface="Times New Roman"/>
                <a:cs typeface="Times New Roman"/>
                <a:sym typeface="Times New Roman"/>
              </a:rPr>
              <a:t>f</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 −(</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+ 2)</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− 10</a:t>
            </a:r>
            <a:endParaRPr sz="2000">
              <a:solidFill>
                <a:schemeClr val="dk1"/>
              </a:solidFill>
              <a:latin typeface="Noto Sans"/>
              <a:ea typeface="Noto Sans"/>
              <a:cs typeface="Noto Sans"/>
              <a:sym typeface="Noto Sans"/>
            </a:endParaRPr>
          </a:p>
          <a:p>
            <a:pPr indent="-355600" lvl="0" marL="457200" rtl="0" algn="l">
              <a:spcBef>
                <a:spcPts val="0"/>
              </a:spcBef>
              <a:spcAft>
                <a:spcPts val="0"/>
              </a:spcAft>
              <a:buClr>
                <a:schemeClr val="dk1"/>
              </a:buClr>
              <a:buSzPts val="2000"/>
              <a:buAutoNum type="alphaLcPeriod"/>
            </a:pPr>
            <a:r>
              <a:rPr i="1" lang="en" sz="2000">
                <a:solidFill>
                  <a:schemeClr val="dk1"/>
                </a:solidFill>
                <a:latin typeface="Times New Roman"/>
                <a:ea typeface="Times New Roman"/>
                <a:cs typeface="Times New Roman"/>
                <a:sym typeface="Times New Roman"/>
              </a:rPr>
              <a:t>f</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+ 2)</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− 10</a:t>
            </a:r>
            <a:endParaRPr sz="2000">
              <a:solidFill>
                <a:schemeClr val="dk1"/>
              </a:solidFill>
              <a:latin typeface="Noto Sans"/>
              <a:ea typeface="Noto Sans"/>
              <a:cs typeface="Noto Sans"/>
              <a:sym typeface="Noto Sans"/>
            </a:endParaRPr>
          </a:p>
          <a:p>
            <a:pPr indent="-355600" lvl="0" marL="457200" rtl="0" algn="l">
              <a:spcBef>
                <a:spcPts val="0"/>
              </a:spcBef>
              <a:spcAft>
                <a:spcPts val="0"/>
              </a:spcAft>
              <a:buClr>
                <a:schemeClr val="dk1"/>
              </a:buClr>
              <a:buSzPts val="2000"/>
              <a:buAutoNum type="alphaLcPeriod"/>
            </a:pPr>
            <a:r>
              <a:rPr i="1" lang="en" sz="2000">
                <a:solidFill>
                  <a:schemeClr val="dk1"/>
                </a:solidFill>
                <a:latin typeface="Times New Roman"/>
                <a:ea typeface="Times New Roman"/>
                <a:cs typeface="Times New Roman"/>
                <a:sym typeface="Times New Roman"/>
              </a:rPr>
              <a:t>f</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+ 2)</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+ 10</a:t>
            </a:r>
            <a:endParaRPr sz="2000">
              <a:solidFill>
                <a:schemeClr val="dk1"/>
              </a:solidFill>
              <a:latin typeface="Noto Sans"/>
              <a:ea typeface="Noto Sans"/>
              <a:cs typeface="Noto Sans"/>
              <a:sym typeface="Noto Sans"/>
            </a:endParaRPr>
          </a:p>
          <a:p>
            <a:pPr indent="-355600" lvl="0" marL="457200" rtl="0" algn="l">
              <a:spcBef>
                <a:spcPts val="0"/>
              </a:spcBef>
              <a:spcAft>
                <a:spcPts val="0"/>
              </a:spcAft>
              <a:buClr>
                <a:schemeClr val="dk1"/>
              </a:buClr>
              <a:buSzPts val="2000"/>
              <a:buAutoNum type="alphaLcPeriod"/>
            </a:pPr>
            <a:r>
              <a:rPr i="1" lang="en" sz="2000">
                <a:solidFill>
                  <a:schemeClr val="dk1"/>
                </a:solidFill>
                <a:latin typeface="Times New Roman"/>
                <a:ea typeface="Times New Roman"/>
                <a:cs typeface="Times New Roman"/>
                <a:sym typeface="Times New Roman"/>
              </a:rPr>
              <a:t>f</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a:t>
            </a:r>
            <a:r>
              <a:rPr lang="en" sz="2000">
                <a:solidFill>
                  <a:schemeClr val="dk1"/>
                </a:solidFill>
                <a:latin typeface="Noto Sans"/>
                <a:ea typeface="Noto Sans"/>
                <a:cs typeface="Noto Sans"/>
                <a:sym typeface="Noto Sans"/>
              </a:rPr>
              <a:t>) = </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+ 2)</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+ 10</a:t>
            </a:r>
            <a:endParaRPr sz="2000">
              <a:solidFill>
                <a:schemeClr val="dk1"/>
              </a:solidFill>
              <a:latin typeface="Noto Sans"/>
              <a:ea typeface="Noto Sans"/>
              <a:cs typeface="Noto Sans"/>
              <a:sym typeface="Noto Sans"/>
            </a:endParaRPr>
          </a:p>
          <a:p>
            <a:pPr indent="457200" lvl="0" marL="0" rtl="0" algn="l">
              <a:spcBef>
                <a:spcPts val="1000"/>
              </a:spcBef>
              <a:spcAft>
                <a:spcPts val="0"/>
              </a:spcAft>
              <a:buNone/>
            </a:pPr>
            <a:r>
              <a:t/>
            </a:r>
            <a:endParaRPr sz="2400">
              <a:solidFill>
                <a:schemeClr val="dk1"/>
              </a:solidFill>
              <a:latin typeface="Noto Sans"/>
              <a:ea typeface="Noto Sans"/>
              <a:cs typeface="Noto Sans"/>
              <a:sym typeface="Noto Sans"/>
            </a:endParaRPr>
          </a:p>
          <a:p>
            <a:pPr indent="0" lvl="0" marL="0" rtl="0" algn="l">
              <a:spcBef>
                <a:spcPts val="0"/>
              </a:spcBef>
              <a:spcAft>
                <a:spcPts val="0"/>
              </a:spcAft>
              <a:buNone/>
            </a:pPr>
            <a:r>
              <a:t/>
            </a:r>
            <a:endParaRPr sz="2000">
              <a:solidFill>
                <a:schemeClr val="dk1"/>
              </a:solidFill>
              <a:latin typeface="Noto Sans"/>
              <a:ea typeface="Noto Sans"/>
              <a:cs typeface="Noto Sans"/>
              <a:sym typeface="Noto Sans"/>
            </a:endParaRPr>
          </a:p>
        </p:txBody>
      </p:sp>
      <p:pic>
        <p:nvPicPr>
          <p:cNvPr descr="A blue upward-opening parabola is shown on a coordinate grid. The vertex is slightly below the x-axis, near (0, –1). The graph is symmetric about the y-axis, with tick marks on both axes." id="381" name="Google Shape;381;p43"/>
          <p:cNvPicPr preferRelativeResize="0"/>
          <p:nvPr/>
        </p:nvPicPr>
        <p:blipFill>
          <a:blip r:embed="rId5">
            <a:alphaModFix/>
          </a:blip>
          <a:stretch>
            <a:fillRect/>
          </a:stretch>
        </p:blipFill>
        <p:spPr>
          <a:xfrm>
            <a:off x="5224375" y="2791013"/>
            <a:ext cx="2419350" cy="2190750"/>
          </a:xfrm>
          <a:prstGeom prst="rect">
            <a:avLst/>
          </a:prstGeom>
          <a:noFill/>
          <a:ln>
            <a:noFill/>
          </a:ln>
        </p:spPr>
      </p:pic>
      <p:sp>
        <p:nvSpPr>
          <p:cNvPr id="382" name="Google Shape;382;p43"/>
          <p:cNvSpPr txBox="1"/>
          <p:nvPr/>
        </p:nvSpPr>
        <p:spPr>
          <a:xfrm>
            <a:off x="6216547" y="541425"/>
            <a:ext cx="1443000" cy="56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dk1"/>
                </a:solidFill>
                <a:latin typeface="Noto Sans"/>
                <a:ea typeface="Noto Sans"/>
                <a:cs typeface="Noto Sans"/>
                <a:sym typeface="Noto Sans"/>
              </a:rPr>
              <a:t>Graph A         </a:t>
            </a:r>
            <a:endParaRPr b="1" sz="2000">
              <a:solidFill>
                <a:schemeClr val="dk1"/>
              </a:solidFill>
              <a:latin typeface="Noto Sans"/>
              <a:ea typeface="Noto Sans"/>
              <a:cs typeface="Noto Sans"/>
              <a:sym typeface="Noto Sans"/>
            </a:endParaRPr>
          </a:p>
        </p:txBody>
      </p:sp>
      <p:sp>
        <p:nvSpPr>
          <p:cNvPr id="383" name="Google Shape;383;p43"/>
          <p:cNvSpPr txBox="1"/>
          <p:nvPr/>
        </p:nvSpPr>
        <p:spPr>
          <a:xfrm>
            <a:off x="6817322" y="3184238"/>
            <a:ext cx="1443000" cy="56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chemeClr val="dk1"/>
                </a:solidFill>
                <a:latin typeface="Noto Sans"/>
                <a:ea typeface="Noto Sans"/>
                <a:cs typeface="Noto Sans"/>
                <a:sym typeface="Noto Sans"/>
              </a:rPr>
              <a:t>Graph B         </a:t>
            </a:r>
            <a:endParaRPr b="1" sz="2000">
              <a:solidFill>
                <a:schemeClr val="dk1"/>
              </a:solidFill>
              <a:latin typeface="Noto Sans"/>
              <a:ea typeface="Noto Sans"/>
              <a:cs typeface="Noto Sans"/>
              <a:sym typeface="Noto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89" name="Google Shape;389;p44"/>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390" name="Google Shape;390;p44"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4" name="Shape 394"/>
        <p:cNvGrpSpPr/>
        <p:nvPr/>
      </p:nvGrpSpPr>
      <p:grpSpPr>
        <a:xfrm>
          <a:off x="0" y="0"/>
          <a:ext cx="0" cy="0"/>
          <a:chOff x="0" y="0"/>
          <a:chExt cx="0" cy="0"/>
        </a:xfrm>
      </p:grpSpPr>
      <p:sp>
        <p:nvSpPr>
          <p:cNvPr id="395" name="Google Shape;395;p45"/>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96" name="Google Shape;396;p45"/>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 Student studying with a laptop and open book, showing focus and independent learning during math practice." id="397" name="Google Shape;397;p45" title="Practice-1.png"/>
          <p:cNvPicPr preferRelativeResize="0"/>
          <p:nvPr/>
        </p:nvPicPr>
        <p:blipFill rotWithShape="1">
          <a:blip r:embed="rId4">
            <a:alphaModFix/>
          </a:blip>
          <a:srcRect b="0" l="0" r="0" t="0"/>
          <a:stretch/>
        </p:blipFill>
        <p:spPr>
          <a:xfrm>
            <a:off x="5577675" y="1152475"/>
            <a:ext cx="3254626" cy="3254625"/>
          </a:xfrm>
          <a:prstGeom prst="rect">
            <a:avLst/>
          </a:prstGeom>
          <a:noFill/>
          <a:ln>
            <a:noFill/>
          </a:ln>
        </p:spPr>
      </p:pic>
      <p:sp>
        <p:nvSpPr>
          <p:cNvPr id="398" name="Google Shape;398;p4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9" name="Google Shape;399;p4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7.17.5 Practice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4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405" name="Google Shape;405;p46"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406" name="Google Shape;406;p4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0" name="Shape 410"/>
        <p:cNvGrpSpPr/>
        <p:nvPr/>
      </p:nvGrpSpPr>
      <p:grpSpPr>
        <a:xfrm>
          <a:off x="0" y="0"/>
          <a:ext cx="0" cy="0"/>
          <a:chOff x="0" y="0"/>
          <a:chExt cx="0" cy="0"/>
        </a:xfrm>
      </p:grpSpPr>
      <p:sp>
        <p:nvSpPr>
          <p:cNvPr id="411" name="Google Shape;411;p4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12" name="Google Shape;412;p47"/>
          <p:cNvSpPr txBox="1"/>
          <p:nvPr>
            <p:ph idx="1" type="body"/>
          </p:nvPr>
        </p:nvSpPr>
        <p:spPr>
          <a:xfrm>
            <a:off x="311700" y="596769"/>
            <a:ext cx="7300800" cy="741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1700"/>
              <a:t>Answer these </a:t>
            </a:r>
            <a:r>
              <a:rPr lang="en" sz="1700"/>
              <a:t>questions</a:t>
            </a:r>
            <a:r>
              <a:rPr lang="en" sz="1700"/>
              <a:t> to enhance your understanding of what expressions would produce graphs with particular vertices.</a:t>
            </a:r>
            <a:r>
              <a:rPr lang="en" sz="1900"/>
              <a:t>  </a:t>
            </a:r>
            <a:endParaRPr sz="1900"/>
          </a:p>
        </p:txBody>
      </p:sp>
      <p:sp>
        <p:nvSpPr>
          <p:cNvPr id="413" name="Google Shape;413;p4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14" name="Google Shape;414;p4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7.17 Changing the Vertex</a:t>
            </a:r>
            <a:endParaRPr/>
          </a:p>
        </p:txBody>
      </p:sp>
      <p:sp>
        <p:nvSpPr>
          <p:cNvPr descr="A child with medium-dark skin and dark curly hair looks upward with a thoughtful expression. Three empty cloud-shaped thought bubbles appear above their head. The child is wearing an orange shirt, and the background is transparent." id="415" name="Google Shape;415;p47"/>
          <p:cNvSpPr txBox="1"/>
          <p:nvPr/>
        </p:nvSpPr>
        <p:spPr>
          <a:xfrm>
            <a:off x="356425" y="1249413"/>
            <a:ext cx="8520600" cy="3223800"/>
          </a:xfrm>
          <a:prstGeom prst="rect">
            <a:avLst/>
          </a:prstGeom>
          <a:noFill/>
          <a:ln>
            <a:noFill/>
          </a:ln>
        </p:spPr>
        <p:txBody>
          <a:bodyPr anchorCtr="0" anchor="t" bIns="91425" lIns="91425" spcFirstLastPara="1" rIns="91425" wrap="square" tIns="91425">
            <a:noAutofit/>
          </a:bodyPr>
          <a:lstStyle/>
          <a:p>
            <a:pPr indent="-336550" lvl="0" marL="457200" rtl="0" algn="l">
              <a:spcBef>
                <a:spcPts val="0"/>
              </a:spcBef>
              <a:spcAft>
                <a:spcPts val="0"/>
              </a:spcAft>
              <a:buClr>
                <a:schemeClr val="dk1"/>
              </a:buClr>
              <a:buSzPts val="1700"/>
              <a:buFont typeface="Noto Sans"/>
              <a:buAutoNum type="arabicPeriod"/>
            </a:pPr>
            <a:r>
              <a:rPr lang="en" sz="1700">
                <a:solidFill>
                  <a:schemeClr val="dk1"/>
                </a:solidFill>
                <a:latin typeface="Noto Sans"/>
                <a:ea typeface="Noto Sans"/>
                <a:cs typeface="Noto Sans"/>
                <a:sym typeface="Noto Sans"/>
              </a:rPr>
              <a:t>We are given </a:t>
            </a:r>
            <a:r>
              <a:rPr i="1" lang="en" sz="1700">
                <a:solidFill>
                  <a:schemeClr val="dk1"/>
                </a:solidFill>
                <a:latin typeface="Times New Roman"/>
                <a:ea typeface="Times New Roman"/>
                <a:cs typeface="Times New Roman"/>
                <a:sym typeface="Times New Roman"/>
              </a:rPr>
              <a:t>y </a:t>
            </a:r>
            <a:r>
              <a:rPr lang="en" sz="1700">
                <a:solidFill>
                  <a:schemeClr val="dk1"/>
                </a:solidFill>
                <a:latin typeface="Noto Sans"/>
                <a:ea typeface="Noto Sans"/>
                <a:cs typeface="Noto Sans"/>
                <a:sym typeface="Noto Sans"/>
              </a:rPr>
              <a:t>= 2</a:t>
            </a:r>
            <a:r>
              <a:rPr i="1" lang="en" sz="1700">
                <a:solidFill>
                  <a:schemeClr val="dk1"/>
                </a:solidFill>
                <a:latin typeface="Times New Roman"/>
                <a:ea typeface="Times New Roman"/>
                <a:cs typeface="Times New Roman"/>
                <a:sym typeface="Times New Roman"/>
              </a:rPr>
              <a:t>x</a:t>
            </a:r>
            <a:r>
              <a:rPr baseline="30000" lang="en" sz="1700">
                <a:solidFill>
                  <a:schemeClr val="dk1"/>
                </a:solidFill>
                <a:latin typeface="Noto Sans"/>
                <a:ea typeface="Noto Sans"/>
                <a:cs typeface="Noto Sans"/>
                <a:sym typeface="Noto Sans"/>
              </a:rPr>
              <a:t>2 </a:t>
            </a: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p. </a:t>
            </a:r>
            <a:r>
              <a:rPr lang="en" sz="1700">
                <a:solidFill>
                  <a:schemeClr val="dk1"/>
                </a:solidFill>
                <a:latin typeface="Noto Sans"/>
                <a:ea typeface="Noto Sans"/>
                <a:cs typeface="Noto Sans"/>
                <a:sym typeface="Noto Sans"/>
              </a:rPr>
              <a:t>How does adding this positive number,</a:t>
            </a:r>
            <a:endParaRPr sz="1700">
              <a:solidFill>
                <a:schemeClr val="dk1"/>
              </a:solidFill>
              <a:latin typeface="Noto Sans"/>
              <a:ea typeface="Noto Sans"/>
              <a:cs typeface="Noto Sans"/>
              <a:sym typeface="Noto Sans"/>
            </a:endParaRPr>
          </a:p>
          <a:p>
            <a:pPr indent="0" lvl="0" marL="0" rtl="0" algn="l">
              <a:spcBef>
                <a:spcPts val="0"/>
              </a:spcBef>
              <a:spcAft>
                <a:spcPts val="0"/>
              </a:spcAft>
              <a:buNone/>
            </a:pP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p</a:t>
            </a:r>
            <a:r>
              <a:rPr lang="en" sz="1700">
                <a:solidFill>
                  <a:schemeClr val="dk1"/>
                </a:solidFill>
                <a:latin typeface="Noto Sans"/>
                <a:ea typeface="Noto Sans"/>
                <a:cs typeface="Noto Sans"/>
                <a:sym typeface="Noto Sans"/>
              </a:rPr>
              <a:t>, </a:t>
            </a:r>
            <a:r>
              <a:rPr lang="en" sz="1700">
                <a:solidFill>
                  <a:schemeClr val="dk1"/>
                </a:solidFill>
                <a:latin typeface="Noto Sans"/>
                <a:ea typeface="Noto Sans"/>
                <a:cs typeface="Noto Sans"/>
                <a:sym typeface="Noto Sans"/>
              </a:rPr>
              <a:t>to </a:t>
            </a:r>
            <a:r>
              <a:rPr i="1" lang="en" sz="1700">
                <a:solidFill>
                  <a:schemeClr val="dk1"/>
                </a:solidFill>
                <a:latin typeface="Times New Roman"/>
                <a:ea typeface="Times New Roman"/>
                <a:cs typeface="Times New Roman"/>
                <a:sym typeface="Times New Roman"/>
              </a:rPr>
              <a:t>y </a:t>
            </a:r>
            <a:r>
              <a:rPr lang="en" sz="1700">
                <a:solidFill>
                  <a:schemeClr val="dk1"/>
                </a:solidFill>
                <a:latin typeface="Noto Sans"/>
                <a:ea typeface="Noto Sans"/>
                <a:cs typeface="Noto Sans"/>
                <a:sym typeface="Noto Sans"/>
              </a:rPr>
              <a:t>= 2</a:t>
            </a:r>
            <a:r>
              <a:rPr i="1" lang="en" sz="1700">
                <a:solidFill>
                  <a:schemeClr val="dk1"/>
                </a:solidFill>
                <a:latin typeface="Times New Roman"/>
                <a:ea typeface="Times New Roman"/>
                <a:cs typeface="Times New Roman"/>
                <a:sym typeface="Times New Roman"/>
              </a:rPr>
              <a:t>x</a:t>
            </a:r>
            <a:r>
              <a:rPr baseline="30000" lang="en" sz="1700">
                <a:solidFill>
                  <a:schemeClr val="dk1"/>
                </a:solidFill>
                <a:latin typeface="Noto Sans"/>
                <a:ea typeface="Noto Sans"/>
                <a:cs typeface="Noto Sans"/>
                <a:sym typeface="Noto Sans"/>
              </a:rPr>
              <a:t>2</a:t>
            </a:r>
            <a:r>
              <a:rPr lang="en" sz="1700">
                <a:solidFill>
                  <a:schemeClr val="dk1"/>
                </a:solidFill>
                <a:latin typeface="Noto Sans"/>
                <a:ea typeface="Noto Sans"/>
                <a:cs typeface="Noto Sans"/>
                <a:sym typeface="Noto Sans"/>
              </a:rPr>
              <a:t> </a:t>
            </a:r>
            <a:r>
              <a:rPr lang="en" sz="1700">
                <a:solidFill>
                  <a:schemeClr val="dk1"/>
                </a:solidFill>
                <a:latin typeface="Noto Sans"/>
                <a:ea typeface="Noto Sans"/>
                <a:cs typeface="Noto Sans"/>
                <a:sym typeface="Noto Sans"/>
              </a:rPr>
              <a:t>affect the vertex </a:t>
            </a:r>
            <a:r>
              <a:rPr lang="en" sz="1700">
                <a:solidFill>
                  <a:schemeClr val="dk1"/>
                </a:solidFill>
                <a:latin typeface="Noto Sans"/>
                <a:ea typeface="Noto Sans"/>
                <a:cs typeface="Noto Sans"/>
                <a:sym typeface="Noto Sans"/>
              </a:rPr>
              <a:t>of the graph</a:t>
            </a:r>
            <a:r>
              <a:rPr lang="en" sz="1700">
                <a:solidFill>
                  <a:schemeClr val="dk1"/>
                </a:solidFill>
                <a:latin typeface="Noto Sans"/>
                <a:ea typeface="Noto Sans"/>
                <a:cs typeface="Noto Sans"/>
                <a:sym typeface="Noto Sans"/>
              </a:rPr>
              <a:t>?</a:t>
            </a:r>
            <a:endParaRPr sz="1700">
              <a:solidFill>
                <a:schemeClr val="dk1"/>
              </a:solidFill>
              <a:latin typeface="Noto Sans"/>
              <a:ea typeface="Noto Sans"/>
              <a:cs typeface="Noto Sans"/>
              <a:sym typeface="Noto Sans"/>
            </a:endParaRPr>
          </a:p>
          <a:p>
            <a:pPr indent="-336550" lvl="0" marL="457200" rtl="0" algn="l">
              <a:spcBef>
                <a:spcPts val="600"/>
              </a:spcBef>
              <a:spcAft>
                <a:spcPts val="0"/>
              </a:spcAft>
              <a:buClr>
                <a:schemeClr val="dk1"/>
              </a:buClr>
              <a:buSzPts val="1700"/>
              <a:buFont typeface="Noto Sans"/>
              <a:buAutoNum type="arabicPeriod"/>
            </a:pPr>
            <a:r>
              <a:rPr lang="en" sz="1700">
                <a:solidFill>
                  <a:schemeClr val="dk1"/>
                </a:solidFill>
                <a:latin typeface="Noto Sans"/>
                <a:ea typeface="Noto Sans"/>
                <a:cs typeface="Noto Sans"/>
                <a:sym typeface="Noto Sans"/>
              </a:rPr>
              <a:t>We are given: </a:t>
            </a:r>
            <a:r>
              <a:rPr i="1" lang="en" sz="1700">
                <a:solidFill>
                  <a:schemeClr val="dk1"/>
                </a:solidFill>
                <a:latin typeface="Times New Roman"/>
                <a:ea typeface="Times New Roman"/>
                <a:cs typeface="Times New Roman"/>
                <a:sym typeface="Times New Roman"/>
              </a:rPr>
              <a:t>y </a:t>
            </a: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x </a:t>
            </a: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q</a:t>
            </a:r>
            <a:r>
              <a:rPr lang="en" sz="1700">
                <a:solidFill>
                  <a:schemeClr val="dk1"/>
                </a:solidFill>
                <a:latin typeface="Noto Sans"/>
                <a:ea typeface="Noto Sans"/>
                <a:cs typeface="Noto Sans"/>
                <a:sym typeface="Noto Sans"/>
              </a:rPr>
              <a:t>)</a:t>
            </a:r>
            <a:r>
              <a:rPr baseline="30000" lang="en" sz="1700">
                <a:solidFill>
                  <a:schemeClr val="dk1"/>
                </a:solidFill>
                <a:latin typeface="Noto Sans"/>
                <a:ea typeface="Noto Sans"/>
                <a:cs typeface="Noto Sans"/>
                <a:sym typeface="Noto Sans"/>
              </a:rPr>
              <a:t>2</a:t>
            </a:r>
            <a:r>
              <a:rPr i="1" lang="en" sz="1700">
                <a:solidFill>
                  <a:schemeClr val="dk1"/>
                </a:solidFill>
                <a:latin typeface="Times New Roman"/>
                <a:ea typeface="Times New Roman"/>
                <a:cs typeface="Times New Roman"/>
                <a:sym typeface="Times New Roman"/>
              </a:rPr>
              <a:t>. </a:t>
            </a:r>
            <a:r>
              <a:rPr lang="en" sz="1700">
                <a:solidFill>
                  <a:schemeClr val="dk1"/>
                </a:solidFill>
                <a:latin typeface="Noto Sans"/>
                <a:ea typeface="Noto Sans"/>
                <a:cs typeface="Noto Sans"/>
                <a:sym typeface="Noto Sans"/>
              </a:rPr>
              <a:t>How does replacing </a:t>
            </a:r>
            <a:r>
              <a:rPr i="1" lang="en" sz="1700">
                <a:solidFill>
                  <a:schemeClr val="dk1"/>
                </a:solidFill>
                <a:latin typeface="Times New Roman"/>
                <a:ea typeface="Times New Roman"/>
                <a:cs typeface="Times New Roman"/>
                <a:sym typeface="Times New Roman"/>
              </a:rPr>
              <a:t>x</a:t>
            </a:r>
            <a:r>
              <a:rPr baseline="30000" lang="en" sz="1700">
                <a:solidFill>
                  <a:schemeClr val="dk1"/>
                </a:solidFill>
                <a:latin typeface="Noto Sans"/>
                <a:ea typeface="Noto Sans"/>
                <a:cs typeface="Noto Sans"/>
                <a:sym typeface="Noto Sans"/>
              </a:rPr>
              <a:t>2 </a:t>
            </a:r>
            <a:r>
              <a:rPr lang="en" sz="1700">
                <a:solidFill>
                  <a:schemeClr val="dk1"/>
                </a:solidFill>
                <a:latin typeface="Noto Sans"/>
                <a:ea typeface="Noto Sans"/>
                <a:cs typeface="Noto Sans"/>
                <a:sym typeface="Noto Sans"/>
              </a:rPr>
              <a:t> with (</a:t>
            </a:r>
            <a:r>
              <a:rPr i="1" lang="en" sz="1700">
                <a:solidFill>
                  <a:schemeClr val="dk1"/>
                </a:solidFill>
                <a:latin typeface="Times New Roman"/>
                <a:ea typeface="Times New Roman"/>
                <a:cs typeface="Times New Roman"/>
                <a:sym typeface="Times New Roman"/>
              </a:rPr>
              <a:t>x </a:t>
            </a: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q</a:t>
            </a:r>
            <a:r>
              <a:rPr lang="en" sz="1700">
                <a:solidFill>
                  <a:schemeClr val="dk1"/>
                </a:solidFill>
                <a:latin typeface="Noto Sans"/>
                <a:ea typeface="Noto Sans"/>
                <a:cs typeface="Noto Sans"/>
                <a:sym typeface="Noto Sans"/>
              </a:rPr>
              <a:t>)</a:t>
            </a:r>
            <a:r>
              <a:rPr baseline="30000" lang="en" sz="1700">
                <a:solidFill>
                  <a:schemeClr val="dk1"/>
                </a:solidFill>
                <a:latin typeface="Noto Sans"/>
                <a:ea typeface="Noto Sans"/>
                <a:cs typeface="Noto Sans"/>
                <a:sym typeface="Noto Sans"/>
              </a:rPr>
              <a:t>2</a:t>
            </a:r>
            <a:r>
              <a:rPr lang="en" sz="1700">
                <a:solidFill>
                  <a:schemeClr val="dk1"/>
                </a:solidFill>
                <a:latin typeface="Noto Sans"/>
                <a:ea typeface="Noto Sans"/>
                <a:cs typeface="Noto Sans"/>
                <a:sym typeface="Noto Sans"/>
              </a:rPr>
              <a:t> where </a:t>
            </a:r>
            <a:r>
              <a:rPr i="1" lang="en" sz="1700">
                <a:solidFill>
                  <a:schemeClr val="dk1"/>
                </a:solidFill>
                <a:latin typeface="Times New Roman"/>
                <a:ea typeface="Times New Roman"/>
                <a:cs typeface="Times New Roman"/>
                <a:sym typeface="Times New Roman"/>
              </a:rPr>
              <a:t>q</a:t>
            </a:r>
            <a:r>
              <a:rPr lang="en" sz="1700">
                <a:solidFill>
                  <a:schemeClr val="dk1"/>
                </a:solidFill>
                <a:latin typeface="Noto Sans"/>
                <a:ea typeface="Noto Sans"/>
                <a:cs typeface="Noto Sans"/>
                <a:sym typeface="Noto Sans"/>
              </a:rPr>
              <a:t> is a positive number affect the vertex of the graph?</a:t>
            </a:r>
            <a:endParaRPr sz="1700">
              <a:solidFill>
                <a:schemeClr val="dk1"/>
              </a:solidFill>
              <a:latin typeface="Noto Sans"/>
              <a:ea typeface="Noto Sans"/>
              <a:cs typeface="Noto Sans"/>
              <a:sym typeface="Noto Sans"/>
            </a:endParaRPr>
          </a:p>
          <a:p>
            <a:pPr indent="-336550" lvl="0" marL="457200" rtl="0" algn="l">
              <a:spcBef>
                <a:spcPts val="600"/>
              </a:spcBef>
              <a:spcAft>
                <a:spcPts val="0"/>
              </a:spcAft>
              <a:buClr>
                <a:schemeClr val="dk1"/>
              </a:buClr>
              <a:buSzPts val="1700"/>
              <a:buFont typeface="Noto Sans"/>
              <a:buAutoNum type="arabicPeriod"/>
            </a:pPr>
            <a:r>
              <a:rPr lang="en" sz="1700">
                <a:solidFill>
                  <a:schemeClr val="dk1"/>
                </a:solidFill>
                <a:latin typeface="Noto Sans"/>
                <a:ea typeface="Noto Sans"/>
                <a:cs typeface="Noto Sans"/>
                <a:sym typeface="Noto Sans"/>
              </a:rPr>
              <a:t>If we replace </a:t>
            </a:r>
            <a:r>
              <a:rPr i="1" lang="en" sz="1700">
                <a:solidFill>
                  <a:schemeClr val="dk1"/>
                </a:solidFill>
                <a:latin typeface="Times New Roman"/>
                <a:ea typeface="Times New Roman"/>
                <a:cs typeface="Times New Roman"/>
                <a:sym typeface="Times New Roman"/>
              </a:rPr>
              <a:t>x</a:t>
            </a:r>
            <a:r>
              <a:rPr baseline="30000" lang="en" sz="1700">
                <a:solidFill>
                  <a:schemeClr val="dk1"/>
                </a:solidFill>
                <a:latin typeface="Noto Sans"/>
                <a:ea typeface="Noto Sans"/>
                <a:cs typeface="Noto Sans"/>
                <a:sym typeface="Noto Sans"/>
              </a:rPr>
              <a:t>2</a:t>
            </a:r>
            <a:r>
              <a:rPr lang="en" sz="1700">
                <a:solidFill>
                  <a:schemeClr val="dk1"/>
                </a:solidFill>
                <a:latin typeface="Noto Sans"/>
                <a:ea typeface="Noto Sans"/>
                <a:cs typeface="Noto Sans"/>
                <a:sym typeface="Noto Sans"/>
              </a:rPr>
              <a:t> </a:t>
            </a:r>
            <a:r>
              <a:rPr lang="en" sz="1700">
                <a:solidFill>
                  <a:schemeClr val="dk1"/>
                </a:solidFill>
                <a:latin typeface="Noto Sans"/>
                <a:ea typeface="Noto Sans"/>
                <a:cs typeface="Noto Sans"/>
                <a:sym typeface="Noto Sans"/>
              </a:rPr>
              <a:t>with </a:t>
            </a:r>
            <a:r>
              <a:rPr lang="en" sz="1700">
                <a:solidFill>
                  <a:schemeClr val="dk1"/>
                </a:solidFill>
                <a:latin typeface="Noto Sans"/>
                <a:ea typeface="Noto Sans"/>
                <a:cs typeface="Noto Sans"/>
                <a:sym typeface="Noto Sans"/>
              </a:rPr>
              <a:t>(</a:t>
            </a:r>
            <a:r>
              <a:rPr i="1" lang="en" sz="1700">
                <a:solidFill>
                  <a:schemeClr val="dk1"/>
                </a:solidFill>
                <a:latin typeface="Times New Roman"/>
                <a:ea typeface="Times New Roman"/>
                <a:cs typeface="Times New Roman"/>
                <a:sym typeface="Times New Roman"/>
              </a:rPr>
              <a:t>x </a:t>
            </a: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q</a:t>
            </a:r>
            <a:r>
              <a:rPr lang="en" sz="1700">
                <a:solidFill>
                  <a:schemeClr val="dk1"/>
                </a:solidFill>
                <a:latin typeface="Noto Sans"/>
                <a:ea typeface="Noto Sans"/>
                <a:cs typeface="Noto Sans"/>
                <a:sym typeface="Noto Sans"/>
              </a:rPr>
              <a:t>)</a:t>
            </a:r>
            <a:r>
              <a:rPr baseline="30000" lang="en" sz="1700">
                <a:solidFill>
                  <a:schemeClr val="dk1"/>
                </a:solidFill>
                <a:latin typeface="Noto Sans"/>
                <a:ea typeface="Noto Sans"/>
                <a:cs typeface="Noto Sans"/>
                <a:sym typeface="Noto Sans"/>
              </a:rPr>
              <a:t>2</a:t>
            </a:r>
            <a:r>
              <a:rPr lang="en" sz="1700">
                <a:solidFill>
                  <a:schemeClr val="dk1"/>
                </a:solidFill>
                <a:latin typeface="Noto Sans"/>
                <a:ea typeface="Noto Sans"/>
                <a:cs typeface="Noto Sans"/>
                <a:sym typeface="Noto Sans"/>
              </a:rPr>
              <a:t>, </a:t>
            </a:r>
            <a:r>
              <a:rPr lang="en" sz="1700">
                <a:solidFill>
                  <a:schemeClr val="dk1"/>
                </a:solidFill>
                <a:latin typeface="Noto Sans"/>
                <a:ea typeface="Noto Sans"/>
                <a:cs typeface="Noto Sans"/>
                <a:sym typeface="Noto Sans"/>
              </a:rPr>
              <a:t>where</a:t>
            </a: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q</a:t>
            </a:r>
            <a:r>
              <a:rPr lang="en" sz="1700">
                <a:solidFill>
                  <a:schemeClr val="dk1"/>
                </a:solidFill>
                <a:latin typeface="Noto Sans"/>
                <a:ea typeface="Noto Sans"/>
                <a:cs typeface="Noto Sans"/>
                <a:sym typeface="Noto Sans"/>
              </a:rPr>
              <a:t> is a negative number, and then add </a:t>
            </a:r>
            <a:r>
              <a:rPr i="1" lang="en" sz="1700">
                <a:solidFill>
                  <a:schemeClr val="dk1"/>
                </a:solidFill>
                <a:latin typeface="Times New Roman"/>
                <a:ea typeface="Times New Roman"/>
                <a:cs typeface="Times New Roman"/>
                <a:sym typeface="Times New Roman"/>
              </a:rPr>
              <a:t>p</a:t>
            </a:r>
            <a:r>
              <a:rPr lang="en" sz="1700">
                <a:solidFill>
                  <a:schemeClr val="dk1"/>
                </a:solidFill>
                <a:latin typeface="Noto Sans"/>
                <a:ea typeface="Noto Sans"/>
                <a:cs typeface="Noto Sans"/>
                <a:sym typeface="Noto Sans"/>
              </a:rPr>
              <a:t>, also a negative number. How is the vertex of the graph representing </a:t>
            </a:r>
            <a:endParaRPr sz="1700">
              <a:solidFill>
                <a:schemeClr val="dk1"/>
              </a:solidFill>
              <a:latin typeface="Noto Sans"/>
              <a:ea typeface="Noto Sans"/>
              <a:cs typeface="Noto Sans"/>
              <a:sym typeface="Noto Sans"/>
            </a:endParaRPr>
          </a:p>
          <a:p>
            <a:pPr indent="457200" lvl="0" marL="0" rtl="0" algn="l">
              <a:spcBef>
                <a:spcPts val="0"/>
              </a:spcBef>
              <a:spcAft>
                <a:spcPts val="0"/>
              </a:spcAft>
              <a:buNone/>
            </a:pPr>
            <a:r>
              <a:rPr i="1" lang="en" sz="1700">
                <a:solidFill>
                  <a:schemeClr val="dk1"/>
                </a:solidFill>
                <a:latin typeface="Times New Roman"/>
                <a:ea typeface="Times New Roman"/>
                <a:cs typeface="Times New Roman"/>
                <a:sym typeface="Times New Roman"/>
              </a:rPr>
              <a:t>y</a:t>
            </a:r>
            <a:r>
              <a:rPr lang="en" sz="1700">
                <a:solidFill>
                  <a:schemeClr val="dk1"/>
                </a:solidFill>
                <a:latin typeface="Noto Sans"/>
                <a:ea typeface="Noto Sans"/>
                <a:cs typeface="Noto Sans"/>
                <a:sym typeface="Noto Sans"/>
              </a:rPr>
              <a:t> = </a:t>
            </a:r>
            <a:r>
              <a:rPr lang="en" sz="1700">
                <a:solidFill>
                  <a:schemeClr val="dk1"/>
                </a:solidFill>
                <a:latin typeface="Noto Sans"/>
                <a:ea typeface="Noto Sans"/>
                <a:cs typeface="Noto Sans"/>
                <a:sym typeface="Noto Sans"/>
              </a:rPr>
              <a:t>(</a:t>
            </a:r>
            <a:r>
              <a:rPr i="1" lang="en" sz="1700">
                <a:solidFill>
                  <a:schemeClr val="dk1"/>
                </a:solidFill>
                <a:latin typeface="Times New Roman"/>
                <a:ea typeface="Times New Roman"/>
                <a:cs typeface="Times New Roman"/>
                <a:sym typeface="Times New Roman"/>
              </a:rPr>
              <a:t>x </a:t>
            </a: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q</a:t>
            </a:r>
            <a:r>
              <a:rPr lang="en" sz="1700">
                <a:solidFill>
                  <a:schemeClr val="dk1"/>
                </a:solidFill>
                <a:latin typeface="Noto Sans"/>
                <a:ea typeface="Noto Sans"/>
                <a:cs typeface="Noto Sans"/>
                <a:sym typeface="Noto Sans"/>
              </a:rPr>
              <a:t>)</a:t>
            </a:r>
            <a:r>
              <a:rPr baseline="30000" lang="en" sz="1700">
                <a:solidFill>
                  <a:schemeClr val="dk1"/>
                </a:solidFill>
                <a:latin typeface="Noto Sans"/>
                <a:ea typeface="Noto Sans"/>
                <a:cs typeface="Noto Sans"/>
                <a:sym typeface="Noto Sans"/>
              </a:rPr>
              <a:t>2 </a:t>
            </a: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p</a:t>
            </a:r>
            <a:r>
              <a:rPr lang="en" sz="1700">
                <a:solidFill>
                  <a:schemeClr val="dk1"/>
                </a:solidFill>
                <a:latin typeface="Noto Sans"/>
                <a:ea typeface="Noto Sans"/>
                <a:cs typeface="Noto Sans"/>
                <a:sym typeface="Noto Sans"/>
              </a:rPr>
              <a:t> different than that of </a:t>
            </a:r>
            <a:r>
              <a:rPr i="1" lang="en" sz="1700">
                <a:solidFill>
                  <a:schemeClr val="dk1"/>
                </a:solidFill>
                <a:latin typeface="Times New Roman"/>
                <a:ea typeface="Times New Roman"/>
                <a:cs typeface="Times New Roman"/>
                <a:sym typeface="Times New Roman"/>
              </a:rPr>
              <a:t>y </a:t>
            </a:r>
            <a:r>
              <a:rPr lang="en" sz="1700">
                <a:solidFill>
                  <a:schemeClr val="dk1"/>
                </a:solidFill>
                <a:latin typeface="Noto Sans"/>
                <a:ea typeface="Noto Sans"/>
                <a:cs typeface="Noto Sans"/>
                <a:sym typeface="Noto Sans"/>
              </a:rPr>
              <a:t>= </a:t>
            </a:r>
            <a:r>
              <a:rPr i="1" lang="en" sz="1700">
                <a:solidFill>
                  <a:schemeClr val="dk1"/>
                </a:solidFill>
                <a:latin typeface="Times New Roman"/>
                <a:ea typeface="Times New Roman"/>
                <a:cs typeface="Times New Roman"/>
                <a:sym typeface="Times New Roman"/>
              </a:rPr>
              <a:t>x</a:t>
            </a:r>
            <a:r>
              <a:rPr baseline="30000" lang="en" sz="1700">
                <a:solidFill>
                  <a:schemeClr val="dk1"/>
                </a:solidFill>
                <a:latin typeface="Noto Sans"/>
                <a:ea typeface="Noto Sans"/>
                <a:cs typeface="Noto Sans"/>
                <a:sym typeface="Noto Sans"/>
              </a:rPr>
              <a:t>2</a:t>
            </a:r>
            <a:r>
              <a:rPr lang="en" sz="1700">
                <a:solidFill>
                  <a:schemeClr val="dk1"/>
                </a:solidFill>
                <a:latin typeface="Noto Sans"/>
                <a:ea typeface="Noto Sans"/>
                <a:cs typeface="Noto Sans"/>
                <a:sym typeface="Noto Sans"/>
              </a:rPr>
              <a:t>?</a:t>
            </a:r>
            <a:endParaRPr sz="1700">
              <a:solidFill>
                <a:schemeClr val="dk1"/>
              </a:solidFill>
              <a:latin typeface="Noto Sans"/>
              <a:ea typeface="Noto Sans"/>
              <a:cs typeface="Noto Sans"/>
              <a:sym typeface="Noto Sans"/>
            </a:endParaRPr>
          </a:p>
          <a:p>
            <a:pPr indent="-336550" lvl="0" marL="457200" rtl="0" algn="l">
              <a:spcBef>
                <a:spcPts val="600"/>
              </a:spcBef>
              <a:spcAft>
                <a:spcPts val="0"/>
              </a:spcAft>
              <a:buClr>
                <a:schemeClr val="dk1"/>
              </a:buClr>
              <a:buSzPts val="1700"/>
              <a:buFont typeface="Noto Sans"/>
              <a:buAutoNum type="arabicPeriod"/>
            </a:pPr>
            <a:r>
              <a:rPr lang="en" sz="1700">
                <a:solidFill>
                  <a:schemeClr val="dk1"/>
                </a:solidFill>
                <a:latin typeface="Noto Sans"/>
                <a:ea typeface="Noto Sans"/>
                <a:cs typeface="Noto Sans"/>
                <a:sym typeface="Noto Sans"/>
              </a:rPr>
              <a:t>What is the vertex of the graph representing </a:t>
            </a:r>
            <a:r>
              <a:rPr i="1" lang="en" sz="1700">
                <a:solidFill>
                  <a:schemeClr val="dk1"/>
                </a:solidFill>
                <a:latin typeface="Times New Roman"/>
                <a:ea typeface="Times New Roman"/>
                <a:cs typeface="Times New Roman"/>
                <a:sym typeface="Times New Roman"/>
              </a:rPr>
              <a:t>y</a:t>
            </a:r>
            <a:r>
              <a:rPr lang="en" sz="1700">
                <a:solidFill>
                  <a:schemeClr val="dk1"/>
                </a:solidFill>
                <a:latin typeface="Noto Sans"/>
                <a:ea typeface="Noto Sans"/>
                <a:cs typeface="Noto Sans"/>
                <a:sym typeface="Noto Sans"/>
              </a:rPr>
              <a:t> = −</a:t>
            </a:r>
            <a:r>
              <a:rPr i="1" lang="en" sz="1700">
                <a:solidFill>
                  <a:schemeClr val="dk1"/>
                </a:solidFill>
                <a:latin typeface="Times New Roman"/>
                <a:ea typeface="Times New Roman"/>
                <a:cs typeface="Times New Roman"/>
                <a:sym typeface="Times New Roman"/>
              </a:rPr>
              <a:t>x</a:t>
            </a:r>
            <a:r>
              <a:rPr baseline="30000" lang="en" sz="1700">
                <a:solidFill>
                  <a:schemeClr val="dk1"/>
                </a:solidFill>
                <a:latin typeface="Noto Sans"/>
                <a:ea typeface="Noto Sans"/>
                <a:cs typeface="Noto Sans"/>
                <a:sym typeface="Noto Sans"/>
              </a:rPr>
              <a:t>2 </a:t>
            </a:r>
            <a:r>
              <a:rPr lang="en" sz="1700">
                <a:solidFill>
                  <a:schemeClr val="dk1"/>
                </a:solidFill>
                <a:latin typeface="Noto Sans"/>
                <a:ea typeface="Noto Sans"/>
                <a:cs typeface="Noto Sans"/>
                <a:sym typeface="Noto Sans"/>
              </a:rPr>
              <a:t>− 9 ? Does the graph open up or down?</a:t>
            </a:r>
            <a:endParaRPr sz="1700">
              <a:solidFill>
                <a:schemeClr val="dk1"/>
              </a:solidFill>
              <a:latin typeface="Noto Sans"/>
              <a:ea typeface="Noto Sans"/>
              <a:cs typeface="Noto Sans"/>
              <a:sym typeface="Noto Sans"/>
            </a:endParaRPr>
          </a:p>
          <a:p>
            <a:pPr indent="-336550" lvl="0" marL="457200" rtl="0" algn="l">
              <a:spcBef>
                <a:spcPts val="600"/>
              </a:spcBef>
              <a:spcAft>
                <a:spcPts val="600"/>
              </a:spcAft>
              <a:buClr>
                <a:schemeClr val="dk1"/>
              </a:buClr>
              <a:buSzPts val="1700"/>
              <a:buFont typeface="Noto Sans"/>
              <a:buAutoNum type="arabicPeriod"/>
            </a:pPr>
            <a:r>
              <a:rPr lang="en" sz="1700">
                <a:solidFill>
                  <a:schemeClr val="dk1"/>
                </a:solidFill>
                <a:latin typeface="Noto Sans"/>
                <a:ea typeface="Noto Sans"/>
                <a:cs typeface="Noto Sans"/>
                <a:sym typeface="Noto Sans"/>
              </a:rPr>
              <a:t>What equation will translate the graph so that its vertex is at (−5, 2) but it still opens down?</a:t>
            </a:r>
            <a:endParaRPr sz="1700">
              <a:solidFill>
                <a:schemeClr val="dk1"/>
              </a:solidFill>
              <a:latin typeface="Noto Sans"/>
              <a:ea typeface="Noto Sans"/>
              <a:cs typeface="Noto Sans"/>
              <a:sym typeface="Noto Sans"/>
            </a:endParaRPr>
          </a:p>
        </p:txBody>
      </p:sp>
      <p:pic>
        <p:nvPicPr>
          <p:cNvPr descr="A teenage girl with blonde hair holds a book and looks upward thoughtfully. A blank thought bubble floats above her head. The background is dark with a warm yellow glow surrounding her." id="416" name="Google Shape;416;p47" title="ChatGPT Image Nov 19, 2025, 10_19_29 AM.png"/>
          <p:cNvPicPr preferRelativeResize="0"/>
          <p:nvPr/>
        </p:nvPicPr>
        <p:blipFill>
          <a:blip r:embed="rId4">
            <a:alphaModFix/>
          </a:blip>
          <a:stretch>
            <a:fillRect/>
          </a:stretch>
        </p:blipFill>
        <p:spPr>
          <a:xfrm>
            <a:off x="7394839" y="60094"/>
            <a:ext cx="1120233" cy="168034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4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422" name="Google Shape;422;p48"/>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423" name="Google Shape;423;p48" title="Student Self Assessment table"/>
          <p:cNvGraphicFramePr/>
          <p:nvPr/>
        </p:nvGraphicFramePr>
        <p:xfrm>
          <a:off x="403153" y="1764100"/>
          <a:ext cx="3000000" cy="3000000"/>
        </p:xfrm>
        <a:graphic>
          <a:graphicData uri="http://schemas.openxmlformats.org/drawingml/2006/table">
            <a:tbl>
              <a:tblPr>
                <a:noFill/>
                <a:tableStyleId>{413D0430-58AC-4F17-949B-F46FD25327F3}</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Describe how changing a number in the vertex form of a quadratic function affects its graph.</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424" name="Google Shape;424;p4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25" name="Google Shape;425;p4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7.17 Changing the Vertex</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