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8BCFD2F-F271-45C5-8A92-08B9D99A7F21}">
  <a:tblStyle styleId="{58BCFD2F-F271-45C5-8A92-08B9D99A7F2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4d3332fcc63c69d346194bc50515afd80e7bff3d"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hyperlink" Target="https://k12.openstax.org/contents/raise/resources/4d3332fcc63c69d346194bc50515afd80e7bff3d"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lozZJ21i3mQ" TargetMode="External"/><Relationship Id="rId3" Type="http://schemas.openxmlformats.org/officeDocument/2006/relationships/hyperlink" Target="https://k12.openstax.org/contents/raise/resources/fcc6f6562d125ce88fa95ac162556af5c7ffedd3" TargetMode="External"/><Relationship Id="rId4" Type="http://schemas.openxmlformats.org/officeDocument/2006/relationships/hyperlink" Target="https://k12.openstax.org/contents/raise/resources/c163c8919e1ae5e20a815b88b4548398b8b22a7e"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 Id="rId3" Type="http://schemas.openxmlformats.org/officeDocument/2006/relationships/slide" Target="/pp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Before this lesson, students informally considered meaningful inputs and outputs based on context—for example, using whole numbers for bagels bought or barks counted, and restricting time for a projectile’s flight.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formalizes that thinking by introducing domain and range. Students identify and describe them using words, number lists, or inequalities, all grounded in context.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An optional extension lets students explore domain without context, helping build abstract reasoning.</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These insights support future work with piecewise, exponential, and quadratic functions and strengthen students' mathematical modeling skills.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Graphing technology is required for the extension activity 4.12.4 "Using Graphs to Determine the Domain of a Function." 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Pre-printed cards, cut from copies of the </a:t>
            </a:r>
            <a:r>
              <a:rPr lang="en" u="sng">
                <a:solidFill>
                  <a:schemeClr val="hlink"/>
                </a:solidFill>
                <a:latin typeface="Noto Sans"/>
                <a:ea typeface="Noto Sans"/>
                <a:cs typeface="Noto Sans"/>
                <a:sym typeface="Noto Sans"/>
                <a:hlinkClick r:id="rId2"/>
              </a:rPr>
              <a:t>blackline master</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A2(A) determine the domain and range of a linear function in mathematical problems; determine reasonable domain and range values for real-world situations, both continuous and discrete; and represent domain and range using inequalities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This warm up prompts students to consider possible input and output values for a familiar function in a familiar context. The work here prepares students to do the same in other mathematical contexts and to think about domain and range in the rest of the lesson.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01625" lvl="0" marL="457200" rtl="0" algn="l">
              <a:lnSpc>
                <a:spcPct val="100000"/>
              </a:lnSpc>
              <a:spcBef>
                <a:spcPts val="80"/>
              </a:spcBef>
              <a:spcAft>
                <a:spcPts val="0"/>
              </a:spcAft>
              <a:buClr>
                <a:schemeClr val="dk1"/>
              </a:buClr>
              <a:buSzPts val="1150"/>
              <a:buFont typeface="Roboto"/>
              <a:buAutoNum type="arabicPeriod"/>
            </a:pPr>
            <a:r>
              <a:rPr lang="en" sz="1150">
                <a:solidFill>
                  <a:schemeClr val="dk1"/>
                </a:solidFill>
                <a:highlight>
                  <a:srgbClr val="EDF2FA"/>
                </a:highlight>
                <a:latin typeface="Roboto"/>
                <a:ea typeface="Roboto"/>
                <a:cs typeface="Roboto"/>
                <a:sym typeface="Roboto"/>
              </a:rPr>
              <a:t>Could each value be an input of the function? Be prepared to explain your reasoning.</a:t>
            </a:r>
            <a:endParaRPr sz="1150">
              <a:solidFill>
                <a:schemeClr val="dk1"/>
              </a:solidFill>
              <a:highlight>
                <a:srgbClr val="EDF2FA"/>
              </a:highlight>
              <a:latin typeface="Roboto"/>
              <a:ea typeface="Roboto"/>
              <a:cs typeface="Roboto"/>
              <a:sym typeface="Roboto"/>
            </a:endParaRPr>
          </a:p>
          <a:p>
            <a:pPr indent="-301625" lvl="1" marL="914400" rtl="0" algn="l">
              <a:lnSpc>
                <a:spcPct val="100000"/>
              </a:lnSpc>
              <a:spcBef>
                <a:spcPts val="0"/>
              </a:spcBef>
              <a:spcAft>
                <a:spcPts val="0"/>
              </a:spcAft>
              <a:buClr>
                <a:schemeClr val="dk1"/>
              </a:buClr>
              <a:buSzPts val="1150"/>
              <a:buFont typeface="Roboto"/>
              <a:buAutoNum type="alphaLcPeriod"/>
            </a:pPr>
            <a:r>
              <a:rPr lang="en" sz="1150">
                <a:solidFill>
                  <a:schemeClr val="dk1"/>
                </a:solidFill>
                <a:highlight>
                  <a:srgbClr val="EDF2FA"/>
                </a:highlight>
                <a:latin typeface="Roboto"/>
                <a:ea typeface="Roboto"/>
                <a:cs typeface="Roboto"/>
                <a:sym typeface="Roboto"/>
              </a:rPr>
              <a:t>Yes</a:t>
            </a:r>
            <a:endParaRPr sz="1150">
              <a:solidFill>
                <a:schemeClr val="dk1"/>
              </a:solidFill>
              <a:highlight>
                <a:srgbClr val="EDF2FA"/>
              </a:highlight>
              <a:latin typeface="Roboto"/>
              <a:ea typeface="Roboto"/>
              <a:cs typeface="Roboto"/>
              <a:sym typeface="Roboto"/>
            </a:endParaRPr>
          </a:p>
          <a:p>
            <a:pPr indent="-301625" lvl="1" marL="914400" rtl="0" algn="l">
              <a:lnSpc>
                <a:spcPct val="100000"/>
              </a:lnSpc>
              <a:spcBef>
                <a:spcPts val="0"/>
              </a:spcBef>
              <a:spcAft>
                <a:spcPts val="0"/>
              </a:spcAft>
              <a:buClr>
                <a:schemeClr val="dk1"/>
              </a:buClr>
              <a:buSzPts val="1150"/>
              <a:buFont typeface="Roboto"/>
              <a:buAutoNum type="alphaLcPeriod"/>
            </a:pPr>
            <a:r>
              <a:rPr lang="en" sz="1150">
                <a:solidFill>
                  <a:schemeClr val="dk1"/>
                </a:solidFill>
                <a:highlight>
                  <a:srgbClr val="EDF2FA"/>
                </a:highlight>
                <a:latin typeface="Roboto"/>
                <a:ea typeface="Roboto"/>
                <a:cs typeface="Roboto"/>
                <a:sym typeface="Roboto"/>
              </a:rPr>
              <a:t>Yes</a:t>
            </a:r>
            <a:endParaRPr sz="1150">
              <a:solidFill>
                <a:schemeClr val="dk1"/>
              </a:solidFill>
              <a:highlight>
                <a:srgbClr val="EDF2FA"/>
              </a:highlight>
              <a:latin typeface="Roboto"/>
              <a:ea typeface="Roboto"/>
              <a:cs typeface="Roboto"/>
              <a:sym typeface="Roboto"/>
            </a:endParaRPr>
          </a:p>
          <a:p>
            <a:pPr indent="-301625" lvl="1" marL="914400" rtl="0" algn="l">
              <a:lnSpc>
                <a:spcPct val="100000"/>
              </a:lnSpc>
              <a:spcBef>
                <a:spcPts val="0"/>
              </a:spcBef>
              <a:spcAft>
                <a:spcPts val="0"/>
              </a:spcAft>
              <a:buClr>
                <a:schemeClr val="dk1"/>
              </a:buClr>
              <a:buSzPts val="1150"/>
              <a:buFont typeface="Roboto"/>
              <a:buAutoNum type="alphaLcPeriod"/>
            </a:pPr>
            <a:r>
              <a:rPr lang="en" sz="1150">
                <a:solidFill>
                  <a:schemeClr val="dk1"/>
                </a:solidFill>
                <a:highlight>
                  <a:srgbClr val="EDF2FA"/>
                </a:highlight>
                <a:latin typeface="Roboto"/>
                <a:ea typeface="Roboto"/>
                <a:cs typeface="Roboto"/>
                <a:sym typeface="Roboto"/>
              </a:rPr>
              <a:t>No. The owner returned in under 180 seconds and then walked away with the dog, so 300 is not a possible input (assuming that the function is limited to the time the dog was tied to the leash and when the owner was away).</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and activity synthesis on the next slide.</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71416ba10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71416ba10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MLR 8 Discussion Supports: Speaking, Representing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After sorting possible inputs for the first function, provide the class with the following sentence frames to help groups respond to each other: “_____ is a possible/impossible input because . . .” and “I agree/disagree because . . . .” When monitoring discussions, re-voice student ideas to demonstrate mathematical language. This will help students listen and respond to each other as they explain how they sorted the cards.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continue to think about reasonable input values for functions based on the situation that they represent. They are given three functions and a set of cards containing rational values. For each function, they determine which values make sense as inputs and why. The idea of the domain of a function is then introduced.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Each blackline master contains two sets of cards. Here are the numbers on the cards for your reference and planning: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35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15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0.8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254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0.001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–18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6.8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72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 students sort the cards and discuss their thinking in groups, listen for their reasons for classifying a number one way or another. Identify students who can correctly and clearly articulate why certain numbers are or are not possible inputs.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Arrange students in groups of 2 – 4. Give each group a set of cards from the </a:t>
            </a:r>
            <a:r>
              <a:rPr lang="en" sz="1300" u="sng">
                <a:solidFill>
                  <a:schemeClr val="hlink"/>
                </a:solidFill>
                <a:latin typeface="Calibri"/>
                <a:ea typeface="Calibri"/>
                <a:cs typeface="Calibri"/>
                <a:sym typeface="Calibri"/>
                <a:hlinkClick r:id="rId3"/>
              </a:rPr>
              <a:t>blackline master.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Have students sort cards into “possible” and “impossible” inputs for each function, recording results before moving on. Repeat the sort for all three functions.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sorting the first function, have groups compare results and discuss any disagreements before continuing.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be unfamiliar with camps, and they may not know that other units besides Fahrenheit and Celsius are used to measure temperature. Provide a brief orientation, if needed.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Possible inputs: 9, 35, 15, 0, 0.8, 4, ²⁵⁄₄ , 0.001, 6.8, 72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Impossible inputs: –3, –18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Possible inputs: 9, 15</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Impossible inputs: −3, −18, 35, 0.8, 0, ²⁵⁄₄, 0.001, 4, 6.8, 72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Possible inputs: All values</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Impossible inputs: No Values</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not know that 0°K or –273.15°C is absolute zero temperature, or a temperature that is agreed upon as the lowest possible temperature. Consider sharing this information with them as they describe the domain of function </a:t>
            </a: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Area: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the input of function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can be any value equal to or greater than 0: </a:t>
            </a:r>
            <a:r>
              <a:rPr i="1" lang="en" sz="1300">
                <a:solidFill>
                  <a:schemeClr val="dk1"/>
                </a:solidFill>
                <a:latin typeface="Calibri"/>
                <a:ea typeface="Calibri"/>
                <a:cs typeface="Calibri"/>
                <a:sym typeface="Calibri"/>
              </a:rPr>
              <a:t>s </a:t>
            </a:r>
            <a:r>
              <a:rPr lang="en" sz="1300">
                <a:solidFill>
                  <a:schemeClr val="dk1"/>
                </a:solidFill>
                <a:latin typeface="Calibri"/>
                <a:ea typeface="Calibri"/>
                <a:cs typeface="Calibri"/>
                <a:sym typeface="Calibri"/>
              </a:rPr>
              <a:t>≥ 0. The side length can be 0 or any positive number, including irrational numbers. There may be a debate over whether 0 is a possible length of the side of a square. Either side of the debate should be accepted as long as the connection between the input and the side length of a square is made correctly.</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Tennis camp: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the input of function </a:t>
            </a:r>
            <a:r>
              <a:rPr i="1" lang="en" sz="1300">
                <a:solidFill>
                  <a:schemeClr val="dk1"/>
                </a:solidFill>
                <a:latin typeface="Calibri"/>
                <a:ea typeface="Calibri"/>
                <a:cs typeface="Calibri"/>
                <a:sym typeface="Calibri"/>
              </a:rPr>
              <a:t>R</a:t>
            </a:r>
            <a:r>
              <a:rPr lang="en" sz="1300">
                <a:solidFill>
                  <a:schemeClr val="dk1"/>
                </a:solidFill>
                <a:latin typeface="Calibri"/>
                <a:ea typeface="Calibri"/>
                <a:cs typeface="Calibri"/>
                <a:sym typeface="Calibri"/>
              </a:rPr>
              <a:t>, can be any whole-number value that is at least 5 and at most 16: 5≤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≤16. The number of campers cannot be fractional.</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Temperature: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the input of function </a:t>
            </a: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 can be any value that is greater than –273.15.</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Height cannot be negative. The answer is 47, 50.2, 60½.</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A height of 5 inches is not realistic. </a:t>
            </a:r>
            <a:r>
              <a:rPr lang="en" sz="1300">
                <a:solidFill>
                  <a:schemeClr val="dk1"/>
                </a:solidFill>
                <a:latin typeface="Calibri"/>
                <a:ea typeface="Calibri"/>
                <a:cs typeface="Calibri"/>
                <a:sym typeface="Calibri"/>
              </a:rPr>
              <a:t>The answer is 47, 50.2, 60½.</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Height can be expressed in fractions and decimals, and these are reasonable values for the input in inches.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Height cannot be negative. The answer is </a:t>
            </a:r>
            <a:r>
              <a:rPr lang="en" sz="1300">
                <a:solidFill>
                  <a:schemeClr val="dk1"/>
                </a:solidFill>
                <a:latin typeface="Calibri"/>
                <a:ea typeface="Calibri"/>
                <a:cs typeface="Calibri"/>
                <a:sym typeface="Calibri"/>
              </a:rPr>
              <a:t>47, 50.2, 60½.</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0, 2.5, and 4. −2 is incorrect because it is not possible for him to work a negative number of days.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40, 60.5, and ⅔ .</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−7 is not possible because she cannot run for a negative amount of time.</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⅔  is possible. However, it is not always reasonable because it stands for ⅔  of one minute. It is important to always look at the entire problem to see if there are any other restrictions, like a minimum amount of time running.</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45 - 60.5 are both possible input values because she could run for 45 minutes or 60.5 minutes.</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3 Clarify, Critique, Correct: Reading, Writing, Speaking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Before students share their descriptions of the possible output values of A, present an incorrect response and explanation. For example, “The outputs of A are numbers from 0 to 50 because I looked on the vertical axis and saw that the graph reaches up to 50.” Ask students to identify the error, critique the reasoning, and write a correct explanation. As students discuss with a partner, monitor for students who clarify that the output values are not restricted by the graphing boundaries shown. This helps students evaluate, and improve upon, the written mathematical arguments of others as they discuss the range of a function.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Optimize output (for explanation); Maximize meta-awareness</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a:solidFill>
                <a:schemeClr val="dk1"/>
              </a:solidFill>
              <a:latin typeface="Noto Sans"/>
              <a:ea typeface="Noto Sans"/>
              <a:cs typeface="Noto Sans"/>
              <a:sym typeface="Noto Sans"/>
            </a:endParaRPr>
          </a:p>
          <a:p>
            <a:pPr indent="0" lvl="0" marL="0" rtl="0" algn="l">
              <a:lnSpc>
                <a:spcPct val="115000"/>
              </a:lnSpc>
              <a:spcBef>
                <a:spcPts val="300"/>
              </a:spcBef>
              <a:spcAft>
                <a:spcPts val="0"/>
              </a:spcAft>
              <a:buNone/>
            </a:pPr>
            <a:r>
              <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Engagement: Provide Access by Recruiting Interest</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Leverage choice around perceived challenge. Invite students to analyze either the area function or the revenue function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Organization; Attention; Social-emotional skills</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Earlier, students learned that the domain of a function refers to the set of all possible inputs. In this activity, students are introduced to the range of a function and examine it in terms of a situation. They begin to consider how the domain and range of a function are related to the features of its graph.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Keep students in groups of 2 – 4. Give students a few minutes of quiet work time, and then a moment to share their responses with their group. Leave a few minutes for whole-class discussion.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Here is a graph that represents function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defined by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s</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where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is the side length of the square in centimeters.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(2) = 4,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(3) = 9, and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(7) = 49</a:t>
            </a:r>
            <a:endParaRPr sz="1300">
              <a:solidFill>
                <a:schemeClr val="dk1"/>
              </a:solidFill>
              <a:latin typeface="Calibri"/>
              <a:ea typeface="Calibri"/>
              <a:cs typeface="Calibri"/>
              <a:sym typeface="Calibri"/>
            </a:endParaRPr>
          </a:p>
          <a:p>
            <a:pPr indent="45720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or (2,4), (3,9), (7,49)</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outputs of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are also all numbers greater than or equal to 0.</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Your answers may vary, but here are some samples.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AutoNum type="arabicPeriod" startAt="2"/>
            </a:pPr>
            <a:r>
              <a:rPr lang="en" sz="1300">
                <a:solidFill>
                  <a:srgbClr val="424242"/>
                </a:solidFill>
                <a:latin typeface="Calibri"/>
                <a:ea typeface="Calibri"/>
                <a:cs typeface="Calibri"/>
                <a:sym typeface="Calibri"/>
              </a:rPr>
              <a:t>Function </a:t>
            </a:r>
            <a:r>
              <a:rPr i="1" lang="en" sz="1300">
                <a:solidFill>
                  <a:srgbClr val="424242"/>
                </a:solidFill>
                <a:latin typeface="Calibri"/>
                <a:ea typeface="Calibri"/>
                <a:cs typeface="Calibri"/>
                <a:sym typeface="Calibri"/>
              </a:rPr>
              <a:t>R</a:t>
            </a:r>
            <a:r>
              <a:rPr lang="en" sz="1300">
                <a:solidFill>
                  <a:srgbClr val="424242"/>
                </a:solidFill>
                <a:latin typeface="Calibri"/>
                <a:ea typeface="Calibri"/>
                <a:cs typeface="Calibri"/>
                <a:sym typeface="Calibri"/>
              </a:rPr>
              <a:t> is defined by </a:t>
            </a:r>
            <a:r>
              <a:rPr i="1" lang="en" sz="1300">
                <a:solidFill>
                  <a:srgbClr val="424242"/>
                </a:solidFill>
                <a:latin typeface="Calibri"/>
                <a:ea typeface="Calibri"/>
                <a:cs typeface="Calibri"/>
                <a:sym typeface="Calibri"/>
              </a:rPr>
              <a:t>R</a:t>
            </a:r>
            <a:r>
              <a:rPr lang="en" sz="1300">
                <a:solidFill>
                  <a:srgbClr val="424242"/>
                </a:solidFill>
                <a:latin typeface="Calibri"/>
                <a:ea typeface="Calibri"/>
                <a:cs typeface="Calibri"/>
                <a:sym typeface="Calibri"/>
              </a:rPr>
              <a:t>(</a:t>
            </a:r>
            <a:r>
              <a:rPr i="1" lang="en" sz="1300">
                <a:solidFill>
                  <a:srgbClr val="424242"/>
                </a:solidFill>
                <a:latin typeface="Calibri"/>
                <a:ea typeface="Calibri"/>
                <a:cs typeface="Calibri"/>
                <a:sym typeface="Calibri"/>
              </a:rPr>
              <a:t>n</a:t>
            </a:r>
            <a:r>
              <a:rPr lang="en" sz="1300">
                <a:solidFill>
                  <a:srgbClr val="424242"/>
                </a:solidFill>
                <a:latin typeface="Calibri"/>
                <a:ea typeface="Calibri"/>
                <a:cs typeface="Calibri"/>
                <a:sym typeface="Calibri"/>
              </a:rPr>
              <a:t>) = 40</a:t>
            </a:r>
            <a:r>
              <a:rPr i="1" lang="en" sz="1300">
                <a:solidFill>
                  <a:srgbClr val="424242"/>
                </a:solidFill>
                <a:latin typeface="Calibri"/>
                <a:ea typeface="Calibri"/>
                <a:cs typeface="Calibri"/>
                <a:sym typeface="Calibri"/>
              </a:rPr>
              <a:t>n</a:t>
            </a:r>
            <a:r>
              <a:rPr lang="en" sz="1300">
                <a:solidFill>
                  <a:srgbClr val="424242"/>
                </a:solidFill>
                <a:latin typeface="Calibri"/>
                <a:ea typeface="Calibri"/>
                <a:cs typeface="Calibri"/>
                <a:sym typeface="Calibri"/>
              </a:rPr>
              <a:t>, where </a:t>
            </a:r>
            <a:r>
              <a:rPr i="1" lang="en" sz="1300">
                <a:solidFill>
                  <a:srgbClr val="424242"/>
                </a:solidFill>
                <a:latin typeface="Calibri"/>
                <a:ea typeface="Calibri"/>
                <a:cs typeface="Calibri"/>
                <a:sym typeface="Calibri"/>
              </a:rPr>
              <a:t>n</a:t>
            </a:r>
            <a:r>
              <a:rPr lang="en" sz="1300">
                <a:solidFill>
                  <a:srgbClr val="424242"/>
                </a:solidFill>
                <a:latin typeface="Calibri"/>
                <a:ea typeface="Calibri"/>
                <a:cs typeface="Calibri"/>
                <a:sym typeface="Calibri"/>
              </a:rPr>
              <a:t> is the number of campers.</a:t>
            </a:r>
            <a:endParaRPr sz="1300">
              <a:solidFill>
                <a:srgbClr val="424242"/>
              </a:solidFill>
              <a:latin typeface="Calibri"/>
              <a:ea typeface="Calibri"/>
              <a:cs typeface="Calibri"/>
              <a:sym typeface="Calibri"/>
            </a:endParaRPr>
          </a:p>
          <a:p>
            <a:pPr indent="-311150" lvl="1" marL="1371600" rtl="0" algn="l">
              <a:spcBef>
                <a:spcPts val="0"/>
              </a:spcBef>
              <a:spcAft>
                <a:spcPts val="0"/>
              </a:spcAft>
              <a:buClr>
                <a:srgbClr val="424242"/>
              </a:buClr>
              <a:buSzPts val="1300"/>
              <a:buFont typeface="Calibri"/>
              <a:buAutoNum type="alphaLcPeriod"/>
            </a:pPr>
            <a:r>
              <a:rPr lang="en" sz="1300">
                <a:solidFill>
                  <a:srgbClr val="424242"/>
                </a:solidFill>
                <a:latin typeface="Calibri"/>
                <a:ea typeface="Calibri"/>
                <a:cs typeface="Calibri"/>
                <a:sym typeface="Calibri"/>
              </a:rPr>
              <a:t>No, both 20 and 100 cannot be outputs because the input (the number of campers) cannot be fractions.</a:t>
            </a:r>
            <a:endParaRPr sz="1300">
              <a:solidFill>
                <a:srgbClr val="424242"/>
              </a:solidFill>
              <a:latin typeface="Calibri"/>
              <a:ea typeface="Calibri"/>
              <a:cs typeface="Calibri"/>
              <a:sym typeface="Calibri"/>
            </a:endParaRPr>
          </a:p>
          <a:p>
            <a:pPr indent="-311150" lvl="1" marL="1371600" rtl="0" algn="l">
              <a:spcBef>
                <a:spcPts val="0"/>
              </a:spcBef>
              <a:spcAft>
                <a:spcPts val="0"/>
              </a:spcAft>
              <a:buClr>
                <a:srgbClr val="424242"/>
              </a:buClr>
              <a:buSzPts val="1300"/>
              <a:buFont typeface="Calibri"/>
              <a:buAutoNum type="alphaLcPeriod"/>
            </a:pPr>
            <a:r>
              <a:rPr lang="en" sz="1300">
                <a:solidFill>
                  <a:srgbClr val="424242"/>
                </a:solidFill>
                <a:latin typeface="Calibri"/>
                <a:ea typeface="Calibri"/>
                <a:cs typeface="Calibri"/>
                <a:sym typeface="Calibri"/>
              </a:rPr>
              <a:t>The second graph could represent function R. The first graph could not represent the function </a:t>
            </a:r>
            <a:r>
              <a:rPr i="1" lang="en" sz="1300">
                <a:solidFill>
                  <a:srgbClr val="424242"/>
                </a:solidFill>
                <a:latin typeface="Calibri"/>
                <a:ea typeface="Calibri"/>
                <a:cs typeface="Calibri"/>
                <a:sym typeface="Calibri"/>
              </a:rPr>
              <a:t>R</a:t>
            </a:r>
            <a:r>
              <a:rPr lang="en" sz="1300">
                <a:solidFill>
                  <a:srgbClr val="424242"/>
                </a:solidFill>
                <a:latin typeface="Calibri"/>
                <a:ea typeface="Calibri"/>
                <a:cs typeface="Calibri"/>
                <a:sym typeface="Calibri"/>
              </a:rPr>
              <a:t> because it includes all points for </a:t>
            </a:r>
            <a:r>
              <a:rPr i="1" lang="en" sz="1300">
                <a:solidFill>
                  <a:srgbClr val="424242"/>
                </a:solidFill>
                <a:latin typeface="Calibri"/>
                <a:ea typeface="Calibri"/>
                <a:cs typeface="Calibri"/>
                <a:sym typeface="Calibri"/>
              </a:rPr>
              <a:t>n</a:t>
            </a:r>
            <a:r>
              <a:rPr lang="en" sz="1300">
                <a:solidFill>
                  <a:srgbClr val="424242"/>
                </a:solidFill>
                <a:latin typeface="Calibri"/>
                <a:ea typeface="Calibri"/>
                <a:cs typeface="Calibri"/>
                <a:sym typeface="Calibri"/>
              </a:rPr>
              <a:t>-values between 0 and 5, </a:t>
            </a:r>
            <a:r>
              <a:rPr i="1" lang="en" sz="1300">
                <a:solidFill>
                  <a:srgbClr val="424242"/>
                </a:solidFill>
                <a:latin typeface="Calibri"/>
                <a:ea typeface="Calibri"/>
                <a:cs typeface="Calibri"/>
                <a:sym typeface="Calibri"/>
              </a:rPr>
              <a:t>n</a:t>
            </a:r>
            <a:r>
              <a:rPr lang="en" sz="1300">
                <a:solidFill>
                  <a:srgbClr val="424242"/>
                </a:solidFill>
                <a:latin typeface="Calibri"/>
                <a:ea typeface="Calibri"/>
                <a:cs typeface="Calibri"/>
                <a:sym typeface="Calibri"/>
              </a:rPr>
              <a:t>-values greater than 16, and fractional </a:t>
            </a:r>
            <a:r>
              <a:rPr i="1" lang="en" sz="1300">
                <a:solidFill>
                  <a:srgbClr val="424242"/>
                </a:solidFill>
                <a:latin typeface="Calibri"/>
                <a:ea typeface="Calibri"/>
                <a:cs typeface="Calibri"/>
                <a:sym typeface="Calibri"/>
              </a:rPr>
              <a:t>n</a:t>
            </a:r>
            <a:r>
              <a:rPr lang="en" sz="1300">
                <a:solidFill>
                  <a:srgbClr val="424242"/>
                </a:solidFill>
                <a:latin typeface="Calibri"/>
                <a:ea typeface="Calibri"/>
                <a:cs typeface="Calibri"/>
                <a:sym typeface="Calibri"/>
              </a:rPr>
              <a:t>-values. All of these </a:t>
            </a:r>
            <a:r>
              <a:rPr i="1" lang="en" sz="1300">
                <a:solidFill>
                  <a:srgbClr val="424242"/>
                </a:solidFill>
                <a:latin typeface="Calibri"/>
                <a:ea typeface="Calibri"/>
                <a:cs typeface="Calibri"/>
                <a:sym typeface="Calibri"/>
              </a:rPr>
              <a:t>n</a:t>
            </a:r>
            <a:r>
              <a:rPr lang="en" sz="1300">
                <a:solidFill>
                  <a:srgbClr val="424242"/>
                </a:solidFill>
                <a:latin typeface="Calibri"/>
                <a:ea typeface="Calibri"/>
                <a:cs typeface="Calibri"/>
                <a:sym typeface="Calibri"/>
              </a:rPr>
              <a:t>-values don’t apply in this situation.</a:t>
            </a:r>
            <a:endParaRPr sz="1300">
              <a:solidFill>
                <a:srgbClr val="424242"/>
              </a:solidFill>
              <a:latin typeface="Calibri"/>
              <a:ea typeface="Calibri"/>
              <a:cs typeface="Calibri"/>
              <a:sym typeface="Calibri"/>
            </a:endParaRPr>
          </a:p>
          <a:p>
            <a:pPr indent="-311150" lvl="1" marL="1371600" rtl="0" algn="l">
              <a:spcBef>
                <a:spcPts val="0"/>
              </a:spcBef>
              <a:spcAft>
                <a:spcPts val="0"/>
              </a:spcAft>
              <a:buClr>
                <a:srgbClr val="424242"/>
              </a:buClr>
              <a:buSzPts val="1300"/>
              <a:buFont typeface="Calibri"/>
              <a:buAutoNum type="alphaLcPeriod"/>
            </a:pPr>
            <a:r>
              <a:rPr lang="en" sz="1300">
                <a:solidFill>
                  <a:srgbClr val="424242"/>
                </a:solidFill>
                <a:latin typeface="Calibri"/>
                <a:ea typeface="Calibri"/>
                <a:cs typeface="Calibri"/>
                <a:sym typeface="Calibri"/>
              </a:rPr>
              <a:t>The outputs of </a:t>
            </a:r>
            <a:r>
              <a:rPr i="1" lang="en" sz="1300">
                <a:solidFill>
                  <a:srgbClr val="424242"/>
                </a:solidFill>
                <a:latin typeface="Calibri"/>
                <a:ea typeface="Calibri"/>
                <a:cs typeface="Calibri"/>
                <a:sym typeface="Calibri"/>
              </a:rPr>
              <a:t>R</a:t>
            </a:r>
            <a:r>
              <a:rPr lang="en" sz="1300">
                <a:solidFill>
                  <a:srgbClr val="424242"/>
                </a:solidFill>
                <a:latin typeface="Calibri"/>
                <a:ea typeface="Calibri"/>
                <a:cs typeface="Calibri"/>
                <a:sym typeface="Calibri"/>
              </a:rPr>
              <a:t> are all multiples of 40 between 200 and 640 (200, 240, 280, and so on).</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confuse domain and range with the visible graphing window or axis scales. For example, they might think the range only goes to 50 because the y-axis stops there. Ask if changing the scale or graphing window is possible, and clarify that domain and range depend on the situation, not the graph’s display.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Have students share the possible outputs for each function and explain that this set is called the </a:t>
            </a:r>
            <a:r>
              <a:rPr b="1" lang="en" sz="1300">
                <a:solidFill>
                  <a:schemeClr val="dk1"/>
                </a:solidFill>
                <a:latin typeface="Calibri"/>
                <a:ea typeface="Calibri"/>
                <a:cs typeface="Calibri"/>
                <a:sym typeface="Calibri"/>
              </a:rPr>
              <a:t>range,</a:t>
            </a:r>
            <a:r>
              <a:rPr lang="en" sz="1300">
                <a:solidFill>
                  <a:schemeClr val="dk1"/>
                </a:solidFill>
                <a:latin typeface="Calibri"/>
                <a:ea typeface="Calibri"/>
                <a:cs typeface="Calibri"/>
                <a:sym typeface="Calibri"/>
              </a:rPr>
              <a:t> which depends on the </a:t>
            </a:r>
            <a:r>
              <a:rPr b="1" lang="en" sz="1300">
                <a:solidFill>
                  <a:schemeClr val="dk1"/>
                </a:solidFill>
                <a:latin typeface="Calibri"/>
                <a:ea typeface="Calibri"/>
                <a:cs typeface="Calibri"/>
                <a:sym typeface="Calibri"/>
              </a:rPr>
              <a:t>domain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the square’s area, the range includes all values ≥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the tennis camp revenue, the range includes multiples of 40 from 200 to 640.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on function </a:t>
            </a:r>
            <a:r>
              <a:rPr i="1" lang="en" sz="1300">
                <a:solidFill>
                  <a:schemeClr val="dk1"/>
                </a:solidFill>
                <a:latin typeface="Calibri"/>
                <a:ea typeface="Calibri"/>
                <a:cs typeface="Calibri"/>
                <a:sym typeface="Calibri"/>
              </a:rPr>
              <a:t>R</a:t>
            </a:r>
            <a:r>
              <a:rPr lang="en" sz="1300">
                <a:solidFill>
                  <a:schemeClr val="dk1"/>
                </a:solidFill>
                <a:latin typeface="Calibri"/>
                <a:ea typeface="Calibri"/>
                <a:cs typeface="Calibri"/>
                <a:sym typeface="Calibri"/>
              </a:rPr>
              <a:t>. Ask which values can or cannot be outputs and which graph represents the function. Explain that while a graph of discrete points is more accurate, a line graph can be used if we clarify the domain (whole numbers) and range (multiples of 20).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allows, revisit the temperature function </a:t>
            </a: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c </a:t>
            </a:r>
            <a:r>
              <a:rPr lang="en" sz="1300">
                <a:solidFill>
                  <a:schemeClr val="dk1"/>
                </a:solidFill>
                <a:latin typeface="Calibri"/>
                <a:ea typeface="Calibri"/>
                <a:cs typeface="Calibri"/>
                <a:sym typeface="Calibri"/>
              </a:rPr>
              <a:t>+ 273.15: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Domain: values ≥  –273.15 (Celsius)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Range: values  ≥  0 (Kelvin)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3d2a549f63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3d2a549f63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They will need at least 13 students to collect $500 or more, so the possibilities are 13, 14, 15, and 16. On the graph, there are only 4 dots that lie on or above the horizontal line representing $500.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largest output value is 8.</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When graphed, the largest input value is 8 since it is an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 in the point (8,19). The  answer is the largest output value is 19.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largest output value is 19.</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he largest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 graphed is 19, so that is the largest output.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largest input value is 19.</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Since 19 in the point (8,19) is a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-coordinate, it is an output value. The answer is the largest output value is 19.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All odd numbers are outputs.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While the output values are odd numbers, the numbers in the outputs do not begin until 7. The answer is the largest output value is 19.</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150">
                <a:solidFill>
                  <a:srgbClr val="1D2125"/>
                </a:solidFill>
                <a:latin typeface="Roboto"/>
                <a:ea typeface="Roboto"/>
                <a:cs typeface="Roboto"/>
                <a:sym typeface="Roboto"/>
              </a:rPr>
              <a:t>Answer</a:t>
            </a:r>
            <a:endParaRPr b="1"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The input values are 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-values, and the output values are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-values.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(1,3) (2,6) (3,12) (4,24)</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This means the domain for the graphed relation is { 1, 2, 3, 4 } and the range is {3, 6, 12, 24}.</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Is 5 a possible input value? Why or why not?</a:t>
            </a:r>
            <a:endParaRPr sz="1300">
              <a:solidFill>
                <a:srgbClr val="1D2125"/>
              </a:solidFill>
              <a:latin typeface="Calibri"/>
              <a:ea typeface="Calibri"/>
              <a:cs typeface="Calibri"/>
              <a:sym typeface="Calibri"/>
            </a:endParaRPr>
          </a:p>
          <a:p>
            <a:pPr indent="457200" lvl="0" marL="0" rtl="0" algn="l">
              <a:lnSpc>
                <a:spcPct val="115000"/>
              </a:lnSpc>
              <a:spcBef>
                <a:spcPts val="0"/>
              </a:spcBef>
              <a:spcAft>
                <a:spcPts val="0"/>
              </a:spcAft>
              <a:buNone/>
            </a:pPr>
            <a:r>
              <a:rPr i="1" lang="en" sz="1300">
                <a:solidFill>
                  <a:srgbClr val="1D2125"/>
                </a:solidFill>
                <a:latin typeface="Calibri"/>
                <a:ea typeface="Calibri"/>
                <a:cs typeface="Calibri"/>
                <a:sym typeface="Calibri"/>
              </a:rPr>
              <a:t>n </a:t>
            </a:r>
            <a:r>
              <a:rPr lang="en" sz="1300">
                <a:solidFill>
                  <a:srgbClr val="1D2125"/>
                </a:solidFill>
                <a:latin typeface="Calibri"/>
                <a:ea typeface="Calibri"/>
                <a:cs typeface="Calibri"/>
                <a:sym typeface="Calibri"/>
              </a:rPr>
              <a:t>= 5 is possible. It means that 5 students perform community service.</a:t>
            </a:r>
            <a:endParaRPr sz="1300">
              <a:solidFill>
                <a:srgbClr val="1D2125"/>
              </a:solidFill>
              <a:latin typeface="Calibri"/>
              <a:ea typeface="Calibri"/>
              <a:cs typeface="Calibri"/>
              <a:sym typeface="Calibri"/>
            </a:endParaRPr>
          </a:p>
          <a:p>
            <a:pPr indent="45720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Is 24 a possible output value? Why or why not?</a:t>
            </a:r>
            <a:endParaRPr sz="1300">
              <a:solidFill>
                <a:srgbClr val="1D2125"/>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No, 24 is not possible as an output value. An output value has to be a multiple of 5.</a:t>
            </a:r>
            <a:endParaRPr sz="1300">
              <a:solidFill>
                <a:srgbClr val="1D2125"/>
              </a:solidFill>
              <a:latin typeface="Calibri"/>
              <a:ea typeface="Calibri"/>
              <a:cs typeface="Calibri"/>
              <a:sym typeface="Calibri"/>
            </a:endParaRPr>
          </a:p>
          <a:p>
            <a:pPr indent="45720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startAt="3"/>
            </a:pPr>
            <a:r>
              <a:rPr lang="en" sz="1300">
                <a:solidFill>
                  <a:srgbClr val="1D2125"/>
                </a:solidFill>
                <a:latin typeface="Calibri"/>
                <a:ea typeface="Calibri"/>
                <a:cs typeface="Calibri"/>
                <a:sym typeface="Calibri"/>
              </a:rPr>
              <a:t>Describe the domain of this function.</a:t>
            </a:r>
            <a:endParaRPr sz="1300">
              <a:solidFill>
                <a:srgbClr val="1D2125"/>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All integers from 0 to 12</a:t>
            </a:r>
            <a:endParaRPr sz="1300">
              <a:solidFill>
                <a:srgbClr val="1D2125"/>
              </a:solidFill>
              <a:latin typeface="Calibri"/>
              <a:ea typeface="Calibri"/>
              <a:cs typeface="Calibri"/>
              <a:sym typeface="Calibri"/>
            </a:endParaRPr>
          </a:p>
          <a:p>
            <a:pPr indent="45720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startAt="3"/>
            </a:pPr>
            <a:r>
              <a:rPr lang="en" sz="1300">
                <a:solidFill>
                  <a:srgbClr val="1D2125"/>
                </a:solidFill>
                <a:latin typeface="Calibri"/>
                <a:ea typeface="Calibri"/>
                <a:cs typeface="Calibri"/>
                <a:sym typeface="Calibri"/>
              </a:rPr>
              <a:t>Describe the range of this function.</a:t>
            </a:r>
            <a:endParaRPr sz="1300">
              <a:solidFill>
                <a:srgbClr val="1D2125"/>
              </a:solidFill>
              <a:latin typeface="Calibri"/>
              <a:ea typeface="Calibri"/>
              <a:cs typeface="Calibri"/>
              <a:sym typeface="Calibri"/>
            </a:endParaRPr>
          </a:p>
          <a:p>
            <a:pPr indent="0" lvl="0" marL="457200" rtl="0" algn="l">
              <a:spcBef>
                <a:spcPts val="0"/>
              </a:spcBef>
              <a:spcAft>
                <a:spcPts val="0"/>
              </a:spcAft>
              <a:buNone/>
            </a:pPr>
            <a:r>
              <a:rPr lang="en" sz="1300">
                <a:solidFill>
                  <a:srgbClr val="1D2125"/>
                </a:solidFill>
                <a:latin typeface="Calibri"/>
                <a:ea typeface="Calibri"/>
                <a:cs typeface="Calibri"/>
                <a:sym typeface="Calibri"/>
              </a:rPr>
              <a:t>Multiples of 5 from 0 to 60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Tell students that function </a:t>
            </a:r>
            <a:r>
              <a:rPr i="1" lang="en" sz="1300">
                <a:solidFill>
                  <a:schemeClr val="dk1"/>
                </a:solidFill>
                <a:latin typeface="Calibri"/>
                <a:ea typeface="Calibri"/>
                <a:cs typeface="Calibri"/>
                <a:sym typeface="Calibri"/>
              </a:rPr>
              <a:t>q</a:t>
            </a:r>
            <a:r>
              <a:rPr lang="en" sz="1300">
                <a:solidFill>
                  <a:schemeClr val="dk1"/>
                </a:solidFill>
                <a:latin typeface="Calibri"/>
                <a:ea typeface="Calibri"/>
                <a:cs typeface="Calibri"/>
                <a:sym typeface="Calibri"/>
              </a:rPr>
              <a:t> gives the number of minutes a person sleeps as a function of the number of hours they sleep in a 24-hour period. Display a graphic organizer such as shown.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decide whether each value or set of values described in the first column could be in the domain and in the range of the function. They should be prepared to explain their decisions (some of which may depend on the assumptions they made about the situation).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Once the class completes the organizer (an example is shown here), give students a moment to come up with a holistic description of the domain and range of this function.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457200" lvl="0" marL="1371600" rtl="0" algn="l">
              <a:spcBef>
                <a:spcPts val="0"/>
              </a:spcBef>
              <a:spcAft>
                <a:spcPts val="0"/>
              </a:spcAft>
              <a:buNone/>
            </a:pPr>
            <a:r>
              <a:rPr lang="en" sz="1300">
                <a:solidFill>
                  <a:schemeClr val="dk1"/>
                </a:solidFill>
                <a:latin typeface="Calibri"/>
                <a:ea typeface="Calibri"/>
                <a:cs typeface="Calibri"/>
                <a:sym typeface="Calibri"/>
              </a:rPr>
              <a:t>| In the Domain?      | In the Range?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Negative values		| No			| No</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0				| Yes			| Yes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Values less than 1		| Yes			| Yes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24                                		| Yes 			| Yes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25                                		| No			| Yes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60                               		| No			</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Yes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Fractions                    		| Yes			| Yes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Values greater than 480	| No			| Yes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1,500                    		| No 		            | No</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more on the benefits of using this type of metacognitive reflection, see the Research in Practice section of the course.</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13.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14.png"/><Relationship Id="rId7"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14.png"/><Relationship Id="rId7" Type="http://schemas.openxmlformats.org/officeDocument/2006/relationships/image" Target="../media/image9.png"/><Relationship Id="rId8"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www.youtube.com/watch?v=0Qo_WewZVCk" TargetMode="External"/><Relationship Id="rId4" Type="http://schemas.openxmlformats.org/officeDocument/2006/relationships/hyperlink" Target="https://www.youtube.com/watch?v=0Qo_WewZVCk" TargetMode="External"/><Relationship Id="rId5"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4.png"/><Relationship Id="rId6" Type="http://schemas.openxmlformats.org/officeDocument/2006/relationships/image" Target="../media/image9.png"/><Relationship Id="rId7"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7.png"/><Relationship Id="rId4" Type="http://schemas.openxmlformats.org/officeDocument/2006/relationships/image" Target="../media/image29.png"/><Relationship Id="rId5"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png"/><Relationship Id="rId4" Type="http://schemas.openxmlformats.org/officeDocument/2006/relationships/image" Target="../media/image25.png"/><Relationship Id="rId5"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14.pn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14.png"/><Relationship Id="rId5" Type="http://schemas.openxmlformats.org/officeDocument/2006/relationships/image" Target="../media/image8.png"/><Relationship Id="rId6" Type="http://schemas.openxmlformats.org/officeDocument/2006/relationships/image" Target="../media/image18.png"/><Relationship Id="rId7"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image" Target="../media/image35.png"/><Relationship Id="rId5" Type="http://schemas.openxmlformats.org/officeDocument/2006/relationships/image" Target="../media/image18.png"/><Relationship Id="rId6" Type="http://schemas.openxmlformats.org/officeDocument/2006/relationships/image" Target="../media/image20.png"/><Relationship Id="rId7"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4.12: Domain and Range, Part 1</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4.12: Domain and Range, Part 1</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{58BCFD2F-F271-45C5-8A92-08B9D99A7F21}</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Student walking up stairs while holding a large arrow and a briefcase, showing forward movement and taking charge of their learning path.&#10;" id="66" name="Google Shape;66;p10" title="Goals-6.png"/>
          <p:cNvPicPr preferRelativeResize="0"/>
          <p:nvPr/>
        </p:nvPicPr>
        <p:blipFill rotWithShape="1">
          <a:blip r:embed="rId3">
            <a:alphaModFix/>
          </a:blip>
          <a:srcRect b="2744" l="0" r="0" t="1963"/>
          <a:stretch/>
        </p:blipFill>
        <p:spPr>
          <a:xfrm>
            <a:off x="4850500" y="248900"/>
            <a:ext cx="4094575" cy="3901750"/>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Describe </a:t>
            </a:r>
            <a:r>
              <a:rPr lang="en">
                <a:solidFill>
                  <a:srgbClr val="F3F3F3"/>
                </a:solidFill>
              </a:rPr>
              <a:t>the “</a:t>
            </a:r>
            <a:r>
              <a:rPr b="1" lang="en">
                <a:solidFill>
                  <a:srgbClr val="F3F3F3"/>
                </a:solidFill>
              </a:rPr>
              <a:t>domain</a:t>
            </a:r>
            <a:r>
              <a:rPr lang="en">
                <a:solidFill>
                  <a:srgbClr val="F3F3F3"/>
                </a:solidFill>
              </a:rPr>
              <a:t>” and “</a:t>
            </a:r>
            <a:r>
              <a:rPr b="1" lang="en">
                <a:solidFill>
                  <a:srgbClr val="F3F3F3"/>
                </a:solidFill>
              </a:rPr>
              <a:t>range</a:t>
            </a:r>
            <a:r>
              <a:rPr lang="en">
                <a:solidFill>
                  <a:srgbClr val="F3F3F3"/>
                </a:solidFill>
              </a:rPr>
              <a:t>” of a function.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lang="en">
                <a:solidFill>
                  <a:srgbClr val="F3F3F3"/>
                </a:solidFill>
              </a:rPr>
              <a:t>When </a:t>
            </a:r>
            <a:r>
              <a:rPr b="1" lang="en">
                <a:solidFill>
                  <a:srgbClr val="F3F3F3"/>
                </a:solidFill>
              </a:rPr>
              <a:t>given a description</a:t>
            </a:r>
            <a:r>
              <a:rPr lang="en">
                <a:solidFill>
                  <a:srgbClr val="F3F3F3"/>
                </a:solidFill>
              </a:rPr>
              <a:t> of a function in a situation, </a:t>
            </a:r>
            <a:r>
              <a:rPr b="1" lang="en">
                <a:solidFill>
                  <a:srgbClr val="F3F3F3"/>
                </a:solidFill>
              </a:rPr>
              <a:t>determine</a:t>
            </a:r>
            <a:r>
              <a:rPr lang="en">
                <a:solidFill>
                  <a:srgbClr val="F3F3F3"/>
                </a:solidFill>
              </a:rPr>
              <a:t> a </a:t>
            </a:r>
            <a:r>
              <a:rPr b="1" lang="en">
                <a:solidFill>
                  <a:srgbClr val="F3F3F3"/>
                </a:solidFill>
              </a:rPr>
              <a:t>reasonable</a:t>
            </a:r>
            <a:r>
              <a:rPr lang="en">
                <a:solidFill>
                  <a:srgbClr val="F3F3F3"/>
                </a:solidFill>
              </a:rPr>
              <a:t> </a:t>
            </a:r>
            <a:r>
              <a:rPr b="1" lang="en">
                <a:solidFill>
                  <a:srgbClr val="F3F3F3"/>
                </a:solidFill>
              </a:rPr>
              <a:t>domain and range</a:t>
            </a:r>
            <a:r>
              <a:rPr lang="en">
                <a:solidFill>
                  <a:srgbClr val="F3F3F3"/>
                </a:solidFill>
              </a:rPr>
              <a:t> for the function.</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4.12: Domain and Range, Part 1</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520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36550" lvl="0" marL="457200" rtl="0" algn="l">
              <a:spcBef>
                <a:spcPts val="1200"/>
              </a:spcBef>
              <a:spcAft>
                <a:spcPts val="0"/>
              </a:spcAft>
              <a:buSzPts val="1700"/>
              <a:buChar char="●"/>
            </a:pPr>
            <a:r>
              <a:rPr lang="en" sz="1700"/>
              <a:t>Function</a:t>
            </a:r>
            <a:endParaRPr sz="1700"/>
          </a:p>
          <a:p>
            <a:pPr indent="-323850" lvl="1" marL="914400" rtl="0" algn="l">
              <a:spcBef>
                <a:spcPts val="0"/>
              </a:spcBef>
              <a:spcAft>
                <a:spcPts val="0"/>
              </a:spcAft>
              <a:buSzPts val="1500"/>
              <a:buChar char="○"/>
            </a:pPr>
            <a:r>
              <a:rPr lang="en" sz="1500"/>
              <a:t>A relation that takes inputs from one set and assigns them to outputs from another set, assigning exactly one output to each input.</a:t>
            </a:r>
            <a:endParaRPr sz="1500"/>
          </a:p>
          <a:p>
            <a:pPr indent="-336550" lvl="0" marL="457200" rtl="0" algn="l">
              <a:spcBef>
                <a:spcPts val="0"/>
              </a:spcBef>
              <a:spcAft>
                <a:spcPts val="0"/>
              </a:spcAft>
              <a:buSzPts val="1700"/>
              <a:buChar char="●"/>
            </a:pPr>
            <a:r>
              <a:rPr lang="en" sz="1700"/>
              <a:t>Input</a:t>
            </a:r>
            <a:endParaRPr sz="1700"/>
          </a:p>
          <a:p>
            <a:pPr indent="-323850" lvl="1" marL="914400" rtl="0" algn="l">
              <a:spcBef>
                <a:spcPts val="0"/>
              </a:spcBef>
              <a:spcAft>
                <a:spcPts val="0"/>
              </a:spcAft>
              <a:buSzPts val="1500"/>
              <a:buChar char="○"/>
            </a:pPr>
            <a:r>
              <a:rPr lang="en" sz="1500"/>
              <a:t>The value that is substituted into a function.</a:t>
            </a:r>
            <a:endParaRPr sz="1500"/>
          </a:p>
          <a:p>
            <a:pPr indent="-336550" lvl="0" marL="457200" rtl="0" algn="l">
              <a:spcBef>
                <a:spcPts val="0"/>
              </a:spcBef>
              <a:spcAft>
                <a:spcPts val="0"/>
              </a:spcAft>
              <a:buSzPts val="1700"/>
              <a:buChar char="●"/>
            </a:pPr>
            <a:r>
              <a:rPr lang="en" sz="1700"/>
              <a:t>Output</a:t>
            </a:r>
            <a:endParaRPr sz="1700"/>
          </a:p>
          <a:p>
            <a:pPr indent="-323850" lvl="1" marL="914400" rtl="0" algn="l">
              <a:spcBef>
                <a:spcPts val="0"/>
              </a:spcBef>
              <a:spcAft>
                <a:spcPts val="0"/>
              </a:spcAft>
              <a:buSzPts val="1500"/>
              <a:buChar char="○"/>
            </a:pPr>
            <a:r>
              <a:rPr lang="en" sz="1500"/>
              <a:t>The value that results from substituting the input values into a function.</a:t>
            </a:r>
            <a:endParaRPr sz="15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4.12: Domain and Range, Part 1</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4062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36550" lvl="0" marL="457200" rtl="0" algn="l">
              <a:spcBef>
                <a:spcPts val="1200"/>
              </a:spcBef>
              <a:spcAft>
                <a:spcPts val="0"/>
              </a:spcAft>
              <a:buSzPts val="1700"/>
              <a:buChar char="●"/>
            </a:pPr>
            <a:r>
              <a:rPr lang="en" sz="1700"/>
              <a:t>Domain</a:t>
            </a:r>
            <a:endParaRPr sz="1700"/>
          </a:p>
          <a:p>
            <a:pPr indent="-323850" lvl="1" marL="914400" rtl="0" algn="l">
              <a:spcBef>
                <a:spcPts val="0"/>
              </a:spcBef>
              <a:spcAft>
                <a:spcPts val="0"/>
              </a:spcAft>
              <a:buSzPts val="1500"/>
              <a:buChar char="○"/>
            </a:pPr>
            <a:r>
              <a:rPr lang="en" sz="1500"/>
              <a:t>The set of all possible input values for a function. Set of the first numbers or abscissa of the ordered pairs in a relationship.</a:t>
            </a:r>
            <a:endParaRPr sz="1500"/>
          </a:p>
          <a:p>
            <a:pPr indent="-336550" lvl="0" marL="457200" rtl="0" algn="l">
              <a:spcBef>
                <a:spcPts val="0"/>
              </a:spcBef>
              <a:spcAft>
                <a:spcPts val="0"/>
              </a:spcAft>
              <a:buSzPts val="1700"/>
              <a:buChar char="●"/>
            </a:pPr>
            <a:r>
              <a:rPr lang="en" sz="1700"/>
              <a:t>Range</a:t>
            </a:r>
            <a:endParaRPr sz="1700"/>
          </a:p>
          <a:p>
            <a:pPr indent="-323850" lvl="1" marL="914400" rtl="0" algn="l">
              <a:spcBef>
                <a:spcPts val="0"/>
              </a:spcBef>
              <a:spcAft>
                <a:spcPts val="0"/>
              </a:spcAft>
              <a:buSzPts val="1500"/>
              <a:buChar char="○"/>
            </a:pPr>
            <a:r>
              <a:rPr lang="en" sz="1500"/>
              <a:t>The set of all possible output values for a function. Set of the</a:t>
            </a:r>
            <a:endParaRPr sz="1500"/>
          </a:p>
          <a:p>
            <a:pPr indent="-323850" lvl="1" marL="914400" rtl="0" algn="l">
              <a:spcBef>
                <a:spcPts val="0"/>
              </a:spcBef>
              <a:spcAft>
                <a:spcPts val="0"/>
              </a:spcAft>
              <a:buSzPts val="1500"/>
              <a:buChar char="○"/>
            </a:pPr>
            <a:r>
              <a:rPr lang="en" sz="1500"/>
              <a:t>second numbers in the ordered pairs of a relationship.</a:t>
            </a:r>
            <a:endParaRPr sz="15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700">
                <a:solidFill>
                  <a:srgbClr val="005047"/>
                </a:solidFill>
              </a:rPr>
              <a:t>Warm Up - </a:t>
            </a:r>
            <a:r>
              <a:rPr lang="en" sz="2700"/>
              <a:t>Barking as an Input/Output</a:t>
            </a:r>
            <a:r>
              <a:rPr lang="en" sz="2700"/>
              <a:t> </a:t>
            </a:r>
            <a:r>
              <a:rPr lang="en" sz="2600"/>
              <a:t>🐶</a:t>
            </a:r>
            <a:endParaRPr sz="2600">
              <a:solidFill>
                <a:srgbClr val="005047"/>
              </a:solidFill>
            </a:endParaRPr>
          </a:p>
        </p:txBody>
      </p:sp>
      <p:sp>
        <p:nvSpPr>
          <p:cNvPr id="114" name="Google Shape;114;p13"/>
          <p:cNvSpPr txBox="1"/>
          <p:nvPr>
            <p:ph idx="1" type="body"/>
          </p:nvPr>
        </p:nvSpPr>
        <p:spPr>
          <a:xfrm>
            <a:off x="311700" y="1076275"/>
            <a:ext cx="8520600" cy="1011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500"/>
              </a:spcAft>
              <a:buNone/>
            </a:pPr>
            <a:r>
              <a:rPr lang="en" sz="1600"/>
              <a:t>Earlier, you saw a situation where the total number of times a dog has barked was a function of the time, in seconds, after its owner tied its leash to a post and left. Less than 3 minutes after he left, the owner returned, untied the leash, and walked away with the dog.</a:t>
            </a:r>
            <a:endParaRPr sz="1600"/>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4.12.1: Determining Reasonable Inputs and Outputs</a:t>
            </a:r>
            <a:endParaRPr/>
          </a:p>
        </p:txBody>
      </p:sp>
      <p:pic>
        <p:nvPicPr>
          <p:cNvPr descr="A cartoon brown dog with a green collar sits and barks, shown by three black lines near its open mouth." id="117" name="Google Shape;117;p13" title="Screenshot 2025-06-13 174332.png"/>
          <p:cNvPicPr preferRelativeResize="0"/>
          <p:nvPr/>
        </p:nvPicPr>
        <p:blipFill>
          <a:blip r:embed="rId3">
            <a:alphaModFix/>
          </a:blip>
          <a:stretch>
            <a:fillRect/>
          </a:stretch>
        </p:blipFill>
        <p:spPr>
          <a:xfrm>
            <a:off x="2947246" y="2280075"/>
            <a:ext cx="2432707" cy="2325775"/>
          </a:xfrm>
          <a:prstGeom prst="rect">
            <a:avLst/>
          </a:prstGeom>
          <a:noFill/>
          <a:ln>
            <a:noFill/>
          </a:ln>
        </p:spPr>
      </p:pic>
      <p:sp>
        <p:nvSpPr>
          <p:cNvPr id="118" name="Google Shape;118;p13"/>
          <p:cNvSpPr txBox="1"/>
          <p:nvPr/>
        </p:nvSpPr>
        <p:spPr>
          <a:xfrm>
            <a:off x="414425" y="2021400"/>
            <a:ext cx="3752100" cy="19608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Could each value be an </a:t>
            </a:r>
            <a:r>
              <a:rPr b="1" lang="en" sz="1800">
                <a:solidFill>
                  <a:srgbClr val="424242"/>
                </a:solidFill>
                <a:latin typeface="Calibri"/>
                <a:ea typeface="Calibri"/>
                <a:cs typeface="Calibri"/>
                <a:sym typeface="Calibri"/>
              </a:rPr>
              <a:t>input </a:t>
            </a:r>
            <a:r>
              <a:rPr lang="en" sz="1800">
                <a:solidFill>
                  <a:srgbClr val="424242"/>
                </a:solidFill>
                <a:latin typeface="Calibri"/>
                <a:ea typeface="Calibri"/>
                <a:cs typeface="Calibri"/>
                <a:sym typeface="Calibri"/>
              </a:rPr>
              <a:t>of the function? Be prepared to explain your reasoning.</a:t>
            </a:r>
            <a:endParaRPr sz="1800">
              <a:solidFill>
                <a:srgbClr val="424242"/>
              </a:solidFill>
              <a:latin typeface="Calibri"/>
              <a:ea typeface="Calibri"/>
              <a:cs typeface="Calibri"/>
              <a:sym typeface="Calibri"/>
            </a:endParaRPr>
          </a:p>
          <a:p>
            <a:pPr indent="-342900" lvl="1" marL="914400" rtl="0" algn="l">
              <a:lnSpc>
                <a:spcPct val="200000"/>
              </a:lnSpc>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15</a:t>
            </a:r>
            <a:endParaRPr sz="1800">
              <a:solidFill>
                <a:srgbClr val="424242"/>
              </a:solidFill>
              <a:latin typeface="Calibri"/>
              <a:ea typeface="Calibri"/>
              <a:cs typeface="Calibri"/>
              <a:sym typeface="Calibri"/>
            </a:endParaRPr>
          </a:p>
          <a:p>
            <a:pPr indent="-342900" lvl="1" marL="914400" rtl="0" algn="l">
              <a:lnSpc>
                <a:spcPct val="200000"/>
              </a:lnSpc>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84 ½ </a:t>
            </a:r>
            <a:endParaRPr sz="1800">
              <a:solidFill>
                <a:srgbClr val="424242"/>
              </a:solidFill>
              <a:latin typeface="Calibri"/>
              <a:ea typeface="Calibri"/>
              <a:cs typeface="Calibri"/>
              <a:sym typeface="Calibri"/>
            </a:endParaRPr>
          </a:p>
          <a:p>
            <a:pPr indent="-342900" lvl="1" marL="914400" rtl="0" algn="l">
              <a:lnSpc>
                <a:spcPct val="200000"/>
              </a:lnSpc>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300</a:t>
            </a:r>
            <a:endParaRPr sz="1800">
              <a:solidFill>
                <a:srgbClr val="424242"/>
              </a:solidFill>
              <a:latin typeface="Calibri"/>
              <a:ea typeface="Calibri"/>
              <a:cs typeface="Calibri"/>
              <a:sym typeface="Calibri"/>
            </a:endParaRPr>
          </a:p>
        </p:txBody>
      </p:sp>
      <p:sp>
        <p:nvSpPr>
          <p:cNvPr id="119" name="Google Shape;119;p13"/>
          <p:cNvSpPr txBox="1"/>
          <p:nvPr/>
        </p:nvSpPr>
        <p:spPr>
          <a:xfrm>
            <a:off x="5080200" y="1978375"/>
            <a:ext cx="3752100" cy="1960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Could each value be an </a:t>
            </a:r>
            <a:r>
              <a:rPr b="1" lang="en" sz="1800">
                <a:solidFill>
                  <a:srgbClr val="424242"/>
                </a:solidFill>
                <a:latin typeface="Calibri"/>
                <a:ea typeface="Calibri"/>
                <a:cs typeface="Calibri"/>
                <a:sym typeface="Calibri"/>
              </a:rPr>
              <a:t>output</a:t>
            </a:r>
            <a:r>
              <a:rPr lang="en" sz="1800">
                <a:solidFill>
                  <a:srgbClr val="424242"/>
                </a:solidFill>
                <a:latin typeface="Calibri"/>
                <a:ea typeface="Calibri"/>
                <a:cs typeface="Calibri"/>
                <a:sym typeface="Calibri"/>
              </a:rPr>
              <a:t> of the function? Be prepared to explain your reasoning.</a:t>
            </a:r>
            <a:endParaRPr sz="1800">
              <a:solidFill>
                <a:srgbClr val="424242"/>
              </a:solidFill>
              <a:latin typeface="Calibri"/>
              <a:ea typeface="Calibri"/>
              <a:cs typeface="Calibri"/>
              <a:sym typeface="Calibri"/>
            </a:endParaRPr>
          </a:p>
          <a:p>
            <a:pPr indent="-342900" lvl="1" marL="914400" rtl="0" algn="l">
              <a:lnSpc>
                <a:spcPct val="200000"/>
              </a:lnSpc>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15</a:t>
            </a:r>
            <a:endParaRPr sz="1800">
              <a:solidFill>
                <a:srgbClr val="424242"/>
              </a:solidFill>
              <a:latin typeface="Calibri"/>
              <a:ea typeface="Calibri"/>
              <a:cs typeface="Calibri"/>
              <a:sym typeface="Calibri"/>
            </a:endParaRPr>
          </a:p>
          <a:p>
            <a:pPr indent="-342900" lvl="1" marL="914400" rtl="0" algn="l">
              <a:lnSpc>
                <a:spcPct val="200000"/>
              </a:lnSpc>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84 ½ </a:t>
            </a:r>
            <a:endParaRPr sz="1800">
              <a:solidFill>
                <a:srgbClr val="424242"/>
              </a:solidFill>
              <a:latin typeface="Calibri"/>
              <a:ea typeface="Calibri"/>
              <a:cs typeface="Calibri"/>
              <a:sym typeface="Calibri"/>
            </a:endParaRPr>
          </a:p>
          <a:p>
            <a:pPr indent="-342900" lvl="1" marL="914400" rtl="0" algn="l">
              <a:lnSpc>
                <a:spcPct val="200000"/>
              </a:lnSpc>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300</a:t>
            </a:r>
            <a:endParaRPr sz="1800">
              <a:solidFill>
                <a:srgbClr val="424242"/>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9" name="Google Shape;129;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0" name="Google Shape;130;p14"/>
          <p:cNvCxnSpPr>
            <a:stCxn id="124" idx="2"/>
            <a:endCxn id="12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1" name="Google Shape;131;p14"/>
          <p:cNvCxnSpPr>
            <a:stCxn id="126" idx="3"/>
            <a:endCxn id="125"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5" idx="3"/>
            <a:endCxn id="12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7" idx="3"/>
            <a:endCxn id="12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4" name="Google Shape;134;p14"/>
          <p:cNvCxnSpPr>
            <a:stCxn id="129" idx="3"/>
            <a:endCxn id="12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5" name="Google Shape;135;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6" name="Google Shape;136;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7" name="Google Shape;137;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8" name="Google Shape;138;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9" name="Google Shape;139;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40" name="Google Shape;140;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1" name="Google Shape;141;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2" name="Google Shape;142;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3" name="Google Shape;143;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4" name="Google Shape;144;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5" name="Google Shape;145;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6" name="Google Shape;146;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7" name="Google Shape;147;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8" name="Google Shape;148;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2" name="Shape 152"/>
        <p:cNvGrpSpPr/>
        <p:nvPr/>
      </p:nvGrpSpPr>
      <p:grpSpPr>
        <a:xfrm>
          <a:off x="0" y="0"/>
          <a:ext cx="0" cy="0"/>
          <a:chOff x="0" y="0"/>
          <a:chExt cx="0" cy="0"/>
        </a:xfrm>
      </p:grpSpPr>
      <p:sp>
        <p:nvSpPr>
          <p:cNvPr id="153" name="Google Shape;153;p15"/>
          <p:cNvSpPr txBox="1"/>
          <p:nvPr>
            <p:ph type="title"/>
          </p:nvPr>
        </p:nvSpPr>
        <p:spPr>
          <a:xfrm>
            <a:off x="311700" y="445025"/>
            <a:ext cx="8520600" cy="446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a:t>
            </a:r>
            <a:r>
              <a:rPr lang="en" sz="1700"/>
              <a:t>Possible or Impossible Input❓</a:t>
            </a:r>
            <a:endParaRPr sz="1900">
              <a:solidFill>
                <a:srgbClr val="005047"/>
              </a:solidFill>
            </a:endParaRPr>
          </a:p>
        </p:txBody>
      </p:sp>
      <p:sp>
        <p:nvSpPr>
          <p:cNvPr id="154" name="Google Shape;154;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5" name="Google Shape;155;p1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Page </a:t>
            </a:r>
            <a:r>
              <a:rPr lang="en" sz="1000"/>
              <a:t>4.12.2: Domain: The Input of a Function</a:t>
            </a:r>
            <a:endParaRPr/>
          </a:p>
        </p:txBody>
      </p:sp>
      <p:pic>
        <p:nvPicPr>
          <p:cNvPr id="156" name="Google Shape;156;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57" name="Google Shape;157;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58" name="Google Shape;158;p15"/>
          <p:cNvSpPr/>
          <p:nvPr/>
        </p:nvSpPr>
        <p:spPr>
          <a:xfrm>
            <a:off x="5034250" y="921900"/>
            <a:ext cx="3652500" cy="17880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“_____ is a possible/impossible input because . . .”</a:t>
            </a:r>
            <a:endParaRPr>
              <a:latin typeface="Noto Sans Medium"/>
              <a:ea typeface="Noto Sans Medium"/>
              <a:cs typeface="Noto Sans Medium"/>
              <a:sym typeface="Noto Sans Medium"/>
            </a:endParaRPr>
          </a:p>
          <a:p>
            <a:pPr indent="0" lvl="0" marL="0" rtl="0" algn="l">
              <a:spcBef>
                <a:spcPts val="500"/>
              </a:spcBef>
              <a:spcAft>
                <a:spcPts val="0"/>
              </a:spcAft>
              <a:buNone/>
            </a:pPr>
            <a:r>
              <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“I agree because . . .” or “I disagree because . . . .”</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Discussion Supports</a:t>
            </a:r>
            <a:endParaRPr sz="1000">
              <a:latin typeface="Noto Sans Light"/>
              <a:ea typeface="Noto Sans Light"/>
              <a:cs typeface="Noto Sans Light"/>
              <a:sym typeface="Noto Sans Light"/>
            </a:endParaRPr>
          </a:p>
        </p:txBody>
      </p:sp>
      <p:sp>
        <p:nvSpPr>
          <p:cNvPr id="159" name="Google Shape;159;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6"/>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Possible or Impossible Input❓</a:t>
            </a:r>
            <a:endParaRPr sz="1800">
              <a:solidFill>
                <a:srgbClr val="005047"/>
              </a:solidFill>
            </a:endParaRPr>
          </a:p>
        </p:txBody>
      </p:sp>
      <p:sp>
        <p:nvSpPr>
          <p:cNvPr id="165" name="Google Shape;165;p16"/>
          <p:cNvSpPr txBox="1"/>
          <p:nvPr>
            <p:ph idx="1" type="body"/>
          </p:nvPr>
        </p:nvSpPr>
        <p:spPr>
          <a:xfrm>
            <a:off x="310899" y="1298450"/>
            <a:ext cx="4740000" cy="2540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500"/>
              <a:t>Your teacher will give you a set of cards that each contain a number. Decide whether each number is a possible input for the functions described on the next slide. Sort the cards into two groups: possible inputs and impossible inputs. Record your sorting decisions.</a:t>
            </a:r>
            <a:endParaRPr sz="2500"/>
          </a:p>
        </p:txBody>
      </p:sp>
      <p:sp>
        <p:nvSpPr>
          <p:cNvPr id="166" name="Google Shape;166;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4.12.2: Domain: The Input of a Function</a:t>
            </a:r>
            <a:endParaRPr/>
          </a:p>
        </p:txBody>
      </p:sp>
      <p:sp>
        <p:nvSpPr>
          <p:cNvPr id="168" name="Google Shape;168;p16"/>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Three cards labeled Card Sort: Possible or Impossible? display the numbers 25/4, 0.8, and 9 respectively, with each number centered on its card inside a rectangular border." id="169" name="Google Shape;169;p16"/>
          <p:cNvPicPr preferRelativeResize="0"/>
          <p:nvPr/>
        </p:nvPicPr>
        <p:blipFill rotWithShape="1">
          <a:blip r:embed="rId3">
            <a:alphaModFix/>
          </a:blip>
          <a:srcRect b="3975" l="3490" r="3685" t="0"/>
          <a:stretch/>
        </p:blipFill>
        <p:spPr>
          <a:xfrm>
            <a:off x="5296400" y="1423925"/>
            <a:ext cx="1972450" cy="2845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5" name="Google Shape;175;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4.12.2: Domain: The Input of a Function</a:t>
            </a:r>
            <a:endParaRPr sz="1000"/>
          </a:p>
        </p:txBody>
      </p:sp>
      <p:sp>
        <p:nvSpPr>
          <p:cNvPr id="176" name="Google Shape;176;p17"/>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Activity - Possible or Impossible Input❓</a:t>
            </a:r>
            <a:endParaRPr sz="2600"/>
          </a:p>
        </p:txBody>
      </p:sp>
      <p:sp>
        <p:nvSpPr>
          <p:cNvPr id="177" name="Google Shape;177;p17"/>
          <p:cNvSpPr txBox="1"/>
          <p:nvPr/>
        </p:nvSpPr>
        <p:spPr>
          <a:xfrm>
            <a:off x="310900" y="1240975"/>
            <a:ext cx="5708100" cy="33495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The area of a square, in square centimeters, is a function of its side length, </a:t>
            </a:r>
            <a:r>
              <a:rPr i="1" lang="en" sz="1500">
                <a:solidFill>
                  <a:srgbClr val="424242"/>
                </a:solidFill>
                <a:latin typeface="Calibri"/>
                <a:ea typeface="Calibri"/>
                <a:cs typeface="Calibri"/>
                <a:sym typeface="Calibri"/>
              </a:rPr>
              <a:t>s</a:t>
            </a:r>
            <a:r>
              <a:rPr lang="en" sz="1500">
                <a:solidFill>
                  <a:srgbClr val="424242"/>
                </a:solidFill>
                <a:latin typeface="Calibri"/>
                <a:ea typeface="Calibri"/>
                <a:cs typeface="Calibri"/>
                <a:sym typeface="Calibri"/>
              </a:rPr>
              <a:t>, in centimeters. The equation </a:t>
            </a:r>
            <a:r>
              <a:rPr i="1" lang="en" sz="1500">
                <a:solidFill>
                  <a:srgbClr val="424242"/>
                </a:solidFill>
                <a:latin typeface="Times New Roman"/>
                <a:ea typeface="Times New Roman"/>
                <a:cs typeface="Times New Roman"/>
                <a:sym typeface="Times New Roman"/>
              </a:rPr>
              <a:t>A</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s</a:t>
            </a:r>
            <a:r>
              <a:rPr lang="en" sz="1500">
                <a:solidFill>
                  <a:srgbClr val="424242"/>
                </a:solidFill>
                <a:latin typeface="Calibri"/>
                <a:ea typeface="Calibri"/>
                <a:cs typeface="Calibri"/>
                <a:sym typeface="Calibri"/>
              </a:rPr>
              <a:t>) = </a:t>
            </a:r>
            <a:r>
              <a:rPr i="1" lang="en" sz="1500">
                <a:solidFill>
                  <a:srgbClr val="424242"/>
                </a:solidFill>
                <a:latin typeface="Times New Roman"/>
                <a:ea typeface="Times New Roman"/>
                <a:cs typeface="Times New Roman"/>
                <a:sym typeface="Times New Roman"/>
              </a:rPr>
              <a:t>s</a:t>
            </a:r>
            <a:r>
              <a:rPr baseline="30000" lang="en" sz="1500">
                <a:solidFill>
                  <a:srgbClr val="424242"/>
                </a:solidFill>
                <a:latin typeface="Times New Roman"/>
                <a:ea typeface="Times New Roman"/>
                <a:cs typeface="Times New Roman"/>
                <a:sym typeface="Times New Roman"/>
              </a:rPr>
              <a:t>2</a:t>
            </a:r>
            <a:r>
              <a:rPr lang="en" sz="1500">
                <a:solidFill>
                  <a:srgbClr val="424242"/>
                </a:solidFill>
                <a:latin typeface="Calibri"/>
                <a:ea typeface="Calibri"/>
                <a:cs typeface="Calibri"/>
                <a:sym typeface="Calibri"/>
              </a:rPr>
              <a:t> defines this function.</a:t>
            </a:r>
            <a:endParaRPr sz="1500">
              <a:solidFill>
                <a:srgbClr val="424242"/>
              </a:solidFill>
              <a:latin typeface="Calibri"/>
              <a:ea typeface="Calibri"/>
              <a:cs typeface="Calibri"/>
              <a:sym typeface="Calibri"/>
            </a:endParaRPr>
          </a:p>
          <a:p>
            <a:pPr indent="-323850" lvl="0" marL="457200" rtl="0" algn="l">
              <a:spcBef>
                <a:spcPts val="100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A tennis camp charges $40 per student for a full-day camp. The camp only runs if at least 5 students sign up, and it limits the enrollment to 16 campers a day. The amount of revenue, in dollars, that the tennis camp collects is a function of the number of students who enroll. The equation </a:t>
            </a:r>
            <a:r>
              <a:rPr i="1" lang="en" sz="1500">
                <a:solidFill>
                  <a:srgbClr val="424242"/>
                </a:solidFill>
                <a:latin typeface="Times New Roman"/>
                <a:ea typeface="Times New Roman"/>
                <a:cs typeface="Times New Roman"/>
                <a:sym typeface="Times New Roman"/>
              </a:rPr>
              <a:t>R</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 40</a:t>
            </a: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defines this function.</a:t>
            </a:r>
            <a:endParaRPr sz="1500">
              <a:solidFill>
                <a:srgbClr val="424242"/>
              </a:solidFill>
              <a:latin typeface="Calibri"/>
              <a:ea typeface="Calibri"/>
              <a:cs typeface="Calibri"/>
              <a:sym typeface="Calibri"/>
            </a:endParaRPr>
          </a:p>
          <a:p>
            <a:pPr indent="-323850" lvl="0" marL="457200" rtl="0" algn="l">
              <a:spcBef>
                <a:spcPts val="100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The relationship between temperature in Celsius and the </a:t>
            </a:r>
            <a:r>
              <a:rPr lang="en" sz="1500">
                <a:solidFill>
                  <a:srgbClr val="424242"/>
                </a:solidFill>
                <a:latin typeface="Calibri"/>
                <a:ea typeface="Calibri"/>
                <a:cs typeface="Calibri"/>
                <a:sym typeface="Calibri"/>
              </a:rPr>
              <a:t>t</a:t>
            </a:r>
            <a:r>
              <a:rPr lang="en" sz="1500">
                <a:solidFill>
                  <a:srgbClr val="424242"/>
                </a:solidFill>
                <a:latin typeface="Calibri"/>
                <a:ea typeface="Calibri"/>
                <a:cs typeface="Calibri"/>
                <a:sym typeface="Calibri"/>
              </a:rPr>
              <a:t>emperature in Kelvin can be represented by a function </a:t>
            </a:r>
            <a:r>
              <a:rPr i="1" lang="en" sz="1500">
                <a:solidFill>
                  <a:srgbClr val="424242"/>
                </a:solidFill>
                <a:latin typeface="Times New Roman"/>
                <a:ea typeface="Times New Roman"/>
                <a:cs typeface="Times New Roman"/>
                <a:sym typeface="Times New Roman"/>
              </a:rPr>
              <a:t>k</a:t>
            </a:r>
            <a:r>
              <a:rPr lang="en" sz="1500">
                <a:solidFill>
                  <a:srgbClr val="424242"/>
                </a:solidFill>
                <a:latin typeface="Calibri"/>
                <a:ea typeface="Calibri"/>
                <a:cs typeface="Calibri"/>
                <a:sym typeface="Calibri"/>
              </a:rPr>
              <a:t>. The equation </a:t>
            </a:r>
            <a:r>
              <a:rPr i="1" lang="en" sz="1500">
                <a:solidFill>
                  <a:srgbClr val="424242"/>
                </a:solidFill>
                <a:latin typeface="Times New Roman"/>
                <a:ea typeface="Times New Roman"/>
                <a:cs typeface="Times New Roman"/>
                <a:sym typeface="Times New Roman"/>
              </a:rPr>
              <a:t>k</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c</a:t>
            </a:r>
            <a:r>
              <a:rPr lang="en" sz="1500">
                <a:solidFill>
                  <a:srgbClr val="424242"/>
                </a:solidFill>
                <a:latin typeface="Calibri"/>
                <a:ea typeface="Calibri"/>
                <a:cs typeface="Calibri"/>
                <a:sym typeface="Calibri"/>
              </a:rPr>
              <a:t>) = </a:t>
            </a:r>
            <a:r>
              <a:rPr i="1" lang="en" sz="1500">
                <a:solidFill>
                  <a:srgbClr val="424242"/>
                </a:solidFill>
                <a:latin typeface="Times New Roman"/>
                <a:ea typeface="Times New Roman"/>
                <a:cs typeface="Times New Roman"/>
                <a:sym typeface="Times New Roman"/>
              </a:rPr>
              <a:t>c</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+ 273.15 defines this function, where </a:t>
            </a:r>
            <a:r>
              <a:rPr i="1" lang="en" sz="1500">
                <a:solidFill>
                  <a:srgbClr val="424242"/>
                </a:solidFill>
                <a:latin typeface="Times New Roman"/>
                <a:ea typeface="Times New Roman"/>
                <a:cs typeface="Times New Roman"/>
                <a:sym typeface="Times New Roman"/>
              </a:rPr>
              <a:t>c</a:t>
            </a:r>
            <a:r>
              <a:rPr lang="en" sz="1500">
                <a:solidFill>
                  <a:srgbClr val="424242"/>
                </a:solidFill>
                <a:latin typeface="Calibri"/>
                <a:ea typeface="Calibri"/>
                <a:cs typeface="Calibri"/>
                <a:sym typeface="Calibri"/>
              </a:rPr>
              <a:t> is the temperature in Celsius and </a:t>
            </a:r>
            <a:r>
              <a:rPr i="1" lang="en" sz="1500">
                <a:solidFill>
                  <a:srgbClr val="424242"/>
                </a:solidFill>
                <a:latin typeface="Times New Roman"/>
                <a:ea typeface="Times New Roman"/>
                <a:cs typeface="Times New Roman"/>
                <a:sym typeface="Times New Roman"/>
              </a:rPr>
              <a:t>k</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c</a:t>
            </a:r>
            <a:r>
              <a:rPr lang="en" sz="1500">
                <a:solidFill>
                  <a:srgbClr val="424242"/>
                </a:solidFill>
                <a:latin typeface="Calibri"/>
                <a:ea typeface="Calibri"/>
                <a:cs typeface="Calibri"/>
                <a:sym typeface="Calibri"/>
              </a:rPr>
              <a:t>) is the temperature in Kelvin.</a:t>
            </a:r>
            <a:endParaRPr sz="1500">
              <a:solidFill>
                <a:srgbClr val="424242"/>
              </a:solidFill>
              <a:latin typeface="Calibri"/>
              <a:ea typeface="Calibri"/>
              <a:cs typeface="Calibri"/>
              <a:sym typeface="Calibri"/>
            </a:endParaRPr>
          </a:p>
          <a:p>
            <a:pPr indent="0" lvl="0" marL="0" rtl="0" algn="l">
              <a:spcBef>
                <a:spcPts val="100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p:txBody>
      </p:sp>
      <p:sp>
        <p:nvSpPr>
          <p:cNvPr id="178" name="Google Shape;178;p17"/>
          <p:cNvSpPr txBox="1"/>
          <p:nvPr/>
        </p:nvSpPr>
        <p:spPr>
          <a:xfrm>
            <a:off x="310896" y="877824"/>
            <a:ext cx="41337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424242"/>
                </a:solidFill>
                <a:latin typeface="Calibri"/>
                <a:ea typeface="Calibri"/>
                <a:cs typeface="Calibri"/>
                <a:sym typeface="Calibri"/>
              </a:rPr>
              <a:t>List possible inputs and outputs for each </a:t>
            </a:r>
            <a:r>
              <a:rPr lang="en" sz="1500">
                <a:solidFill>
                  <a:srgbClr val="424242"/>
                </a:solidFill>
                <a:latin typeface="Calibri"/>
                <a:ea typeface="Calibri"/>
                <a:cs typeface="Calibri"/>
                <a:sym typeface="Calibri"/>
              </a:rPr>
              <a:t>question</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p:txBody>
      </p:sp>
      <p:pic>
        <p:nvPicPr>
          <p:cNvPr id="179" name="Google Shape;179;p17"/>
          <p:cNvPicPr preferRelativeResize="0"/>
          <p:nvPr/>
        </p:nvPicPr>
        <p:blipFill rotWithShape="1">
          <a:blip r:embed="rId3">
            <a:alphaModFix/>
          </a:blip>
          <a:srcRect b="33757" l="0" r="0" t="0"/>
          <a:stretch/>
        </p:blipFill>
        <p:spPr>
          <a:xfrm>
            <a:off x="6096000" y="1240965"/>
            <a:ext cx="2279625" cy="2076824"/>
          </a:xfrm>
          <a:prstGeom prst="rect">
            <a:avLst/>
          </a:prstGeom>
          <a:noFill/>
          <a:ln>
            <a:noFill/>
          </a:ln>
        </p:spPr>
      </p:pic>
      <p:sp>
        <p:nvSpPr>
          <p:cNvPr id="180" name="Google Shape;180;p17"/>
          <p:cNvSpPr txBox="1"/>
          <p:nvPr/>
        </p:nvSpPr>
        <p:spPr>
          <a:xfrm>
            <a:off x="6019000" y="3574675"/>
            <a:ext cx="2797200" cy="1015800"/>
          </a:xfrm>
          <a:prstGeom prst="rect">
            <a:avLst/>
          </a:prstGeom>
          <a:solidFill>
            <a:srgbClr val="EFEFEF"/>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The domain of a function is the set of all of its possible input values.</a:t>
            </a:r>
            <a:endParaRPr sz="1800">
              <a:solidFill>
                <a:srgbClr val="424242"/>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18"/>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Identifying Outputs of a Function</a:t>
            </a:r>
            <a:endParaRPr b="1"/>
          </a:p>
        </p:txBody>
      </p:sp>
      <p:pic>
        <p:nvPicPr>
          <p:cNvPr descr="A graph shows the function A(s) = s², plotting side length (centimeters) on the x-axis and area (square centimeters) on the y-axis. Points (2,4), (3,9), and (7,49) are labeled as input-output pairs." id="187" name="Google Shape;187;p18" title="Screenshot 2025-07-16 173158.png">
            <a:hlinkClick r:id="rId4"/>
          </p:cNvPr>
          <p:cNvPicPr preferRelativeResize="0"/>
          <p:nvPr/>
        </p:nvPicPr>
        <p:blipFill rotWithShape="1">
          <a:blip r:embed="rId5">
            <a:alphaModFix/>
          </a:blip>
          <a:srcRect b="0" l="298" r="308" t="0"/>
          <a:stretch/>
        </p:blipFill>
        <p:spPr>
          <a:xfrm>
            <a:off x="1695488" y="482875"/>
            <a:ext cx="5753022" cy="321894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3" name="Google Shape;193;p19"/>
          <p:cNvSpPr txBox="1"/>
          <p:nvPr>
            <p:ph idx="1" type="body"/>
          </p:nvPr>
        </p:nvSpPr>
        <p:spPr>
          <a:xfrm>
            <a:off x="311700" y="1097275"/>
            <a:ext cx="4991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Jose created a function </a:t>
            </a:r>
            <a:r>
              <a:rPr i="1" lang="en" sz="1700">
                <a:latin typeface="Times New Roman"/>
                <a:ea typeface="Times New Roman"/>
                <a:cs typeface="Times New Roman"/>
                <a:sym typeface="Times New Roman"/>
              </a:rPr>
              <a:t>W</a:t>
            </a:r>
            <a:r>
              <a:rPr lang="en" sz="1700"/>
              <a:t>(</a:t>
            </a:r>
            <a:r>
              <a:rPr i="1" lang="en" sz="1700">
                <a:latin typeface="Times New Roman"/>
                <a:ea typeface="Times New Roman"/>
                <a:cs typeface="Times New Roman"/>
                <a:sym typeface="Times New Roman"/>
              </a:rPr>
              <a:t>h</a:t>
            </a:r>
            <a:r>
              <a:rPr lang="en" sz="1700"/>
              <a:t>) for the weight, </a:t>
            </a:r>
            <a:r>
              <a:rPr i="1" lang="en" sz="1700">
                <a:latin typeface="Times New Roman"/>
                <a:ea typeface="Times New Roman"/>
                <a:cs typeface="Times New Roman"/>
                <a:sym typeface="Times New Roman"/>
              </a:rPr>
              <a:t>W</a:t>
            </a:r>
            <a:r>
              <a:rPr lang="en" sz="1700"/>
              <a:t>, of his family members given their height, </a:t>
            </a:r>
            <a:r>
              <a:rPr i="1" lang="en" sz="1700">
                <a:latin typeface="Times New Roman"/>
                <a:ea typeface="Times New Roman"/>
                <a:cs typeface="Times New Roman"/>
                <a:sym typeface="Times New Roman"/>
              </a:rPr>
              <a:t>h</a:t>
            </a:r>
            <a:r>
              <a:rPr lang="en" sz="1700"/>
              <a:t>, in inches.</a:t>
            </a:r>
            <a:endParaRPr sz="1700"/>
          </a:p>
          <a:p>
            <a:pPr indent="0" lvl="0" marL="0" rtl="0" algn="l">
              <a:lnSpc>
                <a:spcPct val="100000"/>
              </a:lnSpc>
              <a:spcBef>
                <a:spcPts val="1200"/>
              </a:spcBef>
              <a:spcAft>
                <a:spcPts val="0"/>
              </a:spcAft>
              <a:buNone/>
            </a:pPr>
            <a:r>
              <a:rPr lang="en" sz="1700"/>
              <a:t>Which of the following provides a group of possible inputs for the function?</a:t>
            </a:r>
            <a:endParaRPr sz="1700"/>
          </a:p>
          <a:p>
            <a:pPr indent="-336550" lvl="0" marL="914400" rtl="0" algn="l">
              <a:lnSpc>
                <a:spcPct val="100000"/>
              </a:lnSpc>
              <a:spcBef>
                <a:spcPts val="1200"/>
              </a:spcBef>
              <a:spcAft>
                <a:spcPts val="0"/>
              </a:spcAft>
              <a:buClr>
                <a:srgbClr val="424242"/>
              </a:buClr>
              <a:buSzPts val="1700"/>
              <a:buFont typeface="Calibri"/>
              <a:buAutoNum type="alphaLcPeriod"/>
            </a:pPr>
            <a:r>
              <a:rPr lang="en" sz="1700"/>
              <a:t>36, 52, −70</a:t>
            </a:r>
            <a:endParaRPr sz="1700"/>
          </a:p>
          <a:p>
            <a:pPr indent="-336550" lvl="0" marL="914400" rtl="0" algn="l">
              <a:lnSpc>
                <a:spcPct val="100000"/>
              </a:lnSpc>
              <a:spcBef>
                <a:spcPts val="1000"/>
              </a:spcBef>
              <a:spcAft>
                <a:spcPts val="0"/>
              </a:spcAft>
              <a:buClr>
                <a:srgbClr val="424242"/>
              </a:buClr>
              <a:buSzPts val="1700"/>
              <a:buFont typeface="Calibri"/>
              <a:buAutoNum type="alphaLcPeriod"/>
            </a:pPr>
            <a:r>
              <a:rPr lang="en" sz="1700"/>
              <a:t>5, 40, 62</a:t>
            </a:r>
            <a:endParaRPr sz="1700"/>
          </a:p>
          <a:p>
            <a:pPr indent="-336550" lvl="0" marL="914400" rtl="0" algn="l">
              <a:lnSpc>
                <a:spcPct val="100000"/>
              </a:lnSpc>
              <a:spcBef>
                <a:spcPts val="1000"/>
              </a:spcBef>
              <a:spcAft>
                <a:spcPts val="0"/>
              </a:spcAft>
              <a:buClr>
                <a:srgbClr val="424242"/>
              </a:buClr>
              <a:buSzPts val="1700"/>
              <a:buFont typeface="Calibri"/>
              <a:buAutoNum type="alphaLcPeriod"/>
            </a:pPr>
            <a:r>
              <a:rPr lang="en" sz="1700"/>
              <a:t>47, 50.2, 60½ </a:t>
            </a:r>
            <a:endParaRPr sz="1700"/>
          </a:p>
          <a:p>
            <a:pPr indent="-336550" lvl="0" marL="914400" rtl="0" algn="l">
              <a:lnSpc>
                <a:spcPct val="100000"/>
              </a:lnSpc>
              <a:spcBef>
                <a:spcPts val="1000"/>
              </a:spcBef>
              <a:spcAft>
                <a:spcPts val="0"/>
              </a:spcAft>
              <a:buClr>
                <a:srgbClr val="424242"/>
              </a:buClr>
              <a:buSzPts val="1700"/>
              <a:buFont typeface="Calibri"/>
              <a:buAutoNum type="alphaLcPeriod"/>
            </a:pPr>
            <a:r>
              <a:rPr lang="en" sz="1700"/>
              <a:t>62, −68, 70¾ </a:t>
            </a:r>
            <a:endParaRPr sz="1700"/>
          </a:p>
        </p:txBody>
      </p:sp>
      <p:sp>
        <p:nvSpPr>
          <p:cNvPr id="194" name="Google Shape;194;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4.12.2: Domain: The Input of a Function</a:t>
            </a:r>
            <a:endParaRPr sz="1000"/>
          </a:p>
        </p:txBody>
      </p:sp>
      <p:pic>
        <p:nvPicPr>
          <p:cNvPr id="196" name="Google Shape;196;p19"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97" name="Google Shape;197;p19">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graph with an upward curve and four blue dots, labeled w on the vertical axis and h on the horizontal axis, on a tan background &#10;." id="198" name="Google Shape;198;p19" title="ChatGPT Image Aug 5, 2025, 09_27_05 PM.png"/>
          <p:cNvPicPr preferRelativeResize="0"/>
          <p:nvPr/>
        </p:nvPicPr>
        <p:blipFill>
          <a:blip r:embed="rId4">
            <a:alphaModFix/>
          </a:blip>
          <a:stretch>
            <a:fillRect/>
          </a:stretch>
        </p:blipFill>
        <p:spPr>
          <a:xfrm>
            <a:off x="5455200" y="1170125"/>
            <a:ext cx="2975155" cy="297515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2" name="Shape 202"/>
        <p:cNvGrpSpPr/>
        <p:nvPr/>
      </p:nvGrpSpPr>
      <p:grpSpPr>
        <a:xfrm>
          <a:off x="0" y="0"/>
          <a:ext cx="0" cy="0"/>
          <a:chOff x="0" y="0"/>
          <a:chExt cx="0" cy="0"/>
        </a:xfrm>
      </p:grpSpPr>
      <p:sp>
        <p:nvSpPr>
          <p:cNvPr id="203" name="Google Shape;203;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04" name="Google Shape;204;p20"/>
          <p:cNvSpPr txBox="1"/>
          <p:nvPr>
            <p:ph idx="1" type="body"/>
          </p:nvPr>
        </p:nvSpPr>
        <p:spPr>
          <a:xfrm>
            <a:off x="311700" y="1173475"/>
            <a:ext cx="5837700" cy="143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Finding Possible Input Values</a:t>
            </a:r>
            <a:endParaRPr b="1"/>
          </a:p>
          <a:p>
            <a:pPr indent="0" lvl="0" marL="457200" rtl="0" algn="l">
              <a:spcBef>
                <a:spcPts val="0"/>
              </a:spcBef>
              <a:spcAft>
                <a:spcPts val="0"/>
              </a:spcAft>
              <a:buNone/>
            </a:pPr>
            <a:r>
              <a:t/>
            </a:r>
            <a:endParaRPr sz="500"/>
          </a:p>
          <a:p>
            <a:pPr indent="-336550" lvl="0" marL="457200" rtl="0" algn="l">
              <a:spcBef>
                <a:spcPts val="0"/>
              </a:spcBef>
              <a:spcAft>
                <a:spcPts val="0"/>
              </a:spcAft>
              <a:buSzPts val="1700"/>
              <a:buAutoNum type="arabicPeriod"/>
            </a:pPr>
            <a:r>
              <a:rPr lang="en" sz="1700"/>
              <a:t>Micah mows lawns every week where the function </a:t>
            </a:r>
            <a:r>
              <a:rPr i="1" lang="en" sz="1700">
                <a:latin typeface="Times New Roman"/>
                <a:ea typeface="Times New Roman"/>
                <a:cs typeface="Times New Roman"/>
                <a:sym typeface="Times New Roman"/>
              </a:rPr>
              <a:t>M</a:t>
            </a:r>
            <a:r>
              <a:rPr lang="en" sz="1700"/>
              <a:t> represents the number of lawns mowed as a function of </a:t>
            </a:r>
            <a:r>
              <a:rPr i="1" lang="en" sz="1700">
                <a:latin typeface="Times New Roman"/>
                <a:ea typeface="Times New Roman"/>
                <a:cs typeface="Times New Roman"/>
                <a:sym typeface="Times New Roman"/>
              </a:rPr>
              <a:t>d</a:t>
            </a:r>
            <a:r>
              <a:rPr lang="en" sz="1700"/>
              <a:t>, days, modeled by the equation </a:t>
            </a:r>
            <a:r>
              <a:rPr i="1" lang="en" sz="1700">
                <a:latin typeface="Times New Roman"/>
                <a:ea typeface="Times New Roman"/>
                <a:cs typeface="Times New Roman"/>
                <a:sym typeface="Times New Roman"/>
              </a:rPr>
              <a:t>M</a:t>
            </a:r>
            <a:r>
              <a:rPr lang="en" sz="1700"/>
              <a:t>(</a:t>
            </a:r>
            <a:r>
              <a:rPr i="1" lang="en" sz="1700">
                <a:latin typeface="Times New Roman"/>
                <a:ea typeface="Times New Roman"/>
                <a:cs typeface="Times New Roman"/>
                <a:sym typeface="Times New Roman"/>
              </a:rPr>
              <a:t>d</a:t>
            </a:r>
            <a:r>
              <a:rPr lang="en" sz="1700"/>
              <a:t>) = 4</a:t>
            </a:r>
            <a:r>
              <a:rPr i="1" lang="en" sz="1700">
                <a:latin typeface="Times New Roman"/>
                <a:ea typeface="Times New Roman"/>
                <a:cs typeface="Times New Roman"/>
                <a:sym typeface="Times New Roman"/>
              </a:rPr>
              <a:t>d</a:t>
            </a:r>
            <a:r>
              <a:rPr lang="en" sz="1700"/>
              <a:t>. Select </a:t>
            </a:r>
            <a:r>
              <a:rPr b="1" lang="en" sz="1700"/>
              <a:t>three</a:t>
            </a:r>
            <a:r>
              <a:rPr lang="en" sz="1700"/>
              <a:t> from the list on the right that are inputs for this function.</a:t>
            </a:r>
            <a:endParaRPr sz="1700"/>
          </a:p>
        </p:txBody>
      </p:sp>
      <p:sp>
        <p:nvSpPr>
          <p:cNvPr id="205" name="Google Shape;205;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4.12.2: Domain: The Input of a Function - Additional Resources</a:t>
            </a:r>
            <a:endParaRPr sz="1000"/>
          </a:p>
        </p:txBody>
      </p:sp>
      <p:pic>
        <p:nvPicPr>
          <p:cNvPr id="207" name="Google Shape;207;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08" name="Google Shape;208;p20"/>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209" name="Google Shape;209;p20"/>
          <p:cNvSpPr txBox="1"/>
          <p:nvPr/>
        </p:nvSpPr>
        <p:spPr>
          <a:xfrm>
            <a:off x="5625150" y="1684125"/>
            <a:ext cx="1688400" cy="1246500"/>
          </a:xfrm>
          <a:prstGeom prst="rect">
            <a:avLst/>
          </a:prstGeom>
          <a:noFill/>
          <a:ln>
            <a:noFill/>
          </a:ln>
        </p:spPr>
        <p:txBody>
          <a:bodyPr anchorCtr="0" anchor="t" bIns="91425" lIns="91425" spcFirstLastPara="1" rIns="91425" wrap="square" tIns="91425">
            <a:spAutoFit/>
          </a:bodyPr>
          <a:lstStyle/>
          <a:p>
            <a:pPr indent="-327025" lvl="0" marL="914400" rtl="0" algn="l">
              <a:lnSpc>
                <a:spcPct val="115000"/>
              </a:lnSpc>
              <a:spcBef>
                <a:spcPts val="0"/>
              </a:spcBef>
              <a:spcAft>
                <a:spcPts val="0"/>
              </a:spcAft>
              <a:buClr>
                <a:srgbClr val="1D2125"/>
              </a:buClr>
              <a:buSzPts val="1550"/>
              <a:buFont typeface="Calibri"/>
              <a:buChar char="●"/>
            </a:pPr>
            <a:r>
              <a:rPr lang="en" sz="1550">
                <a:solidFill>
                  <a:srgbClr val="1D2125"/>
                </a:solidFill>
                <a:highlight>
                  <a:srgbClr val="FFFFFF"/>
                </a:highlight>
                <a:latin typeface="Calibri"/>
                <a:ea typeface="Calibri"/>
                <a:cs typeface="Calibri"/>
                <a:sym typeface="Calibri"/>
              </a:rPr>
              <a:t>−2</a:t>
            </a:r>
            <a:endParaRPr sz="1550">
              <a:solidFill>
                <a:srgbClr val="1D2125"/>
              </a:solidFill>
              <a:highlight>
                <a:srgbClr val="FFFFFF"/>
              </a:highlight>
              <a:latin typeface="Calibri"/>
              <a:ea typeface="Calibri"/>
              <a:cs typeface="Calibri"/>
              <a:sym typeface="Calibri"/>
            </a:endParaRPr>
          </a:p>
          <a:p>
            <a:pPr indent="-327025" lvl="0" marL="914400" rtl="0" algn="l">
              <a:lnSpc>
                <a:spcPct val="115000"/>
              </a:lnSpc>
              <a:spcBef>
                <a:spcPts val="0"/>
              </a:spcBef>
              <a:spcAft>
                <a:spcPts val="0"/>
              </a:spcAft>
              <a:buClr>
                <a:srgbClr val="1D2125"/>
              </a:buClr>
              <a:buSzPts val="1550"/>
              <a:buFont typeface="Calibri"/>
              <a:buChar char="●"/>
            </a:pPr>
            <a:r>
              <a:rPr lang="en" sz="1550">
                <a:solidFill>
                  <a:srgbClr val="1D2125"/>
                </a:solidFill>
                <a:highlight>
                  <a:srgbClr val="FFFFFF"/>
                </a:highlight>
                <a:latin typeface="Calibri"/>
                <a:ea typeface="Calibri"/>
                <a:cs typeface="Calibri"/>
                <a:sym typeface="Calibri"/>
              </a:rPr>
              <a:t>0</a:t>
            </a:r>
            <a:endParaRPr sz="1550">
              <a:solidFill>
                <a:srgbClr val="1D2125"/>
              </a:solidFill>
              <a:highlight>
                <a:srgbClr val="FFFFFF"/>
              </a:highlight>
              <a:latin typeface="Calibri"/>
              <a:ea typeface="Calibri"/>
              <a:cs typeface="Calibri"/>
              <a:sym typeface="Calibri"/>
            </a:endParaRPr>
          </a:p>
          <a:p>
            <a:pPr indent="-327025" lvl="0" marL="914400" rtl="0" algn="l">
              <a:lnSpc>
                <a:spcPct val="115000"/>
              </a:lnSpc>
              <a:spcBef>
                <a:spcPts val="0"/>
              </a:spcBef>
              <a:spcAft>
                <a:spcPts val="0"/>
              </a:spcAft>
              <a:buClr>
                <a:srgbClr val="1D2125"/>
              </a:buClr>
              <a:buSzPts val="1550"/>
              <a:buFont typeface="Calibri"/>
              <a:buChar char="●"/>
            </a:pPr>
            <a:r>
              <a:rPr lang="en" sz="1550">
                <a:solidFill>
                  <a:srgbClr val="1D2125"/>
                </a:solidFill>
                <a:highlight>
                  <a:srgbClr val="FFFFFF"/>
                </a:highlight>
                <a:latin typeface="Calibri"/>
                <a:ea typeface="Calibri"/>
                <a:cs typeface="Calibri"/>
                <a:sym typeface="Calibri"/>
              </a:rPr>
              <a:t>2.5</a:t>
            </a:r>
            <a:endParaRPr sz="1550">
              <a:solidFill>
                <a:srgbClr val="1D2125"/>
              </a:solidFill>
              <a:highlight>
                <a:srgbClr val="FFFFFF"/>
              </a:highlight>
              <a:latin typeface="Calibri"/>
              <a:ea typeface="Calibri"/>
              <a:cs typeface="Calibri"/>
              <a:sym typeface="Calibri"/>
            </a:endParaRPr>
          </a:p>
          <a:p>
            <a:pPr indent="-327025" lvl="0" marL="914400" rtl="0" algn="l">
              <a:lnSpc>
                <a:spcPct val="115000"/>
              </a:lnSpc>
              <a:spcBef>
                <a:spcPts val="0"/>
              </a:spcBef>
              <a:spcAft>
                <a:spcPts val="0"/>
              </a:spcAft>
              <a:buClr>
                <a:srgbClr val="1D2125"/>
              </a:buClr>
              <a:buSzPts val="1550"/>
              <a:buFont typeface="Calibri"/>
              <a:buChar char="●"/>
            </a:pPr>
            <a:r>
              <a:rPr lang="en" sz="1550">
                <a:solidFill>
                  <a:srgbClr val="1D2125"/>
                </a:solidFill>
                <a:highlight>
                  <a:srgbClr val="FFFFFF"/>
                </a:highlight>
                <a:latin typeface="Calibri"/>
                <a:ea typeface="Calibri"/>
                <a:cs typeface="Calibri"/>
                <a:sym typeface="Calibri"/>
              </a:rPr>
              <a:t>4</a:t>
            </a:r>
            <a:endParaRPr sz="2100">
              <a:solidFill>
                <a:srgbClr val="424242"/>
              </a:solidFill>
              <a:latin typeface="Calibri"/>
              <a:ea typeface="Calibri"/>
              <a:cs typeface="Calibri"/>
              <a:sym typeface="Calibri"/>
            </a:endParaRPr>
          </a:p>
        </p:txBody>
      </p:sp>
      <p:sp>
        <p:nvSpPr>
          <p:cNvPr id="210" name="Google Shape;210;p20"/>
          <p:cNvSpPr txBox="1"/>
          <p:nvPr>
            <p:ph idx="1" type="body"/>
          </p:nvPr>
        </p:nvSpPr>
        <p:spPr>
          <a:xfrm>
            <a:off x="311688" y="2968475"/>
            <a:ext cx="5837700" cy="14319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sz="500"/>
          </a:p>
          <a:p>
            <a:pPr indent="-336550" lvl="0" marL="457200" rtl="0" algn="l">
              <a:spcBef>
                <a:spcPts val="0"/>
              </a:spcBef>
              <a:spcAft>
                <a:spcPts val="0"/>
              </a:spcAft>
              <a:buSzPts val="1700"/>
              <a:buAutoNum type="arabicPeriod" startAt="2"/>
            </a:pPr>
            <a:r>
              <a:rPr lang="en" sz="1700"/>
              <a:t>Elena runs at a constant speed. Her distance, </a:t>
            </a:r>
            <a:r>
              <a:rPr i="1" lang="en" sz="1700">
                <a:latin typeface="Times New Roman"/>
                <a:ea typeface="Times New Roman"/>
                <a:cs typeface="Times New Roman"/>
                <a:sym typeface="Times New Roman"/>
              </a:rPr>
              <a:t>D</a:t>
            </a:r>
            <a:r>
              <a:rPr lang="en" sz="1700"/>
              <a:t>, in miles is a function of the time, </a:t>
            </a:r>
            <a:r>
              <a:rPr i="1" lang="en" sz="1700">
                <a:latin typeface="Times New Roman"/>
                <a:ea typeface="Times New Roman"/>
                <a:cs typeface="Times New Roman"/>
                <a:sym typeface="Times New Roman"/>
              </a:rPr>
              <a:t>t</a:t>
            </a:r>
            <a:r>
              <a:rPr lang="en" sz="1700"/>
              <a:t>, in minutes. Her running distance is represented by the function </a:t>
            </a:r>
            <a:r>
              <a:rPr i="1" lang="en" sz="1700">
                <a:latin typeface="Times New Roman"/>
                <a:ea typeface="Times New Roman"/>
                <a:cs typeface="Times New Roman"/>
                <a:sym typeface="Times New Roman"/>
              </a:rPr>
              <a:t>D</a:t>
            </a:r>
            <a:r>
              <a:rPr lang="en" sz="1700"/>
              <a:t>(</a:t>
            </a:r>
            <a:r>
              <a:rPr i="1" lang="en" sz="1700">
                <a:latin typeface="Times New Roman"/>
                <a:ea typeface="Times New Roman"/>
                <a:cs typeface="Times New Roman"/>
                <a:sym typeface="Times New Roman"/>
              </a:rPr>
              <a:t>t</a:t>
            </a:r>
            <a:r>
              <a:rPr lang="en" sz="1700"/>
              <a:t>) = 9</a:t>
            </a:r>
            <a:r>
              <a:rPr i="1" lang="en" sz="1700">
                <a:latin typeface="Times New Roman"/>
                <a:ea typeface="Times New Roman"/>
                <a:cs typeface="Times New Roman"/>
                <a:sym typeface="Times New Roman"/>
              </a:rPr>
              <a:t>t</a:t>
            </a:r>
            <a:r>
              <a:rPr lang="en" sz="1700"/>
              <a:t>. Select </a:t>
            </a:r>
            <a:r>
              <a:rPr b="1" lang="en" sz="1700"/>
              <a:t>three</a:t>
            </a:r>
            <a:r>
              <a:rPr lang="en" sz="1700"/>
              <a:t> from the list on the right that are inputs for this function.</a:t>
            </a:r>
            <a:endParaRPr sz="1700"/>
          </a:p>
        </p:txBody>
      </p:sp>
      <p:sp>
        <p:nvSpPr>
          <p:cNvPr id="211" name="Google Shape;211;p20"/>
          <p:cNvSpPr txBox="1"/>
          <p:nvPr/>
        </p:nvSpPr>
        <p:spPr>
          <a:xfrm>
            <a:off x="5640063" y="3167546"/>
            <a:ext cx="1688400" cy="1246500"/>
          </a:xfrm>
          <a:prstGeom prst="rect">
            <a:avLst/>
          </a:prstGeom>
          <a:noFill/>
          <a:ln>
            <a:noFill/>
          </a:ln>
        </p:spPr>
        <p:txBody>
          <a:bodyPr anchorCtr="0" anchor="t" bIns="91425" lIns="91425" spcFirstLastPara="1" rIns="91425" wrap="square" tIns="91425">
            <a:spAutoFit/>
          </a:bodyPr>
          <a:lstStyle/>
          <a:p>
            <a:pPr indent="-327025" lvl="0" marL="914400" rtl="0" algn="l">
              <a:lnSpc>
                <a:spcPct val="115000"/>
              </a:lnSpc>
              <a:spcBef>
                <a:spcPts val="0"/>
              </a:spcBef>
              <a:spcAft>
                <a:spcPts val="0"/>
              </a:spcAft>
              <a:buClr>
                <a:srgbClr val="1D2125"/>
              </a:buClr>
              <a:buSzPts val="1550"/>
              <a:buFont typeface="Calibri"/>
              <a:buChar char="●"/>
            </a:pPr>
            <a:r>
              <a:rPr lang="en" sz="1550">
                <a:solidFill>
                  <a:srgbClr val="1D2125"/>
                </a:solidFill>
                <a:highlight>
                  <a:srgbClr val="FFFFFF"/>
                </a:highlight>
                <a:latin typeface="Calibri"/>
                <a:ea typeface="Calibri"/>
                <a:cs typeface="Calibri"/>
                <a:sym typeface="Calibri"/>
              </a:rPr>
              <a:t>−7</a:t>
            </a:r>
            <a:endParaRPr sz="1550">
              <a:solidFill>
                <a:srgbClr val="1D2125"/>
              </a:solidFill>
              <a:highlight>
                <a:srgbClr val="FFFFFF"/>
              </a:highlight>
              <a:latin typeface="Calibri"/>
              <a:ea typeface="Calibri"/>
              <a:cs typeface="Calibri"/>
              <a:sym typeface="Calibri"/>
            </a:endParaRPr>
          </a:p>
          <a:p>
            <a:pPr indent="-327025" lvl="0" marL="914400" rtl="0" algn="l">
              <a:lnSpc>
                <a:spcPct val="115000"/>
              </a:lnSpc>
              <a:spcBef>
                <a:spcPts val="0"/>
              </a:spcBef>
              <a:spcAft>
                <a:spcPts val="0"/>
              </a:spcAft>
              <a:buClr>
                <a:srgbClr val="1D2125"/>
              </a:buClr>
              <a:buSzPts val="1550"/>
              <a:buFont typeface="Calibri"/>
              <a:buChar char="●"/>
            </a:pPr>
            <a:r>
              <a:rPr lang="en" sz="1550">
                <a:solidFill>
                  <a:srgbClr val="1D2125"/>
                </a:solidFill>
                <a:highlight>
                  <a:srgbClr val="FFFFFF"/>
                </a:highlight>
                <a:latin typeface="Calibri"/>
                <a:ea typeface="Calibri"/>
                <a:cs typeface="Calibri"/>
                <a:sym typeface="Calibri"/>
              </a:rPr>
              <a:t>40</a:t>
            </a:r>
            <a:endParaRPr sz="1550">
              <a:solidFill>
                <a:srgbClr val="1D2125"/>
              </a:solidFill>
              <a:highlight>
                <a:srgbClr val="FFFFFF"/>
              </a:highlight>
              <a:latin typeface="Calibri"/>
              <a:ea typeface="Calibri"/>
              <a:cs typeface="Calibri"/>
              <a:sym typeface="Calibri"/>
            </a:endParaRPr>
          </a:p>
          <a:p>
            <a:pPr indent="-327025" lvl="0" marL="914400" rtl="0" algn="l">
              <a:lnSpc>
                <a:spcPct val="115000"/>
              </a:lnSpc>
              <a:spcBef>
                <a:spcPts val="0"/>
              </a:spcBef>
              <a:spcAft>
                <a:spcPts val="0"/>
              </a:spcAft>
              <a:buClr>
                <a:srgbClr val="1D2125"/>
              </a:buClr>
              <a:buSzPts val="1550"/>
              <a:buFont typeface="Calibri"/>
              <a:buChar char="●"/>
            </a:pPr>
            <a:r>
              <a:rPr lang="en" sz="1550">
                <a:solidFill>
                  <a:srgbClr val="1D2125"/>
                </a:solidFill>
                <a:highlight>
                  <a:srgbClr val="FFFFFF"/>
                </a:highlight>
                <a:latin typeface="Calibri"/>
                <a:ea typeface="Calibri"/>
                <a:cs typeface="Calibri"/>
                <a:sym typeface="Calibri"/>
              </a:rPr>
              <a:t>⅔ </a:t>
            </a:r>
            <a:endParaRPr sz="1550">
              <a:solidFill>
                <a:srgbClr val="1D2125"/>
              </a:solidFill>
              <a:highlight>
                <a:srgbClr val="FFFFFF"/>
              </a:highlight>
              <a:latin typeface="Calibri"/>
              <a:ea typeface="Calibri"/>
              <a:cs typeface="Calibri"/>
              <a:sym typeface="Calibri"/>
            </a:endParaRPr>
          </a:p>
          <a:p>
            <a:pPr indent="-327025" lvl="0" marL="914400" rtl="0" algn="l">
              <a:lnSpc>
                <a:spcPct val="115000"/>
              </a:lnSpc>
              <a:spcBef>
                <a:spcPts val="0"/>
              </a:spcBef>
              <a:spcAft>
                <a:spcPts val="0"/>
              </a:spcAft>
              <a:buClr>
                <a:srgbClr val="1D2125"/>
              </a:buClr>
              <a:buSzPts val="1550"/>
              <a:buFont typeface="Calibri"/>
              <a:buChar char="●"/>
            </a:pPr>
            <a:r>
              <a:rPr lang="en" sz="1550">
                <a:solidFill>
                  <a:srgbClr val="1D2125"/>
                </a:solidFill>
                <a:highlight>
                  <a:srgbClr val="FFFFFF"/>
                </a:highlight>
                <a:latin typeface="Calibri"/>
                <a:ea typeface="Calibri"/>
                <a:cs typeface="Calibri"/>
                <a:sym typeface="Calibri"/>
              </a:rPr>
              <a:t>60.5</a:t>
            </a:r>
            <a:endParaRPr sz="1550">
              <a:solidFill>
                <a:srgbClr val="1D2125"/>
              </a:solidFill>
              <a:highlight>
                <a:srgbClr val="FFFFFF"/>
              </a:highlight>
              <a:latin typeface="Calibri"/>
              <a:ea typeface="Calibri"/>
              <a:cs typeface="Calibri"/>
              <a:sym typeface="Calibri"/>
            </a:endParaRPr>
          </a:p>
        </p:txBody>
      </p:sp>
      <p:pic>
        <p:nvPicPr>
          <p:cNvPr descr="Illustration of a smiling boy wearing a red shirt and blue pants, boosting his productivity by mowing a grassy lawn with an orange lawnmower on a sunny day. Trees, hills, and clouds are in the background." id="212" name="Google Shape;212;p20" title="ChatGPT Image Aug 5, 2025, 09_36_02 PM.png"/>
          <p:cNvPicPr preferRelativeResize="0"/>
          <p:nvPr/>
        </p:nvPicPr>
        <p:blipFill>
          <a:blip r:embed="rId4">
            <a:alphaModFix/>
          </a:blip>
          <a:stretch>
            <a:fillRect/>
          </a:stretch>
        </p:blipFill>
        <p:spPr>
          <a:xfrm>
            <a:off x="7084001" y="1697600"/>
            <a:ext cx="1748301" cy="17483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8" name="Google Shape;218;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9" name="Google Shape;219;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0" name="Google Shape;220;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1" name="Google Shape;221;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2" name="Google Shape;222;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23" name="Google Shape;223;p21"/>
          <p:cNvCxnSpPr>
            <a:stCxn id="217" idx="2"/>
            <a:endCxn id="21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24" name="Google Shape;224;p21"/>
          <p:cNvCxnSpPr>
            <a:stCxn id="219" idx="3"/>
            <a:endCxn id="21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25" name="Google Shape;225;p21"/>
          <p:cNvCxnSpPr>
            <a:stCxn id="218" idx="3"/>
            <a:endCxn id="220"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26" name="Google Shape;226;p21"/>
          <p:cNvCxnSpPr>
            <a:stCxn id="220" idx="3"/>
            <a:endCxn id="22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27" name="Google Shape;227;p21"/>
          <p:cNvCxnSpPr>
            <a:stCxn id="222" idx="3"/>
            <a:endCxn id="22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28" name="Google Shape;22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9" name="Google Shape;229;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30" name="Google Shape;230;p21"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31" name="Google Shape;231;p21"/>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32" name="Google Shape;232;p2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33" name="Google Shape;233;p2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34" name="Google Shape;234;p21"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35" name="Google Shape;235;p2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36" name="Google Shape;236;p21"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37" name="Google Shape;237;p21"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38" name="Google Shape;238;p2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39" name="Google Shape;239;p2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40" name="Google Shape;240;p21"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41" name="Google Shape;241;p21"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5" name="Shape 245"/>
        <p:cNvGrpSpPr/>
        <p:nvPr/>
      </p:nvGrpSpPr>
      <p:grpSpPr>
        <a:xfrm>
          <a:off x="0" y="0"/>
          <a:ext cx="0" cy="0"/>
          <a:chOff x="0" y="0"/>
          <a:chExt cx="0" cy="0"/>
        </a:xfrm>
      </p:grpSpPr>
      <p:sp>
        <p:nvSpPr>
          <p:cNvPr id="246" name="Google Shape;246;p22"/>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a:t>
            </a:r>
            <a:r>
              <a:rPr lang="en" sz="2000"/>
              <a:t>Range of a Function </a:t>
            </a:r>
            <a:r>
              <a:rPr lang="en" sz="2500"/>
              <a:t>📤</a:t>
            </a:r>
            <a:endParaRPr sz="1900">
              <a:solidFill>
                <a:srgbClr val="005047"/>
              </a:solidFill>
            </a:endParaRPr>
          </a:p>
        </p:txBody>
      </p:sp>
      <p:sp>
        <p:nvSpPr>
          <p:cNvPr id="247" name="Google Shape;247;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8" name="Google Shape;248;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4.12.3: Range: The Output of a Function</a:t>
            </a:r>
            <a:endParaRPr/>
          </a:p>
        </p:txBody>
      </p:sp>
      <p:pic>
        <p:nvPicPr>
          <p:cNvPr id="249" name="Google Shape;249;p22"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50" name="Google Shape;250;p22"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51" name="Google Shape;251;p22"/>
          <p:cNvSpPr/>
          <p:nvPr/>
        </p:nvSpPr>
        <p:spPr>
          <a:xfrm>
            <a:off x="5034250" y="921900"/>
            <a:ext cx="3652500" cy="2267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Where is the error in this statement?</a:t>
            </a:r>
            <a:endParaRPr>
              <a:latin typeface="Noto Sans Medium"/>
              <a:ea typeface="Noto Sans Medium"/>
              <a:cs typeface="Noto Sans Medium"/>
              <a:sym typeface="Noto Sans Medium"/>
            </a:endParaRPr>
          </a:p>
          <a:p>
            <a:pPr indent="0" lvl="0" marL="0" rtl="0" algn="l">
              <a:spcBef>
                <a:spcPts val="500"/>
              </a:spcBef>
              <a:spcAft>
                <a:spcPts val="0"/>
              </a:spcAft>
              <a:buNone/>
            </a:pPr>
            <a:r>
              <a:rPr lang="en">
                <a:latin typeface="Noto Sans Medium"/>
                <a:ea typeface="Noto Sans Medium"/>
                <a:cs typeface="Noto Sans Medium"/>
                <a:sym typeface="Noto Sans Medium"/>
              </a:rPr>
              <a:t>“The outputs of A are numbers from 0 to 50 because I looked on the vertical axis and saw that the graph reaches up to 50.”</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Clarify, Critique, Correct:</a:t>
            </a:r>
            <a:endParaRPr sz="1000">
              <a:latin typeface="Noto Sans Light"/>
              <a:ea typeface="Noto Sans Light"/>
              <a:cs typeface="Noto Sans Light"/>
              <a:sym typeface="Noto Sans Light"/>
            </a:endParaRPr>
          </a:p>
        </p:txBody>
      </p:sp>
      <p:sp>
        <p:nvSpPr>
          <p:cNvPr id="252" name="Google Shape;252;p22"/>
          <p:cNvSpPr/>
          <p:nvPr/>
        </p:nvSpPr>
        <p:spPr>
          <a:xfrm>
            <a:off x="5034300" y="3362800"/>
            <a:ext cx="3652500" cy="9351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Analyze either the area function or the revenue function</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Engagement</a:t>
            </a:r>
            <a:endParaRPr>
              <a:latin typeface="Noto Sans Light"/>
              <a:ea typeface="Noto Sans Light"/>
              <a:cs typeface="Noto Sans Light"/>
              <a:sym typeface="Noto Sans Light"/>
            </a:endParaRPr>
          </a:p>
        </p:txBody>
      </p:sp>
      <p:sp>
        <p:nvSpPr>
          <p:cNvPr id="253" name="Google Shape;253;p22"/>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3"/>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005047"/>
                </a:solidFill>
              </a:rPr>
              <a:t>Le</a:t>
            </a:r>
            <a:r>
              <a:rPr lang="en" sz="1900">
                <a:solidFill>
                  <a:srgbClr val="005047"/>
                </a:solidFill>
              </a:rPr>
              <a:t>arning Activity - </a:t>
            </a:r>
            <a:r>
              <a:rPr lang="en" sz="1900"/>
              <a:t>Range of a Function</a:t>
            </a:r>
            <a:r>
              <a:rPr lang="en" sz="2500">
                <a:solidFill>
                  <a:srgbClr val="005047"/>
                </a:solidFill>
              </a:rPr>
              <a:t> </a:t>
            </a:r>
            <a:r>
              <a:rPr lang="en" sz="2500"/>
              <a:t>📤</a:t>
            </a:r>
            <a:endParaRPr sz="2500">
              <a:solidFill>
                <a:srgbClr val="005047"/>
              </a:solidFill>
            </a:endParaRPr>
          </a:p>
        </p:txBody>
      </p:sp>
      <p:sp>
        <p:nvSpPr>
          <p:cNvPr id="259" name="Google Shape;259;p23"/>
          <p:cNvSpPr txBox="1"/>
          <p:nvPr>
            <p:ph idx="1" type="body"/>
          </p:nvPr>
        </p:nvSpPr>
        <p:spPr>
          <a:xfrm>
            <a:off x="311700" y="1000075"/>
            <a:ext cx="8616300" cy="3544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In an earlier activity, you saw a function representing the area of a square (function </a:t>
            </a:r>
            <a:r>
              <a:rPr i="1" lang="en">
                <a:latin typeface="Times New Roman"/>
                <a:ea typeface="Times New Roman"/>
                <a:cs typeface="Times New Roman"/>
                <a:sym typeface="Times New Roman"/>
              </a:rPr>
              <a:t>A</a:t>
            </a:r>
            <a:r>
              <a:rPr lang="en"/>
              <a:t>) and another representing the revenue of a tennis camp (function </a:t>
            </a:r>
            <a:r>
              <a:rPr i="1" lang="en">
                <a:latin typeface="Times New Roman"/>
                <a:ea typeface="Times New Roman"/>
                <a:cs typeface="Times New Roman"/>
                <a:sym typeface="Times New Roman"/>
              </a:rPr>
              <a:t>R</a:t>
            </a:r>
            <a:r>
              <a:rPr lang="en"/>
              <a:t>). Refer to the descriptions of those functions to answer these questions.</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lang="en"/>
              <a:t>Here is a graph that represents function </a:t>
            </a:r>
            <a:r>
              <a:rPr i="1" lang="en">
                <a:latin typeface="Times New Roman"/>
                <a:ea typeface="Times New Roman"/>
                <a:cs typeface="Times New Roman"/>
                <a:sym typeface="Times New Roman"/>
              </a:rPr>
              <a:t>A</a:t>
            </a:r>
            <a:r>
              <a:rPr lang="en"/>
              <a:t>, </a:t>
            </a:r>
            <a:endParaRPr/>
          </a:p>
          <a:p>
            <a:pPr indent="457200" lvl="0" marL="0" rtl="0" algn="l">
              <a:lnSpc>
                <a:spcPct val="100000"/>
              </a:lnSpc>
              <a:spcBef>
                <a:spcPts val="0"/>
              </a:spcBef>
              <a:spcAft>
                <a:spcPts val="0"/>
              </a:spcAft>
              <a:buNone/>
            </a:pPr>
            <a:r>
              <a:rPr lang="en"/>
              <a:t>defined by </a:t>
            </a:r>
            <a:r>
              <a:rPr i="1" lang="en">
                <a:latin typeface="Times New Roman"/>
                <a:ea typeface="Times New Roman"/>
                <a:cs typeface="Times New Roman"/>
                <a:sym typeface="Times New Roman"/>
              </a:rPr>
              <a:t>A</a:t>
            </a:r>
            <a:r>
              <a:rPr lang="en"/>
              <a:t>(</a:t>
            </a:r>
            <a:r>
              <a:rPr i="1" lang="en">
                <a:latin typeface="Times New Roman"/>
                <a:ea typeface="Times New Roman"/>
                <a:cs typeface="Times New Roman"/>
                <a:sym typeface="Times New Roman"/>
              </a:rPr>
              <a:t>s</a:t>
            </a:r>
            <a:r>
              <a:rPr lang="en"/>
              <a:t>) = </a:t>
            </a:r>
            <a:r>
              <a:rPr i="1" lang="en">
                <a:latin typeface="Times New Roman"/>
                <a:ea typeface="Times New Roman"/>
                <a:cs typeface="Times New Roman"/>
                <a:sym typeface="Times New Roman"/>
              </a:rPr>
              <a:t>s</a:t>
            </a:r>
            <a:r>
              <a:rPr baseline="30000" i="1" lang="en">
                <a:latin typeface="Times New Roman"/>
                <a:ea typeface="Times New Roman"/>
                <a:cs typeface="Times New Roman"/>
                <a:sym typeface="Times New Roman"/>
              </a:rPr>
              <a:t>2</a:t>
            </a:r>
            <a:r>
              <a:rPr lang="en"/>
              <a:t>, where </a:t>
            </a:r>
            <a:r>
              <a:rPr i="1" lang="en">
                <a:latin typeface="Times New Roman"/>
                <a:ea typeface="Times New Roman"/>
                <a:cs typeface="Times New Roman"/>
                <a:sym typeface="Times New Roman"/>
              </a:rPr>
              <a:t>s</a:t>
            </a:r>
            <a:r>
              <a:rPr lang="en"/>
              <a:t> is the side </a:t>
            </a:r>
            <a:endParaRPr/>
          </a:p>
          <a:p>
            <a:pPr indent="0" lvl="0" marL="457200" rtl="0" algn="l">
              <a:lnSpc>
                <a:spcPct val="100000"/>
              </a:lnSpc>
              <a:spcBef>
                <a:spcPts val="0"/>
              </a:spcBef>
              <a:spcAft>
                <a:spcPts val="0"/>
              </a:spcAft>
              <a:buNone/>
            </a:pPr>
            <a:r>
              <a:rPr lang="en"/>
              <a:t>length of the square in centimeters.</a:t>
            </a:r>
            <a:endParaRPr/>
          </a:p>
          <a:p>
            <a:pPr indent="-342900" lvl="0" marL="914400" rtl="0" algn="l">
              <a:lnSpc>
                <a:spcPct val="100000"/>
              </a:lnSpc>
              <a:spcBef>
                <a:spcPts val="1000"/>
              </a:spcBef>
              <a:spcAft>
                <a:spcPts val="0"/>
              </a:spcAft>
              <a:buSzPts val="1800"/>
              <a:buAutoNum type="alphaLcPeriod"/>
            </a:pPr>
            <a:r>
              <a:rPr lang="en"/>
              <a:t>Name three possible input-output </a:t>
            </a:r>
            <a:endParaRPr/>
          </a:p>
          <a:p>
            <a:pPr indent="457200" lvl="0" marL="457200" rtl="0" algn="l">
              <a:lnSpc>
                <a:spcPct val="100000"/>
              </a:lnSpc>
              <a:spcBef>
                <a:spcPts val="0"/>
              </a:spcBef>
              <a:spcAft>
                <a:spcPts val="0"/>
              </a:spcAft>
              <a:buNone/>
            </a:pPr>
            <a:r>
              <a:rPr lang="en"/>
              <a:t>ordered pairs of this function.</a:t>
            </a:r>
            <a:endParaRPr/>
          </a:p>
          <a:p>
            <a:pPr indent="-342900" lvl="0" marL="914400" rtl="0" algn="l">
              <a:lnSpc>
                <a:spcPct val="100000"/>
              </a:lnSpc>
              <a:spcBef>
                <a:spcPts val="1000"/>
              </a:spcBef>
              <a:spcAft>
                <a:spcPts val="0"/>
              </a:spcAft>
              <a:buClr>
                <a:srgbClr val="424242"/>
              </a:buClr>
              <a:buSzPts val="1800"/>
              <a:buFont typeface="Calibri"/>
              <a:buAutoNum type="alphaLcPeriod" startAt="2"/>
            </a:pPr>
            <a:r>
              <a:rPr lang="en"/>
              <a:t>Earlier, we said the input values of </a:t>
            </a:r>
            <a:r>
              <a:rPr i="1" lang="en">
                <a:latin typeface="Times New Roman"/>
                <a:ea typeface="Times New Roman"/>
                <a:cs typeface="Times New Roman"/>
                <a:sym typeface="Times New Roman"/>
              </a:rPr>
              <a:t>A</a:t>
            </a:r>
            <a:endParaRPr i="1">
              <a:latin typeface="Times New Roman"/>
              <a:ea typeface="Times New Roman"/>
              <a:cs typeface="Times New Roman"/>
              <a:sym typeface="Times New Roman"/>
            </a:endParaRPr>
          </a:p>
          <a:p>
            <a:pPr indent="457200" lvl="0" marL="457200" rtl="0" algn="l">
              <a:lnSpc>
                <a:spcPct val="100000"/>
              </a:lnSpc>
              <a:spcBef>
                <a:spcPts val="0"/>
              </a:spcBef>
              <a:spcAft>
                <a:spcPts val="0"/>
              </a:spcAft>
              <a:buNone/>
            </a:pPr>
            <a:r>
              <a:rPr lang="en"/>
              <a:t> are “any number ≥ 0.” How would you </a:t>
            </a:r>
            <a:endParaRPr/>
          </a:p>
          <a:p>
            <a:pPr indent="457200" lvl="0" marL="457200" rtl="0" algn="l">
              <a:lnSpc>
                <a:spcPct val="100000"/>
              </a:lnSpc>
              <a:spcBef>
                <a:spcPts val="0"/>
              </a:spcBef>
              <a:spcAft>
                <a:spcPts val="0"/>
              </a:spcAft>
              <a:buNone/>
            </a:pPr>
            <a:r>
              <a:rPr lang="en"/>
              <a:t>describe the possible outputs of </a:t>
            </a:r>
            <a:r>
              <a:rPr i="1" lang="en">
                <a:latin typeface="Times New Roman"/>
                <a:ea typeface="Times New Roman"/>
                <a:cs typeface="Times New Roman"/>
                <a:sym typeface="Times New Roman"/>
              </a:rPr>
              <a:t>A</a:t>
            </a:r>
            <a:r>
              <a:rPr lang="en"/>
              <a:t>?</a:t>
            </a:r>
            <a:endParaRPr/>
          </a:p>
          <a:p>
            <a:pPr indent="0" lvl="0" marL="457200" rtl="0" algn="l">
              <a:lnSpc>
                <a:spcPct val="100000"/>
              </a:lnSpc>
              <a:spcBef>
                <a:spcPts val="0"/>
              </a:spcBef>
              <a:spcAft>
                <a:spcPts val="0"/>
              </a:spcAft>
              <a:buNone/>
            </a:pPr>
            <a:r>
              <a:t/>
            </a:r>
            <a:endParaRPr/>
          </a:p>
        </p:txBody>
      </p:sp>
      <p:sp>
        <p:nvSpPr>
          <p:cNvPr id="260" name="Google Shape;260;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1" name="Google Shape;261;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4.12.3: Range: The Output of a Function</a:t>
            </a:r>
            <a:endParaRPr/>
          </a:p>
        </p:txBody>
      </p:sp>
      <p:pic>
        <p:nvPicPr>
          <p:cNvPr descr="A graph showing the area of a square (y-axis) versus its side length in centimeters (x-axis). The curve rises steeply, illustrating area increases quadratically as side length increases from 0 to 7 cm.&#10;" id="262" name="Google Shape;262;p23"/>
          <p:cNvPicPr preferRelativeResize="0"/>
          <p:nvPr/>
        </p:nvPicPr>
        <p:blipFill>
          <a:blip r:embed="rId3">
            <a:alphaModFix/>
          </a:blip>
          <a:stretch>
            <a:fillRect/>
          </a:stretch>
        </p:blipFill>
        <p:spPr>
          <a:xfrm>
            <a:off x="5027100" y="2080808"/>
            <a:ext cx="3635250" cy="257014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4"/>
          <p:cNvSpPr txBox="1"/>
          <p:nvPr>
            <p:ph type="title"/>
          </p:nvPr>
        </p:nvSpPr>
        <p:spPr>
          <a:xfrm>
            <a:off x="311700" y="445025"/>
            <a:ext cx="8520600" cy="877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000"/>
              <a:t>Learning Activity - </a:t>
            </a:r>
            <a:r>
              <a:rPr lang="en" sz="2000"/>
              <a:t>Range of a Function</a:t>
            </a:r>
            <a:r>
              <a:rPr lang="en" sz="2000"/>
              <a:t> </a:t>
            </a:r>
            <a:r>
              <a:rPr lang="en" sz="2500"/>
              <a:t>📤</a:t>
            </a:r>
            <a:endParaRPr sz="2000"/>
          </a:p>
          <a:p>
            <a:pPr indent="0" lvl="0" marL="0" rtl="0" algn="l">
              <a:spcBef>
                <a:spcPts val="0"/>
              </a:spcBef>
              <a:spcAft>
                <a:spcPts val="0"/>
              </a:spcAft>
              <a:buNone/>
            </a:pPr>
            <a:r>
              <a:t/>
            </a:r>
            <a:endParaRPr sz="2000"/>
          </a:p>
        </p:txBody>
      </p:sp>
      <p:sp>
        <p:nvSpPr>
          <p:cNvPr id="268" name="Google Shape;268;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9" name="Google Shape;269;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4.12.3: Range: The Output of a Function</a:t>
            </a:r>
            <a:endParaRPr/>
          </a:p>
        </p:txBody>
      </p:sp>
      <p:sp>
        <p:nvSpPr>
          <p:cNvPr id="270" name="Google Shape;270;p24"/>
          <p:cNvSpPr txBox="1"/>
          <p:nvPr>
            <p:ph idx="1" type="body"/>
          </p:nvPr>
        </p:nvSpPr>
        <p:spPr>
          <a:xfrm>
            <a:off x="311700" y="1160325"/>
            <a:ext cx="4946400" cy="33843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startAt="2"/>
            </a:pPr>
            <a:r>
              <a:rPr lang="en"/>
              <a:t>Function </a:t>
            </a:r>
            <a:r>
              <a:rPr i="1" lang="en">
                <a:latin typeface="Times New Roman"/>
                <a:ea typeface="Times New Roman"/>
                <a:cs typeface="Times New Roman"/>
                <a:sym typeface="Times New Roman"/>
              </a:rPr>
              <a:t>R</a:t>
            </a:r>
            <a:r>
              <a:rPr lang="en"/>
              <a:t> is defined by </a:t>
            </a:r>
            <a:r>
              <a:rPr i="1" lang="en">
                <a:latin typeface="Times New Roman"/>
                <a:ea typeface="Times New Roman"/>
                <a:cs typeface="Times New Roman"/>
                <a:sym typeface="Times New Roman"/>
              </a:rPr>
              <a:t>R</a:t>
            </a:r>
            <a:r>
              <a:rPr lang="en"/>
              <a:t>(</a:t>
            </a:r>
            <a:r>
              <a:rPr i="1" lang="en">
                <a:latin typeface="Times New Roman"/>
                <a:ea typeface="Times New Roman"/>
                <a:cs typeface="Times New Roman"/>
                <a:sym typeface="Times New Roman"/>
              </a:rPr>
              <a:t>n</a:t>
            </a:r>
            <a:r>
              <a:rPr lang="en"/>
              <a:t>) = 40</a:t>
            </a:r>
            <a:r>
              <a:rPr i="1" lang="en">
                <a:latin typeface="Times New Roman"/>
                <a:ea typeface="Times New Roman"/>
                <a:cs typeface="Times New Roman"/>
                <a:sym typeface="Times New Roman"/>
              </a:rPr>
              <a:t>n</a:t>
            </a:r>
            <a:r>
              <a:rPr lang="en"/>
              <a:t>, where </a:t>
            </a:r>
            <a:r>
              <a:rPr i="1" lang="en">
                <a:latin typeface="Times New Roman"/>
                <a:ea typeface="Times New Roman"/>
                <a:cs typeface="Times New Roman"/>
                <a:sym typeface="Times New Roman"/>
              </a:rPr>
              <a:t>n</a:t>
            </a:r>
            <a:r>
              <a:rPr lang="en"/>
              <a:t> is the number of campers.</a:t>
            </a:r>
            <a:endParaRPr/>
          </a:p>
          <a:p>
            <a:pPr indent="-342900" lvl="0" marL="914400" rtl="0" algn="l">
              <a:lnSpc>
                <a:spcPct val="100000"/>
              </a:lnSpc>
              <a:spcBef>
                <a:spcPts val="1000"/>
              </a:spcBef>
              <a:spcAft>
                <a:spcPts val="0"/>
              </a:spcAft>
              <a:buSzPts val="1800"/>
              <a:buAutoNum type="alphaLcPeriod"/>
            </a:pPr>
            <a:r>
              <a:rPr lang="en"/>
              <a:t>I</a:t>
            </a:r>
            <a:r>
              <a:rPr lang="en"/>
              <a:t>s 20 a possible output value in this situation? What about 100? Show your reasoning.</a:t>
            </a:r>
            <a:endParaRPr/>
          </a:p>
          <a:p>
            <a:pPr indent="-342900" lvl="0" marL="914400" rtl="0" algn="l">
              <a:lnSpc>
                <a:spcPct val="100000"/>
              </a:lnSpc>
              <a:spcBef>
                <a:spcPts val="1000"/>
              </a:spcBef>
              <a:spcAft>
                <a:spcPts val="0"/>
              </a:spcAft>
              <a:buClr>
                <a:srgbClr val="424242"/>
              </a:buClr>
              <a:buSzPts val="1800"/>
              <a:buFont typeface="Calibri"/>
              <a:buAutoNum type="alphaLcPeriod" startAt="2"/>
            </a:pPr>
            <a:r>
              <a:rPr lang="en"/>
              <a:t>Here are two graphs of student numbers vs. camp revenue. Which could represent function </a:t>
            </a:r>
            <a:r>
              <a:rPr i="1" lang="en">
                <a:latin typeface="Times New Roman"/>
                <a:ea typeface="Times New Roman"/>
                <a:cs typeface="Times New Roman"/>
                <a:sym typeface="Times New Roman"/>
              </a:rPr>
              <a:t>R</a:t>
            </a:r>
            <a:r>
              <a:rPr lang="en"/>
              <a:t>, and why couldn’t the other?</a:t>
            </a:r>
            <a:endParaRPr/>
          </a:p>
          <a:p>
            <a:pPr indent="-342900" lvl="0" marL="914400" rtl="0" algn="l">
              <a:lnSpc>
                <a:spcPct val="100000"/>
              </a:lnSpc>
              <a:spcBef>
                <a:spcPts val="1000"/>
              </a:spcBef>
              <a:spcAft>
                <a:spcPts val="0"/>
              </a:spcAft>
              <a:buClr>
                <a:srgbClr val="1D2125"/>
              </a:buClr>
              <a:buSzPts val="1800"/>
              <a:buFont typeface="Calibri"/>
              <a:buAutoNum type="alphaLcPeriod" startAt="2"/>
            </a:pPr>
            <a:r>
              <a:rPr lang="en"/>
              <a:t>Describe the set of all possible</a:t>
            </a:r>
            <a:endParaRPr/>
          </a:p>
          <a:p>
            <a:pPr indent="0" lvl="0" marL="0" rtl="0" algn="l">
              <a:lnSpc>
                <a:spcPct val="100000"/>
              </a:lnSpc>
              <a:spcBef>
                <a:spcPts val="0"/>
              </a:spcBef>
              <a:spcAft>
                <a:spcPts val="0"/>
              </a:spcAft>
              <a:buNone/>
            </a:pPr>
            <a:r>
              <a:rPr lang="en"/>
              <a:t> 		output values of </a:t>
            </a:r>
            <a:r>
              <a:rPr i="1" lang="en">
                <a:latin typeface="Times New Roman"/>
                <a:ea typeface="Times New Roman"/>
                <a:cs typeface="Times New Roman"/>
                <a:sym typeface="Times New Roman"/>
              </a:rPr>
              <a:t>R</a:t>
            </a:r>
            <a:r>
              <a:rPr lang="en"/>
              <a:t>.</a:t>
            </a:r>
            <a:endParaRPr/>
          </a:p>
        </p:txBody>
      </p:sp>
      <p:pic>
        <p:nvPicPr>
          <p:cNvPr descr="Line graph showing amount in dollars (y-axis, 0 to 700) vs. number of students (x-axis, 0 to 20). The line rises steadily from the origin, indicating a proportional increase." id="271" name="Google Shape;271;p24"/>
          <p:cNvPicPr preferRelativeResize="0"/>
          <p:nvPr/>
        </p:nvPicPr>
        <p:blipFill>
          <a:blip r:embed="rId3">
            <a:alphaModFix/>
          </a:blip>
          <a:stretch>
            <a:fillRect/>
          </a:stretch>
        </p:blipFill>
        <p:spPr>
          <a:xfrm>
            <a:off x="5639425" y="1150826"/>
            <a:ext cx="2732149" cy="1781831"/>
          </a:xfrm>
          <a:prstGeom prst="rect">
            <a:avLst/>
          </a:prstGeom>
          <a:noFill/>
          <a:ln>
            <a:noFill/>
          </a:ln>
        </p:spPr>
      </p:pic>
      <p:pic>
        <p:nvPicPr>
          <p:cNvPr descr="Scatter plot showing a positive correlation between the number of students (x-axis, 0–20) and the amount in dollars (y-axis, 0–700). Data points form an upward trend." id="272" name="Google Shape;272;p24"/>
          <p:cNvPicPr preferRelativeResize="0"/>
          <p:nvPr/>
        </p:nvPicPr>
        <p:blipFill>
          <a:blip r:embed="rId4">
            <a:alphaModFix/>
          </a:blip>
          <a:stretch>
            <a:fillRect/>
          </a:stretch>
        </p:blipFill>
        <p:spPr>
          <a:xfrm>
            <a:off x="5642267" y="2932657"/>
            <a:ext cx="2725922" cy="1780194"/>
          </a:xfrm>
          <a:prstGeom prst="rect">
            <a:avLst/>
          </a:prstGeom>
          <a:noFill/>
          <a:ln>
            <a:noFill/>
          </a:ln>
        </p:spPr>
      </p:pic>
      <p:sp>
        <p:nvSpPr>
          <p:cNvPr id="273" name="Google Shape;273;p24">
            <a:hlinkClick action="ppaction://hlinksldjump" r:id="rId5"/>
          </p:cNvPr>
          <p:cNvSpPr/>
          <p:nvPr/>
        </p:nvSpPr>
        <p:spPr>
          <a:xfrm>
            <a:off x="4044875" y="3906925"/>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7" name="Shape 277"/>
        <p:cNvGrpSpPr/>
        <p:nvPr/>
      </p:nvGrpSpPr>
      <p:grpSpPr>
        <a:xfrm>
          <a:off x="0" y="0"/>
          <a:ext cx="0" cy="0"/>
          <a:chOff x="0" y="0"/>
          <a:chExt cx="0" cy="0"/>
        </a:xfrm>
      </p:grpSpPr>
      <p:sp>
        <p:nvSpPr>
          <p:cNvPr id="278" name="Google Shape;278;p25"/>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79" name="Google Shape;279;p25"/>
          <p:cNvSpPr txBox="1"/>
          <p:nvPr>
            <p:ph idx="1" type="body"/>
          </p:nvPr>
        </p:nvSpPr>
        <p:spPr>
          <a:xfrm>
            <a:off x="1174350" y="1112675"/>
            <a:ext cx="6246600" cy="54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If the camp wishes to collect at least $500 from the participants, how many students can they have? Explain how this information is shown on the graph.</a:t>
            </a:r>
            <a:endParaRPr/>
          </a:p>
        </p:txBody>
      </p:sp>
      <p:sp>
        <p:nvSpPr>
          <p:cNvPr id="280" name="Google Shape;280;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1" name="Google Shape;281;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4.12.3: Range: The Output of a Function</a:t>
            </a:r>
            <a:endParaRPr sz="1000"/>
          </a:p>
        </p:txBody>
      </p:sp>
      <p:pic>
        <p:nvPicPr>
          <p:cNvPr id="282" name="Google Shape;282;p25"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descr="Three children at a campsite with tents and trees, sitting around a campfire. One is waving, another roasting a marshmallow, and the third sits on a log—all smiling and enjoying the outdoors,&#10; " id="283" name="Google Shape;283;p25" title="2ChatGPT_Image_Aug_5__2025__09_45_25_PM-removebg-preview.png"/>
          <p:cNvPicPr preferRelativeResize="0"/>
          <p:nvPr/>
        </p:nvPicPr>
        <p:blipFill>
          <a:blip r:embed="rId4">
            <a:alphaModFix/>
          </a:blip>
          <a:stretch>
            <a:fillRect/>
          </a:stretch>
        </p:blipFill>
        <p:spPr>
          <a:xfrm>
            <a:off x="1337600" y="2340400"/>
            <a:ext cx="2216200" cy="2216200"/>
          </a:xfrm>
          <a:prstGeom prst="rect">
            <a:avLst/>
          </a:prstGeom>
          <a:noFill/>
          <a:ln>
            <a:noFill/>
          </a:ln>
        </p:spPr>
      </p:pic>
      <p:pic>
        <p:nvPicPr>
          <p:cNvPr descr="Scatter plot showing a positive correlation between the number of students (x-axis, 0–20) and the amount in dollars (y-axis, 0–700). Data points form an upward trend." id="284" name="Google Shape;284;p25"/>
          <p:cNvPicPr preferRelativeResize="0"/>
          <p:nvPr/>
        </p:nvPicPr>
        <p:blipFill>
          <a:blip r:embed="rId5">
            <a:alphaModFix/>
          </a:blip>
          <a:stretch>
            <a:fillRect/>
          </a:stretch>
        </p:blipFill>
        <p:spPr>
          <a:xfrm>
            <a:off x="4092702" y="2558398"/>
            <a:ext cx="3393548" cy="2216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0" name="Google Shape;290;p26"/>
          <p:cNvSpPr txBox="1"/>
          <p:nvPr>
            <p:ph idx="1" type="body"/>
          </p:nvPr>
        </p:nvSpPr>
        <p:spPr>
          <a:xfrm>
            <a:off x="311700" y="1606050"/>
            <a:ext cx="3501600" cy="1931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00">
              <a:solidFill>
                <a:schemeClr val="dk1"/>
              </a:solidFill>
            </a:endParaRPr>
          </a:p>
          <a:p>
            <a:pPr indent="-323850" lvl="0" marL="914400" rtl="0" algn="l">
              <a:lnSpc>
                <a:spcPct val="100000"/>
              </a:lnSpc>
              <a:spcBef>
                <a:spcPts val="1200"/>
              </a:spcBef>
              <a:spcAft>
                <a:spcPts val="0"/>
              </a:spcAft>
              <a:buClr>
                <a:schemeClr val="dk1"/>
              </a:buClr>
              <a:buSzPts val="1500"/>
              <a:buFont typeface="Noto Sans"/>
              <a:buAutoNum type="alphaLcPeriod"/>
            </a:pPr>
            <a:r>
              <a:rPr lang="en" sz="1500">
                <a:solidFill>
                  <a:schemeClr val="dk1"/>
                </a:solidFill>
              </a:rPr>
              <a:t>The largest output value is 8.</a:t>
            </a:r>
            <a:r>
              <a:rPr lang="en" sz="1500">
                <a:solidFill>
                  <a:schemeClr val="dk1"/>
                </a:solidFill>
              </a:rPr>
              <a:t>	</a:t>
            </a:r>
            <a:endParaRPr sz="1500">
              <a:solidFill>
                <a:schemeClr val="dk1"/>
              </a:solidFill>
            </a:endParaRPr>
          </a:p>
          <a:p>
            <a:pPr indent="-323850" lvl="0" marL="9144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The largest output value is 19.</a:t>
            </a:r>
            <a:endParaRPr sz="1500">
              <a:solidFill>
                <a:schemeClr val="dk1"/>
              </a:solidFill>
            </a:endParaRPr>
          </a:p>
          <a:p>
            <a:pPr indent="-323850" lvl="0" marL="9144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The largest input value is 19.</a:t>
            </a:r>
            <a:endParaRPr sz="600">
              <a:solidFill>
                <a:schemeClr val="dk1"/>
              </a:solidFill>
            </a:endParaRPr>
          </a:p>
          <a:p>
            <a:pPr indent="-323850" lvl="0" marL="9144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All odd numbers are outputs..</a:t>
            </a:r>
            <a:endParaRPr sz="1500">
              <a:solidFill>
                <a:schemeClr val="dk1"/>
              </a:solidFill>
            </a:endParaRPr>
          </a:p>
          <a:p>
            <a:pPr indent="457200" lvl="0" marL="457200" rtl="0" algn="l">
              <a:lnSpc>
                <a:spcPct val="100000"/>
              </a:lnSpc>
              <a:spcBef>
                <a:spcPts val="1000"/>
              </a:spcBef>
              <a:spcAft>
                <a:spcPts val="0"/>
              </a:spcAft>
              <a:buNone/>
            </a:pPr>
            <a:r>
              <a:t/>
            </a:r>
            <a:endParaRPr sz="1500"/>
          </a:p>
        </p:txBody>
      </p:sp>
      <p:sp>
        <p:nvSpPr>
          <p:cNvPr id="291" name="Google Shape;291;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2" name="Google Shape;292;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4.12.3: Range: The Output of a Function</a:t>
            </a:r>
            <a:endParaRPr sz="1000"/>
          </a:p>
        </p:txBody>
      </p:sp>
      <p:pic>
        <p:nvPicPr>
          <p:cNvPr id="293" name="Google Shape;293;p26"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94" name="Google Shape;294;p26">
            <a:hlinkClick action="ppaction://hlinkshowjump?jump=nextslide"/>
          </p:cNvPr>
          <p:cNvSpPr/>
          <p:nvPr/>
        </p:nvSpPr>
        <p:spPr>
          <a:xfrm>
            <a:off x="7240475" y="41433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95" name="Google Shape;295;p26"/>
          <p:cNvSpPr txBox="1"/>
          <p:nvPr/>
        </p:nvSpPr>
        <p:spPr>
          <a:xfrm>
            <a:off x="310896" y="951750"/>
            <a:ext cx="90591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Calibri"/>
                <a:ea typeface="Calibri"/>
                <a:cs typeface="Calibri"/>
                <a:sym typeface="Calibri"/>
              </a:rPr>
              <a:t>Looking at the graph, which statement about the values graphed is true?</a:t>
            </a:r>
            <a:endParaRPr sz="1100">
              <a:solidFill>
                <a:schemeClr val="dk1"/>
              </a:solidFill>
            </a:endParaRPr>
          </a:p>
        </p:txBody>
      </p:sp>
      <p:pic>
        <p:nvPicPr>
          <p:cNvPr descr="A scatter plot with points forming a straight line, showing values increasing from bottom left (x=2, y=7) to top right (x=8, y=19) on a grid with x-axis 1 to 10 and y-axis 1 to 20." id="296" name="Google Shape;296;p26"/>
          <p:cNvPicPr preferRelativeResize="0"/>
          <p:nvPr/>
        </p:nvPicPr>
        <p:blipFill>
          <a:blip r:embed="rId4">
            <a:alphaModFix/>
          </a:blip>
          <a:stretch>
            <a:fillRect/>
          </a:stretch>
        </p:blipFill>
        <p:spPr>
          <a:xfrm>
            <a:off x="3992950" y="1544625"/>
            <a:ext cx="2925576" cy="272205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0" name="Shape 300"/>
        <p:cNvGrpSpPr/>
        <p:nvPr/>
      </p:nvGrpSpPr>
      <p:grpSpPr>
        <a:xfrm>
          <a:off x="0" y="0"/>
          <a:ext cx="0" cy="0"/>
          <a:chOff x="0" y="0"/>
          <a:chExt cx="0" cy="0"/>
        </a:xfrm>
      </p:grpSpPr>
      <p:sp>
        <p:nvSpPr>
          <p:cNvPr id="301" name="Google Shape;30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02" name="Google Shape;302;p27"/>
          <p:cNvSpPr txBox="1"/>
          <p:nvPr>
            <p:ph idx="1" type="body"/>
          </p:nvPr>
        </p:nvSpPr>
        <p:spPr>
          <a:xfrm>
            <a:off x="311700" y="1000075"/>
            <a:ext cx="8649300" cy="450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en">
                <a:solidFill>
                  <a:srgbClr val="1D2125"/>
                </a:solidFill>
              </a:rPr>
              <a:t>Naming Input-Output Pairs</a:t>
            </a:r>
            <a:endParaRPr b="1">
              <a:solidFill>
                <a:srgbClr val="1D2125"/>
              </a:solidFill>
            </a:endParaRPr>
          </a:p>
        </p:txBody>
      </p:sp>
      <p:pic>
        <p:nvPicPr>
          <p:cNvPr id="303" name="Google Shape;303;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4" name="Google Shape;304;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5" name="Google Shape;305;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4.12.3: Range: The Output of a Function</a:t>
            </a:r>
            <a:r>
              <a:rPr lang="en" sz="1000"/>
              <a:t> - Additional Resources</a:t>
            </a:r>
            <a:endParaRPr sz="1000"/>
          </a:p>
        </p:txBody>
      </p:sp>
      <p:sp>
        <p:nvSpPr>
          <p:cNvPr id="306" name="Google Shape;306;p27"/>
          <p:cNvSpPr txBox="1"/>
          <p:nvPr/>
        </p:nvSpPr>
        <p:spPr>
          <a:xfrm>
            <a:off x="310900" y="1514050"/>
            <a:ext cx="46251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A graph is yet another way that a relation can be represented. </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The set of ordered pairs of all the points plotted is the relation. </a:t>
            </a:r>
            <a:endParaRPr sz="1800">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The set of all </a:t>
            </a: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-coordinates, or the input values, is the domain of the relation.</a:t>
            </a:r>
            <a:endParaRPr sz="1800">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The set of all </a:t>
            </a:r>
            <a:r>
              <a:rPr i="1" lang="en" sz="1800">
                <a:solidFill>
                  <a:schemeClr val="dk1"/>
                </a:solidFill>
                <a:latin typeface="Times New Roman"/>
                <a:ea typeface="Times New Roman"/>
                <a:cs typeface="Times New Roman"/>
                <a:sym typeface="Times New Roman"/>
              </a:rPr>
              <a:t>y</a:t>
            </a:r>
            <a:r>
              <a:rPr lang="en" sz="1800">
                <a:solidFill>
                  <a:schemeClr val="dk1"/>
                </a:solidFill>
                <a:latin typeface="Calibri"/>
                <a:ea typeface="Calibri"/>
                <a:cs typeface="Calibri"/>
                <a:sym typeface="Calibri"/>
              </a:rPr>
              <a:t>-coordinates, or outputs, is the range.</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 sz="1800">
                <a:solidFill>
                  <a:schemeClr val="dk1"/>
                </a:solidFill>
                <a:latin typeface="Calibri"/>
                <a:ea typeface="Calibri"/>
                <a:cs typeface="Calibri"/>
                <a:sym typeface="Calibri"/>
              </a:rPr>
              <a:t>Recall a coordinate is written (</a:t>
            </a:r>
            <a:r>
              <a:rPr i="1" lang="en" sz="1800">
                <a:solidFill>
                  <a:schemeClr val="dk1"/>
                </a:solidFill>
                <a:latin typeface="Times New Roman"/>
                <a:ea typeface="Times New Roman"/>
                <a:cs typeface="Times New Roman"/>
                <a:sym typeface="Times New Roman"/>
              </a:rPr>
              <a:t>x</a:t>
            </a:r>
            <a:r>
              <a:rPr i="1" lang="en" sz="1800">
                <a:solidFill>
                  <a:schemeClr val="dk1"/>
                </a:solidFill>
                <a:latin typeface="Calibri"/>
                <a:ea typeface="Calibri"/>
                <a:cs typeface="Calibri"/>
                <a:sym typeface="Calibri"/>
              </a:rPr>
              <a:t> </a:t>
            </a:r>
            <a:r>
              <a:rPr lang="en" sz="1800">
                <a:solidFill>
                  <a:schemeClr val="dk1"/>
                </a:solidFill>
                <a:latin typeface="Calibri"/>
                <a:ea typeface="Calibri"/>
                <a:cs typeface="Calibri"/>
                <a:sym typeface="Calibri"/>
              </a:rPr>
              <a:t>, </a:t>
            </a:r>
            <a:r>
              <a:rPr i="1" lang="en" sz="1800">
                <a:solidFill>
                  <a:schemeClr val="dk1"/>
                </a:solidFill>
                <a:latin typeface="Times New Roman"/>
                <a:ea typeface="Times New Roman"/>
                <a:cs typeface="Times New Roman"/>
                <a:sym typeface="Times New Roman"/>
              </a:rPr>
              <a:t>y</a:t>
            </a:r>
            <a:r>
              <a:rPr lang="en"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7" name="Google Shape;307;p27"/>
          <p:cNvSpPr txBox="1"/>
          <p:nvPr/>
        </p:nvSpPr>
        <p:spPr>
          <a:xfrm>
            <a:off x="4936000" y="1517900"/>
            <a:ext cx="4231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chemeClr val="dk1"/>
                </a:solidFill>
                <a:latin typeface="Calibri"/>
                <a:ea typeface="Calibri"/>
                <a:cs typeface="Calibri"/>
                <a:sym typeface="Calibri"/>
              </a:rPr>
              <a:t>Name the input-output pairs for the graph.</a:t>
            </a:r>
            <a:endParaRPr sz="1800">
              <a:solidFill>
                <a:srgbClr val="424242"/>
              </a:solidFill>
              <a:latin typeface="Calibri"/>
              <a:ea typeface="Calibri"/>
              <a:cs typeface="Calibri"/>
              <a:sym typeface="Calibri"/>
            </a:endParaRPr>
          </a:p>
        </p:txBody>
      </p:sp>
      <p:pic>
        <p:nvPicPr>
          <p:cNvPr descr="A scatter plot with x-values from 1 to 4 and y-values at 5, 8, 13, and 26. Each point is marked with a black dot; axes are labeled x and y, and the grid is visible." id="308" name="Google Shape;308;p27"/>
          <p:cNvPicPr preferRelativeResize="0"/>
          <p:nvPr/>
        </p:nvPicPr>
        <p:blipFill>
          <a:blip r:embed="rId4">
            <a:alphaModFix/>
          </a:blip>
          <a:stretch>
            <a:fillRect/>
          </a:stretch>
        </p:blipFill>
        <p:spPr>
          <a:xfrm>
            <a:off x="5333325" y="1933715"/>
            <a:ext cx="3066338" cy="292155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4" name="Google Shape;314;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5" name="Google Shape;315;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6" name="Google Shape;316;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7" name="Google Shape;317;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8" name="Google Shape;318;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19" name="Google Shape;319;p28"/>
          <p:cNvCxnSpPr>
            <a:stCxn id="313" idx="2"/>
            <a:endCxn id="31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20" name="Google Shape;320;p28"/>
          <p:cNvCxnSpPr>
            <a:stCxn id="315" idx="3"/>
            <a:endCxn id="31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21" name="Google Shape;321;p28"/>
          <p:cNvCxnSpPr>
            <a:stCxn id="314" idx="3"/>
            <a:endCxn id="31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22" name="Google Shape;322;p28"/>
          <p:cNvCxnSpPr>
            <a:stCxn id="316" idx="3"/>
            <a:endCxn id="31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23" name="Google Shape;323;p28"/>
          <p:cNvCxnSpPr>
            <a:stCxn id="318" idx="3"/>
            <a:endCxn id="31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24" name="Google Shape;324;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25" name="Google Shape;325;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6" name="Google Shape;326;p28"/>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27" name="Google Shape;327;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28" name="Google Shape;328;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29" name="Google Shape;329;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0" name="Google Shape;330;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31" name="Google Shape;331;p28"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32" name="Google Shape;332;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3" name="Google Shape;333;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4" name="Google Shape;334;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35" name="Google Shape;335;p28"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36" name="Google Shape;336;p28"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37" name="Google Shape;337;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43" name="Google Shape;343;p29"/>
          <p:cNvSpPr txBox="1"/>
          <p:nvPr>
            <p:ph idx="1" type="body"/>
          </p:nvPr>
        </p:nvSpPr>
        <p:spPr>
          <a:xfrm>
            <a:off x="311700" y="3164875"/>
            <a:ext cx="8116800" cy="1486200"/>
          </a:xfrm>
          <a:prstGeom prst="rect">
            <a:avLst/>
          </a:prstGeom>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SzPts val="1700"/>
              <a:buAutoNum type="arabicPeriod"/>
            </a:pPr>
            <a:r>
              <a:rPr lang="en" sz="1700"/>
              <a:t>Is 5 a possible input value? Why or why not?</a:t>
            </a:r>
            <a:endParaRPr sz="1700"/>
          </a:p>
          <a:p>
            <a:pPr indent="-336550" lvl="0" marL="457200" rtl="0" algn="l">
              <a:lnSpc>
                <a:spcPct val="115000"/>
              </a:lnSpc>
              <a:spcBef>
                <a:spcPts val="0"/>
              </a:spcBef>
              <a:spcAft>
                <a:spcPts val="0"/>
              </a:spcAft>
              <a:buSzPts val="1700"/>
              <a:buAutoNum type="arabicPeriod"/>
            </a:pPr>
            <a:r>
              <a:rPr lang="en" sz="1700"/>
              <a:t>Is 24 a possible output value? Why or why not?</a:t>
            </a:r>
            <a:endParaRPr sz="1700"/>
          </a:p>
          <a:p>
            <a:pPr indent="-336550" lvl="0" marL="457200" rtl="0" algn="l">
              <a:lnSpc>
                <a:spcPct val="115000"/>
              </a:lnSpc>
              <a:spcBef>
                <a:spcPts val="0"/>
              </a:spcBef>
              <a:spcAft>
                <a:spcPts val="0"/>
              </a:spcAft>
              <a:buSzPts val="1700"/>
              <a:buAutoNum type="arabicPeriod"/>
            </a:pPr>
            <a:r>
              <a:rPr lang="en" sz="1700"/>
              <a:t>Describe the domain of this function.</a:t>
            </a:r>
            <a:endParaRPr sz="1700"/>
          </a:p>
          <a:p>
            <a:pPr indent="-336550" lvl="0" marL="457200" rtl="0" algn="l">
              <a:lnSpc>
                <a:spcPct val="115000"/>
              </a:lnSpc>
              <a:spcBef>
                <a:spcPts val="0"/>
              </a:spcBef>
              <a:spcAft>
                <a:spcPts val="0"/>
              </a:spcAft>
              <a:buSzPts val="1700"/>
              <a:buAutoNum type="arabicPeriod"/>
            </a:pPr>
            <a:r>
              <a:rPr lang="en" sz="1700"/>
              <a:t>Describe the range of this function.</a:t>
            </a:r>
            <a:endParaRPr sz="1700"/>
          </a:p>
        </p:txBody>
      </p:sp>
      <p:sp>
        <p:nvSpPr>
          <p:cNvPr id="344" name="Google Shape;344;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5" name="Google Shape;345;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4.12.4: Using Functions to Answer Real-World Questions</a:t>
            </a:r>
            <a:endParaRPr/>
          </a:p>
        </p:txBody>
      </p:sp>
      <p:sp>
        <p:nvSpPr>
          <p:cNvPr id="346" name="Google Shape;346;p29"/>
          <p:cNvSpPr txBox="1"/>
          <p:nvPr/>
        </p:nvSpPr>
        <p:spPr>
          <a:xfrm>
            <a:off x="310900" y="1143000"/>
            <a:ext cx="5873100" cy="123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700">
                <a:solidFill>
                  <a:srgbClr val="424242"/>
                </a:solidFill>
                <a:latin typeface="Calibri"/>
                <a:ea typeface="Calibri"/>
                <a:cs typeface="Calibri"/>
                <a:sym typeface="Calibri"/>
              </a:rPr>
              <a:t>Diego’s club earns money for charity when members of the club perform community service after school. For each student who does community service, the club earns $5. There are 12 students in the club.</a:t>
            </a:r>
            <a:endParaRPr sz="1700">
              <a:solidFill>
                <a:srgbClr val="424242"/>
              </a:solidFill>
              <a:latin typeface="Calibri"/>
              <a:ea typeface="Calibri"/>
              <a:cs typeface="Calibri"/>
              <a:sym typeface="Calibri"/>
            </a:endParaRPr>
          </a:p>
        </p:txBody>
      </p:sp>
      <p:sp>
        <p:nvSpPr>
          <p:cNvPr id="347" name="Google Shape;347;p29"/>
          <p:cNvSpPr txBox="1"/>
          <p:nvPr/>
        </p:nvSpPr>
        <p:spPr>
          <a:xfrm>
            <a:off x="311700" y="2456875"/>
            <a:ext cx="57177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700">
                <a:solidFill>
                  <a:srgbClr val="424242"/>
                </a:solidFill>
                <a:latin typeface="Calibri"/>
                <a:ea typeface="Calibri"/>
                <a:cs typeface="Calibri"/>
                <a:sym typeface="Calibri"/>
              </a:rPr>
              <a:t>The total dollar amount earned, </a:t>
            </a:r>
            <a:r>
              <a:rPr i="1" lang="en" sz="1700">
                <a:solidFill>
                  <a:srgbClr val="424242"/>
                </a:solidFill>
                <a:latin typeface="Times New Roman"/>
                <a:ea typeface="Times New Roman"/>
                <a:cs typeface="Times New Roman"/>
                <a:sym typeface="Times New Roman"/>
              </a:rPr>
              <a:t>E</a:t>
            </a:r>
            <a:r>
              <a:rPr lang="en" sz="1700">
                <a:solidFill>
                  <a:srgbClr val="424242"/>
                </a:solidFill>
                <a:latin typeface="Calibri"/>
                <a:ea typeface="Calibri"/>
                <a:cs typeface="Calibri"/>
                <a:sym typeface="Calibri"/>
              </a:rPr>
              <a:t>, is a function of the number of members who perform community service, </a:t>
            </a:r>
            <a:r>
              <a:rPr i="1" lang="en" sz="1700">
                <a:solidFill>
                  <a:srgbClr val="424242"/>
                </a:solidFill>
                <a:latin typeface="Times New Roman"/>
                <a:ea typeface="Times New Roman"/>
                <a:cs typeface="Times New Roman"/>
                <a:sym typeface="Times New Roman"/>
              </a:rPr>
              <a:t>n</a:t>
            </a:r>
            <a:r>
              <a:rPr lang="en" sz="1700">
                <a:solidFill>
                  <a:srgbClr val="424242"/>
                </a:solidFill>
                <a:latin typeface="Calibri"/>
                <a:ea typeface="Calibri"/>
                <a:cs typeface="Calibri"/>
                <a:sym typeface="Calibri"/>
              </a:rPr>
              <a:t>.</a:t>
            </a:r>
            <a:endParaRPr/>
          </a:p>
        </p:txBody>
      </p:sp>
      <p:pic>
        <p:nvPicPr>
          <p:cNvPr descr="Four smiling children stand behind a table with a Charity Fundraiser sign, boosting productivity in their matching Club shirts. A girl donates money into a jar labeled Donations. The background displays a Charity sign on the wall." id="348" name="Google Shape;348;p29" title="ChatGPT Image Aug 5, 2025, 09_54_24 PM.png"/>
          <p:cNvPicPr preferRelativeResize="0"/>
          <p:nvPr/>
        </p:nvPicPr>
        <p:blipFill>
          <a:blip r:embed="rId3">
            <a:alphaModFix/>
          </a:blip>
          <a:stretch>
            <a:fillRect/>
          </a:stretch>
        </p:blipFill>
        <p:spPr>
          <a:xfrm>
            <a:off x="5936515" y="1824688"/>
            <a:ext cx="2653576" cy="265357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4" name="Google Shape;354;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5" name="Google Shape;355;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6" name="Google Shape;356;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7" name="Google Shape;357;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8" name="Google Shape;358;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59" name="Google Shape;359;p30"/>
          <p:cNvCxnSpPr>
            <a:stCxn id="353" idx="2"/>
            <a:endCxn id="35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60" name="Google Shape;360;p30"/>
          <p:cNvCxnSpPr>
            <a:stCxn id="355" idx="3"/>
            <a:endCxn id="35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61" name="Google Shape;361;p30"/>
          <p:cNvCxnSpPr>
            <a:stCxn id="354" idx="3"/>
            <a:endCxn id="35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62" name="Google Shape;362;p30"/>
          <p:cNvCxnSpPr>
            <a:stCxn id="356" idx="3"/>
            <a:endCxn id="35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63" name="Google Shape;363;p30"/>
          <p:cNvCxnSpPr>
            <a:stCxn id="358" idx="3"/>
            <a:endCxn id="35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64" name="Google Shape;364;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5" name="Google Shape;365;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66" name="Google Shape;366;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67" name="Google Shape;367;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68" name="Google Shape;368;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69" name="Google Shape;369;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70" name="Google Shape;370;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1" name="Google Shape;371;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2" name="Google Shape;372;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73" name="Google Shape;373;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74" name="Google Shape;374;p3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75" name="Google Shape;375;p3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76" name="Google Shape;376;p30"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77" name="Google Shape;377;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83" name="Google Shape;383;p3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84" name="Google Shape;384;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5" name="Google Shape;385;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4.12</a:t>
            </a:r>
            <a:r>
              <a:rPr lang="en"/>
              <a:t>.5 Practice</a:t>
            </a:r>
            <a:endParaRPr/>
          </a:p>
        </p:txBody>
      </p:sp>
      <p:pic>
        <p:nvPicPr>
          <p:cNvPr descr="Student crossing a finish line with a thumbs-up icon, symbolizing effort, motivation, and successfully completing a task or goal.&#10;" id="386" name="Google Shape;386;p31" title="Practice-6.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2" name="Google Shape;392;p3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3" name="Google Shape;393;p3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4" name="Google Shape;394;p3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5" name="Google Shape;395;p32"/>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6" name="Google Shape;396;p3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7" name="Google Shape;397;p32"/>
          <p:cNvCxnSpPr>
            <a:stCxn id="391" idx="2"/>
            <a:endCxn id="39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98" name="Google Shape;398;p32"/>
          <p:cNvCxnSpPr>
            <a:stCxn id="393" idx="3"/>
            <a:endCxn id="39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99" name="Google Shape;399;p32"/>
          <p:cNvCxnSpPr>
            <a:stCxn id="392" idx="3"/>
            <a:endCxn id="39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00" name="Google Shape;400;p32"/>
          <p:cNvCxnSpPr>
            <a:stCxn id="394" idx="3"/>
            <a:endCxn id="396"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01" name="Google Shape;401;p32"/>
          <p:cNvCxnSpPr>
            <a:stCxn id="396" idx="3"/>
            <a:endCxn id="395"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02" name="Google Shape;402;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3" name="Google Shape;403;p3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4" name="Google Shape;404;p3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5" name="Google Shape;405;p3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06" name="Google Shape;406;p3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07" name="Google Shape;407;p32"/>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08" name="Google Shape;408;p32"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09" name="Google Shape;409;p32"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10" name="Google Shape;410;p32"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11" name="Google Shape;411;p32"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12" name="Google Shape;412;p32"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13" name="Google Shape;413;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14" name="Google Shape;414;p32"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15" name="Google Shape;415;p32"/>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21" name="Google Shape;421;p33"/>
          <p:cNvSpPr txBox="1"/>
          <p:nvPr>
            <p:ph idx="1" type="body"/>
          </p:nvPr>
        </p:nvSpPr>
        <p:spPr>
          <a:xfrm>
            <a:off x="311700" y="1152475"/>
            <a:ext cx="3297000" cy="3447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a:t>
            </a:r>
            <a:r>
              <a:rPr lang="en"/>
              <a:t>unction </a:t>
            </a:r>
            <a:r>
              <a:rPr i="1" lang="en">
                <a:latin typeface="Times New Roman"/>
                <a:ea typeface="Times New Roman"/>
                <a:cs typeface="Times New Roman"/>
                <a:sym typeface="Times New Roman"/>
              </a:rPr>
              <a:t>q</a:t>
            </a:r>
            <a:r>
              <a:rPr lang="en"/>
              <a:t> gives the number of minutes a person sleeps as a function of the number of hours they sleep in a 24-hour period.</a:t>
            </a:r>
            <a:endParaRPr/>
          </a:p>
          <a:p>
            <a:pPr indent="0" lvl="0" marL="0" rtl="0" algn="l">
              <a:lnSpc>
                <a:spcPct val="100000"/>
              </a:lnSpc>
              <a:spcBef>
                <a:spcPts val="1200"/>
              </a:spcBef>
              <a:spcAft>
                <a:spcPts val="1200"/>
              </a:spcAft>
              <a:buNone/>
            </a:pPr>
            <a:r>
              <a:rPr lang="en"/>
              <a:t>Decide whether each value or set of values described in the first column could be in the domain and in the range of the function.</a:t>
            </a:r>
            <a:endParaRPr/>
          </a:p>
        </p:txBody>
      </p:sp>
      <p:sp>
        <p:nvSpPr>
          <p:cNvPr id="422" name="Google Shape;422;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3" name="Google Shape;423;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4.12: Domain and Range, Part 1</a:t>
            </a:r>
            <a:endParaRPr/>
          </a:p>
        </p:txBody>
      </p:sp>
      <p:pic>
        <p:nvPicPr>
          <p:cNvPr descr="A table with two columns labeled “in the domain?” and “in the range?” and eight rows listing different values: negative values, 0, values less than 1, 24, 25, 60, fractions, values greater than 480, and 1,500." id="424" name="Google Shape;424;p33"/>
          <p:cNvPicPr preferRelativeResize="0"/>
          <p:nvPr/>
        </p:nvPicPr>
        <p:blipFill>
          <a:blip r:embed="rId3">
            <a:alphaModFix/>
          </a:blip>
          <a:stretch>
            <a:fillRect/>
          </a:stretch>
        </p:blipFill>
        <p:spPr>
          <a:xfrm>
            <a:off x="4447475" y="356075"/>
            <a:ext cx="3780975" cy="41090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30" name="Google Shape;430;p3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31" name="Google Shape;431;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2" name="Google Shape;432;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4.12: Domain and Range, Part 1</a:t>
            </a:r>
            <a:endParaRPr/>
          </a:p>
        </p:txBody>
      </p:sp>
      <p:graphicFrame>
        <p:nvGraphicFramePr>
          <p:cNvPr id="433" name="Google Shape;433;p34"/>
          <p:cNvGraphicFramePr/>
          <p:nvPr/>
        </p:nvGraphicFramePr>
        <p:xfrm>
          <a:off x="311700" y="1764100"/>
          <a:ext cx="3000000" cy="3000000"/>
        </p:xfrm>
        <a:graphic>
          <a:graphicData uri="http://schemas.openxmlformats.org/drawingml/2006/table">
            <a:tbl>
              <a:tblPr>
                <a:noFill/>
                <a:tableStyleId>{58BCFD2F-F271-45C5-8A92-08B9D99A7F21}</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Describe the “domain” and “range” of a function.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