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95CCBA-6D67-4A5B-8338-AEC81AAAE452}">
  <a:tblStyle styleId="{CF95CCBA-6D67-4A5B-8338-AEC81AAAE45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amp;rel=0"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 Id="rId4" Type="http://schemas.openxmlformats.org/officeDocument/2006/relationships/hyperlink" Target="https://openstax.org/books/algebra-1/pages/9-5-2-solutions-written-as-square-root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5-2-solutions-written-as-square-root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5-2-solutions-written-as-square-root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9ADrrrId-WTlbve_OjPyAldHrzVWtbGw/view?usp=sharin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ruvcwwncgq" TargetMode="External"/><Relationship Id="rId3" Type="http://schemas.openxmlformats.org/officeDocument/2006/relationships/hyperlink" Target="https://www.desmos.com/calculator/uhxyjql2lx" TargetMode="External"/><Relationship Id="rId4" Type="http://schemas.openxmlformats.org/officeDocument/2006/relationships/hyperlink" Target="https://www.desmos.com/calculator/2c6eknzoqr" TargetMode="External"/><Relationship Id="rId5" Type="http://schemas.openxmlformats.org/officeDocument/2006/relationships/hyperlink" Target="https://www.desmos.com/calculator/sbqydezu7r"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5-4-finding-exact-solution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lesson serves two main purposes: to reiterate that some solutions to quadratic equations are irrational, and to give students the tools to express those solutions exactly and succinctly.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Up until this point, students have been writing the solutions to quadratic equations that have positive and negative solutions separately. For example, the solutions of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 are 𝑥 = 7 and 𝑥 = –7. Here, students are introduced to the plus-minus symbol (±) as a way to express both solutions (for example, 𝑥 = ±7).</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also briefly recall the meanings of rational and irrational numbers. They see that sometimes the solutions are expressions that involve a rational number and an irrational number—for example, 𝑥 = ±√8 + 3. While this is compact, exact, and efficient, it is not always easy to intuit the size of the solutions just by looking at the expressions. Students make sense of these solutions by finding their decimal approximations and by solving the equations by graphing. </a:t>
            </a:r>
            <a:endParaRPr sz="1300">
              <a:solidFill>
                <a:schemeClr val="dk1"/>
              </a:solidFill>
              <a:latin typeface="Calibri"/>
              <a:ea typeface="Calibri"/>
              <a:cs typeface="Calibri"/>
              <a:sym typeface="Calibri"/>
            </a:endParaRPr>
          </a:p>
          <a:p>
            <a:pPr indent="0" lvl="0" marL="0" rtl="0" algn="l">
              <a:lnSpc>
                <a:spcPct val="100000"/>
              </a:lnSpc>
              <a:spcBef>
                <a:spcPts val="100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Acquire devices that can run Desmos (recommended) or other graphing technology. It is ideal if each student has their own device.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Graphing technology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A8(A) solve quadratic equations having real solutions by factoring, taking square roots, completing the square, and applying the quadratic formula.</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A11(A) simplify numerical radical expressions involving square roots. </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2(F) listen to and derive meaning from a variety of media such as audiotape, video, DVD, and CD-ROM to build and reinforce concept and language attainment.</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3(E) share information in cooperative learning interactions.</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3(H) narrate, describe, and explain with increasing specificity and detail as more English is acquired.</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5(B) write using newly acquired basic vocabulary and content-based grade-level vocabulary.</a:t>
            </a:r>
            <a:endParaRPr sz="13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reminds students that we can use the notation √𝐴 to express the side length of a square with area 𝐴 and that the value of √𝐴 may not be a whole number or a fraction.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find the area of a tilted square, students might choose different strategies: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Decompose the square and rearrange the parts into rectangles.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Enclose the tilted square with another square that is on the grid and subtract the areas of the extra triangles.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Pythagorean Theorem to calculate the squared value of the side length.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entire task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Select students to share their responses and how they reasoned about the side length and area of each square.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9 square units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units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square units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units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square units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units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Watch out for students who conclude that the length of the sides of the tilted squares, B and C, is found by counting the number of grid boxes crossed from one corner to a consecutive corner.  If needed, prompt students to use alternate strategies (e.g., Pythagorean Theorem) to find the side lengths for squares B &amp; C.</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solutions. It is not essential to discuss how students found the area. What is important is that students recall that we can use the square root notation √9 to refer to the side length of a square with area 9 square units and that √9 = 3. When the area is 2 or 10 square units, the square root of each number is not a whole number or a fraction, but we can write √2 and √10 rather than writing their decimal approximations.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Remind students that any positive number has two square roots because there are two numbers (one positive and one negative) that, when squared, give that number. Also remind students that the √ symbol refers only to the positive square root of a number. In this context, if 𝑠 is the side length of a square and 𝐴 its area, we can describe the relationship between the two quantities as 𝑠 = √𝐴 because only positive side lengths make sense.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3 Clarify, Critique, Correct: Reading, Writing,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share their solutions, present an incorrect solution and explanation for the equation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18 . For example, “The solutions are 9 and – 9. I took the square root of each side and divided by 2. Since we are doing square roots, I made sure to put a positive and negative solution.” Ask students to identify the error, critique the reasoning, and write a correct explanation. As students discuss with a partner, monitor for students who clarify the meaning of square root by using a simpler example. Highlight explanations that verify the solution by multiplying the same number by itself. This helps students evaluate, and improve upon, the written mathematical arguments of others, as they solidify their understanding of square root.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the use of the ± notation as a simple way to express the two square roots of a number. Students solve several simple equations by finding square roots and express their solutions using the notation.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see that sometimes the solutions are not rational numbers and can be expressed exactly using the radical notation rather than using their decimal approximations. For example, the solutions to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 can be written as 𝑥=±√24 rather than 𝑥 ≈ ±4.9 and the solutions to (𝑥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 can be written as 𝑥=±√24 + 3 instead of 𝑥 ≈ ±4.9+3.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that we have seen that some quadratic equations have two solutions. Take the equation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for example. For the equation to be true, 𝑥 can be 5 and –5 because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and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We have been writing the solutions as: 𝑥 = 5 and 𝑥 = −5. Explain that a shorter way to convey the same information is by writing 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answering questions 4-6, students may need to review simplifying radicals. Highlight that simplifying a radical does not mean that it is rational. Consider using the steps on the </a:t>
            </a:r>
            <a:r>
              <a:rPr lang="en" sz="1300" u="sng">
                <a:solidFill>
                  <a:schemeClr val="hlink"/>
                </a:solidFill>
                <a:latin typeface="Calibri"/>
                <a:ea typeface="Calibri"/>
                <a:cs typeface="Calibri"/>
                <a:sym typeface="Calibri"/>
                <a:hlinkClick action="ppaction://hlinksldjump" r:id="rId3"/>
              </a:rPr>
              <a:t>next slide</a:t>
            </a:r>
            <a:r>
              <a:rPr lang="en" sz="1300">
                <a:solidFill>
                  <a:schemeClr val="dk1"/>
                </a:solidFill>
                <a:latin typeface="Calibri"/>
                <a:ea typeface="Calibri"/>
                <a:cs typeface="Calibri"/>
                <a:sym typeface="Calibri"/>
              </a:rPr>
              <a:t> to demonstrate how to simplify </a:t>
            </a:r>
            <a:r>
              <a:rPr lang="en" sz="1300">
                <a:solidFill>
                  <a:schemeClr val="dk1"/>
                </a:solidFill>
                <a:latin typeface="Calibri"/>
                <a:ea typeface="Calibri"/>
                <a:cs typeface="Calibri"/>
                <a:sym typeface="Calibri"/>
              </a:rPr>
              <a:t>√12 (details for simplifying √12 are available in the </a:t>
            </a:r>
            <a:r>
              <a:rPr lang="en" sz="1300" u="sng">
                <a:solidFill>
                  <a:schemeClr val="hlink"/>
                </a:solidFill>
                <a:latin typeface="Calibri"/>
                <a:ea typeface="Calibri"/>
                <a:cs typeface="Calibri"/>
                <a:sym typeface="Calibri"/>
                <a:hlinkClick r:id="rId4"/>
              </a:rPr>
              <a:t>online text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real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±3√2 (</a:t>
            </a:r>
            <a:r>
              <a:rPr b="1" lang="en" sz="1300">
                <a:solidFill>
                  <a:schemeClr val="dk1"/>
                </a:solidFill>
                <a:latin typeface="Calibri"/>
                <a:ea typeface="Calibri"/>
                <a:cs typeface="Calibri"/>
                <a:sym typeface="Calibri"/>
              </a:rPr>
              <a:t>Note: The gray box on this slide provides a review of simplifying radicals.  Refer to the </a:t>
            </a:r>
            <a:r>
              <a:rPr b="1" lang="en" sz="1300" u="sng">
                <a:solidFill>
                  <a:schemeClr val="hlink"/>
                </a:solidFill>
                <a:latin typeface="Calibri"/>
                <a:ea typeface="Calibri"/>
                <a:cs typeface="Calibri"/>
                <a:sym typeface="Calibri"/>
                <a:hlinkClick r:id="rId2"/>
              </a:rPr>
              <a:t>online text</a:t>
            </a:r>
            <a:r>
              <a:rPr b="1" lang="en" sz="1300">
                <a:solidFill>
                  <a:schemeClr val="dk1"/>
                </a:solidFill>
                <a:latin typeface="Calibri"/>
                <a:ea typeface="Calibri"/>
                <a:cs typeface="Calibri"/>
                <a:sym typeface="Calibri"/>
              </a:rPr>
              <a:t> for a specific example.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±√17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−1±3√2 (or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using ± the notation for the first time, some students may struggle to remember that it shows a number and its opposite. Encourage those students to continue writing their answers both ways in this lesson to reinforce the meaning of the new notation. Show students how both solutions work in the original equation by checking the 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still struggle to understand the meaning of the square root. Watch for students who evaluate a square root by dividing by 2. Ask these students what the square root of 9 is. If this does not convince students that dividing by two is the incorrect operation, demonstrate that we call 3 a square root of 9 because 3⋅3 = 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solutions. Record and display the solutions for all to see. Discuss any disagreements, if there are any.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Draw students' attention to the last three sets of solutions, which are </a:t>
            </a:r>
            <a:r>
              <a:rPr b="1" lang="en" sz="1300">
                <a:solidFill>
                  <a:schemeClr val="dk1"/>
                </a:solidFill>
                <a:latin typeface="Calibri"/>
                <a:ea typeface="Calibri"/>
                <a:cs typeface="Calibri"/>
                <a:sym typeface="Calibri"/>
              </a:rPr>
              <a:t>irrational</a:t>
            </a:r>
            <a:r>
              <a:rPr lang="en" sz="1300">
                <a:solidFill>
                  <a:schemeClr val="dk1"/>
                </a:solidFill>
                <a:latin typeface="Calibri"/>
                <a:ea typeface="Calibri"/>
                <a:cs typeface="Calibri"/>
                <a:sym typeface="Calibri"/>
              </a:rPr>
              <a:t>. Ask students to recall the meaning of rational numbers and irrational numbers. Remind students that a rational number is a fraction or its opposite, for example: 12, -7, 1/8, −1/8, 90.38, or 0.005. Irrational numbers are numbers that are not rational, for example: √2, 𝜋, and √10.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that when the solution is irrational, the most concise way to write an exact solution is, for example, 𝑥=±√18 − 1. Writing this in decimal form only allows us to write an approximate solution. For example, in this case, 3.24 and -5.24 are approximate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display the variations in writing the solutions to (𝑥 + 1)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18 for all to see. Discuss how they are all different ways of writing the same two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 = ±√18 − 1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 = √18 − 1 and 𝑥=−√18 − 1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 = −1 ±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 = −1 + √18 and 𝑥=−1 − √18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Be sure to add 3 to each side before taking the square root.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Be sure to add 3 to each side before taking the square root.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First add 3 to both sides, then take the square root, remembering the positive and negative solutions.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Be sure to take the square root after adding 3 to each side.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key ideas listed in the gray box on the right side of this slide.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b="1" lang="en" sz="1300">
                <a:solidFill>
                  <a:schemeClr val="dk1"/>
                </a:solidFill>
                <a:latin typeface="Calibri"/>
                <a:ea typeface="Calibri"/>
                <a:cs typeface="Calibri"/>
                <a:sym typeface="Calibri"/>
              </a:rPr>
              <a:t>For additional practice problems, access the </a:t>
            </a:r>
            <a:r>
              <a:rPr b="1" lang="en" sz="1300" u="sng">
                <a:solidFill>
                  <a:schemeClr val="hlink"/>
                </a:solidFill>
                <a:latin typeface="Calibri"/>
                <a:ea typeface="Calibri"/>
                <a:cs typeface="Calibri"/>
                <a:sym typeface="Calibri"/>
                <a:hlinkClick r:id="rId2"/>
              </a:rPr>
              <a:t>online text</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9.5.2</a:t>
            </a:r>
            <a:r>
              <a:rPr b="1" lang="en">
                <a:solidFill>
                  <a:srgbClr val="9900FF"/>
                </a:solidFill>
                <a:highlight>
                  <a:srgbClr val="FFFF00"/>
                </a:highlight>
                <a:latin typeface="Noto Sans"/>
                <a:ea typeface="Noto Sans"/>
                <a:cs typeface="Noto Sans"/>
                <a:sym typeface="Noto Sans"/>
              </a:rPr>
              <a:t>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small-group discussion as students take turns solving the quadratic equations using different methods and explaining their reasoning. Display the following sentence frames for all to see: “That could (or couldn’t) be true because . . .”, “How do you know . . .?”, and “How did you get . . . ?” Encourage students to challenge each other when they disagree. This will help students clarify their reasoning about solving quadratic expressions by completing the square and by graphing.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 checklist for completing the activity that supports increasing the length of on-task orientation in the face of distractions. For example, provide students with a two-column checklist with the headers of “graphing” and “completing the square” for students to record their verification. Number the list 1–4 for each problem. As students work through each list item, have them initial by each method to show they have completed a verification, and that they are switching roles accordingly. To support student focus, consider displaying a classroom timer of three minutes for each of the four verifications.</a:t>
            </a:r>
            <a:r>
              <a:rPr lang="en" sz="1300">
                <a:solidFill>
                  <a:schemeClr val="dk1"/>
                </a:solidFill>
                <a:highlight>
                  <a:srgbClr val="FFFF00"/>
                </a:highlight>
                <a:latin typeface="Calibri"/>
                <a:ea typeface="Calibri"/>
                <a:cs typeface="Calibri"/>
                <a:sym typeface="Calibri"/>
              </a:rPr>
              <a:t> [Access the </a:t>
            </a:r>
            <a:r>
              <a:rPr lang="en" sz="1300" u="sng">
                <a:solidFill>
                  <a:schemeClr val="hlink"/>
                </a:solidFill>
                <a:highlight>
                  <a:srgbClr val="FFFF00"/>
                </a:highlight>
                <a:latin typeface="Calibri"/>
                <a:ea typeface="Calibri"/>
                <a:cs typeface="Calibri"/>
                <a:sym typeface="Calibri"/>
                <a:hlinkClick r:id="rId2"/>
              </a:rPr>
              <a:t>Activity 9.5.3 Checklist</a:t>
            </a:r>
            <a:r>
              <a:rPr lang="en" sz="1300">
                <a:solidFill>
                  <a:schemeClr val="dk1"/>
                </a:solidFill>
                <a:highlight>
                  <a:srgbClr val="FFFF00"/>
                </a:highlight>
                <a:latin typeface="Calibri"/>
                <a:ea typeface="Calibri"/>
                <a:cs typeface="Calibri"/>
                <a:sym typeface="Calibri"/>
              </a:rPr>
              <a:t>, if needed]</a:t>
            </a:r>
            <a:endParaRPr sz="1300">
              <a:solidFill>
                <a:schemeClr val="dk1"/>
              </a:solidFill>
              <a:highlight>
                <a:srgbClr val="FFFF00"/>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integrate several skills and ideas they have learned so far: solving quadratic equations by graphing and by completing the square, using the ± notation, and expressing solutions both approximately and exactly (using the square root symbol). In solving the equations algebraically and using the notations to express and verify solutions, students practice attending to precision.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last equation may be challenging for some students as it involves fractions and messier-looking solutions. It is not essential that all students get to this equation. They will have a chance to encounter more complicated equations and solutions in upcoming lessons.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equation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+ 7 = 0 for all to see.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if they could solve it by rewriting it in factored form. (The expression cannot be rewritten in factored form.)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they know how to solve any equation by completing the square, which would give exact solutions. They also know how to solve by graphing, which would give approximate solutions.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and provide access to graphing technology.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partner should find exact solutions by completing the square and the other should find approximate solutions by graphing.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Partners should confirm that the 𝑥-intercepts of the graph (or the zeros of the function represented by the graph) approximate the exact solutions obtained algebraically.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partners to switch roles for each equation.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6010ead1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6010ead1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a:t>
            </a:r>
            <a:r>
              <a:rPr lang="en" sz="1300" u="sng">
                <a:solidFill>
                  <a:schemeClr val="hlink"/>
                </a:solidFill>
                <a:latin typeface="Calibri"/>
                <a:ea typeface="Calibri"/>
                <a:cs typeface="Calibri"/>
                <a:sym typeface="Calibri"/>
                <a:hlinkClick r:id="rId2"/>
              </a:rPr>
              <a:t>Desmos graph</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Yes.  Solutions were the same: 𝑥 ≈ −0.268 and 𝑥 ≈ −3.732.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 √7</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a:t>
            </a:r>
            <a:r>
              <a:rPr lang="en" sz="1300" u="sng">
                <a:solidFill>
                  <a:schemeClr val="hlink"/>
                </a:solidFill>
                <a:latin typeface="Calibri"/>
                <a:ea typeface="Calibri"/>
                <a:cs typeface="Calibri"/>
                <a:sym typeface="Calibri"/>
                <a:hlinkClick r:id="rId3"/>
              </a:rPr>
              <a:t>Desmos graph</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Yes.  Solutions were the same: 𝑥 ≈ 7.646 and 𝑥 ≈ 2.354.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–5/2 ± √6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a:t>
            </a:r>
            <a:r>
              <a:rPr lang="en" sz="1300" u="sng">
                <a:solidFill>
                  <a:schemeClr val="hlink"/>
                </a:solidFill>
                <a:latin typeface="Calibri"/>
                <a:ea typeface="Calibri"/>
                <a:cs typeface="Calibri"/>
                <a:sym typeface="Calibri"/>
                <a:hlinkClick r:id="rId4"/>
              </a:rPr>
              <a:t>Desmos graph</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Yes.  Solutions were the same: 𝑥 ≈ −4.949 and 𝑥 ≈ −0.051.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–4/3 ± √2/3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a:t>
            </a:r>
            <a:r>
              <a:rPr lang="en" sz="1300" u="sng">
                <a:solidFill>
                  <a:schemeClr val="hlink"/>
                </a:solidFill>
                <a:latin typeface="Calibri"/>
                <a:ea typeface="Calibri"/>
                <a:cs typeface="Calibri"/>
                <a:sym typeface="Calibri"/>
                <a:hlinkClick r:id="rId5"/>
              </a:rPr>
              <a:t>Desmos graph</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Yes.  Solutions were the same: 𝑥 ≈ −0.862 and 𝑥 ≈ −1.805.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any common struggles or common mistakes made when solving the equations. Then, invite students to reflect on the merits and challenges of solving by each method. Ask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some benefits of solving by graphing? What are some drawbacks?" (Benefits: It is quick and straightforward. It shows the solutions, or that there are no solutions, even when the equations involve fractions or very large numbers. Drawbacks: It does not give exact solutions. Some tools may require adjusting the graphing window quite a bit to see the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some benefits and drawbacks of solving by completing the square?" (Benefit: It can be used to find exact solutions to any equation. Drawbacks: It can be pretty time consuming. When the equations have fractions or very large or very small numbers, the calculations get complicated and may be prone to error.)</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+ 23 = 0</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rounded decimal for ±√10. Be sure to take the square root </a:t>
            </a:r>
            <a:r>
              <a:rPr i="1" lang="en" sz="1300">
                <a:solidFill>
                  <a:schemeClr val="dk1"/>
                </a:solidFill>
                <a:latin typeface="Calibri"/>
                <a:ea typeface="Calibri"/>
                <a:cs typeface="Calibri"/>
                <a:sym typeface="Calibri"/>
              </a:rPr>
              <a:t>then</a:t>
            </a:r>
            <a:r>
              <a:rPr lang="en" sz="1300">
                <a:solidFill>
                  <a:schemeClr val="dk1"/>
                </a:solidFill>
                <a:latin typeface="Calibri"/>
                <a:ea typeface="Calibri"/>
                <a:cs typeface="Calibri"/>
                <a:sym typeface="Calibri"/>
              </a:rPr>
              <a:t> add the 2 to both sides.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First take the square root of 12, then add 2 to both sides. There are two solutions because of the plus-minus sign.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must take the square root before adding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There are two solutions because the plus-minus sign is needed after taking the square root.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Calculator approximations: −4 + √11 ≈ − 0.683 and −4 – √11 ≈ − 7.317</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highlight>
                  <a:srgbClr val="FFFF00"/>
                </a:highlight>
                <a:latin typeface="Calibri"/>
                <a:ea typeface="Calibri"/>
                <a:cs typeface="Calibri"/>
                <a:sym typeface="Calibri"/>
              </a:rPr>
              <a:t>Graph question is </a:t>
            </a:r>
            <a:r>
              <a:rPr b="1" lang="en" sz="1300">
                <a:solidFill>
                  <a:srgbClr val="1D2125"/>
                </a:solidFill>
                <a:highlight>
                  <a:srgbClr val="FFFF00"/>
                </a:highlight>
                <a:latin typeface="Calibri"/>
                <a:ea typeface="Calibri"/>
                <a:cs typeface="Calibri"/>
                <a:sym typeface="Calibri"/>
              </a:rPr>
              <a:t>animated</a:t>
            </a:r>
            <a:r>
              <a:rPr b="1" lang="en" sz="1300">
                <a:solidFill>
                  <a:srgbClr val="1D2125"/>
                </a:solidFill>
                <a:highlight>
                  <a:srgbClr val="FFFF00"/>
                </a:highlight>
                <a:latin typeface="Calibri"/>
                <a:ea typeface="Calibri"/>
                <a:cs typeface="Calibri"/>
                <a:sym typeface="Calibri"/>
              </a:rPr>
              <a:t> to </a:t>
            </a:r>
            <a:r>
              <a:rPr b="1" lang="en" sz="1300">
                <a:solidFill>
                  <a:srgbClr val="1D2125"/>
                </a:solidFill>
                <a:highlight>
                  <a:srgbClr val="FFFF00"/>
                </a:highlight>
                <a:latin typeface="Calibri"/>
                <a:ea typeface="Calibri"/>
                <a:cs typeface="Calibri"/>
                <a:sym typeface="Calibri"/>
              </a:rPr>
              <a:t>display</a:t>
            </a:r>
            <a:r>
              <a:rPr b="1" lang="en" sz="1300">
                <a:solidFill>
                  <a:srgbClr val="1D2125"/>
                </a:solidFill>
                <a:highlight>
                  <a:srgbClr val="FFFF00"/>
                </a:highlight>
                <a:latin typeface="Calibri"/>
                <a:ea typeface="Calibri"/>
                <a:cs typeface="Calibri"/>
                <a:sym typeface="Calibri"/>
              </a:rPr>
              <a:t> on click</a:t>
            </a:r>
            <a:r>
              <a:rPr lang="en" sz="1300">
                <a:solidFill>
                  <a:srgbClr val="1D2125"/>
                </a:solidFill>
                <a:latin typeface="Calibri"/>
                <a:ea typeface="Calibri"/>
                <a:cs typeface="Calibri"/>
                <a:sym typeface="Calibri"/>
              </a:rPr>
              <a:t> after the calculations. Also, the </a:t>
            </a:r>
            <a:r>
              <a:rPr b="1" lang="en" sz="1300">
                <a:solidFill>
                  <a:srgbClr val="1D2125"/>
                </a:solidFill>
                <a:highlight>
                  <a:srgbClr val="FFFF00"/>
                </a:highlight>
                <a:latin typeface="Calibri"/>
                <a:ea typeface="Calibri"/>
                <a:cs typeface="Calibri"/>
                <a:sym typeface="Calibri"/>
              </a:rPr>
              <a:t>answer graph is animated </a:t>
            </a:r>
            <a:r>
              <a:rPr lang="en" sz="1300">
                <a:solidFill>
                  <a:srgbClr val="1D2125"/>
                </a:solidFill>
                <a:latin typeface="Calibri"/>
                <a:ea typeface="Calibri"/>
                <a:cs typeface="Calibri"/>
                <a:sym typeface="Calibri"/>
              </a:rPr>
              <a:t>so that you may have students graph the equation and identify the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-intercepts before showing them the answers.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Discuss</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Ask students to compare the approximate answers they determined using the quadratic formula vs. the ones they obtained from the graph.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 √3 (</a:t>
            </a:r>
            <a:r>
              <a:rPr b="1" lang="en" sz="1300">
                <a:solidFill>
                  <a:schemeClr val="dk1"/>
                </a:solidFill>
                <a:latin typeface="Calibri"/>
                <a:ea typeface="Calibri"/>
                <a:cs typeface="Calibri"/>
                <a:sym typeface="Calibri"/>
              </a:rPr>
              <a:t>A complete solution is provided in the </a:t>
            </a:r>
            <a:r>
              <a:rPr b="1" lang="en" sz="1300" u="sng">
                <a:solidFill>
                  <a:schemeClr val="hlink"/>
                </a:solidFill>
                <a:latin typeface="Calibri"/>
                <a:ea typeface="Calibri"/>
                <a:cs typeface="Calibri"/>
                <a:sym typeface="Calibri"/>
                <a:hlinkClick r:id="rId2"/>
              </a:rPr>
              <a:t>online text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Emphasize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Any positive number has two square roots, one positive and one negative, because there are two numbers that can be squared to make that number. For example,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both equal 36, so 6 and −6 are both square roots of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Express the positive square root of a number using the square root symbol (√). The square root of 36 is 6, but it can also be written as √36 because √36 𑇐 √36 =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Express the negative square root of a number by placing a negative sign in front of the square root symbol (–√). The negative square root of 36 is −6 or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Express the square roots of any number using ± in front of the square root symbol (±√). The square roots of 40 are √40 and −√40, which can be written as ±√40.</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hyperlink" Target="https://youtu.be/VzGwAfZo-zQ?si=of4YM1ZD2H4PBBeI" TargetMode="External"/><Relationship Id="rId5" Type="http://schemas.openxmlformats.org/officeDocument/2006/relationships/hyperlink" Target="http://www.youtube.com/watch?v=VzGwAfZo-zQ" TargetMode="External"/><Relationship Id="rId6"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hyperlink" Target="https://drive.google.com/file/d/19ADrrrId-WTlbve_OjPyAldHrzVWtbGw/view?usp=sharin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hyperlink" Target="https://www.desmos.com/calculator/ruvcwwncgq" TargetMode="External"/><Relationship Id="rId5" Type="http://schemas.openxmlformats.org/officeDocument/2006/relationships/hyperlink" Target="https://www.desmos.com/calculator/uhxyjql2lx"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hyperlink" Target="https://www.desmos.com/calculator/2c6eknzoqr" TargetMode="External"/><Relationship Id="rId5" Type="http://schemas.openxmlformats.org/officeDocument/2006/relationships/hyperlink" Target="https://www.desmos.com/calculator/sbqydezu7r" TargetMode="External"/><Relationship Id="rId6"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jp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a:t>
            </a:r>
            <a:r>
              <a:rPr lang="en"/>
              <a:t>9 More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9.5 Quadratic Equations with Irrational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{CF95CCBA-6D67-4A5B-8338-AEC81AAAE452}</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2131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the radical and "plus-minus"</a:t>
            </a:r>
            <a:r>
              <a:rPr lang="en">
                <a:solidFill>
                  <a:srgbClr val="F3F3F3"/>
                </a:solidFill>
              </a:rPr>
              <a:t> symbols to represent solutions to quadratic equations.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why the plus-minus symbol is used</a:t>
            </a:r>
            <a:r>
              <a:rPr lang="en">
                <a:solidFill>
                  <a:srgbClr val="F3F3F3"/>
                </a:solidFill>
              </a:rPr>
              <a:t> when solving quadratic equations by finding square roots.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6018400" y="1633775"/>
            <a:ext cx="2813899" cy="1875950"/>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9.5 Quadratic Equations with Irrational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1950" lvl="0" marL="457200" rtl="0" algn="l">
              <a:spcBef>
                <a:spcPts val="1200"/>
              </a:spcBef>
              <a:spcAft>
                <a:spcPts val="0"/>
              </a:spcAft>
              <a:buSzPts val="2100"/>
              <a:buChar char="●"/>
            </a:pPr>
            <a:r>
              <a:rPr b="1" lang="en" sz="2100"/>
              <a:t>Completing the Square</a:t>
            </a:r>
            <a:endParaRPr b="1" sz="2100"/>
          </a:p>
          <a:p>
            <a:pPr indent="-349250" lvl="1" marL="914400" rtl="0" algn="l">
              <a:spcBef>
                <a:spcPts val="0"/>
              </a:spcBef>
              <a:spcAft>
                <a:spcPts val="0"/>
              </a:spcAft>
              <a:buSzPts val="1900"/>
              <a:buChar char="○"/>
            </a:pPr>
            <a:r>
              <a:rPr lang="en" sz="1900"/>
              <a:t>A method used with quadratic expressions to transform it into a perfect square trinomial.</a:t>
            </a:r>
            <a:endParaRPr i="1" sz="1900"/>
          </a:p>
          <a:p>
            <a:pPr indent="-361950" lvl="0" marL="457200" rtl="0" algn="l">
              <a:spcBef>
                <a:spcPts val="1000"/>
              </a:spcBef>
              <a:spcAft>
                <a:spcPts val="0"/>
              </a:spcAft>
              <a:buSzPts val="2100"/>
              <a:buChar char="●"/>
            </a:pPr>
            <a:r>
              <a:rPr b="1" lang="en" sz="2100"/>
              <a:t>Rational Number</a:t>
            </a:r>
            <a:endParaRPr b="1" sz="2100"/>
          </a:p>
          <a:p>
            <a:pPr indent="-349250" lvl="1" marL="914400" rtl="0" algn="l">
              <a:spcBef>
                <a:spcPts val="0"/>
              </a:spcBef>
              <a:spcAft>
                <a:spcPts val="0"/>
              </a:spcAft>
              <a:buSzPts val="1900"/>
              <a:buChar char="○"/>
            </a:pPr>
            <a:r>
              <a:rPr lang="en" sz="1900"/>
              <a:t>A fraction or the opposite of a fraction.</a:t>
            </a:r>
            <a:endParaRPr sz="1900"/>
          </a:p>
        </p:txBody>
      </p:sp>
      <p:sp>
        <p:nvSpPr>
          <p:cNvPr id="131" name="Google Shape;131;p19"/>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1950" lvl="0" marL="457200" rtl="0" algn="l">
              <a:spcBef>
                <a:spcPts val="1200"/>
              </a:spcBef>
              <a:spcAft>
                <a:spcPts val="0"/>
              </a:spcAft>
              <a:buSzPts val="2100"/>
              <a:buChar char="●"/>
            </a:pPr>
            <a:r>
              <a:rPr b="1" lang="en" sz="2100"/>
              <a:t>Irrational Number</a:t>
            </a:r>
            <a:endParaRPr b="1" sz="2100"/>
          </a:p>
          <a:p>
            <a:pPr indent="-349250" lvl="1" marL="914400" rtl="0" algn="l">
              <a:spcBef>
                <a:spcPts val="0"/>
              </a:spcBef>
              <a:spcAft>
                <a:spcPts val="0"/>
              </a:spcAft>
              <a:buSzPts val="1900"/>
              <a:buChar char="○"/>
            </a:pPr>
            <a:r>
              <a:rPr lang="en" sz="1900"/>
              <a:t>A number that cannot be expressed as a fraction or zero.</a:t>
            </a:r>
            <a:endParaRPr sz="1900"/>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9.5 Quadratic Equations with Irrational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Tilted Squares 🔷</a:t>
            </a:r>
            <a:endParaRPr>
              <a:solidFill>
                <a:srgbClr val="005047"/>
              </a:solidFill>
            </a:endParaRPr>
          </a:p>
        </p:txBody>
      </p:sp>
      <p:sp>
        <p:nvSpPr>
          <p:cNvPr id="146" name="Google Shape;146;p21"/>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Here are some squares whose vertices are on a grid.</a:t>
            </a:r>
            <a:endParaRPr/>
          </a:p>
        </p:txBody>
      </p:sp>
      <p:pic>
        <p:nvPicPr>
          <p:cNvPr descr="Three squares labeled A, B and C are drawn on a grid.  The sides of Square A are lined up horizontally and vertically on the grid.  Square A is 3 grid squares long by 3 grid squares wide.  Square B is oriented such that starting at the left-most corner and counting up one grid square and right one grid square, you reach the next consecutive corner, right one and down one to the next corner, down one and left one to the next corner and left one and up one grid square to return to the starting point.  Square C is oriented such that starting at the left-most corner and counting up one grid square and right three grid square, you reach the next consecutive corner, right one grid square and down three grid squares to the next corner, down one grid square and left three grid squares to the next corner and left one and up three grid squares to return to the starting point." id="147" name="Google Shape;147;p21"/>
          <p:cNvPicPr preferRelativeResize="0"/>
          <p:nvPr/>
        </p:nvPicPr>
        <p:blipFill>
          <a:blip r:embed="rId4">
            <a:alphaModFix/>
          </a:blip>
          <a:stretch>
            <a:fillRect/>
          </a:stretch>
        </p:blipFill>
        <p:spPr>
          <a:xfrm>
            <a:off x="405700" y="1935600"/>
            <a:ext cx="3768326" cy="1626525"/>
          </a:xfrm>
          <a:prstGeom prst="rect">
            <a:avLst/>
          </a:prstGeom>
          <a:noFill/>
          <a:ln>
            <a:noFill/>
          </a:ln>
        </p:spPr>
      </p:pic>
      <p:sp>
        <p:nvSpPr>
          <p:cNvPr id="148" name="Google Shape;148;p21"/>
          <p:cNvSpPr txBox="1"/>
          <p:nvPr>
            <p:ph idx="2" type="body"/>
          </p:nvPr>
        </p:nvSpPr>
        <p:spPr>
          <a:xfrm>
            <a:off x="4650275" y="960125"/>
            <a:ext cx="4182000" cy="36576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a:pPr>
            <a:r>
              <a:rPr lang="en" sz="2000"/>
              <a:t>What is the area of Graph A?</a:t>
            </a:r>
            <a:endParaRPr sz="2000"/>
          </a:p>
          <a:p>
            <a:pPr indent="-355600" lvl="0" marL="457200" rtl="0" algn="l">
              <a:spcBef>
                <a:spcPts val="1000"/>
              </a:spcBef>
              <a:spcAft>
                <a:spcPts val="0"/>
              </a:spcAft>
              <a:buSzPts val="2000"/>
              <a:buAutoNum type="arabicPeriod"/>
            </a:pPr>
            <a:r>
              <a:rPr lang="en" sz="2000"/>
              <a:t>What is the side length of Graph A?</a:t>
            </a:r>
            <a:endParaRPr sz="2000"/>
          </a:p>
          <a:p>
            <a:pPr indent="-355600" lvl="0" marL="457200" rtl="0" algn="l">
              <a:spcBef>
                <a:spcPts val="1000"/>
              </a:spcBef>
              <a:spcAft>
                <a:spcPts val="0"/>
              </a:spcAft>
              <a:buSzPts val="2000"/>
              <a:buAutoNum type="arabicPeriod"/>
            </a:pPr>
            <a:r>
              <a:rPr lang="en" sz="2000"/>
              <a:t>What is the </a:t>
            </a:r>
            <a:r>
              <a:rPr lang="en" sz="2000"/>
              <a:t>area</a:t>
            </a:r>
            <a:r>
              <a:rPr lang="en" sz="2000"/>
              <a:t> of Graph B?</a:t>
            </a:r>
            <a:endParaRPr sz="2000"/>
          </a:p>
          <a:p>
            <a:pPr indent="-355600" lvl="0" marL="457200" rtl="0" algn="l">
              <a:spcBef>
                <a:spcPts val="1000"/>
              </a:spcBef>
              <a:spcAft>
                <a:spcPts val="0"/>
              </a:spcAft>
              <a:buSzPts val="2000"/>
              <a:buAutoNum type="arabicPeriod"/>
            </a:pPr>
            <a:r>
              <a:rPr lang="en" sz="2000"/>
              <a:t>What is the side length of Graph B?</a:t>
            </a:r>
            <a:endParaRPr sz="2000"/>
          </a:p>
          <a:p>
            <a:pPr indent="-355600" lvl="0" marL="457200" rtl="0" algn="l">
              <a:spcBef>
                <a:spcPts val="1000"/>
              </a:spcBef>
              <a:spcAft>
                <a:spcPts val="0"/>
              </a:spcAft>
              <a:buSzPts val="2000"/>
              <a:buAutoNum type="arabicPeriod"/>
            </a:pPr>
            <a:r>
              <a:rPr lang="en" sz="2000"/>
              <a:t>What is the </a:t>
            </a:r>
            <a:r>
              <a:rPr lang="en" sz="2000"/>
              <a:t>area</a:t>
            </a:r>
            <a:r>
              <a:rPr lang="en" sz="2000"/>
              <a:t> of Graph C?</a:t>
            </a:r>
            <a:endParaRPr sz="2000"/>
          </a:p>
          <a:p>
            <a:pPr indent="-355600" lvl="0" marL="457200" rtl="0" algn="l">
              <a:spcBef>
                <a:spcPts val="1000"/>
              </a:spcBef>
              <a:spcAft>
                <a:spcPts val="0"/>
              </a:spcAft>
              <a:buSzPts val="2000"/>
              <a:buAutoNum type="arabicPeriod"/>
            </a:pPr>
            <a:r>
              <a:rPr lang="en" sz="2000"/>
              <a:t>What is the side length of Graph C?</a:t>
            </a:r>
            <a:endParaRPr sz="2000"/>
          </a:p>
        </p:txBody>
      </p:sp>
      <p:sp>
        <p:nvSpPr>
          <p:cNvPr id="149" name="Google Shape;149;p21"/>
          <p:cNvSpPr txBox="1"/>
          <p:nvPr>
            <p:ph idx="12" type="sldNum"/>
          </p:nvPr>
        </p:nvSpPr>
        <p:spPr>
          <a:xfrm>
            <a:off x="8283608" y="478380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21"/>
          <p:cNvSpPr txBox="1"/>
          <p:nvPr>
            <p:ph idx="3" type="sldNum"/>
          </p:nvPr>
        </p:nvSpPr>
        <p:spPr>
          <a:xfrm>
            <a:off x="311700" y="47838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9.5.1 </a:t>
            </a:r>
            <a:r>
              <a:rPr lang="en"/>
              <a:t>Roots of Squares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6" name="Google Shape;156;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7" name="Google Shape;15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1" name="Shape 161"/>
        <p:cNvGrpSpPr/>
        <p:nvPr/>
      </p:nvGrpSpPr>
      <p:grpSpPr>
        <a:xfrm>
          <a:off x="0" y="0"/>
          <a:ext cx="0" cy="0"/>
          <a:chOff x="0" y="0"/>
          <a:chExt cx="0" cy="0"/>
        </a:xfrm>
      </p:grpSpPr>
      <p:pic>
        <p:nvPicPr>
          <p:cNvPr descr="Icon indicating the slide contains a support for emerging bilingual students " id="162" name="Google Shape;162;p23"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163" name="Google Shape;163;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Introducing ±</a:t>
            </a:r>
            <a:endParaRPr sz="2600">
              <a:solidFill>
                <a:srgbClr val="005047"/>
              </a:solidFill>
            </a:endParaRPr>
          </a:p>
        </p:txBody>
      </p:sp>
      <p:sp>
        <p:nvSpPr>
          <p:cNvPr id="164" name="Google Shape;164;p23"/>
          <p:cNvSpPr txBox="1"/>
          <p:nvPr>
            <p:ph idx="1" type="body"/>
          </p:nvPr>
        </p:nvSpPr>
        <p:spPr>
          <a:xfrm>
            <a:off x="311700" y="1332225"/>
            <a:ext cx="3353100" cy="328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a:t>Teacher Instruction:</a:t>
            </a:r>
            <a:r>
              <a:rPr lang="en" sz="1900"/>
              <a:t> Use these strategies to adjust the activity to support English language learners. </a:t>
            </a:r>
            <a:endParaRPr sz="1900"/>
          </a:p>
          <a:p>
            <a:pPr indent="-349250" lvl="0" marL="457200" rtl="0" algn="l">
              <a:lnSpc>
                <a:spcPct val="100000"/>
              </a:lnSpc>
              <a:spcBef>
                <a:spcPts val="1200"/>
              </a:spcBef>
              <a:spcAft>
                <a:spcPts val="0"/>
              </a:spcAft>
              <a:buSzPts val="1900"/>
              <a:buChar char="●"/>
            </a:pPr>
            <a:r>
              <a:rPr i="1" lang="en" sz="1900"/>
              <a:t>You can copy and paste the callout directly on top of the activity or give the instructions aloud. </a:t>
            </a:r>
            <a:endParaRPr b="1" sz="1900"/>
          </a:p>
        </p:txBody>
      </p:sp>
      <p:sp>
        <p:nvSpPr>
          <p:cNvPr descr="A callout box providing steps in a math language routine to support English Language Learners." id="165" name="Google Shape;165;p23" title="ELL callout box"/>
          <p:cNvSpPr/>
          <p:nvPr/>
        </p:nvSpPr>
        <p:spPr>
          <a:xfrm>
            <a:off x="4332925" y="579650"/>
            <a:ext cx="4499400" cy="4004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45109" lvl="0" marL="274320" rtl="0" algn="l">
              <a:spcBef>
                <a:spcPts val="0"/>
              </a:spcBef>
              <a:spcAft>
                <a:spcPts val="0"/>
              </a:spcAft>
              <a:buSzPts val="1700"/>
              <a:buFont typeface="Noto Sans"/>
              <a:buAutoNum type="arabicPeriod"/>
            </a:pPr>
            <a:r>
              <a:rPr b="1" lang="en" sz="1700">
                <a:latin typeface="Noto Sans"/>
                <a:ea typeface="Noto Sans"/>
                <a:cs typeface="Noto Sans"/>
                <a:sym typeface="Noto Sans"/>
              </a:rPr>
              <a:t>Critique </a:t>
            </a:r>
            <a:r>
              <a:rPr lang="en" sz="1700">
                <a:latin typeface="Noto Sans"/>
                <a:ea typeface="Noto Sans"/>
                <a:cs typeface="Noto Sans"/>
                <a:sym typeface="Noto Sans"/>
              </a:rPr>
              <a:t>the reasoning in the following to identify the error: </a:t>
            </a:r>
            <a:br>
              <a:rPr lang="en" sz="1700">
                <a:latin typeface="Noto Sans"/>
                <a:ea typeface="Noto Sans"/>
                <a:cs typeface="Noto Sans"/>
                <a:sym typeface="Noto Sans"/>
              </a:rPr>
            </a:br>
            <a:br>
              <a:rPr lang="en" sz="1700">
                <a:latin typeface="Noto Sans"/>
                <a:ea typeface="Noto Sans"/>
                <a:cs typeface="Noto Sans"/>
                <a:sym typeface="Noto Sans"/>
              </a:rPr>
            </a:br>
            <a:r>
              <a:rPr lang="en" sz="1700">
                <a:latin typeface="Noto Sans"/>
                <a:ea typeface="Noto Sans"/>
                <a:cs typeface="Noto Sans"/>
                <a:sym typeface="Noto Sans"/>
              </a:rPr>
              <a:t>“The solutions to </a:t>
            </a:r>
            <a:r>
              <a:rPr i="1" lang="en" sz="1700">
                <a:latin typeface="Times New Roman"/>
                <a:ea typeface="Times New Roman"/>
                <a:cs typeface="Times New Roman"/>
                <a:sym typeface="Times New Roman"/>
              </a:rPr>
              <a:t>x</a:t>
            </a:r>
            <a:r>
              <a:rPr baseline="30000" lang="en" sz="1700">
                <a:latin typeface="Noto Sans"/>
                <a:ea typeface="Noto Sans"/>
                <a:cs typeface="Noto Sans"/>
                <a:sym typeface="Noto Sans"/>
              </a:rPr>
              <a:t>2</a:t>
            </a:r>
            <a:r>
              <a:rPr lang="en" sz="1700">
                <a:latin typeface="Noto Sans"/>
                <a:ea typeface="Noto Sans"/>
                <a:cs typeface="Noto Sans"/>
                <a:sym typeface="Noto Sans"/>
              </a:rPr>
              <a:t> = 18 are 9 and –9. I took the square root of each side and divided by 2. Since we are doing </a:t>
            </a:r>
            <a:r>
              <a:rPr lang="en" sz="1700">
                <a:latin typeface="Noto Sans"/>
                <a:ea typeface="Noto Sans"/>
                <a:cs typeface="Noto Sans"/>
                <a:sym typeface="Noto Sans"/>
              </a:rPr>
              <a:t>square</a:t>
            </a:r>
            <a:r>
              <a:rPr lang="en" sz="1700">
                <a:latin typeface="Noto Sans"/>
                <a:ea typeface="Noto Sans"/>
                <a:cs typeface="Noto Sans"/>
                <a:sym typeface="Noto Sans"/>
              </a:rPr>
              <a:t> roots, I made sure to put a positive and negative solution.” </a:t>
            </a:r>
            <a:br>
              <a:rPr lang="en" sz="1700">
                <a:latin typeface="Noto Sans"/>
                <a:ea typeface="Noto Sans"/>
                <a:cs typeface="Noto Sans"/>
                <a:sym typeface="Noto Sans"/>
              </a:rPr>
            </a:br>
            <a:r>
              <a:rPr lang="en" sz="1700">
                <a:latin typeface="Noto Sans"/>
                <a:ea typeface="Noto Sans"/>
                <a:cs typeface="Noto Sans"/>
                <a:sym typeface="Noto Sans"/>
              </a:rPr>
              <a:t> </a:t>
            </a:r>
            <a:endParaRPr sz="1700">
              <a:latin typeface="Noto Sans"/>
              <a:ea typeface="Noto Sans"/>
              <a:cs typeface="Noto Sans"/>
              <a:sym typeface="Noto Sans"/>
            </a:endParaRPr>
          </a:p>
          <a:p>
            <a:pPr indent="-245109" lvl="0" marL="274320" rtl="0" algn="l">
              <a:spcBef>
                <a:spcPts val="500"/>
              </a:spcBef>
              <a:spcAft>
                <a:spcPts val="0"/>
              </a:spcAft>
              <a:buSzPts val="1700"/>
              <a:buFont typeface="Noto Sans"/>
              <a:buAutoNum type="arabicPeriod"/>
            </a:pPr>
            <a:r>
              <a:rPr b="1" lang="en" sz="1700">
                <a:latin typeface="Noto Sans"/>
                <a:ea typeface="Noto Sans"/>
                <a:cs typeface="Noto Sans"/>
                <a:sym typeface="Noto Sans"/>
              </a:rPr>
              <a:t>Correct </a:t>
            </a:r>
            <a:r>
              <a:rPr lang="en" sz="1700">
                <a:latin typeface="Noto Sans"/>
                <a:ea typeface="Noto Sans"/>
                <a:cs typeface="Noto Sans"/>
                <a:sym typeface="Noto Sans"/>
              </a:rPr>
              <a:t>the error and write it down. </a:t>
            </a:r>
            <a:endParaRPr sz="1700">
              <a:latin typeface="Noto Sans"/>
              <a:ea typeface="Noto Sans"/>
              <a:cs typeface="Noto Sans"/>
              <a:sym typeface="Noto Sans"/>
            </a:endParaRPr>
          </a:p>
          <a:p>
            <a:pPr indent="-245109" lvl="0" marL="274320" rtl="0" algn="l">
              <a:spcBef>
                <a:spcPts val="500"/>
              </a:spcBef>
              <a:spcAft>
                <a:spcPts val="0"/>
              </a:spcAft>
              <a:buSzPts val="1700"/>
              <a:buFont typeface="Noto Sans"/>
              <a:buAutoNum type="arabicPeriod"/>
            </a:pPr>
            <a:r>
              <a:rPr b="1" lang="en" sz="1700">
                <a:latin typeface="Noto Sans"/>
                <a:ea typeface="Noto Sans"/>
                <a:cs typeface="Noto Sans"/>
                <a:sym typeface="Noto Sans"/>
              </a:rPr>
              <a:t>Clarify </a:t>
            </a:r>
            <a:r>
              <a:rPr lang="en" sz="1700">
                <a:latin typeface="Noto Sans"/>
                <a:ea typeface="Noto Sans"/>
                <a:cs typeface="Noto Sans"/>
                <a:sym typeface="Noto Sans"/>
              </a:rPr>
              <a:t>your explanation with a partner. </a:t>
            </a:r>
            <a:endParaRPr sz="17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Critique, Correct, Clarify</a:t>
            </a:r>
            <a:endParaRPr sz="1000">
              <a:latin typeface="Noto Sans"/>
              <a:ea typeface="Noto Sans"/>
              <a:cs typeface="Noto Sans"/>
              <a:sym typeface="Noto Sans"/>
            </a:endParaRPr>
          </a:p>
        </p:txBody>
      </p:sp>
      <p:sp>
        <p:nvSpPr>
          <p:cNvPr id="166" name="Google Shape;166;p23"/>
          <p:cNvSpPr txBox="1"/>
          <p:nvPr>
            <p:ph idx="12" type="sldNum"/>
          </p:nvPr>
        </p:nvSpPr>
        <p:spPr>
          <a:xfrm>
            <a:off x="8283608" y="476482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3"/>
          <p:cNvSpPr txBox="1"/>
          <p:nvPr>
            <p:ph idx="2" type="sldNum"/>
          </p:nvPr>
        </p:nvSpPr>
        <p:spPr>
          <a:xfrm>
            <a:off x="311700" y="476482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9.5.2 </a:t>
            </a:r>
            <a:r>
              <a:rPr lang="en"/>
              <a:t>Solutions Written as Square Roots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Introducing ±</a:t>
            </a:r>
            <a:endParaRPr sz="3000">
              <a:solidFill>
                <a:srgbClr val="005047"/>
              </a:solidFill>
            </a:endParaRPr>
          </a:p>
        </p:txBody>
      </p:sp>
      <p:sp>
        <p:nvSpPr>
          <p:cNvPr id="173" name="Google Shape;173;p24"/>
          <p:cNvSpPr txBox="1"/>
          <p:nvPr>
            <p:ph idx="1" type="body"/>
          </p:nvPr>
        </p:nvSpPr>
        <p:spPr>
          <a:xfrm>
            <a:off x="311700" y="960125"/>
            <a:ext cx="4511100" cy="3657600"/>
          </a:xfrm>
          <a:prstGeom prst="rect">
            <a:avLst/>
          </a:prstGeom>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None/>
            </a:pPr>
            <a:r>
              <a:rPr lang="en" sz="2100"/>
              <a:t>Solve each equation. Use the ± notation when appropriate and express radicals in simplest form.</a:t>
            </a:r>
            <a:endParaRPr sz="2100"/>
          </a:p>
          <a:p>
            <a:pPr indent="-351948" lvl="0" marL="457200" rtl="0" algn="l">
              <a:lnSpc>
                <a:spcPct val="300000"/>
              </a:lnSpc>
              <a:spcBef>
                <a:spcPts val="1200"/>
              </a:spcBef>
              <a:spcAft>
                <a:spcPts val="0"/>
              </a:spcAft>
              <a:buSzPct val="87500"/>
              <a:buAutoNum type="arabicPeriod"/>
            </a:pPr>
            <a:r>
              <a:rPr i="1" lang="en" sz="2400">
                <a:latin typeface="Times New Roman"/>
                <a:ea typeface="Times New Roman"/>
                <a:cs typeface="Times New Roman"/>
                <a:sym typeface="Times New Roman"/>
              </a:rPr>
              <a:t>x</a:t>
            </a:r>
            <a:r>
              <a:rPr baseline="30000" lang="en" sz="2100"/>
              <a:t>2 </a:t>
            </a:r>
            <a:r>
              <a:rPr lang="en" sz="2100"/>
              <a:t>− 13 = −12</a:t>
            </a:r>
            <a:endParaRPr sz="2100"/>
          </a:p>
          <a:p>
            <a:pPr indent="-351948" lvl="0" marL="457200" rtl="0" algn="l">
              <a:lnSpc>
                <a:spcPct val="300000"/>
              </a:lnSpc>
              <a:spcBef>
                <a:spcPts val="0"/>
              </a:spcBef>
              <a:spcAft>
                <a:spcPts val="0"/>
              </a:spcAft>
              <a:buSzPct val="100000"/>
              <a:buAutoNum type="arabicPeriod"/>
            </a:pPr>
            <a:r>
              <a:rPr lang="en" sz="2100"/>
              <a:t>(</a:t>
            </a:r>
            <a:r>
              <a:rPr i="1" lang="en" sz="2400">
                <a:latin typeface="Times New Roman"/>
                <a:ea typeface="Times New Roman"/>
                <a:cs typeface="Times New Roman"/>
                <a:sym typeface="Times New Roman"/>
              </a:rPr>
              <a:t>x</a:t>
            </a:r>
            <a:r>
              <a:rPr lang="en" sz="2100"/>
              <a:t> − 6)</a:t>
            </a:r>
            <a:r>
              <a:rPr baseline="30000" lang="en" sz="2100"/>
              <a:t>2</a:t>
            </a:r>
            <a:r>
              <a:rPr lang="en" sz="2100"/>
              <a:t> = 0</a:t>
            </a:r>
            <a:endParaRPr sz="2100"/>
          </a:p>
          <a:p>
            <a:pPr indent="-351948" lvl="0" marL="457200" rtl="0" algn="l">
              <a:lnSpc>
                <a:spcPct val="300000"/>
              </a:lnSpc>
              <a:spcBef>
                <a:spcPts val="0"/>
              </a:spcBef>
              <a:spcAft>
                <a:spcPts val="0"/>
              </a:spcAft>
              <a:buSzPct val="87500"/>
              <a:buAutoNum type="arabicPeriod"/>
            </a:pPr>
            <a:r>
              <a:rPr i="1" lang="en" sz="2400">
                <a:latin typeface="Times New Roman"/>
                <a:ea typeface="Times New Roman"/>
                <a:cs typeface="Times New Roman"/>
                <a:sym typeface="Times New Roman"/>
              </a:rPr>
              <a:t>x</a:t>
            </a:r>
            <a:r>
              <a:rPr baseline="30000" lang="en" sz="2100"/>
              <a:t>2</a:t>
            </a:r>
            <a:r>
              <a:rPr lang="en" sz="2100"/>
              <a:t> + 9 = 0</a:t>
            </a:r>
            <a:endParaRPr sz="2100"/>
          </a:p>
        </p:txBody>
      </p:sp>
      <p:sp>
        <p:nvSpPr>
          <p:cNvPr id="174" name="Google Shape;174;p24"/>
          <p:cNvSpPr txBox="1"/>
          <p:nvPr>
            <p:ph idx="2" type="body"/>
          </p:nvPr>
        </p:nvSpPr>
        <p:spPr>
          <a:xfrm>
            <a:off x="4709160" y="914400"/>
            <a:ext cx="4123800" cy="3723300"/>
          </a:xfrm>
          <a:prstGeom prst="rect">
            <a:avLst/>
          </a:prstGeom>
          <a:solidFill>
            <a:schemeClr val="lt2"/>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SIMPLIFYING RADICALS</a:t>
            </a:r>
            <a:endParaRPr b="1" sz="1800"/>
          </a:p>
          <a:p>
            <a:pPr indent="0" lvl="0" marL="0" rtl="0" algn="l">
              <a:spcBef>
                <a:spcPts val="2600"/>
              </a:spcBef>
              <a:spcAft>
                <a:spcPts val="0"/>
              </a:spcAft>
              <a:buNone/>
            </a:pPr>
            <a:r>
              <a:rPr b="1" lang="en" sz="1600"/>
              <a:t>Step 1 - </a:t>
            </a:r>
            <a:r>
              <a:rPr lang="en" sz="1600"/>
              <a:t>Look at the ways to factor the number under the radical (√).</a:t>
            </a:r>
            <a:endParaRPr sz="1600"/>
          </a:p>
          <a:p>
            <a:pPr indent="0" lvl="0" marL="0" rtl="0" algn="l">
              <a:spcBef>
                <a:spcPts val="1200"/>
              </a:spcBef>
              <a:spcAft>
                <a:spcPts val="0"/>
              </a:spcAft>
              <a:buNone/>
            </a:pPr>
            <a:r>
              <a:rPr b="1" lang="en" sz="1600"/>
              <a:t>Step 2 - </a:t>
            </a:r>
            <a:r>
              <a:rPr lang="en" sz="1600"/>
              <a:t>Choose a factorization of the number that includes a perfect square. Rewrite the number under the radical using that factorization.</a:t>
            </a:r>
            <a:endParaRPr sz="1600"/>
          </a:p>
          <a:p>
            <a:pPr indent="0" lvl="0" marL="0" rtl="0" algn="l">
              <a:spcBef>
                <a:spcPts val="1200"/>
              </a:spcBef>
              <a:spcAft>
                <a:spcPts val="0"/>
              </a:spcAft>
              <a:buNone/>
            </a:pPr>
            <a:r>
              <a:rPr b="1" lang="en" sz="1600"/>
              <a:t>Step 3</a:t>
            </a:r>
            <a:r>
              <a:rPr lang="en" sz="1600"/>
              <a:t> - Recall that </a:t>
            </a:r>
            <a:r>
              <a:rPr lang="en" sz="1900"/>
              <a:t>√(𝑎 𑇐 𝑏) = (√𝑎) 𑇐 (√𝑏)</a:t>
            </a:r>
            <a:endParaRPr sz="1900"/>
          </a:p>
          <a:p>
            <a:pPr indent="0" lvl="0" marL="0" rtl="0" algn="l">
              <a:spcBef>
                <a:spcPts val="1200"/>
              </a:spcBef>
              <a:spcAft>
                <a:spcPts val="1200"/>
              </a:spcAft>
              <a:buNone/>
            </a:pPr>
            <a:r>
              <a:rPr b="1" lang="en" sz="1600"/>
              <a:t>Step 4</a:t>
            </a:r>
            <a:r>
              <a:rPr lang="en" sz="1600"/>
              <a:t> - Simplify the perfect squares.</a:t>
            </a:r>
            <a:endParaRPr b="1"/>
          </a:p>
        </p:txBody>
      </p:sp>
      <p:cxnSp>
        <p:nvCxnSpPr>
          <p:cNvPr descr="Line used to separate the title in a text box from the explanation content " id="175" name="Google Shape;175;p24"/>
          <p:cNvCxnSpPr/>
          <p:nvPr/>
        </p:nvCxnSpPr>
        <p:spPr>
          <a:xfrm>
            <a:off x="5468112" y="1453896"/>
            <a:ext cx="2612700" cy="7800"/>
          </a:xfrm>
          <a:prstGeom prst="straightConnector1">
            <a:avLst/>
          </a:prstGeom>
          <a:noFill/>
          <a:ln cap="flat" cmpd="sng" w="28575">
            <a:solidFill>
              <a:srgbClr val="D9D9D9"/>
            </a:solidFill>
            <a:prstDash val="solid"/>
            <a:round/>
            <a:headEnd len="med" w="med" type="none"/>
            <a:tailEnd len="med" w="med" type="none"/>
          </a:ln>
        </p:spPr>
      </p:cxnSp>
      <p:sp>
        <p:nvSpPr>
          <p:cNvPr id="176" name="Google Shape;176;p24"/>
          <p:cNvSpPr txBox="1"/>
          <p:nvPr>
            <p:ph idx="12" type="sldNum"/>
          </p:nvPr>
        </p:nvSpPr>
        <p:spPr>
          <a:xfrm>
            <a:off x="8283608" y="4783800"/>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3" type="sldNum"/>
          </p:nvPr>
        </p:nvSpPr>
        <p:spPr>
          <a:xfrm>
            <a:off x="311700" y="47838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9.5.2 Solutions Written as Square Roots</a:t>
            </a:r>
            <a:endParaRPr>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Introducing ±</a:t>
            </a:r>
            <a:endParaRPr sz="3000">
              <a:solidFill>
                <a:srgbClr val="005047"/>
              </a:solidFill>
            </a:endParaRPr>
          </a:p>
        </p:txBody>
      </p:sp>
      <p:sp>
        <p:nvSpPr>
          <p:cNvPr id="183" name="Google Shape;183;p25"/>
          <p:cNvSpPr txBox="1"/>
          <p:nvPr>
            <p:ph idx="1" type="body"/>
          </p:nvPr>
        </p:nvSpPr>
        <p:spPr>
          <a:xfrm>
            <a:off x="311700" y="960125"/>
            <a:ext cx="4123800" cy="38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018"/>
              <a:buNone/>
            </a:pPr>
            <a:r>
              <a:rPr lang="en" sz="1942"/>
              <a:t>Solve each equation. Use the ± notation when appropriate and express radicals in simplest form.</a:t>
            </a:r>
            <a:endParaRPr i="1" sz="2220">
              <a:latin typeface="Times New Roman"/>
              <a:ea typeface="Times New Roman"/>
              <a:cs typeface="Times New Roman"/>
              <a:sym typeface="Times New Roman"/>
            </a:endParaRPr>
          </a:p>
          <a:p>
            <a:pPr indent="-351948" lvl="0" marL="457200" rtl="0" algn="l">
              <a:lnSpc>
                <a:spcPct val="300000"/>
              </a:lnSpc>
              <a:spcBef>
                <a:spcPts val="1200"/>
              </a:spcBef>
              <a:spcAft>
                <a:spcPts val="0"/>
              </a:spcAft>
              <a:buSzPts val="1942"/>
              <a:buAutoNum type="arabicPeriod" startAt="4"/>
            </a:pPr>
            <a:r>
              <a:rPr i="1" lang="en" sz="2220">
                <a:latin typeface="Times New Roman"/>
                <a:ea typeface="Times New Roman"/>
                <a:cs typeface="Times New Roman"/>
                <a:sym typeface="Times New Roman"/>
              </a:rPr>
              <a:t>x</a:t>
            </a:r>
            <a:r>
              <a:rPr baseline="30000" lang="en" sz="1942"/>
              <a:t>2</a:t>
            </a:r>
            <a:r>
              <a:rPr lang="en" sz="1942"/>
              <a:t> = 18</a:t>
            </a:r>
            <a:endParaRPr sz="1942"/>
          </a:p>
          <a:p>
            <a:pPr indent="-351948" lvl="0" marL="457200" rtl="0" algn="l">
              <a:lnSpc>
                <a:spcPct val="280000"/>
              </a:lnSpc>
              <a:spcBef>
                <a:spcPts val="0"/>
              </a:spcBef>
              <a:spcAft>
                <a:spcPts val="0"/>
              </a:spcAft>
              <a:buSzPts val="1942"/>
              <a:buAutoNum type="arabicPeriod" startAt="4"/>
            </a:pPr>
            <a:r>
              <a:rPr i="1" lang="en" sz="2220">
                <a:latin typeface="Times New Roman"/>
                <a:ea typeface="Times New Roman"/>
                <a:cs typeface="Times New Roman"/>
                <a:sym typeface="Times New Roman"/>
              </a:rPr>
              <a:t>x</a:t>
            </a:r>
            <a:r>
              <a:rPr baseline="30000" lang="en" sz="1942"/>
              <a:t>2</a:t>
            </a:r>
            <a:r>
              <a:rPr lang="en" sz="1942"/>
              <a:t> + 1= 18</a:t>
            </a:r>
            <a:endParaRPr sz="1942"/>
          </a:p>
          <a:p>
            <a:pPr indent="-351948" lvl="0" marL="457200" rtl="0" algn="l">
              <a:lnSpc>
                <a:spcPct val="400000"/>
              </a:lnSpc>
              <a:spcBef>
                <a:spcPts val="0"/>
              </a:spcBef>
              <a:spcAft>
                <a:spcPts val="0"/>
              </a:spcAft>
              <a:buSzPts val="1942"/>
              <a:buAutoNum type="arabicPeriod" startAt="4"/>
            </a:pPr>
            <a:r>
              <a:rPr lang="en" sz="1942">
                <a:latin typeface="Noto Sans Medium"/>
                <a:ea typeface="Noto Sans Medium"/>
                <a:cs typeface="Noto Sans Medium"/>
                <a:sym typeface="Noto Sans Medium"/>
              </a:rPr>
              <a:t>(</a:t>
            </a:r>
            <a:r>
              <a:rPr i="1" lang="en" sz="2220">
                <a:latin typeface="Times New Roman"/>
                <a:ea typeface="Times New Roman"/>
                <a:cs typeface="Times New Roman"/>
                <a:sym typeface="Times New Roman"/>
              </a:rPr>
              <a:t>x</a:t>
            </a:r>
            <a:r>
              <a:rPr lang="en" sz="1942"/>
              <a:t> + 1)</a:t>
            </a:r>
            <a:r>
              <a:rPr baseline="30000" lang="en" sz="1942"/>
              <a:t>2</a:t>
            </a:r>
            <a:r>
              <a:rPr lang="en" sz="1942"/>
              <a:t> = 18</a:t>
            </a:r>
            <a:endParaRPr sz="1942"/>
          </a:p>
        </p:txBody>
      </p:sp>
      <p:sp>
        <p:nvSpPr>
          <p:cNvPr id="184" name="Google Shape;184;p25"/>
          <p:cNvSpPr txBox="1"/>
          <p:nvPr>
            <p:ph idx="4294967295" type="body"/>
          </p:nvPr>
        </p:nvSpPr>
        <p:spPr>
          <a:xfrm>
            <a:off x="4708800" y="914400"/>
            <a:ext cx="4123800" cy="3723300"/>
          </a:xfrm>
          <a:prstGeom prst="rect">
            <a:avLst/>
          </a:prstGeom>
          <a:solidFill>
            <a:schemeClr val="lt2"/>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SIMPLIFYING RADICALS</a:t>
            </a:r>
            <a:endParaRPr b="1" sz="1800"/>
          </a:p>
          <a:p>
            <a:pPr indent="0" lvl="0" marL="0" rtl="0" algn="l">
              <a:spcBef>
                <a:spcPts val="2600"/>
              </a:spcBef>
              <a:spcAft>
                <a:spcPts val="0"/>
              </a:spcAft>
              <a:buNone/>
            </a:pPr>
            <a:r>
              <a:rPr b="1" lang="en" sz="1600"/>
              <a:t>Step 1 - </a:t>
            </a:r>
            <a:r>
              <a:rPr lang="en" sz="1600"/>
              <a:t>Look at the ways to factor the number under the radical (√).</a:t>
            </a:r>
            <a:endParaRPr sz="1600"/>
          </a:p>
          <a:p>
            <a:pPr indent="0" lvl="0" marL="0" rtl="0" algn="l">
              <a:spcBef>
                <a:spcPts val="1200"/>
              </a:spcBef>
              <a:spcAft>
                <a:spcPts val="0"/>
              </a:spcAft>
              <a:buNone/>
            </a:pPr>
            <a:r>
              <a:rPr b="1" lang="en" sz="1600"/>
              <a:t>Step 2 - </a:t>
            </a:r>
            <a:r>
              <a:rPr lang="en" sz="1600"/>
              <a:t>Choose a factorization of the number that includes a perfect square. Rewrite the number under the radical using that factorization.</a:t>
            </a:r>
            <a:endParaRPr sz="1600"/>
          </a:p>
          <a:p>
            <a:pPr indent="0" lvl="0" marL="0" rtl="0" algn="l">
              <a:spcBef>
                <a:spcPts val="1200"/>
              </a:spcBef>
              <a:spcAft>
                <a:spcPts val="0"/>
              </a:spcAft>
              <a:buNone/>
            </a:pPr>
            <a:r>
              <a:rPr b="1" lang="en" sz="1600"/>
              <a:t>Step 3</a:t>
            </a:r>
            <a:r>
              <a:rPr lang="en" sz="1600"/>
              <a:t> - Recall that </a:t>
            </a:r>
            <a:r>
              <a:rPr lang="en" sz="1900"/>
              <a:t>√(𝑎 </a:t>
            </a:r>
            <a:r>
              <a:rPr lang="en" sz="1900"/>
              <a:t>𑇐</a:t>
            </a:r>
            <a:r>
              <a:rPr lang="en" sz="1900"/>
              <a:t> 𝑏) = (√𝑎) </a:t>
            </a:r>
            <a:r>
              <a:rPr lang="en" sz="1900"/>
              <a:t>𑇐</a:t>
            </a:r>
            <a:r>
              <a:rPr lang="en" sz="1900"/>
              <a:t> (√𝑏)</a:t>
            </a:r>
            <a:endParaRPr sz="1900"/>
          </a:p>
          <a:p>
            <a:pPr indent="0" lvl="0" marL="0" rtl="0" algn="l">
              <a:spcBef>
                <a:spcPts val="1200"/>
              </a:spcBef>
              <a:spcAft>
                <a:spcPts val="1200"/>
              </a:spcAft>
              <a:buNone/>
            </a:pPr>
            <a:r>
              <a:rPr b="1" lang="en" sz="1600"/>
              <a:t>Step 4</a:t>
            </a:r>
            <a:r>
              <a:rPr lang="en" sz="1600"/>
              <a:t> - Simplify the perfect squares.</a:t>
            </a:r>
            <a:endParaRPr b="1"/>
          </a:p>
        </p:txBody>
      </p:sp>
      <p:cxnSp>
        <p:nvCxnSpPr>
          <p:cNvPr descr="Line used to separate the title in a text box from the explanation content " id="185" name="Google Shape;185;p25"/>
          <p:cNvCxnSpPr/>
          <p:nvPr/>
        </p:nvCxnSpPr>
        <p:spPr>
          <a:xfrm>
            <a:off x="5464345" y="1456346"/>
            <a:ext cx="2612700" cy="7800"/>
          </a:xfrm>
          <a:prstGeom prst="straightConnector1">
            <a:avLst/>
          </a:prstGeom>
          <a:noFill/>
          <a:ln cap="flat" cmpd="sng" w="28575">
            <a:solidFill>
              <a:srgbClr val="D9D9D9"/>
            </a:solidFill>
            <a:prstDash val="solid"/>
            <a:round/>
            <a:headEnd len="med" w="med" type="none"/>
            <a:tailEnd len="med" w="med" type="none"/>
          </a:ln>
        </p:spPr>
      </p:cxnSp>
      <p:sp>
        <p:nvSpPr>
          <p:cNvPr id="186" name="Google Shape;186;p25"/>
          <p:cNvSpPr txBox="1"/>
          <p:nvPr>
            <p:ph idx="12" type="sldNum"/>
          </p:nvPr>
        </p:nvSpPr>
        <p:spPr>
          <a:xfrm>
            <a:off x="8283608" y="4783800"/>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7" name="Google Shape;187;p25"/>
          <p:cNvSpPr txBox="1"/>
          <p:nvPr>
            <p:ph idx="2" type="sldNum"/>
          </p:nvPr>
        </p:nvSpPr>
        <p:spPr>
          <a:xfrm>
            <a:off x="311700" y="47838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9.5.2 Solutions Written as Square Roots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descr="Icon indicating the slide contains a check for understanding question for students " id="192" name="Google Shape;192;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3" name="Google Shape;193;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a:t>
            </a:r>
            <a:r>
              <a:rPr i="1" lang="en">
                <a:latin typeface="Times New Roman"/>
                <a:ea typeface="Times New Roman"/>
                <a:cs typeface="Times New Roman"/>
                <a:sym typeface="Times New Roman"/>
              </a:rPr>
              <a:t>x</a:t>
            </a:r>
            <a:r>
              <a:rPr baseline="30000" lang="en"/>
              <a:t>2</a:t>
            </a:r>
            <a:r>
              <a:rPr lang="en"/>
              <a:t> − 3 = 19.</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x </a:t>
            </a:r>
            <a:r>
              <a:rPr lang="en"/>
              <a:t>= − 4, </a:t>
            </a:r>
            <a:r>
              <a:rPr i="1" lang="en">
                <a:latin typeface="Times New Roman"/>
                <a:ea typeface="Times New Roman"/>
                <a:cs typeface="Times New Roman"/>
                <a:sym typeface="Times New Roman"/>
              </a:rPr>
              <a:t>x</a:t>
            </a:r>
            <a:r>
              <a:rPr lang="en"/>
              <a:t> = 4</a:t>
            </a:r>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√(19) + 3</a:t>
            </a:r>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√(22)</a:t>
            </a:r>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x</a:t>
            </a:r>
            <a:r>
              <a:rPr lang="en"/>
              <a:t> = ± 22</a:t>
            </a:r>
            <a:endParaRPr/>
          </a:p>
        </p:txBody>
      </p:sp>
      <p:sp>
        <p:nvSpPr>
          <p:cNvPr id="194" name="Google Shape;194;p26"/>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6"/>
          <p:cNvSpPr txBox="1"/>
          <p:nvPr>
            <p:ph idx="2"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9.5.2 Solutions Written as Square Roots</a:t>
            </a:r>
            <a:endParaRPr/>
          </a:p>
        </p:txBody>
      </p:sp>
      <p:sp>
        <p:nvSpPr>
          <p:cNvPr descr="An arrow icon reads &quot;Let's review!&quot; and links to a slide that reviews the content that was assessed in the self check question. " id="196" name="Google Shape;196;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1" name="Google Shape;201;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2" name="Google Shape;202;p2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3" name="Google Shape;203;p27"/>
          <p:cNvSpPr txBox="1"/>
          <p:nvPr>
            <p:ph idx="1" type="body"/>
          </p:nvPr>
        </p:nvSpPr>
        <p:spPr>
          <a:xfrm>
            <a:off x="311700" y="960125"/>
            <a:ext cx="2683800" cy="36576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Solve the equation and, if needed, write the solution as a square root using the ± symbol.</a:t>
            </a:r>
            <a:endParaRPr sz="1800"/>
          </a:p>
          <a:p>
            <a:pPr indent="0" lvl="0" marL="0" rtl="0" algn="l">
              <a:spcBef>
                <a:spcPts val="1200"/>
              </a:spcBef>
              <a:spcAft>
                <a:spcPts val="1200"/>
              </a:spcAft>
              <a:buClr>
                <a:schemeClr val="dk1"/>
              </a:buClr>
              <a:buSzPts val="1100"/>
              <a:buFont typeface="Arial"/>
              <a:buNone/>
            </a:pPr>
            <a:r>
              <a:rPr b="1" lang="en" sz="2100"/>
              <a:t>(</a:t>
            </a:r>
            <a:r>
              <a:rPr b="1" i="1" lang="en" sz="2100">
                <a:latin typeface="Times New Roman"/>
                <a:ea typeface="Times New Roman"/>
                <a:cs typeface="Times New Roman"/>
                <a:sym typeface="Times New Roman"/>
              </a:rPr>
              <a:t>x </a:t>
            </a:r>
            <a:r>
              <a:rPr b="1" lang="en" sz="2100"/>
              <a:t>+ 4)</a:t>
            </a:r>
            <a:r>
              <a:rPr b="1" baseline="30000" lang="en" sz="2100"/>
              <a:t>2</a:t>
            </a:r>
            <a:r>
              <a:rPr b="1" lang="en" sz="2100"/>
              <a:t> = 11</a:t>
            </a:r>
            <a:endParaRPr sz="2100"/>
          </a:p>
        </p:txBody>
      </p:sp>
      <p:sp>
        <p:nvSpPr>
          <p:cNvPr id="204" name="Google Shape;204;p27"/>
          <p:cNvSpPr txBox="1"/>
          <p:nvPr>
            <p:ph idx="2" type="body"/>
          </p:nvPr>
        </p:nvSpPr>
        <p:spPr>
          <a:xfrm>
            <a:off x="3092375" y="960125"/>
            <a:ext cx="5908800" cy="36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When solving quadratics with radical solutions, remember —</a:t>
            </a:r>
            <a:endParaRPr b="1"/>
          </a:p>
          <a:p>
            <a:pPr indent="-330200" lvl="0" marL="457200" rtl="0" algn="l">
              <a:spcBef>
                <a:spcPts val="1200"/>
              </a:spcBef>
              <a:spcAft>
                <a:spcPts val="0"/>
              </a:spcAft>
              <a:buSzPts val="1600"/>
              <a:buAutoNum type="arabicPeriod"/>
            </a:pPr>
            <a:r>
              <a:rPr lang="en" sz="1600"/>
              <a:t>Any positive number has two square roots, one positive and one negative, because there are two numbers that can be squared to make that number.</a:t>
            </a:r>
            <a:endParaRPr sz="1600"/>
          </a:p>
          <a:p>
            <a:pPr indent="-330200" lvl="0" marL="457200" rtl="0" algn="l">
              <a:spcBef>
                <a:spcPts val="0"/>
              </a:spcBef>
              <a:spcAft>
                <a:spcPts val="0"/>
              </a:spcAft>
              <a:buSzPts val="1600"/>
              <a:buAutoNum type="arabicPeriod"/>
            </a:pPr>
            <a:r>
              <a:rPr lang="en" sz="1600"/>
              <a:t>Express the positive square root of a number using the square root symbol (√). </a:t>
            </a:r>
            <a:endParaRPr sz="1600"/>
          </a:p>
          <a:p>
            <a:pPr indent="-330200" lvl="0" marL="457200" rtl="0" algn="l">
              <a:spcBef>
                <a:spcPts val="0"/>
              </a:spcBef>
              <a:spcAft>
                <a:spcPts val="0"/>
              </a:spcAft>
              <a:buSzPts val="1600"/>
              <a:buAutoNum type="arabicPeriod"/>
            </a:pPr>
            <a:r>
              <a:rPr lang="en" sz="1600"/>
              <a:t>Express the negative square root of a number by placing a negative sign in front of the square root symbol (–√).</a:t>
            </a:r>
            <a:endParaRPr sz="1600"/>
          </a:p>
          <a:p>
            <a:pPr indent="-330200" lvl="0" marL="457200" rtl="0" algn="l">
              <a:spcBef>
                <a:spcPts val="0"/>
              </a:spcBef>
              <a:spcAft>
                <a:spcPts val="0"/>
              </a:spcAft>
              <a:buSzPts val="1600"/>
              <a:buAutoNum type="arabicPeriod"/>
            </a:pPr>
            <a:r>
              <a:rPr lang="en" sz="1600"/>
              <a:t>Express the square roots of any number using ± in front of the square root symbol (±√).</a:t>
            </a:r>
            <a:endParaRPr/>
          </a:p>
        </p:txBody>
      </p:sp>
      <p:cxnSp>
        <p:nvCxnSpPr>
          <p:cNvPr descr="Line used to separate the title in a text box from the explanation content " id="205" name="Google Shape;205;p27"/>
          <p:cNvCxnSpPr/>
          <p:nvPr/>
        </p:nvCxnSpPr>
        <p:spPr>
          <a:xfrm flipH="1" rot="10800000">
            <a:off x="3512075" y="1686462"/>
            <a:ext cx="5069400" cy="8100"/>
          </a:xfrm>
          <a:prstGeom prst="straightConnector1">
            <a:avLst/>
          </a:prstGeom>
          <a:noFill/>
          <a:ln cap="flat" cmpd="sng" w="28575">
            <a:solidFill>
              <a:srgbClr val="D9D9D9"/>
            </a:solidFill>
            <a:prstDash val="solid"/>
            <a:round/>
            <a:headEnd len="med" w="med" type="none"/>
            <a:tailEnd len="med" w="med" type="none"/>
          </a:ln>
        </p:spPr>
      </p:cxnSp>
      <p:sp>
        <p:nvSpPr>
          <p:cNvPr id="206" name="Google Shape;206;p27"/>
          <p:cNvSpPr txBox="1"/>
          <p:nvPr>
            <p:ph idx="12" type="sldNum"/>
          </p:nvPr>
        </p:nvSpPr>
        <p:spPr>
          <a:xfrm>
            <a:off x="8283608" y="47329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27"/>
          <p:cNvSpPr txBox="1"/>
          <p:nvPr>
            <p:ph idx="3" type="sldNum"/>
          </p:nvPr>
        </p:nvSpPr>
        <p:spPr>
          <a:xfrm>
            <a:off x="311700" y="473291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9.5.2 Solutions Written as Square Roots - Additional Resources</a:t>
            </a:r>
            <a:endParaRPr>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2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A</a:t>
            </a:r>
            <a:r>
              <a:rPr b="0" lang="en" sz="1400">
                <a:solidFill>
                  <a:srgbClr val="666666"/>
                </a:solidFill>
              </a:rPr>
              <a:t> | Video</a:t>
            </a:r>
            <a:endParaRPr/>
          </a:p>
        </p:txBody>
      </p:sp>
      <p:sp>
        <p:nvSpPr>
          <p:cNvPr id="213" name="Google Shape;213;p2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Solving Quadratic Equations with Square Roots</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Annotations" id="214" name="Google Shape;214;p28" title="Solving Quadratics with Square Root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15" name="Google Shape;215;p28"/>
          <p:cNvSpPr txBox="1"/>
          <p:nvPr>
            <p:ph idx="12" type="sldNum"/>
          </p:nvPr>
        </p:nvSpPr>
        <p:spPr>
          <a:xfrm>
            <a:off x="8472458" y="473493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8"/>
          <p:cNvSpPr txBox="1"/>
          <p:nvPr>
            <p:ph idx="2" type="sldNum"/>
          </p:nvPr>
        </p:nvSpPr>
        <p:spPr>
          <a:xfrm>
            <a:off x="311700" y="475341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9.5.2 Solutions Written as Square Roots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2" name="Google Shape;222;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3" name="Google Shape;22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7" name="Shape 227"/>
        <p:cNvGrpSpPr/>
        <p:nvPr/>
      </p:nvGrpSpPr>
      <p:grpSpPr>
        <a:xfrm>
          <a:off x="0" y="0"/>
          <a:ext cx="0" cy="0"/>
          <a:chOff x="0" y="0"/>
          <a:chExt cx="0" cy="0"/>
        </a:xfrm>
      </p:grpSpPr>
      <p:pic>
        <p:nvPicPr>
          <p:cNvPr descr="Icon indicating the slide contains a support for students with disabilities" id="228" name="Google Shape;228;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9" name="Google Shape;229;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0" name="Google Shape;230;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Multiple Points of Entry🚪</a:t>
            </a:r>
            <a:endParaRPr sz="2600">
              <a:solidFill>
                <a:srgbClr val="005047"/>
              </a:solidFill>
            </a:endParaRPr>
          </a:p>
        </p:txBody>
      </p:sp>
      <p:sp>
        <p:nvSpPr>
          <p:cNvPr id="231" name="Google Shape;231;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2" name="Google Shape;232;p30" title="ELL callout box"/>
          <p:cNvSpPr/>
          <p:nvPr/>
        </p:nvSpPr>
        <p:spPr>
          <a:xfrm>
            <a:off x="4666950" y="974850"/>
            <a:ext cx="4393800" cy="1182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30200" lvl="0" marL="457200" rtl="0" algn="l">
              <a:lnSpc>
                <a:spcPct val="115000"/>
              </a:lnSpc>
              <a:spcBef>
                <a:spcPts val="0"/>
              </a:spcBef>
              <a:spcAft>
                <a:spcPts val="0"/>
              </a:spcAft>
              <a:buClr>
                <a:schemeClr val="dk1"/>
              </a:buClr>
              <a:buSzPts val="1600"/>
              <a:buFont typeface="Noto Sans"/>
              <a:buChar char="➔"/>
            </a:pPr>
            <a:r>
              <a:rPr i="1" lang="en" sz="1600">
                <a:solidFill>
                  <a:schemeClr val="dk1"/>
                </a:solidFill>
                <a:latin typeface="Noto Sans"/>
                <a:ea typeface="Noto Sans"/>
                <a:cs typeface="Noto Sans"/>
                <a:sym typeface="Noto Sans"/>
              </a:rPr>
              <a:t>“That could/couldn’t be true because …”</a:t>
            </a:r>
            <a:endParaRPr i="1" sz="1600">
              <a:solidFill>
                <a:schemeClr val="dk1"/>
              </a:solidFill>
              <a:latin typeface="Noto Sans"/>
              <a:ea typeface="Noto Sans"/>
              <a:cs typeface="Noto Sans"/>
              <a:sym typeface="Noto Sans"/>
            </a:endParaRPr>
          </a:p>
          <a:p>
            <a:pPr indent="-330200" lvl="0" marL="457200" rtl="0" algn="l">
              <a:lnSpc>
                <a:spcPct val="115000"/>
              </a:lnSpc>
              <a:spcBef>
                <a:spcPts val="0"/>
              </a:spcBef>
              <a:spcAft>
                <a:spcPts val="0"/>
              </a:spcAft>
              <a:buClr>
                <a:schemeClr val="dk1"/>
              </a:buClr>
              <a:buSzPts val="1600"/>
              <a:buFont typeface="Noto Sans"/>
              <a:buChar char="➔"/>
            </a:pPr>
            <a:r>
              <a:rPr i="1" lang="en" sz="1600">
                <a:solidFill>
                  <a:schemeClr val="dk1"/>
                </a:solidFill>
                <a:latin typeface="Noto Sans"/>
                <a:ea typeface="Noto Sans"/>
                <a:cs typeface="Noto Sans"/>
                <a:sym typeface="Noto Sans"/>
              </a:rPr>
              <a:t>“How do you know …?”</a:t>
            </a:r>
            <a:endParaRPr i="1" sz="1600">
              <a:solidFill>
                <a:schemeClr val="dk1"/>
              </a:solidFill>
              <a:latin typeface="Noto Sans"/>
              <a:ea typeface="Noto Sans"/>
              <a:cs typeface="Noto Sans"/>
              <a:sym typeface="Noto Sans"/>
            </a:endParaRPr>
          </a:p>
          <a:p>
            <a:pPr indent="-330200" lvl="0" marL="457200" rtl="0" algn="l">
              <a:lnSpc>
                <a:spcPct val="115000"/>
              </a:lnSpc>
              <a:spcBef>
                <a:spcPts val="0"/>
              </a:spcBef>
              <a:spcAft>
                <a:spcPts val="0"/>
              </a:spcAft>
              <a:buClr>
                <a:schemeClr val="dk1"/>
              </a:buClr>
              <a:buSzPts val="1600"/>
              <a:buFont typeface="Noto Sans"/>
              <a:buChar char="➔"/>
            </a:pPr>
            <a:r>
              <a:rPr i="1" lang="en" sz="1600">
                <a:solidFill>
                  <a:schemeClr val="dk1"/>
                </a:solidFill>
                <a:latin typeface="Noto Sans"/>
                <a:ea typeface="Noto Sans"/>
                <a:cs typeface="Noto Sans"/>
                <a:sym typeface="Noto Sans"/>
              </a:rPr>
              <a:t>“How did you get … ?”</a:t>
            </a:r>
            <a:endParaRPr i="1" sz="16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33" name="Google Shape;233;p30" title="UDL callout box"/>
          <p:cNvSpPr/>
          <p:nvPr/>
        </p:nvSpPr>
        <p:spPr>
          <a:xfrm>
            <a:off x="4779300" y="2250875"/>
            <a:ext cx="4179900" cy="2495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Use the </a:t>
            </a:r>
            <a:r>
              <a:rPr lang="en" sz="1600" u="sng">
                <a:solidFill>
                  <a:srgbClr val="0B5394"/>
                </a:solidFill>
                <a:latin typeface="Noto Sans"/>
                <a:ea typeface="Noto Sans"/>
                <a:cs typeface="Noto Sans"/>
                <a:sym typeface="Noto Sans"/>
                <a:hlinkClick r:id="rId6">
                  <a:extLst>
                    <a:ext uri="{A12FA001-AC4F-418D-AE19-62706E023703}">
                      <ahyp:hlinkClr val="tx"/>
                    </a:ext>
                  </a:extLst>
                </a:hlinkClick>
              </a:rPr>
              <a:t>Activity 9.5.3 Checklist</a:t>
            </a:r>
            <a:r>
              <a:rPr lang="en" sz="1600">
                <a:solidFill>
                  <a:schemeClr val="dk1"/>
                </a:solidFill>
                <a:latin typeface="Noto Sans"/>
                <a:ea typeface="Noto Sans"/>
                <a:cs typeface="Noto Sans"/>
                <a:sym typeface="Noto Sans"/>
              </a:rPr>
              <a:t> as you work with a partner: </a:t>
            </a:r>
            <a:endParaRPr sz="1600">
              <a:solidFill>
                <a:schemeClr val="dk1"/>
              </a:solidFill>
              <a:latin typeface="Noto Sans"/>
              <a:ea typeface="Noto Sans"/>
              <a:cs typeface="Noto Sans"/>
              <a:sym typeface="Noto Sans"/>
            </a:endParaRPr>
          </a:p>
          <a:p>
            <a:pPr indent="-330200" lvl="0" marL="457200" rtl="0" algn="l">
              <a:spcBef>
                <a:spcPts val="500"/>
              </a:spcBef>
              <a:spcAft>
                <a:spcPts val="0"/>
              </a:spcAft>
              <a:buSzPts val="1600"/>
              <a:buFont typeface="Calibri"/>
              <a:buAutoNum type="arabicPeriod"/>
            </a:pPr>
            <a:r>
              <a:rPr lang="en" sz="1600">
                <a:solidFill>
                  <a:schemeClr val="dk1"/>
                </a:solidFill>
                <a:latin typeface="Noto Sans"/>
                <a:ea typeface="Noto Sans"/>
                <a:cs typeface="Noto Sans"/>
                <a:sym typeface="Noto Sans"/>
              </a:rPr>
              <a:t>Check the box in the cell for each method to show you have completed a verification. </a:t>
            </a:r>
            <a:endParaRPr sz="1600">
              <a:solidFill>
                <a:schemeClr val="dk1"/>
              </a:solidFill>
              <a:latin typeface="Noto Sans"/>
              <a:ea typeface="Noto Sans"/>
              <a:cs typeface="Noto Sans"/>
              <a:sym typeface="Noto Sans"/>
            </a:endParaRPr>
          </a:p>
          <a:p>
            <a:pPr indent="-330200" lvl="0" marL="457200" rtl="0" algn="l">
              <a:spcBef>
                <a:spcPts val="1000"/>
              </a:spcBef>
              <a:spcAft>
                <a:spcPts val="0"/>
              </a:spcAft>
              <a:buSzPts val="1600"/>
              <a:buFont typeface="Calibri"/>
              <a:buAutoNum type="arabicPeriod"/>
            </a:pPr>
            <a:r>
              <a:rPr lang="en" sz="1600">
                <a:solidFill>
                  <a:schemeClr val="dk1"/>
                </a:solidFill>
                <a:latin typeface="Noto Sans"/>
                <a:ea typeface="Noto Sans"/>
                <a:cs typeface="Noto Sans"/>
                <a:sym typeface="Noto Sans"/>
              </a:rPr>
              <a:t>Then, add your initials to prove you are switching roles accordingly.</a:t>
            </a:r>
            <a:endParaRPr sz="16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34" name="Google Shape;234;p30"/>
          <p:cNvSpPr txBox="1"/>
          <p:nvPr>
            <p:ph idx="12" type="sldNum"/>
          </p:nvPr>
        </p:nvSpPr>
        <p:spPr>
          <a:xfrm>
            <a:off x="8283608" y="474584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30"/>
          <p:cNvSpPr txBox="1"/>
          <p:nvPr>
            <p:ph idx="2" type="sldNum"/>
          </p:nvPr>
        </p:nvSpPr>
        <p:spPr>
          <a:xfrm>
            <a:off x="311700" y="474584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a:t>
            </a:r>
            <a:r>
              <a:rPr lang="en"/>
              <a:t>.3 Finding Irrational Solutions by Completing the Square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Multiple Points of Entry 🚪</a:t>
            </a:r>
            <a:endParaRPr>
              <a:solidFill>
                <a:srgbClr val="005047"/>
              </a:solidFill>
            </a:endParaRPr>
          </a:p>
        </p:txBody>
      </p:sp>
      <p:sp>
        <p:nvSpPr>
          <p:cNvPr id="241" name="Google Shape;241;p31"/>
          <p:cNvSpPr txBox="1"/>
          <p:nvPr>
            <p:ph idx="4" type="body"/>
          </p:nvPr>
        </p:nvSpPr>
        <p:spPr>
          <a:xfrm>
            <a:off x="311700" y="823525"/>
            <a:ext cx="8520600" cy="988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For each equation, find the exact solutions by completing the square and the approximate solutions by graphing. Then, verify that the solutions found using the two methods are close.</a:t>
            </a:r>
            <a:endParaRPr/>
          </a:p>
        </p:txBody>
      </p:sp>
      <p:sp>
        <p:nvSpPr>
          <p:cNvPr id="242" name="Google Shape;242;p31"/>
          <p:cNvSpPr txBox="1"/>
          <p:nvPr>
            <p:ph idx="1" type="body"/>
          </p:nvPr>
        </p:nvSpPr>
        <p:spPr>
          <a:xfrm>
            <a:off x="311700" y="1912525"/>
            <a:ext cx="3999900" cy="27051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AutoNum type="arabicPeriod"/>
            </a:pPr>
            <a:r>
              <a:rPr b="1" i="1" lang="en" sz="1800">
                <a:latin typeface="Times New Roman"/>
                <a:ea typeface="Times New Roman"/>
                <a:cs typeface="Times New Roman"/>
                <a:sym typeface="Times New Roman"/>
              </a:rPr>
              <a:t>x</a:t>
            </a:r>
            <a:r>
              <a:rPr b="1" baseline="30000" lang="en" sz="1800"/>
              <a:t>2</a:t>
            </a:r>
            <a:r>
              <a:rPr b="1" lang="en" sz="1800"/>
              <a:t> + 4</a:t>
            </a:r>
            <a:r>
              <a:rPr b="1" i="1" lang="en" sz="1800">
                <a:latin typeface="Times New Roman"/>
                <a:ea typeface="Times New Roman"/>
                <a:cs typeface="Times New Roman"/>
                <a:sym typeface="Times New Roman"/>
              </a:rPr>
              <a:t>x</a:t>
            </a:r>
            <a:r>
              <a:rPr b="1" lang="en" sz="1800"/>
              <a:t> + 1 = 0</a:t>
            </a:r>
            <a:endParaRPr b="1" sz="1800"/>
          </a:p>
          <a:p>
            <a:pPr indent="-342900" lvl="1" marL="914400" rtl="0" algn="l">
              <a:lnSpc>
                <a:spcPct val="100000"/>
              </a:lnSpc>
              <a:spcBef>
                <a:spcPts val="1000"/>
              </a:spcBef>
              <a:spcAft>
                <a:spcPts val="0"/>
              </a:spcAft>
              <a:buSzPts val="1800"/>
              <a:buAutoNum type="alphaLcPeriod"/>
            </a:pPr>
            <a:r>
              <a:rPr lang="en" sz="1800"/>
              <a:t>Find the exact solutions by </a:t>
            </a:r>
            <a:r>
              <a:rPr b="1" lang="en" sz="1800"/>
              <a:t>completing the square</a:t>
            </a:r>
            <a:r>
              <a:rPr lang="en" sz="1800"/>
              <a:t>.</a:t>
            </a:r>
            <a:endParaRPr sz="1800"/>
          </a:p>
          <a:p>
            <a:pPr indent="-342900" lvl="1" marL="914400" rtl="0" algn="l">
              <a:lnSpc>
                <a:spcPct val="100000"/>
              </a:lnSpc>
              <a:spcBef>
                <a:spcPts val="1000"/>
              </a:spcBef>
              <a:spcAft>
                <a:spcPts val="0"/>
              </a:spcAft>
              <a:buSzPts val="1800"/>
              <a:buAutoNum type="alphaLcPeriod"/>
            </a:pPr>
            <a:r>
              <a:rPr lang="en" sz="1800" u="sng">
                <a:solidFill>
                  <a:schemeClr val="hlink"/>
                </a:solidFill>
                <a:hlinkClick r:id="rId4"/>
              </a:rPr>
              <a:t>Graph</a:t>
            </a:r>
            <a:r>
              <a:rPr lang="en" sz="1800"/>
              <a:t> the equation to find approximate solutions.</a:t>
            </a:r>
            <a:endParaRPr sz="1800"/>
          </a:p>
          <a:p>
            <a:pPr indent="-342900" lvl="1" marL="914400" rtl="0" algn="l">
              <a:lnSpc>
                <a:spcPct val="100000"/>
              </a:lnSpc>
              <a:spcBef>
                <a:spcPts val="1000"/>
              </a:spcBef>
              <a:spcAft>
                <a:spcPts val="0"/>
              </a:spcAft>
              <a:buSzPts val="1800"/>
              <a:buAutoNum type="alphaLcPeriod"/>
            </a:pPr>
            <a:r>
              <a:rPr lang="en" sz="1800"/>
              <a:t>Are the solutions you found using the two methods close?</a:t>
            </a:r>
            <a:endParaRPr sz="1800"/>
          </a:p>
        </p:txBody>
      </p:sp>
      <p:sp>
        <p:nvSpPr>
          <p:cNvPr id="243" name="Google Shape;243;p31"/>
          <p:cNvSpPr txBox="1"/>
          <p:nvPr>
            <p:ph idx="2" type="body"/>
          </p:nvPr>
        </p:nvSpPr>
        <p:spPr>
          <a:xfrm>
            <a:off x="4832400" y="1912525"/>
            <a:ext cx="3999900" cy="27051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2"/>
            </a:pPr>
            <a:r>
              <a:rPr b="1" i="1" lang="en" sz="1800">
                <a:latin typeface="Times New Roman"/>
                <a:ea typeface="Times New Roman"/>
                <a:cs typeface="Times New Roman"/>
                <a:sym typeface="Times New Roman"/>
              </a:rPr>
              <a:t>x</a:t>
            </a:r>
            <a:r>
              <a:rPr b="1" baseline="30000" lang="en" sz="1800"/>
              <a:t>2</a:t>
            </a:r>
            <a:r>
              <a:rPr b="1" lang="en" sz="1800"/>
              <a:t> − 10</a:t>
            </a:r>
            <a:r>
              <a:rPr b="1" i="1" lang="en" sz="1800">
                <a:latin typeface="Times New Roman"/>
                <a:ea typeface="Times New Roman"/>
                <a:cs typeface="Times New Roman"/>
                <a:sym typeface="Times New Roman"/>
              </a:rPr>
              <a:t>x</a:t>
            </a:r>
            <a:r>
              <a:rPr b="1" lang="en" sz="1800"/>
              <a:t> + 18 = 0</a:t>
            </a:r>
            <a:endParaRPr b="1" sz="1800"/>
          </a:p>
          <a:p>
            <a:pPr indent="-342900" lvl="1" marL="914400" rtl="0" algn="l">
              <a:lnSpc>
                <a:spcPct val="100000"/>
              </a:lnSpc>
              <a:spcBef>
                <a:spcPts val="1000"/>
              </a:spcBef>
              <a:spcAft>
                <a:spcPts val="0"/>
              </a:spcAft>
              <a:buSzPts val="1800"/>
              <a:buAutoNum type="alphaLcPeriod"/>
            </a:pPr>
            <a:r>
              <a:rPr lang="en" sz="1800"/>
              <a:t>Find the exact solutions by </a:t>
            </a:r>
            <a:r>
              <a:rPr b="1" lang="en" sz="1800"/>
              <a:t>completing the square</a:t>
            </a:r>
            <a:r>
              <a:rPr lang="en" sz="1800"/>
              <a:t>.</a:t>
            </a:r>
            <a:endParaRPr sz="1800"/>
          </a:p>
          <a:p>
            <a:pPr indent="-342900" lvl="1" marL="914400" rtl="0" algn="l">
              <a:lnSpc>
                <a:spcPct val="100000"/>
              </a:lnSpc>
              <a:spcBef>
                <a:spcPts val="1000"/>
              </a:spcBef>
              <a:spcAft>
                <a:spcPts val="0"/>
              </a:spcAft>
              <a:buSzPts val="1800"/>
              <a:buAutoNum type="alphaLcPeriod"/>
            </a:pPr>
            <a:r>
              <a:rPr lang="en" sz="1800" u="sng">
                <a:solidFill>
                  <a:schemeClr val="hlink"/>
                </a:solidFill>
                <a:hlinkClick r:id="rId5"/>
              </a:rPr>
              <a:t>Graph</a:t>
            </a:r>
            <a:r>
              <a:rPr lang="en" sz="1800"/>
              <a:t> the equation to find approximate solutions.</a:t>
            </a:r>
            <a:endParaRPr sz="1800"/>
          </a:p>
          <a:p>
            <a:pPr indent="-342900" lvl="1" marL="914400" rtl="0" algn="l">
              <a:lnSpc>
                <a:spcPct val="100000"/>
              </a:lnSpc>
              <a:spcBef>
                <a:spcPts val="1000"/>
              </a:spcBef>
              <a:spcAft>
                <a:spcPts val="0"/>
              </a:spcAft>
              <a:buSzPts val="1800"/>
              <a:buAutoNum type="alphaLcPeriod"/>
            </a:pPr>
            <a:r>
              <a:rPr lang="en" sz="1800"/>
              <a:t>Are the solutions you found using the two methods close?</a:t>
            </a:r>
            <a:endParaRPr/>
          </a:p>
        </p:txBody>
      </p:sp>
      <p:sp>
        <p:nvSpPr>
          <p:cNvPr id="244" name="Google Shape;244;p31"/>
          <p:cNvSpPr txBox="1"/>
          <p:nvPr>
            <p:ph idx="12" type="sldNum"/>
          </p:nvPr>
        </p:nvSpPr>
        <p:spPr>
          <a:xfrm>
            <a:off x="8283608" y="479438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1"/>
          <p:cNvSpPr txBox="1"/>
          <p:nvPr>
            <p:ph idx="3" type="sldNum"/>
          </p:nvPr>
        </p:nvSpPr>
        <p:spPr>
          <a:xfrm>
            <a:off x="311700" y="479439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9.5.3 Finding Irrational Solutions by Completing the Square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sp>
        <p:nvSpPr>
          <p:cNvPr id="250" name="Google Shape;250;p3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Multiple Points of Entry🚪</a:t>
            </a:r>
            <a:endParaRPr>
              <a:solidFill>
                <a:srgbClr val="005047"/>
              </a:solidFill>
            </a:endParaRPr>
          </a:p>
        </p:txBody>
      </p:sp>
      <p:sp>
        <p:nvSpPr>
          <p:cNvPr id="251" name="Google Shape;251;p32"/>
          <p:cNvSpPr txBox="1"/>
          <p:nvPr>
            <p:ph idx="4" type="body"/>
          </p:nvPr>
        </p:nvSpPr>
        <p:spPr>
          <a:xfrm>
            <a:off x="311700" y="823525"/>
            <a:ext cx="8520600" cy="988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For each equation, find the exact solutions by completing the square and the approximate solutions by graphing. Then, verify that the solutions found using the two methods are close.</a:t>
            </a:r>
            <a:endParaRPr/>
          </a:p>
        </p:txBody>
      </p:sp>
      <p:sp>
        <p:nvSpPr>
          <p:cNvPr id="252" name="Google Shape;252;p32"/>
          <p:cNvSpPr txBox="1"/>
          <p:nvPr>
            <p:ph idx="1" type="body"/>
          </p:nvPr>
        </p:nvSpPr>
        <p:spPr>
          <a:xfrm>
            <a:off x="311700" y="1912525"/>
            <a:ext cx="3999900" cy="27051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AutoNum type="arabicPeriod" startAt="3"/>
            </a:pPr>
            <a:r>
              <a:rPr b="1" i="1" lang="en" sz="1800">
                <a:latin typeface="Times New Roman"/>
                <a:ea typeface="Times New Roman"/>
                <a:cs typeface="Times New Roman"/>
                <a:sym typeface="Times New Roman"/>
              </a:rPr>
              <a:t>x</a:t>
            </a:r>
            <a:r>
              <a:rPr b="1" baseline="30000" lang="en" sz="1800"/>
              <a:t>2</a:t>
            </a:r>
            <a:r>
              <a:rPr b="1" lang="en" sz="1800"/>
              <a:t> + 5</a:t>
            </a:r>
            <a:r>
              <a:rPr b="1" i="1" lang="en" sz="1800">
                <a:latin typeface="Times New Roman"/>
                <a:ea typeface="Times New Roman"/>
                <a:cs typeface="Times New Roman"/>
                <a:sym typeface="Times New Roman"/>
              </a:rPr>
              <a:t>x</a:t>
            </a:r>
            <a:r>
              <a:rPr b="1" lang="en" sz="1800"/>
              <a:t>+ ¼ = 0</a:t>
            </a:r>
            <a:endParaRPr b="1" sz="1800"/>
          </a:p>
          <a:p>
            <a:pPr indent="-342900" lvl="1" marL="914400" rtl="0" algn="l">
              <a:lnSpc>
                <a:spcPct val="100000"/>
              </a:lnSpc>
              <a:spcBef>
                <a:spcPts val="1000"/>
              </a:spcBef>
              <a:spcAft>
                <a:spcPts val="0"/>
              </a:spcAft>
              <a:buSzPts val="1800"/>
              <a:buAutoNum type="alphaLcPeriod"/>
            </a:pPr>
            <a:r>
              <a:rPr lang="en" sz="1800"/>
              <a:t>Find the exact solutions by </a:t>
            </a:r>
            <a:r>
              <a:rPr b="1" lang="en" sz="1800"/>
              <a:t>completing the square</a:t>
            </a:r>
            <a:r>
              <a:rPr lang="en" sz="1800"/>
              <a:t>.</a:t>
            </a:r>
            <a:endParaRPr sz="1800"/>
          </a:p>
          <a:p>
            <a:pPr indent="-342900" lvl="1" marL="914400" rtl="0" algn="l">
              <a:lnSpc>
                <a:spcPct val="100000"/>
              </a:lnSpc>
              <a:spcBef>
                <a:spcPts val="1000"/>
              </a:spcBef>
              <a:spcAft>
                <a:spcPts val="0"/>
              </a:spcAft>
              <a:buSzPts val="1800"/>
              <a:buAutoNum type="alphaLcPeriod"/>
            </a:pPr>
            <a:r>
              <a:rPr lang="en" sz="1800" u="sng">
                <a:solidFill>
                  <a:schemeClr val="hlink"/>
                </a:solidFill>
                <a:hlinkClick r:id="rId4"/>
              </a:rPr>
              <a:t>Graph</a:t>
            </a:r>
            <a:r>
              <a:rPr lang="en" sz="1800"/>
              <a:t> the equation to find approximate solutions.</a:t>
            </a:r>
            <a:endParaRPr sz="1800"/>
          </a:p>
          <a:p>
            <a:pPr indent="-342900" lvl="1" marL="914400" rtl="0" algn="l">
              <a:lnSpc>
                <a:spcPct val="100000"/>
              </a:lnSpc>
              <a:spcBef>
                <a:spcPts val="1000"/>
              </a:spcBef>
              <a:spcAft>
                <a:spcPts val="0"/>
              </a:spcAft>
              <a:buSzPts val="1800"/>
              <a:buAutoNum type="alphaLcPeriod"/>
            </a:pPr>
            <a:r>
              <a:rPr lang="en" sz="1800"/>
              <a:t>Are the solutions you found using the two methods close?</a:t>
            </a:r>
            <a:endParaRPr sz="1800"/>
          </a:p>
        </p:txBody>
      </p:sp>
      <p:sp>
        <p:nvSpPr>
          <p:cNvPr id="253" name="Google Shape;253;p32"/>
          <p:cNvSpPr txBox="1"/>
          <p:nvPr>
            <p:ph idx="2" type="body"/>
          </p:nvPr>
        </p:nvSpPr>
        <p:spPr>
          <a:xfrm>
            <a:off x="4832400" y="1912525"/>
            <a:ext cx="3999900" cy="27051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4"/>
            </a:pPr>
            <a:r>
              <a:rPr b="1" i="1" lang="en" sz="1800">
                <a:latin typeface="Times New Roman"/>
                <a:ea typeface="Times New Roman"/>
                <a:cs typeface="Times New Roman"/>
                <a:sym typeface="Times New Roman"/>
              </a:rPr>
              <a:t>x</a:t>
            </a:r>
            <a:r>
              <a:rPr b="1" baseline="30000" lang="en" sz="1800"/>
              <a:t>2</a:t>
            </a:r>
            <a:r>
              <a:rPr b="1" lang="en" sz="1800"/>
              <a:t> + ⁸/₃ </a:t>
            </a:r>
            <a:r>
              <a:rPr b="1" i="1" lang="en" sz="1800">
                <a:latin typeface="Times New Roman"/>
                <a:ea typeface="Times New Roman"/>
                <a:cs typeface="Times New Roman"/>
                <a:sym typeface="Times New Roman"/>
              </a:rPr>
              <a:t>x</a:t>
            </a:r>
            <a:r>
              <a:rPr b="1" lang="en" sz="1800"/>
              <a:t> + ¹⁴/₉ = 0</a:t>
            </a:r>
            <a:endParaRPr b="1" sz="1800"/>
          </a:p>
          <a:p>
            <a:pPr indent="-342900" lvl="1" marL="914400" rtl="0" algn="l">
              <a:lnSpc>
                <a:spcPct val="100000"/>
              </a:lnSpc>
              <a:spcBef>
                <a:spcPts val="1000"/>
              </a:spcBef>
              <a:spcAft>
                <a:spcPts val="0"/>
              </a:spcAft>
              <a:buSzPts val="1800"/>
              <a:buAutoNum type="alphaLcPeriod"/>
            </a:pPr>
            <a:r>
              <a:rPr lang="en" sz="1800"/>
              <a:t>Find the exact solutions by </a:t>
            </a:r>
            <a:r>
              <a:rPr b="1" lang="en" sz="1800"/>
              <a:t>completing the square</a:t>
            </a:r>
            <a:r>
              <a:rPr lang="en" sz="1800"/>
              <a:t>.</a:t>
            </a:r>
            <a:endParaRPr sz="1800"/>
          </a:p>
          <a:p>
            <a:pPr indent="-342900" lvl="1" marL="914400" rtl="0" algn="l">
              <a:lnSpc>
                <a:spcPct val="100000"/>
              </a:lnSpc>
              <a:spcBef>
                <a:spcPts val="1000"/>
              </a:spcBef>
              <a:spcAft>
                <a:spcPts val="0"/>
              </a:spcAft>
              <a:buSzPts val="1800"/>
              <a:buAutoNum type="alphaLcPeriod"/>
            </a:pPr>
            <a:r>
              <a:rPr lang="en" sz="1800" u="sng">
                <a:solidFill>
                  <a:schemeClr val="hlink"/>
                </a:solidFill>
                <a:hlinkClick r:id="rId5"/>
              </a:rPr>
              <a:t>Graph</a:t>
            </a:r>
            <a:r>
              <a:rPr lang="en" sz="1800"/>
              <a:t> the equation to find approximate solutions.</a:t>
            </a:r>
            <a:endParaRPr sz="1800"/>
          </a:p>
          <a:p>
            <a:pPr indent="-342900" lvl="1" marL="914400" rtl="0" algn="l">
              <a:lnSpc>
                <a:spcPct val="100000"/>
              </a:lnSpc>
              <a:spcBef>
                <a:spcPts val="1000"/>
              </a:spcBef>
              <a:spcAft>
                <a:spcPts val="0"/>
              </a:spcAft>
              <a:buSzPts val="1800"/>
              <a:buAutoNum type="alphaLcPeriod"/>
            </a:pPr>
            <a:r>
              <a:rPr lang="en" sz="1800"/>
              <a:t>Are the solutions you found using the two methods close?</a:t>
            </a:r>
            <a:endParaRPr/>
          </a:p>
        </p:txBody>
      </p:sp>
      <p:sp>
        <p:nvSpPr>
          <p:cNvPr id="254" name="Google Shape;254;p32"/>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32"/>
          <p:cNvSpPr txBox="1"/>
          <p:nvPr>
            <p:ph idx="3"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9.5.3 Finding Irrational Solutions by Completing the Square</a:t>
            </a:r>
            <a:endParaRPr/>
          </a:p>
        </p:txBody>
      </p:sp>
      <p:sp>
        <p:nvSpPr>
          <p:cNvPr descr="Icon links to another slide containing a challenge activity that increases the depth and/or complexity of this activity" id="256" name="Google Shape;256;p32" title="Are you ready for more? icon">
            <a:hlinkClick action="ppaction://hlinksldjump" r:id="rId6"/>
          </p:cNvPr>
          <p:cNvSpPr/>
          <p:nvPr/>
        </p:nvSpPr>
        <p:spPr>
          <a:xfrm>
            <a:off x="7613275" y="87525"/>
            <a:ext cx="1447500" cy="83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Are you ready for more?</a:t>
            </a:r>
            <a:endParaRPr b="1">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0" name="Shape 260"/>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61" name="Google Shape;261;p33"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62" name="Google Shape;262;p33"/>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63" name="Google Shape;263;p33"/>
          <p:cNvSpPr txBox="1"/>
          <p:nvPr>
            <p:ph idx="1" type="body"/>
          </p:nvPr>
        </p:nvSpPr>
        <p:spPr>
          <a:xfrm>
            <a:off x="311700" y="960125"/>
            <a:ext cx="8455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What quadratic equation of the form </a:t>
            </a:r>
            <a:r>
              <a:rPr i="1" lang="en">
                <a:latin typeface="Times New Roman"/>
                <a:ea typeface="Times New Roman"/>
                <a:cs typeface="Times New Roman"/>
                <a:sym typeface="Times New Roman"/>
              </a:rPr>
              <a:t>ax</a:t>
            </a:r>
            <a:r>
              <a:rPr baseline="30000" lang="en"/>
              <a:t>2</a:t>
            </a:r>
            <a:r>
              <a:rPr lang="en"/>
              <a:t> + </a:t>
            </a:r>
            <a:r>
              <a:rPr i="1" lang="en">
                <a:latin typeface="Times New Roman"/>
                <a:ea typeface="Times New Roman"/>
                <a:cs typeface="Times New Roman"/>
                <a:sym typeface="Times New Roman"/>
              </a:rPr>
              <a:t>b</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c</a:t>
            </a:r>
            <a:r>
              <a:rPr lang="en"/>
              <a:t> = 0 would have the solutions </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 </a:t>
            </a:r>
            <a:r>
              <a:rPr lang="en"/>
              <a:t>= 5 − √2 and </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 </a:t>
            </a:r>
            <a:r>
              <a:rPr lang="en"/>
              <a:t>= </a:t>
            </a:r>
            <a:r>
              <a:rPr lang="en"/>
              <a:t>5 + √2?</a:t>
            </a:r>
            <a:endParaRPr/>
          </a:p>
        </p:txBody>
      </p:sp>
      <p:sp>
        <p:nvSpPr>
          <p:cNvPr id="264" name="Google Shape;264;p33"/>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33"/>
          <p:cNvSpPr txBox="1"/>
          <p:nvPr>
            <p:ph idx="2"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9.5.3 Finding Irrational Solutions by Completing the Square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pic>
        <p:nvPicPr>
          <p:cNvPr descr="Icon indicating the slide contains a check for understanding question for students " id="270" name="Google Shape;270;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1" name="Google Shape;271;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2" name="Google Shape;272;p3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are the solutions to (</a:t>
            </a:r>
            <a:r>
              <a:rPr i="1" lang="en">
                <a:latin typeface="Times New Roman"/>
                <a:ea typeface="Times New Roman"/>
                <a:cs typeface="Times New Roman"/>
                <a:sym typeface="Times New Roman"/>
              </a:rPr>
              <a:t>x</a:t>
            </a:r>
            <a:r>
              <a:rPr lang="en"/>
              <a:t> − 2)</a:t>
            </a:r>
            <a:r>
              <a:rPr baseline="30000" lang="en"/>
              <a:t>2 </a:t>
            </a:r>
            <a:r>
              <a:rPr lang="en"/>
              <a:t>= 12, rounded to the nearest thousandth?</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− 3.162, </a:t>
            </a:r>
            <a:r>
              <a:rPr i="1" lang="en">
                <a:latin typeface="Times New Roman"/>
                <a:ea typeface="Times New Roman"/>
                <a:cs typeface="Times New Roman"/>
                <a:sym typeface="Times New Roman"/>
              </a:rPr>
              <a:t>x</a:t>
            </a:r>
            <a:r>
              <a:rPr lang="en"/>
              <a:t> </a:t>
            </a:r>
            <a:r>
              <a:rPr lang="en"/>
              <a:t>≈ 3.162</a:t>
            </a:r>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− 1.464, </a:t>
            </a:r>
            <a:r>
              <a:rPr i="1" lang="en">
                <a:latin typeface="Times New Roman"/>
                <a:ea typeface="Times New Roman"/>
                <a:cs typeface="Times New Roman"/>
                <a:sym typeface="Times New Roman"/>
              </a:rPr>
              <a:t>x</a:t>
            </a:r>
            <a:r>
              <a:rPr lang="en"/>
              <a:t> ≈ 5.464</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14</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x</a:t>
            </a:r>
            <a:r>
              <a:rPr lang="en"/>
              <a:t> ≈ 3.162</a:t>
            </a:r>
            <a:endParaRPr>
              <a:latin typeface="Noto Sans"/>
              <a:ea typeface="Noto Sans"/>
              <a:cs typeface="Noto Sans"/>
              <a:sym typeface="Noto Sans"/>
            </a:endParaRPr>
          </a:p>
        </p:txBody>
      </p:sp>
      <p:sp>
        <p:nvSpPr>
          <p:cNvPr id="273" name="Google Shape;273;p34"/>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4" name="Google Shape;274;p34"/>
          <p:cNvSpPr txBox="1"/>
          <p:nvPr>
            <p:ph idx="2"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9.5.3 Finding Irrational Solutions by Completing the Square</a:t>
            </a:r>
            <a:endParaRPr/>
          </a:p>
        </p:txBody>
      </p:sp>
      <p:sp>
        <p:nvSpPr>
          <p:cNvPr descr="An arrow icon reads &quot;Let's review!&quot; and links to a slide that reviews the content that was assessed in the self check question. " id="275" name="Google Shape;275;p34"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9" name="Shape 27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0" name="Google Shape;280;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1" name="Google Shape;281;p3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82" name="Google Shape;282;p35"/>
          <p:cNvSpPr txBox="1"/>
          <p:nvPr>
            <p:ph idx="4" type="body"/>
          </p:nvPr>
        </p:nvSpPr>
        <p:spPr>
          <a:xfrm>
            <a:off x="311700" y="912325"/>
            <a:ext cx="8520600" cy="144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1D2125"/>
                </a:solidFill>
              </a:rPr>
              <a:t>The exact solutions to the equation </a:t>
            </a:r>
            <a:r>
              <a:rPr b="1" lang="en" sz="2000">
                <a:solidFill>
                  <a:srgbClr val="1D2125"/>
                </a:solidFill>
              </a:rPr>
              <a:t>(</a:t>
            </a:r>
            <a:r>
              <a:rPr b="1" i="1" lang="en" sz="2000">
                <a:solidFill>
                  <a:srgbClr val="1D2125"/>
                </a:solidFill>
                <a:latin typeface="Times New Roman"/>
                <a:ea typeface="Times New Roman"/>
                <a:cs typeface="Times New Roman"/>
                <a:sym typeface="Times New Roman"/>
              </a:rPr>
              <a:t>x</a:t>
            </a:r>
            <a:r>
              <a:rPr b="1" lang="en" sz="2000">
                <a:solidFill>
                  <a:srgbClr val="1D2125"/>
                </a:solidFill>
              </a:rPr>
              <a:t> + 4)</a:t>
            </a:r>
            <a:r>
              <a:rPr b="1" baseline="30000" lang="en" sz="2000">
                <a:solidFill>
                  <a:srgbClr val="1D2125"/>
                </a:solidFill>
              </a:rPr>
              <a:t>2</a:t>
            </a:r>
            <a:r>
              <a:rPr b="1" lang="en" sz="2000">
                <a:solidFill>
                  <a:srgbClr val="1D2125"/>
                </a:solidFill>
              </a:rPr>
              <a:t> = 11</a:t>
            </a:r>
            <a:r>
              <a:rPr lang="en" sz="2000">
                <a:solidFill>
                  <a:srgbClr val="1D2125"/>
                </a:solidFill>
              </a:rPr>
              <a:t> are: </a:t>
            </a:r>
            <a:r>
              <a:rPr b="1" i="1" lang="en" sz="2000">
                <a:solidFill>
                  <a:srgbClr val="1D2125"/>
                </a:solidFill>
                <a:latin typeface="Times New Roman"/>
                <a:ea typeface="Times New Roman"/>
                <a:cs typeface="Times New Roman"/>
                <a:sym typeface="Times New Roman"/>
              </a:rPr>
              <a:t>x</a:t>
            </a:r>
            <a:r>
              <a:rPr b="1" lang="en" sz="2000">
                <a:solidFill>
                  <a:srgbClr val="1D2125"/>
                </a:solidFill>
              </a:rPr>
              <a:t> = −4 ± √11</a:t>
            </a:r>
            <a:r>
              <a:rPr lang="en" sz="2000">
                <a:solidFill>
                  <a:srgbClr val="1D2125"/>
                </a:solidFill>
              </a:rPr>
              <a:t>.</a:t>
            </a:r>
            <a:endParaRPr sz="2000">
              <a:solidFill>
                <a:srgbClr val="1D2125"/>
              </a:solidFill>
            </a:endParaRPr>
          </a:p>
          <a:p>
            <a:pPr indent="-349250" lvl="0" marL="457200" rtl="0" algn="l">
              <a:spcBef>
                <a:spcPts val="1000"/>
              </a:spcBef>
              <a:spcAft>
                <a:spcPts val="0"/>
              </a:spcAft>
              <a:buClr>
                <a:srgbClr val="1D2125"/>
              </a:buClr>
              <a:buSzPts val="1900"/>
              <a:buChar char="●"/>
            </a:pPr>
            <a:r>
              <a:rPr lang="en" sz="1900">
                <a:solidFill>
                  <a:srgbClr val="1D2125"/>
                </a:solidFill>
              </a:rPr>
              <a:t>How large or small are these numbers? Are they positive or negative?</a:t>
            </a:r>
            <a:endParaRPr sz="1900">
              <a:solidFill>
                <a:srgbClr val="1D2125"/>
              </a:solidFill>
            </a:endParaRPr>
          </a:p>
          <a:p>
            <a:pPr indent="-349250" lvl="0" marL="457200" rtl="0" algn="l">
              <a:spcBef>
                <a:spcPts val="1000"/>
              </a:spcBef>
              <a:spcAft>
                <a:spcPts val="0"/>
              </a:spcAft>
              <a:buClr>
                <a:srgbClr val="1D2125"/>
              </a:buClr>
              <a:buSzPts val="1900"/>
              <a:buChar char="●"/>
            </a:pPr>
            <a:r>
              <a:rPr lang="en" sz="1900">
                <a:solidFill>
                  <a:srgbClr val="1D2125"/>
                </a:solidFill>
              </a:rPr>
              <a:t>Use a calculator to approximate the values. </a:t>
            </a:r>
            <a:endParaRPr sz="1900">
              <a:solidFill>
                <a:srgbClr val="1D2125"/>
              </a:solidFill>
            </a:endParaRPr>
          </a:p>
        </p:txBody>
      </p:sp>
      <p:sp>
        <p:nvSpPr>
          <p:cNvPr id="283" name="Google Shape;283;p35"/>
          <p:cNvSpPr txBox="1"/>
          <p:nvPr>
            <p:ph idx="1" type="body"/>
          </p:nvPr>
        </p:nvSpPr>
        <p:spPr>
          <a:xfrm>
            <a:off x="311700" y="2406513"/>
            <a:ext cx="3999900" cy="2211000"/>
          </a:xfrm>
          <a:prstGeom prst="rect">
            <a:avLst/>
          </a:prstGeom>
          <a:solidFill>
            <a:srgbClr val="F3F3F3"/>
          </a:solidFill>
          <a:ln cap="flat" cmpd="sng" w="19050">
            <a:solidFill>
              <a:srgbClr val="9E9E9E"/>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85000"/>
              </a:lnSpc>
              <a:spcBef>
                <a:spcPts val="0"/>
              </a:spcBef>
              <a:spcAft>
                <a:spcPts val="0"/>
              </a:spcAft>
              <a:buNone/>
            </a:pPr>
            <a:r>
              <a:rPr b="1" lang="en" sz="1800"/>
              <a:t>Alternate strategy:  Use a graph to solve (</a:t>
            </a:r>
            <a:r>
              <a:rPr b="1" i="1" lang="en" sz="2000">
                <a:solidFill>
                  <a:srgbClr val="1D2125"/>
                </a:solidFill>
                <a:latin typeface="Times New Roman"/>
                <a:ea typeface="Times New Roman"/>
                <a:cs typeface="Times New Roman"/>
                <a:sym typeface="Times New Roman"/>
              </a:rPr>
              <a:t>x</a:t>
            </a:r>
            <a:r>
              <a:rPr b="1" lang="en" sz="1800"/>
              <a:t> + 4)</a:t>
            </a:r>
            <a:r>
              <a:rPr b="1" baseline="30000" lang="en" sz="1800"/>
              <a:t>2</a:t>
            </a:r>
            <a:r>
              <a:rPr b="1" lang="en" sz="1800"/>
              <a:t> = 11</a:t>
            </a:r>
            <a:endParaRPr b="1" sz="1800"/>
          </a:p>
          <a:p>
            <a:pPr indent="-342900" lvl="0" marL="457200" rtl="0" algn="l">
              <a:lnSpc>
                <a:spcPct val="105000"/>
              </a:lnSpc>
              <a:spcBef>
                <a:spcPts val="1000"/>
              </a:spcBef>
              <a:spcAft>
                <a:spcPts val="0"/>
              </a:spcAft>
              <a:buSzPts val="1800"/>
              <a:buChar char="●"/>
            </a:pPr>
            <a:r>
              <a:rPr lang="en" sz="1800"/>
              <a:t>Graph the equivalent equation, (</a:t>
            </a:r>
            <a:r>
              <a:rPr i="1" lang="en" sz="2000">
                <a:solidFill>
                  <a:srgbClr val="1D2125"/>
                </a:solidFill>
                <a:latin typeface="Times New Roman"/>
                <a:ea typeface="Times New Roman"/>
                <a:cs typeface="Times New Roman"/>
                <a:sym typeface="Times New Roman"/>
              </a:rPr>
              <a:t>x</a:t>
            </a:r>
            <a:r>
              <a:rPr lang="en" sz="1800"/>
              <a:t> + 4)</a:t>
            </a:r>
            <a:r>
              <a:rPr baseline="30000" lang="en" sz="1800"/>
              <a:t>2</a:t>
            </a:r>
            <a:r>
              <a:rPr lang="en" sz="1800"/>
              <a:t> — 11 = 0.</a:t>
            </a:r>
            <a:endParaRPr sz="1800"/>
          </a:p>
          <a:p>
            <a:pPr indent="-355600" lvl="0" marL="457200" rtl="0" algn="l">
              <a:lnSpc>
                <a:spcPct val="105000"/>
              </a:lnSpc>
              <a:spcBef>
                <a:spcPts val="0"/>
              </a:spcBef>
              <a:spcAft>
                <a:spcPts val="0"/>
              </a:spcAft>
              <a:buSzPts val="2000"/>
              <a:buChar char="●"/>
            </a:pPr>
            <a:r>
              <a:rPr lang="en" sz="1800"/>
              <a:t>Find its zeros by locating the </a:t>
            </a:r>
            <a:r>
              <a:rPr i="1" lang="en" sz="2000">
                <a:solidFill>
                  <a:srgbClr val="1D2125"/>
                </a:solidFill>
                <a:latin typeface="Times New Roman"/>
                <a:ea typeface="Times New Roman"/>
                <a:cs typeface="Times New Roman"/>
                <a:sym typeface="Times New Roman"/>
              </a:rPr>
              <a:t>x</a:t>
            </a:r>
            <a:r>
              <a:rPr lang="en" sz="1800"/>
              <a:t>-intercepts of the graph.</a:t>
            </a:r>
            <a:r>
              <a:rPr lang="en" sz="2000"/>
              <a:t> </a:t>
            </a:r>
            <a:endParaRPr sz="2000"/>
          </a:p>
        </p:txBody>
      </p:sp>
      <p:pic>
        <p:nvPicPr>
          <p:cNvPr descr="This is a graph of (x+4) squared minus 11 equals 0.  The x-intercepts of this equation are identified (-7.317,0) and (-0.683,0)." id="284" name="Google Shape;284;p35"/>
          <p:cNvPicPr preferRelativeResize="0"/>
          <p:nvPr/>
        </p:nvPicPr>
        <p:blipFill>
          <a:blip r:embed="rId4">
            <a:alphaModFix/>
          </a:blip>
          <a:stretch>
            <a:fillRect/>
          </a:stretch>
        </p:blipFill>
        <p:spPr>
          <a:xfrm>
            <a:off x="5238393" y="2406525"/>
            <a:ext cx="3045207" cy="2244425"/>
          </a:xfrm>
          <a:prstGeom prst="rect">
            <a:avLst/>
          </a:prstGeom>
          <a:noFill/>
          <a:ln>
            <a:noFill/>
          </a:ln>
        </p:spPr>
      </p:pic>
      <p:sp>
        <p:nvSpPr>
          <p:cNvPr id="285" name="Google Shape;285;p35"/>
          <p:cNvSpPr txBox="1"/>
          <p:nvPr>
            <p:ph idx="12" type="sldNum"/>
          </p:nvPr>
        </p:nvSpPr>
        <p:spPr>
          <a:xfrm>
            <a:off x="8283608" y="4722664"/>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35"/>
          <p:cNvSpPr txBox="1"/>
          <p:nvPr>
            <p:ph idx="3"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9.5.3 Finding Irrational Solutions by Completing the Square - Additional Resources</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92" name="Google Shape;292;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3" name="Google Shape;29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99" name="Google Shape;299;p37"/>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For the equation </a:t>
            </a:r>
            <a:r>
              <a:rPr i="1" lang="en" sz="2200">
                <a:latin typeface="Times New Roman"/>
                <a:ea typeface="Times New Roman"/>
                <a:cs typeface="Times New Roman"/>
                <a:sym typeface="Times New Roman"/>
              </a:rPr>
              <a:t>𝑥</a:t>
            </a:r>
            <a:r>
              <a:rPr baseline="30000" lang="en" sz="2200"/>
              <a:t>2</a:t>
            </a:r>
            <a:r>
              <a:rPr lang="en" sz="2200"/>
              <a:t> + 14</a:t>
            </a:r>
            <a:r>
              <a:rPr i="1" lang="en" sz="2200">
                <a:latin typeface="Times New Roman"/>
                <a:ea typeface="Times New Roman"/>
                <a:cs typeface="Times New Roman"/>
                <a:sym typeface="Times New Roman"/>
              </a:rPr>
              <a:t>𝑥</a:t>
            </a:r>
            <a:r>
              <a:rPr lang="en" sz="2200"/>
              <a:t> = − 46, the approximate solutions are </a:t>
            </a:r>
            <a:r>
              <a:rPr i="1" lang="en" sz="2200">
                <a:latin typeface="Times New Roman"/>
                <a:ea typeface="Times New Roman"/>
                <a:cs typeface="Times New Roman"/>
                <a:sym typeface="Times New Roman"/>
              </a:rPr>
              <a:t>𝑥</a:t>
            </a:r>
            <a:r>
              <a:rPr lang="en" sz="2200"/>
              <a:t> ≈ − 8.732 and </a:t>
            </a:r>
            <a:r>
              <a:rPr i="1" lang="en" sz="2200">
                <a:latin typeface="Times New Roman"/>
                <a:ea typeface="Times New Roman"/>
                <a:cs typeface="Times New Roman"/>
                <a:sym typeface="Times New Roman"/>
              </a:rPr>
              <a:t>𝑥</a:t>
            </a:r>
            <a:r>
              <a:rPr lang="en" sz="2200"/>
              <a:t> ≈ − 5.26</a:t>
            </a:r>
            <a:r>
              <a:rPr lang="en" sz="2200"/>
              <a:t>8</a:t>
            </a:r>
            <a:r>
              <a:rPr lang="en" sz="2200"/>
              <a:t>.</a:t>
            </a:r>
            <a:endParaRPr sz="2200"/>
          </a:p>
          <a:p>
            <a:pPr indent="0" lvl="0" marL="0" rtl="0" algn="l">
              <a:lnSpc>
                <a:spcPct val="100000"/>
              </a:lnSpc>
              <a:spcBef>
                <a:spcPts val="1200"/>
              </a:spcBef>
              <a:spcAft>
                <a:spcPts val="1200"/>
              </a:spcAft>
              <a:buNone/>
            </a:pPr>
            <a:r>
              <a:rPr lang="en" sz="2200"/>
              <a:t>Find the exact solutions by </a:t>
            </a:r>
            <a:r>
              <a:rPr b="1" lang="en" sz="2200"/>
              <a:t>completing the square</a:t>
            </a:r>
            <a:r>
              <a:rPr lang="en" sz="2200"/>
              <a:t>. Show your reasoning.</a:t>
            </a:r>
            <a:endParaRPr sz="2200"/>
          </a:p>
        </p:txBody>
      </p:sp>
      <p:sp>
        <p:nvSpPr>
          <p:cNvPr id="300" name="Google Shape;300;p37"/>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1" name="Google Shape;301;p37"/>
          <p:cNvSpPr txBox="1"/>
          <p:nvPr>
            <p:ph idx="2"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a:t>
            </a:r>
            <a:r>
              <a:rPr lang="en"/>
              <a:t>.4 Finding Exact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7" name="Google Shape;307;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8" name="Google Shape;308;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2" name="Shape 312"/>
        <p:cNvGrpSpPr/>
        <p:nvPr/>
      </p:nvGrpSpPr>
      <p:grpSpPr>
        <a:xfrm>
          <a:off x="0" y="0"/>
          <a:ext cx="0" cy="0"/>
          <a:chOff x="0" y="0"/>
          <a:chExt cx="0" cy="0"/>
        </a:xfrm>
      </p:grpSpPr>
      <p:sp>
        <p:nvSpPr>
          <p:cNvPr id="313" name="Google Shape;313;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4" name="Google Shape;314;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15" name="Google Shape;315;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16" name="Google Shape;316;p39"/>
          <p:cNvSpPr txBox="1"/>
          <p:nvPr>
            <p:ph idx="12" type="sldNum"/>
          </p:nvPr>
        </p:nvSpPr>
        <p:spPr>
          <a:xfrm>
            <a:off x="8283608" y="47226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39"/>
          <p:cNvSpPr txBox="1"/>
          <p:nvPr>
            <p:ph idx="3" type="sldNum"/>
          </p:nvPr>
        </p:nvSpPr>
        <p:spPr>
          <a:xfrm>
            <a:off x="311700" y="47226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9.5</a:t>
            </a:r>
            <a:r>
              <a:rPr lang="en"/>
              <a:t>.5 Practice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3" name="Google Shape;323;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4" name="Google Shape;324;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41"/>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0" name="Google Shape;330;p41"/>
          <p:cNvSpPr txBox="1"/>
          <p:nvPr>
            <p:ph idx="1" type="body"/>
          </p:nvPr>
        </p:nvSpPr>
        <p:spPr>
          <a:xfrm>
            <a:off x="311700" y="877075"/>
            <a:ext cx="8289000" cy="36852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2400"/>
              <a:t>Key Ideas</a:t>
            </a:r>
            <a:r>
              <a:rPr lang="en" sz="2400"/>
              <a:t> </a:t>
            </a:r>
            <a:endParaRPr sz="2400"/>
          </a:p>
          <a:p>
            <a:pPr indent="-381000" lvl="0" marL="457200" rtl="0" algn="l">
              <a:lnSpc>
                <a:spcPct val="115000"/>
              </a:lnSpc>
              <a:spcBef>
                <a:spcPts val="1200"/>
              </a:spcBef>
              <a:spcAft>
                <a:spcPts val="0"/>
              </a:spcAft>
              <a:buSzPts val="2400"/>
              <a:buAutoNum type="arabicPeriod"/>
            </a:pPr>
            <a:r>
              <a:rPr lang="en" sz="2400"/>
              <a:t>Explain why a</a:t>
            </a:r>
            <a:r>
              <a:rPr lang="en" sz="2400"/>
              <a:t>ny positive number has two square roots and provide an example. </a:t>
            </a:r>
            <a:endParaRPr sz="2400"/>
          </a:p>
          <a:p>
            <a:pPr indent="-381000" lvl="0" marL="457200" rtl="0" algn="l">
              <a:lnSpc>
                <a:spcPct val="115000"/>
              </a:lnSpc>
              <a:spcBef>
                <a:spcPts val="1000"/>
              </a:spcBef>
              <a:spcAft>
                <a:spcPts val="1000"/>
              </a:spcAft>
              <a:buSzPts val="2400"/>
              <a:buAutoNum type="arabicPeriod"/>
            </a:pPr>
            <a:r>
              <a:rPr lang="en" sz="2400"/>
              <a:t>Explain the different ways that the square roots are written or represented. Provide an example for each. [HINT: There are three different expressions to consider.]</a:t>
            </a:r>
            <a:endParaRPr sz="2400"/>
          </a:p>
        </p:txBody>
      </p:sp>
      <p:sp>
        <p:nvSpPr>
          <p:cNvPr id="331" name="Google Shape;331;p41"/>
          <p:cNvSpPr txBox="1"/>
          <p:nvPr>
            <p:ph idx="12" type="sldNum"/>
          </p:nvPr>
        </p:nvSpPr>
        <p:spPr>
          <a:xfrm>
            <a:off x="8283608" y="478949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41"/>
          <p:cNvSpPr txBox="1"/>
          <p:nvPr>
            <p:ph idx="3" type="sldNum"/>
          </p:nvPr>
        </p:nvSpPr>
        <p:spPr>
          <a:xfrm>
            <a:off x="311700" y="47895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9.5 Quadratic Equations with Irrational Solutions</a:t>
            </a:r>
            <a:endParaRPr>
              <a:latin typeface="Noto Sans"/>
              <a:ea typeface="Noto Sans"/>
              <a:cs typeface="Noto Sans"/>
              <a:sym typeface="Noto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8" name="Google Shape;338;p4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39" name="Google Shape;339;p42" title="Student Self Assessment table"/>
          <p:cNvGraphicFramePr/>
          <p:nvPr/>
        </p:nvGraphicFramePr>
        <p:xfrm>
          <a:off x="403153" y="1764100"/>
          <a:ext cx="3000000" cy="3000000"/>
        </p:xfrm>
        <a:graphic>
          <a:graphicData uri="http://schemas.openxmlformats.org/drawingml/2006/table">
            <a:tbl>
              <a:tblPr>
                <a:noFill/>
                <a:tableStyleId>{CF95CCBA-6D67-4A5B-8338-AEC81AAAE452}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the radical and "plus-minus" symbols to represent solutions to quadratic equations.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why the plus-minus symbol is used when solving quadratic equations by finding square roots.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0" name="Google Shape;340;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1" name="Google Shape;341;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9.5 Quadratic Equations with Irrational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