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25905F4A-84CE-416B-AC5C-071C4E633357}">
  <a:tblStyle styleId="{25905F4A-84CE-416B-AC5C-071C4E633357}"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20" Type="http://schemas.openxmlformats.org/officeDocument/2006/relationships/slide" Target="slides/slide14.xml"/><Relationship Id="rId42" Type="http://schemas.openxmlformats.org/officeDocument/2006/relationships/slide" Target="slides/slide36.xml"/><Relationship Id="rId41" Type="http://schemas.openxmlformats.org/officeDocument/2006/relationships/slide" Target="slides/slide35.xml"/><Relationship Id="rId22" Type="http://schemas.openxmlformats.org/officeDocument/2006/relationships/slide" Target="slides/slide16.xml"/><Relationship Id="rId44" Type="http://schemas.openxmlformats.org/officeDocument/2006/relationships/slide" Target="slides/slide38.xml"/><Relationship Id="rId21" Type="http://schemas.openxmlformats.org/officeDocument/2006/relationships/slide" Target="slides/slide15.xml"/><Relationship Id="rId43" Type="http://schemas.openxmlformats.org/officeDocument/2006/relationships/slide" Target="slides/slide37.xml"/><Relationship Id="rId24" Type="http://schemas.openxmlformats.org/officeDocument/2006/relationships/slide" Target="slides/slide18.xml"/><Relationship Id="rId46" Type="http://schemas.openxmlformats.org/officeDocument/2006/relationships/slide" Target="slides/slide40.xml"/><Relationship Id="rId23" Type="http://schemas.openxmlformats.org/officeDocument/2006/relationships/slide" Target="slides/slide17.xml"/><Relationship Id="rId45" Type="http://schemas.openxmlformats.org/officeDocument/2006/relationships/slide" Target="slides/slide39.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47" Type="http://schemas.openxmlformats.org/officeDocument/2006/relationships/slide" Target="slides/slide41.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2.xml"/><Relationship Id="rId3" Type="http://schemas.openxmlformats.org/officeDocument/2006/relationships/hyperlink" Target="https://teachers.raiselearning.org/2e/getting-started/quick-start" TargetMode="External"/><Relationship Id="rId4" Type="http://schemas.openxmlformats.org/officeDocument/2006/relationships/slide" Target="/pp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e7d49f9b3abc6ab2f74cf7dec6b56de506a27407"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5225/openstax-alg1-unit-7-spn-vocabulary-flash-cards/?funnelUUID=64d6c38d-d0b9-4dc0-94d3-93c122c6e063" TargetMode="External"/><Relationship Id="rId4" Type="http://schemas.openxmlformats.org/officeDocument/2006/relationships/hyperlink" Target="https://quizlet.com/881562770/openstax-alg1-unit-7-vocabulary-flash-cards/?funnelUUID=9b801ce2-897f-47c0-8ee3-8661d0e80671"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12f0c31af9cb2e95d1b84ff1ff9fb016d8ccf7dd"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9.xml"/><Relationship Id="rId3" Type="http://schemas.openxmlformats.org/officeDocument/2006/relationships/slide" Target="/pp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b7wbguartm" TargetMode="Externa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spreadsheets/d/1Up6nAslQFbdG3R3Vx0DOHUab6yhx-2FLrCVp8eaT3XA/edit?gid=684017289#gid=684017289" TargetMode="Externa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1" Type="http://schemas.openxmlformats.org/officeDocument/2006/relationships/hyperlink" Target="https://www.desmos.com/calculator/umlfomglnd" TargetMode="External"/><Relationship Id="rId10" Type="http://schemas.openxmlformats.org/officeDocument/2006/relationships/hyperlink" Target="https://www.desmos.com/calculator/m0bttcetey" TargetMode="External"/><Relationship Id="rId13" Type="http://schemas.openxmlformats.org/officeDocument/2006/relationships/hyperlink" Target="https://www.desmos.com/calculator/mk3a37zbsv" TargetMode="External"/><Relationship Id="rId12" Type="http://schemas.openxmlformats.org/officeDocument/2006/relationships/hyperlink" Target="https://www.desmos.com/calculator/cpifprhyh1" TargetMode="External"/><Relationship Id="rId1" Type="http://schemas.openxmlformats.org/officeDocument/2006/relationships/notesMaster" Target="../notesMasters/notesMaster1.xml"/><Relationship Id="rId2" Type="http://schemas.openxmlformats.org/officeDocument/2006/relationships/hyperlink" Target="https://www.desmos.com/calculator/m0bttcetey" TargetMode="External"/><Relationship Id="rId3" Type="http://schemas.openxmlformats.org/officeDocument/2006/relationships/hyperlink" Target="https://www.desmos.com/calculator/umlfomglnd" TargetMode="External"/><Relationship Id="rId4" Type="http://schemas.openxmlformats.org/officeDocument/2006/relationships/hyperlink" Target="https://www.desmos.com/calculator/mk3a37zbsv" TargetMode="External"/><Relationship Id="rId9" Type="http://schemas.openxmlformats.org/officeDocument/2006/relationships/hyperlink" Target="https://www.desmos.com/calculator/mk3a37zbsv" TargetMode="External"/><Relationship Id="rId5" Type="http://schemas.openxmlformats.org/officeDocument/2006/relationships/hyperlink" Target="https://www.desmos.com/calculator/cpifprhyh1" TargetMode="External"/><Relationship Id="rId6" Type="http://schemas.openxmlformats.org/officeDocument/2006/relationships/hyperlink" Target="https://www.desmos.com/calculator/umlfomglnd" TargetMode="External"/><Relationship Id="rId7" Type="http://schemas.openxmlformats.org/officeDocument/2006/relationships/hyperlink" Target="https://www.desmos.com/calculator/m0bttcetey" TargetMode="External"/><Relationship Id="rId8" Type="http://schemas.openxmlformats.org/officeDocument/2006/relationships/hyperlink" Target="https://www.desmos.com/calculator/cpifprhyh1" TargetMode="Externa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9c39c74e23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9c39c74e23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How to Get Started</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Review </a:t>
            </a:r>
            <a:r>
              <a:rPr lang="en" u="sng">
                <a:solidFill>
                  <a:schemeClr val="hlink"/>
                </a:solidFill>
                <a:hlinkClick action="ppaction://hlinksldjump" r:id="rId2"/>
              </a:rPr>
              <a:t>Slide 2: How to use these slides</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Check out the </a:t>
            </a:r>
            <a:r>
              <a:rPr lang="en" u="sng">
                <a:solidFill>
                  <a:schemeClr val="hlink"/>
                </a:solidFill>
                <a:hlinkClick r:id="rId3"/>
              </a:rPr>
              <a:t>Check out the digital quick start guide!</a:t>
            </a:r>
            <a:r>
              <a:rPr lang="en">
                <a:solidFill>
                  <a:schemeClr val="dk1"/>
                </a:solidFill>
              </a:rPr>
              <a:t>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Review </a:t>
            </a:r>
            <a:r>
              <a:rPr lang="en" u="sng">
                <a:solidFill>
                  <a:schemeClr val="hlink"/>
                </a:solidFill>
                <a:hlinkClick action="ppaction://hlinksldjump" r:id="rId4"/>
              </a:rPr>
              <a:t>Slide 3: Reference Key of Icons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latin typeface="Noto Sans"/>
                <a:ea typeface="Noto Sans"/>
                <a:cs typeface="Noto Sans"/>
                <a:sym typeface="Noto Sans"/>
              </a:rPr>
              <a:t>Students deepen their understanding of the connection between quadratic functions and their graphs. After exploring factored form, they now experiment with standard form quadratics, focusing on how the coefficient of</a:t>
            </a:r>
            <a:r>
              <a:rPr lang="en" sz="1300">
                <a:solidFill>
                  <a:schemeClr val="dk1"/>
                </a:solidFill>
                <a:latin typeface="Calibri"/>
                <a:ea typeface="Calibri"/>
                <a:cs typeface="Calibri"/>
                <a:sym typeface="Calibri"/>
              </a:rPr>
              <a:t> </a:t>
            </a:r>
            <a:r>
              <a:rPr i="1" lang="en">
                <a:solidFill>
                  <a:schemeClr val="dk1"/>
                </a:solidFill>
                <a:latin typeface="Times New Roman"/>
                <a:ea typeface="Times New Roman"/>
                <a:cs typeface="Times New Roman"/>
                <a:sym typeface="Times New Roman"/>
              </a:rPr>
              <a:t>x</a:t>
            </a:r>
            <a:r>
              <a:rPr baseline="30000" lang="en">
                <a:solidFill>
                  <a:schemeClr val="dk1"/>
                </a:solidFill>
                <a:latin typeface="Noto Sans"/>
                <a:ea typeface="Noto Sans"/>
                <a:cs typeface="Noto Sans"/>
                <a:sym typeface="Noto Sans"/>
              </a:rPr>
              <a:t>2</a:t>
            </a:r>
            <a:r>
              <a:rPr lang="en">
                <a:solidFill>
                  <a:schemeClr val="dk1"/>
                </a:solidFill>
                <a:latin typeface="Calibri"/>
                <a:ea typeface="Calibri"/>
                <a:cs typeface="Calibri"/>
                <a:sym typeface="Calibri"/>
              </a:rPr>
              <a:t> </a:t>
            </a:r>
            <a:r>
              <a:rPr lang="en">
                <a:solidFill>
                  <a:schemeClr val="dk1"/>
                </a:solidFill>
                <a:latin typeface="Noto Sans"/>
                <a:ea typeface="Noto Sans"/>
                <a:cs typeface="Noto Sans"/>
                <a:sym typeface="Noto Sans"/>
              </a:rPr>
              <a:t>and the constant term affect the graph’s shape, direction, and vertical position. Using technology, they adjust parameters, observe the effects, and describe patterns.</a:t>
            </a:r>
            <a:endParaRPr>
              <a:solidFill>
                <a:schemeClr val="dk1"/>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latin typeface="Noto Sans"/>
                <a:ea typeface="Noto Sans"/>
                <a:cs typeface="Noto Sans"/>
                <a:sym typeface="Noto Sans"/>
              </a:rPr>
              <a:t>Students then practice identifying equivalent quadratic expressions in both standard and factored form and matching them to their corresponding graphs. In doing so, they look for and make use of structure, strengthening their understanding of how equations, tables, and graphs are related.</a:t>
            </a:r>
            <a:endParaRPr>
              <a:solidFill>
                <a:schemeClr val="dk1"/>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latin typeface="Noto Sans"/>
                <a:ea typeface="Noto Sans"/>
                <a:cs typeface="Noto Sans"/>
                <a:sym typeface="Noto Sans"/>
              </a:rPr>
              <a:t>Previously, students worked mostly with monic quadratics</a:t>
            </a:r>
            <a:r>
              <a:rPr lang="en">
                <a:solidFill>
                  <a:schemeClr val="dk1"/>
                </a:solidFill>
                <a:latin typeface="Calibri"/>
                <a:ea typeface="Calibri"/>
                <a:cs typeface="Calibri"/>
                <a:sym typeface="Calibri"/>
              </a:rPr>
              <a:t> </a:t>
            </a:r>
            <a:r>
              <a:rPr lang="en">
                <a:solidFill>
                  <a:schemeClr val="dk1"/>
                </a:solidFill>
                <a:latin typeface="Noto Sans"/>
                <a:ea typeface="Noto Sans"/>
                <a:cs typeface="Noto Sans"/>
                <a:sym typeface="Noto Sans"/>
              </a:rPr>
              <a:t>(</a:t>
            </a:r>
            <a:r>
              <a:rPr i="1" lang="en">
                <a:solidFill>
                  <a:schemeClr val="dk1"/>
                </a:solidFill>
                <a:latin typeface="Times New Roman"/>
                <a:ea typeface="Times New Roman"/>
                <a:cs typeface="Times New Roman"/>
                <a:sym typeface="Times New Roman"/>
              </a:rPr>
              <a:t>a</a:t>
            </a:r>
            <a:r>
              <a:rPr i="1" lang="en">
                <a:solidFill>
                  <a:schemeClr val="dk1"/>
                </a:solidFill>
                <a:latin typeface="Noto Sans"/>
                <a:ea typeface="Noto Sans"/>
                <a:cs typeface="Noto Sans"/>
                <a:sym typeface="Noto Sans"/>
              </a:rPr>
              <a:t> </a:t>
            </a:r>
            <a:r>
              <a:rPr lang="en">
                <a:solidFill>
                  <a:schemeClr val="dk1"/>
                </a:solidFill>
                <a:latin typeface="Noto Sans"/>
                <a:ea typeface="Noto Sans"/>
                <a:cs typeface="Noto Sans"/>
                <a:sym typeface="Noto Sans"/>
              </a:rPr>
              <a:t>= 1) in the form (</a:t>
            </a:r>
            <a:r>
              <a:rPr i="1" lang="en">
                <a:solidFill>
                  <a:schemeClr val="dk1"/>
                </a:solidFill>
                <a:latin typeface="Times New Roman"/>
                <a:ea typeface="Times New Roman"/>
                <a:cs typeface="Times New Roman"/>
                <a:sym typeface="Times New Roman"/>
              </a:rPr>
              <a:t>x</a:t>
            </a:r>
            <a:r>
              <a:rPr i="1" lang="en">
                <a:solidFill>
                  <a:schemeClr val="dk1"/>
                </a:solidFill>
                <a:latin typeface="Noto Sans"/>
                <a:ea typeface="Noto Sans"/>
                <a:cs typeface="Noto Sans"/>
                <a:sym typeface="Noto Sans"/>
              </a:rPr>
              <a:t> </a:t>
            </a:r>
            <a:r>
              <a:rPr lang="en">
                <a:solidFill>
                  <a:schemeClr val="dk1"/>
                </a:solidFill>
                <a:latin typeface="Noto Sans"/>
                <a:ea typeface="Noto Sans"/>
                <a:cs typeface="Noto Sans"/>
                <a:sym typeface="Noto Sans"/>
              </a:rPr>
              <a:t>+ </a:t>
            </a:r>
            <a:r>
              <a:rPr i="1" lang="en">
                <a:solidFill>
                  <a:schemeClr val="dk1"/>
                </a:solidFill>
                <a:latin typeface="Times New Roman"/>
                <a:ea typeface="Times New Roman"/>
                <a:cs typeface="Times New Roman"/>
                <a:sym typeface="Times New Roman"/>
              </a:rPr>
              <a:t>m</a:t>
            </a:r>
            <a:r>
              <a:rPr lang="en">
                <a:solidFill>
                  <a:schemeClr val="dk1"/>
                </a:solidFill>
                <a:latin typeface="Noto Sans"/>
                <a:ea typeface="Noto Sans"/>
                <a:cs typeface="Noto Sans"/>
                <a:sym typeface="Noto Sans"/>
              </a:rPr>
              <a:t>)(</a:t>
            </a:r>
            <a:r>
              <a:rPr i="1" lang="en">
                <a:solidFill>
                  <a:schemeClr val="dk1"/>
                </a:solidFill>
                <a:latin typeface="Times New Roman"/>
                <a:ea typeface="Times New Roman"/>
                <a:cs typeface="Times New Roman"/>
                <a:sym typeface="Times New Roman"/>
              </a:rPr>
              <a:t>x</a:t>
            </a:r>
            <a:r>
              <a:rPr i="1" lang="en">
                <a:solidFill>
                  <a:schemeClr val="dk1"/>
                </a:solidFill>
                <a:latin typeface="Noto Sans"/>
                <a:ea typeface="Noto Sans"/>
                <a:cs typeface="Noto Sans"/>
                <a:sym typeface="Noto Sans"/>
              </a:rPr>
              <a:t> </a:t>
            </a:r>
            <a:r>
              <a:rPr lang="en">
                <a:solidFill>
                  <a:schemeClr val="dk1"/>
                </a:solidFill>
                <a:latin typeface="Noto Sans"/>
                <a:ea typeface="Noto Sans"/>
                <a:cs typeface="Noto Sans"/>
                <a:sym typeface="Noto Sans"/>
              </a:rPr>
              <a:t>+ </a:t>
            </a:r>
            <a:r>
              <a:rPr i="1" lang="en">
                <a:solidFill>
                  <a:schemeClr val="dk1"/>
                </a:solidFill>
                <a:latin typeface="Times New Roman"/>
                <a:ea typeface="Times New Roman"/>
                <a:cs typeface="Times New Roman"/>
                <a:sym typeface="Times New Roman"/>
              </a:rPr>
              <a:t>n</a:t>
            </a:r>
            <a:r>
              <a:rPr lang="en">
                <a:solidFill>
                  <a:schemeClr val="dk1"/>
                </a:solidFill>
                <a:latin typeface="Noto Sans"/>
                <a:ea typeface="Noto Sans"/>
                <a:cs typeface="Noto Sans"/>
                <a:sym typeface="Noto Sans"/>
              </a:rPr>
              <a:t>), which made it easier to see the link between the numbers in the factors and the</a:t>
            </a:r>
            <a:r>
              <a:rPr lang="en">
                <a:solidFill>
                  <a:schemeClr val="dk1"/>
                </a:solidFill>
                <a:latin typeface="Calibri"/>
                <a:ea typeface="Calibri"/>
                <a:cs typeface="Calibri"/>
                <a:sym typeface="Calibri"/>
              </a:rPr>
              <a:t> </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-intercepts. When working in standard form, that restriction isn’t needed, since the role of the coefficient aaa in controlling the graph’s steepness and direction becomes clearer.</a:t>
            </a:r>
            <a:endParaRPr>
              <a:solidFill>
                <a:schemeClr val="dk1"/>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latin typeface="Noto Sans"/>
                <a:ea typeface="Noto Sans"/>
                <a:cs typeface="Noto Sans"/>
                <a:sym typeface="Noto Sans"/>
              </a:rPr>
              <a:t>In a later unit, students will use the zero product property to solve quadratic equations and revisit how factored form reveals the x-intercepts, including for non-monic expressions like</a:t>
            </a:r>
            <a:r>
              <a:rPr lang="en">
                <a:solidFill>
                  <a:schemeClr val="dk1"/>
                </a:solidFill>
                <a:latin typeface="Calibri"/>
                <a:ea typeface="Calibri"/>
                <a:cs typeface="Calibri"/>
                <a:sym typeface="Calibri"/>
              </a:rPr>
              <a:t> </a:t>
            </a:r>
            <a:r>
              <a:rPr lang="en">
                <a:solidFill>
                  <a:schemeClr val="dk1"/>
                </a:solidFill>
                <a:latin typeface="Noto Sans"/>
                <a:ea typeface="Noto Sans"/>
                <a:cs typeface="Noto Sans"/>
                <a:sym typeface="Noto Sans"/>
              </a:rPr>
              <a:t>(</a:t>
            </a:r>
            <a:r>
              <a:rPr i="1" lang="en">
                <a:solidFill>
                  <a:schemeClr val="dk1"/>
                </a:solidFill>
                <a:latin typeface="Times New Roman"/>
                <a:ea typeface="Times New Roman"/>
                <a:cs typeface="Times New Roman"/>
                <a:sym typeface="Times New Roman"/>
              </a:rPr>
              <a:t>px</a:t>
            </a:r>
            <a:r>
              <a:rPr i="1" lang="en">
                <a:solidFill>
                  <a:schemeClr val="dk1"/>
                </a:solidFill>
                <a:latin typeface="Noto Sans"/>
                <a:ea typeface="Noto Sans"/>
                <a:cs typeface="Noto Sans"/>
                <a:sym typeface="Noto Sans"/>
              </a:rPr>
              <a:t> </a:t>
            </a:r>
            <a:r>
              <a:rPr lang="en">
                <a:solidFill>
                  <a:schemeClr val="dk1"/>
                </a:solidFill>
                <a:latin typeface="Noto Sans"/>
                <a:ea typeface="Noto Sans"/>
                <a:cs typeface="Noto Sans"/>
                <a:sym typeface="Noto Sans"/>
              </a:rPr>
              <a:t>+ </a:t>
            </a:r>
            <a:r>
              <a:rPr i="1" lang="en">
                <a:solidFill>
                  <a:schemeClr val="dk1"/>
                </a:solidFill>
                <a:latin typeface="Times New Roman"/>
                <a:ea typeface="Times New Roman"/>
                <a:cs typeface="Times New Roman"/>
                <a:sym typeface="Times New Roman"/>
              </a:rPr>
              <a:t>m</a:t>
            </a:r>
            <a:r>
              <a:rPr lang="en">
                <a:solidFill>
                  <a:schemeClr val="dk1"/>
                </a:solidFill>
                <a:latin typeface="Noto Sans"/>
                <a:ea typeface="Noto Sans"/>
                <a:cs typeface="Noto Sans"/>
                <a:sym typeface="Noto Sans"/>
              </a:rPr>
              <a:t>)(</a:t>
            </a:r>
            <a:r>
              <a:rPr i="1" lang="en">
                <a:solidFill>
                  <a:schemeClr val="dk1"/>
                </a:solidFill>
                <a:latin typeface="Times New Roman"/>
                <a:ea typeface="Times New Roman"/>
                <a:cs typeface="Times New Roman"/>
                <a:sym typeface="Times New Roman"/>
              </a:rPr>
              <a:t>qx</a:t>
            </a:r>
            <a:r>
              <a:rPr i="1" lang="en">
                <a:solidFill>
                  <a:schemeClr val="dk1"/>
                </a:solidFill>
                <a:latin typeface="Noto Sans"/>
                <a:ea typeface="Noto Sans"/>
                <a:cs typeface="Noto Sans"/>
                <a:sym typeface="Noto Sans"/>
              </a:rPr>
              <a:t> </a:t>
            </a:r>
            <a:r>
              <a:rPr lang="en">
                <a:solidFill>
                  <a:schemeClr val="dk1"/>
                </a:solidFill>
                <a:latin typeface="Noto Sans"/>
                <a:ea typeface="Noto Sans"/>
                <a:cs typeface="Noto Sans"/>
                <a:sym typeface="Noto Sans"/>
              </a:rPr>
              <a:t>+ </a:t>
            </a:r>
            <a:r>
              <a:rPr i="1" lang="en">
                <a:solidFill>
                  <a:schemeClr val="dk1"/>
                </a:solidFill>
                <a:latin typeface="Times New Roman"/>
                <a:ea typeface="Times New Roman"/>
                <a:cs typeface="Times New Roman"/>
                <a:sym typeface="Times New Roman"/>
              </a:rPr>
              <a:t>n</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0" lvl="0" marL="0" rtl="0" algn="l">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Print and cut up cards from the blackline master. Prepare one copy for every two students.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Acquire devices that can run Desmos (recommended) or other graphing technology. It is ideal if each student has their own device.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Graphing technology</a:t>
            </a:r>
            <a:endParaRPr>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Pre-printed cards, cut from copies of the </a:t>
            </a:r>
            <a:r>
              <a:rPr lang="en" u="sng">
                <a:solidFill>
                  <a:schemeClr val="hlink"/>
                </a:solidFill>
                <a:latin typeface="Noto Sans"/>
                <a:ea typeface="Noto Sans"/>
                <a:cs typeface="Noto Sans"/>
                <a:sym typeface="Noto Sans"/>
                <a:hlinkClick r:id="rId2"/>
              </a:rPr>
              <a:t>blackline master</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A1(E) create and use representations to organize, record, and communicate mathematical ideas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A1(F) analyze mathematical relationships to connect and communicate mathematical ideas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A7(A) graph quadratic functions on the coordinate plane and use the graph to identify key attributes, if possible, including </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-intercept, </a:t>
            </a:r>
            <a:r>
              <a:rPr i="1" lang="en">
                <a:solidFill>
                  <a:schemeClr val="dk1"/>
                </a:solidFill>
                <a:latin typeface="Times New Roman"/>
                <a:ea typeface="Times New Roman"/>
                <a:cs typeface="Times New Roman"/>
                <a:sym typeface="Times New Roman"/>
              </a:rPr>
              <a:t>y</a:t>
            </a:r>
            <a:r>
              <a:rPr lang="en">
                <a:solidFill>
                  <a:schemeClr val="dk1"/>
                </a:solidFill>
                <a:latin typeface="Noto Sans"/>
                <a:ea typeface="Noto Sans"/>
                <a:cs typeface="Noto Sans"/>
                <a:sym typeface="Noto Sans"/>
              </a:rPr>
              <a:t>-intercept, zeros, maximum value, minimum values, vertex, and the equation of the axis of symmetry;</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A7(B) describe the relationship between the linear factors of quadratic expressions and the zeros of their associated quadratic functions;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A7(C) determine the effects on the graph of the parent function </a:t>
            </a:r>
            <a:r>
              <a:rPr i="1" lang="en">
                <a:solidFill>
                  <a:schemeClr val="dk1"/>
                </a:solidFill>
                <a:latin typeface="Times New Roman"/>
                <a:ea typeface="Times New Roman"/>
                <a:cs typeface="Times New Roman"/>
                <a:sym typeface="Times New Roman"/>
              </a:rPr>
              <a:t>f</a:t>
            </a:r>
            <a:r>
              <a:rPr lang="en">
                <a:solidFill>
                  <a:schemeClr val="dk1"/>
                </a:solidFill>
                <a:latin typeface="Noto Sans"/>
                <a:ea typeface="Noto Sans"/>
                <a:cs typeface="Noto Sans"/>
                <a:sym typeface="Noto Sans"/>
              </a:rPr>
              <a:t>(</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 = </a:t>
            </a:r>
            <a:r>
              <a:rPr i="1" lang="en">
                <a:solidFill>
                  <a:schemeClr val="dk1"/>
                </a:solidFill>
                <a:latin typeface="Times New Roman"/>
                <a:ea typeface="Times New Roman"/>
                <a:cs typeface="Times New Roman"/>
                <a:sym typeface="Times New Roman"/>
              </a:rPr>
              <a:t>x</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when </a:t>
            </a:r>
            <a:r>
              <a:rPr i="1" lang="en">
                <a:solidFill>
                  <a:schemeClr val="dk1"/>
                </a:solidFill>
                <a:latin typeface="Times New Roman"/>
                <a:ea typeface="Times New Roman"/>
                <a:cs typeface="Times New Roman"/>
                <a:sym typeface="Times New Roman"/>
              </a:rPr>
              <a:t>f</a:t>
            </a:r>
            <a:r>
              <a:rPr lang="en">
                <a:solidFill>
                  <a:schemeClr val="dk1"/>
                </a:solidFill>
                <a:latin typeface="Noto Sans"/>
                <a:ea typeface="Noto Sans"/>
                <a:cs typeface="Noto Sans"/>
                <a:sym typeface="Noto Sans"/>
              </a:rPr>
              <a:t>(</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 is replaced by </a:t>
            </a:r>
            <a:r>
              <a:rPr i="1" lang="en">
                <a:solidFill>
                  <a:schemeClr val="dk1"/>
                </a:solidFill>
                <a:latin typeface="Times New Roman"/>
                <a:ea typeface="Times New Roman"/>
                <a:cs typeface="Times New Roman"/>
                <a:sym typeface="Times New Roman"/>
              </a:rPr>
              <a:t>af</a:t>
            </a:r>
            <a:r>
              <a:rPr lang="en">
                <a:solidFill>
                  <a:schemeClr val="dk1"/>
                </a:solidFill>
                <a:latin typeface="Noto Sans"/>
                <a:ea typeface="Noto Sans"/>
                <a:cs typeface="Noto Sans"/>
                <a:sym typeface="Noto Sans"/>
              </a:rPr>
              <a:t>(</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 </a:t>
            </a:r>
            <a:r>
              <a:rPr i="1" lang="en">
                <a:solidFill>
                  <a:schemeClr val="dk1"/>
                </a:solidFill>
                <a:latin typeface="Times New Roman"/>
                <a:ea typeface="Times New Roman"/>
                <a:cs typeface="Times New Roman"/>
                <a:sym typeface="Times New Roman"/>
              </a:rPr>
              <a:t>f</a:t>
            </a:r>
            <a:r>
              <a:rPr lang="en">
                <a:solidFill>
                  <a:schemeClr val="dk1"/>
                </a:solidFill>
                <a:latin typeface="Noto Sans"/>
                <a:ea typeface="Noto Sans"/>
                <a:cs typeface="Noto Sans"/>
                <a:sym typeface="Noto Sans"/>
              </a:rPr>
              <a:t>(</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 + </a:t>
            </a:r>
            <a:r>
              <a:rPr i="1" lang="en">
                <a:solidFill>
                  <a:schemeClr val="dk1"/>
                </a:solidFill>
                <a:latin typeface="Times New Roman"/>
                <a:ea typeface="Times New Roman"/>
                <a:cs typeface="Times New Roman"/>
                <a:sym typeface="Times New Roman"/>
              </a:rPr>
              <a:t>d</a:t>
            </a:r>
            <a:r>
              <a:rPr lang="en">
                <a:solidFill>
                  <a:schemeClr val="dk1"/>
                </a:solidFill>
                <a:latin typeface="Noto Sans"/>
                <a:ea typeface="Noto Sans"/>
                <a:cs typeface="Noto Sans"/>
                <a:sym typeface="Noto Sans"/>
              </a:rPr>
              <a:t>, </a:t>
            </a:r>
            <a:r>
              <a:rPr i="1" lang="en">
                <a:solidFill>
                  <a:schemeClr val="dk1"/>
                </a:solidFill>
                <a:latin typeface="Times New Roman"/>
                <a:ea typeface="Times New Roman"/>
                <a:cs typeface="Times New Roman"/>
                <a:sym typeface="Times New Roman"/>
              </a:rPr>
              <a:t>f</a:t>
            </a:r>
            <a:r>
              <a:rPr lang="en">
                <a:solidFill>
                  <a:schemeClr val="dk1"/>
                </a:solidFill>
                <a:latin typeface="Noto Sans"/>
                <a:ea typeface="Noto Sans"/>
                <a:cs typeface="Noto Sans"/>
                <a:sym typeface="Noto Sans"/>
              </a:rPr>
              <a:t>(</a:t>
            </a:r>
            <a:r>
              <a:rPr i="1" lang="en">
                <a:solidFill>
                  <a:schemeClr val="dk1"/>
                </a:solidFill>
                <a:latin typeface="Times New Roman"/>
                <a:ea typeface="Times New Roman"/>
                <a:cs typeface="Times New Roman"/>
                <a:sym typeface="Times New Roman"/>
              </a:rPr>
              <a:t>x </a:t>
            </a:r>
            <a:r>
              <a:rPr lang="en">
                <a:solidFill>
                  <a:schemeClr val="dk1"/>
                </a:solidFill>
                <a:latin typeface="Noto Sans"/>
                <a:ea typeface="Noto Sans"/>
                <a:cs typeface="Noto Sans"/>
                <a:sym typeface="Noto Sans"/>
              </a:rPr>
              <a:t>− </a:t>
            </a:r>
            <a:r>
              <a:rPr i="1" lang="en">
                <a:solidFill>
                  <a:schemeClr val="dk1"/>
                </a:solidFill>
                <a:latin typeface="Times New Roman"/>
                <a:ea typeface="Times New Roman"/>
                <a:cs typeface="Times New Roman"/>
                <a:sym typeface="Times New Roman"/>
              </a:rPr>
              <a:t>c</a:t>
            </a:r>
            <a:r>
              <a:rPr lang="en">
                <a:solidFill>
                  <a:schemeClr val="dk1"/>
                </a:solidFill>
                <a:latin typeface="Noto Sans"/>
                <a:ea typeface="Noto Sans"/>
                <a:cs typeface="Noto Sans"/>
                <a:sym typeface="Noto Sans"/>
              </a:rPr>
              <a:t>), </a:t>
            </a:r>
            <a:r>
              <a:rPr i="1" lang="en">
                <a:solidFill>
                  <a:schemeClr val="dk1"/>
                </a:solidFill>
                <a:latin typeface="Times New Roman"/>
                <a:ea typeface="Times New Roman"/>
                <a:cs typeface="Times New Roman"/>
                <a:sym typeface="Times New Roman"/>
              </a:rPr>
              <a:t>f</a:t>
            </a:r>
            <a:r>
              <a:rPr lang="en">
                <a:solidFill>
                  <a:schemeClr val="dk1"/>
                </a:solidFill>
                <a:latin typeface="Noto Sans"/>
                <a:ea typeface="Noto Sans"/>
                <a:cs typeface="Noto Sans"/>
                <a:sym typeface="Noto Sans"/>
              </a:rPr>
              <a:t>(</a:t>
            </a:r>
            <a:r>
              <a:rPr i="1" lang="en">
                <a:solidFill>
                  <a:schemeClr val="dk1"/>
                </a:solidFill>
                <a:latin typeface="Times New Roman"/>
                <a:ea typeface="Times New Roman"/>
                <a:cs typeface="Times New Roman"/>
                <a:sym typeface="Times New Roman"/>
              </a:rPr>
              <a:t>bx</a:t>
            </a:r>
            <a:r>
              <a:rPr lang="en">
                <a:solidFill>
                  <a:schemeClr val="dk1"/>
                </a:solidFill>
                <a:latin typeface="Noto Sans"/>
                <a:ea typeface="Noto Sans"/>
                <a:cs typeface="Noto Sans"/>
                <a:sym typeface="Noto Sans"/>
              </a:rPr>
              <a:t>) for specific values of </a:t>
            </a:r>
            <a:r>
              <a:rPr i="1" lang="en">
                <a:solidFill>
                  <a:schemeClr val="dk1"/>
                </a:solidFill>
                <a:latin typeface="Times New Roman"/>
                <a:ea typeface="Times New Roman"/>
                <a:cs typeface="Times New Roman"/>
                <a:sym typeface="Times New Roman"/>
              </a:rPr>
              <a:t>a</a:t>
            </a:r>
            <a:r>
              <a:rPr lang="en">
                <a:solidFill>
                  <a:schemeClr val="dk1"/>
                </a:solidFill>
                <a:latin typeface="Noto Sans"/>
                <a:ea typeface="Noto Sans"/>
                <a:cs typeface="Noto Sans"/>
                <a:sym typeface="Noto Sans"/>
              </a:rPr>
              <a:t>, </a:t>
            </a:r>
            <a:r>
              <a:rPr i="1" lang="en">
                <a:solidFill>
                  <a:schemeClr val="dk1"/>
                </a:solidFill>
                <a:latin typeface="Times New Roman"/>
                <a:ea typeface="Times New Roman"/>
                <a:cs typeface="Times New Roman"/>
                <a:sym typeface="Times New Roman"/>
              </a:rPr>
              <a:t>b</a:t>
            </a:r>
            <a:r>
              <a:rPr lang="en">
                <a:solidFill>
                  <a:schemeClr val="dk1"/>
                </a:solidFill>
                <a:latin typeface="Noto Sans"/>
                <a:ea typeface="Noto Sans"/>
                <a:cs typeface="Noto Sans"/>
                <a:sym typeface="Noto Sans"/>
              </a:rPr>
              <a:t>, </a:t>
            </a:r>
            <a:r>
              <a:rPr i="1" lang="en">
                <a:solidFill>
                  <a:schemeClr val="dk1"/>
                </a:solidFill>
                <a:latin typeface="Times New Roman"/>
                <a:ea typeface="Times New Roman"/>
                <a:cs typeface="Times New Roman"/>
                <a:sym typeface="Times New Roman"/>
              </a:rPr>
              <a:t>c</a:t>
            </a:r>
            <a:r>
              <a:rPr lang="en">
                <a:solidFill>
                  <a:schemeClr val="dk1"/>
                </a:solidFill>
                <a:latin typeface="Noto Sans"/>
                <a:ea typeface="Noto Sans"/>
                <a:cs typeface="Noto Sans"/>
                <a:sym typeface="Noto Sans"/>
              </a:rPr>
              <a:t>, and </a:t>
            </a:r>
            <a:r>
              <a:rPr i="1" lang="en">
                <a:solidFill>
                  <a:schemeClr val="dk1"/>
                </a:solidFill>
                <a:latin typeface="Times New Roman"/>
                <a:ea typeface="Times New Roman"/>
                <a:cs typeface="Times New Roman"/>
                <a:sym typeface="Times New Roman"/>
              </a:rPr>
              <a:t>d</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347b1eaab1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347b1eaab1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7 Spanish Vocabulary</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7 Vocabulary (English)</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1(E) internalize new basic and academic language by using and reusing it in meaningful ways in speaking and writing activities that build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3(E) share information in cooperative learning interactions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3(G) express opinions, ideas, and feelings ranging from communicating single words and short phrases to participating in extended discussions on a variety of social and grade-appropriate academic topics</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39c39c74e23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39c39c74e23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warm up activates students' prior knowledge about how the parameters of a linear expression are visible on its graph, preparing students to make similar observations about quadratic expressions and their graphs.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may approach the matching task in different ways: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By starting with the graphs and thinking about corresponding equations. For example, they may notice that Graph A has a negative slope and must therefore correspond to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3 −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the only equation whose linear term has a negative coefficient. They may notice that the slope of C is greater than that of B, so C must correspond to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3</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By starting with the equations and then visualizing the graphs. For example, they may see that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3</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 has a constant term of -2, so it must correspond to C, and that Graph B intercepts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-axis at a higher point than Graph A, so B must correspond to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2</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+ 4.</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Invite students with contrasting approaches to share during discussion.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Review what the coefficient and constant term tell us about a line’s slope and y-intercept.</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Match each equation to its graph using reasoning about slope and intercept.</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Share strategies and highlight how the coefficient and constant term connect equations and graphs.</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Graph B (</a:t>
            </a:r>
            <a:r>
              <a:rPr lang="en" sz="1300">
                <a:solidFill>
                  <a:srgbClr val="6AA84F"/>
                </a:solidFill>
                <a:latin typeface="Calibri"/>
                <a:ea typeface="Calibri"/>
                <a:cs typeface="Calibri"/>
                <a:sym typeface="Calibri"/>
              </a:rPr>
              <a:t>green</a:t>
            </a:r>
            <a:r>
              <a:rPr lang="en" sz="1300">
                <a:solidFill>
                  <a:schemeClr val="dk1"/>
                </a:solidFill>
                <a:latin typeface="Calibri"/>
                <a:ea typeface="Calibri"/>
                <a:cs typeface="Calibri"/>
                <a:sym typeface="Calibri"/>
              </a:rPr>
              <a:t>). The graph representing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2</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 has a slope of 2 and intersects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-axis at 4, so it is Graph B.</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Graph A (</a:t>
            </a:r>
            <a:r>
              <a:rPr lang="en" sz="1300">
                <a:solidFill>
                  <a:srgbClr val="FF0000"/>
                </a:solidFill>
                <a:latin typeface="Calibri"/>
                <a:ea typeface="Calibri"/>
                <a:cs typeface="Calibri"/>
                <a:sym typeface="Calibri"/>
              </a:rPr>
              <a:t>red</a:t>
            </a:r>
            <a:r>
              <a:rPr lang="en" sz="1300">
                <a:solidFill>
                  <a:schemeClr val="dk1"/>
                </a:solidFill>
                <a:latin typeface="Calibri"/>
                <a:ea typeface="Calibri"/>
                <a:cs typeface="Calibri"/>
                <a:sym typeface="Calibri"/>
              </a:rPr>
              <a:t>). The graph representing </a:t>
            </a:r>
            <a:r>
              <a:rPr i="1" lang="en" sz="1300">
                <a:solidFill>
                  <a:schemeClr val="dk1"/>
                </a:solidFill>
                <a:latin typeface="Times New Roman"/>
                <a:ea typeface="Times New Roman"/>
                <a:cs typeface="Times New Roman"/>
                <a:sym typeface="Times New Roman"/>
              </a:rPr>
              <a:t>y </a:t>
            </a:r>
            <a:r>
              <a:rPr lang="en" sz="1300">
                <a:solidFill>
                  <a:srgbClr val="1D2125"/>
                </a:solidFill>
                <a:latin typeface="Roboto"/>
                <a:ea typeface="Roboto"/>
                <a:cs typeface="Roboto"/>
                <a:sym typeface="Roboto"/>
              </a:rPr>
              <a:t>= </a:t>
            </a:r>
            <a:r>
              <a:rPr lang="en" sz="1300">
                <a:solidFill>
                  <a:schemeClr val="dk1"/>
                </a:solidFill>
                <a:latin typeface="Calibri"/>
                <a:ea typeface="Calibri"/>
                <a:cs typeface="Calibri"/>
                <a:sym typeface="Calibri"/>
              </a:rPr>
              <a:t>3</a:t>
            </a:r>
            <a:r>
              <a:rPr lang="en" sz="1300">
                <a:solidFill>
                  <a:srgbClr val="1D2125"/>
                </a:solidFill>
                <a:latin typeface="Roboto"/>
                <a:ea typeface="Roboto"/>
                <a:cs typeface="Roboto"/>
                <a:sym typeface="Roboto"/>
              </a:rPr>
              <a:t> − </a:t>
            </a:r>
            <a:r>
              <a:rPr i="1" lang="en" sz="1300">
                <a:solidFill>
                  <a:schemeClr val="dk1"/>
                </a:solidFill>
                <a:latin typeface="Times New Roman"/>
                <a:ea typeface="Times New Roman"/>
                <a:cs typeface="Times New Roman"/>
                <a:sym typeface="Times New Roman"/>
              </a:rPr>
              <a:t>x</a:t>
            </a:r>
            <a:r>
              <a:rPr lang="en" sz="1150">
                <a:solidFill>
                  <a:srgbClr val="1D2125"/>
                </a:solidFill>
                <a:highlight>
                  <a:srgbClr val="FFFFFF"/>
                </a:highlight>
                <a:latin typeface="Roboto"/>
                <a:ea typeface="Roboto"/>
                <a:cs typeface="Roboto"/>
                <a:sym typeface="Roboto"/>
              </a:rPr>
              <a:t> </a:t>
            </a:r>
            <a:r>
              <a:rPr lang="en" sz="1300">
                <a:solidFill>
                  <a:schemeClr val="dk1"/>
                </a:solidFill>
                <a:latin typeface="Calibri"/>
                <a:ea typeface="Calibri"/>
                <a:cs typeface="Calibri"/>
                <a:sym typeface="Calibri"/>
              </a:rPr>
              <a:t> has a slope of -1 and intersects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-axis at 3, so it is Graph A.</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Graph C (</a:t>
            </a:r>
            <a:r>
              <a:rPr lang="en" sz="1300">
                <a:solidFill>
                  <a:srgbClr val="3C78D8"/>
                </a:solidFill>
                <a:latin typeface="Calibri"/>
                <a:ea typeface="Calibri"/>
                <a:cs typeface="Calibri"/>
                <a:sym typeface="Calibri"/>
              </a:rPr>
              <a:t>blue</a:t>
            </a:r>
            <a:r>
              <a:rPr lang="en" sz="1300">
                <a:solidFill>
                  <a:schemeClr val="dk1"/>
                </a:solidFill>
                <a:latin typeface="Calibri"/>
                <a:ea typeface="Calibri"/>
                <a:cs typeface="Calibri"/>
                <a:sym typeface="Calibri"/>
              </a:rPr>
              <a:t>). The graph representing </a:t>
            </a:r>
            <a:r>
              <a:rPr i="1" lang="en" sz="1300">
                <a:solidFill>
                  <a:schemeClr val="dk1"/>
                </a:solidFill>
                <a:latin typeface="Times New Roman"/>
                <a:ea typeface="Times New Roman"/>
                <a:cs typeface="Times New Roman"/>
                <a:sym typeface="Times New Roman"/>
              </a:rPr>
              <a:t>y = </a:t>
            </a:r>
            <a:r>
              <a:rPr lang="en" sz="1300">
                <a:solidFill>
                  <a:schemeClr val="dk1"/>
                </a:solidFill>
                <a:latin typeface="Calibri"/>
                <a:ea typeface="Calibri"/>
                <a:cs typeface="Calibri"/>
                <a:sym typeface="Calibri"/>
              </a:rPr>
              <a:t>3</a:t>
            </a:r>
            <a:r>
              <a:rPr i="1" lang="en" sz="1300">
                <a:solidFill>
                  <a:schemeClr val="dk1"/>
                </a:solidFill>
                <a:latin typeface="Times New Roman"/>
                <a:ea typeface="Times New Roman"/>
                <a:cs typeface="Times New Roman"/>
                <a:sym typeface="Times New Roman"/>
              </a:rPr>
              <a:t>x − 2 </a:t>
            </a:r>
            <a:r>
              <a:rPr lang="en" sz="1300">
                <a:solidFill>
                  <a:schemeClr val="dk1"/>
                </a:solidFill>
                <a:latin typeface="Calibri"/>
                <a:ea typeface="Calibri"/>
                <a:cs typeface="Calibri"/>
                <a:sym typeface="Calibri"/>
              </a:rPr>
              <a:t>has a slope of 3 and intersects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-axis at -2, so it is Graph C.</a:t>
            </a:r>
            <a:endParaRPr i="1" sz="1300">
              <a:solidFill>
                <a:schemeClr val="dk1"/>
              </a:solidFill>
              <a:latin typeface="Times New Roman"/>
              <a:ea typeface="Times New Roman"/>
              <a:cs typeface="Times New Roman"/>
              <a:sym typeface="Times New Roman"/>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has a slope of 2 and intersects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-axis at 4, so it is Graph B.</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i="1" sz="1300">
              <a:solidFill>
                <a:schemeClr val="dk1"/>
              </a:solidFill>
              <a:latin typeface="Calibri"/>
              <a:ea typeface="Calibri"/>
              <a:cs typeface="Calibri"/>
              <a:sym typeface="Calibri"/>
            </a:endParaRPr>
          </a:p>
          <a:p>
            <a:pPr indent="0" lvl="0" marL="0" rtl="0" algn="l">
              <a:spcBef>
                <a:spcPts val="80"/>
              </a:spcBef>
              <a:spcAft>
                <a:spcPts val="0"/>
              </a:spcAft>
              <a:buNone/>
            </a:pPr>
            <a:r>
              <a:t/>
            </a:r>
            <a:endParaRPr/>
          </a:p>
          <a:p>
            <a:pPr indent="0" lvl="0" marL="0" rtl="0" algn="l">
              <a:spcBef>
                <a:spcPts val="80"/>
              </a:spcBef>
              <a:spcAft>
                <a:spcPts val="0"/>
              </a:spcAft>
              <a:buNone/>
            </a:pPr>
            <a:r>
              <a:rPr b="1" lang="en" sz="1300">
                <a:latin typeface="Calibri"/>
                <a:ea typeface="Calibri"/>
                <a:cs typeface="Calibri"/>
                <a:sym typeface="Calibri"/>
              </a:rPr>
              <a:t>Activity Synthesis</a:t>
            </a:r>
            <a:endParaRPr b="1" sz="1300">
              <a:latin typeface="Calibri"/>
              <a:ea typeface="Calibri"/>
              <a:cs typeface="Calibri"/>
              <a:sym typeface="Calibri"/>
            </a:endParaRPr>
          </a:p>
          <a:p>
            <a:pPr indent="0" lvl="0" marL="0" rtl="0" algn="l">
              <a:spcBef>
                <a:spcPts val="80"/>
              </a:spcBef>
              <a:spcAft>
                <a:spcPts val="0"/>
              </a:spcAft>
              <a:buNone/>
            </a:pPr>
            <a:r>
              <a:rPr lang="en" sz="1300">
                <a:latin typeface="Calibri"/>
                <a:ea typeface="Calibri"/>
                <a:cs typeface="Calibri"/>
                <a:sym typeface="Calibri"/>
              </a:rPr>
              <a:t>Select students to share how they matched the equations and the graphs. As students refer to the numbers that represent the slope and </a:t>
            </a:r>
            <a:r>
              <a:rPr i="1" lang="en" sz="1300">
                <a:latin typeface="Times New Roman"/>
                <a:ea typeface="Times New Roman"/>
                <a:cs typeface="Times New Roman"/>
                <a:sym typeface="Times New Roman"/>
              </a:rPr>
              <a:t>y</a:t>
            </a:r>
            <a:r>
              <a:rPr lang="en" sz="1300">
                <a:latin typeface="Calibri"/>
                <a:ea typeface="Calibri"/>
                <a:cs typeface="Calibri"/>
                <a:sym typeface="Calibri"/>
              </a:rPr>
              <a:t>-intercept in the equations, encourage students to use the words "coefficient" and "constant term" in their explanations.</a:t>
            </a:r>
            <a:endParaRPr sz="1300">
              <a:latin typeface="Calibri"/>
              <a:ea typeface="Calibri"/>
              <a:cs typeface="Calibri"/>
              <a:sym typeface="Calibri"/>
            </a:endParaRPr>
          </a:p>
          <a:p>
            <a:pPr indent="0" lvl="0" marL="0" rtl="0" algn="l">
              <a:spcBef>
                <a:spcPts val="80"/>
              </a:spcBef>
              <a:spcAft>
                <a:spcPts val="0"/>
              </a:spcAft>
              <a:buNone/>
            </a:pPr>
            <a:r>
              <a:t/>
            </a:r>
            <a:endParaRPr sz="1300">
              <a:latin typeface="Calibri"/>
              <a:ea typeface="Calibri"/>
              <a:cs typeface="Calibri"/>
              <a:sym typeface="Calibri"/>
            </a:endParaRPr>
          </a:p>
          <a:p>
            <a:pPr indent="0" lvl="0" marL="0" rtl="0" algn="l">
              <a:spcBef>
                <a:spcPts val="80"/>
              </a:spcBef>
              <a:spcAft>
                <a:spcPts val="0"/>
              </a:spcAft>
              <a:buNone/>
            </a:pPr>
            <a:r>
              <a:rPr lang="en" sz="1300">
                <a:latin typeface="Calibri"/>
                <a:ea typeface="Calibri"/>
                <a:cs typeface="Calibri"/>
                <a:sym typeface="Calibri"/>
              </a:rPr>
              <a:t>To support students' vocabulary development and to prepare them for the lesson, consider writing the equations from the warm up for all to see and identify the coefficient and constant terms in each equation.</a:t>
            </a:r>
            <a:endParaRPr sz="1300">
              <a:latin typeface="Calibri"/>
              <a:ea typeface="Calibri"/>
              <a:cs typeface="Calibri"/>
              <a:sym typeface="Calibri"/>
            </a:endParaRPr>
          </a:p>
          <a:p>
            <a:pPr indent="0" lvl="0" marL="0" rtl="0" algn="l">
              <a:spcBef>
                <a:spcPts val="80"/>
              </a:spcBef>
              <a:spcAft>
                <a:spcPts val="0"/>
              </a:spcAft>
              <a:buNone/>
            </a:pPr>
            <a:r>
              <a:t/>
            </a:r>
            <a:endParaRPr sz="1300">
              <a:latin typeface="Calibri"/>
              <a:ea typeface="Calibri"/>
              <a:cs typeface="Calibri"/>
              <a:sym typeface="Calibri"/>
            </a:endParaRPr>
          </a:p>
          <a:p>
            <a:pPr indent="0" lvl="0" marL="0" rtl="0" algn="l">
              <a:spcBef>
                <a:spcPts val="80"/>
              </a:spcBef>
              <a:spcAft>
                <a:spcPts val="0"/>
              </a:spcAft>
              <a:buNone/>
            </a:pPr>
            <a:r>
              <a:rPr lang="en" sz="1300">
                <a:latin typeface="Calibri"/>
                <a:ea typeface="Calibri"/>
                <a:cs typeface="Calibri"/>
                <a:sym typeface="Calibri"/>
              </a:rPr>
              <a:t>Highlight that the equations and the graphs are connected in more than one way, so there are different ways to know what a graph would look like given its equation or what an equation would entail given its graph.</a:t>
            </a:r>
            <a:endParaRPr sz="1300">
              <a:latin typeface="Calibri"/>
              <a:ea typeface="Calibri"/>
              <a:cs typeface="Calibri"/>
              <a:sym typeface="Calibri"/>
            </a:endParaRPr>
          </a:p>
          <a:p>
            <a:pPr indent="0" lvl="0" marL="0" rtl="0" algn="l">
              <a:spcBef>
                <a:spcPts val="80"/>
              </a:spcBef>
              <a:spcAft>
                <a:spcPts val="0"/>
              </a:spcAft>
              <a:buNone/>
            </a:pPr>
            <a:r>
              <a:t/>
            </a:r>
            <a:endParaRPr sz="1300">
              <a:latin typeface="Calibri"/>
              <a:ea typeface="Calibri"/>
              <a:cs typeface="Calibri"/>
              <a:sym typeface="Calibri"/>
            </a:endParaRPr>
          </a:p>
          <a:p>
            <a:pPr indent="0" lvl="0" marL="0" rtl="0" algn="l">
              <a:spcBef>
                <a:spcPts val="80"/>
              </a:spcBef>
              <a:spcAft>
                <a:spcPts val="0"/>
              </a:spcAft>
              <a:buNone/>
            </a:pPr>
            <a:r>
              <a:rPr lang="en" sz="1300">
                <a:latin typeface="Calibri"/>
                <a:ea typeface="Calibri"/>
                <a:cs typeface="Calibri"/>
                <a:sym typeface="Calibri"/>
              </a:rPr>
              <a:t>Tell students that we will look at such connections between the expressions and graphs that represent quadratic functions.</a:t>
            </a:r>
            <a:endParaRPr sz="1300">
              <a:latin typeface="Calibri"/>
              <a:ea typeface="Calibri"/>
              <a:cs typeface="Calibri"/>
              <a:sym typeface="Calibri"/>
            </a:endParaRPr>
          </a:p>
          <a:p>
            <a:pPr indent="0" lvl="0" marL="0" rtl="0" algn="l">
              <a:spcBef>
                <a:spcPts val="8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39c39c74e23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39c39c74e23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39fd523937f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39fd523937f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English Language Learners: </a:t>
            </a:r>
            <a:r>
              <a:rPr b="1" lang="en" sz="1300">
                <a:solidFill>
                  <a:schemeClr val="dk1"/>
                </a:solidFill>
                <a:latin typeface="Calibri"/>
                <a:ea typeface="Calibri"/>
                <a:cs typeface="Calibri"/>
                <a:sym typeface="Calibri"/>
              </a:rPr>
              <a:t>MLR 2 Discussion Supports: Representing, Conversing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small-group discussion, invite students to share what they notice about how the graphs change or stay the same depending on how they change the function. Listen for and amplify language students use to describe the features of the graph such as “opens upward”, “opens downward”, “steeper”, “wider”, etc. Post the collected language in the front of the room so that students can refer to it throughout the rest of the activity and lesson.</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Maximize meta-awareness; Support sense-making</a:t>
            </a:r>
            <a:endParaRPr i="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2200CC"/>
                </a:solidFill>
                <a:latin typeface="Calibri"/>
                <a:ea typeface="Calibri"/>
                <a:cs typeface="Calibri"/>
                <a:sym typeface="Calibri"/>
                <a:hlinkClick r:id="rId2">
                  <a:extLst>
                    <a:ext uri="{A12FA001-AC4F-418D-AE19-62706E023703}">
                      <ahyp:hlinkClr val="tx"/>
                    </a:ext>
                  </a:extLst>
                </a:hlinkClick>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sz="1300">
              <a:solidFill>
                <a:schemeClr val="dk1"/>
              </a:solidFill>
              <a:latin typeface="Calibri"/>
              <a:ea typeface="Calibri"/>
              <a:cs typeface="Calibri"/>
              <a:sym typeface="Calibri"/>
            </a:endParaRPr>
          </a:p>
          <a:p>
            <a:pPr indent="0" lvl="0" marL="0" rtl="0" algn="l">
              <a:spcBef>
                <a:spcPts val="30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a:t>
            </a:r>
            <a:r>
              <a:rPr b="1" lang="en" sz="1300">
                <a:solidFill>
                  <a:schemeClr val="dk1"/>
                </a:solidFill>
                <a:latin typeface="Calibri"/>
                <a:ea typeface="Calibri"/>
                <a:cs typeface="Calibri"/>
                <a:sym typeface="Calibri"/>
              </a:rPr>
              <a:t>Representation: Internalize Comprehension</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Represent the same information through different modalities by using individual sketches of each function. Provide students with a graphic organizer that provides space to include sketches and observations for each equation. Some students may benefit from additional support to learn what types of details are helpful in a sketch of a graph.</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Conceptual processing; Visual-spatial processing</a:t>
            </a:r>
            <a:endParaRPr i="1"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slide</a:t>
            </a:r>
            <a:r>
              <a:rPr lang="en" sz="1300">
                <a:solidFill>
                  <a:srgbClr val="1D2125"/>
                </a:solidFill>
                <a:latin typeface="Calibri"/>
                <a:ea typeface="Calibri"/>
                <a:cs typeface="Calibri"/>
                <a:sym typeface="Calibri"/>
              </a:rPr>
              <a:t>!</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helps students see how the coefficients in a quadratic expression affect its graph. Using technology, they graph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then explore how adding constants and changing coefficients alters the graph. Students record and discuss patterns they notice. Working with partners, they take turns graphing and explaining their reasoning, giving and receiving feedback as they compare observations.</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12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Provide access to devices that can run Desmos or other graphing technology. Consider arranging students in groups of two. Ask one partner to operate the graphing technology and the other to record the group's observations, and then to switch roles halfway.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If time is limited, consider arranging students in groups of four and asking each group member to experiment with one of the four changes listed in the activity and then reporting the results to their group.</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Remind students to adjust their graphing window as needed. If using Desmos, instruct students that creating a slider might be a helpful tool for this activity. For students who need reminding, they can create sliders by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More a</a:t>
            </a:r>
            <a:r>
              <a:rPr b="1" i="1" lang="en" sz="1300">
                <a:solidFill>
                  <a:schemeClr val="dk1"/>
                </a:solidFill>
                <a:latin typeface="Calibri"/>
                <a:ea typeface="Calibri"/>
                <a:cs typeface="Calibri"/>
                <a:sym typeface="Calibri"/>
              </a:rPr>
              <a:t>ctivity questions, answers and synthesis on the next slide.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Multiplying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by numbers between -1 and 1 changed the opening of the graph as well as the direction of the graph. Shrinking the coefficient from 1 toward 0 made the graph "shallower" and wider. This change vertically compressed the graph. When the coefficient is 0, the graph becomes a horizontal line. Raising the coefficient from -1 to 0 had the same effect of vertically compressing the graph, except that the graph started out opening downward.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When a constant is added to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in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the graph moves horizontally to the left. When a constant is subtracted from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in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the graph moves horizontally to the right.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Multiplying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by different positive numbers changed the shape of the graph, making it more narrow when the constant is larger and less narrow when the constant is smaller.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Multiplying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by different positive numbers between 0 and 1 changed the shape of the graph, making it wider as the decimal gets closer to zero.</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For quadratics, the parent function is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From there, any moves created by making changes to the function like in questions 1 – 7 above are called transformations.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Invite students to share their observations, and if possible, demonstrate their experiments for all to see. Tell students that people often describe the shape when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is positive as a parabola that "opens upward" and the shape when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is negative as a parabola that "opens downward."</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For each change to the expression (for example, adding a constant, or multiplying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by a positive number) and the observed change on the graph, solicit students' ideas about why the graph transformed that way. For example, ask: "Why do you think subtracting a number from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moves the graph down?"</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Discuss questions such as: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points (1, 1),(2, 4), and (3, 9) are three points on the graph representing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When we add 3 to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how do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-values for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1,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2, and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3 change?" (Their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-values increase by 3: (1, 4), (2, 7), (3, 12).)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about when we subtract 3 from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(They decrease by 3: (1, −2), (2, 1), (3, 6).)</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do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-values change when you multiply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by a positive number, say, 3?"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-values for 3</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triple those of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For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1,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 and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3, the points will be (1, 3), (2, 12) and (3, 27).)</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do the tripled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-values affect the graph? (They stretch the graph up vertically, making the graph appear narrower.)</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help students make stronger connections between the parameters of a quadratic expression and the features of its graph, consider the activity “Understanding the Behaviors of a Graph in Relation to Its Quadratic Expression” in this lesson.</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39c39c74e23_0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39c39c74e23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300" u="sng">
                <a:solidFill>
                  <a:schemeClr val="hlink"/>
                </a:solidFill>
                <a:latin typeface="Calibri"/>
                <a:ea typeface="Calibri"/>
                <a:cs typeface="Calibri"/>
                <a:sym typeface="Calibri"/>
                <a:hlinkClick/>
              </a:rPr>
              <a:t>Go back to Lesson Activity</a:t>
            </a:r>
            <a:endParaRPr sz="1300">
              <a:solidFill>
                <a:schemeClr val="dk1"/>
              </a:solidFill>
              <a:latin typeface="Calibri"/>
              <a:ea typeface="Calibri"/>
              <a:cs typeface="Calibri"/>
              <a:sym typeface="Calibri"/>
            </a:endParaRPr>
          </a:p>
          <a:p>
            <a:pPr indent="0" lvl="0" marL="0" rtl="0" algn="l">
              <a:spcBef>
                <a:spcPts val="10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It is positive because the graph of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 opens upward.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It is positive because the graph of </a:t>
            </a: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 opens upward.</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Or</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The coefficient is less than the coefficient for the graph of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 (but still greater than 0) because </a:t>
            </a: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 is wider.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It is negative because the graph of </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 opens downward.</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Or</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The absolute value of the coefficient of </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 is less than the absolute value of the coefficients for both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 and </a:t>
            </a: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 because </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 is wider.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coefficients cannot be identified exactly without knowing the coordinates of some points on the graph. The coefficient of the squared term of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 is greater than that of </a:t>
            </a: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 because the graph of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 is narrower, indicating that it is growing faster than the graph of </a:t>
            </a: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 The absolute value of the coefficient of </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 is less than that of </a:t>
            </a: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 because the graph of </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 is wider, indicating that it is not growing as quickly.</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 by Response</a:t>
            </a:r>
            <a:endParaRPr b="1"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This would be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+ 4. Subtracting a constant from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moves the graph of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that many places right.</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This would be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4. Subtracting a constant from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moves the graph of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that many places right.</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When a constant is being subtracted from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in the parent function,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the graph moves horizontally to the right.</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This would be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Subtracting a constant from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moves the graph of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that many places right.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Orange, dashed graph. The parabola has been shifted </a:t>
            </a:r>
            <a:r>
              <a:rPr b="1" lang="en" sz="1300">
                <a:solidFill>
                  <a:schemeClr val="dk1"/>
                </a:solidFill>
                <a:latin typeface="Calibri"/>
                <a:ea typeface="Calibri"/>
                <a:cs typeface="Calibri"/>
                <a:sym typeface="Calibri"/>
              </a:rPr>
              <a:t>vertically up</a:t>
            </a:r>
            <a:r>
              <a:rPr lang="en" sz="1300">
                <a:solidFill>
                  <a:schemeClr val="dk1"/>
                </a:solidFill>
                <a:latin typeface="Calibri"/>
                <a:ea typeface="Calibri"/>
                <a:cs typeface="Calibri"/>
                <a:sym typeface="Calibri"/>
              </a:rPr>
              <a:t> 3 units. Since </a:t>
            </a:r>
            <a:r>
              <a:rPr i="1" lang="en" sz="1300">
                <a:solidFill>
                  <a:schemeClr val="dk1"/>
                </a:solidFill>
                <a:latin typeface="Times New Roman"/>
                <a:ea typeface="Times New Roman"/>
                <a:cs typeface="Times New Roman"/>
                <a:sym typeface="Times New Roman"/>
              </a:rPr>
              <a:t>k </a:t>
            </a:r>
            <a:r>
              <a:rPr lang="en" sz="1300">
                <a:solidFill>
                  <a:schemeClr val="dk1"/>
                </a:solidFill>
                <a:latin typeface="Calibri"/>
                <a:ea typeface="Calibri"/>
                <a:cs typeface="Calibri"/>
                <a:sym typeface="Calibri"/>
              </a:rPr>
              <a:t>= 3 and 3 &gt; 0.</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Green, dotted graph. The parabola has been shifted </a:t>
            </a:r>
            <a:r>
              <a:rPr b="1" lang="en" sz="1300">
                <a:solidFill>
                  <a:schemeClr val="dk1"/>
                </a:solidFill>
                <a:latin typeface="Calibri"/>
                <a:ea typeface="Calibri"/>
                <a:cs typeface="Calibri"/>
                <a:sym typeface="Calibri"/>
              </a:rPr>
              <a:t>vertically down</a:t>
            </a:r>
            <a:r>
              <a:rPr lang="en" sz="1300">
                <a:solidFill>
                  <a:schemeClr val="dk1"/>
                </a:solidFill>
                <a:latin typeface="Calibri"/>
                <a:ea typeface="Calibri"/>
                <a:cs typeface="Calibri"/>
                <a:sym typeface="Calibri"/>
              </a:rPr>
              <a:t> 2 units. Since </a:t>
            </a:r>
            <a:r>
              <a:rPr i="1" lang="en" sz="1300">
                <a:solidFill>
                  <a:schemeClr val="dk1"/>
                </a:solidFill>
                <a:latin typeface="Times New Roman"/>
                <a:ea typeface="Times New Roman"/>
                <a:cs typeface="Times New Roman"/>
                <a:sym typeface="Times New Roman"/>
              </a:rPr>
              <a:t>k </a:t>
            </a:r>
            <a:r>
              <a:rPr lang="en" sz="1300">
                <a:solidFill>
                  <a:schemeClr val="dk1"/>
                </a:solidFill>
                <a:latin typeface="Calibri"/>
                <a:ea typeface="Calibri"/>
                <a:cs typeface="Calibri"/>
                <a:sym typeface="Calibri"/>
              </a:rPr>
              <a:t>= -2 and -2 &lt; 0.</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i="1" lang="en" sz="1300">
                <a:solidFill>
                  <a:schemeClr val="dk1"/>
                </a:solidFill>
                <a:latin typeface="Calibri"/>
                <a:ea typeface="Calibri"/>
                <a:cs typeface="Calibri"/>
                <a:sym typeface="Calibri"/>
              </a:rPr>
              <a:t>More questions and answers on the next slide.</a:t>
            </a:r>
            <a:endParaRPr i="1" sz="1300">
              <a:solidFill>
                <a:schemeClr val="dk1"/>
              </a:solidFill>
              <a:latin typeface="Calibri"/>
              <a:ea typeface="Calibri"/>
              <a:cs typeface="Calibri"/>
              <a:sym typeface="Calibri"/>
            </a:endParaRPr>
          </a:p>
          <a:p>
            <a:pPr indent="0" lvl="0" marL="0" rtl="0" algn="l">
              <a:lnSpc>
                <a:spcPct val="115000"/>
              </a:lnSpc>
              <a:spcBef>
                <a:spcPts val="0"/>
              </a:spcBef>
              <a:spcAft>
                <a:spcPts val="120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39fd523937f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39fd523937f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startAt="3"/>
            </a:pPr>
            <a:r>
              <a:rPr lang="en" sz="1300">
                <a:solidFill>
                  <a:schemeClr val="dk1"/>
                </a:solidFill>
                <a:latin typeface="Calibri"/>
                <a:ea typeface="Calibri"/>
                <a:cs typeface="Calibri"/>
                <a:sym typeface="Calibri"/>
              </a:rPr>
              <a:t>Orange, dashed graph. The parabola has been shifted </a:t>
            </a:r>
            <a:r>
              <a:rPr b="1" lang="en" sz="1300">
                <a:solidFill>
                  <a:schemeClr val="dk1"/>
                </a:solidFill>
                <a:latin typeface="Calibri"/>
                <a:ea typeface="Calibri"/>
                <a:cs typeface="Calibri"/>
                <a:sym typeface="Calibri"/>
              </a:rPr>
              <a:t>horizontally</a:t>
            </a:r>
            <a:r>
              <a:rPr b="1" lang="en" sz="1300">
                <a:solidFill>
                  <a:schemeClr val="dk1"/>
                </a:solidFill>
                <a:latin typeface="Calibri"/>
                <a:ea typeface="Calibri"/>
                <a:cs typeface="Calibri"/>
                <a:sym typeface="Calibri"/>
              </a:rPr>
              <a:t> right</a:t>
            </a:r>
            <a:r>
              <a:rPr lang="en" sz="1300">
                <a:solidFill>
                  <a:schemeClr val="dk1"/>
                </a:solidFill>
                <a:latin typeface="Calibri"/>
                <a:ea typeface="Calibri"/>
                <a:cs typeface="Calibri"/>
                <a:sym typeface="Calibri"/>
              </a:rPr>
              <a:t> 3 units. Since </a:t>
            </a:r>
            <a:r>
              <a:rPr i="1" lang="en" sz="1300">
                <a:solidFill>
                  <a:schemeClr val="dk1"/>
                </a:solidFill>
                <a:latin typeface="Times New Roman"/>
                <a:ea typeface="Times New Roman"/>
                <a:cs typeface="Times New Roman"/>
                <a:sym typeface="Times New Roman"/>
              </a:rPr>
              <a:t>h</a:t>
            </a:r>
            <a:r>
              <a:rPr i="1" lang="en" sz="1300">
                <a:solidFill>
                  <a:schemeClr val="dk1"/>
                </a:solidFill>
                <a:latin typeface="Times New Roman"/>
                <a:ea typeface="Times New Roman"/>
                <a:cs typeface="Times New Roman"/>
                <a:sym typeface="Times New Roman"/>
              </a:rPr>
              <a:t> </a:t>
            </a:r>
            <a:r>
              <a:rPr lang="en" sz="1300">
                <a:solidFill>
                  <a:schemeClr val="dk1"/>
                </a:solidFill>
                <a:latin typeface="Calibri"/>
                <a:ea typeface="Calibri"/>
                <a:cs typeface="Calibri"/>
                <a:sym typeface="Calibri"/>
              </a:rPr>
              <a:t>= 3 and 3 &gt; 0.</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startAt="3"/>
            </a:pPr>
            <a:r>
              <a:rPr lang="en" sz="1300">
                <a:solidFill>
                  <a:schemeClr val="dk1"/>
                </a:solidFill>
                <a:latin typeface="Calibri"/>
                <a:ea typeface="Calibri"/>
                <a:cs typeface="Calibri"/>
                <a:sym typeface="Calibri"/>
              </a:rPr>
              <a:t>Green, dotted graph. The parabola has been shifted </a:t>
            </a:r>
            <a:r>
              <a:rPr b="1" lang="en" sz="1300">
                <a:solidFill>
                  <a:schemeClr val="dk1"/>
                </a:solidFill>
                <a:latin typeface="Calibri"/>
                <a:ea typeface="Calibri"/>
                <a:cs typeface="Calibri"/>
                <a:sym typeface="Calibri"/>
              </a:rPr>
              <a:t>horizontally left</a:t>
            </a:r>
            <a:r>
              <a:rPr lang="en" sz="1300">
                <a:solidFill>
                  <a:schemeClr val="dk1"/>
                </a:solidFill>
                <a:latin typeface="Calibri"/>
                <a:ea typeface="Calibri"/>
                <a:cs typeface="Calibri"/>
                <a:sym typeface="Calibri"/>
              </a:rPr>
              <a:t> 2 units. Since </a:t>
            </a:r>
            <a:r>
              <a:rPr i="1" lang="en" sz="1300">
                <a:solidFill>
                  <a:schemeClr val="dk1"/>
                </a:solidFill>
                <a:latin typeface="Times New Roman"/>
                <a:ea typeface="Times New Roman"/>
                <a:cs typeface="Times New Roman"/>
                <a:sym typeface="Times New Roman"/>
              </a:rPr>
              <a:t>h</a:t>
            </a:r>
            <a:r>
              <a:rPr i="1" lang="en" sz="1300">
                <a:solidFill>
                  <a:schemeClr val="dk1"/>
                </a:solidFill>
                <a:latin typeface="Times New Roman"/>
                <a:ea typeface="Times New Roman"/>
                <a:cs typeface="Times New Roman"/>
                <a:sym typeface="Times New Roman"/>
              </a:rPr>
              <a:t> </a:t>
            </a:r>
            <a:r>
              <a:rPr lang="en" sz="1300">
                <a:solidFill>
                  <a:schemeClr val="dk1"/>
                </a:solidFill>
                <a:latin typeface="Calibri"/>
                <a:ea typeface="Calibri"/>
                <a:cs typeface="Calibri"/>
                <a:sym typeface="Calibri"/>
              </a:rPr>
              <a:t>= -2 and -2 &lt; 0.</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i="1" lang="en" sz="1300">
                <a:solidFill>
                  <a:schemeClr val="dk1"/>
                </a:solidFill>
                <a:latin typeface="Calibri"/>
                <a:ea typeface="Calibri"/>
                <a:cs typeface="Calibri"/>
                <a:sym typeface="Calibri"/>
              </a:rPr>
              <a:t>More questions and answers on the next slide.</a:t>
            </a:r>
            <a:endParaRPr i="1" sz="1300">
              <a:solidFill>
                <a:schemeClr val="dk1"/>
              </a:solidFill>
              <a:latin typeface="Calibri"/>
              <a:ea typeface="Calibri"/>
              <a:cs typeface="Calibri"/>
              <a:sym typeface="Calibri"/>
            </a:endParaRPr>
          </a:p>
          <a:p>
            <a:pPr indent="0" lvl="0" marL="0" rtl="0" algn="l">
              <a:lnSpc>
                <a:spcPct val="115000"/>
              </a:lnSpc>
              <a:spcBef>
                <a:spcPts val="0"/>
              </a:spcBef>
              <a:spcAft>
                <a:spcPts val="120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39fd523937f_0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39fd523937f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startAt="5"/>
            </a:pPr>
            <a:r>
              <a:rPr lang="en" sz="1300">
                <a:solidFill>
                  <a:schemeClr val="dk1"/>
                </a:solidFill>
                <a:latin typeface="Calibri"/>
                <a:ea typeface="Calibri"/>
                <a:cs typeface="Calibri"/>
                <a:sym typeface="Calibri"/>
              </a:rPr>
              <a:t>Green, dotted graph.</a:t>
            </a:r>
            <a:r>
              <a:rPr lang="en" sz="1300">
                <a:solidFill>
                  <a:schemeClr val="dk1"/>
                </a:solidFill>
                <a:latin typeface="Calibri"/>
                <a:ea typeface="Calibri"/>
                <a:cs typeface="Calibri"/>
                <a:sym typeface="Calibri"/>
              </a:rPr>
              <a:t> The parabola has been </a:t>
            </a:r>
            <a:r>
              <a:rPr b="1" lang="en" sz="1300">
                <a:solidFill>
                  <a:schemeClr val="dk1"/>
                </a:solidFill>
                <a:latin typeface="Calibri"/>
                <a:ea typeface="Calibri"/>
                <a:cs typeface="Calibri"/>
                <a:sym typeface="Calibri"/>
              </a:rPr>
              <a:t>vertically compressed</a:t>
            </a:r>
            <a:r>
              <a:rPr lang="en" sz="1300">
                <a:solidFill>
                  <a:schemeClr val="dk1"/>
                </a:solidFill>
                <a:latin typeface="Calibri"/>
                <a:ea typeface="Calibri"/>
                <a:cs typeface="Calibri"/>
                <a:sym typeface="Calibri"/>
              </a:rPr>
              <a:t> by a scale factor of 2. S</a:t>
            </a:r>
            <a:r>
              <a:rPr lang="en" sz="1300">
                <a:solidFill>
                  <a:schemeClr val="dk1"/>
                </a:solidFill>
                <a:latin typeface="Calibri"/>
                <a:ea typeface="Calibri"/>
                <a:cs typeface="Calibri"/>
                <a:sym typeface="Calibri"/>
              </a:rPr>
              <a:t>ince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 ½  and 0 &lt; ½ &lt; 1.</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startAt="5"/>
            </a:pPr>
            <a:r>
              <a:rPr lang="en" sz="1300">
                <a:solidFill>
                  <a:schemeClr val="dk1"/>
                </a:solidFill>
                <a:latin typeface="Calibri"/>
                <a:ea typeface="Calibri"/>
                <a:cs typeface="Calibri"/>
                <a:sym typeface="Calibri"/>
              </a:rPr>
              <a:t>Orange, dashed graph. </a:t>
            </a:r>
            <a:r>
              <a:rPr lang="en" sz="1300">
                <a:solidFill>
                  <a:schemeClr val="dk1"/>
                </a:solidFill>
                <a:latin typeface="Calibri"/>
                <a:ea typeface="Calibri"/>
                <a:cs typeface="Calibri"/>
                <a:sym typeface="Calibri"/>
              </a:rPr>
              <a:t> The parabola has been </a:t>
            </a:r>
            <a:r>
              <a:rPr b="1" lang="en" sz="1300">
                <a:solidFill>
                  <a:schemeClr val="dk1"/>
                </a:solidFill>
                <a:latin typeface="Calibri"/>
                <a:ea typeface="Calibri"/>
                <a:cs typeface="Calibri"/>
                <a:sym typeface="Calibri"/>
              </a:rPr>
              <a:t>vertically stretched</a:t>
            </a:r>
            <a:r>
              <a:rPr lang="en" sz="1300">
                <a:solidFill>
                  <a:schemeClr val="dk1"/>
                </a:solidFill>
                <a:latin typeface="Calibri"/>
                <a:ea typeface="Calibri"/>
                <a:cs typeface="Calibri"/>
                <a:sym typeface="Calibri"/>
              </a:rPr>
              <a:t> by a scale factor of 3</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Since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 3  and 3 &gt; 1.</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i="1" lang="en" sz="1300">
                <a:solidFill>
                  <a:schemeClr val="dk1"/>
                </a:solidFill>
                <a:latin typeface="Calibri"/>
                <a:ea typeface="Calibri"/>
                <a:cs typeface="Calibri"/>
                <a:sym typeface="Calibri"/>
              </a:rPr>
              <a:t>More questions and answers on the next slide.</a:t>
            </a:r>
            <a:endParaRPr i="1" sz="1300">
              <a:solidFill>
                <a:schemeClr val="dk1"/>
              </a:solidFill>
              <a:latin typeface="Calibri"/>
              <a:ea typeface="Calibri"/>
              <a:cs typeface="Calibri"/>
              <a:sym typeface="Calibri"/>
            </a:endParaRPr>
          </a:p>
          <a:p>
            <a:pPr indent="0" lvl="0" marL="0" rtl="0" algn="l">
              <a:lnSpc>
                <a:spcPct val="115000"/>
              </a:lnSpc>
              <a:spcBef>
                <a:spcPts val="0"/>
              </a:spcBef>
              <a:spcAft>
                <a:spcPts val="120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39fd523937f_0_1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39fd523937f_0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startAt="7"/>
            </a:pPr>
            <a:r>
              <a:rPr lang="en" sz="1300">
                <a:solidFill>
                  <a:schemeClr val="dk1"/>
                </a:solidFill>
                <a:latin typeface="Calibri"/>
                <a:ea typeface="Calibri"/>
                <a:cs typeface="Calibri"/>
                <a:sym typeface="Calibri"/>
              </a:rPr>
              <a:t>Orange, dashed graph.</a:t>
            </a:r>
            <a:r>
              <a:rPr lang="en" sz="1300">
                <a:solidFill>
                  <a:schemeClr val="dk1"/>
                </a:solidFill>
                <a:latin typeface="Calibri"/>
                <a:ea typeface="Calibri"/>
                <a:cs typeface="Calibri"/>
                <a:sym typeface="Calibri"/>
              </a:rPr>
              <a:t> The parabola has been </a:t>
            </a:r>
            <a:r>
              <a:rPr b="1" lang="en" sz="1300">
                <a:solidFill>
                  <a:schemeClr val="dk1"/>
                </a:solidFill>
                <a:latin typeface="Calibri"/>
                <a:ea typeface="Calibri"/>
                <a:cs typeface="Calibri"/>
                <a:sym typeface="Calibri"/>
              </a:rPr>
              <a:t>horizontally</a:t>
            </a:r>
            <a:r>
              <a:rPr b="1" lang="en" sz="1300">
                <a:solidFill>
                  <a:schemeClr val="dk1"/>
                </a:solidFill>
                <a:latin typeface="Calibri"/>
                <a:ea typeface="Calibri"/>
                <a:cs typeface="Calibri"/>
                <a:sym typeface="Calibri"/>
              </a:rPr>
              <a:t> compressed</a:t>
            </a:r>
            <a:r>
              <a:rPr lang="en" sz="1300">
                <a:solidFill>
                  <a:schemeClr val="dk1"/>
                </a:solidFill>
                <a:latin typeface="Calibri"/>
                <a:ea typeface="Calibri"/>
                <a:cs typeface="Calibri"/>
                <a:sym typeface="Calibri"/>
              </a:rPr>
              <a:t> by a scale factor of 3. Since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 3  and </a:t>
            </a:r>
            <a:r>
              <a:rPr lang="en" sz="1300">
                <a:solidFill>
                  <a:schemeClr val="dk1"/>
                </a:solidFill>
                <a:latin typeface="Calibri"/>
                <a:ea typeface="Calibri"/>
                <a:cs typeface="Calibri"/>
                <a:sym typeface="Calibri"/>
              </a:rPr>
              <a:t>3 &gt; 1.</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startAt="7"/>
            </a:pPr>
            <a:r>
              <a:rPr lang="en" sz="1300">
                <a:solidFill>
                  <a:schemeClr val="dk1"/>
                </a:solidFill>
                <a:latin typeface="Calibri"/>
                <a:ea typeface="Calibri"/>
                <a:cs typeface="Calibri"/>
                <a:sym typeface="Calibri"/>
              </a:rPr>
              <a:t>Green, dotted graph.</a:t>
            </a:r>
            <a:r>
              <a:rPr lang="en" sz="1300">
                <a:solidFill>
                  <a:schemeClr val="dk1"/>
                </a:solidFill>
                <a:latin typeface="Calibri"/>
                <a:ea typeface="Calibri"/>
                <a:cs typeface="Calibri"/>
                <a:sym typeface="Calibri"/>
              </a:rPr>
              <a:t> The parabola has been </a:t>
            </a:r>
            <a:r>
              <a:rPr b="1" lang="en" sz="1300">
                <a:solidFill>
                  <a:schemeClr val="dk1"/>
                </a:solidFill>
                <a:latin typeface="Calibri"/>
                <a:ea typeface="Calibri"/>
                <a:cs typeface="Calibri"/>
                <a:sym typeface="Calibri"/>
              </a:rPr>
              <a:t>horizontally</a:t>
            </a:r>
            <a:r>
              <a:rPr b="1" lang="en" sz="1300">
                <a:solidFill>
                  <a:schemeClr val="dk1"/>
                </a:solidFill>
                <a:latin typeface="Calibri"/>
                <a:ea typeface="Calibri"/>
                <a:cs typeface="Calibri"/>
                <a:sym typeface="Calibri"/>
              </a:rPr>
              <a:t> stretched</a:t>
            </a:r>
            <a:r>
              <a:rPr lang="en" sz="1300">
                <a:solidFill>
                  <a:schemeClr val="dk1"/>
                </a:solidFill>
                <a:latin typeface="Calibri"/>
                <a:ea typeface="Calibri"/>
                <a:cs typeface="Calibri"/>
                <a:sym typeface="Calibri"/>
              </a:rPr>
              <a:t> by a scale factor of 2. Since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 ½   and </a:t>
            </a:r>
            <a:r>
              <a:rPr lang="en" sz="1300">
                <a:solidFill>
                  <a:schemeClr val="dk1"/>
                </a:solidFill>
                <a:latin typeface="Calibri"/>
                <a:ea typeface="Calibri"/>
                <a:cs typeface="Calibri"/>
                <a:sym typeface="Calibri"/>
              </a:rPr>
              <a:t>0 &lt; ½ &lt; </a:t>
            </a:r>
            <a:r>
              <a:rPr lang="en" sz="1300">
                <a:solidFill>
                  <a:schemeClr val="dk1"/>
                </a:solidFill>
                <a:latin typeface="Calibri"/>
                <a:ea typeface="Calibri"/>
                <a:cs typeface="Calibri"/>
                <a:sym typeface="Calibri"/>
              </a:rPr>
              <a:t>1. </a:t>
            </a:r>
            <a:endParaRPr i="1" sz="1300">
              <a:solidFill>
                <a:schemeClr val="dk1"/>
              </a:solidFill>
              <a:latin typeface="Calibri"/>
              <a:ea typeface="Calibri"/>
              <a:cs typeface="Calibri"/>
              <a:sym typeface="Calibri"/>
            </a:endParaRPr>
          </a:p>
          <a:p>
            <a:pPr indent="0" lvl="0" marL="0" rtl="0" algn="l">
              <a:lnSpc>
                <a:spcPct val="115000"/>
              </a:lnSpc>
              <a:spcBef>
                <a:spcPts val="1200"/>
              </a:spcBef>
              <a:spcAft>
                <a:spcPts val="120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39c39c74e23_0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39c39c74e23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3a04ac6a070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7" name="Google Shape;257;g3a04ac6a070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(10</a:t>
            </a:r>
            <a:r>
              <a:rPr lang="en" sz="1300">
                <a:solidFill>
                  <a:schemeClr val="dk1"/>
                </a:solidFill>
                <a:latin typeface="Calibri"/>
                <a:ea typeface="Calibri"/>
                <a:cs typeface="Calibri"/>
                <a:sym typeface="Calibri"/>
              </a:rPr>
              <a:t> </a:t>
            </a:r>
            <a:r>
              <a:rPr b="1" lang="en" sz="1300">
                <a:solidFill>
                  <a:schemeClr val="dk1"/>
                </a:solidFill>
                <a:latin typeface="Calibri"/>
                <a:ea typeface="Calibri"/>
                <a:cs typeface="Calibri"/>
                <a:sym typeface="Calibri"/>
              </a:rPr>
              <a:t>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Earlier, students observed how changing parameters in quadratic expressions affected their graphs. This activity deepens that understanding by having them explain those changes. Students evaluate quadratic expressions with different coefficients and constants, compare them to </a:t>
            </a:r>
            <a:r>
              <a:rPr i="1" lang="en" sz="1300">
                <a:solidFill>
                  <a:schemeClr val="dk1"/>
                </a:solidFill>
                <a:latin typeface="Times New Roman"/>
                <a:ea typeface="Times New Roman"/>
                <a:cs typeface="Times New Roman"/>
                <a:sym typeface="Times New Roman"/>
              </a:rPr>
              <a:t>𝑥</a:t>
            </a:r>
            <a:r>
              <a:rPr baseline="30000" i="1" lang="en" sz="1300">
                <a:solidFill>
                  <a:schemeClr val="dk1"/>
                </a:solidFill>
                <a:latin typeface="Times New Roman"/>
                <a:ea typeface="Times New Roman"/>
                <a:cs typeface="Times New Roman"/>
                <a:sym typeface="Times New Roman"/>
              </a:rPr>
              <a:t>2</a:t>
            </a:r>
            <a:r>
              <a:rPr lang="en" sz="1300">
                <a:solidFill>
                  <a:schemeClr val="dk1"/>
                </a:solidFill>
                <a:latin typeface="Calibri"/>
                <a:ea typeface="Calibri"/>
                <a:cs typeface="Calibri"/>
                <a:sym typeface="Calibri"/>
              </a:rPr>
              <a:t>, and notice how adding or multiplying terms shifts or stretches the graph. Using a spreadsheet helps them analyze patterns and choose tools strategically.</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If students have access to a spreadsheet, suggest that it might be a helpful tool in this activity to speed up the calculation process.</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19</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b.	14</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c.	11</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d.	10</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e.	11</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f.	14</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g.	19</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h.	6</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i.	1</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j.	-2</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k.	-3</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l.	-2</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m.	1</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n.	6</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3"/>
            </a:pPr>
            <a:r>
              <a:rPr lang="en" sz="1300">
                <a:solidFill>
                  <a:schemeClr val="dk1"/>
                </a:solidFill>
                <a:latin typeface="Calibri"/>
                <a:ea typeface="Calibri"/>
                <a:cs typeface="Calibri"/>
                <a:sym typeface="Calibri"/>
              </a:rPr>
              <a:t>All values in the third row are 10 more than those in the second row, and all values in the last row are 3 less than those in the second row. This suggests that all the points that represent  </a:t>
            </a:r>
            <a:r>
              <a:rPr i="1" lang="en" sz="1300">
                <a:solidFill>
                  <a:schemeClr val="dk1"/>
                </a:solidFill>
                <a:latin typeface="Calibri"/>
                <a:ea typeface="Calibri"/>
                <a:cs typeface="Calibri"/>
                <a:sym typeface="Calibri"/>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+ 10 are 10 units higher on the graph than those for </a:t>
            </a:r>
            <a:r>
              <a:rPr i="1" lang="en" sz="1300">
                <a:solidFill>
                  <a:schemeClr val="dk1"/>
                </a:solidFill>
                <a:latin typeface="Calibri"/>
                <a:ea typeface="Calibri"/>
                <a:cs typeface="Calibri"/>
                <a:sym typeface="Calibri"/>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and all the points that represent </a:t>
            </a:r>
            <a:r>
              <a:rPr i="1" lang="en" sz="1300">
                <a:solidFill>
                  <a:schemeClr val="dk1"/>
                </a:solidFill>
                <a:latin typeface="Calibri"/>
                <a:ea typeface="Calibri"/>
                <a:cs typeface="Calibri"/>
                <a:sym typeface="Calibri"/>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− 3 are 3 units lower than those for </a:t>
            </a:r>
            <a:r>
              <a:rPr i="1" lang="en" sz="1300">
                <a:solidFill>
                  <a:schemeClr val="dk1"/>
                </a:solidFill>
                <a:latin typeface="Calibri"/>
                <a:ea typeface="Calibri"/>
                <a:cs typeface="Calibri"/>
                <a:sym typeface="Calibri"/>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which explains why the graphs move up or down when a constant term is added or subtracted.</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rgbClr val="FF0000"/>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3a04ac6a070_0_1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7" name="Google Shape;267;g3a04ac6a070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a.	18</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b.	8</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c.	2</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d.	0</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e.	2</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f.	8</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g.	18</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h.	4½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i.	2</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j</a:t>
            </a:r>
            <a:r>
              <a:rPr lang="en" sz="1300">
                <a:solidFill>
                  <a:schemeClr val="dk1"/>
                </a:solidFill>
                <a:latin typeface="Calibri"/>
                <a:ea typeface="Calibri"/>
                <a:cs typeface="Calibri"/>
                <a:sym typeface="Calibri"/>
              </a:rPr>
              <a:t>.	½ </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k.	0</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l.	½</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m.	2</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n.	</a:t>
            </a:r>
            <a:r>
              <a:rPr lang="en" sz="1300">
                <a:solidFill>
                  <a:schemeClr val="dk1"/>
                </a:solidFill>
                <a:latin typeface="Calibri"/>
                <a:ea typeface="Calibri"/>
                <a:cs typeface="Calibri"/>
                <a:sym typeface="Calibri"/>
              </a:rPr>
              <a:t>4½ </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a.	-18</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	b.	-8</a:t>
            </a:r>
            <a:endParaRPr sz="1300">
              <a:solidFill>
                <a:schemeClr val="dk1"/>
              </a:solidFill>
              <a:latin typeface="Calibri"/>
              <a:ea typeface="Calibri"/>
              <a:cs typeface="Calibri"/>
              <a:sym typeface="Calibri"/>
            </a:endParaRPr>
          </a:p>
          <a:p>
            <a:pPr indent="45720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c.	-2</a:t>
            </a:r>
            <a:endParaRPr sz="1300">
              <a:solidFill>
                <a:schemeClr val="dk1"/>
              </a:solidFill>
              <a:latin typeface="Calibri"/>
              <a:ea typeface="Calibri"/>
              <a:cs typeface="Calibri"/>
              <a:sym typeface="Calibri"/>
            </a:endParaRPr>
          </a:p>
          <a:p>
            <a:pPr indent="45720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d.	0</a:t>
            </a:r>
            <a:endParaRPr sz="1300">
              <a:solidFill>
                <a:schemeClr val="dk1"/>
              </a:solidFill>
              <a:latin typeface="Calibri"/>
              <a:ea typeface="Calibri"/>
              <a:cs typeface="Calibri"/>
              <a:sym typeface="Calibri"/>
            </a:endParaRPr>
          </a:p>
          <a:p>
            <a:pPr indent="45720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e.	-2</a:t>
            </a:r>
            <a:endParaRPr sz="1300">
              <a:solidFill>
                <a:schemeClr val="dk1"/>
              </a:solidFill>
              <a:latin typeface="Calibri"/>
              <a:ea typeface="Calibri"/>
              <a:cs typeface="Calibri"/>
              <a:sym typeface="Calibri"/>
            </a:endParaRPr>
          </a:p>
          <a:p>
            <a:pPr indent="45720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f.	-8</a:t>
            </a:r>
            <a:endParaRPr sz="1300">
              <a:solidFill>
                <a:schemeClr val="dk1"/>
              </a:solidFill>
              <a:latin typeface="Calibri"/>
              <a:ea typeface="Calibri"/>
              <a:cs typeface="Calibri"/>
              <a:sym typeface="Calibri"/>
            </a:endParaRPr>
          </a:p>
          <a:p>
            <a:pPr indent="45720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g.	-18</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7"/>
            </a:pPr>
            <a:r>
              <a:rPr lang="en" sz="1300">
                <a:solidFill>
                  <a:schemeClr val="dk1"/>
                </a:solidFill>
                <a:latin typeface="Calibri"/>
                <a:ea typeface="Calibri"/>
                <a:cs typeface="Calibri"/>
                <a:sym typeface="Calibri"/>
              </a:rPr>
              <a:t>W</a:t>
            </a:r>
            <a:r>
              <a:rPr lang="en" sz="1300">
                <a:solidFill>
                  <a:schemeClr val="dk1"/>
                </a:solidFill>
                <a:latin typeface="Calibri"/>
                <a:ea typeface="Calibri"/>
                <a:cs typeface="Calibri"/>
                <a:sym typeface="Calibri"/>
              </a:rPr>
              <a:t>hen we multiply </a:t>
            </a: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by the positive coefficient 2, all the output values double. For any input value </a:t>
            </a: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the output value of 2</a:t>
            </a:r>
            <a:r>
              <a:rPr i="1" lang="en" sz="1300">
                <a:solidFill>
                  <a:schemeClr val="dk1"/>
                </a:solidFill>
                <a:latin typeface="Calibri"/>
                <a:ea typeface="Calibri"/>
                <a:cs typeface="Calibri"/>
                <a:sym typeface="Calibri"/>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is twice as large as that of </a:t>
            </a: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So, the width of the graph becomes narrower because it grows faster. When we multiply </a:t>
            </a:r>
            <a:r>
              <a:rPr i="1" lang="en" sz="1300">
                <a:solidFill>
                  <a:schemeClr val="dk1"/>
                </a:solidFill>
                <a:latin typeface="Calibri"/>
                <a:ea typeface="Calibri"/>
                <a:cs typeface="Calibri"/>
                <a:sym typeface="Calibri"/>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by a number between 0 and 1, the output values become smaller, so the graph becomes wider or vertically compressed. When we multiply by a negative number, all the positive values become negative, which reflects the direction of the opening of the graph from opening up to opening down.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Invite students to share their analyses on how the values in the tables relate the behaviors of the graphs they saw earlier. Consider plotting the points on a dynamic graphing tool to make explicit the connections between the values in the tables and the graphs.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Link to Desmos Graph: </a:t>
            </a:r>
            <a:r>
              <a:rPr lang="en" sz="1300" u="sng">
                <a:solidFill>
                  <a:schemeClr val="hlink"/>
                </a:solidFill>
                <a:latin typeface="Calibri"/>
                <a:ea typeface="Calibri"/>
                <a:cs typeface="Calibri"/>
                <a:sym typeface="Calibri"/>
                <a:hlinkClick r:id="rId2"/>
              </a:rPr>
              <a:t>https://www.desmos.com/calculator/b7wbguartm</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33b29274434_1_15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33b29274434_1_1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video discusses question 1 of activity </a:t>
            </a:r>
            <a:r>
              <a:rPr lang="en">
                <a:solidFill>
                  <a:schemeClr val="dk1"/>
                </a:solidFill>
                <a:latin typeface="Noto Sans"/>
                <a:ea typeface="Noto Sans"/>
                <a:cs typeface="Noto Sans"/>
                <a:sym typeface="Noto Sans"/>
              </a:rPr>
              <a:t>7.12</a:t>
            </a:r>
            <a:r>
              <a:rPr lang="en">
                <a:solidFill>
                  <a:schemeClr val="dk1"/>
                </a:solidFill>
                <a:latin typeface="Noto Sans"/>
                <a:ea typeface="Noto Sans"/>
                <a:cs typeface="Noto Sans"/>
                <a:sym typeface="Noto Sans"/>
              </a:rPr>
              <a:t>.3</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6" name="Google Shape;286;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This will move the graph of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up 3 (a vertical shift).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Since the coefficient of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is 3 and 3 &gt; 1, this will make the graph narrower or skinnier than the parent graph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 vertical stretch).</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This will make the graph of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baseline="30000"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wider (a vertical compression).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This will move the graph of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to the left 3 (a horizontal shift).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g39df3290aca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7" name="Google Shape;297;g39df3290aca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Tables for this lesson can be found </a:t>
            </a:r>
            <a:r>
              <a:rPr b="1" lang="en" sz="1300" u="sng">
                <a:solidFill>
                  <a:schemeClr val="hlink"/>
                </a:solidFill>
                <a:latin typeface="Calibri"/>
                <a:ea typeface="Calibri"/>
                <a:cs typeface="Calibri"/>
                <a:sym typeface="Calibri"/>
                <a:hlinkClick r:id="rId2"/>
              </a:rPr>
              <a:t>here</a:t>
            </a:r>
            <a:r>
              <a:rPr b="1" lang="en" sz="1300">
                <a:solidFill>
                  <a:schemeClr val="dk1"/>
                </a:solidFill>
                <a:latin typeface="Calibri"/>
                <a:ea typeface="Calibri"/>
                <a:cs typeface="Calibri"/>
                <a:sym typeface="Calibri"/>
              </a:rPr>
              <a:t>.</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Questions on the next slide.</a:t>
            </a:r>
            <a:endParaRPr b="1" i="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Remind Students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coefficients in the quadratic expression </a:t>
            </a:r>
            <a:r>
              <a:rPr i="1" lang="en" sz="1300">
                <a:solidFill>
                  <a:schemeClr val="dk1"/>
                </a:solidFill>
                <a:latin typeface="Times New Roman"/>
                <a:ea typeface="Times New Roman"/>
                <a:cs typeface="Times New Roman"/>
                <a:sym typeface="Times New Roman"/>
              </a:rPr>
              <a:t>ax</a:t>
            </a:r>
            <a:r>
              <a:rPr lang="en" sz="1300">
                <a:solidFill>
                  <a:schemeClr val="dk1"/>
                </a:solidFill>
                <a:latin typeface="Calibri"/>
                <a:ea typeface="Calibri"/>
                <a:cs typeface="Calibri"/>
                <a:sym typeface="Calibri"/>
              </a:rPr>
              <a:t>² + </a:t>
            </a:r>
            <a:r>
              <a:rPr i="1" lang="en" sz="1300">
                <a:solidFill>
                  <a:schemeClr val="dk1"/>
                </a:solidFill>
                <a:latin typeface="Times New Roman"/>
                <a:ea typeface="Times New Roman"/>
                <a:cs typeface="Times New Roman"/>
                <a:sym typeface="Times New Roman"/>
              </a:rPr>
              <a:t>bx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describe its graph’s shape and position.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graph representing any quadratic function is a shape called a parabola.</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vertex is where the graph changes direction.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opening:</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Upward when the vertex is the lowest point</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Downward when the vertex is the highest point.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 general, the constant term of a quadratic expression in standard form influences the vertical position of the graph. An expression with no constant term (such as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or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+ 9</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means that the constant term is 0, so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 of the graph is on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-axis. It's not shifted up or down relative to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-axis.</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Explain to the Students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 table of values can help us see that: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Char char="●"/>
            </a:pPr>
            <a:r>
              <a:rPr lang="en" sz="1300">
                <a:solidFill>
                  <a:schemeClr val="dk1"/>
                </a:solidFill>
                <a:latin typeface="Calibri"/>
                <a:ea typeface="Calibri"/>
                <a:cs typeface="Calibri"/>
                <a:sym typeface="Calibri"/>
              </a:rPr>
              <a:t>Adding 5 to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increases all the output values of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by 5, which explains why the graph moves up 5 units.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Char char="●"/>
            </a:pPr>
            <a:r>
              <a:rPr lang="en" sz="1300">
                <a:solidFill>
                  <a:schemeClr val="dk1"/>
                </a:solidFill>
                <a:latin typeface="Calibri"/>
                <a:ea typeface="Calibri"/>
                <a:cs typeface="Calibri"/>
                <a:sym typeface="Calibri"/>
              </a:rPr>
              <a:t>Subtracting 4 from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decreases all the output values of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by 4, which explains why the graph shifts down by 4 units.</a:t>
            </a:r>
            <a:endParaRPr b="1" i="1" sz="1300">
              <a:solidFill>
                <a:schemeClr val="dk1"/>
              </a:solidFill>
              <a:latin typeface="Calibri"/>
              <a:ea typeface="Calibri"/>
              <a:cs typeface="Calibri"/>
              <a:sym typeface="Calibri"/>
            </a:endParaRPr>
          </a:p>
          <a:p>
            <a:pPr indent="0" lvl="0" marL="0" rtl="0" algn="l">
              <a:lnSpc>
                <a:spcPct val="115000"/>
              </a:lnSpc>
              <a:spcBef>
                <a:spcPts val="1000"/>
              </a:spcBef>
              <a:spcAft>
                <a:spcPts val="0"/>
              </a:spcAft>
              <a:buNone/>
            </a:pPr>
            <a:r>
              <a:rPr b="1" i="1" lang="en" sz="1300">
                <a:solidFill>
                  <a:schemeClr val="dk1"/>
                </a:solidFill>
                <a:latin typeface="Calibri"/>
                <a:ea typeface="Calibri"/>
                <a:cs typeface="Calibri"/>
                <a:sym typeface="Calibri"/>
              </a:rPr>
              <a:t>More topic review, questions, and answers are on the next slide.</a:t>
            </a:r>
            <a:endParaRPr i="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g3a0407d78b1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9" name="Google Shape;309;g3a0407d78b1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Additional review</a:t>
            </a:r>
            <a:r>
              <a:rPr b="1" i="1" lang="en" sz="1300">
                <a:solidFill>
                  <a:schemeClr val="dk1"/>
                </a:solidFill>
                <a:latin typeface="Calibri"/>
                <a:ea typeface="Calibri"/>
                <a:cs typeface="Calibri"/>
                <a:sym typeface="Calibri"/>
              </a:rPr>
              <a:t> on the next slide.</a:t>
            </a:r>
            <a:endParaRPr b="1" i="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- 8</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8</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Down, </a:t>
            </a:r>
            <a:r>
              <a:rPr lang="en" sz="1300">
                <a:solidFill>
                  <a:schemeClr val="dk1"/>
                </a:solidFill>
                <a:latin typeface="Calibri"/>
                <a:ea typeface="Calibri"/>
                <a:cs typeface="Calibri"/>
                <a:sym typeface="Calibri"/>
              </a:rPr>
              <a:t>because</a:t>
            </a:r>
            <a:r>
              <a:rPr lang="en" sz="1300">
                <a:solidFill>
                  <a:schemeClr val="dk1"/>
                </a:solidFill>
                <a:latin typeface="Calibri"/>
                <a:ea typeface="Calibri"/>
                <a:cs typeface="Calibri"/>
                <a:sym typeface="Calibri"/>
              </a:rPr>
              <a:t> you are </a:t>
            </a:r>
            <a:r>
              <a:rPr lang="en" sz="1300">
                <a:solidFill>
                  <a:schemeClr val="dk1"/>
                </a:solidFill>
                <a:latin typeface="Calibri"/>
                <a:ea typeface="Calibri"/>
                <a:cs typeface="Calibri"/>
                <a:sym typeface="Calibri"/>
              </a:rPr>
              <a:t>subtracting</a:t>
            </a:r>
            <a:r>
              <a:rPr lang="en" sz="1300">
                <a:solidFill>
                  <a:schemeClr val="dk1"/>
                </a:solidFill>
                <a:latin typeface="Calibri"/>
                <a:ea typeface="Calibri"/>
                <a:cs typeface="Calibri"/>
                <a:sym typeface="Calibri"/>
              </a:rPr>
              <a:t> 8 from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i="1" lang="en" sz="1300">
                <a:solidFill>
                  <a:schemeClr val="dk1"/>
                </a:solidFill>
                <a:latin typeface="Calibri"/>
                <a:ea typeface="Calibri"/>
                <a:cs typeface="Calibri"/>
                <a:sym typeface="Calibri"/>
              </a:rPr>
              <a:t>More topic review, q</a:t>
            </a:r>
            <a:r>
              <a:rPr b="1" i="1" lang="en" sz="1300">
                <a:solidFill>
                  <a:schemeClr val="dk1"/>
                </a:solidFill>
                <a:latin typeface="Calibri"/>
                <a:ea typeface="Calibri"/>
                <a:cs typeface="Calibri"/>
                <a:sym typeface="Calibri"/>
              </a:rPr>
              <a:t>uestions, and answers are on the next slide.</a:t>
            </a:r>
            <a:endParaRPr i="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3a04ac6a070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9" name="Google Shape;319;g3a04ac6a070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Questions on the next slide.</a:t>
            </a:r>
            <a:endParaRPr b="1" i="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Remind Students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coefficient of the squared term in a quadratic function also tells us something about its graph. The coefficient of the squared term in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is 1. Its graph is a parabola that opens upward.</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Multiplying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by a number greater than 1 makes the graph steeper, so the parabola is narrower than that representing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Multiplying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by a number less than 1 but greater than 0 makes the graph less steep, so the parabola is wider than that representing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Multiplying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by a number less than 0 makes the parabola open downward.</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Explain to the Students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If we compare the output values of 2</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and −</a:t>
            </a:r>
            <a:r>
              <a:rPr lang="en" sz="1300">
                <a:solidFill>
                  <a:schemeClr val="dk1"/>
                </a:solidFill>
                <a:latin typeface="Calibri"/>
                <a:ea typeface="Calibri"/>
                <a:cs typeface="Calibri"/>
                <a:sym typeface="Calibri"/>
              </a:rPr>
              <a:t>2</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we see that they are opposites, which suggests that one graph would be a reflection of the other across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-axis.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b="1" i="1" lang="en" sz="1300">
                <a:solidFill>
                  <a:schemeClr val="dk1"/>
                </a:solidFill>
                <a:latin typeface="Calibri"/>
                <a:ea typeface="Calibri"/>
                <a:cs typeface="Calibri"/>
                <a:sym typeface="Calibri"/>
              </a:rPr>
              <a:t>More topic review, questions, and answers are on the next slide.</a:t>
            </a:r>
            <a:endParaRPr i="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g3a04ac6a070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1" name="Google Shape;331;g3a04ac6a070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Additional review</a:t>
            </a:r>
            <a:r>
              <a:rPr b="1" i="1" lang="en" sz="1300">
                <a:solidFill>
                  <a:schemeClr val="dk1"/>
                </a:solidFill>
                <a:latin typeface="Calibri"/>
                <a:ea typeface="Calibri"/>
                <a:cs typeface="Calibri"/>
                <a:sym typeface="Calibri"/>
              </a:rPr>
              <a:t> on the next slide.</a:t>
            </a:r>
            <a:endParaRPr b="1" i="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5</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Steeper</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Narrower</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Upward</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i="1" lang="en" sz="1300">
                <a:solidFill>
                  <a:schemeClr val="dk1"/>
                </a:solidFill>
                <a:latin typeface="Calibri"/>
                <a:ea typeface="Calibri"/>
                <a:cs typeface="Calibri"/>
                <a:sym typeface="Calibri"/>
              </a:rPr>
              <a:t>More topic review, questions, and answers are on the next slide.</a:t>
            </a:r>
            <a:endParaRPr i="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g3a04ac6a070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1" name="Google Shape;341;g3a04ac6a070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Questions on the next slide.</a:t>
            </a:r>
            <a:endParaRPr b="1" i="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Explain to the Students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 the previous examples, parameters were being applied to the output values of the function. In other words, after an input value was squared, something was then added, subtracted, or multiplied with the squared value. The resulting impact on the graph was to vertically alter it. However, what happens when the input value is altered before applying the exponent? In these situations, the impact on the graph is to produce a horizontal transformation.</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Return to the quadratic parent function,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The function is equivalent to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− 0)</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While a bit obvious, this implies there is no change to the input value before being squared.</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If the number used to change the input is greater than 0, then the graph of the function is shifted to the right.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Conversely, if the number used to change the input is less than 0, the graph of the function is shifted to the left. Note the impact to the subtraction operation when negative values are subtracted from the input.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Notice in this table of values that the change to the input values takes place before squaring the term. The constant is directly affecting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-value before applying the function rule.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Examine the vertex of each graph. When we compare the graphs of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and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to the graph of the parent function, we see the parabola has been shifted to the right 3 units and left 3 units, respectively. Thus, a horizontal shift in the graph results when a constant has been subtracted from the input value.</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b="1" i="1" lang="en" sz="1300">
                <a:solidFill>
                  <a:schemeClr val="dk1"/>
                </a:solidFill>
                <a:latin typeface="Calibri"/>
                <a:ea typeface="Calibri"/>
                <a:cs typeface="Calibri"/>
                <a:sym typeface="Calibri"/>
              </a:rPr>
              <a:t>More topic review, questions, and answers are on the next slide.</a:t>
            </a:r>
            <a:endParaRPr i="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g3a04ac6a070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3" name="Google Shape;353;g3a04ac6a070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Additional Review</a:t>
            </a:r>
            <a:r>
              <a:rPr b="1" i="1" lang="en" sz="1300">
                <a:solidFill>
                  <a:schemeClr val="dk1"/>
                </a:solidFill>
                <a:latin typeface="Calibri"/>
                <a:ea typeface="Calibri"/>
                <a:cs typeface="Calibri"/>
                <a:sym typeface="Calibri"/>
              </a:rPr>
              <a:t> on the next slide.</a:t>
            </a:r>
            <a:endParaRPr b="1" i="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 - -</a:t>
            </a:r>
            <a:r>
              <a:rPr lang="en" sz="1300">
                <a:solidFill>
                  <a:schemeClr val="dk1"/>
                </a:solidFill>
                <a:latin typeface="Calibri"/>
                <a:ea typeface="Calibri"/>
                <a:cs typeface="Calibri"/>
                <a:sym typeface="Calibri"/>
              </a:rPr>
              <a:t>4)</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or </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 + </a:t>
            </a:r>
            <a:r>
              <a:rPr lang="en" sz="1300">
                <a:solidFill>
                  <a:schemeClr val="dk1"/>
                </a:solidFill>
                <a:latin typeface="Calibri"/>
                <a:ea typeface="Calibri"/>
                <a:cs typeface="Calibri"/>
                <a:sym typeface="Calibri"/>
              </a:rPr>
              <a:t>4)</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-4</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Left</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i="1" lang="en" sz="1300">
                <a:solidFill>
                  <a:schemeClr val="dk1"/>
                </a:solidFill>
                <a:latin typeface="Calibri"/>
                <a:ea typeface="Calibri"/>
                <a:cs typeface="Calibri"/>
                <a:sym typeface="Calibri"/>
              </a:rPr>
              <a:t>More topic review, questions, and answers are on the next slide.</a:t>
            </a:r>
            <a:endParaRPr i="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g3a04ac6a070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3" name="Google Shape;363;g3a04ac6a070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Questions on the next slide.</a:t>
            </a:r>
            <a:endParaRPr b="1" i="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Explain to the Students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Now we will investigate the impact of a coefficient on the input value.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Multiplying the input value by a value greater than 1 and then applying the exponent, results in a parabola that has been horizontally compressed.</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Multiplying the input value by a value that is between 0 and 1, yields a parabola that has been horizontally stretched.</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If the input value is multiplied by a negative number, then the parabola is reflected over the y-axis. However, due to the symmetric nature of parabolas, this is difficult to discern visually.</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Multiplying the input value by a number changes the quantity that is squared. As a result, the graph of the equation is horizontally stretched or compressed.</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b="1" i="1" lang="en" sz="1300">
                <a:solidFill>
                  <a:schemeClr val="dk1"/>
                </a:solidFill>
                <a:latin typeface="Calibri"/>
                <a:ea typeface="Calibri"/>
                <a:cs typeface="Calibri"/>
                <a:sym typeface="Calibri"/>
              </a:rPr>
              <a:t>More questions and answers are on the next slide.</a:t>
            </a:r>
            <a:endParaRPr i="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g3a04ac6a070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6" name="Google Shape;376;g3a04ac6a070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t>
            </a:r>
            <a:r>
              <a:rPr lang="en" sz="1300">
                <a:solidFill>
                  <a:schemeClr val="dk1"/>
                </a:solidFill>
                <a:latin typeface="Calibri"/>
                <a:ea typeface="Calibri"/>
                <a:cs typeface="Calibri"/>
                <a:sym typeface="Calibri"/>
              </a:rPr>
              <a:t>5</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or </a:t>
            </a:r>
            <a:r>
              <a:rPr lang="en" sz="1300">
                <a:solidFill>
                  <a:schemeClr val="dk1"/>
                </a:solidFill>
                <a:latin typeface="Calibri"/>
                <a:ea typeface="Calibri"/>
                <a:cs typeface="Calibri"/>
                <a:sym typeface="Calibri"/>
              </a:rPr>
              <a:t>(-5</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you can not tell from just the table.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ou can not tell from just the table </a:t>
            </a:r>
            <a:r>
              <a:rPr lang="en" sz="1300">
                <a:solidFill>
                  <a:schemeClr val="dk1"/>
                </a:solidFill>
                <a:latin typeface="Calibri"/>
                <a:ea typeface="Calibri"/>
                <a:cs typeface="Calibri"/>
                <a:sym typeface="Calibri"/>
              </a:rPr>
              <a:t>because</a:t>
            </a:r>
            <a:r>
              <a:rPr lang="en" sz="1300">
                <a:solidFill>
                  <a:schemeClr val="dk1"/>
                </a:solidFill>
                <a:latin typeface="Calibri"/>
                <a:ea typeface="Calibri"/>
                <a:cs typeface="Calibri"/>
                <a:sym typeface="Calibri"/>
              </a:rPr>
              <a:t> a positive and a negative number when </a:t>
            </a:r>
            <a:r>
              <a:rPr lang="en" sz="1300">
                <a:solidFill>
                  <a:schemeClr val="dk1"/>
                </a:solidFill>
                <a:latin typeface="Calibri"/>
                <a:ea typeface="Calibri"/>
                <a:cs typeface="Calibri"/>
                <a:sym typeface="Calibri"/>
              </a:rPr>
              <a:t>multiplied</a:t>
            </a:r>
            <a:r>
              <a:rPr lang="en" sz="1300">
                <a:solidFill>
                  <a:schemeClr val="dk1"/>
                </a:solidFill>
                <a:latin typeface="Calibri"/>
                <a:ea typeface="Calibri"/>
                <a:cs typeface="Calibri"/>
                <a:sym typeface="Calibri"/>
              </a:rPr>
              <a:t> and squared will </a:t>
            </a:r>
            <a:r>
              <a:rPr lang="en" sz="1300">
                <a:solidFill>
                  <a:schemeClr val="dk1"/>
                </a:solidFill>
                <a:latin typeface="Calibri"/>
                <a:ea typeface="Calibri"/>
                <a:cs typeface="Calibri"/>
                <a:sym typeface="Calibri"/>
              </a:rPr>
              <a:t>yield</a:t>
            </a:r>
            <a:r>
              <a:rPr lang="en" sz="1300">
                <a:solidFill>
                  <a:schemeClr val="dk1"/>
                </a:solidFill>
                <a:latin typeface="Calibri"/>
                <a:ea typeface="Calibri"/>
                <a:cs typeface="Calibri"/>
                <a:sym typeface="Calibri"/>
              </a:rPr>
              <a:t> the same answer.</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Since the number is not between 1 and 0 it will be </a:t>
            </a:r>
            <a:r>
              <a:rPr lang="en" sz="1300">
                <a:solidFill>
                  <a:schemeClr val="dk1"/>
                </a:solidFill>
                <a:latin typeface="Calibri"/>
                <a:ea typeface="Calibri"/>
                <a:cs typeface="Calibri"/>
                <a:sym typeface="Calibri"/>
              </a:rPr>
              <a:t>horizontally</a:t>
            </a:r>
            <a:r>
              <a:rPr lang="en" sz="1300">
                <a:solidFill>
                  <a:schemeClr val="dk1"/>
                </a:solidFill>
                <a:latin typeface="Calibri"/>
                <a:ea typeface="Calibri"/>
                <a:cs typeface="Calibri"/>
                <a:sym typeface="Calibri"/>
              </a:rPr>
              <a:t> compressed.</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i="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g39c7151803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6" name="Google Shape;386;g39c7151803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g39c71518037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3" name="Google Shape;393;g39c71518037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a:t>
            </a:r>
            <a:r>
              <a:rPr b="1" lang="en" sz="1300">
                <a:solidFill>
                  <a:schemeClr val="dk1"/>
                </a:solidFill>
                <a:latin typeface="Calibri"/>
                <a:ea typeface="Calibri"/>
                <a:cs typeface="Calibri"/>
                <a:sym typeface="Calibri"/>
              </a:rPr>
              <a:t>15</a:t>
            </a:r>
            <a:r>
              <a:rPr b="1" lang="en" sz="1300">
                <a:solidFill>
                  <a:schemeClr val="dk1"/>
                </a:solidFill>
                <a:latin typeface="Calibri"/>
                <a:ea typeface="Calibri"/>
                <a:cs typeface="Calibri"/>
                <a:sym typeface="Calibri"/>
              </a:rPr>
              <a:t>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this activity, students connect quadratic expressions with their graphs and identify equivalent equations in standard and factored forms. They sort cards into sets of three, two equivalent equations and a matching graph, and explain their reasoning to a partner. This sorting task helps them analyze structure, make connections, and justify their choices. Monitor how students match cards, some may start with the graphs, others with the equations, and plan for contrasting strategies to share in discussion.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Here are the equations and graphs for reference and planning:</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Char char="●"/>
            </a:pP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−1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Char char="○"/>
            </a:pPr>
            <a:r>
              <a:rPr lang="en" sz="1300">
                <a:solidFill>
                  <a:schemeClr val="dk1"/>
                </a:solidFill>
                <a:latin typeface="Calibri"/>
                <a:ea typeface="Calibri"/>
                <a:cs typeface="Calibri"/>
                <a:sym typeface="Calibri"/>
              </a:rPr>
              <a:t>Link to Desmos Graph: </a:t>
            </a:r>
            <a:r>
              <a:rPr lang="en" sz="1300" u="sng">
                <a:solidFill>
                  <a:schemeClr val="hlink"/>
                </a:solidFill>
                <a:latin typeface="Calibri"/>
                <a:ea typeface="Calibri"/>
                <a:cs typeface="Calibri"/>
                <a:sym typeface="Calibri"/>
                <a:hlinkClick r:id="rId2"/>
              </a:rPr>
              <a:t>https://www.desmos.com/calculator/m0bttcetey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Char char="●"/>
            </a:pP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−4</a:t>
            </a:r>
            <a:r>
              <a:rPr i="1" lang="en" sz="1300">
                <a:solidFill>
                  <a:schemeClr val="dk1"/>
                </a:solidFill>
                <a:latin typeface="Times New Roman"/>
                <a:ea typeface="Times New Roman"/>
                <a:cs typeface="Times New Roman"/>
                <a:sym typeface="Times New Roman"/>
              </a:rPr>
              <a:t>x </a:t>
            </a:r>
            <a:endParaRPr i="1" sz="1300">
              <a:solidFill>
                <a:schemeClr val="dk1"/>
              </a:solidFill>
              <a:latin typeface="Times New Roman"/>
              <a:ea typeface="Times New Roman"/>
              <a:cs typeface="Times New Roman"/>
              <a:sym typeface="Times New Roman"/>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Link to Desmos Graph: </a:t>
            </a:r>
            <a:r>
              <a:rPr lang="en" sz="1300" u="sng">
                <a:solidFill>
                  <a:schemeClr val="hlink"/>
                </a:solidFill>
                <a:latin typeface="Calibri"/>
                <a:ea typeface="Calibri"/>
                <a:cs typeface="Calibri"/>
                <a:sym typeface="Calibri"/>
                <a:hlinkClick r:id="rId3"/>
              </a:rPr>
              <a:t>https://www.desmos.com/calculator/umlfomglnd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Char char="●"/>
            </a:pP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−4</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Link to Desmos Graph </a:t>
            </a:r>
            <a:r>
              <a:rPr lang="en" sz="1300" u="sng">
                <a:solidFill>
                  <a:schemeClr val="hlink"/>
                </a:solidFill>
                <a:latin typeface="Calibri"/>
                <a:ea typeface="Calibri"/>
                <a:cs typeface="Calibri"/>
                <a:sym typeface="Calibri"/>
                <a:hlinkClick r:id="rId4"/>
              </a:rPr>
              <a:t>https://www.desmos.com/calculator/mk3a37zbsv</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Char char="●"/>
            </a:pP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−5</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Link to Desmos Graph </a:t>
            </a:r>
            <a:r>
              <a:rPr lang="en" sz="1300" u="sng">
                <a:solidFill>
                  <a:schemeClr val="hlink"/>
                </a:solidFill>
                <a:latin typeface="Calibri"/>
                <a:ea typeface="Calibri"/>
                <a:cs typeface="Calibri"/>
                <a:sym typeface="Calibri"/>
                <a:hlinkClick r:id="rId5"/>
              </a:rPr>
              <a:t>https://www.desmos.com/calculator/cpifprhyh1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Char char="●"/>
            </a:pP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Link to Desmos Graph: </a:t>
            </a:r>
            <a:r>
              <a:rPr lang="en" sz="1300" u="sng">
                <a:solidFill>
                  <a:schemeClr val="hlink"/>
                </a:solidFill>
                <a:latin typeface="Calibri"/>
                <a:ea typeface="Calibri"/>
                <a:cs typeface="Calibri"/>
                <a:sym typeface="Calibri"/>
                <a:hlinkClick r:id="rId6"/>
              </a:rPr>
              <a:t>https://www.desmos.com/calculator/umlfomglnd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Char char="●"/>
            </a:pP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Char char="○"/>
            </a:pPr>
            <a:r>
              <a:rPr lang="en" sz="1300">
                <a:solidFill>
                  <a:schemeClr val="dk1"/>
                </a:solidFill>
                <a:latin typeface="Calibri"/>
                <a:ea typeface="Calibri"/>
                <a:cs typeface="Calibri"/>
                <a:sym typeface="Calibri"/>
              </a:rPr>
              <a:t>Link to Desmos Graph: </a:t>
            </a:r>
            <a:r>
              <a:rPr lang="en" sz="1300" u="sng">
                <a:solidFill>
                  <a:schemeClr val="hlink"/>
                </a:solidFill>
                <a:latin typeface="Calibri"/>
                <a:ea typeface="Calibri"/>
                <a:cs typeface="Calibri"/>
                <a:sym typeface="Calibri"/>
                <a:hlinkClick r:id="rId7"/>
              </a:rPr>
              <a:t>https://www.desmos.com/calculator/m0bttcetey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Char char="●"/>
            </a:pP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Link to Desmos Graph </a:t>
            </a:r>
            <a:r>
              <a:rPr lang="en" sz="1300" u="sng">
                <a:solidFill>
                  <a:schemeClr val="hlink"/>
                </a:solidFill>
                <a:latin typeface="Calibri"/>
                <a:ea typeface="Calibri"/>
                <a:cs typeface="Calibri"/>
                <a:sym typeface="Calibri"/>
                <a:hlinkClick r:id="rId8"/>
              </a:rPr>
              <a:t>https://www.desmos.com/calculator/cpifprhyh1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Char char="●"/>
            </a:pP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a:t>
            </a:r>
            <a:r>
              <a:rPr baseline="30000" lang="en" sz="1300">
                <a:solidFill>
                  <a:schemeClr val="dk1"/>
                </a:solidFill>
                <a:latin typeface="Calibri"/>
                <a:ea typeface="Calibri"/>
                <a:cs typeface="Calibri"/>
                <a:sym typeface="Calibri"/>
              </a:rPr>
              <a:t>2   </a:t>
            </a:r>
            <a:endParaRPr baseline="30000"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Link to Desmos Graph </a:t>
            </a:r>
            <a:r>
              <a:rPr lang="en" sz="1300" u="sng">
                <a:solidFill>
                  <a:schemeClr val="hlink"/>
                </a:solidFill>
                <a:latin typeface="Calibri"/>
                <a:ea typeface="Calibri"/>
                <a:cs typeface="Calibri"/>
                <a:sym typeface="Calibri"/>
                <a:hlinkClick r:id="rId9"/>
              </a:rPr>
              <a:t>https://www.desmos.com/calculator/mk3a37zbsv</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Arrange students in pairs and provide each pair with a set of pre-printed cards.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Tell students to take turns sorting the cards into sets that represent the same quadratic function.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student sorting a set explains how they know the cards belong together, while the partner listens, asks clarifying questions, and discusses any disagreements.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last student to sort a set should still explain their reasoning.</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After sorting, students record their matched sets and reasoning in the provided graphic organizer.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If time allows, have pairs compare their sorted sets with another group and discuss any differences.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Set 1:</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Standard Form: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−1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Factored Form: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Link to Desmos Graph: </a:t>
            </a:r>
            <a:r>
              <a:rPr lang="en" sz="1300" u="sng">
                <a:solidFill>
                  <a:schemeClr val="hlink"/>
                </a:solidFill>
                <a:latin typeface="Calibri"/>
                <a:ea typeface="Calibri"/>
                <a:cs typeface="Calibri"/>
                <a:sym typeface="Calibri"/>
                <a:hlinkClick r:id="rId10"/>
              </a:rPr>
              <a:t>https://www.desmos.com/calculator/m0bttcetey</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Set 2:</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Standard Form: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−4</a:t>
            </a:r>
            <a:r>
              <a:rPr i="1" lang="en" sz="1300">
                <a:solidFill>
                  <a:schemeClr val="dk1"/>
                </a:solidFill>
                <a:latin typeface="Times New Roman"/>
                <a:ea typeface="Times New Roman"/>
                <a:cs typeface="Times New Roman"/>
                <a:sym typeface="Times New Roman"/>
              </a:rPr>
              <a:t>x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Factored Form: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Link to Desmos Graph: </a:t>
            </a:r>
            <a:r>
              <a:rPr lang="en" sz="1300" u="sng">
                <a:solidFill>
                  <a:schemeClr val="hlink"/>
                </a:solidFill>
                <a:latin typeface="Calibri"/>
                <a:ea typeface="Calibri"/>
                <a:cs typeface="Calibri"/>
                <a:sym typeface="Calibri"/>
                <a:hlinkClick r:id="rId11"/>
              </a:rPr>
              <a:t>https://www.desmos.com/calculator/umlfomglnd</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Set 3:</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Standard Form: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−5</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Factored Form: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Link to Desmos Graph </a:t>
            </a:r>
            <a:r>
              <a:rPr lang="en" sz="1300" u="sng">
                <a:solidFill>
                  <a:schemeClr val="hlink"/>
                </a:solidFill>
                <a:latin typeface="Calibri"/>
                <a:ea typeface="Calibri"/>
                <a:cs typeface="Calibri"/>
                <a:sym typeface="Calibri"/>
                <a:hlinkClick r:id="rId12"/>
              </a:rPr>
              <a:t>https://www.desmos.com/calculator/cpifprhyh1</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Set 4:</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Standard Form: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−4</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Factored Form: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a:t>
            </a:r>
            <a:r>
              <a:rPr baseline="30000" lang="en" sz="1300">
                <a:solidFill>
                  <a:schemeClr val="dk1"/>
                </a:solidFill>
                <a:latin typeface="Calibri"/>
                <a:ea typeface="Calibri"/>
                <a:cs typeface="Calibri"/>
                <a:sym typeface="Calibri"/>
              </a:rPr>
              <a:t>2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Link to Desmos Graph </a:t>
            </a:r>
            <a:r>
              <a:rPr lang="en" sz="1300" u="sng">
                <a:solidFill>
                  <a:schemeClr val="hlink"/>
                </a:solidFill>
                <a:latin typeface="Calibri"/>
                <a:ea typeface="Calibri"/>
                <a:cs typeface="Calibri"/>
                <a:sym typeface="Calibri"/>
                <a:hlinkClick r:id="rId13"/>
              </a:rPr>
              <a:t>https://www.desmos.com/calculator/mk3a37zbsv</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Some students may think a factor such as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 relates to an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 of (−1, 0). In earlier lessons, students learned that the zeros of the function give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-coordinates of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-intercepts. Show students the equations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 = 0 and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 = 0 and ask them to solve each equation and relate the solutions back to making the expression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 equal 0. Some students may benefit from seeing the expression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 written as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 to further emphasize that the expression takes the value 0 when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is the opposite. Students will continue this work when solving quadratic equations in the next unit.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Invite students to share how they found pairs of equivalent equations and how they matched the equations to the graphs.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Highlight these explanations: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 of the graph helps to find the equation in standard form (or vice versa).</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-intercepts of the graph help find the equation in factored form (or vice versa).</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quadratic expression in factored form can be expanded to find the equivalent expression in standard form.</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g39c71518037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3" name="Google Shape;403;g39c71518037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 zeros for this function are -2 and 1.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-values that make the factors 0 are the zeros on the graph.</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 values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 and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 will make each function equal 0. They are also zeros on the graph.</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 zeros for this function are -2 and 1.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-values that make the factors 0 are the zeros on the graph.</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 zeros for this function are -2 and 1.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-values that make the factors 0 are the zeros on the graph.</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g39ebdff99c8_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3" name="Google Shape;413;g39ebdff99c8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Remind Students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factored form gives the zeros since the zeros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-intercepts) are located where each factor equals 0.</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 occurs when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0.</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factored form.</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  and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standard form.</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(0) = −8</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On the graph,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 is (0, −8).</a:t>
            </a:r>
            <a:endParaRPr sz="1300">
              <a:solidFill>
                <a:schemeClr val="dk1"/>
              </a:solidFill>
              <a:latin typeface="Calibri"/>
              <a:ea typeface="Calibri"/>
              <a:cs typeface="Calibri"/>
              <a:sym typeface="Calibri"/>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g39c39c74e23_0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4" name="Google Shape;424;g39c39c74e23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1" name="Google Shape;431;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Since this activity was designed to be completed without technology, ask students to put away any devices.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Blue Graph B</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Black Graph C</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Green Graph A</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1 −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is the equation. The negative coefficient of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makes the graph open downward.</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a:t>
            </a:r>
            <a:r>
              <a:rPr b="1" lang="en" sz="1300">
                <a:solidFill>
                  <a:srgbClr val="9900FF"/>
                </a:solidFill>
                <a:latin typeface="Calibri"/>
                <a:ea typeface="Calibri"/>
                <a:cs typeface="Calibri"/>
                <a:sym typeface="Calibri"/>
              </a:rPr>
              <a:t> </a:t>
            </a:r>
            <a:r>
              <a:rPr b="1" lang="en" sz="1300">
                <a:solidFill>
                  <a:schemeClr val="dk1"/>
                </a:solidFill>
                <a:latin typeface="Calibri"/>
                <a:ea typeface="Calibri"/>
                <a:cs typeface="Calibri"/>
                <a:sym typeface="Calibri"/>
              </a:rPr>
              <a:t>Press Pause</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If students are still struggling with finding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and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-intercepts</a:t>
            </a:r>
            <a:r>
              <a:rPr lang="en" sz="1300">
                <a:solidFill>
                  <a:schemeClr val="dk1"/>
                </a:solidFill>
                <a:latin typeface="Calibri"/>
                <a:ea typeface="Calibri"/>
                <a:cs typeface="Calibri"/>
                <a:sym typeface="Calibri"/>
              </a:rPr>
              <a:t> of the graph, consider skipping lesson 7.13 and, instead, addressing misconceptions in the cool downs and working on practice problems.</a:t>
            </a:r>
            <a:endParaRPr sz="1300">
              <a:solidFill>
                <a:schemeClr val="dk1"/>
              </a:solidFill>
              <a:latin typeface="Calibri"/>
              <a:ea typeface="Calibri"/>
              <a:cs typeface="Calibri"/>
              <a:sym typeface="Calibri"/>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g39c39c74e23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0" name="Google Shape;440;g39c39c74e23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7" name="Google Shape;447;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u="sng">
                <a:solidFill>
                  <a:schemeClr val="hlink"/>
                </a:solidFill>
                <a:latin typeface="Noto Sans"/>
                <a:ea typeface="Noto Sans"/>
                <a:cs typeface="Noto Sans"/>
                <a:sym typeface="Noto Sans"/>
                <a:hlinkClick r:id="rId2"/>
              </a:rPr>
              <a:t>https://openstax.org/details/books/algebra-1</a:t>
            </a:r>
            <a:r>
              <a:rPr lang="en">
                <a:solidFill>
                  <a:schemeClr val="dk1"/>
                </a:solidFill>
                <a:latin typeface="Noto Sans"/>
                <a:ea typeface="Noto Sans"/>
                <a:cs typeface="Noto Sans"/>
                <a:sym typeface="Noto Sans"/>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g39c39c74e23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6" name="Google Shape;456;g39c39c74e23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3" name="Google Shape;463;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dk1"/>
                </a:solidFill>
                <a:latin typeface="Calibri"/>
                <a:ea typeface="Calibri"/>
                <a:cs typeface="Calibri"/>
                <a:sym typeface="Calibri"/>
              </a:rPr>
              <a:t>To help students consolidate their new insights, have them </a:t>
            </a:r>
            <a:r>
              <a:rPr lang="en" sz="1300">
                <a:solidFill>
                  <a:schemeClr val="dk1"/>
                </a:solidFill>
                <a:latin typeface="Calibri"/>
                <a:ea typeface="Calibri"/>
                <a:cs typeface="Calibri"/>
                <a:sym typeface="Calibri"/>
              </a:rPr>
              <a:t>answer the questions  1 and 2 to </a:t>
            </a:r>
            <a:r>
              <a:rPr lang="en" sz="1300">
                <a:solidFill>
                  <a:schemeClr val="dk1"/>
                </a:solidFill>
                <a:latin typeface="Calibri"/>
                <a:ea typeface="Calibri"/>
                <a:cs typeface="Calibri"/>
                <a:sym typeface="Calibri"/>
              </a:rPr>
              <a:t> connect them to what they already know about the graphs representing linear functions.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They both tell us about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 Increasing the value of each constant term moves the graph up, and decreasing it moves the graph down.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They both affect the behavior of the graph in similar ways: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 linear equations of the form </a:t>
            </a:r>
            <a:r>
              <a:rPr i="1" lang="en" sz="1300">
                <a:solidFill>
                  <a:schemeClr val="dk1"/>
                </a:solidFill>
                <a:latin typeface="Times New Roman"/>
                <a:ea typeface="Times New Roman"/>
                <a:cs typeface="Times New Roman"/>
                <a:sym typeface="Times New Roman"/>
              </a:rPr>
              <a:t>y</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mx</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the greater </a:t>
            </a:r>
            <a:r>
              <a:rPr i="1" lang="en" sz="1300">
                <a:solidFill>
                  <a:schemeClr val="dk1"/>
                </a:solidFill>
                <a:latin typeface="Times New Roman"/>
                <a:ea typeface="Times New Roman"/>
                <a:cs typeface="Times New Roman"/>
                <a:sym typeface="Times New Roman"/>
              </a:rPr>
              <a:t>m</a:t>
            </a:r>
            <a:r>
              <a:rPr lang="en" sz="1300">
                <a:solidFill>
                  <a:schemeClr val="dk1"/>
                </a:solidFill>
                <a:latin typeface="Calibri"/>
                <a:ea typeface="Calibri"/>
                <a:cs typeface="Calibri"/>
                <a:sym typeface="Calibri"/>
              </a:rPr>
              <a:t> is, the steeper the line gets. In quadratic equations in standard form, the greater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is, the steeper or narrower the U-shaped graph gets.</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 negative </a:t>
            </a:r>
            <a:r>
              <a:rPr i="1" lang="en" sz="1300">
                <a:solidFill>
                  <a:schemeClr val="dk1"/>
                </a:solidFill>
                <a:latin typeface="Times New Roman"/>
                <a:ea typeface="Times New Roman"/>
                <a:cs typeface="Times New Roman"/>
                <a:sym typeface="Times New Roman"/>
              </a:rPr>
              <a:t>m</a:t>
            </a:r>
            <a:r>
              <a:rPr lang="en" sz="1300">
                <a:solidFill>
                  <a:schemeClr val="dk1"/>
                </a:solidFill>
                <a:latin typeface="Calibri"/>
                <a:ea typeface="Calibri"/>
                <a:cs typeface="Calibri"/>
                <a:sym typeface="Calibri"/>
              </a:rPr>
              <a:t> results in a graph that is a downward-sloping line. A negative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gives a graph that opens downward.</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Encourage students to reflect on the advantages of using expressions in different forms to anticipate the graphs representing quadratic functions by answering questions 3 and 4.</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Whether the graph opens up or down,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-intercepts,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-coordinate of the vertex.</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1200"/>
              </a:spcAft>
              <a:buNone/>
            </a:pPr>
            <a:r>
              <a:rPr lang="en" sz="1300">
                <a:solidFill>
                  <a:schemeClr val="dk1"/>
                </a:solidFill>
                <a:latin typeface="Calibri"/>
                <a:ea typeface="Calibri"/>
                <a:cs typeface="Calibri"/>
                <a:sym typeface="Calibri"/>
              </a:rPr>
              <a:t>An upcoming extension lesson looks at the impact of the coefficient of the linear term. If you are planning on using that lesson, you might tell students that we will look at the linear term,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in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ax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bx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in an upcoming lesson.</a:t>
            </a:r>
            <a:endParaRPr sz="1300">
              <a:solidFill>
                <a:schemeClr val="dk1"/>
              </a:solidFill>
              <a:latin typeface="Calibri"/>
              <a:ea typeface="Calibri"/>
              <a:cs typeface="Calibri"/>
              <a:sym typeface="Calibri"/>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g39c6e6a8845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3" name="Google Shape;473;g39c6e6a8845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0" y="744575"/>
            <a:ext cx="9144000" cy="2052600"/>
          </a:xfrm>
          <a:prstGeom prst="rect">
            <a:avLst/>
          </a:prstGeom>
          <a:solidFill>
            <a:srgbClr val="005047"/>
          </a:solidFill>
        </p:spPr>
        <p:txBody>
          <a:bodyPr anchorCtr="0" anchor="t" bIns="91425" lIns="91425" spcFirstLastPara="1" rIns="91425" wrap="square" tIns="548625">
            <a:noAutofit/>
          </a:bodyPr>
          <a:lstStyle>
            <a:lvl1pPr lvl="0" algn="ctr">
              <a:spcBef>
                <a:spcPts val="0"/>
              </a:spcBef>
              <a:spcAft>
                <a:spcPts val="0"/>
              </a:spcAft>
              <a:buClr>
                <a:srgbClr val="FDBD3E"/>
              </a:buClr>
              <a:buSzPts val="3000"/>
              <a:buFont typeface="Roboto Slab"/>
              <a:buNone/>
              <a:defRPr>
                <a:solidFill>
                  <a:srgbClr val="FDBD3E"/>
                </a:solidFill>
                <a:latin typeface="Roboto Slab"/>
                <a:ea typeface="Roboto Slab"/>
                <a:cs typeface="Roboto Slab"/>
                <a:sym typeface="Roboto Slab"/>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1846075"/>
            <a:ext cx="8520600" cy="792600"/>
          </a:xfrm>
          <a:prstGeom prst="rect">
            <a:avLst/>
          </a:prstGeom>
          <a:solidFill>
            <a:srgbClr val="005047"/>
          </a:solidFill>
        </p:spPr>
        <p:txBody>
          <a:bodyPr anchorCtr="0" anchor="t" bIns="91425" lIns="91425" spcFirstLastPara="1" rIns="91425" wrap="square" tIns="91425">
            <a:noAutofit/>
          </a:bodyPr>
          <a:lstStyle>
            <a:lvl1pPr lvl="0" algn="ctr">
              <a:lnSpc>
                <a:spcPct val="100000"/>
              </a:lnSpc>
              <a:spcBef>
                <a:spcPts val="0"/>
              </a:spcBef>
              <a:spcAft>
                <a:spcPts val="0"/>
              </a:spcAft>
              <a:buClr>
                <a:srgbClr val="FDBD3E"/>
              </a:buClr>
              <a:buSzPts val="2000"/>
              <a:buNone/>
              <a:defRPr b="1" sz="2000">
                <a:solidFill>
                  <a:srgbClr val="FDBD3E"/>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pic>
        <p:nvPicPr>
          <p:cNvPr descr="OpenStax Algebra 1 textbook cover" id="12" name="Google Shape;12;p2" title="Book Imahe.png"/>
          <p:cNvPicPr preferRelativeResize="0"/>
          <p:nvPr/>
        </p:nvPicPr>
        <p:blipFill>
          <a:blip r:embed="rId2">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pic>
        <p:nvPicPr>
          <p:cNvPr descr="OpenStax logo" id="13" name="Google Shape;13;p2"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sp>
        <p:nvSpPr>
          <p:cNvPr id="14" name="Google Shape;14;p2"/>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lvl1pPr lvl="0" algn="ctr">
              <a:spcBef>
                <a:spcPts val="0"/>
              </a:spcBef>
              <a:spcAft>
                <a:spcPts val="0"/>
              </a:spcAft>
              <a:buSzPts val="1800"/>
              <a:buNone/>
              <a:defRPr sz="1800"/>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 name="Shape 15"/>
        <p:cNvGrpSpPr/>
        <p:nvPr/>
      </p:nvGrpSpPr>
      <p:grpSpPr>
        <a:xfrm>
          <a:off x="0" y="0"/>
          <a:ext cx="0" cy="0"/>
          <a:chOff x="0" y="0"/>
          <a:chExt cx="0" cy="0"/>
        </a:xfrm>
      </p:grpSpPr>
      <p:cxnSp>
        <p:nvCxnSpPr>
          <p:cNvPr id="16" name="Google Shape;16;p3"/>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
        <p:nvSpPr>
          <p:cNvPr id="17" name="Google Shape;17;p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3"/>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Font typeface="Noto Sans"/>
              <a:buChar char="●"/>
              <a:defRPr sz="2400">
                <a:latin typeface="Noto Sans"/>
                <a:ea typeface="Noto Sans"/>
                <a:cs typeface="Noto Sans"/>
                <a:sym typeface="Noto Sans"/>
              </a:defRPr>
            </a:lvl1pPr>
            <a:lvl2pPr indent="-368300" lvl="1" marL="914400">
              <a:spcBef>
                <a:spcPts val="0"/>
              </a:spcBef>
              <a:spcAft>
                <a:spcPts val="0"/>
              </a:spcAft>
              <a:buSzPts val="2200"/>
              <a:buFont typeface="Noto Sans"/>
              <a:buChar char="○"/>
              <a:defRPr sz="2200">
                <a:latin typeface="Noto Sans"/>
                <a:ea typeface="Noto Sans"/>
                <a:cs typeface="Noto Sans"/>
                <a:sym typeface="Noto Sans"/>
              </a:defRPr>
            </a:lvl2pPr>
            <a:lvl3pPr indent="-368300" lvl="2" marL="1371600">
              <a:spcBef>
                <a:spcPts val="0"/>
              </a:spcBef>
              <a:spcAft>
                <a:spcPts val="0"/>
              </a:spcAft>
              <a:buSzPts val="2200"/>
              <a:buFont typeface="Noto Sans"/>
              <a:buChar char="■"/>
              <a:defRPr sz="2200">
                <a:latin typeface="Noto Sans"/>
                <a:ea typeface="Noto Sans"/>
                <a:cs typeface="Noto Sans"/>
                <a:sym typeface="Noto Sans"/>
              </a:defRPr>
            </a:lvl3pPr>
            <a:lvl4pPr indent="-368300" lvl="3" marL="1828800">
              <a:spcBef>
                <a:spcPts val="0"/>
              </a:spcBef>
              <a:spcAft>
                <a:spcPts val="0"/>
              </a:spcAft>
              <a:buSzPts val="2200"/>
              <a:buFont typeface="Noto Sans"/>
              <a:buChar char="●"/>
              <a:defRPr sz="2200">
                <a:latin typeface="Noto Sans"/>
                <a:ea typeface="Noto Sans"/>
                <a:cs typeface="Noto Sans"/>
                <a:sym typeface="Noto Sans"/>
              </a:defRPr>
            </a:lvl4pPr>
            <a:lvl5pPr indent="-368300" lvl="4" marL="2286000">
              <a:spcBef>
                <a:spcPts val="0"/>
              </a:spcBef>
              <a:spcAft>
                <a:spcPts val="0"/>
              </a:spcAft>
              <a:buSzPts val="2200"/>
              <a:buFont typeface="Noto Sans"/>
              <a:buChar char="○"/>
              <a:defRPr sz="2200">
                <a:latin typeface="Noto Sans"/>
                <a:ea typeface="Noto Sans"/>
                <a:cs typeface="Noto Sans"/>
                <a:sym typeface="Noto Sans"/>
              </a:defRPr>
            </a:lvl5pPr>
            <a:lvl6pPr indent="-368300" lvl="5" marL="2743200">
              <a:spcBef>
                <a:spcPts val="0"/>
              </a:spcBef>
              <a:spcAft>
                <a:spcPts val="0"/>
              </a:spcAft>
              <a:buSzPts val="2200"/>
              <a:buFont typeface="Noto Sans"/>
              <a:buChar char="■"/>
              <a:defRPr sz="2200">
                <a:latin typeface="Noto Sans"/>
                <a:ea typeface="Noto Sans"/>
                <a:cs typeface="Noto Sans"/>
                <a:sym typeface="Noto Sans"/>
              </a:defRPr>
            </a:lvl6pPr>
            <a:lvl7pPr indent="-368300" lvl="6" marL="3200400">
              <a:spcBef>
                <a:spcPts val="0"/>
              </a:spcBef>
              <a:spcAft>
                <a:spcPts val="0"/>
              </a:spcAft>
              <a:buSzPts val="2200"/>
              <a:buFont typeface="Noto Sans"/>
              <a:buChar char="●"/>
              <a:defRPr sz="2200">
                <a:latin typeface="Noto Sans"/>
                <a:ea typeface="Noto Sans"/>
                <a:cs typeface="Noto Sans"/>
                <a:sym typeface="Noto Sans"/>
              </a:defRPr>
            </a:lvl7pPr>
            <a:lvl8pPr indent="-368300" lvl="7" marL="3657600">
              <a:spcBef>
                <a:spcPts val="0"/>
              </a:spcBef>
              <a:spcAft>
                <a:spcPts val="0"/>
              </a:spcAft>
              <a:buSzPts val="2200"/>
              <a:buFont typeface="Noto Sans"/>
              <a:buChar char="○"/>
              <a:defRPr sz="2200">
                <a:latin typeface="Noto Sans"/>
                <a:ea typeface="Noto Sans"/>
                <a:cs typeface="Noto Sans"/>
                <a:sym typeface="Noto Sans"/>
              </a:defRPr>
            </a:lvl8pPr>
            <a:lvl9pPr indent="-368300" lvl="8" marL="4114800">
              <a:spcBef>
                <a:spcPts val="0"/>
              </a:spcBef>
              <a:spcAft>
                <a:spcPts val="0"/>
              </a:spcAft>
              <a:buSzPts val="2200"/>
              <a:buFont typeface="Noto Sans"/>
              <a:buChar char="■"/>
              <a:defRPr sz="2200">
                <a:latin typeface="Noto Sans"/>
                <a:ea typeface="Noto Sans"/>
                <a:cs typeface="Noto Sans"/>
                <a:sym typeface="Noto Sans"/>
              </a:defRPr>
            </a:lvl9pPr>
          </a:lstStyle>
          <a:p/>
        </p:txBody>
      </p:sp>
      <p:sp>
        <p:nvSpPr>
          <p:cNvPr id="19" name="Google Shape;19;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0" name="Google Shape;20;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21" name="Shape 21"/>
        <p:cNvGrpSpPr/>
        <p:nvPr/>
      </p:nvGrpSpPr>
      <p:grpSpPr>
        <a:xfrm>
          <a:off x="0" y="0"/>
          <a:ext cx="0" cy="0"/>
          <a:chOff x="0" y="0"/>
          <a:chExt cx="0" cy="0"/>
        </a:xfrm>
      </p:grpSpPr>
      <p:sp>
        <p:nvSpPr>
          <p:cNvPr id="22" name="Google Shape;22;p4"/>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4"/>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4" name="Google Shape;24;p4"/>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5" name="Google Shape;25;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26" name="Google Shape;26;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27" name="Google Shape;27;p4"/>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2">
  <p:cSld name="TITLE_AND_TWO_COLUMNS_2">
    <p:spTree>
      <p:nvGrpSpPr>
        <p:cNvPr id="28" name="Shape 28"/>
        <p:cNvGrpSpPr/>
        <p:nvPr/>
      </p:nvGrpSpPr>
      <p:grpSpPr>
        <a:xfrm>
          <a:off x="0" y="0"/>
          <a:ext cx="0" cy="0"/>
          <a:chOff x="0" y="0"/>
          <a:chExt cx="0" cy="0"/>
        </a:xfrm>
      </p:grpSpPr>
      <p:sp>
        <p:nvSpPr>
          <p:cNvPr id="29" name="Google Shape;29;p5"/>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0" name="Google Shape;30;p5"/>
          <p:cNvSpPr txBox="1"/>
          <p:nvPr>
            <p:ph idx="1" type="body"/>
          </p:nvPr>
        </p:nvSpPr>
        <p:spPr>
          <a:xfrm>
            <a:off x="311700" y="960125"/>
            <a:ext cx="51642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1" name="Google Shape;31;p5"/>
          <p:cNvSpPr txBox="1"/>
          <p:nvPr>
            <p:ph idx="2" type="body"/>
          </p:nvPr>
        </p:nvSpPr>
        <p:spPr>
          <a:xfrm>
            <a:off x="5931450" y="960125"/>
            <a:ext cx="2901000" cy="3657600"/>
          </a:xfrm>
          <a:prstGeom prst="rect">
            <a:avLst/>
          </a:prstGeom>
          <a:solidFill>
            <a:srgbClr val="F3F3F3"/>
          </a:solidFill>
          <a:ln cap="flat" cmpd="sng" w="28575">
            <a:solidFill>
              <a:srgbClr val="9E9E9E"/>
            </a:solidFill>
            <a:prstDash val="solid"/>
            <a:round/>
            <a:headEnd len="sm" w="sm" type="none"/>
            <a:tailEnd len="sm" w="sm" type="none"/>
          </a:ln>
        </p:spPr>
        <p:txBody>
          <a:bodyPr anchorCtr="0" anchor="t" bIns="91425" lIns="91425" spcFirstLastPara="1" rIns="91425" wrap="square" tIns="91425">
            <a:noAutofit/>
          </a:bodyPr>
          <a:lstStyle>
            <a:lvl1pPr indent="-342900" lvl="0" marL="457200">
              <a:spcBef>
                <a:spcPts val="0"/>
              </a:spcBef>
              <a:spcAft>
                <a:spcPts val="0"/>
              </a:spcAft>
              <a:buSzPts val="1800"/>
              <a:buFont typeface="Noto Sans"/>
              <a:buChar char="●"/>
              <a:defRPr sz="1800">
                <a:latin typeface="Noto Sans"/>
                <a:ea typeface="Noto Sans"/>
                <a:cs typeface="Noto Sans"/>
                <a:sym typeface="Noto Sans"/>
              </a:defRPr>
            </a:lvl1pPr>
            <a:lvl2pPr indent="-330200" lvl="1" marL="914400">
              <a:spcBef>
                <a:spcPts val="0"/>
              </a:spcBef>
              <a:spcAft>
                <a:spcPts val="0"/>
              </a:spcAft>
              <a:buSzPts val="1600"/>
              <a:buFont typeface="Noto Sans"/>
              <a:buChar char="○"/>
              <a:defRPr sz="1600">
                <a:latin typeface="Noto Sans"/>
                <a:ea typeface="Noto Sans"/>
                <a:cs typeface="Noto Sans"/>
                <a:sym typeface="Noto Sans"/>
              </a:defRPr>
            </a:lvl2pPr>
            <a:lvl3pPr indent="-330200" lvl="2" marL="1371600">
              <a:spcBef>
                <a:spcPts val="0"/>
              </a:spcBef>
              <a:spcAft>
                <a:spcPts val="0"/>
              </a:spcAft>
              <a:buSzPts val="1600"/>
              <a:buFont typeface="Noto Sans"/>
              <a:buChar char="■"/>
              <a:defRPr sz="1600">
                <a:latin typeface="Noto Sans"/>
                <a:ea typeface="Noto Sans"/>
                <a:cs typeface="Noto Sans"/>
                <a:sym typeface="Noto Sans"/>
              </a:defRPr>
            </a:lvl3pPr>
            <a:lvl4pPr indent="-330200" lvl="3" marL="1828800">
              <a:spcBef>
                <a:spcPts val="0"/>
              </a:spcBef>
              <a:spcAft>
                <a:spcPts val="0"/>
              </a:spcAft>
              <a:buSzPts val="1600"/>
              <a:buFont typeface="Noto Sans"/>
              <a:buChar char="●"/>
              <a:defRPr sz="1600">
                <a:latin typeface="Noto Sans"/>
                <a:ea typeface="Noto Sans"/>
                <a:cs typeface="Noto Sans"/>
                <a:sym typeface="Noto Sans"/>
              </a:defRPr>
            </a:lvl4pPr>
            <a:lvl5pPr indent="-330200" lvl="4" marL="2286000">
              <a:spcBef>
                <a:spcPts val="0"/>
              </a:spcBef>
              <a:spcAft>
                <a:spcPts val="0"/>
              </a:spcAft>
              <a:buSzPts val="1600"/>
              <a:buFont typeface="Noto Sans"/>
              <a:buChar char="○"/>
              <a:defRPr sz="1600">
                <a:latin typeface="Noto Sans"/>
                <a:ea typeface="Noto Sans"/>
                <a:cs typeface="Noto Sans"/>
                <a:sym typeface="Noto Sans"/>
              </a:defRPr>
            </a:lvl5pPr>
            <a:lvl6pPr indent="-330200" lvl="5" marL="2743200">
              <a:spcBef>
                <a:spcPts val="0"/>
              </a:spcBef>
              <a:spcAft>
                <a:spcPts val="0"/>
              </a:spcAft>
              <a:buSzPts val="1600"/>
              <a:buFont typeface="Noto Sans"/>
              <a:buChar char="■"/>
              <a:defRPr sz="1600">
                <a:latin typeface="Noto Sans"/>
                <a:ea typeface="Noto Sans"/>
                <a:cs typeface="Noto Sans"/>
                <a:sym typeface="Noto Sans"/>
              </a:defRPr>
            </a:lvl6pPr>
            <a:lvl7pPr indent="-330200" lvl="6" marL="3200400">
              <a:spcBef>
                <a:spcPts val="0"/>
              </a:spcBef>
              <a:spcAft>
                <a:spcPts val="0"/>
              </a:spcAft>
              <a:buSzPts val="1600"/>
              <a:buFont typeface="Noto Sans"/>
              <a:buChar char="●"/>
              <a:defRPr sz="1600">
                <a:latin typeface="Noto Sans"/>
                <a:ea typeface="Noto Sans"/>
                <a:cs typeface="Noto Sans"/>
                <a:sym typeface="Noto Sans"/>
              </a:defRPr>
            </a:lvl7pPr>
            <a:lvl8pPr indent="-330200" lvl="7" marL="3657600">
              <a:spcBef>
                <a:spcPts val="0"/>
              </a:spcBef>
              <a:spcAft>
                <a:spcPts val="0"/>
              </a:spcAft>
              <a:buSzPts val="1600"/>
              <a:buFont typeface="Noto Sans"/>
              <a:buChar char="○"/>
              <a:defRPr sz="1600">
                <a:latin typeface="Noto Sans"/>
                <a:ea typeface="Noto Sans"/>
                <a:cs typeface="Noto Sans"/>
                <a:sym typeface="Noto Sans"/>
              </a:defRPr>
            </a:lvl8pPr>
            <a:lvl9pPr indent="-330200" lvl="8" marL="4114800">
              <a:spcBef>
                <a:spcPts val="0"/>
              </a:spcBef>
              <a:spcAft>
                <a:spcPts val="0"/>
              </a:spcAft>
              <a:buSzPts val="1600"/>
              <a:buFont typeface="Noto Sans"/>
              <a:buChar char="■"/>
              <a:defRPr sz="1600">
                <a:latin typeface="Noto Sans"/>
                <a:ea typeface="Noto Sans"/>
                <a:cs typeface="Noto Sans"/>
                <a:sym typeface="Noto Sans"/>
              </a:defRPr>
            </a:lvl9pPr>
          </a:lstStyle>
          <a:p/>
        </p:txBody>
      </p:sp>
      <p:sp>
        <p:nvSpPr>
          <p:cNvPr id="32" name="Google Shape;32;p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33" name="Google Shape;33;p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fferentiation Slide">
  <p:cSld name="TITLE_AND_TWO_COLUMNS_1">
    <p:spTree>
      <p:nvGrpSpPr>
        <p:cNvPr id="34" name="Shape 34"/>
        <p:cNvGrpSpPr/>
        <p:nvPr/>
      </p:nvGrpSpPr>
      <p:grpSpPr>
        <a:xfrm>
          <a:off x="0" y="0"/>
          <a:ext cx="0" cy="0"/>
          <a:chOff x="0" y="0"/>
          <a:chExt cx="0" cy="0"/>
        </a:xfrm>
      </p:grpSpPr>
      <p:sp>
        <p:nvSpPr>
          <p:cNvPr id="35" name="Google Shape;35;p6"/>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 name="Google Shape;36;p6"/>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7" name="Google Shape;37;p6"/>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8" name="Google Shape;38;p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39" name="Google Shape;39;p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Slide 1">
  <p:cSld name="TITLE_AND_TWO_COLUMNS_1_2">
    <p:spTree>
      <p:nvGrpSpPr>
        <p:cNvPr id="40" name="Shape 40"/>
        <p:cNvGrpSpPr/>
        <p:nvPr/>
      </p:nvGrpSpPr>
      <p:grpSpPr>
        <a:xfrm>
          <a:off x="0" y="0"/>
          <a:ext cx="0" cy="0"/>
          <a:chOff x="0" y="0"/>
          <a:chExt cx="0" cy="0"/>
        </a:xfrm>
      </p:grpSpPr>
      <p:sp>
        <p:nvSpPr>
          <p:cNvPr id="41" name="Google Shape;41;p7"/>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2" name="Google Shape;42;p7"/>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43" name="Google Shape;43;p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4" name="Google Shape;44;p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o slide">
  <p:cSld name="CAPTION_ONLY">
    <p:spTree>
      <p:nvGrpSpPr>
        <p:cNvPr id="45" name="Shape 45"/>
        <p:cNvGrpSpPr/>
        <p:nvPr/>
      </p:nvGrpSpPr>
      <p:grpSpPr>
        <a:xfrm>
          <a:off x="0" y="0"/>
          <a:ext cx="0" cy="0"/>
          <a:chOff x="0" y="0"/>
          <a:chExt cx="0" cy="0"/>
        </a:xfrm>
      </p:grpSpPr>
      <p:sp>
        <p:nvSpPr>
          <p:cNvPr id="46" name="Google Shape;46;p8"/>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2100"/>
              <a:buFont typeface="Noto Sans"/>
              <a:buNone/>
              <a:defRPr sz="2100">
                <a:latin typeface="Noto Sans"/>
                <a:ea typeface="Noto Sans"/>
                <a:cs typeface="Noto Sans"/>
                <a:sym typeface="Noto Sans"/>
              </a:defRPr>
            </a:lvl1pPr>
          </a:lstStyle>
          <a:p/>
        </p:txBody>
      </p:sp>
      <p:sp>
        <p:nvSpPr>
          <p:cNvPr id="47" name="Google Shape;47;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8" name="Google Shape;48;p8"/>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lvl1pPr lvl="0">
              <a:spcBef>
                <a:spcPts val="0"/>
              </a:spcBef>
              <a:spcAft>
                <a:spcPts val="0"/>
              </a:spcAft>
              <a:buClr>
                <a:srgbClr val="666666"/>
              </a:buClr>
              <a:buSzPts val="1400"/>
              <a:buNone/>
              <a:defRPr b="0" sz="1400">
                <a:solidFill>
                  <a:srgbClr val="666666"/>
                </a:solidFill>
              </a:defRPr>
            </a:lvl1pPr>
            <a:lvl2pPr lvl="1">
              <a:spcBef>
                <a:spcPts val="0"/>
              </a:spcBef>
              <a:spcAft>
                <a:spcPts val="0"/>
              </a:spcAft>
              <a:buClr>
                <a:srgbClr val="666666"/>
              </a:buClr>
              <a:buSzPts val="1400"/>
              <a:buNone/>
              <a:defRPr b="0" sz="1400">
                <a:solidFill>
                  <a:srgbClr val="666666"/>
                </a:solidFill>
              </a:defRPr>
            </a:lvl2pPr>
            <a:lvl3pPr lvl="2">
              <a:spcBef>
                <a:spcPts val="0"/>
              </a:spcBef>
              <a:spcAft>
                <a:spcPts val="0"/>
              </a:spcAft>
              <a:buClr>
                <a:srgbClr val="666666"/>
              </a:buClr>
              <a:buSzPts val="1400"/>
              <a:buNone/>
              <a:defRPr b="0" sz="1400">
                <a:solidFill>
                  <a:srgbClr val="666666"/>
                </a:solidFill>
              </a:defRPr>
            </a:lvl3pPr>
            <a:lvl4pPr lvl="3">
              <a:spcBef>
                <a:spcPts val="0"/>
              </a:spcBef>
              <a:spcAft>
                <a:spcPts val="0"/>
              </a:spcAft>
              <a:buClr>
                <a:srgbClr val="666666"/>
              </a:buClr>
              <a:buSzPts val="1400"/>
              <a:buNone/>
              <a:defRPr b="0" sz="1400">
                <a:solidFill>
                  <a:srgbClr val="666666"/>
                </a:solidFill>
              </a:defRPr>
            </a:lvl4pPr>
            <a:lvl5pPr lvl="4">
              <a:spcBef>
                <a:spcPts val="0"/>
              </a:spcBef>
              <a:spcAft>
                <a:spcPts val="0"/>
              </a:spcAft>
              <a:buClr>
                <a:srgbClr val="666666"/>
              </a:buClr>
              <a:buSzPts val="1400"/>
              <a:buNone/>
              <a:defRPr b="0" sz="1400">
                <a:solidFill>
                  <a:srgbClr val="666666"/>
                </a:solidFill>
              </a:defRPr>
            </a:lvl5pPr>
            <a:lvl6pPr lvl="5">
              <a:spcBef>
                <a:spcPts val="0"/>
              </a:spcBef>
              <a:spcAft>
                <a:spcPts val="0"/>
              </a:spcAft>
              <a:buClr>
                <a:srgbClr val="666666"/>
              </a:buClr>
              <a:buSzPts val="1400"/>
              <a:buNone/>
              <a:defRPr b="0" sz="1400">
                <a:solidFill>
                  <a:srgbClr val="666666"/>
                </a:solidFill>
              </a:defRPr>
            </a:lvl6pPr>
            <a:lvl7pPr lvl="6">
              <a:spcBef>
                <a:spcPts val="0"/>
              </a:spcBef>
              <a:spcAft>
                <a:spcPts val="0"/>
              </a:spcAft>
              <a:buClr>
                <a:srgbClr val="666666"/>
              </a:buClr>
              <a:buSzPts val="1400"/>
              <a:buNone/>
              <a:defRPr b="0" sz="1400">
                <a:solidFill>
                  <a:srgbClr val="666666"/>
                </a:solidFill>
              </a:defRPr>
            </a:lvl7pPr>
            <a:lvl8pPr lvl="7">
              <a:spcBef>
                <a:spcPts val="0"/>
              </a:spcBef>
              <a:spcAft>
                <a:spcPts val="0"/>
              </a:spcAft>
              <a:buClr>
                <a:srgbClr val="666666"/>
              </a:buClr>
              <a:buSzPts val="1400"/>
              <a:buNone/>
              <a:defRPr b="0" sz="1400">
                <a:solidFill>
                  <a:srgbClr val="666666"/>
                </a:solidFill>
              </a:defRPr>
            </a:lvl8pPr>
            <a:lvl9pPr lvl="8">
              <a:spcBef>
                <a:spcPts val="0"/>
              </a:spcBef>
              <a:spcAft>
                <a:spcPts val="0"/>
              </a:spcAft>
              <a:buClr>
                <a:srgbClr val="666666"/>
              </a:buClr>
              <a:buSzPts val="1400"/>
              <a:buNone/>
              <a:defRPr b="0" sz="1400">
                <a:solidFill>
                  <a:srgbClr val="666666"/>
                </a:solidFill>
              </a:defRPr>
            </a:lvl9pPr>
          </a:lstStyle>
          <a:p/>
        </p:txBody>
      </p:sp>
      <p:sp>
        <p:nvSpPr>
          <p:cNvPr id="49" name="Google Shape;49;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50" name="Google Shape;50;p8"/>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lf Check slide">
  <p:cSld name="TITLE_AND_BODY_1">
    <p:spTree>
      <p:nvGrpSpPr>
        <p:cNvPr id="51" name="Shape 51"/>
        <p:cNvGrpSpPr/>
        <p:nvPr/>
      </p:nvGrpSpPr>
      <p:grpSpPr>
        <a:xfrm>
          <a:off x="0" y="0"/>
          <a:ext cx="0" cy="0"/>
          <a:chOff x="0" y="0"/>
          <a:chExt cx="0" cy="0"/>
        </a:xfrm>
      </p:grpSpPr>
      <p:sp>
        <p:nvSpPr>
          <p:cNvPr id="52" name="Google Shape;52;p9"/>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lgn="ctr">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3" name="Google Shape;53;p9"/>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Char char="●"/>
              <a:defRPr/>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54" name="Google Shape;54;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55" name="Google Shape;55;p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pic>
        <p:nvPicPr>
          <p:cNvPr descr="Icon indicating the slide contains a check for understanding question for students " id="56" name="Google Shape;56;p9" title="self-checl-1.png"/>
          <p:cNvPicPr preferRelativeResize="0"/>
          <p:nvPr/>
        </p:nvPicPr>
        <p:blipFill>
          <a:blip r:embed="rId2">
            <a:alphaModFix/>
          </a:blip>
          <a:stretch>
            <a:fillRect/>
          </a:stretch>
        </p:blipFill>
        <p:spPr>
          <a:xfrm>
            <a:off x="8557975" y="107275"/>
            <a:ext cx="274320" cy="274320"/>
          </a:xfrm>
          <a:prstGeom prst="rect">
            <a:avLst/>
          </a:prstGeom>
          <a:noFill/>
          <a:ln>
            <a:noFill/>
          </a:ln>
        </p:spPr>
      </p:pic>
      <p:sp>
        <p:nvSpPr>
          <p:cNvPr id="57" name="Google Shape;57;p9"/>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1">
    <p:spTree>
      <p:nvGrpSpPr>
        <p:cNvPr id="58" name="Shape 58"/>
        <p:cNvGrpSpPr/>
        <p:nvPr/>
      </p:nvGrpSpPr>
      <p:grpSpPr>
        <a:xfrm>
          <a:off x="0" y="0"/>
          <a:ext cx="0" cy="0"/>
          <a:chOff x="0" y="0"/>
          <a:chExt cx="0" cy="0"/>
        </a:xfrm>
      </p:grpSpPr>
      <p:sp>
        <p:nvSpPr>
          <p:cNvPr id="59" name="Google Shape;59;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0" name="Google Shape;60;p10"/>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1" name="Google Shape;61;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62" name="Google Shape;62;p10"/>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arning Goals slide">
  <p:cSld name="TITLE_AND_TWO_COLUMNS_1_1">
    <p:bg>
      <p:bgPr>
        <a:solidFill>
          <a:srgbClr val="005047"/>
        </a:solidFill>
      </p:bgPr>
    </p:bg>
    <p:spTree>
      <p:nvGrpSpPr>
        <p:cNvPr id="63" name="Shape 63"/>
        <p:cNvGrpSpPr/>
        <p:nvPr/>
      </p:nvGrpSpPr>
      <p:grpSpPr>
        <a:xfrm>
          <a:off x="0" y="0"/>
          <a:ext cx="0" cy="0"/>
          <a:chOff x="0" y="0"/>
          <a:chExt cx="0" cy="0"/>
        </a:xfrm>
      </p:grpSpPr>
      <p:sp>
        <p:nvSpPr>
          <p:cNvPr id="64" name="Google Shape;64;p11"/>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FDBD3E"/>
              </a:buClr>
              <a:buSzPts val="2800"/>
              <a:buNone/>
              <a:defRPr sz="2800">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5" name="Google Shape;65;p11"/>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Clr>
                <a:schemeClr val="lt1"/>
              </a:buClr>
              <a:buSzPts val="2200"/>
              <a:buFont typeface="Noto Sans"/>
              <a:buChar char="●"/>
              <a:defRPr sz="2200">
                <a:solidFill>
                  <a:schemeClr val="lt1"/>
                </a:solidFill>
                <a:latin typeface="Noto Sans"/>
                <a:ea typeface="Noto Sans"/>
                <a:cs typeface="Noto Sans"/>
                <a:sym typeface="Noto Sans"/>
              </a:defRPr>
            </a:lvl1pPr>
            <a:lvl2pPr indent="-355600" lvl="1" marL="914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2pPr>
            <a:lvl3pPr indent="-355600" lvl="2" marL="1371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3pPr>
            <a:lvl4pPr indent="-355600" lvl="3" marL="1828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4pPr>
            <a:lvl5pPr indent="-355600" lvl="4" marL="22860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5pPr>
            <a:lvl6pPr indent="-355600" lvl="5" marL="27432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6pPr>
            <a:lvl7pPr indent="-355600" lvl="6" marL="3200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7pPr>
            <a:lvl8pPr indent="-355600" lvl="7" marL="3657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8pPr>
            <a:lvl9pPr indent="-355600" lvl="8" marL="4114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9pPr>
          </a:lstStyle>
          <a:p/>
        </p:txBody>
      </p:sp>
      <p:sp>
        <p:nvSpPr>
          <p:cNvPr id="66" name="Google Shape;66;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solidFill>
                  <a:schemeClr val="lt1"/>
                </a:solidFill>
              </a:defRPr>
            </a:lvl1pPr>
            <a:lvl2pPr lvl="1">
              <a:buNone/>
              <a:defRPr sz="1100">
                <a:solidFill>
                  <a:schemeClr val="lt1"/>
                </a:solidFill>
              </a:defRPr>
            </a:lvl2pPr>
            <a:lvl3pPr lvl="2">
              <a:buNone/>
              <a:defRPr sz="1100">
                <a:solidFill>
                  <a:schemeClr val="lt1"/>
                </a:solidFill>
              </a:defRPr>
            </a:lvl3pPr>
            <a:lvl4pPr lvl="3">
              <a:buNone/>
              <a:defRPr sz="1100">
                <a:solidFill>
                  <a:schemeClr val="lt1"/>
                </a:solidFill>
              </a:defRPr>
            </a:lvl4pPr>
            <a:lvl5pPr lvl="4">
              <a:buNone/>
              <a:defRPr sz="1100">
                <a:solidFill>
                  <a:schemeClr val="lt1"/>
                </a:solidFill>
              </a:defRPr>
            </a:lvl5pPr>
            <a:lvl6pPr lvl="5">
              <a:buNone/>
              <a:defRPr sz="1100">
                <a:solidFill>
                  <a:schemeClr val="lt1"/>
                </a:solidFill>
              </a:defRPr>
            </a:lvl6pPr>
            <a:lvl7pPr lvl="6">
              <a:buNone/>
              <a:defRPr sz="1100">
                <a:solidFill>
                  <a:schemeClr val="lt1"/>
                </a:solidFill>
              </a:defRPr>
            </a:lvl7pPr>
            <a:lvl8pPr lvl="7">
              <a:buNone/>
              <a:defRPr sz="1100">
                <a:solidFill>
                  <a:schemeClr val="lt1"/>
                </a:solidFill>
              </a:defRPr>
            </a:lvl8pPr>
            <a:lvl9pPr lvl="8">
              <a:buNone/>
              <a:defRPr sz="1100">
                <a:solidFill>
                  <a:schemeClr val="lt1"/>
                </a:solidFill>
              </a:defRPr>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67" name="Google Shape;67;p11"/>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solidFill>
                  <a:schemeClr val="lt1"/>
                </a:solidFill>
                <a:latin typeface="Noto Sans"/>
                <a:ea typeface="Noto Sans"/>
                <a:cs typeface="Noto Sans"/>
                <a:sym typeface="Noto Sans"/>
              </a:defRPr>
            </a:lvl1pPr>
            <a:lvl2pPr lvl="1" algn="l">
              <a:buNone/>
              <a:defRPr sz="1100">
                <a:solidFill>
                  <a:schemeClr val="lt1"/>
                </a:solidFill>
                <a:latin typeface="Noto Sans"/>
                <a:ea typeface="Noto Sans"/>
                <a:cs typeface="Noto Sans"/>
                <a:sym typeface="Noto Sans"/>
              </a:defRPr>
            </a:lvl2pPr>
            <a:lvl3pPr lvl="2" algn="l">
              <a:buNone/>
              <a:defRPr sz="1100">
                <a:solidFill>
                  <a:schemeClr val="lt1"/>
                </a:solidFill>
                <a:latin typeface="Noto Sans"/>
                <a:ea typeface="Noto Sans"/>
                <a:cs typeface="Noto Sans"/>
                <a:sym typeface="Noto Sans"/>
              </a:defRPr>
            </a:lvl3pPr>
            <a:lvl4pPr lvl="3" algn="l">
              <a:buNone/>
              <a:defRPr sz="1100">
                <a:solidFill>
                  <a:schemeClr val="lt1"/>
                </a:solidFill>
                <a:latin typeface="Noto Sans"/>
                <a:ea typeface="Noto Sans"/>
                <a:cs typeface="Noto Sans"/>
                <a:sym typeface="Noto Sans"/>
              </a:defRPr>
            </a:lvl4pPr>
            <a:lvl5pPr lvl="4" algn="l">
              <a:buNone/>
              <a:defRPr sz="1100">
                <a:solidFill>
                  <a:schemeClr val="lt1"/>
                </a:solidFill>
                <a:latin typeface="Noto Sans"/>
                <a:ea typeface="Noto Sans"/>
                <a:cs typeface="Noto Sans"/>
                <a:sym typeface="Noto Sans"/>
              </a:defRPr>
            </a:lvl5pPr>
            <a:lvl6pPr lvl="5" algn="l">
              <a:buNone/>
              <a:defRPr sz="1100">
                <a:solidFill>
                  <a:schemeClr val="lt1"/>
                </a:solidFill>
                <a:latin typeface="Noto Sans"/>
                <a:ea typeface="Noto Sans"/>
                <a:cs typeface="Noto Sans"/>
                <a:sym typeface="Noto Sans"/>
              </a:defRPr>
            </a:lvl6pPr>
            <a:lvl7pPr lvl="6" algn="l">
              <a:buNone/>
              <a:defRPr sz="1100">
                <a:solidFill>
                  <a:schemeClr val="lt1"/>
                </a:solidFill>
                <a:latin typeface="Noto Sans"/>
                <a:ea typeface="Noto Sans"/>
                <a:cs typeface="Noto Sans"/>
                <a:sym typeface="Noto Sans"/>
              </a:defRPr>
            </a:lvl7pPr>
            <a:lvl8pPr lvl="7" algn="l">
              <a:buNone/>
              <a:defRPr sz="1100">
                <a:solidFill>
                  <a:schemeClr val="lt1"/>
                </a:solidFill>
                <a:latin typeface="Noto Sans"/>
                <a:ea typeface="Noto Sans"/>
                <a:cs typeface="Noto Sans"/>
                <a:sym typeface="Noto Sans"/>
              </a:defRPr>
            </a:lvl8pPr>
            <a:lvl9pPr lvl="8" algn="l">
              <a:buNone/>
              <a:defRPr sz="1100">
                <a:solidFill>
                  <a:schemeClr val="lt1"/>
                </a:solidFill>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Journey slide" type="blank">
  <p:cSld name="BLANK">
    <p:spTree>
      <p:nvGrpSpPr>
        <p:cNvPr id="68" name="Shape 68"/>
        <p:cNvGrpSpPr/>
        <p:nvPr/>
      </p:nvGrpSpPr>
      <p:grpSpPr>
        <a:xfrm>
          <a:off x="0" y="0"/>
          <a:ext cx="0" cy="0"/>
          <a:chOff x="0" y="0"/>
          <a:chExt cx="0" cy="0"/>
        </a:xfrm>
      </p:grpSpPr>
      <p:sp>
        <p:nvSpPr>
          <p:cNvPr id="69" name="Google Shape;6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70" name="Google Shape;70;p12"/>
          <p:cNvSpPr txBox="1"/>
          <p:nvPr>
            <p:ph type="title"/>
          </p:nvPr>
        </p:nvSpPr>
        <p:spPr>
          <a:xfrm>
            <a:off x="-7000" y="-39550"/>
            <a:ext cx="9150900" cy="1194000"/>
          </a:xfrm>
          <a:prstGeom prst="rect">
            <a:avLst/>
          </a:prstGeom>
          <a:solidFill>
            <a:srgbClr val="005047"/>
          </a:solidFill>
        </p:spPr>
        <p:txBody>
          <a:bodyPr anchorCtr="0" anchor="t" bIns="91425" lIns="91425" spcFirstLastPara="1" rIns="91425" wrap="square" tIns="182875">
            <a:noAutofit/>
          </a:bodyPr>
          <a:lstStyle>
            <a:lvl1pPr lvl="0" algn="ctr">
              <a:spcBef>
                <a:spcPts val="0"/>
              </a:spcBef>
              <a:spcAft>
                <a:spcPts val="0"/>
              </a:spcAft>
              <a:buClr>
                <a:srgbClr val="FDBD3E"/>
              </a:buClr>
              <a:buSzPts val="3000"/>
              <a:buNone/>
              <a:defRPr>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137160"/>
            <a:ext cx="8520600" cy="822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rgbClr val="005047"/>
              </a:buClr>
              <a:buSzPts val="3000"/>
              <a:buFont typeface="Verdana"/>
              <a:buNone/>
              <a:defRPr b="1" sz="3000">
                <a:solidFill>
                  <a:srgbClr val="005047"/>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960120"/>
            <a:ext cx="8520600" cy="3657600"/>
          </a:xfrm>
          <a:prstGeom prst="rect">
            <a:avLst/>
          </a:prstGeom>
          <a:noFill/>
          <a:ln>
            <a:noFill/>
          </a:ln>
        </p:spPr>
        <p:txBody>
          <a:bodyPr anchorCtr="0" anchor="t" bIns="91425" lIns="91425" spcFirstLastPara="1" rIns="91425" wrap="square" tIns="91425">
            <a:noAutofit/>
          </a:bodyPr>
          <a:lstStyle>
            <a:lvl1pPr indent="-381000" lvl="0" marL="457200">
              <a:lnSpc>
                <a:spcPct val="115000"/>
              </a:lnSpc>
              <a:spcBef>
                <a:spcPts val="0"/>
              </a:spcBef>
              <a:spcAft>
                <a:spcPts val="0"/>
              </a:spcAft>
              <a:buClr>
                <a:schemeClr val="dk1"/>
              </a:buClr>
              <a:buSzPts val="2400"/>
              <a:buFont typeface="Noto Sans"/>
              <a:buChar char="●"/>
              <a:defRPr sz="2400">
                <a:solidFill>
                  <a:schemeClr val="dk1"/>
                </a:solidFill>
                <a:latin typeface="Noto Sans"/>
                <a:ea typeface="Noto Sans"/>
                <a:cs typeface="Noto Sans"/>
                <a:sym typeface="Noto Sans"/>
              </a:defRPr>
            </a:lvl1pPr>
            <a:lvl2pPr indent="-355600" lvl="1" marL="914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2pPr>
            <a:lvl3pPr indent="-355600" lvl="2" marL="1371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3pPr>
            <a:lvl4pPr indent="-355600" lvl="3" marL="1828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4pPr>
            <a:lvl5pPr indent="-355600" lvl="4" marL="22860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5pPr>
            <a:lvl6pPr indent="-355600" lvl="5" marL="27432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6pPr>
            <a:lvl7pPr indent="-355600" lvl="6" marL="3200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7pPr>
            <a:lvl8pPr indent="-355600" lvl="7" marL="3657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8pPr>
            <a:lvl9pPr indent="-355600" lvl="8" marL="4114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ancillaries.openstax.org/ancillaries/resources/ddbc409a-95e0-46eb-8a8a-2786b11fdc85/1748882784005/99e4a3d3-55ac-486a-ae16-30c75ca9c18d/2e/getting-started/quick-start" TargetMode="Externa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png"/><Relationship Id="rId4" Type="http://schemas.openxmlformats.org/officeDocument/2006/relationships/image" Target="../media/image4.pn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9.png"/><Relationship Id="rId8"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xml"/><Relationship Id="rId3" Type="http://schemas.openxmlformats.org/officeDocument/2006/relationships/image" Target="../media/image3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2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4.jpg"/><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2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11.png"/><Relationship Id="rId4" Type="http://schemas.openxmlformats.org/officeDocument/2006/relationships/image" Target="../media/image7.png"/><Relationship Id="rId5"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4.jpg"/><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1.xml"/><Relationship Id="rId3" Type="http://schemas.openxmlformats.org/officeDocument/2006/relationships/image" Target="../media/image14.jpg"/><Relationship Id="rId4" Type="http://schemas.openxmlformats.org/officeDocument/2006/relationships/slide" Target="/ppt/slides/slide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22.png"/><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3.xml"/><Relationship Id="rId3" Type="http://schemas.openxmlformats.org/officeDocument/2006/relationships/image" Target="../media/image11.png"/><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5.png"/><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5.png"/><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5.png"/><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5.png"/><Relationship Id="rId4" Type="http://schemas.openxmlformats.org/officeDocument/2006/relationships/image" Target="../media/image3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 Id="rId3" Type="http://schemas.openxmlformats.org/officeDocument/2006/relationships/image" Target="../media/image4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4.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4.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14.jpg"/><Relationship Id="rId4" Type="http://schemas.openxmlformats.org/officeDocument/2006/relationships/hyperlink" Target="https://youtu.be/xYuMP2BelGk?si=Q7QvkctlkKgU3GWJ" TargetMode="External"/><Relationship Id="rId5" Type="http://schemas.openxmlformats.org/officeDocument/2006/relationships/hyperlink" Target="http://www.youtube.com/watch?v=xYuMP2BelGk" TargetMode="External"/><Relationship Id="rId6" Type="http://schemas.openxmlformats.org/officeDocument/2006/relationships/image" Target="../media/image26.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1.png"/><Relationship Id="rId4" Type="http://schemas.openxmlformats.org/officeDocument/2006/relationships/image" Target="../media/image3.png"/><Relationship Id="rId5" Type="http://schemas.openxmlformats.org/officeDocument/2006/relationships/image" Target="../media/image3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5.png"/><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5.png"/><Relationship Id="rId4" Type="http://schemas.openxmlformats.org/officeDocument/2006/relationships/image" Target="../media/image4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5.png"/><Relationship Id="rId4" Type="http://schemas.openxmlformats.org/officeDocument/2006/relationships/image" Target="../media/image4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15.png"/><Relationship Id="rId4" Type="http://schemas.openxmlformats.org/officeDocument/2006/relationships/image" Target="../media/image50.png"/><Relationship Id="rId5" Type="http://schemas.openxmlformats.org/officeDocument/2006/relationships/image" Target="../media/image4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1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1.xml"/><Relationship Id="rId3" Type="http://schemas.openxmlformats.org/officeDocument/2006/relationships/image" Target="../media/image5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14.jpg"/><Relationship Id="rId4" Type="http://schemas.openxmlformats.org/officeDocument/2006/relationships/image" Target="../media/image4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3.xml"/><Relationship Id="rId3" Type="http://schemas.openxmlformats.org/officeDocument/2006/relationships/image" Target="../media/image11.png"/><Relationship Id="rId4" Type="http://schemas.openxmlformats.org/officeDocument/2006/relationships/image" Target="../media/image4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15.png"/><Relationship Id="rId4" Type="http://schemas.openxmlformats.org/officeDocument/2006/relationships/image" Target="../media/image3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5.xml"/><Relationship Id="rId3" Type="http://schemas.openxmlformats.org/officeDocument/2006/relationships/image" Target="../media/image5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14.jpg"/><Relationship Id="rId4" Type="http://schemas.openxmlformats.org/officeDocument/2006/relationships/image" Target="../media/image48.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7.xml"/><Relationship Id="rId3" Type="http://schemas.openxmlformats.org/officeDocument/2006/relationships/image" Target="../media/image4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14.jpg"/><Relationship Id="rId4" Type="http://schemas.openxmlformats.org/officeDocument/2006/relationships/image" Target="../media/image4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9.xml"/><Relationship Id="rId3" Type="http://schemas.openxmlformats.org/officeDocument/2006/relationships/image" Target="../media/image4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14.jpg"/><Relationship Id="rId4" Type="http://schemas.openxmlformats.org/officeDocument/2006/relationships/image" Target="../media/image5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3"/>
          <p:cNvSpPr txBox="1"/>
          <p:nvPr>
            <p:ph type="ctrTitle"/>
          </p:nvPr>
        </p:nvSpPr>
        <p:spPr>
          <a:xfrm>
            <a:off x="0" y="744575"/>
            <a:ext cx="9144000" cy="2052600"/>
          </a:xfrm>
          <a:prstGeom prst="rect">
            <a:avLst/>
          </a:prstGeom>
        </p:spPr>
        <p:txBody>
          <a:bodyPr anchorCtr="0" anchor="t" bIns="91425" lIns="91425" spcFirstLastPara="1" rIns="91425" wrap="square" tIns="548625">
            <a:noAutofit/>
          </a:bodyPr>
          <a:lstStyle/>
          <a:p>
            <a:pPr indent="0" lvl="0" marL="0" rtl="0" algn="ctr">
              <a:spcBef>
                <a:spcPts val="0"/>
              </a:spcBef>
              <a:spcAft>
                <a:spcPts val="0"/>
              </a:spcAft>
              <a:buNone/>
            </a:pPr>
            <a:r>
              <a:rPr lang="en"/>
              <a:t>Algebra 1</a:t>
            </a:r>
            <a:endParaRPr/>
          </a:p>
        </p:txBody>
      </p:sp>
      <p:sp>
        <p:nvSpPr>
          <p:cNvPr id="76" name="Google Shape;76;p13"/>
          <p:cNvSpPr txBox="1"/>
          <p:nvPr>
            <p:ph idx="1" type="subTitle"/>
          </p:nvPr>
        </p:nvSpPr>
        <p:spPr>
          <a:xfrm>
            <a:off x="311700" y="184607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Unit 7 Introduction to Quadratic Functions</a:t>
            </a:r>
            <a:endParaRPr b="1" sz="2200"/>
          </a:p>
        </p:txBody>
      </p:sp>
      <p:sp>
        <p:nvSpPr>
          <p:cNvPr id="77" name="Google Shape;77;p13"/>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a:t>Lesson </a:t>
            </a:r>
            <a:r>
              <a:rPr lang="en"/>
              <a:t>7.12</a:t>
            </a:r>
            <a:r>
              <a:rPr lang="en"/>
              <a:t> </a:t>
            </a:r>
            <a:r>
              <a:rPr lang="en"/>
              <a:t>Graphing the Standard Form, Part 1</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1" name="Shape 81"/>
        <p:cNvGrpSpPr/>
        <p:nvPr/>
      </p:nvGrpSpPr>
      <p:grpSpPr>
        <a:xfrm>
          <a:off x="0" y="0"/>
          <a:ext cx="0" cy="0"/>
          <a:chOff x="0" y="0"/>
          <a:chExt cx="0" cy="0"/>
        </a:xfrm>
      </p:grpSpPr>
      <p:sp>
        <p:nvSpPr>
          <p:cNvPr id="82" name="Google Shape;82;p14"/>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83" name="Google Shape;83;p14"/>
          <p:cNvSpPr txBox="1"/>
          <p:nvPr>
            <p:ph idx="1" type="body"/>
          </p:nvPr>
        </p:nvSpPr>
        <p:spPr>
          <a:xfrm>
            <a:off x="311700" y="959070"/>
            <a:ext cx="8520600" cy="3555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sz="1800"/>
              <a:t>On the activity slides </a:t>
            </a:r>
            <a:r>
              <a:rPr b="1" lang="en" sz="1800"/>
              <a:t>c</a:t>
            </a:r>
            <a:r>
              <a:rPr b="1" lang="en" sz="1800"/>
              <a:t>heck the speaker notes</a:t>
            </a:r>
            <a:r>
              <a:rPr lang="en" sz="1800"/>
              <a:t> for teacher support and instructional information.</a:t>
            </a:r>
            <a:endParaRPr sz="1800"/>
          </a:p>
          <a:p>
            <a:pPr indent="-342900" lvl="0" marL="457200" rtl="0" algn="l">
              <a:spcBef>
                <a:spcPts val="0"/>
              </a:spcBef>
              <a:spcAft>
                <a:spcPts val="0"/>
              </a:spcAft>
              <a:buClr>
                <a:srgbClr val="424242"/>
              </a:buClr>
              <a:buSzPts val="1800"/>
              <a:buFont typeface="Noto Sans"/>
              <a:buChar char="●"/>
            </a:pPr>
            <a:r>
              <a:rPr lang="en" sz="1800"/>
              <a:t>Each lesson includes 1 warm up, 2-3 learning activities, a cool down, practice and a lesson synthesis. </a:t>
            </a:r>
            <a:endParaRPr sz="1800"/>
          </a:p>
          <a:p>
            <a:pPr indent="-342900" lvl="1" marL="914400" rtl="0" algn="l">
              <a:spcBef>
                <a:spcPts val="0"/>
              </a:spcBef>
              <a:spcAft>
                <a:spcPts val="0"/>
              </a:spcAft>
              <a:buSzPts val="1800"/>
              <a:buChar char="○"/>
            </a:pPr>
            <a:r>
              <a:rPr lang="en" sz="1800"/>
              <a:t>Learning activities are followed by a self check question, and review section.</a:t>
            </a:r>
            <a:endParaRPr sz="1800"/>
          </a:p>
          <a:p>
            <a:pPr indent="-342900" lvl="0" marL="457200" rtl="0" algn="l">
              <a:spcBef>
                <a:spcPts val="0"/>
              </a:spcBef>
              <a:spcAft>
                <a:spcPts val="0"/>
              </a:spcAft>
              <a:buSzPts val="1800"/>
              <a:buChar char="●"/>
            </a:pPr>
            <a:r>
              <a:rPr lang="en" sz="1800"/>
              <a:t>Some slides have been</a:t>
            </a:r>
            <a:r>
              <a:rPr b="1" lang="en" sz="1800"/>
              <a:t> hidden from student view</a:t>
            </a:r>
            <a:r>
              <a:rPr lang="en" sz="1800"/>
              <a:t>, more information can be found on the next slide (Reference Key).</a:t>
            </a:r>
            <a:endParaRPr sz="1800"/>
          </a:p>
          <a:p>
            <a:pPr indent="-342900" lvl="0" marL="457200" rtl="0" algn="l">
              <a:spcBef>
                <a:spcPts val="0"/>
              </a:spcBef>
              <a:spcAft>
                <a:spcPts val="0"/>
              </a:spcAft>
              <a:buSzPts val="1800"/>
              <a:buChar char="●"/>
            </a:pPr>
            <a:r>
              <a:rPr lang="en" sz="1800"/>
              <a:t>You can edit and use these slides for personal and classroom use, but cannot sell them and must keep the attribution logos.</a:t>
            </a:r>
            <a:endParaRPr sz="1800"/>
          </a:p>
          <a:p>
            <a:pPr indent="-342900" lvl="0" marL="457200" rtl="0" algn="l">
              <a:spcBef>
                <a:spcPts val="0"/>
              </a:spcBef>
              <a:spcAft>
                <a:spcPts val="0"/>
              </a:spcAft>
              <a:buSzPts val="1800"/>
              <a:buChar char="●"/>
            </a:pPr>
            <a:r>
              <a:rPr lang="en" sz="1800"/>
              <a:t>For more information, </a:t>
            </a:r>
            <a:r>
              <a:rPr lang="en" sz="1800" u="sng">
                <a:solidFill>
                  <a:schemeClr val="hlink"/>
                </a:solidFill>
                <a:hlinkClick r:id="rId3"/>
              </a:rPr>
              <a:t>Check out the digital quick start guide</a:t>
            </a:r>
            <a:r>
              <a:rPr lang="en" sz="1800"/>
              <a:t>!			</a:t>
            </a:r>
            <a:endParaRPr sz="1800"/>
          </a:p>
        </p:txBody>
      </p:sp>
      <p:sp>
        <p:nvSpPr>
          <p:cNvPr id="84" name="Google Shape;84;p1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pic>
        <p:nvPicPr>
          <p:cNvPr descr="Icon indicating this slide is hidden from student view" id="85" name="Google Shape;85;p14" title="mdi_hide.png"/>
          <p:cNvPicPr preferRelativeResize="0"/>
          <p:nvPr/>
        </p:nvPicPr>
        <p:blipFill>
          <a:blip r:embed="rId4">
            <a:alphaModFix/>
          </a:blip>
          <a:stretch>
            <a:fillRect/>
          </a:stretch>
        </p:blipFill>
        <p:spPr>
          <a:xfrm>
            <a:off x="8686800" y="137160"/>
            <a:ext cx="274320" cy="27432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9" name="Shape 89"/>
        <p:cNvGrpSpPr/>
        <p:nvPr/>
      </p:nvGrpSpPr>
      <p:grpSpPr>
        <a:xfrm>
          <a:off x="0" y="0"/>
          <a:ext cx="0" cy="0"/>
          <a:chOff x="0" y="0"/>
          <a:chExt cx="0" cy="0"/>
        </a:xfrm>
      </p:grpSpPr>
      <p:sp>
        <p:nvSpPr>
          <p:cNvPr id="90" name="Google Shape;90;p15"/>
          <p:cNvSpPr txBox="1"/>
          <p:nvPr>
            <p:ph type="title"/>
          </p:nvPr>
        </p:nvSpPr>
        <p:spPr>
          <a:xfrm>
            <a:off x="215767"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91" name="Google Shape;91;p15"/>
          <p:cNvSpPr txBox="1"/>
          <p:nvPr>
            <p:ph idx="1" type="body"/>
          </p:nvPr>
        </p:nvSpPr>
        <p:spPr>
          <a:xfrm>
            <a:off x="215767" y="722926"/>
            <a:ext cx="8520600" cy="4770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sz="1900"/>
              <a:t>Check the top right corner for an icon referencing these unique sections. </a:t>
            </a:r>
            <a:endParaRPr sz="1900"/>
          </a:p>
        </p:txBody>
      </p:sp>
      <p:sp>
        <p:nvSpPr>
          <p:cNvPr id="92" name="Google Shape;92;p1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pic>
        <p:nvPicPr>
          <p:cNvPr descr="Icon indicating this slide is hidden from student view" id="93" name="Google Shape;93;p15"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94" name="Google Shape;94;p15"/>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graphicFrame>
        <p:nvGraphicFramePr>
          <p:cNvPr descr="Table organizing information about the meanings of various icons used on the slides. The first row serves as the table header and indicates the first column lists the icon images, the second column lists the icon title, the third column indicates if the page is initially hidden from student view, and the fourth column indicates the location of the icon and description of the purpose for the slide. " id="95" name="Google Shape;95;p15" title="Reference Key Icon table"/>
          <p:cNvGraphicFramePr/>
          <p:nvPr/>
        </p:nvGraphicFramePr>
        <p:xfrm>
          <a:off x="242200" y="1160330"/>
          <a:ext cx="3000000" cy="3000000"/>
        </p:xfrm>
        <a:graphic>
          <a:graphicData uri="http://schemas.openxmlformats.org/drawingml/2006/table">
            <a:tbl>
              <a:tblPr>
                <a:noFill/>
                <a:tableStyleId>{25905F4A-84CE-416B-AC5C-071C4E633357}</a:tableStyleId>
              </a:tblPr>
              <a:tblGrid>
                <a:gridCol w="684550"/>
                <a:gridCol w="2780925"/>
                <a:gridCol w="871450"/>
                <a:gridCol w="4070225"/>
              </a:tblGrid>
              <a:tr h="294550">
                <a:tc>
                  <a:txBody>
                    <a:bodyPr/>
                    <a:lstStyle/>
                    <a:p>
                      <a:pPr indent="0" lvl="0" marL="0" rtl="0" algn="ctr">
                        <a:spcBef>
                          <a:spcPts val="0"/>
                        </a:spcBef>
                        <a:spcAft>
                          <a:spcPts val="0"/>
                        </a:spcAft>
                        <a:buNone/>
                      </a:pPr>
                      <a:r>
                        <a:rPr b="1" lang="en" sz="1200">
                          <a:solidFill>
                            <a:srgbClr val="FFFFFF"/>
                          </a:solidFill>
                          <a:latin typeface="Noto Sans"/>
                          <a:ea typeface="Noto Sans"/>
                          <a:cs typeface="Noto Sans"/>
                          <a:sym typeface="Noto Sans"/>
                        </a:rPr>
                        <a:t>Icon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Title</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View</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Location and </a:t>
                      </a:r>
                      <a:r>
                        <a:rPr b="1" lang="en" sz="1200">
                          <a:solidFill>
                            <a:srgbClr val="FFFFFF"/>
                          </a:solidFill>
                          <a:latin typeface="Noto Sans"/>
                          <a:ea typeface="Noto Sans"/>
                          <a:cs typeface="Noto Sans"/>
                          <a:sym typeface="Noto Sans"/>
                        </a:rPr>
                        <a:t>Description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r>
              <a:tr h="521350">
                <a:tc>
                  <a:txBody>
                    <a:bodyPr/>
                    <a:lstStyle/>
                    <a:p>
                      <a:pPr indent="0" lvl="0" marL="0" rtl="0" algn="ctr">
                        <a:spcBef>
                          <a:spcPts val="0"/>
                        </a:spcBef>
                        <a:spcAft>
                          <a:spcPts val="0"/>
                        </a:spcAft>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n/a</a:t>
                      </a:r>
                      <a:endParaRPr>
                        <a:solidFill>
                          <a:srgbClr val="5E5E5E"/>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200">
                        <a:solidFill>
                          <a:srgbClr val="424242"/>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pic>
        <p:nvPicPr>
          <p:cNvPr descr="Icon indicating the slide contains a support for emerging bilingual students " id="96" name="Google Shape;96;p15" title="emojione_input-latin-letters (4).png"/>
          <p:cNvPicPr preferRelativeResize="0"/>
          <p:nvPr/>
        </p:nvPicPr>
        <p:blipFill>
          <a:blip r:embed="rId4">
            <a:alphaModFix/>
          </a:blip>
          <a:stretch>
            <a:fillRect/>
          </a:stretch>
        </p:blipFill>
        <p:spPr>
          <a:xfrm>
            <a:off x="418607" y="2162346"/>
            <a:ext cx="320040" cy="320040"/>
          </a:xfrm>
          <a:prstGeom prst="rect">
            <a:avLst/>
          </a:prstGeom>
          <a:noFill/>
          <a:ln>
            <a:noFill/>
          </a:ln>
        </p:spPr>
      </p:pic>
      <p:pic>
        <p:nvPicPr>
          <p:cNvPr descr="Icon indicating the slide contains a support for students with disabilities" id="97" name="Google Shape;97;p15" title="Frame 13.png"/>
          <p:cNvPicPr preferRelativeResize="0"/>
          <p:nvPr/>
        </p:nvPicPr>
        <p:blipFill>
          <a:blip r:embed="rId5">
            <a:alphaModFix/>
          </a:blip>
          <a:stretch>
            <a:fillRect/>
          </a:stretch>
        </p:blipFill>
        <p:spPr>
          <a:xfrm>
            <a:off x="441470" y="1624887"/>
            <a:ext cx="274320" cy="274320"/>
          </a:xfrm>
          <a:prstGeom prst="rect">
            <a:avLst/>
          </a:prstGeom>
          <a:noFill/>
          <a:ln>
            <a:noFill/>
          </a:ln>
        </p:spPr>
      </p:pic>
      <p:pic>
        <p:nvPicPr>
          <p:cNvPr descr="Icon indicating the slide contains a check for understanding question for students " id="98" name="Google Shape;98;p15" title="self check 1 opaque"/>
          <p:cNvPicPr preferRelativeResize="0"/>
          <p:nvPr/>
        </p:nvPicPr>
        <p:blipFill>
          <a:blip r:embed="rId6">
            <a:alphaModFix/>
          </a:blip>
          <a:stretch>
            <a:fillRect/>
          </a:stretch>
        </p:blipFill>
        <p:spPr>
          <a:xfrm>
            <a:off x="418612" y="3306384"/>
            <a:ext cx="320050" cy="309016"/>
          </a:xfrm>
          <a:prstGeom prst="rect">
            <a:avLst/>
          </a:prstGeom>
          <a:noFill/>
          <a:ln>
            <a:noFill/>
          </a:ln>
        </p:spPr>
      </p:pic>
      <p:pic>
        <p:nvPicPr>
          <p:cNvPr descr="Icon indicating the slide contains a additional resources for students who struggled with the check for understanding (self check) question" id="99" name="Google Shape;99;p15" title="additional resources icon opaque"/>
          <p:cNvPicPr preferRelativeResize="0"/>
          <p:nvPr/>
        </p:nvPicPr>
        <p:blipFill>
          <a:blip r:embed="rId7">
            <a:alphaModFix/>
          </a:blip>
          <a:stretch>
            <a:fillRect/>
          </a:stretch>
        </p:blipFill>
        <p:spPr>
          <a:xfrm>
            <a:off x="397310" y="3866175"/>
            <a:ext cx="362627" cy="354000"/>
          </a:xfrm>
          <a:prstGeom prst="rect">
            <a:avLst/>
          </a:prstGeom>
          <a:noFill/>
          <a:ln>
            <a:noFill/>
          </a:ln>
        </p:spPr>
      </p:pic>
      <p:pic>
        <p:nvPicPr>
          <p:cNvPr descr="Icon indicating the slide contains a support for gifted students by providing a challenge that increases the depth or complexity of the material" id="100" name="Google Shape;100;p15" title="extending your thinking icon opaque"/>
          <p:cNvPicPr preferRelativeResize="0"/>
          <p:nvPr/>
        </p:nvPicPr>
        <p:blipFill>
          <a:blip r:embed="rId8">
            <a:alphaModFix/>
          </a:blip>
          <a:stretch>
            <a:fillRect/>
          </a:stretch>
        </p:blipFill>
        <p:spPr>
          <a:xfrm>
            <a:off x="382175" y="2702586"/>
            <a:ext cx="392925" cy="383577"/>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104" name="Shape 104"/>
        <p:cNvGrpSpPr/>
        <p:nvPr/>
      </p:nvGrpSpPr>
      <p:grpSpPr>
        <a:xfrm>
          <a:off x="0" y="0"/>
          <a:ext cx="0" cy="0"/>
          <a:chOff x="0" y="0"/>
          <a:chExt cx="0" cy="0"/>
        </a:xfrm>
      </p:grpSpPr>
      <p:sp>
        <p:nvSpPr>
          <p:cNvPr id="105" name="Google Shape;105;p16"/>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106" name="Google Shape;106;p16"/>
          <p:cNvSpPr txBox="1"/>
          <p:nvPr>
            <p:ph idx="1" type="body"/>
          </p:nvPr>
        </p:nvSpPr>
        <p:spPr>
          <a:xfrm>
            <a:off x="311700" y="960125"/>
            <a:ext cx="48162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rPr>
              <a:t>By the end of this lesson you will be able to -</a:t>
            </a:r>
            <a:endParaRPr b="1">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Explain</a:t>
            </a:r>
            <a:r>
              <a:rPr lang="en">
                <a:solidFill>
                  <a:srgbClr val="F3F3F3"/>
                </a:solidFill>
              </a:rPr>
              <a:t> how the </a:t>
            </a:r>
            <a:r>
              <a:rPr b="1" i="1" lang="en">
                <a:solidFill>
                  <a:srgbClr val="F3F3F3"/>
                </a:solidFill>
                <a:latin typeface="Times New Roman"/>
                <a:ea typeface="Times New Roman"/>
                <a:cs typeface="Times New Roman"/>
                <a:sym typeface="Times New Roman"/>
              </a:rPr>
              <a:t>a</a:t>
            </a:r>
            <a:r>
              <a:rPr b="1" lang="en">
                <a:solidFill>
                  <a:srgbClr val="F3F3F3"/>
                </a:solidFill>
              </a:rPr>
              <a:t> and </a:t>
            </a:r>
            <a:r>
              <a:rPr b="1" i="1" lang="en">
                <a:solidFill>
                  <a:srgbClr val="F3F3F3"/>
                </a:solidFill>
                <a:latin typeface="Times New Roman"/>
                <a:ea typeface="Times New Roman"/>
                <a:cs typeface="Times New Roman"/>
                <a:sym typeface="Times New Roman"/>
              </a:rPr>
              <a:t>c</a:t>
            </a:r>
            <a:r>
              <a:rPr lang="en">
                <a:solidFill>
                  <a:srgbClr val="F3F3F3"/>
                </a:solidFill>
              </a:rPr>
              <a:t> in</a:t>
            </a:r>
            <a:endParaRPr>
              <a:solidFill>
                <a:srgbClr val="F3F3F3"/>
              </a:solidFill>
            </a:endParaRPr>
          </a:p>
          <a:p>
            <a:pPr indent="0" lvl="0" marL="457200" rtl="0" algn="l">
              <a:lnSpc>
                <a:spcPct val="100000"/>
              </a:lnSpc>
              <a:spcBef>
                <a:spcPts val="0"/>
              </a:spcBef>
              <a:spcAft>
                <a:spcPts val="0"/>
              </a:spcAft>
              <a:buNone/>
            </a:pPr>
            <a:r>
              <a:rPr i="1" lang="en">
                <a:solidFill>
                  <a:srgbClr val="F3F3F3"/>
                </a:solidFill>
                <a:latin typeface="Times New Roman"/>
                <a:ea typeface="Times New Roman"/>
                <a:cs typeface="Times New Roman"/>
                <a:sym typeface="Times New Roman"/>
              </a:rPr>
              <a:t>ax</a:t>
            </a:r>
            <a:r>
              <a:rPr baseline="30000" lang="en">
                <a:solidFill>
                  <a:srgbClr val="F3F3F3"/>
                </a:solidFill>
              </a:rPr>
              <a:t>2</a:t>
            </a:r>
            <a:r>
              <a:rPr b="1" lang="en">
                <a:solidFill>
                  <a:srgbClr val="F3F3F3"/>
                </a:solidFill>
              </a:rPr>
              <a:t> </a:t>
            </a:r>
            <a:r>
              <a:rPr lang="en">
                <a:solidFill>
                  <a:srgbClr val="F3F3F3"/>
                </a:solidFill>
              </a:rPr>
              <a:t>+ </a:t>
            </a:r>
            <a:r>
              <a:rPr i="1" lang="en">
                <a:solidFill>
                  <a:srgbClr val="F3F3F3"/>
                </a:solidFill>
                <a:latin typeface="Times New Roman"/>
                <a:ea typeface="Times New Roman"/>
                <a:cs typeface="Times New Roman"/>
                <a:sym typeface="Times New Roman"/>
              </a:rPr>
              <a:t>bx</a:t>
            </a:r>
            <a:r>
              <a:rPr lang="en">
                <a:solidFill>
                  <a:srgbClr val="F3F3F3"/>
                </a:solidFill>
              </a:rPr>
              <a:t> + </a:t>
            </a:r>
            <a:r>
              <a:rPr i="1" lang="en">
                <a:solidFill>
                  <a:srgbClr val="F3F3F3"/>
                </a:solidFill>
                <a:latin typeface="Times New Roman"/>
                <a:ea typeface="Times New Roman"/>
                <a:cs typeface="Times New Roman"/>
                <a:sym typeface="Times New Roman"/>
              </a:rPr>
              <a:t>c</a:t>
            </a:r>
            <a:r>
              <a:rPr lang="en">
                <a:solidFill>
                  <a:srgbClr val="F3F3F3"/>
                </a:solidFill>
              </a:rPr>
              <a:t> </a:t>
            </a:r>
            <a:r>
              <a:rPr b="1" lang="en">
                <a:solidFill>
                  <a:srgbClr val="F3F3F3"/>
                </a:solidFill>
              </a:rPr>
              <a:t>affect the graph</a:t>
            </a:r>
            <a:r>
              <a:rPr lang="en">
                <a:solidFill>
                  <a:srgbClr val="F3F3F3"/>
                </a:solidFill>
              </a:rPr>
              <a:t> of the equation.</a:t>
            </a:r>
            <a:endParaRPr>
              <a:solidFill>
                <a:srgbClr val="F3F3F3"/>
              </a:solidFill>
            </a:endParaRPr>
          </a:p>
          <a:p>
            <a:pPr indent="-342900" lvl="0" marL="457200" rtl="0" algn="l">
              <a:lnSpc>
                <a:spcPct val="100000"/>
              </a:lnSpc>
              <a:spcBef>
                <a:spcPts val="0"/>
              </a:spcBef>
              <a:spcAft>
                <a:spcPts val="0"/>
              </a:spcAft>
              <a:buClr>
                <a:srgbClr val="F3F3F3"/>
              </a:buClr>
              <a:buSzPts val="1800"/>
              <a:buFont typeface="Helvetica Neue"/>
              <a:buChar char="●"/>
            </a:pPr>
            <a:r>
              <a:rPr b="1" lang="en">
                <a:solidFill>
                  <a:srgbClr val="F3F3F3"/>
                </a:solidFill>
              </a:rPr>
              <a:t>Find the vertex and </a:t>
            </a:r>
            <a:r>
              <a:rPr b="1" i="1" lang="en">
                <a:solidFill>
                  <a:srgbClr val="F3F3F3"/>
                </a:solidFill>
                <a:latin typeface="Times New Roman"/>
                <a:ea typeface="Times New Roman"/>
                <a:cs typeface="Times New Roman"/>
                <a:sym typeface="Times New Roman"/>
              </a:rPr>
              <a:t>y</a:t>
            </a:r>
            <a:r>
              <a:rPr b="1" lang="en">
                <a:solidFill>
                  <a:srgbClr val="F3F3F3"/>
                </a:solidFill>
              </a:rPr>
              <a:t>-intercept </a:t>
            </a:r>
            <a:r>
              <a:rPr lang="en">
                <a:solidFill>
                  <a:srgbClr val="F3F3F3"/>
                </a:solidFill>
              </a:rPr>
              <a:t>of the graph of a quadratic function in factored form </a:t>
            </a:r>
            <a:r>
              <a:rPr b="1" lang="en">
                <a:solidFill>
                  <a:srgbClr val="F3F3F3"/>
                </a:solidFill>
              </a:rPr>
              <a:t>without graphing it first</a:t>
            </a:r>
            <a:r>
              <a:rPr lang="en">
                <a:solidFill>
                  <a:srgbClr val="F3F3F3"/>
                </a:solidFill>
              </a:rPr>
              <a:t>.</a:t>
            </a:r>
            <a:endParaRPr>
              <a:solidFill>
                <a:srgbClr val="F3F3F3"/>
              </a:solidFill>
            </a:endParaRPr>
          </a:p>
        </p:txBody>
      </p:sp>
      <p:pic>
        <p:nvPicPr>
          <p:cNvPr descr="Student climbing a ladder into the clouds to reach a glowing star, showing determination and aiming high in learning." id="107" name="Google Shape;107;p16" title="Goals-3.png"/>
          <p:cNvPicPr preferRelativeResize="0"/>
          <p:nvPr/>
        </p:nvPicPr>
        <p:blipFill rotWithShape="1">
          <a:blip r:embed="rId3">
            <a:alphaModFix/>
          </a:blip>
          <a:srcRect b="1672" l="0" r="0" t="1662"/>
          <a:stretch/>
        </p:blipFill>
        <p:spPr>
          <a:xfrm>
            <a:off x="5411600" y="677324"/>
            <a:ext cx="3447250" cy="3332300"/>
          </a:xfrm>
          <a:prstGeom prst="rect">
            <a:avLst/>
          </a:prstGeom>
          <a:noFill/>
          <a:ln>
            <a:noFill/>
          </a:ln>
        </p:spPr>
      </p:pic>
      <p:sp>
        <p:nvSpPr>
          <p:cNvPr id="108" name="Google Shape;108;p1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a:t>
            </a:r>
            <a:r>
              <a:rPr lang="en"/>
              <a:t>7.12</a:t>
            </a:r>
            <a:r>
              <a:rPr lang="en"/>
              <a:t> </a:t>
            </a:r>
            <a:r>
              <a:rPr lang="en"/>
              <a:t>Graphing the Standard Form, Part 1</a:t>
            </a:r>
            <a:endParaRPr/>
          </a:p>
        </p:txBody>
      </p:sp>
      <p:sp>
        <p:nvSpPr>
          <p:cNvPr id="109" name="Google Shape;109;p1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17"/>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115" name="Google Shape;115;p17"/>
          <p:cNvSpPr txBox="1"/>
          <p:nvPr>
            <p:ph idx="1" type="body"/>
          </p:nvPr>
        </p:nvSpPr>
        <p:spPr>
          <a:xfrm>
            <a:off x="311700" y="752750"/>
            <a:ext cx="4682700" cy="3864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Previous</a:t>
            </a:r>
            <a:endParaRPr b="1"/>
          </a:p>
          <a:p>
            <a:pPr indent="-342900" lvl="0" marL="457200" rtl="0" algn="l">
              <a:spcBef>
                <a:spcPts val="1200"/>
              </a:spcBef>
              <a:spcAft>
                <a:spcPts val="0"/>
              </a:spcAft>
              <a:buSzPts val="1800"/>
              <a:buChar char="●"/>
            </a:pPr>
            <a:r>
              <a:rPr lang="en" sz="1800"/>
              <a:t>Slope</a:t>
            </a:r>
            <a:endParaRPr sz="1800"/>
          </a:p>
          <a:p>
            <a:pPr indent="-304800" lvl="1" marL="914400" rtl="0" algn="l">
              <a:spcBef>
                <a:spcPts val="0"/>
              </a:spcBef>
              <a:spcAft>
                <a:spcPts val="0"/>
              </a:spcAft>
              <a:buSzPts val="1200"/>
              <a:buChar char="○"/>
            </a:pPr>
            <a:r>
              <a:rPr lang="en" sz="1600"/>
              <a:t>The rate of change or steepness of a line, found by rise ÷ run (change in </a:t>
            </a:r>
            <a:r>
              <a:rPr i="1" lang="en" sz="1600">
                <a:latin typeface="Times New Roman"/>
                <a:ea typeface="Times New Roman"/>
                <a:cs typeface="Times New Roman"/>
                <a:sym typeface="Times New Roman"/>
              </a:rPr>
              <a:t>y</a:t>
            </a:r>
            <a:r>
              <a:rPr lang="en" sz="1600"/>
              <a:t> ÷ change in </a:t>
            </a:r>
            <a:r>
              <a:rPr i="1" lang="en" sz="1600">
                <a:latin typeface="Times New Roman"/>
                <a:ea typeface="Times New Roman"/>
                <a:cs typeface="Times New Roman"/>
                <a:sym typeface="Times New Roman"/>
              </a:rPr>
              <a:t>x</a:t>
            </a:r>
            <a:r>
              <a:rPr lang="en" sz="1600"/>
              <a:t>).</a:t>
            </a:r>
            <a:endParaRPr sz="1600"/>
          </a:p>
          <a:p>
            <a:pPr indent="-342900" lvl="0" marL="457200" rtl="0" algn="l">
              <a:spcBef>
                <a:spcPts val="0"/>
              </a:spcBef>
              <a:spcAft>
                <a:spcPts val="0"/>
              </a:spcAft>
              <a:buSzPts val="1800"/>
              <a:buFont typeface="Times New Roman"/>
              <a:buChar char="●"/>
            </a:pPr>
            <a:r>
              <a:rPr i="1" lang="en" sz="1800">
                <a:latin typeface="Times New Roman"/>
                <a:ea typeface="Times New Roman"/>
                <a:cs typeface="Times New Roman"/>
                <a:sym typeface="Times New Roman"/>
              </a:rPr>
              <a:t>y</a:t>
            </a:r>
            <a:r>
              <a:rPr lang="en" sz="1800"/>
              <a:t>-intercept</a:t>
            </a:r>
            <a:endParaRPr sz="1800"/>
          </a:p>
          <a:p>
            <a:pPr indent="-330200" lvl="1" marL="914400" rtl="0" algn="l">
              <a:spcBef>
                <a:spcPts val="0"/>
              </a:spcBef>
              <a:spcAft>
                <a:spcPts val="0"/>
              </a:spcAft>
              <a:buSzPts val="1600"/>
              <a:buChar char="○"/>
            </a:pPr>
            <a:r>
              <a:rPr lang="en" sz="1600"/>
              <a:t>The point where the graph crosses the </a:t>
            </a:r>
            <a:r>
              <a:rPr i="1" lang="en" sz="1600">
                <a:latin typeface="Times New Roman"/>
                <a:ea typeface="Times New Roman"/>
                <a:cs typeface="Times New Roman"/>
                <a:sym typeface="Times New Roman"/>
              </a:rPr>
              <a:t>y</a:t>
            </a:r>
            <a:r>
              <a:rPr lang="en" sz="1600"/>
              <a:t>-axis; the </a:t>
            </a:r>
            <a:r>
              <a:rPr i="1" lang="en" sz="1600">
                <a:latin typeface="Times New Roman"/>
                <a:ea typeface="Times New Roman"/>
                <a:cs typeface="Times New Roman"/>
                <a:sym typeface="Times New Roman"/>
              </a:rPr>
              <a:t>x</a:t>
            </a:r>
            <a:r>
              <a:rPr lang="en" sz="1600"/>
              <a:t>-value is 0. (0, </a:t>
            </a:r>
            <a:r>
              <a:rPr i="1" lang="en" sz="1600">
                <a:latin typeface="Times New Roman"/>
                <a:ea typeface="Times New Roman"/>
                <a:cs typeface="Times New Roman"/>
                <a:sym typeface="Times New Roman"/>
              </a:rPr>
              <a:t>y</a:t>
            </a:r>
            <a:r>
              <a:rPr lang="en" sz="1600"/>
              <a:t>).</a:t>
            </a:r>
            <a:endParaRPr sz="1600"/>
          </a:p>
          <a:p>
            <a:pPr indent="-342900" lvl="0" marL="457200" rtl="0" algn="l">
              <a:spcBef>
                <a:spcPts val="0"/>
              </a:spcBef>
              <a:spcAft>
                <a:spcPts val="0"/>
              </a:spcAft>
              <a:buSzPts val="1800"/>
              <a:buChar char="●"/>
            </a:pPr>
            <a:r>
              <a:rPr lang="en" sz="1800"/>
              <a:t>Quadratic functions</a:t>
            </a:r>
            <a:endParaRPr sz="1800"/>
          </a:p>
          <a:p>
            <a:pPr indent="-330200" lvl="1" marL="914400" rtl="0" algn="l">
              <a:spcBef>
                <a:spcPts val="0"/>
              </a:spcBef>
              <a:spcAft>
                <a:spcPts val="0"/>
              </a:spcAft>
              <a:buSzPts val="1600"/>
              <a:buChar char="○"/>
            </a:pPr>
            <a:r>
              <a:rPr lang="en" sz="1600"/>
              <a:t>A function where the output is given by a quadratic expression in the input. </a:t>
            </a:r>
            <a:r>
              <a:rPr i="1" lang="en" sz="1600">
                <a:latin typeface="Times New Roman"/>
                <a:ea typeface="Times New Roman"/>
                <a:cs typeface="Times New Roman"/>
                <a:sym typeface="Times New Roman"/>
              </a:rPr>
              <a:t>f</a:t>
            </a:r>
            <a:r>
              <a:rPr lang="en" sz="1600"/>
              <a:t>(</a:t>
            </a:r>
            <a:r>
              <a:rPr i="1" lang="en" sz="1600">
                <a:latin typeface="Times New Roman"/>
                <a:ea typeface="Times New Roman"/>
                <a:cs typeface="Times New Roman"/>
                <a:sym typeface="Times New Roman"/>
              </a:rPr>
              <a:t>x</a:t>
            </a:r>
            <a:r>
              <a:rPr lang="en" sz="1600"/>
              <a:t>) = </a:t>
            </a:r>
            <a:r>
              <a:rPr i="1" lang="en" sz="1600">
                <a:latin typeface="Times New Roman"/>
                <a:ea typeface="Times New Roman"/>
                <a:cs typeface="Times New Roman"/>
                <a:sym typeface="Times New Roman"/>
              </a:rPr>
              <a:t>ax</a:t>
            </a:r>
            <a:r>
              <a:rPr baseline="30000" lang="en" sz="1600"/>
              <a:t>2</a:t>
            </a:r>
            <a:r>
              <a:rPr lang="en" sz="1600"/>
              <a:t>+ </a:t>
            </a:r>
            <a:r>
              <a:rPr i="1" lang="en" sz="1600">
                <a:latin typeface="Times New Roman"/>
                <a:ea typeface="Times New Roman"/>
                <a:cs typeface="Times New Roman"/>
                <a:sym typeface="Times New Roman"/>
              </a:rPr>
              <a:t>bx</a:t>
            </a:r>
            <a:r>
              <a:rPr lang="en" sz="1600"/>
              <a:t> + </a:t>
            </a:r>
            <a:r>
              <a:rPr i="1" lang="en" sz="1600">
                <a:latin typeface="Times New Roman"/>
                <a:ea typeface="Times New Roman"/>
                <a:cs typeface="Times New Roman"/>
                <a:sym typeface="Times New Roman"/>
              </a:rPr>
              <a:t>c</a:t>
            </a:r>
            <a:r>
              <a:rPr lang="en" sz="1600"/>
              <a:t>.</a:t>
            </a:r>
            <a:endParaRPr/>
          </a:p>
          <a:p>
            <a:pPr indent="0" lvl="0" marL="0" rtl="0" algn="l">
              <a:spcBef>
                <a:spcPts val="0"/>
              </a:spcBef>
              <a:spcAft>
                <a:spcPts val="1200"/>
              </a:spcAft>
              <a:buNone/>
            </a:pPr>
            <a:r>
              <a:t/>
            </a:r>
            <a:endParaRPr sz="1600"/>
          </a:p>
        </p:txBody>
      </p:sp>
      <p:sp>
        <p:nvSpPr>
          <p:cNvPr id="116" name="Google Shape;116;p17"/>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Lesson 7.12 Graphing the Standard Form, Part 1</a:t>
            </a:r>
            <a:endParaRPr/>
          </a:p>
        </p:txBody>
      </p:sp>
      <p:sp>
        <p:nvSpPr>
          <p:cNvPr id="117" name="Google Shape;117;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18" name="Google Shape;118;p17"/>
          <p:cNvSpPr txBox="1"/>
          <p:nvPr>
            <p:ph idx="2" type="body"/>
          </p:nvPr>
        </p:nvSpPr>
        <p:spPr>
          <a:xfrm>
            <a:off x="4876925" y="178050"/>
            <a:ext cx="4134000" cy="44397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sz="1800"/>
              <a:t>Factored Form</a:t>
            </a:r>
            <a:endParaRPr sz="1800"/>
          </a:p>
          <a:p>
            <a:pPr indent="-330200" lvl="1" marL="914400" rtl="0" algn="l">
              <a:spcBef>
                <a:spcPts val="0"/>
              </a:spcBef>
              <a:spcAft>
                <a:spcPts val="0"/>
              </a:spcAft>
              <a:buSzPts val="1600"/>
              <a:buChar char="○"/>
            </a:pPr>
            <a:r>
              <a:rPr lang="en" sz="1600"/>
              <a:t>An expression written as a product of its factors.</a:t>
            </a:r>
            <a:endParaRPr/>
          </a:p>
          <a:p>
            <a:pPr indent="-342900" lvl="0" marL="457200" rtl="0" algn="l">
              <a:spcBef>
                <a:spcPts val="0"/>
              </a:spcBef>
              <a:spcAft>
                <a:spcPts val="0"/>
              </a:spcAft>
              <a:buSzPts val="1800"/>
              <a:buChar char="●"/>
            </a:pPr>
            <a:r>
              <a:rPr lang="en" sz="1800"/>
              <a:t>Parent Function</a:t>
            </a:r>
            <a:endParaRPr sz="1800"/>
          </a:p>
          <a:p>
            <a:pPr indent="-330200" lvl="1" marL="914400" rtl="0" algn="l">
              <a:spcBef>
                <a:spcPts val="0"/>
              </a:spcBef>
              <a:spcAft>
                <a:spcPts val="0"/>
              </a:spcAft>
              <a:buSzPts val="1600"/>
              <a:buChar char="○"/>
            </a:pPr>
            <a:r>
              <a:rPr lang="en" sz="1600"/>
              <a:t>In quadratic functions, </a:t>
            </a:r>
            <a:r>
              <a:rPr i="1" lang="en" sz="1600">
                <a:latin typeface="Times New Roman"/>
                <a:ea typeface="Times New Roman"/>
                <a:cs typeface="Times New Roman"/>
                <a:sym typeface="Times New Roman"/>
              </a:rPr>
              <a:t>𝑓</a:t>
            </a:r>
            <a:r>
              <a:rPr lang="en" sz="1600"/>
              <a:t>(</a:t>
            </a:r>
            <a:r>
              <a:rPr i="1" lang="en" sz="1600">
                <a:latin typeface="Times New Roman"/>
                <a:ea typeface="Times New Roman"/>
                <a:cs typeface="Times New Roman"/>
                <a:sym typeface="Times New Roman"/>
              </a:rPr>
              <a:t>x</a:t>
            </a:r>
            <a:r>
              <a:rPr lang="en" sz="1600"/>
              <a:t>) = </a:t>
            </a:r>
            <a:r>
              <a:rPr i="1" lang="en" sz="1600">
                <a:latin typeface="Times New Roman"/>
                <a:ea typeface="Times New Roman"/>
                <a:cs typeface="Times New Roman"/>
                <a:sym typeface="Times New Roman"/>
              </a:rPr>
              <a:t>x</a:t>
            </a:r>
            <a:r>
              <a:rPr lang="en" sz="1600"/>
              <a:t>².</a:t>
            </a:r>
            <a:endParaRPr sz="1600"/>
          </a:p>
          <a:p>
            <a:pPr indent="-342900" lvl="0" marL="457200" rtl="0" algn="l">
              <a:spcBef>
                <a:spcPts val="0"/>
              </a:spcBef>
              <a:spcAft>
                <a:spcPts val="0"/>
              </a:spcAft>
              <a:buSzPts val="1800"/>
              <a:buChar char="●"/>
            </a:pPr>
            <a:r>
              <a:rPr lang="en" sz="1800"/>
              <a:t>Standard Form</a:t>
            </a:r>
            <a:endParaRPr sz="1800"/>
          </a:p>
          <a:p>
            <a:pPr indent="-330200" lvl="1" marL="914400" rtl="0" algn="l">
              <a:spcBef>
                <a:spcPts val="0"/>
              </a:spcBef>
              <a:spcAft>
                <a:spcPts val="0"/>
              </a:spcAft>
              <a:buSzPts val="1600"/>
              <a:buChar char="○"/>
            </a:pPr>
            <a:r>
              <a:rPr lang="en" sz="1600"/>
              <a:t>A quadratic expression written as </a:t>
            </a:r>
            <a:r>
              <a:rPr i="1" lang="en" sz="1600">
                <a:latin typeface="Times New Roman"/>
                <a:ea typeface="Times New Roman"/>
                <a:cs typeface="Times New Roman"/>
                <a:sym typeface="Times New Roman"/>
              </a:rPr>
              <a:t>f</a:t>
            </a:r>
            <a:r>
              <a:rPr lang="en" sz="1600"/>
              <a:t>(</a:t>
            </a:r>
            <a:r>
              <a:rPr i="1" lang="en" sz="1600">
                <a:latin typeface="Times New Roman"/>
                <a:ea typeface="Times New Roman"/>
                <a:cs typeface="Times New Roman"/>
                <a:sym typeface="Times New Roman"/>
              </a:rPr>
              <a:t>x</a:t>
            </a:r>
            <a:r>
              <a:rPr lang="en" sz="1600"/>
              <a:t>) = </a:t>
            </a:r>
            <a:r>
              <a:rPr i="1" lang="en" sz="1600">
                <a:latin typeface="Times New Roman"/>
                <a:ea typeface="Times New Roman"/>
                <a:cs typeface="Times New Roman"/>
                <a:sym typeface="Times New Roman"/>
              </a:rPr>
              <a:t>ax</a:t>
            </a:r>
            <a:r>
              <a:rPr baseline="30000" lang="en" sz="1600"/>
              <a:t>2</a:t>
            </a:r>
            <a:r>
              <a:rPr lang="en" sz="1600"/>
              <a:t>+ </a:t>
            </a:r>
            <a:r>
              <a:rPr i="1" lang="en" sz="1600">
                <a:latin typeface="Times New Roman"/>
                <a:ea typeface="Times New Roman"/>
                <a:cs typeface="Times New Roman"/>
                <a:sym typeface="Times New Roman"/>
              </a:rPr>
              <a:t>bx</a:t>
            </a:r>
            <a:r>
              <a:rPr lang="en" sz="1600"/>
              <a:t> + </a:t>
            </a:r>
            <a:r>
              <a:rPr i="1" lang="en" sz="1600">
                <a:latin typeface="Times New Roman"/>
                <a:ea typeface="Times New Roman"/>
                <a:cs typeface="Times New Roman"/>
                <a:sym typeface="Times New Roman"/>
              </a:rPr>
              <a:t>c</a:t>
            </a:r>
            <a:r>
              <a:rPr lang="en" sz="1600"/>
              <a:t>.</a:t>
            </a:r>
            <a:endParaRPr/>
          </a:p>
          <a:p>
            <a:pPr indent="-342900" lvl="0" marL="457200" rtl="0" algn="l">
              <a:spcBef>
                <a:spcPts val="0"/>
              </a:spcBef>
              <a:spcAft>
                <a:spcPts val="0"/>
              </a:spcAft>
              <a:buSzPts val="1800"/>
              <a:buChar char="●"/>
            </a:pPr>
            <a:r>
              <a:rPr lang="en" sz="1800"/>
              <a:t>Transformation</a:t>
            </a:r>
            <a:endParaRPr sz="1800"/>
          </a:p>
          <a:p>
            <a:pPr indent="-330200" lvl="1" marL="914400" rtl="0" algn="l">
              <a:spcBef>
                <a:spcPts val="0"/>
              </a:spcBef>
              <a:spcAft>
                <a:spcPts val="0"/>
              </a:spcAft>
              <a:buSzPts val="1600"/>
              <a:buChar char="○"/>
            </a:pPr>
            <a:r>
              <a:rPr lang="en" sz="1600"/>
              <a:t>The movement of a parent function vertically, horizontally, through shifts, reflections, stretches, and compressions.</a:t>
            </a:r>
            <a:endParaRPr sz="1600"/>
          </a:p>
          <a:p>
            <a:pPr indent="0" lvl="0" marL="0" rtl="0" algn="l">
              <a:spcBef>
                <a:spcPts val="0"/>
              </a:spcBef>
              <a:spcAft>
                <a:spcPts val="0"/>
              </a:spcAft>
              <a:buNone/>
            </a:pPr>
            <a:r>
              <a:rPr b="1" lang="en"/>
              <a:t>New</a:t>
            </a:r>
            <a:endParaRPr b="1"/>
          </a:p>
          <a:p>
            <a:pPr indent="-342900" lvl="0" marL="457200" rtl="0" algn="l">
              <a:spcBef>
                <a:spcPts val="1200"/>
              </a:spcBef>
              <a:spcAft>
                <a:spcPts val="0"/>
              </a:spcAft>
              <a:buSzPts val="1800"/>
              <a:buChar char="●"/>
            </a:pPr>
            <a:r>
              <a:rPr lang="en" sz="1800"/>
              <a:t>None</a:t>
            </a:r>
            <a:endParaRPr sz="16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24" name="Google Shape;124;p18"/>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Clr>
                <a:schemeClr val="dk1"/>
              </a:buClr>
              <a:buSzPts val="1100"/>
              <a:buFont typeface="Arial"/>
              <a:buNone/>
            </a:pPr>
            <a:r>
              <a:rPr b="0" lang="en" sz="2400">
                <a:latin typeface="Noto Sans"/>
                <a:ea typeface="Noto Sans"/>
                <a:cs typeface="Noto Sans"/>
                <a:sym typeface="Noto Sans"/>
              </a:rPr>
              <a:t>First Stop: Warm Up</a:t>
            </a:r>
            <a:endParaRPr/>
          </a:p>
        </p:txBody>
      </p:sp>
      <p:pic>
        <p:nvPicPr>
          <p:cNvPr descr="Map consisting of seven rectangles connected by dotted lines conveying the progression of the Lesson. Each rectangle has an icon with text. The first rectangle depicts a rocket and is emphasized in dark green with yellow text that reads &quot;Warm Up.&quot;" id="125" name="Google Shape;125;p18" title="Screenshot 2025-10-23 at 9.29.17 AM.png"/>
          <p:cNvPicPr preferRelativeResize="0"/>
          <p:nvPr/>
        </p:nvPicPr>
        <p:blipFill>
          <a:blip r:embed="rId3">
            <a:alphaModFix/>
          </a:blip>
          <a:stretch>
            <a:fillRect/>
          </a:stretch>
        </p:blipFill>
        <p:spPr>
          <a:xfrm>
            <a:off x="146304" y="1426464"/>
            <a:ext cx="8839204" cy="316795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9" name="Shape 129"/>
        <p:cNvGrpSpPr/>
        <p:nvPr/>
      </p:nvGrpSpPr>
      <p:grpSpPr>
        <a:xfrm>
          <a:off x="0" y="0"/>
          <a:ext cx="0" cy="0"/>
          <a:chOff x="0" y="0"/>
          <a:chExt cx="0" cy="0"/>
        </a:xfrm>
      </p:grpSpPr>
      <p:sp>
        <p:nvSpPr>
          <p:cNvPr id="130" name="Google Shape;130;p19"/>
          <p:cNvSpPr txBox="1"/>
          <p:nvPr>
            <p:ph type="title"/>
          </p:nvPr>
        </p:nvSpPr>
        <p:spPr>
          <a:xfrm>
            <a:off x="311700" y="137160"/>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Warm Up </a:t>
            </a:r>
            <a:endParaRPr b="0" sz="1400">
              <a:solidFill>
                <a:srgbClr val="666666"/>
              </a:solidFill>
            </a:endParaRPr>
          </a:p>
          <a:p>
            <a:pPr indent="0" lvl="0" marL="0" rtl="0" algn="l">
              <a:spcBef>
                <a:spcPts val="0"/>
              </a:spcBef>
              <a:spcAft>
                <a:spcPts val="0"/>
              </a:spcAft>
              <a:buNone/>
            </a:pPr>
            <a:r>
              <a:rPr lang="en" sz="3000"/>
              <a:t>Use the Graph to Find the Equation! 🔎</a:t>
            </a:r>
            <a:endParaRPr>
              <a:solidFill>
                <a:srgbClr val="005047"/>
              </a:solidFill>
            </a:endParaRPr>
          </a:p>
        </p:txBody>
      </p:sp>
      <p:sp>
        <p:nvSpPr>
          <p:cNvPr id="131" name="Google Shape;131;p19"/>
          <p:cNvSpPr txBox="1"/>
          <p:nvPr>
            <p:ph idx="1" type="body"/>
          </p:nvPr>
        </p:nvSpPr>
        <p:spPr>
          <a:xfrm>
            <a:off x="311700" y="989450"/>
            <a:ext cx="8716500" cy="10539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sz="2100"/>
              <a:t>The graphs A (</a:t>
            </a:r>
            <a:r>
              <a:rPr lang="en" sz="2100">
                <a:solidFill>
                  <a:srgbClr val="FF0000"/>
                </a:solidFill>
              </a:rPr>
              <a:t>red</a:t>
            </a:r>
            <a:r>
              <a:rPr lang="en" sz="2100"/>
              <a:t>), B (</a:t>
            </a:r>
            <a:r>
              <a:rPr lang="en" sz="2100">
                <a:solidFill>
                  <a:srgbClr val="38761D"/>
                </a:solidFill>
              </a:rPr>
              <a:t>green</a:t>
            </a:r>
            <a:r>
              <a:rPr lang="en" sz="2100"/>
              <a:t>), and C (</a:t>
            </a:r>
            <a:r>
              <a:rPr lang="en" sz="2100">
                <a:solidFill>
                  <a:srgbClr val="3D85C6"/>
                </a:solidFill>
              </a:rPr>
              <a:t>blue</a:t>
            </a:r>
            <a:r>
              <a:rPr lang="en" sz="2100"/>
              <a:t>) represent three linear equations. Determine which graph represents the listed equation?</a:t>
            </a:r>
            <a:endParaRPr sz="2100"/>
          </a:p>
        </p:txBody>
      </p:sp>
      <p:sp>
        <p:nvSpPr>
          <p:cNvPr id="132" name="Google Shape;132;p1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33" name="Google Shape;133;p19"/>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7.12.1 Using Coefficients and Constant Terms to Identify Graphs of Linear Equations</a:t>
            </a:r>
            <a:endParaRPr/>
          </a:p>
        </p:txBody>
      </p:sp>
      <p:sp>
        <p:nvSpPr>
          <p:cNvPr id="134" name="Google Shape;134;p19"/>
          <p:cNvSpPr txBox="1"/>
          <p:nvPr/>
        </p:nvSpPr>
        <p:spPr>
          <a:xfrm>
            <a:off x="406200" y="1924350"/>
            <a:ext cx="4290000" cy="1294800"/>
          </a:xfrm>
          <a:prstGeom prst="rect">
            <a:avLst/>
          </a:prstGeom>
          <a:noFill/>
          <a:ln>
            <a:noFill/>
          </a:ln>
        </p:spPr>
        <p:txBody>
          <a:bodyPr anchorCtr="0" anchor="t" bIns="91425" lIns="91425" spcFirstLastPara="1" rIns="91425" wrap="square" tIns="91425">
            <a:noAutofit/>
          </a:bodyPr>
          <a:lstStyle/>
          <a:p>
            <a:pPr indent="-381000" lvl="0" marL="457200" rtl="0" algn="l">
              <a:spcBef>
                <a:spcPts val="0"/>
              </a:spcBef>
              <a:spcAft>
                <a:spcPts val="0"/>
              </a:spcAft>
              <a:buClr>
                <a:schemeClr val="dk1"/>
              </a:buClr>
              <a:buSzPts val="2400"/>
              <a:buFont typeface="Noto Sans"/>
              <a:buAutoNum type="arabicPeriod"/>
            </a:pPr>
            <a:r>
              <a:rPr i="1" lang="en" sz="2400">
                <a:solidFill>
                  <a:schemeClr val="dk1"/>
                </a:solidFill>
                <a:latin typeface="Times New Roman"/>
                <a:ea typeface="Times New Roman"/>
                <a:cs typeface="Times New Roman"/>
                <a:sym typeface="Times New Roman"/>
              </a:rPr>
              <a:t>y </a:t>
            </a:r>
            <a:r>
              <a:rPr lang="en" sz="2400">
                <a:solidFill>
                  <a:schemeClr val="dk1"/>
                </a:solidFill>
                <a:latin typeface="Noto Sans"/>
                <a:ea typeface="Noto Sans"/>
                <a:cs typeface="Noto Sans"/>
                <a:sym typeface="Noto Sans"/>
              </a:rPr>
              <a:t>= 2</a:t>
            </a:r>
            <a:r>
              <a:rPr i="1" lang="en" sz="2400">
                <a:solidFill>
                  <a:schemeClr val="dk1"/>
                </a:solidFill>
                <a:latin typeface="Times New Roman"/>
                <a:ea typeface="Times New Roman"/>
                <a:cs typeface="Times New Roman"/>
                <a:sym typeface="Times New Roman"/>
              </a:rPr>
              <a:t>x </a:t>
            </a:r>
            <a:r>
              <a:rPr lang="en" sz="2400">
                <a:solidFill>
                  <a:schemeClr val="dk1"/>
                </a:solidFill>
                <a:latin typeface="Noto Sans"/>
                <a:ea typeface="Noto Sans"/>
                <a:cs typeface="Noto Sans"/>
                <a:sym typeface="Noto Sans"/>
              </a:rPr>
              <a:t>+ 4</a:t>
            </a:r>
            <a:endParaRPr sz="2400">
              <a:solidFill>
                <a:schemeClr val="dk1"/>
              </a:solidFill>
              <a:latin typeface="Noto Sans"/>
              <a:ea typeface="Noto Sans"/>
              <a:cs typeface="Noto Sans"/>
              <a:sym typeface="Noto Sans"/>
            </a:endParaRPr>
          </a:p>
          <a:p>
            <a:pPr indent="-381000" lvl="0" marL="457200" rtl="0" algn="l">
              <a:spcBef>
                <a:spcPts val="1000"/>
              </a:spcBef>
              <a:spcAft>
                <a:spcPts val="0"/>
              </a:spcAft>
              <a:buClr>
                <a:schemeClr val="dk1"/>
              </a:buClr>
              <a:buSzPts val="2400"/>
              <a:buFont typeface="Noto Sans"/>
              <a:buAutoNum type="arabicPeriod"/>
            </a:pPr>
            <a:r>
              <a:rPr i="1" lang="en" sz="2400">
                <a:solidFill>
                  <a:schemeClr val="dk1"/>
                </a:solidFill>
                <a:latin typeface="Times New Roman"/>
                <a:ea typeface="Times New Roman"/>
                <a:cs typeface="Times New Roman"/>
                <a:sym typeface="Times New Roman"/>
              </a:rPr>
              <a:t>y </a:t>
            </a:r>
            <a:r>
              <a:rPr lang="en" sz="2400">
                <a:solidFill>
                  <a:schemeClr val="dk1"/>
                </a:solidFill>
                <a:latin typeface="Noto Sans"/>
                <a:ea typeface="Noto Sans"/>
                <a:cs typeface="Noto Sans"/>
                <a:sym typeface="Noto Sans"/>
              </a:rPr>
              <a:t>= 3 - </a:t>
            </a:r>
            <a:r>
              <a:rPr i="1" lang="en" sz="2400">
                <a:solidFill>
                  <a:schemeClr val="dk1"/>
                </a:solidFill>
                <a:latin typeface="Times New Roman"/>
                <a:ea typeface="Times New Roman"/>
                <a:cs typeface="Times New Roman"/>
                <a:sym typeface="Times New Roman"/>
              </a:rPr>
              <a:t>x</a:t>
            </a:r>
            <a:r>
              <a:rPr lang="en" sz="2400">
                <a:solidFill>
                  <a:schemeClr val="dk1"/>
                </a:solidFill>
                <a:latin typeface="Noto Sans"/>
                <a:ea typeface="Noto Sans"/>
                <a:cs typeface="Noto Sans"/>
                <a:sym typeface="Noto Sans"/>
              </a:rPr>
              <a:t> </a:t>
            </a:r>
            <a:endParaRPr sz="2400">
              <a:solidFill>
                <a:schemeClr val="dk1"/>
              </a:solidFill>
              <a:latin typeface="Noto Sans"/>
              <a:ea typeface="Noto Sans"/>
              <a:cs typeface="Noto Sans"/>
              <a:sym typeface="Noto Sans"/>
            </a:endParaRPr>
          </a:p>
          <a:p>
            <a:pPr indent="-381000" lvl="0" marL="457200" rtl="0" algn="l">
              <a:spcBef>
                <a:spcPts val="1000"/>
              </a:spcBef>
              <a:spcAft>
                <a:spcPts val="1000"/>
              </a:spcAft>
              <a:buClr>
                <a:schemeClr val="dk1"/>
              </a:buClr>
              <a:buSzPts val="2400"/>
              <a:buFont typeface="Noto Sans"/>
              <a:buAutoNum type="arabicPeriod"/>
            </a:pPr>
            <a:r>
              <a:rPr i="1" lang="en" sz="2400">
                <a:solidFill>
                  <a:schemeClr val="dk1"/>
                </a:solidFill>
                <a:latin typeface="Times New Roman"/>
                <a:ea typeface="Times New Roman"/>
                <a:cs typeface="Times New Roman"/>
                <a:sym typeface="Times New Roman"/>
              </a:rPr>
              <a:t>y </a:t>
            </a:r>
            <a:r>
              <a:rPr lang="en" sz="2400">
                <a:solidFill>
                  <a:schemeClr val="dk1"/>
                </a:solidFill>
                <a:latin typeface="Noto Sans"/>
                <a:ea typeface="Noto Sans"/>
                <a:cs typeface="Noto Sans"/>
                <a:sym typeface="Noto Sans"/>
              </a:rPr>
              <a:t>= 3</a:t>
            </a:r>
            <a:r>
              <a:rPr i="1" lang="en" sz="2400">
                <a:solidFill>
                  <a:schemeClr val="dk1"/>
                </a:solidFill>
                <a:latin typeface="Times New Roman"/>
                <a:ea typeface="Times New Roman"/>
                <a:cs typeface="Times New Roman"/>
                <a:sym typeface="Times New Roman"/>
              </a:rPr>
              <a:t>x </a:t>
            </a:r>
            <a:r>
              <a:rPr lang="en" sz="2400">
                <a:solidFill>
                  <a:schemeClr val="dk1"/>
                </a:solidFill>
                <a:latin typeface="Noto Sans"/>
                <a:ea typeface="Noto Sans"/>
                <a:cs typeface="Noto Sans"/>
                <a:sym typeface="Noto Sans"/>
              </a:rPr>
              <a:t>- 2</a:t>
            </a:r>
            <a:endParaRPr sz="2400">
              <a:solidFill>
                <a:schemeClr val="dk1"/>
              </a:solidFill>
              <a:latin typeface="Noto Sans"/>
              <a:ea typeface="Noto Sans"/>
              <a:cs typeface="Noto Sans"/>
              <a:sym typeface="Noto Sans"/>
            </a:endParaRPr>
          </a:p>
        </p:txBody>
      </p:sp>
      <p:pic>
        <p:nvPicPr>
          <p:cNvPr descr="Graph of Line A, B, and C. Line A passes through (-2, 5) and (3, 0). Line B passes through (-2, 0) and (3, 10). Line C passes through (-1, -5) and (4, 10)." id="135" name="Google Shape;135;p19"/>
          <p:cNvPicPr preferRelativeResize="0"/>
          <p:nvPr/>
        </p:nvPicPr>
        <p:blipFill>
          <a:blip r:embed="rId4">
            <a:alphaModFix/>
          </a:blip>
          <a:stretch>
            <a:fillRect/>
          </a:stretch>
        </p:blipFill>
        <p:spPr>
          <a:xfrm>
            <a:off x="3596399" y="1924351"/>
            <a:ext cx="3563875" cy="2652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4">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41" name="Google Shape;141;p20"/>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Second Stop: Learning Activity A</a:t>
            </a:r>
            <a:endParaRPr/>
          </a:p>
        </p:txBody>
      </p:sp>
      <p:pic>
        <p:nvPicPr>
          <p:cNvPr descr="Map consisting of seven rectangles connected by dotted lines conveying the progression of the Lesson. Each rectangle has an icon with text. Adding to the warm up stop, the second rectangle is now highlighted in dark green. A clipboard icon and the text &quot;Learning Activity&quot; are displayed in yellow font. " id="142" name="Google Shape;142;p20" title="Screenshot 2025-10-23 at 9.30.00 AM.png"/>
          <p:cNvPicPr preferRelativeResize="0"/>
          <p:nvPr/>
        </p:nvPicPr>
        <p:blipFill>
          <a:blip r:embed="rId3">
            <a:alphaModFix/>
          </a:blip>
          <a:stretch>
            <a:fillRect/>
          </a:stretch>
        </p:blipFill>
        <p:spPr>
          <a:xfrm>
            <a:off x="148850" y="1426464"/>
            <a:ext cx="8839204" cy="3167957"/>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46" name="Shape 146"/>
        <p:cNvGrpSpPr/>
        <p:nvPr/>
      </p:nvGrpSpPr>
      <p:grpSpPr>
        <a:xfrm>
          <a:off x="0" y="0"/>
          <a:ext cx="0" cy="0"/>
          <a:chOff x="0" y="0"/>
          <a:chExt cx="0" cy="0"/>
        </a:xfrm>
      </p:grpSpPr>
      <p:pic>
        <p:nvPicPr>
          <p:cNvPr descr="Icon indicating the slide contains a support for students with disabilities" id="147" name="Google Shape;147;p21" title="Frame 13.png"/>
          <p:cNvPicPr preferRelativeResize="0"/>
          <p:nvPr/>
        </p:nvPicPr>
        <p:blipFill>
          <a:blip r:embed="rId4">
            <a:alphaModFix/>
          </a:blip>
          <a:stretch>
            <a:fillRect/>
          </a:stretch>
        </p:blipFill>
        <p:spPr>
          <a:xfrm>
            <a:off x="8283607" y="140237"/>
            <a:ext cx="274320" cy="274320"/>
          </a:xfrm>
          <a:prstGeom prst="rect">
            <a:avLst/>
          </a:prstGeom>
          <a:noFill/>
          <a:ln>
            <a:noFill/>
          </a:ln>
        </p:spPr>
      </p:pic>
      <p:pic>
        <p:nvPicPr>
          <p:cNvPr descr="Icon indicating the slide contains a support for emerging bilingual students " id="148" name="Google Shape;148;p21" title="emojione_input-latin-letters (4).png"/>
          <p:cNvPicPr preferRelativeResize="0"/>
          <p:nvPr/>
        </p:nvPicPr>
        <p:blipFill>
          <a:blip r:embed="rId5">
            <a:alphaModFix/>
          </a:blip>
          <a:stretch>
            <a:fillRect/>
          </a:stretch>
        </p:blipFill>
        <p:spPr>
          <a:xfrm>
            <a:off x="8639257" y="117371"/>
            <a:ext cx="320040" cy="320040"/>
          </a:xfrm>
          <a:prstGeom prst="rect">
            <a:avLst/>
          </a:prstGeom>
          <a:noFill/>
          <a:ln>
            <a:noFill/>
          </a:ln>
        </p:spPr>
      </p:pic>
      <p:sp>
        <p:nvSpPr>
          <p:cNvPr id="149" name="Google Shape;149;p21"/>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Learning Strategies</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500"/>
              <a:t>Graph </a:t>
            </a:r>
            <a:r>
              <a:rPr i="1" lang="en" sz="2500">
                <a:latin typeface="Times New Roman"/>
                <a:ea typeface="Times New Roman"/>
                <a:cs typeface="Times New Roman"/>
                <a:sym typeface="Times New Roman"/>
              </a:rPr>
              <a:t>f</a:t>
            </a:r>
            <a:r>
              <a:rPr lang="en" sz="2500"/>
              <a:t>(</a:t>
            </a:r>
            <a:r>
              <a:rPr i="1" lang="en" sz="2500">
                <a:latin typeface="Times New Roman"/>
                <a:ea typeface="Times New Roman"/>
                <a:cs typeface="Times New Roman"/>
                <a:sym typeface="Times New Roman"/>
              </a:rPr>
              <a:t>x</a:t>
            </a:r>
            <a:r>
              <a:rPr lang="en" sz="2500"/>
              <a:t>) = </a:t>
            </a:r>
            <a:r>
              <a:rPr i="1" lang="en" sz="2500">
                <a:latin typeface="Times New Roman"/>
                <a:ea typeface="Times New Roman"/>
                <a:cs typeface="Times New Roman"/>
                <a:sym typeface="Times New Roman"/>
              </a:rPr>
              <a:t>x</a:t>
            </a:r>
            <a:r>
              <a:rPr baseline="30000" lang="en" sz="2500"/>
              <a:t>2</a:t>
            </a:r>
            <a:r>
              <a:rPr lang="en" sz="2500"/>
              <a:t> then Watch it Transform</a:t>
            </a:r>
            <a:r>
              <a:rPr lang="en"/>
              <a:t>👀</a:t>
            </a:r>
            <a:endParaRPr sz="2600">
              <a:solidFill>
                <a:srgbClr val="FF0000"/>
              </a:solidFill>
            </a:endParaRPr>
          </a:p>
        </p:txBody>
      </p:sp>
      <p:sp>
        <p:nvSpPr>
          <p:cNvPr id="150" name="Google Shape;150;p21"/>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a:t> Use these strategies to adjust the activity to support English language learners and students with disabilities. </a:t>
            </a:r>
            <a:endParaRPr/>
          </a:p>
          <a:p>
            <a:pPr indent="-368300" lvl="0" marL="457200" rtl="0" algn="l">
              <a:lnSpc>
                <a:spcPct val="100000"/>
              </a:lnSpc>
              <a:spcBef>
                <a:spcPts val="1200"/>
              </a:spcBef>
              <a:spcAft>
                <a:spcPts val="0"/>
              </a:spcAft>
              <a:buSzPts val="2200"/>
              <a:buChar char="●"/>
            </a:pPr>
            <a:r>
              <a:rPr i="1" lang="en"/>
              <a:t>You can copy and paste the callouts directly on top of the activity or give the instructions aloud. </a:t>
            </a:r>
            <a:endParaRPr b="1"/>
          </a:p>
        </p:txBody>
      </p:sp>
      <p:sp>
        <p:nvSpPr>
          <p:cNvPr descr="A callout box providing steps in a math language routine to support English Language Learners." id="151" name="Google Shape;151;p21" title="ELL callout box"/>
          <p:cNvSpPr/>
          <p:nvPr/>
        </p:nvSpPr>
        <p:spPr>
          <a:xfrm>
            <a:off x="4832400" y="1013685"/>
            <a:ext cx="3999900" cy="18837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19709" lvl="0" marL="274320" rtl="0" algn="l">
              <a:spcBef>
                <a:spcPts val="0"/>
              </a:spcBef>
              <a:spcAft>
                <a:spcPts val="0"/>
              </a:spcAft>
              <a:buSzPts val="1300"/>
              <a:buFont typeface="Noto Sans"/>
              <a:buAutoNum type="arabicPeriod"/>
            </a:pPr>
            <a:r>
              <a:rPr lang="en" sz="1300">
                <a:latin typeface="Noto Sans"/>
                <a:ea typeface="Noto Sans"/>
                <a:cs typeface="Noto Sans"/>
                <a:sym typeface="Noto Sans"/>
              </a:rPr>
              <a:t>Discuss with your group how the graphs change or stay the same when the function changes.</a:t>
            </a:r>
            <a:endParaRPr sz="1300">
              <a:latin typeface="Noto Sans"/>
              <a:ea typeface="Noto Sans"/>
              <a:cs typeface="Noto Sans"/>
              <a:sym typeface="Noto Sans"/>
            </a:endParaRPr>
          </a:p>
          <a:p>
            <a:pPr indent="-219709" lvl="0" marL="274320" rtl="0" algn="l">
              <a:spcBef>
                <a:spcPts val="500"/>
              </a:spcBef>
              <a:spcAft>
                <a:spcPts val="0"/>
              </a:spcAft>
              <a:buSzPts val="1300"/>
              <a:buFont typeface="Noto Sans"/>
              <a:buAutoNum type="arabicPeriod"/>
            </a:pPr>
            <a:r>
              <a:rPr lang="en" sz="1300">
                <a:latin typeface="Noto Sans"/>
                <a:ea typeface="Noto Sans"/>
                <a:cs typeface="Noto Sans"/>
                <a:sym typeface="Noto Sans"/>
              </a:rPr>
              <a:t>Use words like: opens upward, opens downward, steeper, wider.</a:t>
            </a:r>
            <a:endParaRPr sz="1300">
              <a:latin typeface="Noto Sans"/>
              <a:ea typeface="Noto Sans"/>
              <a:cs typeface="Noto Sans"/>
              <a:sym typeface="Noto Sans"/>
            </a:endParaRPr>
          </a:p>
          <a:p>
            <a:pPr indent="-219709" lvl="0" marL="274320" rtl="0" algn="l">
              <a:spcBef>
                <a:spcPts val="500"/>
              </a:spcBef>
              <a:spcAft>
                <a:spcPts val="0"/>
              </a:spcAft>
              <a:buSzPts val="1300"/>
              <a:buFont typeface="Noto Sans"/>
              <a:buAutoNum type="arabicPeriod"/>
            </a:pPr>
            <a:r>
              <a:rPr lang="en" sz="1300">
                <a:latin typeface="Noto Sans"/>
                <a:ea typeface="Noto Sans"/>
                <a:cs typeface="Noto Sans"/>
                <a:sym typeface="Noto Sans"/>
              </a:rPr>
              <a:t>We’ll add your ideas to a class list of graph descriptions.</a:t>
            </a:r>
            <a:endParaRPr sz="1300">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Noto Sans"/>
                <a:ea typeface="Noto Sans"/>
                <a:cs typeface="Noto Sans"/>
                <a:sym typeface="Noto Sans"/>
              </a:rPr>
              <a:t>Discussion Supports</a:t>
            </a:r>
            <a:endParaRPr sz="1000">
              <a:latin typeface="Noto Sans"/>
              <a:ea typeface="Noto Sans"/>
              <a:cs typeface="Noto Sans"/>
              <a:sym typeface="Noto Sans"/>
            </a:endParaRPr>
          </a:p>
        </p:txBody>
      </p:sp>
      <p:sp>
        <p:nvSpPr>
          <p:cNvPr descr="A callout providing support steps for students based on universal designs for learning. " id="152" name="Google Shape;152;p21" title="UDL callout box"/>
          <p:cNvSpPr/>
          <p:nvPr/>
        </p:nvSpPr>
        <p:spPr>
          <a:xfrm>
            <a:off x="4832450" y="3045100"/>
            <a:ext cx="3999900" cy="18837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311150" lvl="0" marL="457200" rtl="0" algn="l">
              <a:spcBef>
                <a:spcPts val="0"/>
              </a:spcBef>
              <a:spcAft>
                <a:spcPts val="0"/>
              </a:spcAft>
              <a:buSzPts val="1300"/>
              <a:buFont typeface="Noto Sans"/>
              <a:buAutoNum type="arabicPeriod"/>
            </a:pPr>
            <a:r>
              <a:rPr lang="en" sz="1300">
                <a:latin typeface="Noto Sans"/>
                <a:ea typeface="Noto Sans"/>
                <a:cs typeface="Noto Sans"/>
                <a:sym typeface="Noto Sans"/>
              </a:rPr>
              <a:t>Sketch each function to show the same information in a new way.</a:t>
            </a:r>
            <a:endParaRPr sz="1300">
              <a:latin typeface="Noto Sans"/>
              <a:ea typeface="Noto Sans"/>
              <a:cs typeface="Noto Sans"/>
              <a:sym typeface="Noto Sans"/>
            </a:endParaRPr>
          </a:p>
          <a:p>
            <a:pPr indent="-311150" lvl="0" marL="457200" rtl="0" algn="l">
              <a:spcBef>
                <a:spcPts val="0"/>
              </a:spcBef>
              <a:spcAft>
                <a:spcPts val="0"/>
              </a:spcAft>
              <a:buSzPts val="1300"/>
              <a:buFont typeface="Noto Sans"/>
              <a:buAutoNum type="arabicPeriod"/>
            </a:pPr>
            <a:r>
              <a:rPr lang="en" sz="1300">
                <a:latin typeface="Noto Sans"/>
                <a:ea typeface="Noto Sans"/>
                <a:cs typeface="Noto Sans"/>
                <a:sym typeface="Noto Sans"/>
              </a:rPr>
              <a:t>Use the graphic organizer to record your sketches and observations for each equation.</a:t>
            </a:r>
            <a:endParaRPr sz="1300">
              <a:latin typeface="Noto Sans"/>
              <a:ea typeface="Noto Sans"/>
              <a:cs typeface="Noto Sans"/>
              <a:sym typeface="Noto Sans"/>
            </a:endParaRPr>
          </a:p>
          <a:p>
            <a:pPr indent="-311150" lvl="0" marL="457200" rtl="0" algn="l">
              <a:spcBef>
                <a:spcPts val="0"/>
              </a:spcBef>
              <a:spcAft>
                <a:spcPts val="0"/>
              </a:spcAft>
              <a:buSzPts val="1300"/>
              <a:buFont typeface="Noto Sans"/>
              <a:buAutoNum type="arabicPeriod"/>
            </a:pPr>
            <a:r>
              <a:rPr lang="en" sz="1300">
                <a:latin typeface="Noto Sans"/>
                <a:ea typeface="Noto Sans"/>
                <a:cs typeface="Noto Sans"/>
                <a:sym typeface="Noto Sans"/>
              </a:rPr>
              <a:t>Include helpful details in your sketches, like shape, direction, and key points.</a:t>
            </a:r>
            <a:endParaRPr sz="1300">
              <a:latin typeface="Noto Sans"/>
              <a:ea typeface="Noto Sans"/>
              <a:cs typeface="Noto Sans"/>
              <a:sym typeface="Noto Sans"/>
            </a:endParaRPr>
          </a:p>
          <a:p>
            <a:pPr indent="0" lvl="0" marL="0" rtl="0" algn="r">
              <a:spcBef>
                <a:spcPts val="500"/>
              </a:spcBef>
              <a:spcAft>
                <a:spcPts val="500"/>
              </a:spcAft>
              <a:buNone/>
            </a:pPr>
            <a:r>
              <a:rPr lang="en" sz="1000">
                <a:solidFill>
                  <a:schemeClr val="dk1"/>
                </a:solidFill>
                <a:latin typeface="Noto Sans"/>
                <a:ea typeface="Noto Sans"/>
                <a:cs typeface="Noto Sans"/>
                <a:sym typeface="Noto Sans"/>
              </a:rPr>
              <a:t>Representation</a:t>
            </a:r>
            <a:endParaRPr>
              <a:latin typeface="Noto Sans"/>
              <a:ea typeface="Noto Sans"/>
              <a:cs typeface="Noto Sans"/>
              <a:sym typeface="Noto Sans"/>
            </a:endParaRPr>
          </a:p>
        </p:txBody>
      </p:sp>
      <p:sp>
        <p:nvSpPr>
          <p:cNvPr id="153" name="Google Shape;153;p2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54" name="Google Shape;154;p21"/>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7.12.2 Transformations with Quadratic Functions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8" name="Shape 158"/>
        <p:cNvGrpSpPr/>
        <p:nvPr/>
      </p:nvGrpSpPr>
      <p:grpSpPr>
        <a:xfrm>
          <a:off x="0" y="0"/>
          <a:ext cx="0" cy="0"/>
          <a:chOff x="0" y="0"/>
          <a:chExt cx="0" cy="0"/>
        </a:xfrm>
      </p:grpSpPr>
      <p:sp>
        <p:nvSpPr>
          <p:cNvPr id="159" name="Google Shape;159;p22"/>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1</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500"/>
              <a:t>Graph </a:t>
            </a:r>
            <a:r>
              <a:rPr i="1" lang="en" sz="2500">
                <a:latin typeface="Times New Roman"/>
                <a:ea typeface="Times New Roman"/>
                <a:cs typeface="Times New Roman"/>
                <a:sym typeface="Times New Roman"/>
              </a:rPr>
              <a:t>f</a:t>
            </a:r>
            <a:r>
              <a:rPr lang="en" sz="2500"/>
              <a:t>(</a:t>
            </a:r>
            <a:r>
              <a:rPr i="1" lang="en" sz="2500">
                <a:latin typeface="Times New Roman"/>
                <a:ea typeface="Times New Roman"/>
                <a:cs typeface="Times New Roman"/>
                <a:sym typeface="Times New Roman"/>
              </a:rPr>
              <a:t>x</a:t>
            </a:r>
            <a:r>
              <a:rPr lang="en" sz="2500"/>
              <a:t>) = </a:t>
            </a:r>
            <a:r>
              <a:rPr i="1" lang="en" sz="2500">
                <a:latin typeface="Times New Roman"/>
                <a:ea typeface="Times New Roman"/>
                <a:cs typeface="Times New Roman"/>
                <a:sym typeface="Times New Roman"/>
              </a:rPr>
              <a:t>x</a:t>
            </a:r>
            <a:r>
              <a:rPr baseline="30000" lang="en" sz="2500"/>
              <a:t>2</a:t>
            </a:r>
            <a:r>
              <a:rPr lang="en" sz="2500"/>
              <a:t> then Watch it Transform</a:t>
            </a:r>
            <a:r>
              <a:rPr lang="en"/>
              <a:t>👀</a:t>
            </a:r>
            <a:endParaRPr>
              <a:solidFill>
                <a:srgbClr val="005047"/>
              </a:solidFill>
            </a:endParaRPr>
          </a:p>
        </p:txBody>
      </p:sp>
      <p:sp>
        <p:nvSpPr>
          <p:cNvPr id="160" name="Google Shape;160;p22"/>
          <p:cNvSpPr txBox="1"/>
          <p:nvPr>
            <p:ph idx="1" type="body"/>
          </p:nvPr>
        </p:nvSpPr>
        <p:spPr>
          <a:xfrm>
            <a:off x="310896" y="2952625"/>
            <a:ext cx="8626500" cy="1382700"/>
          </a:xfrm>
          <a:prstGeom prst="rect">
            <a:avLst/>
          </a:prstGeom>
        </p:spPr>
        <p:txBody>
          <a:bodyPr anchorCtr="0" anchor="t" bIns="91425" lIns="91425" spcFirstLastPara="1" rIns="91425" wrap="square" tIns="91425">
            <a:noAutofit/>
          </a:bodyPr>
          <a:lstStyle/>
          <a:p>
            <a:pPr indent="-349250" lvl="0" marL="457200" rtl="0" algn="l">
              <a:lnSpc>
                <a:spcPct val="90000"/>
              </a:lnSpc>
              <a:spcBef>
                <a:spcPts val="0"/>
              </a:spcBef>
              <a:spcAft>
                <a:spcPts val="0"/>
              </a:spcAft>
              <a:buSzPts val="1900"/>
              <a:buAutoNum type="arabicPeriod"/>
            </a:pPr>
            <a:r>
              <a:rPr lang="en" sz="1900"/>
              <a:t>Add different constant terms to </a:t>
            </a:r>
            <a:r>
              <a:rPr i="1" lang="en" sz="1900">
                <a:latin typeface="Times New Roman"/>
                <a:ea typeface="Times New Roman"/>
                <a:cs typeface="Times New Roman"/>
                <a:sym typeface="Times New Roman"/>
              </a:rPr>
              <a:t>x</a:t>
            </a:r>
            <a:r>
              <a:rPr baseline="30000" lang="en" sz="1900"/>
              <a:t>2</a:t>
            </a:r>
            <a:r>
              <a:rPr lang="en" sz="1900"/>
              <a:t> (for example: </a:t>
            </a:r>
            <a:r>
              <a:rPr i="1" lang="en" sz="1900">
                <a:latin typeface="Times New Roman"/>
                <a:ea typeface="Times New Roman"/>
                <a:cs typeface="Times New Roman"/>
                <a:sym typeface="Times New Roman"/>
              </a:rPr>
              <a:t>x</a:t>
            </a:r>
            <a:r>
              <a:rPr baseline="30000" lang="en" sz="1900"/>
              <a:t>2</a:t>
            </a:r>
            <a:r>
              <a:rPr lang="en" sz="1900"/>
              <a:t>+5, </a:t>
            </a:r>
            <a:r>
              <a:rPr i="1" lang="en" sz="1900">
                <a:latin typeface="Times New Roman"/>
                <a:ea typeface="Times New Roman"/>
                <a:cs typeface="Times New Roman"/>
                <a:sym typeface="Times New Roman"/>
              </a:rPr>
              <a:t>x</a:t>
            </a:r>
            <a:r>
              <a:rPr baseline="30000" lang="en" sz="1900"/>
              <a:t>2 </a:t>
            </a:r>
            <a:r>
              <a:rPr lang="en" sz="1900"/>
              <a:t>+ 10, </a:t>
            </a:r>
            <a:r>
              <a:rPr i="1" lang="en" sz="1900">
                <a:latin typeface="Times New Roman"/>
                <a:ea typeface="Times New Roman"/>
                <a:cs typeface="Times New Roman"/>
                <a:sym typeface="Times New Roman"/>
              </a:rPr>
              <a:t>x</a:t>
            </a:r>
            <a:r>
              <a:rPr baseline="30000" lang="en" sz="1900"/>
              <a:t>2 </a:t>
            </a:r>
            <a:r>
              <a:rPr lang="en" sz="1900"/>
              <a:t>− 3).</a:t>
            </a:r>
            <a:endParaRPr sz="1900"/>
          </a:p>
          <a:p>
            <a:pPr indent="-349250" lvl="0" marL="457200" rtl="0" algn="l">
              <a:lnSpc>
                <a:spcPct val="90000"/>
              </a:lnSpc>
              <a:spcBef>
                <a:spcPts val="1000"/>
              </a:spcBef>
              <a:spcAft>
                <a:spcPts val="0"/>
              </a:spcAft>
              <a:buSzPts val="1900"/>
              <a:buAutoNum type="arabicPeriod"/>
            </a:pPr>
            <a:r>
              <a:rPr lang="en" sz="1900"/>
              <a:t>Multiply </a:t>
            </a:r>
            <a:r>
              <a:rPr i="1" lang="en" sz="1900">
                <a:latin typeface="Times New Roman"/>
                <a:ea typeface="Times New Roman"/>
                <a:cs typeface="Times New Roman"/>
                <a:sym typeface="Times New Roman"/>
              </a:rPr>
              <a:t>x</a:t>
            </a:r>
            <a:r>
              <a:rPr baseline="30000" lang="en" sz="1900"/>
              <a:t>2</a:t>
            </a:r>
            <a:r>
              <a:rPr lang="en" sz="1900"/>
              <a:t> by different positive coefficients greater than 1 (for example: 3</a:t>
            </a:r>
            <a:r>
              <a:rPr i="1" lang="en" sz="1900">
                <a:latin typeface="Times New Roman"/>
                <a:ea typeface="Times New Roman"/>
                <a:cs typeface="Times New Roman"/>
                <a:sym typeface="Times New Roman"/>
              </a:rPr>
              <a:t>x</a:t>
            </a:r>
            <a:r>
              <a:rPr baseline="30000" lang="en" sz="1900"/>
              <a:t>2</a:t>
            </a:r>
            <a:r>
              <a:rPr lang="en" sz="1900"/>
              <a:t>, 7.5</a:t>
            </a:r>
            <a:r>
              <a:rPr i="1" lang="en" sz="1900">
                <a:latin typeface="Times New Roman"/>
                <a:ea typeface="Times New Roman"/>
                <a:cs typeface="Times New Roman"/>
                <a:sym typeface="Times New Roman"/>
              </a:rPr>
              <a:t>x</a:t>
            </a:r>
            <a:r>
              <a:rPr baseline="30000" lang="en" sz="1900"/>
              <a:t>2</a:t>
            </a:r>
            <a:r>
              <a:rPr lang="en" sz="1900"/>
              <a:t>).</a:t>
            </a:r>
            <a:endParaRPr sz="1900"/>
          </a:p>
          <a:p>
            <a:pPr indent="-349250" lvl="0" marL="457200" rtl="0" algn="l">
              <a:lnSpc>
                <a:spcPct val="90000"/>
              </a:lnSpc>
              <a:spcBef>
                <a:spcPts val="1000"/>
              </a:spcBef>
              <a:spcAft>
                <a:spcPts val="1000"/>
              </a:spcAft>
              <a:buSzPts val="1900"/>
              <a:buAutoNum type="arabicPeriod"/>
            </a:pPr>
            <a:r>
              <a:rPr lang="en" sz="1900"/>
              <a:t>Multiply </a:t>
            </a:r>
            <a:r>
              <a:rPr i="1" lang="en" sz="1900">
                <a:latin typeface="Times New Roman"/>
                <a:ea typeface="Times New Roman"/>
                <a:cs typeface="Times New Roman"/>
                <a:sym typeface="Times New Roman"/>
              </a:rPr>
              <a:t>x</a:t>
            </a:r>
            <a:r>
              <a:rPr baseline="30000" lang="en" sz="1900"/>
              <a:t>2</a:t>
            </a:r>
            <a:r>
              <a:rPr lang="en" sz="1900"/>
              <a:t> by different negative coefficients less than or equal to -1 (for example: −</a:t>
            </a:r>
            <a:r>
              <a:rPr i="1" lang="en" sz="1900">
                <a:latin typeface="Times New Roman"/>
                <a:ea typeface="Times New Roman"/>
                <a:cs typeface="Times New Roman"/>
                <a:sym typeface="Times New Roman"/>
              </a:rPr>
              <a:t>x</a:t>
            </a:r>
            <a:r>
              <a:rPr baseline="30000" lang="en" sz="1900"/>
              <a:t>2</a:t>
            </a:r>
            <a:r>
              <a:rPr lang="en" sz="1900"/>
              <a:t>, −4</a:t>
            </a:r>
            <a:r>
              <a:rPr i="1" lang="en" sz="1900">
                <a:latin typeface="Times New Roman"/>
                <a:ea typeface="Times New Roman"/>
                <a:cs typeface="Times New Roman"/>
                <a:sym typeface="Times New Roman"/>
              </a:rPr>
              <a:t>x</a:t>
            </a:r>
            <a:r>
              <a:rPr baseline="30000" lang="en" sz="1900"/>
              <a:t>2</a:t>
            </a:r>
            <a:r>
              <a:rPr lang="en" sz="1900"/>
              <a:t>).</a:t>
            </a:r>
            <a:endParaRPr sz="1900"/>
          </a:p>
        </p:txBody>
      </p:sp>
      <p:sp>
        <p:nvSpPr>
          <p:cNvPr id="161" name="Google Shape;161;p2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62" name="Google Shape;162;p2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7.12.2 Transformations with Quadratic Functions</a:t>
            </a:r>
            <a:endParaRPr/>
          </a:p>
        </p:txBody>
      </p:sp>
      <p:sp>
        <p:nvSpPr>
          <p:cNvPr id="163" name="Google Shape;163;p22"/>
          <p:cNvSpPr txBox="1"/>
          <p:nvPr/>
        </p:nvSpPr>
        <p:spPr>
          <a:xfrm>
            <a:off x="310900" y="946700"/>
            <a:ext cx="6557100" cy="1700400"/>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0"/>
              </a:spcBef>
              <a:spcAft>
                <a:spcPts val="1000"/>
              </a:spcAft>
              <a:buClr>
                <a:schemeClr val="dk1"/>
              </a:buClr>
              <a:buSzPts val="1100"/>
              <a:buFont typeface="Arial"/>
              <a:buNone/>
            </a:pPr>
            <a:r>
              <a:rPr lang="en" sz="2000">
                <a:solidFill>
                  <a:schemeClr val="dk1"/>
                </a:solidFill>
                <a:latin typeface="Noto Sans"/>
                <a:ea typeface="Noto Sans"/>
                <a:cs typeface="Noto Sans"/>
                <a:sym typeface="Noto Sans"/>
              </a:rPr>
              <a:t>Graph </a:t>
            </a:r>
            <a:r>
              <a:rPr i="1" lang="en" sz="2000">
                <a:solidFill>
                  <a:schemeClr val="dk1"/>
                </a:solidFill>
                <a:latin typeface="Times New Roman"/>
                <a:ea typeface="Times New Roman"/>
                <a:cs typeface="Times New Roman"/>
                <a:sym typeface="Times New Roman"/>
              </a:rPr>
              <a:t>f</a:t>
            </a:r>
            <a:r>
              <a:rPr lang="en" sz="2000">
                <a:solidFill>
                  <a:schemeClr val="dk1"/>
                </a:solidFill>
                <a:latin typeface="Noto Sans"/>
                <a:ea typeface="Noto Sans"/>
                <a:cs typeface="Noto Sans"/>
                <a:sym typeface="Noto Sans"/>
              </a:rPr>
              <a:t>(</a:t>
            </a:r>
            <a:r>
              <a:rPr i="1" lang="en" sz="2000">
                <a:solidFill>
                  <a:schemeClr val="dk1"/>
                </a:solidFill>
                <a:latin typeface="Times New Roman"/>
                <a:ea typeface="Times New Roman"/>
                <a:cs typeface="Times New Roman"/>
                <a:sym typeface="Times New Roman"/>
              </a:rPr>
              <a:t>x</a:t>
            </a:r>
            <a:r>
              <a:rPr lang="en" sz="2000">
                <a:solidFill>
                  <a:schemeClr val="dk1"/>
                </a:solidFill>
                <a:latin typeface="Noto Sans"/>
                <a:ea typeface="Noto Sans"/>
                <a:cs typeface="Noto Sans"/>
                <a:sym typeface="Noto Sans"/>
              </a:rPr>
              <a:t>) = </a:t>
            </a:r>
            <a:r>
              <a:rPr i="1" lang="en" sz="2000">
                <a:solidFill>
                  <a:schemeClr val="dk1"/>
                </a:solidFill>
                <a:latin typeface="Times New Roman"/>
                <a:ea typeface="Times New Roman"/>
                <a:cs typeface="Times New Roman"/>
                <a:sym typeface="Times New Roman"/>
              </a:rPr>
              <a:t>x</a:t>
            </a:r>
            <a:r>
              <a:rPr baseline="30000" lang="en" sz="2000">
                <a:solidFill>
                  <a:schemeClr val="dk1"/>
                </a:solidFill>
                <a:latin typeface="Noto Sans"/>
                <a:ea typeface="Noto Sans"/>
                <a:cs typeface="Noto Sans"/>
                <a:sym typeface="Noto Sans"/>
              </a:rPr>
              <a:t>2</a:t>
            </a:r>
            <a:r>
              <a:rPr lang="en" sz="2000">
                <a:solidFill>
                  <a:schemeClr val="dk1"/>
                </a:solidFill>
                <a:latin typeface="Noto Sans"/>
                <a:ea typeface="Noto Sans"/>
                <a:cs typeface="Noto Sans"/>
                <a:sym typeface="Noto Sans"/>
              </a:rPr>
              <a:t>, and then experiment with each of the changes to the function in questions 1 – 7. Record your observations of what you noticed or wondered about each set of changes to the function (include sketches, if helpful).</a:t>
            </a:r>
            <a:endParaRPr sz="2000">
              <a:solidFill>
                <a:schemeClr val="dk1"/>
              </a:solidFill>
              <a:latin typeface="Noto Sans"/>
              <a:ea typeface="Noto Sans"/>
              <a:cs typeface="Noto Sans"/>
              <a:sym typeface="Noto Sans"/>
            </a:endParaRPr>
          </a:p>
        </p:txBody>
      </p:sp>
      <p:pic>
        <p:nvPicPr>
          <p:cNvPr id="164" name="Google Shape;164;p22" title="7.12.3 f of x equals x squared.png"/>
          <p:cNvPicPr preferRelativeResize="0"/>
          <p:nvPr/>
        </p:nvPicPr>
        <p:blipFill>
          <a:blip r:embed="rId4">
            <a:alphaModFix/>
          </a:blip>
          <a:stretch>
            <a:fillRect/>
          </a:stretch>
        </p:blipFill>
        <p:spPr>
          <a:xfrm>
            <a:off x="7005817" y="950976"/>
            <a:ext cx="1859524" cy="185952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8" name="Shape 168"/>
        <p:cNvGrpSpPr/>
        <p:nvPr/>
      </p:nvGrpSpPr>
      <p:grpSpPr>
        <a:xfrm>
          <a:off x="0" y="0"/>
          <a:ext cx="0" cy="0"/>
          <a:chOff x="0" y="0"/>
          <a:chExt cx="0" cy="0"/>
        </a:xfrm>
      </p:grpSpPr>
      <p:sp>
        <p:nvSpPr>
          <p:cNvPr id="169" name="Google Shape;169;p2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2</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500"/>
              <a:t>Graph </a:t>
            </a:r>
            <a:r>
              <a:rPr i="1" lang="en" sz="2500">
                <a:latin typeface="Times New Roman"/>
                <a:ea typeface="Times New Roman"/>
                <a:cs typeface="Times New Roman"/>
                <a:sym typeface="Times New Roman"/>
              </a:rPr>
              <a:t>f</a:t>
            </a:r>
            <a:r>
              <a:rPr lang="en" sz="2500"/>
              <a:t>(</a:t>
            </a:r>
            <a:r>
              <a:rPr i="1" lang="en" sz="2500">
                <a:latin typeface="Times New Roman"/>
                <a:ea typeface="Times New Roman"/>
                <a:cs typeface="Times New Roman"/>
                <a:sym typeface="Times New Roman"/>
              </a:rPr>
              <a:t>x</a:t>
            </a:r>
            <a:r>
              <a:rPr lang="en" sz="2500"/>
              <a:t>) = </a:t>
            </a:r>
            <a:r>
              <a:rPr i="1" lang="en" sz="2500">
                <a:latin typeface="Times New Roman"/>
                <a:ea typeface="Times New Roman"/>
                <a:cs typeface="Times New Roman"/>
                <a:sym typeface="Times New Roman"/>
              </a:rPr>
              <a:t>x</a:t>
            </a:r>
            <a:r>
              <a:rPr baseline="30000" lang="en" sz="2500"/>
              <a:t>2</a:t>
            </a:r>
            <a:r>
              <a:rPr lang="en" sz="2500"/>
              <a:t> then Watch it Transform </a:t>
            </a:r>
            <a:r>
              <a:rPr lang="en"/>
              <a:t>👀</a:t>
            </a:r>
            <a:endParaRPr sz="3000">
              <a:solidFill>
                <a:srgbClr val="005047"/>
              </a:solidFill>
            </a:endParaRPr>
          </a:p>
        </p:txBody>
      </p:sp>
      <p:sp>
        <p:nvSpPr>
          <p:cNvPr id="170" name="Google Shape;170;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71" name="Google Shape;171;p2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7.12.2 Transformations with Quadratic Functions</a:t>
            </a:r>
            <a:endParaRPr/>
          </a:p>
        </p:txBody>
      </p:sp>
      <p:sp>
        <p:nvSpPr>
          <p:cNvPr id="172" name="Google Shape;172;p23"/>
          <p:cNvSpPr txBox="1"/>
          <p:nvPr>
            <p:ph idx="4294967295" type="body"/>
          </p:nvPr>
        </p:nvSpPr>
        <p:spPr>
          <a:xfrm>
            <a:off x="311700" y="1002625"/>
            <a:ext cx="8606400" cy="3640500"/>
          </a:xfrm>
          <a:prstGeom prst="rect">
            <a:avLst/>
          </a:prstGeom>
        </p:spPr>
        <p:txBody>
          <a:bodyPr anchorCtr="0" anchor="t" bIns="91425" lIns="91425" spcFirstLastPara="1" rIns="91425" wrap="square" tIns="91425">
            <a:noAutofit/>
          </a:bodyPr>
          <a:lstStyle/>
          <a:p>
            <a:pPr indent="-361950" lvl="0" marL="457200" rtl="0" algn="l">
              <a:lnSpc>
                <a:spcPct val="90000"/>
              </a:lnSpc>
              <a:spcBef>
                <a:spcPts val="0"/>
              </a:spcBef>
              <a:spcAft>
                <a:spcPts val="0"/>
              </a:spcAft>
              <a:buSzPts val="2100"/>
              <a:buAutoNum type="arabicPeriod" startAt="4"/>
            </a:pPr>
            <a:r>
              <a:rPr lang="en" sz="2100"/>
              <a:t>Multiply </a:t>
            </a:r>
            <a:r>
              <a:rPr i="1" lang="en" sz="1900">
                <a:latin typeface="Times New Roman"/>
                <a:ea typeface="Times New Roman"/>
                <a:cs typeface="Times New Roman"/>
                <a:sym typeface="Times New Roman"/>
              </a:rPr>
              <a:t>x</a:t>
            </a:r>
            <a:r>
              <a:rPr baseline="30000" lang="en" sz="1900"/>
              <a:t>2 </a:t>
            </a:r>
            <a:r>
              <a:rPr lang="en" sz="2100"/>
              <a:t> by different coefficients between -1 and 1 (for example: 12</a:t>
            </a:r>
            <a:r>
              <a:rPr i="1" lang="en" sz="1900">
                <a:latin typeface="Times New Roman"/>
                <a:ea typeface="Times New Roman"/>
                <a:cs typeface="Times New Roman"/>
                <a:sym typeface="Times New Roman"/>
              </a:rPr>
              <a:t>x</a:t>
            </a:r>
            <a:r>
              <a:rPr baseline="30000" lang="en" sz="1900"/>
              <a:t>2 </a:t>
            </a:r>
            <a:r>
              <a:rPr lang="en" sz="2100"/>
              <a:t>, −0.25</a:t>
            </a:r>
            <a:r>
              <a:rPr i="1" lang="en" sz="1900">
                <a:latin typeface="Times New Roman"/>
                <a:ea typeface="Times New Roman"/>
                <a:cs typeface="Times New Roman"/>
                <a:sym typeface="Times New Roman"/>
              </a:rPr>
              <a:t>x</a:t>
            </a:r>
            <a:r>
              <a:rPr baseline="30000" lang="en" sz="1900"/>
              <a:t>2 </a:t>
            </a:r>
            <a:r>
              <a:rPr lang="en" sz="2100"/>
              <a:t>).</a:t>
            </a:r>
            <a:r>
              <a:rPr lang="en" sz="2100"/>
              <a:t> </a:t>
            </a:r>
            <a:endParaRPr sz="2100"/>
          </a:p>
          <a:p>
            <a:pPr indent="-361950" lvl="0" marL="457200" rtl="0" algn="l">
              <a:lnSpc>
                <a:spcPct val="90000"/>
              </a:lnSpc>
              <a:spcBef>
                <a:spcPts val="1000"/>
              </a:spcBef>
              <a:spcAft>
                <a:spcPts val="0"/>
              </a:spcAft>
              <a:buSzPts val="2100"/>
              <a:buAutoNum type="arabicPeriod" startAt="4"/>
            </a:pPr>
            <a:r>
              <a:rPr lang="en" sz="2100"/>
              <a:t>Add different constants to </a:t>
            </a:r>
            <a:r>
              <a:rPr i="1" lang="en" sz="1900">
                <a:latin typeface="Times New Roman"/>
                <a:ea typeface="Times New Roman"/>
                <a:cs typeface="Times New Roman"/>
                <a:sym typeface="Times New Roman"/>
              </a:rPr>
              <a:t>x</a:t>
            </a:r>
            <a:r>
              <a:rPr lang="en" sz="2100"/>
              <a:t> before squaring the term (for example (</a:t>
            </a:r>
            <a:r>
              <a:rPr i="1" lang="en" sz="1900">
                <a:latin typeface="Times New Roman"/>
                <a:ea typeface="Times New Roman"/>
                <a:cs typeface="Times New Roman"/>
                <a:sym typeface="Times New Roman"/>
              </a:rPr>
              <a:t>x </a:t>
            </a:r>
            <a:r>
              <a:rPr lang="en" sz="2100"/>
              <a:t>− 1)</a:t>
            </a:r>
            <a:r>
              <a:rPr baseline="30000" lang="en" sz="2100"/>
              <a:t>2</a:t>
            </a:r>
            <a:r>
              <a:rPr lang="en" sz="2100"/>
              <a:t>, (</a:t>
            </a:r>
            <a:r>
              <a:rPr i="1" lang="en" sz="1900">
                <a:latin typeface="Times New Roman"/>
                <a:ea typeface="Times New Roman"/>
                <a:cs typeface="Times New Roman"/>
                <a:sym typeface="Times New Roman"/>
              </a:rPr>
              <a:t>x</a:t>
            </a:r>
            <a:r>
              <a:rPr lang="en" sz="2100"/>
              <a:t> + 2)</a:t>
            </a:r>
            <a:r>
              <a:rPr baseline="30000" lang="en" sz="2100"/>
              <a:t>2</a:t>
            </a:r>
            <a:r>
              <a:rPr lang="en" sz="2100"/>
              <a:t>, (</a:t>
            </a:r>
            <a:r>
              <a:rPr i="1" lang="en" sz="1900">
                <a:latin typeface="Times New Roman"/>
                <a:ea typeface="Times New Roman"/>
                <a:cs typeface="Times New Roman"/>
                <a:sym typeface="Times New Roman"/>
              </a:rPr>
              <a:t>x</a:t>
            </a:r>
            <a:r>
              <a:rPr lang="en" sz="2100"/>
              <a:t> − 3)</a:t>
            </a:r>
            <a:r>
              <a:rPr baseline="30000" lang="en" sz="2100"/>
              <a:t>2</a:t>
            </a:r>
            <a:r>
              <a:rPr lang="en" sz="2100"/>
              <a:t>).</a:t>
            </a:r>
            <a:endParaRPr sz="2100"/>
          </a:p>
          <a:p>
            <a:pPr indent="-361950" lvl="0" marL="457200" rtl="0" algn="l">
              <a:lnSpc>
                <a:spcPct val="90000"/>
              </a:lnSpc>
              <a:spcBef>
                <a:spcPts val="1000"/>
              </a:spcBef>
              <a:spcAft>
                <a:spcPts val="0"/>
              </a:spcAft>
              <a:buSzPts val="2100"/>
              <a:buAutoNum type="arabicPeriod" startAt="4"/>
            </a:pPr>
            <a:r>
              <a:rPr lang="en" sz="2100"/>
              <a:t>Multiply </a:t>
            </a:r>
            <a:r>
              <a:rPr i="1" lang="en" sz="1900">
                <a:latin typeface="Times New Roman"/>
                <a:ea typeface="Times New Roman"/>
                <a:cs typeface="Times New Roman"/>
                <a:sym typeface="Times New Roman"/>
              </a:rPr>
              <a:t>x</a:t>
            </a:r>
            <a:r>
              <a:rPr lang="en" sz="2100"/>
              <a:t> by different positive coefficients greater than 1 (for example: (3</a:t>
            </a:r>
            <a:r>
              <a:rPr i="1" lang="en" sz="1900">
                <a:latin typeface="Times New Roman"/>
                <a:ea typeface="Times New Roman"/>
                <a:cs typeface="Times New Roman"/>
                <a:sym typeface="Times New Roman"/>
              </a:rPr>
              <a:t>x</a:t>
            </a:r>
            <a:r>
              <a:rPr lang="en" sz="2100"/>
              <a:t>)</a:t>
            </a:r>
            <a:r>
              <a:rPr baseline="30000" lang="en" sz="2100"/>
              <a:t>2</a:t>
            </a:r>
            <a:r>
              <a:rPr lang="en" sz="2100"/>
              <a:t>, (7.5</a:t>
            </a:r>
            <a:r>
              <a:rPr i="1" lang="en" sz="1900">
                <a:latin typeface="Times New Roman"/>
                <a:ea typeface="Times New Roman"/>
                <a:cs typeface="Times New Roman"/>
                <a:sym typeface="Times New Roman"/>
              </a:rPr>
              <a:t>x</a:t>
            </a:r>
            <a:r>
              <a:rPr lang="en" sz="2100"/>
              <a:t>)</a:t>
            </a:r>
            <a:r>
              <a:rPr baseline="30000" lang="en" sz="2100"/>
              <a:t>2</a:t>
            </a:r>
            <a:r>
              <a:rPr lang="en" sz="2100"/>
              <a:t>).</a:t>
            </a:r>
            <a:endParaRPr sz="2100"/>
          </a:p>
          <a:p>
            <a:pPr indent="-361950" lvl="0" marL="457200" rtl="0" algn="l">
              <a:lnSpc>
                <a:spcPct val="90000"/>
              </a:lnSpc>
              <a:spcBef>
                <a:spcPts val="1000"/>
              </a:spcBef>
              <a:spcAft>
                <a:spcPts val="0"/>
              </a:spcAft>
              <a:buSzPts val="2100"/>
              <a:buAutoNum type="arabicPeriod" startAt="4"/>
            </a:pPr>
            <a:r>
              <a:rPr lang="en" sz="2100"/>
              <a:t>Multiply </a:t>
            </a:r>
            <a:r>
              <a:rPr i="1" lang="en" sz="1900">
                <a:latin typeface="Times New Roman"/>
                <a:ea typeface="Times New Roman"/>
                <a:cs typeface="Times New Roman"/>
                <a:sym typeface="Times New Roman"/>
              </a:rPr>
              <a:t>x</a:t>
            </a:r>
            <a:r>
              <a:rPr lang="en" sz="2100"/>
              <a:t> by different positive coefficients between 0 and 1 (for example: (0.5</a:t>
            </a:r>
            <a:r>
              <a:rPr i="1" lang="en" sz="1900">
                <a:latin typeface="Times New Roman"/>
                <a:ea typeface="Times New Roman"/>
                <a:cs typeface="Times New Roman"/>
                <a:sym typeface="Times New Roman"/>
              </a:rPr>
              <a:t>x</a:t>
            </a:r>
            <a:r>
              <a:rPr lang="en" sz="2100"/>
              <a:t>)</a:t>
            </a:r>
            <a:r>
              <a:rPr baseline="30000" lang="en" sz="2100"/>
              <a:t>2</a:t>
            </a:r>
            <a:r>
              <a:rPr lang="en" sz="2100"/>
              <a:t>, (0.1</a:t>
            </a:r>
            <a:r>
              <a:rPr i="1" lang="en" sz="1900">
                <a:latin typeface="Times New Roman"/>
                <a:ea typeface="Times New Roman"/>
                <a:cs typeface="Times New Roman"/>
                <a:sym typeface="Times New Roman"/>
              </a:rPr>
              <a:t>x</a:t>
            </a:r>
            <a:r>
              <a:rPr lang="en" sz="2100"/>
              <a:t>)</a:t>
            </a:r>
            <a:r>
              <a:rPr baseline="30000" lang="en" sz="2100"/>
              <a:t>2</a:t>
            </a:r>
            <a:r>
              <a:rPr lang="en" sz="2100"/>
              <a:t>).</a:t>
            </a:r>
            <a:endParaRPr sz="2100"/>
          </a:p>
          <a:p>
            <a:pPr indent="0" lvl="0" marL="0" rtl="0" algn="l">
              <a:lnSpc>
                <a:spcPct val="90000"/>
              </a:lnSpc>
              <a:spcBef>
                <a:spcPts val="1000"/>
              </a:spcBef>
              <a:spcAft>
                <a:spcPts val="0"/>
              </a:spcAft>
              <a:buNone/>
            </a:pPr>
            <a:r>
              <a:t/>
            </a:r>
            <a:endParaRPr/>
          </a:p>
          <a:p>
            <a:pPr indent="0" lvl="0" marL="0" rtl="0" algn="l">
              <a:lnSpc>
                <a:spcPct val="90000"/>
              </a:lnSpc>
              <a:spcBef>
                <a:spcPts val="0"/>
              </a:spcBef>
              <a:spcAft>
                <a:spcPts val="0"/>
              </a:spcAft>
              <a:buNone/>
            </a:pPr>
            <a:r>
              <a:t/>
            </a:r>
            <a:endParaRPr/>
          </a:p>
        </p:txBody>
      </p:sp>
      <p:sp>
        <p:nvSpPr>
          <p:cNvPr id="173" name="Google Shape;173;p23">
            <a:hlinkClick action="ppaction://hlinksldjump" r:id="rId4"/>
          </p:cNvPr>
          <p:cNvSpPr/>
          <p:nvPr/>
        </p:nvSpPr>
        <p:spPr>
          <a:xfrm>
            <a:off x="7142400" y="3762125"/>
            <a:ext cx="1689900" cy="10728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77" name="Shape 177"/>
        <p:cNvGrpSpPr/>
        <p:nvPr/>
      </p:nvGrpSpPr>
      <p:grpSpPr>
        <a:xfrm>
          <a:off x="0" y="0"/>
          <a:ext cx="0" cy="0"/>
          <a:chOff x="0" y="0"/>
          <a:chExt cx="0" cy="0"/>
        </a:xfrm>
      </p:grpSpPr>
      <p:sp>
        <p:nvSpPr>
          <p:cNvPr id="178" name="Google Shape;178;p24"/>
          <p:cNvSpPr txBox="1"/>
          <p:nvPr>
            <p:ph type="title"/>
          </p:nvPr>
        </p:nvSpPr>
        <p:spPr>
          <a:xfrm>
            <a:off x="311700" y="137150"/>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l">
              <a:spcBef>
                <a:spcPts val="0"/>
              </a:spcBef>
              <a:spcAft>
                <a:spcPts val="0"/>
              </a:spcAft>
              <a:buNone/>
            </a:pPr>
            <a:r>
              <a:rPr lang="en" sz="3000"/>
              <a:t>Extending Your Thinking</a:t>
            </a:r>
            <a:endParaRPr/>
          </a:p>
        </p:txBody>
      </p:sp>
      <p:sp>
        <p:nvSpPr>
          <p:cNvPr id="179" name="Google Shape;179;p24"/>
          <p:cNvSpPr txBox="1"/>
          <p:nvPr>
            <p:ph idx="1" type="body"/>
          </p:nvPr>
        </p:nvSpPr>
        <p:spPr>
          <a:xfrm>
            <a:off x="311700" y="960125"/>
            <a:ext cx="8603100" cy="474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Examine the graphs of three quadratic functions. What can you say about the coefficient of</a:t>
            </a:r>
            <a:r>
              <a:rPr i="1" lang="en">
                <a:latin typeface="Times New Roman"/>
                <a:ea typeface="Times New Roman"/>
                <a:cs typeface="Times New Roman"/>
                <a:sym typeface="Times New Roman"/>
              </a:rPr>
              <a:t> x</a:t>
            </a:r>
            <a:r>
              <a:rPr baseline="30000" lang="en"/>
              <a:t>2</a:t>
            </a:r>
            <a:r>
              <a:rPr lang="en"/>
              <a:t> in the expression that defines:</a:t>
            </a:r>
            <a:endParaRPr/>
          </a:p>
          <a:p>
            <a:pPr indent="0" lvl="0" marL="0" rtl="0" algn="l">
              <a:spcBef>
                <a:spcPts val="1200"/>
              </a:spcBef>
              <a:spcAft>
                <a:spcPts val="1200"/>
              </a:spcAft>
              <a:buNone/>
            </a:pPr>
            <a:r>
              <a:t/>
            </a:r>
            <a:endParaRPr/>
          </a:p>
        </p:txBody>
      </p:sp>
      <p:sp>
        <p:nvSpPr>
          <p:cNvPr id="180" name="Google Shape;180;p2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81" name="Google Shape;181;p2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7.12.2 Transformations with Quadratic Functions</a:t>
            </a:r>
            <a:endParaRPr/>
          </a:p>
        </p:txBody>
      </p:sp>
      <p:pic>
        <p:nvPicPr>
          <p:cNvPr descr="Icon indicating the slide contains a support for gifted students by providing a challenge that increases the depth or complexity of the material" id="182" name="Google Shape;182;p24" title="extending your thinking-1.png"/>
          <p:cNvPicPr preferRelativeResize="0"/>
          <p:nvPr/>
        </p:nvPicPr>
        <p:blipFill>
          <a:blip r:embed="rId3">
            <a:alphaModFix/>
          </a:blip>
          <a:stretch>
            <a:fillRect/>
          </a:stretch>
        </p:blipFill>
        <p:spPr>
          <a:xfrm>
            <a:off x="8478301" y="142926"/>
            <a:ext cx="354000" cy="354000"/>
          </a:xfrm>
          <a:prstGeom prst="rect">
            <a:avLst/>
          </a:prstGeom>
          <a:noFill/>
          <a:ln>
            <a:noFill/>
          </a:ln>
        </p:spPr>
      </p:pic>
      <p:sp>
        <p:nvSpPr>
          <p:cNvPr id="183" name="Google Shape;183;p24"/>
          <p:cNvSpPr txBox="1"/>
          <p:nvPr/>
        </p:nvSpPr>
        <p:spPr>
          <a:xfrm>
            <a:off x="458425" y="1972325"/>
            <a:ext cx="4576500" cy="2364600"/>
          </a:xfrm>
          <a:prstGeom prst="rect">
            <a:avLst/>
          </a:prstGeom>
          <a:noFill/>
          <a:ln>
            <a:noFill/>
          </a:ln>
        </p:spPr>
        <p:txBody>
          <a:bodyPr anchorCtr="0" anchor="t" bIns="91425" lIns="91425" spcFirstLastPara="1" rIns="91425" wrap="square" tIns="91425">
            <a:noAutofit/>
          </a:bodyPr>
          <a:lstStyle/>
          <a:p>
            <a:pPr indent="-368300" lvl="0" marL="457200" rtl="0" algn="l">
              <a:lnSpc>
                <a:spcPct val="115000"/>
              </a:lnSpc>
              <a:spcBef>
                <a:spcPts val="0"/>
              </a:spcBef>
              <a:spcAft>
                <a:spcPts val="0"/>
              </a:spcAft>
              <a:buClr>
                <a:schemeClr val="dk1"/>
              </a:buClr>
              <a:buSzPts val="2200"/>
              <a:buFont typeface="Noto Sans"/>
              <a:buAutoNum type="arabicPeriod"/>
            </a:pPr>
            <a:r>
              <a:rPr i="1" lang="en" sz="2200">
                <a:solidFill>
                  <a:schemeClr val="dk1"/>
                </a:solidFill>
                <a:latin typeface="Times New Roman"/>
                <a:ea typeface="Times New Roman"/>
                <a:cs typeface="Times New Roman"/>
                <a:sym typeface="Times New Roman"/>
              </a:rPr>
              <a:t>f</a:t>
            </a:r>
            <a:r>
              <a:rPr lang="en" sz="2200">
                <a:solidFill>
                  <a:schemeClr val="dk1"/>
                </a:solidFill>
                <a:latin typeface="Noto Sans"/>
                <a:ea typeface="Noto Sans"/>
                <a:cs typeface="Noto Sans"/>
                <a:sym typeface="Noto Sans"/>
              </a:rPr>
              <a:t> (black)</a:t>
            </a:r>
            <a:endParaRPr sz="2200">
              <a:solidFill>
                <a:schemeClr val="dk1"/>
              </a:solidFill>
              <a:latin typeface="Noto Sans"/>
              <a:ea typeface="Noto Sans"/>
              <a:cs typeface="Noto Sans"/>
              <a:sym typeface="Noto Sans"/>
            </a:endParaRPr>
          </a:p>
          <a:p>
            <a:pPr indent="-368300" lvl="0" marL="457200" rtl="0" algn="l">
              <a:lnSpc>
                <a:spcPct val="115000"/>
              </a:lnSpc>
              <a:spcBef>
                <a:spcPts val="1000"/>
              </a:spcBef>
              <a:spcAft>
                <a:spcPts val="0"/>
              </a:spcAft>
              <a:buClr>
                <a:schemeClr val="dk1"/>
              </a:buClr>
              <a:buSzPts val="2200"/>
              <a:buFont typeface="Noto Sans"/>
              <a:buAutoNum type="arabicPeriod"/>
            </a:pPr>
            <a:r>
              <a:rPr i="1" lang="en" sz="2200">
                <a:solidFill>
                  <a:schemeClr val="dk1"/>
                </a:solidFill>
                <a:latin typeface="Times New Roman"/>
                <a:ea typeface="Times New Roman"/>
                <a:cs typeface="Times New Roman"/>
                <a:sym typeface="Times New Roman"/>
              </a:rPr>
              <a:t>g</a:t>
            </a:r>
            <a:r>
              <a:rPr lang="en" sz="2200">
                <a:solidFill>
                  <a:schemeClr val="dk1"/>
                </a:solidFill>
                <a:latin typeface="Noto Sans"/>
                <a:ea typeface="Noto Sans"/>
                <a:cs typeface="Noto Sans"/>
                <a:sym typeface="Noto Sans"/>
              </a:rPr>
              <a:t> (</a:t>
            </a:r>
            <a:r>
              <a:rPr lang="en" sz="2200">
                <a:solidFill>
                  <a:srgbClr val="3D85C6"/>
                </a:solidFill>
                <a:latin typeface="Noto Sans"/>
                <a:ea typeface="Noto Sans"/>
                <a:cs typeface="Noto Sans"/>
                <a:sym typeface="Noto Sans"/>
              </a:rPr>
              <a:t>blue</a:t>
            </a:r>
            <a:r>
              <a:rPr lang="en" sz="2200">
                <a:solidFill>
                  <a:schemeClr val="dk1"/>
                </a:solidFill>
                <a:latin typeface="Noto Sans"/>
                <a:ea typeface="Noto Sans"/>
                <a:cs typeface="Noto Sans"/>
                <a:sym typeface="Noto Sans"/>
              </a:rPr>
              <a:t>)</a:t>
            </a:r>
            <a:endParaRPr sz="2200">
              <a:solidFill>
                <a:schemeClr val="dk1"/>
              </a:solidFill>
              <a:latin typeface="Noto Sans"/>
              <a:ea typeface="Noto Sans"/>
              <a:cs typeface="Noto Sans"/>
              <a:sym typeface="Noto Sans"/>
            </a:endParaRPr>
          </a:p>
          <a:p>
            <a:pPr indent="-368300" lvl="0" marL="457200" rtl="0" algn="l">
              <a:lnSpc>
                <a:spcPct val="115000"/>
              </a:lnSpc>
              <a:spcBef>
                <a:spcPts val="1000"/>
              </a:spcBef>
              <a:spcAft>
                <a:spcPts val="0"/>
              </a:spcAft>
              <a:buClr>
                <a:schemeClr val="dk1"/>
              </a:buClr>
              <a:buSzPts val="2200"/>
              <a:buFont typeface="Noto Sans"/>
              <a:buAutoNum type="arabicPeriod"/>
            </a:pPr>
            <a:r>
              <a:rPr i="1" lang="en" sz="2200">
                <a:solidFill>
                  <a:schemeClr val="dk1"/>
                </a:solidFill>
                <a:latin typeface="Times New Roman"/>
                <a:ea typeface="Times New Roman"/>
                <a:cs typeface="Times New Roman"/>
                <a:sym typeface="Times New Roman"/>
              </a:rPr>
              <a:t>h</a:t>
            </a:r>
            <a:r>
              <a:rPr lang="en" sz="2200">
                <a:solidFill>
                  <a:schemeClr val="dk1"/>
                </a:solidFill>
                <a:latin typeface="Noto Sans"/>
                <a:ea typeface="Noto Sans"/>
                <a:cs typeface="Noto Sans"/>
                <a:sym typeface="Noto Sans"/>
              </a:rPr>
              <a:t> (</a:t>
            </a:r>
            <a:r>
              <a:rPr lang="en" sz="2200">
                <a:solidFill>
                  <a:srgbClr val="FF9900"/>
                </a:solidFill>
                <a:latin typeface="Noto Sans"/>
                <a:ea typeface="Noto Sans"/>
                <a:cs typeface="Noto Sans"/>
                <a:sym typeface="Noto Sans"/>
              </a:rPr>
              <a:t>orange</a:t>
            </a:r>
            <a:r>
              <a:rPr lang="en" sz="2200">
                <a:solidFill>
                  <a:schemeClr val="dk1"/>
                </a:solidFill>
                <a:latin typeface="Noto Sans"/>
                <a:ea typeface="Noto Sans"/>
                <a:cs typeface="Noto Sans"/>
                <a:sym typeface="Noto Sans"/>
              </a:rPr>
              <a:t>)</a:t>
            </a:r>
            <a:endParaRPr sz="2200">
              <a:solidFill>
                <a:schemeClr val="dk1"/>
              </a:solidFill>
              <a:latin typeface="Noto Sans"/>
              <a:ea typeface="Noto Sans"/>
              <a:cs typeface="Noto Sans"/>
              <a:sym typeface="Noto Sans"/>
            </a:endParaRPr>
          </a:p>
          <a:p>
            <a:pPr indent="-368300" lvl="0" marL="457200" rtl="0" algn="l">
              <a:lnSpc>
                <a:spcPct val="115000"/>
              </a:lnSpc>
              <a:spcBef>
                <a:spcPts val="1000"/>
              </a:spcBef>
              <a:spcAft>
                <a:spcPts val="1000"/>
              </a:spcAft>
              <a:buClr>
                <a:schemeClr val="dk1"/>
              </a:buClr>
              <a:buSzPts val="2200"/>
              <a:buFont typeface="Noto Sans"/>
              <a:buAutoNum type="arabicPeriod"/>
            </a:pPr>
            <a:r>
              <a:rPr lang="en" sz="2200">
                <a:solidFill>
                  <a:schemeClr val="dk1"/>
                </a:solidFill>
                <a:latin typeface="Noto Sans"/>
                <a:ea typeface="Noto Sans"/>
                <a:cs typeface="Noto Sans"/>
                <a:sym typeface="Noto Sans"/>
              </a:rPr>
              <a:t>How do each of the functions compare to each other?</a:t>
            </a:r>
            <a:endParaRPr sz="2200">
              <a:solidFill>
                <a:schemeClr val="dk1"/>
              </a:solidFill>
              <a:latin typeface="Noto Sans"/>
              <a:ea typeface="Noto Sans"/>
              <a:cs typeface="Noto Sans"/>
              <a:sym typeface="Noto Sans"/>
            </a:endParaRPr>
          </a:p>
        </p:txBody>
      </p:sp>
      <p:pic>
        <p:nvPicPr>
          <p:cNvPr descr="Graph of parabolas F, G, and H, all centered on the y axis. Parabola F opens upward and is narrower than G and H. Parabola G opens upward and is wider than F but narrower than H. Parabola H opens downward and is wider than both F and G. " id="184" name="Google Shape;184;p24" title="desmos-graph (5).png"/>
          <p:cNvPicPr preferRelativeResize="0"/>
          <p:nvPr/>
        </p:nvPicPr>
        <p:blipFill>
          <a:blip r:embed="rId4">
            <a:alphaModFix/>
          </a:blip>
          <a:stretch>
            <a:fillRect/>
          </a:stretch>
        </p:blipFill>
        <p:spPr>
          <a:xfrm>
            <a:off x="5057918" y="1909322"/>
            <a:ext cx="2984525" cy="29845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8" name="Shape 188"/>
        <p:cNvGrpSpPr/>
        <p:nvPr/>
      </p:nvGrpSpPr>
      <p:grpSpPr>
        <a:xfrm>
          <a:off x="0" y="0"/>
          <a:ext cx="0" cy="0"/>
          <a:chOff x="0" y="0"/>
          <a:chExt cx="0" cy="0"/>
        </a:xfrm>
      </p:grpSpPr>
      <p:sp>
        <p:nvSpPr>
          <p:cNvPr descr="Icon indicating the slide contains a check for understanding question for students " id="189" name="Google Shape;189;p25"/>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190" name="Google Shape;190;p25"/>
          <p:cNvSpPr txBox="1"/>
          <p:nvPr>
            <p:ph idx="1" type="body"/>
          </p:nvPr>
        </p:nvSpPr>
        <p:spPr>
          <a:xfrm>
            <a:off x="311700" y="960121"/>
            <a:ext cx="8520600" cy="499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200">
                <a:solidFill>
                  <a:srgbClr val="424242"/>
                </a:solidFill>
              </a:rPr>
              <a:t>How is the graph of </a:t>
            </a:r>
            <a:r>
              <a:rPr i="1" lang="en" sz="2200">
                <a:solidFill>
                  <a:srgbClr val="424242"/>
                </a:solidFill>
                <a:latin typeface="Times New Roman"/>
                <a:ea typeface="Times New Roman"/>
                <a:cs typeface="Times New Roman"/>
                <a:sym typeface="Times New Roman"/>
              </a:rPr>
              <a:t>f</a:t>
            </a:r>
            <a:r>
              <a:rPr lang="en" sz="2200">
                <a:solidFill>
                  <a:srgbClr val="424242"/>
                </a:solidFill>
              </a:rPr>
              <a:t>(</a:t>
            </a:r>
            <a:r>
              <a:rPr i="1" lang="en" sz="2200">
                <a:solidFill>
                  <a:srgbClr val="424242"/>
                </a:solidFill>
                <a:latin typeface="Times New Roman"/>
                <a:ea typeface="Times New Roman"/>
                <a:cs typeface="Times New Roman"/>
                <a:sym typeface="Times New Roman"/>
              </a:rPr>
              <a:t>x</a:t>
            </a:r>
            <a:r>
              <a:rPr lang="en" sz="2200">
                <a:solidFill>
                  <a:srgbClr val="424242"/>
                </a:solidFill>
              </a:rPr>
              <a:t>) = (</a:t>
            </a:r>
            <a:r>
              <a:rPr i="1" lang="en" sz="2200">
                <a:solidFill>
                  <a:srgbClr val="424242"/>
                </a:solidFill>
                <a:latin typeface="Times New Roman"/>
                <a:ea typeface="Times New Roman"/>
                <a:cs typeface="Times New Roman"/>
                <a:sym typeface="Times New Roman"/>
              </a:rPr>
              <a:t>x</a:t>
            </a:r>
            <a:r>
              <a:rPr lang="en" sz="2200">
                <a:solidFill>
                  <a:srgbClr val="424242"/>
                </a:solidFill>
              </a:rPr>
              <a:t>−4)</a:t>
            </a:r>
            <a:r>
              <a:rPr baseline="30000" lang="en" sz="2200">
                <a:solidFill>
                  <a:srgbClr val="424242"/>
                </a:solidFill>
              </a:rPr>
              <a:t>2</a:t>
            </a:r>
            <a:r>
              <a:rPr lang="en" sz="2200">
                <a:solidFill>
                  <a:srgbClr val="424242"/>
                </a:solidFill>
              </a:rPr>
              <a:t> transformed from the graph of </a:t>
            </a:r>
            <a:r>
              <a:rPr i="1" lang="en" sz="2200">
                <a:solidFill>
                  <a:srgbClr val="424242"/>
                </a:solidFill>
                <a:latin typeface="Times New Roman"/>
                <a:ea typeface="Times New Roman"/>
                <a:cs typeface="Times New Roman"/>
                <a:sym typeface="Times New Roman"/>
              </a:rPr>
              <a:t>f</a:t>
            </a:r>
            <a:r>
              <a:rPr lang="en" sz="2200">
                <a:solidFill>
                  <a:srgbClr val="424242"/>
                </a:solidFill>
              </a:rPr>
              <a:t>(</a:t>
            </a:r>
            <a:r>
              <a:rPr i="1" lang="en" sz="2200">
                <a:solidFill>
                  <a:srgbClr val="424242"/>
                </a:solidFill>
                <a:latin typeface="Times New Roman"/>
                <a:ea typeface="Times New Roman"/>
                <a:cs typeface="Times New Roman"/>
                <a:sym typeface="Times New Roman"/>
              </a:rPr>
              <a:t>x</a:t>
            </a:r>
            <a:r>
              <a:rPr lang="en" sz="2200">
                <a:solidFill>
                  <a:srgbClr val="424242"/>
                </a:solidFill>
              </a:rPr>
              <a:t>) = </a:t>
            </a:r>
            <a:r>
              <a:rPr i="1" lang="en" sz="2200">
                <a:solidFill>
                  <a:srgbClr val="424242"/>
                </a:solidFill>
                <a:latin typeface="Times New Roman"/>
                <a:ea typeface="Times New Roman"/>
                <a:cs typeface="Times New Roman"/>
                <a:sym typeface="Times New Roman"/>
              </a:rPr>
              <a:t>x</a:t>
            </a:r>
            <a:r>
              <a:rPr baseline="30000" lang="en" sz="2200">
                <a:solidFill>
                  <a:srgbClr val="424242"/>
                </a:solidFill>
              </a:rPr>
              <a:t>2</a:t>
            </a:r>
            <a:r>
              <a:rPr lang="en" sz="2200">
                <a:solidFill>
                  <a:srgbClr val="424242"/>
                </a:solidFill>
              </a:rPr>
              <a:t>?</a:t>
            </a:r>
            <a:endParaRPr sz="2200">
              <a:solidFill>
                <a:srgbClr val="424242"/>
              </a:solidFill>
            </a:endParaRPr>
          </a:p>
          <a:p>
            <a:pPr indent="0" lvl="0" marL="0" rtl="0" algn="l">
              <a:lnSpc>
                <a:spcPct val="100000"/>
              </a:lnSpc>
              <a:spcBef>
                <a:spcPts val="1200"/>
              </a:spcBef>
              <a:spcAft>
                <a:spcPts val="0"/>
              </a:spcAft>
              <a:buNone/>
            </a:pPr>
            <a:r>
              <a:t/>
            </a:r>
            <a:endParaRPr sz="2200">
              <a:solidFill>
                <a:srgbClr val="424242"/>
              </a:solidFill>
            </a:endParaRPr>
          </a:p>
          <a:p>
            <a:pPr indent="0" lvl="0" marL="0" rtl="0" algn="l">
              <a:lnSpc>
                <a:spcPct val="100000"/>
              </a:lnSpc>
              <a:spcBef>
                <a:spcPts val="1200"/>
              </a:spcBef>
              <a:spcAft>
                <a:spcPts val="0"/>
              </a:spcAft>
              <a:buNone/>
            </a:pPr>
            <a:r>
              <a:t/>
            </a:r>
            <a:endParaRPr sz="2200">
              <a:solidFill>
                <a:srgbClr val="424242"/>
              </a:solidFill>
            </a:endParaRPr>
          </a:p>
          <a:p>
            <a:pPr indent="0" lvl="0" marL="0" rtl="0" algn="l">
              <a:lnSpc>
                <a:spcPct val="100000"/>
              </a:lnSpc>
              <a:spcBef>
                <a:spcPts val="1200"/>
              </a:spcBef>
              <a:spcAft>
                <a:spcPts val="1200"/>
              </a:spcAft>
              <a:buNone/>
            </a:pPr>
            <a:r>
              <a:t/>
            </a:r>
            <a:endParaRPr sz="2200">
              <a:solidFill>
                <a:srgbClr val="424242"/>
              </a:solidFill>
            </a:endParaRPr>
          </a:p>
        </p:txBody>
      </p:sp>
      <p:sp>
        <p:nvSpPr>
          <p:cNvPr id="191" name="Google Shape;191;p2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92" name="Google Shape;192;p2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7.12.2 Transformations with Quadratic Functions</a:t>
            </a:r>
            <a:endParaRPr/>
          </a:p>
        </p:txBody>
      </p:sp>
      <p:sp>
        <p:nvSpPr>
          <p:cNvPr id="193" name="Google Shape;193;p25">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
        <p:nvSpPr>
          <p:cNvPr id="194" name="Google Shape;194;p25"/>
          <p:cNvSpPr txBox="1"/>
          <p:nvPr/>
        </p:nvSpPr>
        <p:spPr>
          <a:xfrm>
            <a:off x="310900" y="1934075"/>
            <a:ext cx="5897100" cy="2664300"/>
          </a:xfrm>
          <a:prstGeom prst="rect">
            <a:avLst/>
          </a:prstGeom>
          <a:noFill/>
          <a:ln>
            <a:noFill/>
          </a:ln>
        </p:spPr>
        <p:txBody>
          <a:bodyPr anchorCtr="0" anchor="t" bIns="91425" lIns="91425" spcFirstLastPara="1" rIns="91425" wrap="square" tIns="91425">
            <a:noAutofit/>
          </a:bodyPr>
          <a:lstStyle/>
          <a:p>
            <a:pPr indent="-368300" lvl="0" marL="914400" rtl="0" algn="l">
              <a:spcBef>
                <a:spcPts val="0"/>
              </a:spcBef>
              <a:spcAft>
                <a:spcPts val="0"/>
              </a:spcAft>
              <a:buClr>
                <a:schemeClr val="dk1"/>
              </a:buClr>
              <a:buSzPts val="2200"/>
              <a:buFont typeface="Noto Sans"/>
              <a:buAutoNum type="alphaLcPeriod"/>
            </a:pPr>
            <a:r>
              <a:rPr lang="en" sz="2100">
                <a:solidFill>
                  <a:schemeClr val="dk1"/>
                </a:solidFill>
                <a:latin typeface="Noto Sans"/>
                <a:ea typeface="Noto Sans"/>
                <a:cs typeface="Noto Sans"/>
                <a:sym typeface="Noto Sans"/>
              </a:rPr>
              <a:t>Up 4</a:t>
            </a:r>
            <a:endParaRPr baseline="30000" sz="2200">
              <a:solidFill>
                <a:schemeClr val="dk1"/>
              </a:solidFill>
              <a:latin typeface="Noto Sans"/>
              <a:ea typeface="Noto Sans"/>
              <a:cs typeface="Noto Sans"/>
              <a:sym typeface="Noto Sans"/>
            </a:endParaRPr>
          </a:p>
          <a:p>
            <a:pPr indent="-368300" lvl="0" marL="914400" rtl="0" algn="l">
              <a:spcBef>
                <a:spcPts val="0"/>
              </a:spcBef>
              <a:spcAft>
                <a:spcPts val="0"/>
              </a:spcAft>
              <a:buClr>
                <a:schemeClr val="dk1"/>
              </a:buClr>
              <a:buSzPts val="2200"/>
              <a:buFont typeface="Noto Sans"/>
              <a:buAutoNum type="alphaLcPeriod"/>
            </a:pPr>
            <a:r>
              <a:rPr lang="en" sz="2100">
                <a:solidFill>
                  <a:schemeClr val="dk1"/>
                </a:solidFill>
                <a:latin typeface="Noto Sans"/>
                <a:ea typeface="Noto Sans"/>
                <a:cs typeface="Noto Sans"/>
                <a:sym typeface="Noto Sans"/>
              </a:rPr>
              <a:t>Down 4</a:t>
            </a:r>
            <a:endParaRPr sz="2200">
              <a:solidFill>
                <a:schemeClr val="dk1"/>
              </a:solidFill>
              <a:latin typeface="Noto Sans"/>
              <a:ea typeface="Noto Sans"/>
              <a:cs typeface="Noto Sans"/>
              <a:sym typeface="Noto Sans"/>
            </a:endParaRPr>
          </a:p>
          <a:p>
            <a:pPr indent="-368300" lvl="0" marL="914400" rtl="0" algn="l">
              <a:spcBef>
                <a:spcPts val="0"/>
              </a:spcBef>
              <a:spcAft>
                <a:spcPts val="0"/>
              </a:spcAft>
              <a:buClr>
                <a:schemeClr val="dk1"/>
              </a:buClr>
              <a:buSzPts val="2200"/>
              <a:buFont typeface="Noto Sans"/>
              <a:buAutoNum type="alphaLcPeriod"/>
            </a:pPr>
            <a:r>
              <a:rPr lang="en" sz="2100">
                <a:solidFill>
                  <a:schemeClr val="dk1"/>
                </a:solidFill>
                <a:latin typeface="Noto Sans"/>
                <a:ea typeface="Noto Sans"/>
                <a:cs typeface="Noto Sans"/>
                <a:sym typeface="Noto Sans"/>
              </a:rPr>
              <a:t>Right 4</a:t>
            </a:r>
            <a:endParaRPr sz="2200">
              <a:solidFill>
                <a:schemeClr val="dk1"/>
              </a:solidFill>
              <a:latin typeface="Noto Sans"/>
              <a:ea typeface="Noto Sans"/>
              <a:cs typeface="Noto Sans"/>
              <a:sym typeface="Noto Sans"/>
            </a:endParaRPr>
          </a:p>
          <a:p>
            <a:pPr indent="-368300" lvl="0" marL="914400" rtl="0" algn="l">
              <a:spcBef>
                <a:spcPts val="0"/>
              </a:spcBef>
              <a:spcAft>
                <a:spcPts val="0"/>
              </a:spcAft>
              <a:buClr>
                <a:schemeClr val="dk1"/>
              </a:buClr>
              <a:buSzPts val="2200"/>
              <a:buFont typeface="Noto Sans"/>
              <a:buAutoNum type="alphaLcPeriod"/>
            </a:pPr>
            <a:r>
              <a:rPr lang="en" sz="2100">
                <a:solidFill>
                  <a:schemeClr val="dk1"/>
                </a:solidFill>
                <a:latin typeface="Noto Sans"/>
                <a:ea typeface="Noto Sans"/>
                <a:cs typeface="Noto Sans"/>
                <a:sym typeface="Noto Sans"/>
              </a:rPr>
              <a:t>Left 4</a:t>
            </a:r>
            <a:endParaRPr sz="1800">
              <a:solidFill>
                <a:srgbClr val="424242"/>
              </a:solidFill>
              <a:latin typeface="Noto Sans"/>
              <a:ea typeface="Noto Sans"/>
              <a:cs typeface="Noto Sans"/>
              <a:sym typeface="Noto Sans"/>
            </a:endParaRPr>
          </a:p>
          <a:p>
            <a:pPr indent="0" lvl="0" marL="914400" rtl="0" algn="l">
              <a:spcBef>
                <a:spcPts val="1200"/>
              </a:spcBef>
              <a:spcAft>
                <a:spcPts val="0"/>
              </a:spcAft>
              <a:buNone/>
            </a:pPr>
            <a:r>
              <a:t/>
            </a:r>
            <a:endParaRPr sz="1800">
              <a:solidFill>
                <a:srgbClr val="424242"/>
              </a:solidFill>
              <a:latin typeface="Noto Sans"/>
              <a:ea typeface="Noto Sans"/>
              <a:cs typeface="Noto Sans"/>
              <a:sym typeface="Noto Sans"/>
            </a:endParaRPr>
          </a:p>
          <a:p>
            <a:pPr indent="0" lvl="0" marL="0" rtl="0" algn="l">
              <a:spcBef>
                <a:spcPts val="1200"/>
              </a:spcBef>
              <a:spcAft>
                <a:spcPts val="0"/>
              </a:spcAft>
              <a:buNone/>
            </a:pPr>
            <a:r>
              <a:t/>
            </a:r>
            <a:endParaRPr sz="2400">
              <a:solidFill>
                <a:schemeClr val="dk1"/>
              </a:solidFill>
              <a:latin typeface="Noto Sans"/>
              <a:ea typeface="Noto Sans"/>
              <a:cs typeface="Noto Sans"/>
              <a:sym typeface="Noto Sans"/>
            </a:endParaRPr>
          </a:p>
        </p:txBody>
      </p:sp>
      <p:pic>
        <p:nvPicPr>
          <p:cNvPr descr="Graph of f(x) = x-squared" id="195" name="Google Shape;195;p25" title="desmos-graph (46).png"/>
          <p:cNvPicPr preferRelativeResize="0"/>
          <p:nvPr/>
        </p:nvPicPr>
        <p:blipFill>
          <a:blip r:embed="rId4">
            <a:alphaModFix/>
          </a:blip>
          <a:stretch>
            <a:fillRect/>
          </a:stretch>
        </p:blipFill>
        <p:spPr>
          <a:xfrm>
            <a:off x="3429075" y="1934071"/>
            <a:ext cx="2533560" cy="253356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199" name="Shape 199"/>
        <p:cNvGrpSpPr/>
        <p:nvPr/>
      </p:nvGrpSpPr>
      <p:grpSpPr>
        <a:xfrm>
          <a:off x="0" y="0"/>
          <a:ext cx="0" cy="0"/>
          <a:chOff x="0" y="0"/>
          <a:chExt cx="0" cy="0"/>
        </a:xfrm>
      </p:grpSpPr>
      <p:sp>
        <p:nvSpPr>
          <p:cNvPr id="200" name="Google Shape;200;p26"/>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1</a:t>
            </a:r>
            <a:endParaRPr b="0" sz="1400">
              <a:solidFill>
                <a:srgbClr val="666666"/>
              </a:solidFill>
            </a:endParaRPr>
          </a:p>
          <a:p>
            <a:pPr indent="0" lvl="0" marL="0" rtl="0" algn="l">
              <a:spcBef>
                <a:spcPts val="0"/>
              </a:spcBef>
              <a:spcAft>
                <a:spcPts val="0"/>
              </a:spcAft>
              <a:buNone/>
            </a:pPr>
            <a:r>
              <a:rPr lang="en"/>
              <a:t>Self Check </a:t>
            </a:r>
            <a:r>
              <a:rPr lang="en"/>
              <a:t>- Review</a:t>
            </a:r>
            <a:endParaRPr/>
          </a:p>
        </p:txBody>
      </p:sp>
      <p:sp>
        <p:nvSpPr>
          <p:cNvPr id="201" name="Google Shape;201;p2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02" name="Google Shape;202;p2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7.12.2 Transformations with Quadratic Functions - Additional Resources</a:t>
            </a:r>
            <a:endParaRPr/>
          </a:p>
        </p:txBody>
      </p:sp>
      <p:pic>
        <p:nvPicPr>
          <p:cNvPr descr="Icon indicating the slide contains a additional resources for students who struggled with the check for understanding (self check) question" id="203" name="Google Shape;203;p26"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204" name="Google Shape;204;p26"/>
          <p:cNvSpPr txBox="1"/>
          <p:nvPr/>
        </p:nvSpPr>
        <p:spPr>
          <a:xfrm>
            <a:off x="283850" y="2608100"/>
            <a:ext cx="5379900" cy="1853400"/>
          </a:xfrm>
          <a:prstGeom prst="rec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500">
                <a:solidFill>
                  <a:schemeClr val="dk1"/>
                </a:solidFill>
                <a:latin typeface="Noto Sans"/>
                <a:ea typeface="Noto Sans"/>
                <a:cs typeface="Noto Sans"/>
                <a:sym typeface="Noto Sans"/>
              </a:rPr>
              <a:t>Graph a Quadratic Function of the form  </a:t>
            </a:r>
            <a:r>
              <a:rPr b="1" i="1" lang="en" sz="1500">
                <a:solidFill>
                  <a:schemeClr val="dk1"/>
                </a:solidFill>
                <a:latin typeface="Times New Roman"/>
                <a:ea typeface="Times New Roman"/>
                <a:cs typeface="Times New Roman"/>
                <a:sym typeface="Times New Roman"/>
              </a:rPr>
              <a:t>f</a:t>
            </a:r>
            <a:r>
              <a:rPr b="1" lang="en" sz="1500">
                <a:solidFill>
                  <a:schemeClr val="dk1"/>
                </a:solidFill>
                <a:latin typeface="Noto Sans"/>
                <a:ea typeface="Noto Sans"/>
                <a:cs typeface="Noto Sans"/>
                <a:sym typeface="Noto Sans"/>
              </a:rPr>
              <a:t>(</a:t>
            </a:r>
            <a:r>
              <a:rPr b="1" i="1" lang="en" sz="1500">
                <a:solidFill>
                  <a:schemeClr val="dk1"/>
                </a:solidFill>
                <a:latin typeface="Times New Roman"/>
                <a:ea typeface="Times New Roman"/>
                <a:cs typeface="Times New Roman"/>
                <a:sym typeface="Times New Roman"/>
              </a:rPr>
              <a:t>x</a:t>
            </a:r>
            <a:r>
              <a:rPr b="1" lang="en" sz="1500">
                <a:solidFill>
                  <a:schemeClr val="dk1"/>
                </a:solidFill>
                <a:latin typeface="Noto Sans"/>
                <a:ea typeface="Noto Sans"/>
                <a:cs typeface="Noto Sans"/>
                <a:sym typeface="Noto Sans"/>
              </a:rPr>
              <a:t>) = </a:t>
            </a:r>
            <a:r>
              <a:rPr b="1" i="1" lang="en" sz="1500">
                <a:solidFill>
                  <a:schemeClr val="dk1"/>
                </a:solidFill>
                <a:latin typeface="Times New Roman"/>
                <a:ea typeface="Times New Roman"/>
                <a:cs typeface="Times New Roman"/>
                <a:sym typeface="Times New Roman"/>
              </a:rPr>
              <a:t>x</a:t>
            </a:r>
            <a:r>
              <a:rPr b="1" baseline="30000" lang="en" sz="1500">
                <a:solidFill>
                  <a:schemeClr val="dk1"/>
                </a:solidFill>
                <a:latin typeface="Noto Sans"/>
                <a:ea typeface="Noto Sans"/>
                <a:cs typeface="Noto Sans"/>
                <a:sym typeface="Noto Sans"/>
              </a:rPr>
              <a:t>2 </a:t>
            </a:r>
            <a:r>
              <a:rPr b="1" lang="en" sz="1500">
                <a:solidFill>
                  <a:schemeClr val="dk1"/>
                </a:solidFill>
                <a:latin typeface="Noto Sans"/>
                <a:ea typeface="Noto Sans"/>
                <a:cs typeface="Noto Sans"/>
                <a:sym typeface="Noto Sans"/>
              </a:rPr>
              <a:t>+ </a:t>
            </a:r>
            <a:r>
              <a:rPr b="1" i="1" lang="en" sz="1500">
                <a:solidFill>
                  <a:schemeClr val="dk1"/>
                </a:solidFill>
                <a:latin typeface="Times New Roman"/>
                <a:ea typeface="Times New Roman"/>
                <a:cs typeface="Times New Roman"/>
                <a:sym typeface="Times New Roman"/>
              </a:rPr>
              <a:t>k </a:t>
            </a:r>
            <a:r>
              <a:rPr b="1" lang="en" sz="1500">
                <a:solidFill>
                  <a:schemeClr val="dk1"/>
                </a:solidFill>
                <a:latin typeface="Noto Sans"/>
                <a:ea typeface="Noto Sans"/>
                <a:cs typeface="Noto Sans"/>
                <a:sym typeface="Noto Sans"/>
              </a:rPr>
              <a:t>Using a Vertical Shift</a:t>
            </a:r>
            <a:endParaRPr b="1" sz="1500">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sz="1500">
              <a:solidFill>
                <a:schemeClr val="dk1"/>
              </a:solidFill>
              <a:latin typeface="Noto Sans"/>
              <a:ea typeface="Noto Sans"/>
              <a:cs typeface="Noto Sans"/>
              <a:sym typeface="Noto Sans"/>
            </a:endParaRPr>
          </a:p>
          <a:p>
            <a:pPr indent="0" lvl="0" marL="0" rtl="0" algn="l">
              <a:spcBef>
                <a:spcPts val="0"/>
              </a:spcBef>
              <a:spcAft>
                <a:spcPts val="0"/>
              </a:spcAft>
              <a:buNone/>
            </a:pPr>
            <a:r>
              <a:rPr lang="en" sz="1500">
                <a:solidFill>
                  <a:schemeClr val="dk1"/>
                </a:solidFill>
                <a:latin typeface="Noto Sans"/>
                <a:ea typeface="Noto Sans"/>
                <a:cs typeface="Noto Sans"/>
                <a:sym typeface="Noto Sans"/>
              </a:rPr>
              <a:t>The graph of </a:t>
            </a:r>
            <a:r>
              <a:rPr i="1" lang="en" sz="1500">
                <a:solidFill>
                  <a:schemeClr val="dk1"/>
                </a:solidFill>
                <a:latin typeface="Times New Roman"/>
                <a:ea typeface="Times New Roman"/>
                <a:cs typeface="Times New Roman"/>
                <a:sym typeface="Times New Roman"/>
              </a:rPr>
              <a:t>f</a:t>
            </a:r>
            <a:r>
              <a:rPr lang="en" sz="1500">
                <a:solidFill>
                  <a:schemeClr val="dk1"/>
                </a:solidFill>
                <a:latin typeface="Noto Sans"/>
                <a:ea typeface="Noto Sans"/>
                <a:cs typeface="Noto Sans"/>
                <a:sym typeface="Noto Sans"/>
              </a:rPr>
              <a:t>(</a:t>
            </a:r>
            <a:r>
              <a:rPr i="1" lang="en" sz="1500">
                <a:solidFill>
                  <a:schemeClr val="dk1"/>
                </a:solidFill>
                <a:latin typeface="Times New Roman"/>
                <a:ea typeface="Times New Roman"/>
                <a:cs typeface="Times New Roman"/>
                <a:sym typeface="Times New Roman"/>
              </a:rPr>
              <a:t>x</a:t>
            </a:r>
            <a:r>
              <a:rPr lang="en" sz="1500">
                <a:solidFill>
                  <a:schemeClr val="dk1"/>
                </a:solidFill>
                <a:latin typeface="Noto Sans"/>
                <a:ea typeface="Noto Sans"/>
                <a:cs typeface="Noto Sans"/>
                <a:sym typeface="Noto Sans"/>
              </a:rPr>
              <a:t>) = </a:t>
            </a:r>
            <a:r>
              <a:rPr i="1" lang="en" sz="1500">
                <a:solidFill>
                  <a:schemeClr val="dk1"/>
                </a:solidFill>
                <a:latin typeface="Times New Roman"/>
                <a:ea typeface="Times New Roman"/>
                <a:cs typeface="Times New Roman"/>
                <a:sym typeface="Times New Roman"/>
              </a:rPr>
              <a:t>x</a:t>
            </a:r>
            <a:r>
              <a:rPr baseline="30000" lang="en" sz="1500">
                <a:solidFill>
                  <a:schemeClr val="dk1"/>
                </a:solidFill>
                <a:latin typeface="Noto Sans"/>
                <a:ea typeface="Noto Sans"/>
                <a:cs typeface="Noto Sans"/>
                <a:sym typeface="Noto Sans"/>
              </a:rPr>
              <a:t>2 </a:t>
            </a:r>
            <a:r>
              <a:rPr lang="en" sz="1500">
                <a:solidFill>
                  <a:schemeClr val="dk1"/>
                </a:solidFill>
                <a:latin typeface="Noto Sans"/>
                <a:ea typeface="Noto Sans"/>
                <a:cs typeface="Noto Sans"/>
                <a:sym typeface="Noto Sans"/>
              </a:rPr>
              <a:t>+ </a:t>
            </a:r>
            <a:r>
              <a:rPr i="1" lang="en" sz="1500">
                <a:solidFill>
                  <a:schemeClr val="dk1"/>
                </a:solidFill>
                <a:latin typeface="Times New Roman"/>
                <a:ea typeface="Times New Roman"/>
                <a:cs typeface="Times New Roman"/>
                <a:sym typeface="Times New Roman"/>
              </a:rPr>
              <a:t>k </a:t>
            </a:r>
            <a:r>
              <a:rPr lang="en" sz="1500">
                <a:solidFill>
                  <a:schemeClr val="dk1"/>
                </a:solidFill>
                <a:latin typeface="Noto Sans"/>
                <a:ea typeface="Noto Sans"/>
                <a:cs typeface="Noto Sans"/>
                <a:sym typeface="Noto Sans"/>
              </a:rPr>
              <a:t>shifts the graph of </a:t>
            </a:r>
            <a:r>
              <a:rPr i="1" lang="en" sz="1500">
                <a:solidFill>
                  <a:schemeClr val="dk1"/>
                </a:solidFill>
                <a:latin typeface="Times New Roman"/>
                <a:ea typeface="Times New Roman"/>
                <a:cs typeface="Times New Roman"/>
                <a:sym typeface="Times New Roman"/>
              </a:rPr>
              <a:t>f</a:t>
            </a:r>
            <a:r>
              <a:rPr lang="en" sz="1500">
                <a:solidFill>
                  <a:schemeClr val="dk1"/>
                </a:solidFill>
                <a:latin typeface="Noto Sans"/>
                <a:ea typeface="Noto Sans"/>
                <a:cs typeface="Noto Sans"/>
                <a:sym typeface="Noto Sans"/>
              </a:rPr>
              <a:t>(</a:t>
            </a:r>
            <a:r>
              <a:rPr i="1" lang="en" sz="1500">
                <a:solidFill>
                  <a:schemeClr val="dk1"/>
                </a:solidFill>
                <a:latin typeface="Times New Roman"/>
                <a:ea typeface="Times New Roman"/>
                <a:cs typeface="Times New Roman"/>
                <a:sym typeface="Times New Roman"/>
              </a:rPr>
              <a:t>x</a:t>
            </a:r>
            <a:r>
              <a:rPr lang="en" sz="1500">
                <a:solidFill>
                  <a:schemeClr val="dk1"/>
                </a:solidFill>
                <a:latin typeface="Noto Sans"/>
                <a:ea typeface="Noto Sans"/>
                <a:cs typeface="Noto Sans"/>
                <a:sym typeface="Noto Sans"/>
              </a:rPr>
              <a:t>) = </a:t>
            </a:r>
            <a:r>
              <a:rPr i="1" lang="en" sz="1500">
                <a:solidFill>
                  <a:schemeClr val="dk1"/>
                </a:solidFill>
                <a:latin typeface="Times New Roman"/>
                <a:ea typeface="Times New Roman"/>
                <a:cs typeface="Times New Roman"/>
                <a:sym typeface="Times New Roman"/>
              </a:rPr>
              <a:t>x</a:t>
            </a:r>
            <a:r>
              <a:rPr baseline="30000" lang="en" sz="1500">
                <a:solidFill>
                  <a:schemeClr val="dk1"/>
                </a:solidFill>
                <a:latin typeface="Noto Sans"/>
                <a:ea typeface="Noto Sans"/>
                <a:cs typeface="Noto Sans"/>
                <a:sym typeface="Noto Sans"/>
              </a:rPr>
              <a:t>2 </a:t>
            </a:r>
            <a:r>
              <a:rPr lang="en" sz="1500">
                <a:solidFill>
                  <a:schemeClr val="dk1"/>
                </a:solidFill>
                <a:latin typeface="Noto Sans"/>
                <a:ea typeface="Noto Sans"/>
                <a:cs typeface="Noto Sans"/>
                <a:sym typeface="Noto Sans"/>
              </a:rPr>
              <a:t> vertically </a:t>
            </a:r>
            <a:r>
              <a:rPr i="1" lang="en" sz="1500">
                <a:solidFill>
                  <a:schemeClr val="dk1"/>
                </a:solidFill>
                <a:latin typeface="Times New Roman"/>
                <a:ea typeface="Times New Roman"/>
                <a:cs typeface="Times New Roman"/>
                <a:sym typeface="Times New Roman"/>
              </a:rPr>
              <a:t>k</a:t>
            </a:r>
            <a:r>
              <a:rPr lang="en" sz="1500">
                <a:solidFill>
                  <a:schemeClr val="dk1"/>
                </a:solidFill>
                <a:latin typeface="Noto Sans"/>
                <a:ea typeface="Noto Sans"/>
                <a:cs typeface="Noto Sans"/>
                <a:sym typeface="Noto Sans"/>
              </a:rPr>
              <a:t> units.</a:t>
            </a:r>
            <a:endParaRPr sz="1500">
              <a:solidFill>
                <a:schemeClr val="dk1"/>
              </a:solidFill>
              <a:latin typeface="Noto Sans"/>
              <a:ea typeface="Noto Sans"/>
              <a:cs typeface="Noto Sans"/>
              <a:sym typeface="Noto Sans"/>
            </a:endParaRPr>
          </a:p>
          <a:p>
            <a:pPr indent="-323850" lvl="0" marL="457200" rtl="0" algn="l">
              <a:spcBef>
                <a:spcPts val="0"/>
              </a:spcBef>
              <a:spcAft>
                <a:spcPts val="0"/>
              </a:spcAft>
              <a:buClr>
                <a:schemeClr val="dk1"/>
              </a:buClr>
              <a:buSzPts val="1500"/>
              <a:buFont typeface="Noto Sans"/>
              <a:buChar char="●"/>
            </a:pPr>
            <a:r>
              <a:rPr lang="en" sz="1500">
                <a:solidFill>
                  <a:schemeClr val="dk1"/>
                </a:solidFill>
                <a:latin typeface="Noto Sans"/>
                <a:ea typeface="Noto Sans"/>
                <a:cs typeface="Noto Sans"/>
                <a:sym typeface="Noto Sans"/>
              </a:rPr>
              <a:t>If </a:t>
            </a:r>
            <a:r>
              <a:rPr i="1" lang="en" sz="1500">
                <a:solidFill>
                  <a:schemeClr val="dk1"/>
                </a:solidFill>
                <a:latin typeface="Times New Roman"/>
                <a:ea typeface="Times New Roman"/>
                <a:cs typeface="Times New Roman"/>
                <a:sym typeface="Times New Roman"/>
              </a:rPr>
              <a:t>k </a:t>
            </a:r>
            <a:r>
              <a:rPr lang="en" sz="1500">
                <a:solidFill>
                  <a:schemeClr val="dk1"/>
                </a:solidFill>
                <a:latin typeface="Noto Sans"/>
                <a:ea typeface="Noto Sans"/>
                <a:cs typeface="Noto Sans"/>
                <a:sym typeface="Noto Sans"/>
              </a:rPr>
              <a:t>&gt; 0, shift the parabola vertically </a:t>
            </a:r>
            <a:r>
              <a:rPr b="1" lang="en" sz="1500">
                <a:solidFill>
                  <a:schemeClr val="dk1"/>
                </a:solidFill>
                <a:latin typeface="Noto Sans"/>
                <a:ea typeface="Noto Sans"/>
                <a:cs typeface="Noto Sans"/>
                <a:sym typeface="Noto Sans"/>
              </a:rPr>
              <a:t>up</a:t>
            </a:r>
            <a:r>
              <a:rPr lang="en" sz="1500">
                <a:solidFill>
                  <a:schemeClr val="dk1"/>
                </a:solidFill>
                <a:latin typeface="Noto Sans"/>
                <a:ea typeface="Noto Sans"/>
                <a:cs typeface="Noto Sans"/>
                <a:sym typeface="Noto Sans"/>
              </a:rPr>
              <a:t> </a:t>
            </a:r>
            <a:r>
              <a:rPr i="1" lang="en" sz="1500">
                <a:solidFill>
                  <a:schemeClr val="dk1"/>
                </a:solidFill>
                <a:latin typeface="Times New Roman"/>
                <a:ea typeface="Times New Roman"/>
                <a:cs typeface="Times New Roman"/>
                <a:sym typeface="Times New Roman"/>
              </a:rPr>
              <a:t>k</a:t>
            </a:r>
            <a:r>
              <a:rPr lang="en" sz="1500">
                <a:solidFill>
                  <a:schemeClr val="dk1"/>
                </a:solidFill>
                <a:latin typeface="Noto Sans"/>
                <a:ea typeface="Noto Sans"/>
                <a:cs typeface="Noto Sans"/>
                <a:sym typeface="Noto Sans"/>
              </a:rPr>
              <a:t> units.</a:t>
            </a:r>
            <a:endParaRPr sz="1500">
              <a:solidFill>
                <a:schemeClr val="dk1"/>
              </a:solidFill>
              <a:latin typeface="Noto Sans"/>
              <a:ea typeface="Noto Sans"/>
              <a:cs typeface="Noto Sans"/>
              <a:sym typeface="Noto Sans"/>
            </a:endParaRPr>
          </a:p>
          <a:p>
            <a:pPr indent="-323850" lvl="0" marL="457200" rtl="0" algn="l">
              <a:spcBef>
                <a:spcPts val="0"/>
              </a:spcBef>
              <a:spcAft>
                <a:spcPts val="0"/>
              </a:spcAft>
              <a:buClr>
                <a:schemeClr val="dk1"/>
              </a:buClr>
              <a:buSzPts val="1500"/>
              <a:buFont typeface="Noto Sans"/>
              <a:buChar char="●"/>
            </a:pPr>
            <a:r>
              <a:rPr lang="en" sz="1500">
                <a:solidFill>
                  <a:schemeClr val="dk1"/>
                </a:solidFill>
                <a:latin typeface="Noto Sans"/>
                <a:ea typeface="Noto Sans"/>
                <a:cs typeface="Noto Sans"/>
                <a:sym typeface="Noto Sans"/>
              </a:rPr>
              <a:t>If </a:t>
            </a:r>
            <a:r>
              <a:rPr i="1" lang="en" sz="1500">
                <a:solidFill>
                  <a:schemeClr val="dk1"/>
                </a:solidFill>
                <a:latin typeface="Times New Roman"/>
                <a:ea typeface="Times New Roman"/>
                <a:cs typeface="Times New Roman"/>
                <a:sym typeface="Times New Roman"/>
              </a:rPr>
              <a:t>k </a:t>
            </a:r>
            <a:r>
              <a:rPr lang="en" sz="1500">
                <a:solidFill>
                  <a:schemeClr val="dk1"/>
                </a:solidFill>
                <a:latin typeface="Noto Sans"/>
                <a:ea typeface="Noto Sans"/>
                <a:cs typeface="Noto Sans"/>
                <a:sym typeface="Noto Sans"/>
              </a:rPr>
              <a:t>&lt; 0, shift the parabola vertically </a:t>
            </a:r>
            <a:r>
              <a:rPr b="1" lang="en" sz="1500">
                <a:solidFill>
                  <a:schemeClr val="dk1"/>
                </a:solidFill>
                <a:latin typeface="Noto Sans"/>
                <a:ea typeface="Noto Sans"/>
                <a:cs typeface="Noto Sans"/>
                <a:sym typeface="Noto Sans"/>
              </a:rPr>
              <a:t>down</a:t>
            </a:r>
            <a:r>
              <a:rPr lang="en" sz="1500">
                <a:solidFill>
                  <a:schemeClr val="dk1"/>
                </a:solidFill>
                <a:latin typeface="Noto Sans"/>
                <a:ea typeface="Noto Sans"/>
                <a:cs typeface="Noto Sans"/>
                <a:sym typeface="Noto Sans"/>
              </a:rPr>
              <a:t> |</a:t>
            </a:r>
            <a:r>
              <a:rPr i="1" lang="en" sz="1500">
                <a:solidFill>
                  <a:schemeClr val="dk1"/>
                </a:solidFill>
                <a:latin typeface="Times New Roman"/>
                <a:ea typeface="Times New Roman"/>
                <a:cs typeface="Times New Roman"/>
                <a:sym typeface="Times New Roman"/>
              </a:rPr>
              <a:t>k</a:t>
            </a:r>
            <a:r>
              <a:rPr lang="en" sz="1500">
                <a:solidFill>
                  <a:schemeClr val="dk1"/>
                </a:solidFill>
                <a:latin typeface="Noto Sans"/>
                <a:ea typeface="Noto Sans"/>
                <a:cs typeface="Noto Sans"/>
                <a:sym typeface="Noto Sans"/>
              </a:rPr>
              <a:t>|units.</a:t>
            </a:r>
            <a:endParaRPr sz="1500">
              <a:solidFill>
                <a:schemeClr val="dk1"/>
              </a:solidFill>
              <a:latin typeface="Noto Sans"/>
              <a:ea typeface="Noto Sans"/>
              <a:cs typeface="Noto Sans"/>
              <a:sym typeface="Noto Sans"/>
            </a:endParaRPr>
          </a:p>
        </p:txBody>
      </p:sp>
      <p:cxnSp>
        <p:nvCxnSpPr>
          <p:cNvPr id="205" name="Google Shape;205;p26"/>
          <p:cNvCxnSpPr/>
          <p:nvPr/>
        </p:nvCxnSpPr>
        <p:spPr>
          <a:xfrm>
            <a:off x="285496" y="3285920"/>
            <a:ext cx="5376600" cy="12900"/>
          </a:xfrm>
          <a:prstGeom prst="straightConnector1">
            <a:avLst/>
          </a:prstGeom>
          <a:noFill/>
          <a:ln cap="flat" cmpd="sng" w="9525">
            <a:solidFill>
              <a:schemeClr val="dk2"/>
            </a:solidFill>
            <a:prstDash val="solid"/>
            <a:round/>
            <a:headEnd len="med" w="med" type="none"/>
            <a:tailEnd len="med" w="med" type="none"/>
          </a:ln>
        </p:spPr>
      </p:cxnSp>
      <p:pic>
        <p:nvPicPr>
          <p:cNvPr descr="Graph with three parabolas: a solid blue line, a dashed brown line above it, and a green dotted line below it, all symmetrical about the y-axis, on a grid with labeled x and y axes." id="206" name="Google Shape;206;p26"/>
          <p:cNvPicPr preferRelativeResize="0"/>
          <p:nvPr/>
        </p:nvPicPr>
        <p:blipFill>
          <a:blip r:embed="rId4">
            <a:alphaModFix/>
          </a:blip>
          <a:stretch>
            <a:fillRect/>
          </a:stretch>
        </p:blipFill>
        <p:spPr>
          <a:xfrm>
            <a:off x="5799702" y="1493460"/>
            <a:ext cx="3144398" cy="3144398"/>
          </a:xfrm>
          <a:prstGeom prst="rect">
            <a:avLst/>
          </a:prstGeom>
          <a:noFill/>
          <a:ln>
            <a:noFill/>
          </a:ln>
        </p:spPr>
      </p:pic>
      <p:sp>
        <p:nvSpPr>
          <p:cNvPr id="207" name="Google Shape;207;p26"/>
          <p:cNvSpPr txBox="1"/>
          <p:nvPr/>
        </p:nvSpPr>
        <p:spPr>
          <a:xfrm>
            <a:off x="5844600" y="960050"/>
            <a:ext cx="3054600" cy="467400"/>
          </a:xfrm>
          <a:prstGeom prst="rect">
            <a:avLst/>
          </a:prstGeom>
          <a:solidFill>
            <a:srgbClr val="F5F5F5"/>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Noto Sans"/>
                <a:ea typeface="Noto Sans"/>
                <a:cs typeface="Noto Sans"/>
                <a:sym typeface="Noto Sans"/>
              </a:rPr>
              <a:t>The parent function </a:t>
            </a:r>
            <a:r>
              <a:rPr i="1" lang="en" sz="1200">
                <a:solidFill>
                  <a:schemeClr val="dk1"/>
                </a:solidFill>
                <a:latin typeface="Times New Roman"/>
                <a:ea typeface="Times New Roman"/>
                <a:cs typeface="Times New Roman"/>
                <a:sym typeface="Times New Roman"/>
              </a:rPr>
              <a:t>f</a:t>
            </a:r>
            <a:r>
              <a:rPr lang="en" sz="1200">
                <a:solidFill>
                  <a:schemeClr val="dk1"/>
                </a:solidFill>
                <a:latin typeface="Noto Sans"/>
                <a:ea typeface="Noto Sans"/>
                <a:cs typeface="Noto Sans"/>
                <a:sym typeface="Noto Sans"/>
              </a:rPr>
              <a:t>(</a:t>
            </a:r>
            <a:r>
              <a:rPr i="1" lang="en" sz="1200">
                <a:solidFill>
                  <a:schemeClr val="dk1"/>
                </a:solidFill>
                <a:latin typeface="Times New Roman"/>
                <a:ea typeface="Times New Roman"/>
                <a:cs typeface="Times New Roman"/>
                <a:sym typeface="Times New Roman"/>
              </a:rPr>
              <a:t>x</a:t>
            </a:r>
            <a:r>
              <a:rPr lang="en" sz="1200">
                <a:solidFill>
                  <a:schemeClr val="dk1"/>
                </a:solidFill>
                <a:latin typeface="Noto Sans"/>
                <a:ea typeface="Noto Sans"/>
                <a:cs typeface="Noto Sans"/>
                <a:sym typeface="Noto Sans"/>
              </a:rPr>
              <a:t>) = </a:t>
            </a:r>
            <a:r>
              <a:rPr i="1" lang="en" sz="1200">
                <a:solidFill>
                  <a:schemeClr val="dk1"/>
                </a:solidFill>
                <a:latin typeface="Times New Roman"/>
                <a:ea typeface="Times New Roman"/>
                <a:cs typeface="Times New Roman"/>
                <a:sym typeface="Times New Roman"/>
              </a:rPr>
              <a:t>x</a:t>
            </a:r>
            <a:r>
              <a:rPr baseline="30000" lang="en" sz="1200">
                <a:solidFill>
                  <a:schemeClr val="dk1"/>
                </a:solidFill>
                <a:latin typeface="Noto Sans"/>
                <a:ea typeface="Noto Sans"/>
                <a:cs typeface="Noto Sans"/>
                <a:sym typeface="Noto Sans"/>
              </a:rPr>
              <a:t>2 </a:t>
            </a:r>
            <a:r>
              <a:rPr lang="en" sz="1200">
                <a:solidFill>
                  <a:schemeClr val="dk1"/>
                </a:solidFill>
                <a:latin typeface="Noto Sans"/>
                <a:ea typeface="Noto Sans"/>
                <a:cs typeface="Noto Sans"/>
                <a:sym typeface="Noto Sans"/>
              </a:rPr>
              <a:t>is the blue solid line.</a:t>
            </a:r>
            <a:endParaRPr baseline="30000" sz="1200">
              <a:solidFill>
                <a:schemeClr val="dk1"/>
              </a:solidFill>
              <a:latin typeface="Noto Sans"/>
              <a:ea typeface="Noto Sans"/>
              <a:cs typeface="Noto Sans"/>
              <a:sym typeface="Noto Sans"/>
            </a:endParaRPr>
          </a:p>
        </p:txBody>
      </p:sp>
      <p:sp>
        <p:nvSpPr>
          <p:cNvPr id="208" name="Google Shape;208;p26"/>
          <p:cNvSpPr txBox="1"/>
          <p:nvPr/>
        </p:nvSpPr>
        <p:spPr>
          <a:xfrm>
            <a:off x="311700" y="1032875"/>
            <a:ext cx="5298300" cy="157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chemeClr val="dk1"/>
                </a:solidFill>
                <a:latin typeface="Noto Sans"/>
                <a:ea typeface="Noto Sans"/>
                <a:cs typeface="Noto Sans"/>
                <a:sym typeface="Noto Sans"/>
              </a:rPr>
              <a:t>Decide if the Orange, dashed or the green dotted graph represents the listed function:</a:t>
            </a:r>
            <a:endParaRPr sz="1700">
              <a:solidFill>
                <a:schemeClr val="dk1"/>
              </a:solidFill>
              <a:latin typeface="Noto Sans"/>
              <a:ea typeface="Noto Sans"/>
              <a:cs typeface="Noto Sans"/>
              <a:sym typeface="Noto Sans"/>
            </a:endParaRPr>
          </a:p>
          <a:p>
            <a:pPr indent="-336550" lvl="0" marL="457200" rtl="0" algn="l">
              <a:spcBef>
                <a:spcPts val="1000"/>
              </a:spcBef>
              <a:spcAft>
                <a:spcPts val="0"/>
              </a:spcAft>
              <a:buClr>
                <a:schemeClr val="dk1"/>
              </a:buClr>
              <a:buSzPts val="1700"/>
              <a:buFont typeface="Noto Sans"/>
              <a:buAutoNum type="arabicPeriod"/>
            </a:pPr>
            <a:r>
              <a:rPr i="1" lang="en" sz="1700">
                <a:solidFill>
                  <a:schemeClr val="dk1"/>
                </a:solidFill>
                <a:latin typeface="Times New Roman"/>
                <a:ea typeface="Times New Roman"/>
                <a:cs typeface="Times New Roman"/>
                <a:sym typeface="Times New Roman"/>
              </a:rPr>
              <a:t>f</a:t>
            </a:r>
            <a:r>
              <a:rPr lang="en" sz="1700">
                <a:solidFill>
                  <a:schemeClr val="dk1"/>
                </a:solidFill>
                <a:latin typeface="Noto Sans"/>
                <a:ea typeface="Noto Sans"/>
                <a:cs typeface="Noto Sans"/>
                <a:sym typeface="Noto Sans"/>
              </a:rPr>
              <a:t>(</a:t>
            </a:r>
            <a:r>
              <a:rPr i="1" lang="en" sz="1700">
                <a:solidFill>
                  <a:schemeClr val="dk1"/>
                </a:solidFill>
                <a:latin typeface="Times New Roman"/>
                <a:ea typeface="Times New Roman"/>
                <a:cs typeface="Times New Roman"/>
                <a:sym typeface="Times New Roman"/>
              </a:rPr>
              <a:t>x</a:t>
            </a:r>
            <a:r>
              <a:rPr lang="en" sz="1700">
                <a:solidFill>
                  <a:schemeClr val="dk1"/>
                </a:solidFill>
                <a:latin typeface="Noto Sans"/>
                <a:ea typeface="Noto Sans"/>
                <a:cs typeface="Noto Sans"/>
                <a:sym typeface="Noto Sans"/>
              </a:rPr>
              <a:t>) = </a:t>
            </a:r>
            <a:r>
              <a:rPr i="1" lang="en" sz="1700">
                <a:solidFill>
                  <a:schemeClr val="dk1"/>
                </a:solidFill>
                <a:latin typeface="Times New Roman"/>
                <a:ea typeface="Times New Roman"/>
                <a:cs typeface="Times New Roman"/>
                <a:sym typeface="Times New Roman"/>
              </a:rPr>
              <a:t>x</a:t>
            </a:r>
            <a:r>
              <a:rPr baseline="30000" lang="en" sz="1700">
                <a:solidFill>
                  <a:schemeClr val="dk1"/>
                </a:solidFill>
                <a:latin typeface="Noto Sans"/>
                <a:ea typeface="Noto Sans"/>
                <a:cs typeface="Noto Sans"/>
                <a:sym typeface="Noto Sans"/>
              </a:rPr>
              <a:t>2 </a:t>
            </a:r>
            <a:r>
              <a:rPr lang="en" sz="1700">
                <a:solidFill>
                  <a:schemeClr val="dk1"/>
                </a:solidFill>
                <a:latin typeface="Noto Sans"/>
                <a:ea typeface="Noto Sans"/>
                <a:cs typeface="Noto Sans"/>
                <a:sym typeface="Noto Sans"/>
              </a:rPr>
              <a:t>+ 3</a:t>
            </a:r>
            <a:endParaRPr sz="1700">
              <a:solidFill>
                <a:schemeClr val="dk1"/>
              </a:solidFill>
              <a:latin typeface="Noto Sans"/>
              <a:ea typeface="Noto Sans"/>
              <a:cs typeface="Noto Sans"/>
              <a:sym typeface="Noto Sans"/>
            </a:endParaRPr>
          </a:p>
          <a:p>
            <a:pPr indent="-336550" lvl="0" marL="457200" rtl="0" algn="l">
              <a:spcBef>
                <a:spcPts val="1000"/>
              </a:spcBef>
              <a:spcAft>
                <a:spcPts val="1000"/>
              </a:spcAft>
              <a:buClr>
                <a:schemeClr val="dk1"/>
              </a:buClr>
              <a:buSzPts val="1700"/>
              <a:buFont typeface="Noto Sans"/>
              <a:buAutoNum type="arabicPeriod"/>
            </a:pPr>
            <a:r>
              <a:rPr i="1" lang="en" sz="1700">
                <a:solidFill>
                  <a:schemeClr val="dk1"/>
                </a:solidFill>
                <a:latin typeface="Times New Roman"/>
                <a:ea typeface="Times New Roman"/>
                <a:cs typeface="Times New Roman"/>
                <a:sym typeface="Times New Roman"/>
              </a:rPr>
              <a:t>f</a:t>
            </a:r>
            <a:r>
              <a:rPr lang="en" sz="1700">
                <a:solidFill>
                  <a:schemeClr val="dk1"/>
                </a:solidFill>
                <a:latin typeface="Noto Sans"/>
                <a:ea typeface="Noto Sans"/>
                <a:cs typeface="Noto Sans"/>
                <a:sym typeface="Noto Sans"/>
              </a:rPr>
              <a:t>(</a:t>
            </a:r>
            <a:r>
              <a:rPr i="1" lang="en" sz="1700">
                <a:solidFill>
                  <a:schemeClr val="dk1"/>
                </a:solidFill>
                <a:latin typeface="Times New Roman"/>
                <a:ea typeface="Times New Roman"/>
                <a:cs typeface="Times New Roman"/>
                <a:sym typeface="Times New Roman"/>
              </a:rPr>
              <a:t>x</a:t>
            </a:r>
            <a:r>
              <a:rPr lang="en" sz="1700">
                <a:solidFill>
                  <a:schemeClr val="dk1"/>
                </a:solidFill>
                <a:latin typeface="Noto Sans"/>
                <a:ea typeface="Noto Sans"/>
                <a:cs typeface="Noto Sans"/>
                <a:sym typeface="Noto Sans"/>
              </a:rPr>
              <a:t>) = </a:t>
            </a:r>
            <a:r>
              <a:rPr i="1" lang="en" sz="1700">
                <a:solidFill>
                  <a:schemeClr val="dk1"/>
                </a:solidFill>
                <a:latin typeface="Times New Roman"/>
                <a:ea typeface="Times New Roman"/>
                <a:cs typeface="Times New Roman"/>
                <a:sym typeface="Times New Roman"/>
              </a:rPr>
              <a:t>x</a:t>
            </a:r>
            <a:r>
              <a:rPr baseline="30000" lang="en" sz="1700">
                <a:solidFill>
                  <a:schemeClr val="dk1"/>
                </a:solidFill>
                <a:latin typeface="Noto Sans"/>
                <a:ea typeface="Noto Sans"/>
                <a:cs typeface="Noto Sans"/>
                <a:sym typeface="Noto Sans"/>
              </a:rPr>
              <a:t>2 </a:t>
            </a:r>
            <a:r>
              <a:rPr lang="en" sz="1700">
                <a:solidFill>
                  <a:schemeClr val="dk1"/>
                </a:solidFill>
                <a:latin typeface="Noto Sans"/>
                <a:ea typeface="Noto Sans"/>
                <a:cs typeface="Noto Sans"/>
                <a:sym typeface="Noto Sans"/>
              </a:rPr>
              <a:t>- 2</a:t>
            </a:r>
            <a:endParaRPr sz="1700">
              <a:solidFill>
                <a:schemeClr val="dk1"/>
              </a:solidFill>
              <a:latin typeface="Noto Sans"/>
              <a:ea typeface="Noto Sans"/>
              <a:cs typeface="Noto Sans"/>
              <a:sym typeface="Noto Sans"/>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12" name="Shape 212"/>
        <p:cNvGrpSpPr/>
        <p:nvPr/>
      </p:nvGrpSpPr>
      <p:grpSpPr>
        <a:xfrm>
          <a:off x="0" y="0"/>
          <a:ext cx="0" cy="0"/>
          <a:chOff x="0" y="0"/>
          <a:chExt cx="0" cy="0"/>
        </a:xfrm>
      </p:grpSpPr>
      <p:sp>
        <p:nvSpPr>
          <p:cNvPr id="213" name="Google Shape;213;p27"/>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a:t>
            </a:r>
            <a:r>
              <a:rPr b="0" lang="en" sz="1400">
                <a:solidFill>
                  <a:srgbClr val="666666"/>
                </a:solidFill>
              </a:rPr>
              <a:t>| Part 2</a:t>
            </a:r>
            <a:endParaRPr b="0" sz="1400">
              <a:solidFill>
                <a:srgbClr val="666666"/>
              </a:solidFill>
            </a:endParaRPr>
          </a:p>
          <a:p>
            <a:pPr indent="0" lvl="0" marL="0" rtl="0" algn="l">
              <a:spcBef>
                <a:spcPts val="0"/>
              </a:spcBef>
              <a:spcAft>
                <a:spcPts val="0"/>
              </a:spcAft>
              <a:buNone/>
            </a:pPr>
            <a:r>
              <a:rPr lang="en"/>
              <a:t>Self Check </a:t>
            </a:r>
            <a:r>
              <a:rPr lang="en"/>
              <a:t>- Review</a:t>
            </a:r>
            <a:endParaRPr/>
          </a:p>
        </p:txBody>
      </p:sp>
      <p:sp>
        <p:nvSpPr>
          <p:cNvPr id="214" name="Google Shape;214;p2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15" name="Google Shape;215;p2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7.12.2 Transformations with Quadratic Functions - Additional Resources</a:t>
            </a:r>
            <a:endParaRPr/>
          </a:p>
        </p:txBody>
      </p:sp>
      <p:pic>
        <p:nvPicPr>
          <p:cNvPr descr="Icon indicating the slide contains a additional resources for students who struggled with the check for understanding (self check) question" id="216" name="Google Shape;216;p27"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pic>
        <p:nvPicPr>
          <p:cNvPr descr="A graph showing three parabolas: a solid blue curve opening upward at x = 0, a green dotted curve opening upward at x = -2, and a brown dashed curve opening upward at x = 3. The axes are labeled x and y." id="217" name="Google Shape;217;p27" title="91e909c941eca894057108c85b7e2fd7b8e753a4.png"/>
          <p:cNvPicPr preferRelativeResize="0"/>
          <p:nvPr/>
        </p:nvPicPr>
        <p:blipFill rotWithShape="1">
          <a:blip r:embed="rId4">
            <a:alphaModFix/>
          </a:blip>
          <a:srcRect b="0" l="0" r="0" t="0"/>
          <a:stretch/>
        </p:blipFill>
        <p:spPr>
          <a:xfrm>
            <a:off x="6025450" y="1493451"/>
            <a:ext cx="2918650" cy="2918650"/>
          </a:xfrm>
          <a:prstGeom prst="rect">
            <a:avLst/>
          </a:prstGeom>
          <a:noFill/>
          <a:ln>
            <a:noFill/>
          </a:ln>
        </p:spPr>
      </p:pic>
      <p:sp>
        <p:nvSpPr>
          <p:cNvPr id="218" name="Google Shape;218;p27"/>
          <p:cNvSpPr txBox="1"/>
          <p:nvPr/>
        </p:nvSpPr>
        <p:spPr>
          <a:xfrm>
            <a:off x="5957475" y="845325"/>
            <a:ext cx="3054600" cy="467400"/>
          </a:xfrm>
          <a:prstGeom prst="rect">
            <a:avLst/>
          </a:prstGeom>
          <a:solidFill>
            <a:srgbClr val="F5F5F5"/>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Noto Sans"/>
                <a:ea typeface="Noto Sans"/>
                <a:cs typeface="Noto Sans"/>
                <a:sym typeface="Noto Sans"/>
              </a:rPr>
              <a:t>The parent function </a:t>
            </a:r>
            <a:r>
              <a:rPr i="1" lang="en" sz="1200">
                <a:solidFill>
                  <a:schemeClr val="dk1"/>
                </a:solidFill>
                <a:latin typeface="Times New Roman"/>
                <a:ea typeface="Times New Roman"/>
                <a:cs typeface="Times New Roman"/>
                <a:sym typeface="Times New Roman"/>
              </a:rPr>
              <a:t>f</a:t>
            </a:r>
            <a:r>
              <a:rPr lang="en" sz="1200">
                <a:solidFill>
                  <a:schemeClr val="dk1"/>
                </a:solidFill>
                <a:latin typeface="Noto Sans"/>
                <a:ea typeface="Noto Sans"/>
                <a:cs typeface="Noto Sans"/>
                <a:sym typeface="Noto Sans"/>
              </a:rPr>
              <a:t>(</a:t>
            </a:r>
            <a:r>
              <a:rPr i="1" lang="en" sz="1200">
                <a:solidFill>
                  <a:schemeClr val="dk1"/>
                </a:solidFill>
                <a:latin typeface="Times New Roman"/>
                <a:ea typeface="Times New Roman"/>
                <a:cs typeface="Times New Roman"/>
                <a:sym typeface="Times New Roman"/>
              </a:rPr>
              <a:t>x</a:t>
            </a:r>
            <a:r>
              <a:rPr lang="en" sz="1200">
                <a:solidFill>
                  <a:schemeClr val="dk1"/>
                </a:solidFill>
                <a:latin typeface="Noto Sans"/>
                <a:ea typeface="Noto Sans"/>
                <a:cs typeface="Noto Sans"/>
                <a:sym typeface="Noto Sans"/>
              </a:rPr>
              <a:t>) = </a:t>
            </a:r>
            <a:r>
              <a:rPr i="1" lang="en" sz="1200">
                <a:solidFill>
                  <a:schemeClr val="dk1"/>
                </a:solidFill>
                <a:latin typeface="Times New Roman"/>
                <a:ea typeface="Times New Roman"/>
                <a:cs typeface="Times New Roman"/>
                <a:sym typeface="Times New Roman"/>
              </a:rPr>
              <a:t>x</a:t>
            </a:r>
            <a:r>
              <a:rPr baseline="30000" lang="en" sz="1200">
                <a:solidFill>
                  <a:schemeClr val="dk1"/>
                </a:solidFill>
                <a:latin typeface="Noto Sans"/>
                <a:ea typeface="Noto Sans"/>
                <a:cs typeface="Noto Sans"/>
                <a:sym typeface="Noto Sans"/>
              </a:rPr>
              <a:t>2 </a:t>
            </a:r>
            <a:r>
              <a:rPr lang="en" sz="1200">
                <a:solidFill>
                  <a:schemeClr val="dk1"/>
                </a:solidFill>
                <a:latin typeface="Noto Sans"/>
                <a:ea typeface="Noto Sans"/>
                <a:cs typeface="Noto Sans"/>
                <a:sym typeface="Noto Sans"/>
              </a:rPr>
              <a:t>is the blue solid line.</a:t>
            </a:r>
            <a:endParaRPr baseline="30000" sz="1200">
              <a:solidFill>
                <a:schemeClr val="dk1"/>
              </a:solidFill>
              <a:latin typeface="Noto Sans"/>
              <a:ea typeface="Noto Sans"/>
              <a:cs typeface="Noto Sans"/>
              <a:sym typeface="Noto Sans"/>
            </a:endParaRPr>
          </a:p>
        </p:txBody>
      </p:sp>
      <p:sp>
        <p:nvSpPr>
          <p:cNvPr id="219" name="Google Shape;219;p27"/>
          <p:cNvSpPr txBox="1"/>
          <p:nvPr/>
        </p:nvSpPr>
        <p:spPr>
          <a:xfrm>
            <a:off x="293725" y="994200"/>
            <a:ext cx="5298300" cy="150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chemeClr val="dk1"/>
                </a:solidFill>
                <a:latin typeface="Noto Sans"/>
                <a:ea typeface="Noto Sans"/>
                <a:cs typeface="Noto Sans"/>
                <a:sym typeface="Noto Sans"/>
              </a:rPr>
              <a:t>Decide if the orange, dashed or the green dotted graph represents the listed function</a:t>
            </a:r>
            <a:endParaRPr sz="1700">
              <a:solidFill>
                <a:schemeClr val="dk1"/>
              </a:solidFill>
              <a:latin typeface="Noto Sans"/>
              <a:ea typeface="Noto Sans"/>
              <a:cs typeface="Noto Sans"/>
              <a:sym typeface="Noto Sans"/>
            </a:endParaRPr>
          </a:p>
          <a:p>
            <a:pPr indent="-336550" lvl="0" marL="457200" rtl="0" algn="l">
              <a:spcBef>
                <a:spcPts val="1000"/>
              </a:spcBef>
              <a:spcAft>
                <a:spcPts val="0"/>
              </a:spcAft>
              <a:buClr>
                <a:schemeClr val="dk1"/>
              </a:buClr>
              <a:buSzPts val="1700"/>
              <a:buFont typeface="Noto Sans"/>
              <a:buAutoNum type="arabicPeriod" startAt="3"/>
            </a:pPr>
            <a:r>
              <a:rPr i="1" lang="en" sz="1700">
                <a:solidFill>
                  <a:schemeClr val="dk1"/>
                </a:solidFill>
                <a:latin typeface="Times New Roman"/>
                <a:ea typeface="Times New Roman"/>
                <a:cs typeface="Times New Roman"/>
                <a:sym typeface="Times New Roman"/>
              </a:rPr>
              <a:t>f</a:t>
            </a:r>
            <a:r>
              <a:rPr lang="en" sz="1700">
                <a:solidFill>
                  <a:schemeClr val="dk1"/>
                </a:solidFill>
                <a:latin typeface="Noto Sans"/>
                <a:ea typeface="Noto Sans"/>
                <a:cs typeface="Noto Sans"/>
                <a:sym typeface="Noto Sans"/>
              </a:rPr>
              <a:t>(</a:t>
            </a:r>
            <a:r>
              <a:rPr i="1" lang="en" sz="1700">
                <a:solidFill>
                  <a:schemeClr val="dk1"/>
                </a:solidFill>
                <a:latin typeface="Times New Roman"/>
                <a:ea typeface="Times New Roman"/>
                <a:cs typeface="Times New Roman"/>
                <a:sym typeface="Times New Roman"/>
              </a:rPr>
              <a:t>x</a:t>
            </a:r>
            <a:r>
              <a:rPr lang="en" sz="1700">
                <a:solidFill>
                  <a:schemeClr val="dk1"/>
                </a:solidFill>
                <a:latin typeface="Noto Sans"/>
                <a:ea typeface="Noto Sans"/>
                <a:cs typeface="Noto Sans"/>
                <a:sym typeface="Noto Sans"/>
              </a:rPr>
              <a:t>) = (</a:t>
            </a:r>
            <a:r>
              <a:rPr i="1" lang="en" sz="1700">
                <a:solidFill>
                  <a:schemeClr val="dk1"/>
                </a:solidFill>
                <a:latin typeface="Times New Roman"/>
                <a:ea typeface="Times New Roman"/>
                <a:cs typeface="Times New Roman"/>
                <a:sym typeface="Times New Roman"/>
              </a:rPr>
              <a:t>x</a:t>
            </a:r>
            <a:r>
              <a:rPr baseline="30000" lang="en" sz="1700">
                <a:solidFill>
                  <a:schemeClr val="dk1"/>
                </a:solidFill>
                <a:latin typeface="Noto Sans"/>
                <a:ea typeface="Noto Sans"/>
                <a:cs typeface="Noto Sans"/>
                <a:sym typeface="Noto Sans"/>
              </a:rPr>
              <a:t> </a:t>
            </a:r>
            <a:r>
              <a:rPr lang="en" sz="1700">
                <a:solidFill>
                  <a:schemeClr val="dk1"/>
                </a:solidFill>
                <a:latin typeface="Noto Sans"/>
                <a:ea typeface="Noto Sans"/>
                <a:cs typeface="Noto Sans"/>
                <a:sym typeface="Noto Sans"/>
              </a:rPr>
              <a:t>-</a:t>
            </a:r>
            <a:r>
              <a:rPr lang="en" sz="1700">
                <a:solidFill>
                  <a:schemeClr val="dk1"/>
                </a:solidFill>
                <a:latin typeface="Noto Sans"/>
                <a:ea typeface="Noto Sans"/>
                <a:cs typeface="Noto Sans"/>
                <a:sym typeface="Noto Sans"/>
              </a:rPr>
              <a:t> 3)</a:t>
            </a:r>
            <a:r>
              <a:rPr baseline="30000" lang="en" sz="1700">
                <a:solidFill>
                  <a:schemeClr val="dk1"/>
                </a:solidFill>
                <a:latin typeface="Noto Sans"/>
                <a:ea typeface="Noto Sans"/>
                <a:cs typeface="Noto Sans"/>
                <a:sym typeface="Noto Sans"/>
              </a:rPr>
              <a:t>2</a:t>
            </a:r>
            <a:endParaRPr sz="1700">
              <a:solidFill>
                <a:schemeClr val="dk1"/>
              </a:solidFill>
              <a:latin typeface="Noto Sans"/>
              <a:ea typeface="Noto Sans"/>
              <a:cs typeface="Noto Sans"/>
              <a:sym typeface="Noto Sans"/>
            </a:endParaRPr>
          </a:p>
          <a:p>
            <a:pPr indent="-336550" lvl="0" marL="457200" rtl="0" algn="l">
              <a:spcBef>
                <a:spcPts val="1000"/>
              </a:spcBef>
              <a:spcAft>
                <a:spcPts val="1000"/>
              </a:spcAft>
              <a:buClr>
                <a:schemeClr val="dk1"/>
              </a:buClr>
              <a:buSzPts val="1700"/>
              <a:buFont typeface="Noto Sans"/>
              <a:buAutoNum type="arabicPeriod" startAt="3"/>
            </a:pPr>
            <a:r>
              <a:rPr i="1" lang="en" sz="1700">
                <a:solidFill>
                  <a:schemeClr val="dk1"/>
                </a:solidFill>
                <a:latin typeface="Times New Roman"/>
                <a:ea typeface="Times New Roman"/>
                <a:cs typeface="Times New Roman"/>
                <a:sym typeface="Times New Roman"/>
              </a:rPr>
              <a:t>f</a:t>
            </a:r>
            <a:r>
              <a:rPr lang="en" sz="1700">
                <a:solidFill>
                  <a:schemeClr val="dk1"/>
                </a:solidFill>
                <a:latin typeface="Noto Sans"/>
                <a:ea typeface="Noto Sans"/>
                <a:cs typeface="Noto Sans"/>
                <a:sym typeface="Noto Sans"/>
              </a:rPr>
              <a:t>(</a:t>
            </a:r>
            <a:r>
              <a:rPr i="1" lang="en" sz="1700">
                <a:solidFill>
                  <a:schemeClr val="dk1"/>
                </a:solidFill>
                <a:latin typeface="Times New Roman"/>
                <a:ea typeface="Times New Roman"/>
                <a:cs typeface="Times New Roman"/>
                <a:sym typeface="Times New Roman"/>
              </a:rPr>
              <a:t>x</a:t>
            </a:r>
            <a:r>
              <a:rPr lang="en" sz="1700">
                <a:solidFill>
                  <a:schemeClr val="dk1"/>
                </a:solidFill>
                <a:latin typeface="Noto Sans"/>
                <a:ea typeface="Noto Sans"/>
                <a:cs typeface="Noto Sans"/>
                <a:sym typeface="Noto Sans"/>
              </a:rPr>
              <a:t>) = </a:t>
            </a:r>
            <a:r>
              <a:rPr lang="en" sz="1700">
                <a:solidFill>
                  <a:schemeClr val="dk1"/>
                </a:solidFill>
                <a:latin typeface="Noto Sans"/>
                <a:ea typeface="Noto Sans"/>
                <a:cs typeface="Noto Sans"/>
                <a:sym typeface="Noto Sans"/>
              </a:rPr>
              <a:t>(</a:t>
            </a:r>
            <a:r>
              <a:rPr i="1" lang="en" sz="1700">
                <a:solidFill>
                  <a:schemeClr val="dk1"/>
                </a:solidFill>
                <a:latin typeface="Times New Roman"/>
                <a:ea typeface="Times New Roman"/>
                <a:cs typeface="Times New Roman"/>
                <a:sym typeface="Times New Roman"/>
              </a:rPr>
              <a:t>x</a:t>
            </a:r>
            <a:r>
              <a:rPr baseline="30000" lang="en" sz="1700">
                <a:solidFill>
                  <a:schemeClr val="dk1"/>
                </a:solidFill>
                <a:latin typeface="Noto Sans"/>
                <a:ea typeface="Noto Sans"/>
                <a:cs typeface="Noto Sans"/>
                <a:sym typeface="Noto Sans"/>
              </a:rPr>
              <a:t> </a:t>
            </a:r>
            <a:r>
              <a:rPr lang="en" sz="1700">
                <a:solidFill>
                  <a:schemeClr val="dk1"/>
                </a:solidFill>
                <a:latin typeface="Noto Sans"/>
                <a:ea typeface="Noto Sans"/>
                <a:cs typeface="Noto Sans"/>
                <a:sym typeface="Noto Sans"/>
              </a:rPr>
              <a:t>+ 2)</a:t>
            </a:r>
            <a:r>
              <a:rPr baseline="30000" lang="en" sz="1700">
                <a:solidFill>
                  <a:schemeClr val="dk1"/>
                </a:solidFill>
                <a:latin typeface="Noto Sans"/>
                <a:ea typeface="Noto Sans"/>
                <a:cs typeface="Noto Sans"/>
                <a:sym typeface="Noto Sans"/>
              </a:rPr>
              <a:t>2</a:t>
            </a:r>
            <a:endParaRPr sz="1700">
              <a:solidFill>
                <a:schemeClr val="dk1"/>
              </a:solidFill>
              <a:latin typeface="Noto Sans"/>
              <a:ea typeface="Noto Sans"/>
              <a:cs typeface="Noto Sans"/>
              <a:sym typeface="Noto Sans"/>
            </a:endParaRPr>
          </a:p>
        </p:txBody>
      </p:sp>
      <p:sp>
        <p:nvSpPr>
          <p:cNvPr id="220" name="Google Shape;220;p27"/>
          <p:cNvSpPr txBox="1"/>
          <p:nvPr/>
        </p:nvSpPr>
        <p:spPr>
          <a:xfrm>
            <a:off x="251100" y="2658725"/>
            <a:ext cx="5589300" cy="1765200"/>
          </a:xfrm>
          <a:prstGeom prst="rec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500">
                <a:solidFill>
                  <a:schemeClr val="dk1"/>
                </a:solidFill>
                <a:latin typeface="Noto Sans"/>
                <a:ea typeface="Noto Sans"/>
                <a:cs typeface="Noto Sans"/>
                <a:sym typeface="Noto Sans"/>
              </a:rPr>
              <a:t>Graph a Quadratic Function of the form  </a:t>
            </a:r>
            <a:r>
              <a:rPr b="1" i="1" lang="en" sz="1500">
                <a:solidFill>
                  <a:schemeClr val="dk1"/>
                </a:solidFill>
                <a:latin typeface="Times New Roman"/>
                <a:ea typeface="Times New Roman"/>
                <a:cs typeface="Times New Roman"/>
                <a:sym typeface="Times New Roman"/>
              </a:rPr>
              <a:t>f</a:t>
            </a:r>
            <a:r>
              <a:rPr b="1" lang="en" sz="1500">
                <a:solidFill>
                  <a:schemeClr val="dk1"/>
                </a:solidFill>
                <a:latin typeface="Noto Sans"/>
                <a:ea typeface="Noto Sans"/>
                <a:cs typeface="Noto Sans"/>
                <a:sym typeface="Noto Sans"/>
              </a:rPr>
              <a:t>(</a:t>
            </a:r>
            <a:r>
              <a:rPr b="1" i="1" lang="en" sz="1500">
                <a:solidFill>
                  <a:schemeClr val="dk1"/>
                </a:solidFill>
                <a:latin typeface="Times New Roman"/>
                <a:ea typeface="Times New Roman"/>
                <a:cs typeface="Times New Roman"/>
                <a:sym typeface="Times New Roman"/>
              </a:rPr>
              <a:t>x</a:t>
            </a:r>
            <a:r>
              <a:rPr b="1" lang="en" sz="1500">
                <a:solidFill>
                  <a:schemeClr val="dk1"/>
                </a:solidFill>
                <a:latin typeface="Noto Sans"/>
                <a:ea typeface="Noto Sans"/>
                <a:cs typeface="Noto Sans"/>
                <a:sym typeface="Noto Sans"/>
              </a:rPr>
              <a:t>) = (</a:t>
            </a:r>
            <a:r>
              <a:rPr b="1" i="1" lang="en" sz="1500">
                <a:solidFill>
                  <a:schemeClr val="dk1"/>
                </a:solidFill>
                <a:latin typeface="Times New Roman"/>
                <a:ea typeface="Times New Roman"/>
                <a:cs typeface="Times New Roman"/>
                <a:sym typeface="Times New Roman"/>
              </a:rPr>
              <a:t>x</a:t>
            </a:r>
            <a:r>
              <a:rPr b="1" baseline="30000" lang="en" sz="1500">
                <a:solidFill>
                  <a:schemeClr val="dk1"/>
                </a:solidFill>
                <a:latin typeface="Noto Sans"/>
                <a:ea typeface="Noto Sans"/>
                <a:cs typeface="Noto Sans"/>
                <a:sym typeface="Noto Sans"/>
              </a:rPr>
              <a:t> </a:t>
            </a:r>
            <a:r>
              <a:rPr b="1" lang="en" sz="1500">
                <a:solidFill>
                  <a:schemeClr val="dk1"/>
                </a:solidFill>
                <a:latin typeface="Noto Sans"/>
                <a:ea typeface="Noto Sans"/>
                <a:cs typeface="Noto Sans"/>
                <a:sym typeface="Noto Sans"/>
              </a:rPr>
              <a:t>- </a:t>
            </a:r>
            <a:r>
              <a:rPr b="1" i="1" lang="en" sz="1500">
                <a:solidFill>
                  <a:schemeClr val="dk1"/>
                </a:solidFill>
                <a:latin typeface="Times New Roman"/>
                <a:ea typeface="Times New Roman"/>
                <a:cs typeface="Times New Roman"/>
                <a:sym typeface="Times New Roman"/>
              </a:rPr>
              <a:t>h)</a:t>
            </a:r>
            <a:r>
              <a:rPr b="1" baseline="30000" lang="en" sz="1500">
                <a:solidFill>
                  <a:schemeClr val="dk1"/>
                </a:solidFill>
                <a:latin typeface="Noto Sans"/>
                <a:ea typeface="Noto Sans"/>
                <a:cs typeface="Noto Sans"/>
                <a:sym typeface="Noto Sans"/>
              </a:rPr>
              <a:t>2</a:t>
            </a:r>
            <a:r>
              <a:rPr b="1" i="1" lang="en" sz="1500">
                <a:solidFill>
                  <a:schemeClr val="dk1"/>
                </a:solidFill>
                <a:latin typeface="Times New Roman"/>
                <a:ea typeface="Times New Roman"/>
                <a:cs typeface="Times New Roman"/>
                <a:sym typeface="Times New Roman"/>
              </a:rPr>
              <a:t> </a:t>
            </a:r>
            <a:r>
              <a:rPr b="1" lang="en" sz="1500">
                <a:solidFill>
                  <a:schemeClr val="dk1"/>
                </a:solidFill>
                <a:latin typeface="Noto Sans"/>
                <a:ea typeface="Noto Sans"/>
                <a:cs typeface="Noto Sans"/>
                <a:sym typeface="Noto Sans"/>
              </a:rPr>
              <a:t>Using a Horizontal Shift</a:t>
            </a:r>
            <a:endParaRPr b="1" sz="1500">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sz="1500">
              <a:solidFill>
                <a:schemeClr val="dk1"/>
              </a:solidFill>
              <a:latin typeface="Noto Sans"/>
              <a:ea typeface="Noto Sans"/>
              <a:cs typeface="Noto Sans"/>
              <a:sym typeface="Noto Sans"/>
            </a:endParaRPr>
          </a:p>
          <a:p>
            <a:pPr indent="0" lvl="0" marL="0" rtl="0" algn="l">
              <a:spcBef>
                <a:spcPts val="0"/>
              </a:spcBef>
              <a:spcAft>
                <a:spcPts val="0"/>
              </a:spcAft>
              <a:buNone/>
            </a:pPr>
            <a:r>
              <a:rPr lang="en" sz="1500">
                <a:solidFill>
                  <a:schemeClr val="dk1"/>
                </a:solidFill>
                <a:latin typeface="Noto Sans"/>
                <a:ea typeface="Noto Sans"/>
                <a:cs typeface="Noto Sans"/>
                <a:sym typeface="Noto Sans"/>
              </a:rPr>
              <a:t>The graph of </a:t>
            </a:r>
            <a:r>
              <a:rPr i="1" lang="en" sz="1500">
                <a:solidFill>
                  <a:schemeClr val="dk1"/>
                </a:solidFill>
                <a:latin typeface="Times New Roman"/>
                <a:ea typeface="Times New Roman"/>
                <a:cs typeface="Times New Roman"/>
                <a:sym typeface="Times New Roman"/>
              </a:rPr>
              <a:t>f</a:t>
            </a:r>
            <a:r>
              <a:rPr lang="en" sz="1500">
                <a:solidFill>
                  <a:schemeClr val="dk1"/>
                </a:solidFill>
                <a:latin typeface="Noto Sans"/>
                <a:ea typeface="Noto Sans"/>
                <a:cs typeface="Noto Sans"/>
                <a:sym typeface="Noto Sans"/>
              </a:rPr>
              <a:t>(</a:t>
            </a:r>
            <a:r>
              <a:rPr i="1" lang="en" sz="1500">
                <a:solidFill>
                  <a:schemeClr val="dk1"/>
                </a:solidFill>
                <a:latin typeface="Times New Roman"/>
                <a:ea typeface="Times New Roman"/>
                <a:cs typeface="Times New Roman"/>
                <a:sym typeface="Times New Roman"/>
              </a:rPr>
              <a:t>x</a:t>
            </a:r>
            <a:r>
              <a:rPr lang="en" sz="1500">
                <a:solidFill>
                  <a:schemeClr val="dk1"/>
                </a:solidFill>
                <a:latin typeface="Noto Sans"/>
                <a:ea typeface="Noto Sans"/>
                <a:cs typeface="Noto Sans"/>
                <a:sym typeface="Noto Sans"/>
              </a:rPr>
              <a:t>) = (</a:t>
            </a:r>
            <a:r>
              <a:rPr i="1" lang="en" sz="1500">
                <a:solidFill>
                  <a:schemeClr val="dk1"/>
                </a:solidFill>
                <a:latin typeface="Times New Roman"/>
                <a:ea typeface="Times New Roman"/>
                <a:cs typeface="Times New Roman"/>
                <a:sym typeface="Times New Roman"/>
              </a:rPr>
              <a:t>x</a:t>
            </a:r>
            <a:r>
              <a:rPr baseline="30000" lang="en" sz="1500">
                <a:solidFill>
                  <a:schemeClr val="dk1"/>
                </a:solidFill>
                <a:latin typeface="Noto Sans"/>
                <a:ea typeface="Noto Sans"/>
                <a:cs typeface="Noto Sans"/>
                <a:sym typeface="Noto Sans"/>
              </a:rPr>
              <a:t> </a:t>
            </a:r>
            <a:r>
              <a:rPr lang="en" sz="1500">
                <a:solidFill>
                  <a:schemeClr val="dk1"/>
                </a:solidFill>
                <a:latin typeface="Noto Sans"/>
                <a:ea typeface="Noto Sans"/>
                <a:cs typeface="Noto Sans"/>
                <a:sym typeface="Noto Sans"/>
              </a:rPr>
              <a:t>- </a:t>
            </a:r>
            <a:r>
              <a:rPr i="1" lang="en" sz="1500">
                <a:solidFill>
                  <a:schemeClr val="dk1"/>
                </a:solidFill>
                <a:latin typeface="Times New Roman"/>
                <a:ea typeface="Times New Roman"/>
                <a:cs typeface="Times New Roman"/>
                <a:sym typeface="Times New Roman"/>
              </a:rPr>
              <a:t>h</a:t>
            </a:r>
            <a:r>
              <a:rPr lang="en" sz="1500">
                <a:solidFill>
                  <a:schemeClr val="dk1"/>
                </a:solidFill>
                <a:latin typeface="Calibri"/>
                <a:ea typeface="Calibri"/>
                <a:cs typeface="Calibri"/>
                <a:sym typeface="Calibri"/>
              </a:rPr>
              <a:t>)</a:t>
            </a:r>
            <a:r>
              <a:rPr baseline="30000" lang="en" sz="1500">
                <a:solidFill>
                  <a:schemeClr val="dk1"/>
                </a:solidFill>
                <a:latin typeface="Noto Sans"/>
                <a:ea typeface="Noto Sans"/>
                <a:cs typeface="Noto Sans"/>
                <a:sym typeface="Noto Sans"/>
              </a:rPr>
              <a:t>2</a:t>
            </a:r>
            <a:r>
              <a:rPr i="1" lang="en" sz="1500">
                <a:solidFill>
                  <a:schemeClr val="dk1"/>
                </a:solidFill>
                <a:latin typeface="Times New Roman"/>
                <a:ea typeface="Times New Roman"/>
                <a:cs typeface="Times New Roman"/>
                <a:sym typeface="Times New Roman"/>
              </a:rPr>
              <a:t> </a:t>
            </a:r>
            <a:r>
              <a:rPr lang="en" sz="1500">
                <a:solidFill>
                  <a:schemeClr val="dk1"/>
                </a:solidFill>
                <a:latin typeface="Noto Sans"/>
                <a:ea typeface="Noto Sans"/>
                <a:cs typeface="Noto Sans"/>
                <a:sym typeface="Noto Sans"/>
              </a:rPr>
              <a:t>shifts the graph of </a:t>
            </a:r>
            <a:r>
              <a:rPr i="1" lang="en" sz="1500">
                <a:solidFill>
                  <a:schemeClr val="dk1"/>
                </a:solidFill>
                <a:latin typeface="Times New Roman"/>
                <a:ea typeface="Times New Roman"/>
                <a:cs typeface="Times New Roman"/>
                <a:sym typeface="Times New Roman"/>
              </a:rPr>
              <a:t>f</a:t>
            </a:r>
            <a:r>
              <a:rPr lang="en" sz="1500">
                <a:solidFill>
                  <a:schemeClr val="dk1"/>
                </a:solidFill>
                <a:latin typeface="Noto Sans"/>
                <a:ea typeface="Noto Sans"/>
                <a:cs typeface="Noto Sans"/>
                <a:sym typeface="Noto Sans"/>
              </a:rPr>
              <a:t>(</a:t>
            </a:r>
            <a:r>
              <a:rPr i="1" lang="en" sz="1500">
                <a:solidFill>
                  <a:schemeClr val="dk1"/>
                </a:solidFill>
                <a:latin typeface="Times New Roman"/>
                <a:ea typeface="Times New Roman"/>
                <a:cs typeface="Times New Roman"/>
                <a:sym typeface="Times New Roman"/>
              </a:rPr>
              <a:t>x</a:t>
            </a:r>
            <a:r>
              <a:rPr lang="en" sz="1500">
                <a:solidFill>
                  <a:schemeClr val="dk1"/>
                </a:solidFill>
                <a:latin typeface="Noto Sans"/>
                <a:ea typeface="Noto Sans"/>
                <a:cs typeface="Noto Sans"/>
                <a:sym typeface="Noto Sans"/>
              </a:rPr>
              <a:t>) = </a:t>
            </a:r>
            <a:r>
              <a:rPr i="1" lang="en" sz="1500">
                <a:solidFill>
                  <a:schemeClr val="dk1"/>
                </a:solidFill>
                <a:latin typeface="Times New Roman"/>
                <a:ea typeface="Times New Roman"/>
                <a:cs typeface="Times New Roman"/>
                <a:sym typeface="Times New Roman"/>
              </a:rPr>
              <a:t>x</a:t>
            </a:r>
            <a:r>
              <a:rPr baseline="30000" lang="en" sz="1500">
                <a:solidFill>
                  <a:schemeClr val="dk1"/>
                </a:solidFill>
                <a:latin typeface="Noto Sans"/>
                <a:ea typeface="Noto Sans"/>
                <a:cs typeface="Noto Sans"/>
                <a:sym typeface="Noto Sans"/>
              </a:rPr>
              <a:t>2 </a:t>
            </a:r>
            <a:r>
              <a:rPr lang="en" sz="1500">
                <a:solidFill>
                  <a:schemeClr val="dk1"/>
                </a:solidFill>
                <a:latin typeface="Noto Sans"/>
                <a:ea typeface="Noto Sans"/>
                <a:cs typeface="Noto Sans"/>
                <a:sym typeface="Noto Sans"/>
              </a:rPr>
              <a:t> horizontally </a:t>
            </a:r>
            <a:r>
              <a:rPr i="1" lang="en" sz="1500">
                <a:solidFill>
                  <a:schemeClr val="dk1"/>
                </a:solidFill>
                <a:latin typeface="Times New Roman"/>
                <a:ea typeface="Times New Roman"/>
                <a:cs typeface="Times New Roman"/>
                <a:sym typeface="Times New Roman"/>
              </a:rPr>
              <a:t>h</a:t>
            </a:r>
            <a:r>
              <a:rPr lang="en" sz="1500">
                <a:solidFill>
                  <a:schemeClr val="dk1"/>
                </a:solidFill>
                <a:latin typeface="Noto Sans"/>
                <a:ea typeface="Noto Sans"/>
                <a:cs typeface="Noto Sans"/>
                <a:sym typeface="Noto Sans"/>
              </a:rPr>
              <a:t> units.</a:t>
            </a:r>
            <a:endParaRPr sz="1500">
              <a:solidFill>
                <a:schemeClr val="dk1"/>
              </a:solidFill>
              <a:latin typeface="Noto Sans"/>
              <a:ea typeface="Noto Sans"/>
              <a:cs typeface="Noto Sans"/>
              <a:sym typeface="Noto Sans"/>
            </a:endParaRPr>
          </a:p>
          <a:p>
            <a:pPr indent="-323850" lvl="0" marL="457200" rtl="0" algn="l">
              <a:spcBef>
                <a:spcPts val="0"/>
              </a:spcBef>
              <a:spcAft>
                <a:spcPts val="0"/>
              </a:spcAft>
              <a:buClr>
                <a:schemeClr val="dk1"/>
              </a:buClr>
              <a:buSzPts val="1500"/>
              <a:buFont typeface="Noto Sans"/>
              <a:buChar char="●"/>
            </a:pPr>
            <a:r>
              <a:rPr lang="en" sz="1500">
                <a:solidFill>
                  <a:schemeClr val="dk1"/>
                </a:solidFill>
                <a:latin typeface="Noto Sans"/>
                <a:ea typeface="Noto Sans"/>
                <a:cs typeface="Noto Sans"/>
                <a:sym typeface="Noto Sans"/>
              </a:rPr>
              <a:t>If </a:t>
            </a:r>
            <a:r>
              <a:rPr i="1" lang="en" sz="1500">
                <a:solidFill>
                  <a:schemeClr val="dk1"/>
                </a:solidFill>
                <a:latin typeface="Times New Roman"/>
                <a:ea typeface="Times New Roman"/>
                <a:cs typeface="Times New Roman"/>
                <a:sym typeface="Times New Roman"/>
              </a:rPr>
              <a:t>h </a:t>
            </a:r>
            <a:r>
              <a:rPr lang="en" sz="1500">
                <a:solidFill>
                  <a:schemeClr val="dk1"/>
                </a:solidFill>
                <a:latin typeface="Noto Sans"/>
                <a:ea typeface="Noto Sans"/>
                <a:cs typeface="Noto Sans"/>
                <a:sym typeface="Noto Sans"/>
              </a:rPr>
              <a:t>&gt; 0, shift the parabola horizontally </a:t>
            </a:r>
            <a:r>
              <a:rPr b="1" lang="en" sz="1500">
                <a:solidFill>
                  <a:schemeClr val="dk1"/>
                </a:solidFill>
                <a:latin typeface="Noto Sans"/>
                <a:ea typeface="Noto Sans"/>
                <a:cs typeface="Noto Sans"/>
                <a:sym typeface="Noto Sans"/>
              </a:rPr>
              <a:t>right</a:t>
            </a:r>
            <a:r>
              <a:rPr lang="en" sz="1500">
                <a:solidFill>
                  <a:schemeClr val="dk1"/>
                </a:solidFill>
                <a:latin typeface="Noto Sans"/>
                <a:ea typeface="Noto Sans"/>
                <a:cs typeface="Noto Sans"/>
                <a:sym typeface="Noto Sans"/>
              </a:rPr>
              <a:t> </a:t>
            </a:r>
            <a:r>
              <a:rPr i="1" lang="en" sz="1500">
                <a:solidFill>
                  <a:schemeClr val="dk1"/>
                </a:solidFill>
                <a:latin typeface="Times New Roman"/>
                <a:ea typeface="Times New Roman"/>
                <a:cs typeface="Times New Roman"/>
                <a:sym typeface="Times New Roman"/>
              </a:rPr>
              <a:t>h</a:t>
            </a:r>
            <a:r>
              <a:rPr lang="en" sz="1500">
                <a:solidFill>
                  <a:schemeClr val="dk1"/>
                </a:solidFill>
                <a:latin typeface="Noto Sans"/>
                <a:ea typeface="Noto Sans"/>
                <a:cs typeface="Noto Sans"/>
                <a:sym typeface="Noto Sans"/>
              </a:rPr>
              <a:t> units.</a:t>
            </a:r>
            <a:endParaRPr sz="1500">
              <a:solidFill>
                <a:schemeClr val="dk1"/>
              </a:solidFill>
              <a:latin typeface="Noto Sans"/>
              <a:ea typeface="Noto Sans"/>
              <a:cs typeface="Noto Sans"/>
              <a:sym typeface="Noto Sans"/>
            </a:endParaRPr>
          </a:p>
          <a:p>
            <a:pPr indent="-323850" lvl="0" marL="457200" rtl="0" algn="l">
              <a:spcBef>
                <a:spcPts val="0"/>
              </a:spcBef>
              <a:spcAft>
                <a:spcPts val="0"/>
              </a:spcAft>
              <a:buClr>
                <a:schemeClr val="dk1"/>
              </a:buClr>
              <a:buSzPts val="1500"/>
              <a:buFont typeface="Noto Sans"/>
              <a:buChar char="●"/>
            </a:pPr>
            <a:r>
              <a:rPr lang="en" sz="1500">
                <a:solidFill>
                  <a:schemeClr val="dk1"/>
                </a:solidFill>
                <a:latin typeface="Noto Sans"/>
                <a:ea typeface="Noto Sans"/>
                <a:cs typeface="Noto Sans"/>
                <a:sym typeface="Noto Sans"/>
              </a:rPr>
              <a:t>If </a:t>
            </a:r>
            <a:r>
              <a:rPr i="1" lang="en" sz="1500">
                <a:solidFill>
                  <a:schemeClr val="dk1"/>
                </a:solidFill>
                <a:latin typeface="Times New Roman"/>
                <a:ea typeface="Times New Roman"/>
                <a:cs typeface="Times New Roman"/>
                <a:sym typeface="Times New Roman"/>
              </a:rPr>
              <a:t>h </a:t>
            </a:r>
            <a:r>
              <a:rPr lang="en" sz="1500">
                <a:solidFill>
                  <a:schemeClr val="dk1"/>
                </a:solidFill>
                <a:latin typeface="Noto Sans"/>
                <a:ea typeface="Noto Sans"/>
                <a:cs typeface="Noto Sans"/>
                <a:sym typeface="Noto Sans"/>
              </a:rPr>
              <a:t>&lt; 0, shift the parabola horizontally </a:t>
            </a:r>
            <a:r>
              <a:rPr b="1" lang="en" sz="1500">
                <a:solidFill>
                  <a:schemeClr val="dk1"/>
                </a:solidFill>
                <a:latin typeface="Noto Sans"/>
                <a:ea typeface="Noto Sans"/>
                <a:cs typeface="Noto Sans"/>
                <a:sym typeface="Noto Sans"/>
              </a:rPr>
              <a:t>left</a:t>
            </a:r>
            <a:r>
              <a:rPr lang="en" sz="1500">
                <a:solidFill>
                  <a:schemeClr val="dk1"/>
                </a:solidFill>
                <a:latin typeface="Noto Sans"/>
                <a:ea typeface="Noto Sans"/>
                <a:cs typeface="Noto Sans"/>
                <a:sym typeface="Noto Sans"/>
              </a:rPr>
              <a:t> |</a:t>
            </a:r>
            <a:r>
              <a:rPr i="1" lang="en" sz="1500">
                <a:solidFill>
                  <a:schemeClr val="dk1"/>
                </a:solidFill>
                <a:latin typeface="Times New Roman"/>
                <a:ea typeface="Times New Roman"/>
                <a:cs typeface="Times New Roman"/>
                <a:sym typeface="Times New Roman"/>
              </a:rPr>
              <a:t>h</a:t>
            </a:r>
            <a:r>
              <a:rPr lang="en" sz="1500">
                <a:solidFill>
                  <a:schemeClr val="dk1"/>
                </a:solidFill>
                <a:latin typeface="Noto Sans"/>
                <a:ea typeface="Noto Sans"/>
                <a:cs typeface="Noto Sans"/>
                <a:sym typeface="Noto Sans"/>
              </a:rPr>
              <a:t>|units.</a:t>
            </a:r>
            <a:endParaRPr sz="1500">
              <a:solidFill>
                <a:schemeClr val="dk1"/>
              </a:solidFill>
              <a:latin typeface="Noto Sans"/>
              <a:ea typeface="Noto Sans"/>
              <a:cs typeface="Noto Sans"/>
              <a:sym typeface="Noto Sans"/>
            </a:endParaRPr>
          </a:p>
        </p:txBody>
      </p:sp>
      <p:cxnSp>
        <p:nvCxnSpPr>
          <p:cNvPr id="221" name="Google Shape;221;p27"/>
          <p:cNvCxnSpPr/>
          <p:nvPr/>
        </p:nvCxnSpPr>
        <p:spPr>
          <a:xfrm>
            <a:off x="251100" y="3287539"/>
            <a:ext cx="5593800" cy="1740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25" name="Shape 225"/>
        <p:cNvGrpSpPr/>
        <p:nvPr/>
      </p:nvGrpSpPr>
      <p:grpSpPr>
        <a:xfrm>
          <a:off x="0" y="0"/>
          <a:ext cx="0" cy="0"/>
          <a:chOff x="0" y="0"/>
          <a:chExt cx="0" cy="0"/>
        </a:xfrm>
      </p:grpSpPr>
      <p:sp>
        <p:nvSpPr>
          <p:cNvPr id="226" name="Google Shape;226;p28"/>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a:t>
            </a:r>
            <a:r>
              <a:rPr b="0" lang="en" sz="1400">
                <a:solidFill>
                  <a:srgbClr val="666666"/>
                </a:solidFill>
              </a:rPr>
              <a:t>| Part 3</a:t>
            </a:r>
            <a:endParaRPr b="0" sz="1400">
              <a:solidFill>
                <a:srgbClr val="666666"/>
              </a:solidFill>
            </a:endParaRPr>
          </a:p>
          <a:p>
            <a:pPr indent="0" lvl="0" marL="0" rtl="0" algn="l">
              <a:spcBef>
                <a:spcPts val="0"/>
              </a:spcBef>
              <a:spcAft>
                <a:spcPts val="0"/>
              </a:spcAft>
              <a:buNone/>
            </a:pPr>
            <a:r>
              <a:rPr lang="en"/>
              <a:t>Self Check </a:t>
            </a:r>
            <a:r>
              <a:rPr lang="en"/>
              <a:t>- Review</a:t>
            </a:r>
            <a:endParaRPr/>
          </a:p>
        </p:txBody>
      </p:sp>
      <p:sp>
        <p:nvSpPr>
          <p:cNvPr id="227" name="Google Shape;227;p2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28" name="Google Shape;228;p2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7.12.2 Transformations with Quadratic Functions - Additional Resources</a:t>
            </a:r>
            <a:endParaRPr/>
          </a:p>
        </p:txBody>
      </p:sp>
      <p:pic>
        <p:nvPicPr>
          <p:cNvPr descr="Icon indicating the slide contains a additional resources for students who struggled with the check for understanding (self check) question" id="229" name="Google Shape;229;p28"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230" name="Google Shape;230;p28"/>
          <p:cNvSpPr txBox="1"/>
          <p:nvPr/>
        </p:nvSpPr>
        <p:spPr>
          <a:xfrm>
            <a:off x="219450" y="2484950"/>
            <a:ext cx="5710500" cy="2128800"/>
          </a:xfrm>
          <a:prstGeom prst="rec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Graph a Quadratic Function of the form  </a:t>
            </a:r>
            <a:r>
              <a:rPr b="1" i="1" lang="en">
                <a:solidFill>
                  <a:schemeClr val="dk1"/>
                </a:solidFill>
                <a:latin typeface="Times New Roman"/>
                <a:ea typeface="Times New Roman"/>
                <a:cs typeface="Times New Roman"/>
                <a:sym typeface="Times New Roman"/>
              </a:rPr>
              <a:t>f</a:t>
            </a:r>
            <a:r>
              <a:rPr b="1" lang="en">
                <a:solidFill>
                  <a:schemeClr val="dk1"/>
                </a:solidFill>
                <a:latin typeface="Noto Sans"/>
                <a:ea typeface="Noto Sans"/>
                <a:cs typeface="Noto Sans"/>
                <a:sym typeface="Noto Sans"/>
              </a:rPr>
              <a:t>(</a:t>
            </a:r>
            <a:r>
              <a:rPr b="1" i="1" lang="en">
                <a:solidFill>
                  <a:schemeClr val="dk1"/>
                </a:solidFill>
                <a:latin typeface="Times New Roman"/>
                <a:ea typeface="Times New Roman"/>
                <a:cs typeface="Times New Roman"/>
                <a:sym typeface="Times New Roman"/>
              </a:rPr>
              <a:t>x</a:t>
            </a:r>
            <a:r>
              <a:rPr b="1" lang="en">
                <a:solidFill>
                  <a:schemeClr val="dk1"/>
                </a:solidFill>
                <a:latin typeface="Noto Sans"/>
                <a:ea typeface="Noto Sans"/>
                <a:cs typeface="Noto Sans"/>
                <a:sym typeface="Noto Sans"/>
              </a:rPr>
              <a:t>) = </a:t>
            </a:r>
            <a:r>
              <a:rPr b="1" i="1" lang="en">
                <a:solidFill>
                  <a:schemeClr val="dk1"/>
                </a:solidFill>
                <a:latin typeface="Times New Roman"/>
                <a:ea typeface="Times New Roman"/>
                <a:cs typeface="Times New Roman"/>
                <a:sym typeface="Times New Roman"/>
              </a:rPr>
              <a:t>ax</a:t>
            </a:r>
            <a:r>
              <a:rPr b="1" baseline="30000" lang="en">
                <a:solidFill>
                  <a:schemeClr val="dk1"/>
                </a:solidFill>
                <a:latin typeface="Noto Sans"/>
                <a:ea typeface="Noto Sans"/>
                <a:cs typeface="Noto Sans"/>
                <a:sym typeface="Noto Sans"/>
              </a:rPr>
              <a:t> 2</a:t>
            </a:r>
            <a:endParaRPr b="1" i="1">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The coefficient </a:t>
            </a:r>
            <a:r>
              <a:rPr i="1" lang="en">
                <a:solidFill>
                  <a:schemeClr val="dk1"/>
                </a:solidFill>
                <a:latin typeface="Times New Roman"/>
                <a:ea typeface="Times New Roman"/>
                <a:cs typeface="Times New Roman"/>
                <a:sym typeface="Times New Roman"/>
              </a:rPr>
              <a:t>a</a:t>
            </a:r>
            <a:r>
              <a:rPr lang="en">
                <a:solidFill>
                  <a:schemeClr val="dk1"/>
                </a:solidFill>
                <a:latin typeface="Noto Sans"/>
                <a:ea typeface="Noto Sans"/>
                <a:cs typeface="Noto Sans"/>
                <a:sym typeface="Noto Sans"/>
              </a:rPr>
              <a:t> in the function</a:t>
            </a:r>
            <a:r>
              <a:rPr lang="en">
                <a:solidFill>
                  <a:schemeClr val="dk1"/>
                </a:solidFill>
                <a:latin typeface="Noto Sans"/>
                <a:ea typeface="Noto Sans"/>
                <a:cs typeface="Noto Sans"/>
                <a:sym typeface="Noto Sans"/>
              </a:rPr>
              <a:t> </a:t>
            </a:r>
            <a:r>
              <a:rPr i="1" lang="en">
                <a:solidFill>
                  <a:schemeClr val="dk1"/>
                </a:solidFill>
                <a:latin typeface="Times New Roman"/>
                <a:ea typeface="Times New Roman"/>
                <a:cs typeface="Times New Roman"/>
                <a:sym typeface="Times New Roman"/>
              </a:rPr>
              <a:t>f</a:t>
            </a:r>
            <a:r>
              <a:rPr lang="en">
                <a:solidFill>
                  <a:schemeClr val="dk1"/>
                </a:solidFill>
                <a:latin typeface="Noto Sans"/>
                <a:ea typeface="Noto Sans"/>
                <a:cs typeface="Noto Sans"/>
                <a:sym typeface="Noto Sans"/>
              </a:rPr>
              <a:t>(</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 = </a:t>
            </a:r>
            <a:r>
              <a:rPr i="1" lang="en">
                <a:solidFill>
                  <a:schemeClr val="dk1"/>
                </a:solidFill>
                <a:latin typeface="Times New Roman"/>
                <a:ea typeface="Times New Roman"/>
                <a:cs typeface="Times New Roman"/>
                <a:sym typeface="Times New Roman"/>
              </a:rPr>
              <a:t>ax</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affects</a:t>
            </a:r>
            <a:r>
              <a:rPr lang="en">
                <a:solidFill>
                  <a:schemeClr val="dk1"/>
                </a:solidFill>
                <a:latin typeface="Noto Sans"/>
                <a:ea typeface="Noto Sans"/>
                <a:cs typeface="Noto Sans"/>
                <a:sym typeface="Noto Sans"/>
              </a:rPr>
              <a:t> the graph of </a:t>
            </a:r>
            <a:r>
              <a:rPr i="1" lang="en">
                <a:solidFill>
                  <a:schemeClr val="dk1"/>
                </a:solidFill>
                <a:latin typeface="Times New Roman"/>
                <a:ea typeface="Times New Roman"/>
                <a:cs typeface="Times New Roman"/>
                <a:sym typeface="Times New Roman"/>
              </a:rPr>
              <a:t>f</a:t>
            </a:r>
            <a:r>
              <a:rPr lang="en">
                <a:solidFill>
                  <a:schemeClr val="dk1"/>
                </a:solidFill>
                <a:latin typeface="Noto Sans"/>
                <a:ea typeface="Noto Sans"/>
                <a:cs typeface="Noto Sans"/>
                <a:sym typeface="Noto Sans"/>
              </a:rPr>
              <a:t>(</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 = </a:t>
            </a:r>
            <a:r>
              <a:rPr i="1" lang="en">
                <a:solidFill>
                  <a:schemeClr val="dk1"/>
                </a:solidFill>
                <a:latin typeface="Times New Roman"/>
                <a:ea typeface="Times New Roman"/>
                <a:cs typeface="Times New Roman"/>
                <a:sym typeface="Times New Roman"/>
              </a:rPr>
              <a:t>x</a:t>
            </a:r>
            <a:r>
              <a:rPr baseline="30000" lang="en">
                <a:solidFill>
                  <a:schemeClr val="dk1"/>
                </a:solidFill>
                <a:latin typeface="Noto Sans"/>
                <a:ea typeface="Noto Sans"/>
                <a:cs typeface="Noto Sans"/>
                <a:sym typeface="Noto Sans"/>
              </a:rPr>
              <a:t>2 </a:t>
            </a:r>
            <a:r>
              <a:rPr lang="en">
                <a:solidFill>
                  <a:schemeClr val="dk1"/>
                </a:solidFill>
                <a:latin typeface="Noto Sans"/>
                <a:ea typeface="Noto Sans"/>
                <a:cs typeface="Noto Sans"/>
                <a:sym typeface="Noto Sans"/>
              </a:rPr>
              <a:t>by stretching or compressing it.</a:t>
            </a:r>
            <a:endParaRPr>
              <a:solidFill>
                <a:schemeClr val="dk1"/>
              </a:solidFill>
              <a:latin typeface="Noto Sans"/>
              <a:ea typeface="Noto Sans"/>
              <a:cs typeface="Noto Sans"/>
              <a:sym typeface="Noto Sans"/>
            </a:endParaRPr>
          </a:p>
          <a:p>
            <a:pPr indent="-317500" lvl="0" marL="457200" rtl="0" algn="l">
              <a:spcBef>
                <a:spcPts val="1000"/>
              </a:spcBef>
              <a:spcAft>
                <a:spcPts val="0"/>
              </a:spcAft>
              <a:buClr>
                <a:schemeClr val="dk1"/>
              </a:buClr>
              <a:buSzPts val="1400"/>
              <a:buFont typeface="Noto Sans"/>
              <a:buChar char="●"/>
            </a:pPr>
            <a:r>
              <a:rPr lang="en">
                <a:solidFill>
                  <a:schemeClr val="dk1"/>
                </a:solidFill>
                <a:latin typeface="Noto Sans"/>
                <a:ea typeface="Noto Sans"/>
                <a:cs typeface="Noto Sans"/>
                <a:sym typeface="Noto Sans"/>
              </a:rPr>
              <a:t>If 0 &lt; </a:t>
            </a:r>
            <a:r>
              <a:rPr lang="en">
                <a:solidFill>
                  <a:schemeClr val="dk1"/>
                </a:solidFill>
                <a:latin typeface="Noto Sans"/>
                <a:ea typeface="Noto Sans"/>
                <a:cs typeface="Noto Sans"/>
                <a:sym typeface="Noto Sans"/>
              </a:rPr>
              <a:t>|</a:t>
            </a:r>
            <a:r>
              <a:rPr i="1" lang="en">
                <a:solidFill>
                  <a:schemeClr val="dk1"/>
                </a:solidFill>
                <a:latin typeface="Times New Roman"/>
                <a:ea typeface="Times New Roman"/>
                <a:cs typeface="Times New Roman"/>
                <a:sym typeface="Times New Roman"/>
              </a:rPr>
              <a:t>a</a:t>
            </a:r>
            <a:r>
              <a:rPr lang="en">
                <a:solidFill>
                  <a:schemeClr val="dk1"/>
                </a:solidFill>
                <a:latin typeface="Noto Sans"/>
                <a:ea typeface="Noto Sans"/>
                <a:cs typeface="Noto Sans"/>
                <a:sym typeface="Noto Sans"/>
              </a:rPr>
              <a:t>|</a:t>
            </a:r>
            <a:r>
              <a:rPr lang="en">
                <a:solidFill>
                  <a:schemeClr val="dk1"/>
                </a:solidFill>
                <a:latin typeface="Noto Sans"/>
                <a:ea typeface="Noto Sans"/>
                <a:cs typeface="Noto Sans"/>
                <a:sym typeface="Noto Sans"/>
              </a:rPr>
              <a:t>, </a:t>
            </a:r>
            <a:r>
              <a:rPr lang="en">
                <a:solidFill>
                  <a:schemeClr val="dk1"/>
                </a:solidFill>
                <a:latin typeface="Noto Sans"/>
                <a:ea typeface="Noto Sans"/>
                <a:cs typeface="Noto Sans"/>
                <a:sym typeface="Noto Sans"/>
              </a:rPr>
              <a:t>the graph of </a:t>
            </a:r>
            <a:r>
              <a:rPr i="1" lang="en">
                <a:solidFill>
                  <a:schemeClr val="dk1"/>
                </a:solidFill>
                <a:latin typeface="Times New Roman"/>
                <a:ea typeface="Times New Roman"/>
                <a:cs typeface="Times New Roman"/>
                <a:sym typeface="Times New Roman"/>
              </a:rPr>
              <a:t>f</a:t>
            </a:r>
            <a:r>
              <a:rPr lang="en">
                <a:solidFill>
                  <a:schemeClr val="dk1"/>
                </a:solidFill>
                <a:latin typeface="Noto Sans"/>
                <a:ea typeface="Noto Sans"/>
                <a:cs typeface="Noto Sans"/>
                <a:sym typeface="Noto Sans"/>
              </a:rPr>
              <a:t>(</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 = </a:t>
            </a:r>
            <a:r>
              <a:rPr i="1" lang="en">
                <a:solidFill>
                  <a:schemeClr val="dk1"/>
                </a:solidFill>
                <a:latin typeface="Times New Roman"/>
                <a:ea typeface="Times New Roman"/>
                <a:cs typeface="Times New Roman"/>
                <a:sym typeface="Times New Roman"/>
              </a:rPr>
              <a:t>ax</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will be “wider” than the graph of </a:t>
            </a:r>
            <a:r>
              <a:rPr i="1" lang="en">
                <a:solidFill>
                  <a:schemeClr val="dk1"/>
                </a:solidFill>
                <a:latin typeface="Times New Roman"/>
                <a:ea typeface="Times New Roman"/>
                <a:cs typeface="Times New Roman"/>
                <a:sym typeface="Times New Roman"/>
              </a:rPr>
              <a:t>f</a:t>
            </a:r>
            <a:r>
              <a:rPr lang="en">
                <a:solidFill>
                  <a:schemeClr val="dk1"/>
                </a:solidFill>
                <a:latin typeface="Noto Sans"/>
                <a:ea typeface="Noto Sans"/>
                <a:cs typeface="Noto Sans"/>
                <a:sym typeface="Noto Sans"/>
              </a:rPr>
              <a:t>(</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 = </a:t>
            </a:r>
            <a:r>
              <a:rPr i="1" lang="en">
                <a:solidFill>
                  <a:schemeClr val="dk1"/>
                </a:solidFill>
                <a:latin typeface="Times New Roman"/>
                <a:ea typeface="Times New Roman"/>
                <a:cs typeface="Times New Roman"/>
                <a:sym typeface="Times New Roman"/>
              </a:rPr>
              <a:t>x</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317500" lvl="0" marL="457200" rtl="0" algn="l">
              <a:spcBef>
                <a:spcPts val="1000"/>
              </a:spcBef>
              <a:spcAft>
                <a:spcPts val="1000"/>
              </a:spcAft>
              <a:buClr>
                <a:schemeClr val="dk1"/>
              </a:buClr>
              <a:buSzPts val="1400"/>
              <a:buFont typeface="Noto Sans"/>
              <a:buChar char="●"/>
            </a:pPr>
            <a:r>
              <a:rPr lang="en">
                <a:solidFill>
                  <a:schemeClr val="dk1"/>
                </a:solidFill>
                <a:latin typeface="Noto Sans"/>
                <a:ea typeface="Noto Sans"/>
                <a:cs typeface="Noto Sans"/>
                <a:sym typeface="Noto Sans"/>
              </a:rPr>
              <a:t>If |</a:t>
            </a:r>
            <a:r>
              <a:rPr i="1" lang="en">
                <a:solidFill>
                  <a:schemeClr val="dk1"/>
                </a:solidFill>
                <a:latin typeface="Times New Roman"/>
                <a:ea typeface="Times New Roman"/>
                <a:cs typeface="Times New Roman"/>
                <a:sym typeface="Times New Roman"/>
              </a:rPr>
              <a:t>a</a:t>
            </a:r>
            <a:r>
              <a:rPr lang="en">
                <a:solidFill>
                  <a:schemeClr val="dk1"/>
                </a:solidFill>
                <a:latin typeface="Noto Sans"/>
                <a:ea typeface="Noto Sans"/>
                <a:cs typeface="Noto Sans"/>
                <a:sym typeface="Noto Sans"/>
              </a:rPr>
              <a:t>| &gt; 1, the graph of </a:t>
            </a:r>
            <a:r>
              <a:rPr i="1" lang="en">
                <a:solidFill>
                  <a:schemeClr val="dk1"/>
                </a:solidFill>
                <a:latin typeface="Times New Roman"/>
                <a:ea typeface="Times New Roman"/>
                <a:cs typeface="Times New Roman"/>
                <a:sym typeface="Times New Roman"/>
              </a:rPr>
              <a:t>f</a:t>
            </a:r>
            <a:r>
              <a:rPr lang="en">
                <a:solidFill>
                  <a:schemeClr val="dk1"/>
                </a:solidFill>
                <a:latin typeface="Noto Sans"/>
                <a:ea typeface="Noto Sans"/>
                <a:cs typeface="Noto Sans"/>
                <a:sym typeface="Noto Sans"/>
              </a:rPr>
              <a:t>(</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 = </a:t>
            </a:r>
            <a:r>
              <a:rPr i="1" lang="en">
                <a:solidFill>
                  <a:schemeClr val="dk1"/>
                </a:solidFill>
                <a:latin typeface="Times New Roman"/>
                <a:ea typeface="Times New Roman"/>
                <a:cs typeface="Times New Roman"/>
                <a:sym typeface="Times New Roman"/>
              </a:rPr>
              <a:t>ax</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will be “skinnier” than the graph of </a:t>
            </a:r>
            <a:r>
              <a:rPr i="1" lang="en">
                <a:solidFill>
                  <a:schemeClr val="dk1"/>
                </a:solidFill>
                <a:latin typeface="Times New Roman"/>
                <a:ea typeface="Times New Roman"/>
                <a:cs typeface="Times New Roman"/>
                <a:sym typeface="Times New Roman"/>
              </a:rPr>
              <a:t>f</a:t>
            </a:r>
            <a:r>
              <a:rPr lang="en">
                <a:solidFill>
                  <a:schemeClr val="dk1"/>
                </a:solidFill>
                <a:latin typeface="Noto Sans"/>
                <a:ea typeface="Noto Sans"/>
                <a:cs typeface="Noto Sans"/>
                <a:sym typeface="Noto Sans"/>
              </a:rPr>
              <a:t>(</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 = </a:t>
            </a:r>
            <a:r>
              <a:rPr i="1" lang="en">
                <a:solidFill>
                  <a:schemeClr val="dk1"/>
                </a:solidFill>
                <a:latin typeface="Times New Roman"/>
                <a:ea typeface="Times New Roman"/>
                <a:cs typeface="Times New Roman"/>
                <a:sym typeface="Times New Roman"/>
              </a:rPr>
              <a:t>x</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p:txBody>
      </p:sp>
      <p:cxnSp>
        <p:nvCxnSpPr>
          <p:cNvPr id="231" name="Google Shape;231;p28"/>
          <p:cNvCxnSpPr/>
          <p:nvPr/>
        </p:nvCxnSpPr>
        <p:spPr>
          <a:xfrm>
            <a:off x="219456" y="2862121"/>
            <a:ext cx="5715000" cy="12900"/>
          </a:xfrm>
          <a:prstGeom prst="straightConnector1">
            <a:avLst/>
          </a:prstGeom>
          <a:noFill/>
          <a:ln cap="flat" cmpd="sng" w="9525">
            <a:solidFill>
              <a:schemeClr val="dk2"/>
            </a:solidFill>
            <a:prstDash val="solid"/>
            <a:round/>
            <a:headEnd len="med" w="med" type="none"/>
            <a:tailEnd len="med" w="med" type="none"/>
          </a:ln>
        </p:spPr>
      </p:cxnSp>
      <p:pic>
        <p:nvPicPr>
          <p:cNvPr descr="A graph shows three parabolas opening upwards: a solid blue curve, a dashed brown curve narrower than the blue, and green dotted curve wider than both. The x- and y-axes are labeled. The vertex of each parabola is at (0, 1).\" id="232" name="Google Shape;232;p28" title="a360a4a00b2e68fe8a1665740e9ca15dbf8c9b18.png"/>
          <p:cNvPicPr preferRelativeResize="0"/>
          <p:nvPr/>
        </p:nvPicPr>
        <p:blipFill rotWithShape="1">
          <a:blip r:embed="rId4">
            <a:alphaModFix/>
          </a:blip>
          <a:srcRect b="0" l="0" r="0" t="0"/>
          <a:stretch/>
        </p:blipFill>
        <p:spPr>
          <a:xfrm>
            <a:off x="6098537" y="1529994"/>
            <a:ext cx="2918650" cy="2918650"/>
          </a:xfrm>
          <a:prstGeom prst="rect">
            <a:avLst/>
          </a:prstGeom>
          <a:noFill/>
          <a:ln>
            <a:noFill/>
          </a:ln>
        </p:spPr>
      </p:pic>
      <p:sp>
        <p:nvSpPr>
          <p:cNvPr id="233" name="Google Shape;233;p28"/>
          <p:cNvSpPr txBox="1"/>
          <p:nvPr/>
        </p:nvSpPr>
        <p:spPr>
          <a:xfrm>
            <a:off x="6025450" y="984725"/>
            <a:ext cx="3054600" cy="467400"/>
          </a:xfrm>
          <a:prstGeom prst="rect">
            <a:avLst/>
          </a:prstGeom>
          <a:solidFill>
            <a:srgbClr val="F5F5F5"/>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Noto Sans"/>
                <a:ea typeface="Noto Sans"/>
                <a:cs typeface="Noto Sans"/>
                <a:sym typeface="Noto Sans"/>
              </a:rPr>
              <a:t>The parent function </a:t>
            </a:r>
            <a:r>
              <a:rPr i="1" lang="en" sz="1200">
                <a:solidFill>
                  <a:schemeClr val="dk1"/>
                </a:solidFill>
                <a:latin typeface="Times New Roman"/>
                <a:ea typeface="Times New Roman"/>
                <a:cs typeface="Times New Roman"/>
                <a:sym typeface="Times New Roman"/>
              </a:rPr>
              <a:t>f</a:t>
            </a:r>
            <a:r>
              <a:rPr lang="en" sz="1200">
                <a:solidFill>
                  <a:schemeClr val="dk1"/>
                </a:solidFill>
                <a:latin typeface="Noto Sans"/>
                <a:ea typeface="Noto Sans"/>
                <a:cs typeface="Noto Sans"/>
                <a:sym typeface="Noto Sans"/>
              </a:rPr>
              <a:t>(</a:t>
            </a:r>
            <a:r>
              <a:rPr i="1" lang="en" sz="1200">
                <a:solidFill>
                  <a:schemeClr val="dk1"/>
                </a:solidFill>
                <a:latin typeface="Times New Roman"/>
                <a:ea typeface="Times New Roman"/>
                <a:cs typeface="Times New Roman"/>
                <a:sym typeface="Times New Roman"/>
              </a:rPr>
              <a:t>x</a:t>
            </a:r>
            <a:r>
              <a:rPr lang="en" sz="1200">
                <a:solidFill>
                  <a:schemeClr val="dk1"/>
                </a:solidFill>
                <a:latin typeface="Noto Sans"/>
                <a:ea typeface="Noto Sans"/>
                <a:cs typeface="Noto Sans"/>
                <a:sym typeface="Noto Sans"/>
              </a:rPr>
              <a:t>) = </a:t>
            </a:r>
            <a:r>
              <a:rPr i="1" lang="en" sz="1200">
                <a:solidFill>
                  <a:schemeClr val="dk1"/>
                </a:solidFill>
                <a:latin typeface="Times New Roman"/>
                <a:ea typeface="Times New Roman"/>
                <a:cs typeface="Times New Roman"/>
                <a:sym typeface="Times New Roman"/>
              </a:rPr>
              <a:t>x</a:t>
            </a:r>
            <a:r>
              <a:rPr baseline="30000" lang="en" sz="1200">
                <a:solidFill>
                  <a:schemeClr val="dk1"/>
                </a:solidFill>
                <a:latin typeface="Noto Sans"/>
                <a:ea typeface="Noto Sans"/>
                <a:cs typeface="Noto Sans"/>
                <a:sym typeface="Noto Sans"/>
              </a:rPr>
              <a:t>2 </a:t>
            </a:r>
            <a:r>
              <a:rPr lang="en" sz="1200">
                <a:solidFill>
                  <a:schemeClr val="dk1"/>
                </a:solidFill>
                <a:latin typeface="Noto Sans"/>
                <a:ea typeface="Noto Sans"/>
                <a:cs typeface="Noto Sans"/>
                <a:sym typeface="Noto Sans"/>
              </a:rPr>
              <a:t>is the blue solid line.</a:t>
            </a:r>
            <a:endParaRPr baseline="30000" sz="1200">
              <a:solidFill>
                <a:schemeClr val="dk1"/>
              </a:solidFill>
              <a:latin typeface="Noto Sans"/>
              <a:ea typeface="Noto Sans"/>
              <a:cs typeface="Noto Sans"/>
              <a:sym typeface="Noto Sans"/>
            </a:endParaRPr>
          </a:p>
        </p:txBody>
      </p:sp>
      <p:sp>
        <p:nvSpPr>
          <p:cNvPr id="234" name="Google Shape;234;p28"/>
          <p:cNvSpPr txBox="1"/>
          <p:nvPr/>
        </p:nvSpPr>
        <p:spPr>
          <a:xfrm>
            <a:off x="293725" y="955474"/>
            <a:ext cx="5298300" cy="152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chemeClr val="dk1"/>
                </a:solidFill>
                <a:latin typeface="Noto Sans"/>
                <a:ea typeface="Noto Sans"/>
                <a:cs typeface="Noto Sans"/>
                <a:sym typeface="Noto Sans"/>
              </a:rPr>
              <a:t>Decide if the orange, dashed or the green dotted graph represents the listed function</a:t>
            </a:r>
            <a:endParaRPr sz="1700">
              <a:solidFill>
                <a:schemeClr val="dk1"/>
              </a:solidFill>
              <a:latin typeface="Noto Sans"/>
              <a:ea typeface="Noto Sans"/>
              <a:cs typeface="Noto Sans"/>
              <a:sym typeface="Noto Sans"/>
            </a:endParaRPr>
          </a:p>
          <a:p>
            <a:pPr indent="-336550" lvl="0" marL="457200" rtl="0" algn="l">
              <a:spcBef>
                <a:spcPts val="1000"/>
              </a:spcBef>
              <a:spcAft>
                <a:spcPts val="0"/>
              </a:spcAft>
              <a:buClr>
                <a:schemeClr val="dk1"/>
              </a:buClr>
              <a:buSzPts val="1700"/>
              <a:buFont typeface="Noto Sans"/>
              <a:buAutoNum type="arabicPeriod" startAt="5"/>
            </a:pPr>
            <a:r>
              <a:rPr i="1" lang="en" sz="1700">
                <a:solidFill>
                  <a:schemeClr val="dk1"/>
                </a:solidFill>
                <a:latin typeface="Times New Roman"/>
                <a:ea typeface="Times New Roman"/>
                <a:cs typeface="Times New Roman"/>
                <a:sym typeface="Times New Roman"/>
              </a:rPr>
              <a:t>f</a:t>
            </a:r>
            <a:r>
              <a:rPr lang="en" sz="1700">
                <a:solidFill>
                  <a:schemeClr val="dk1"/>
                </a:solidFill>
                <a:latin typeface="Noto Sans"/>
                <a:ea typeface="Noto Sans"/>
                <a:cs typeface="Noto Sans"/>
                <a:sym typeface="Noto Sans"/>
              </a:rPr>
              <a:t>(</a:t>
            </a:r>
            <a:r>
              <a:rPr i="1" lang="en" sz="1700">
                <a:solidFill>
                  <a:schemeClr val="dk1"/>
                </a:solidFill>
                <a:latin typeface="Times New Roman"/>
                <a:ea typeface="Times New Roman"/>
                <a:cs typeface="Times New Roman"/>
                <a:sym typeface="Times New Roman"/>
              </a:rPr>
              <a:t>x</a:t>
            </a:r>
            <a:r>
              <a:rPr lang="en" sz="1700">
                <a:solidFill>
                  <a:schemeClr val="dk1"/>
                </a:solidFill>
                <a:latin typeface="Noto Sans"/>
                <a:ea typeface="Noto Sans"/>
                <a:cs typeface="Noto Sans"/>
                <a:sym typeface="Noto Sans"/>
              </a:rPr>
              <a:t>) = ½</a:t>
            </a:r>
            <a:r>
              <a:rPr i="1" lang="en" sz="1700">
                <a:solidFill>
                  <a:schemeClr val="dk1"/>
                </a:solidFill>
                <a:latin typeface="Times New Roman"/>
                <a:ea typeface="Times New Roman"/>
                <a:cs typeface="Times New Roman"/>
                <a:sym typeface="Times New Roman"/>
              </a:rPr>
              <a:t>x</a:t>
            </a:r>
            <a:r>
              <a:rPr baseline="30000" lang="en" sz="1700">
                <a:solidFill>
                  <a:schemeClr val="dk1"/>
                </a:solidFill>
                <a:latin typeface="Noto Sans"/>
                <a:ea typeface="Noto Sans"/>
                <a:cs typeface="Noto Sans"/>
                <a:sym typeface="Noto Sans"/>
              </a:rPr>
              <a:t>2</a:t>
            </a:r>
            <a:endParaRPr sz="1700">
              <a:solidFill>
                <a:schemeClr val="dk1"/>
              </a:solidFill>
              <a:latin typeface="Noto Sans"/>
              <a:ea typeface="Noto Sans"/>
              <a:cs typeface="Noto Sans"/>
              <a:sym typeface="Noto Sans"/>
            </a:endParaRPr>
          </a:p>
          <a:p>
            <a:pPr indent="-336550" lvl="0" marL="457200" rtl="0" algn="l">
              <a:spcBef>
                <a:spcPts val="1000"/>
              </a:spcBef>
              <a:spcAft>
                <a:spcPts val="1000"/>
              </a:spcAft>
              <a:buClr>
                <a:schemeClr val="dk1"/>
              </a:buClr>
              <a:buSzPts val="1700"/>
              <a:buFont typeface="Noto Sans"/>
              <a:buAutoNum type="arabicPeriod" startAt="5"/>
            </a:pPr>
            <a:r>
              <a:rPr i="1" lang="en" sz="1700">
                <a:solidFill>
                  <a:schemeClr val="dk1"/>
                </a:solidFill>
                <a:latin typeface="Times New Roman"/>
                <a:ea typeface="Times New Roman"/>
                <a:cs typeface="Times New Roman"/>
                <a:sym typeface="Times New Roman"/>
              </a:rPr>
              <a:t>f</a:t>
            </a:r>
            <a:r>
              <a:rPr lang="en" sz="1700">
                <a:solidFill>
                  <a:schemeClr val="dk1"/>
                </a:solidFill>
                <a:latin typeface="Noto Sans"/>
                <a:ea typeface="Noto Sans"/>
                <a:cs typeface="Noto Sans"/>
                <a:sym typeface="Noto Sans"/>
              </a:rPr>
              <a:t>(</a:t>
            </a:r>
            <a:r>
              <a:rPr i="1" lang="en" sz="1700">
                <a:solidFill>
                  <a:schemeClr val="dk1"/>
                </a:solidFill>
                <a:latin typeface="Times New Roman"/>
                <a:ea typeface="Times New Roman"/>
                <a:cs typeface="Times New Roman"/>
                <a:sym typeface="Times New Roman"/>
              </a:rPr>
              <a:t>x</a:t>
            </a:r>
            <a:r>
              <a:rPr lang="en" sz="1700">
                <a:solidFill>
                  <a:schemeClr val="dk1"/>
                </a:solidFill>
                <a:latin typeface="Noto Sans"/>
                <a:ea typeface="Noto Sans"/>
                <a:cs typeface="Noto Sans"/>
                <a:sym typeface="Noto Sans"/>
              </a:rPr>
              <a:t>) = 3</a:t>
            </a:r>
            <a:r>
              <a:rPr i="1" lang="en" sz="1700">
                <a:solidFill>
                  <a:schemeClr val="dk1"/>
                </a:solidFill>
                <a:latin typeface="Times New Roman"/>
                <a:ea typeface="Times New Roman"/>
                <a:cs typeface="Times New Roman"/>
                <a:sym typeface="Times New Roman"/>
              </a:rPr>
              <a:t>x</a:t>
            </a:r>
            <a:r>
              <a:rPr baseline="30000" lang="en" sz="1700">
                <a:solidFill>
                  <a:schemeClr val="dk1"/>
                </a:solidFill>
                <a:latin typeface="Noto Sans"/>
                <a:ea typeface="Noto Sans"/>
                <a:cs typeface="Noto Sans"/>
                <a:sym typeface="Noto Sans"/>
              </a:rPr>
              <a:t>2</a:t>
            </a:r>
            <a:endParaRPr sz="1700">
              <a:solidFill>
                <a:schemeClr val="dk1"/>
              </a:solidFill>
              <a:latin typeface="Noto Sans"/>
              <a:ea typeface="Noto Sans"/>
              <a:cs typeface="Noto Sans"/>
              <a:sym typeface="Noto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38" name="Shape 238"/>
        <p:cNvGrpSpPr/>
        <p:nvPr/>
      </p:nvGrpSpPr>
      <p:grpSpPr>
        <a:xfrm>
          <a:off x="0" y="0"/>
          <a:ext cx="0" cy="0"/>
          <a:chOff x="0" y="0"/>
          <a:chExt cx="0" cy="0"/>
        </a:xfrm>
      </p:grpSpPr>
      <p:sp>
        <p:nvSpPr>
          <p:cNvPr id="239" name="Google Shape;239;p29"/>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a:t>
            </a:r>
            <a:r>
              <a:rPr b="0" lang="en" sz="1400">
                <a:solidFill>
                  <a:srgbClr val="666666"/>
                </a:solidFill>
              </a:rPr>
              <a:t>| Part 4</a:t>
            </a:r>
            <a:endParaRPr b="0" sz="1400">
              <a:solidFill>
                <a:srgbClr val="666666"/>
              </a:solidFill>
            </a:endParaRPr>
          </a:p>
          <a:p>
            <a:pPr indent="0" lvl="0" marL="0" rtl="0" algn="l">
              <a:spcBef>
                <a:spcPts val="0"/>
              </a:spcBef>
              <a:spcAft>
                <a:spcPts val="0"/>
              </a:spcAft>
              <a:buNone/>
            </a:pPr>
            <a:r>
              <a:rPr lang="en"/>
              <a:t>Self Check </a:t>
            </a:r>
            <a:r>
              <a:rPr lang="en"/>
              <a:t>- Review</a:t>
            </a:r>
            <a:endParaRPr/>
          </a:p>
        </p:txBody>
      </p:sp>
      <p:sp>
        <p:nvSpPr>
          <p:cNvPr id="240" name="Google Shape;240;p2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41" name="Google Shape;241;p2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7.12.2 Transformations with Quadratic Functions - Additional Resources</a:t>
            </a:r>
            <a:endParaRPr/>
          </a:p>
        </p:txBody>
      </p:sp>
      <p:pic>
        <p:nvPicPr>
          <p:cNvPr descr="Icon indicating the slide contains a additional resources for students who struggled with the check for understanding (self check) question" id="242" name="Google Shape;242;p29"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243" name="Google Shape;243;p29"/>
          <p:cNvSpPr txBox="1"/>
          <p:nvPr/>
        </p:nvSpPr>
        <p:spPr>
          <a:xfrm>
            <a:off x="219450" y="2560250"/>
            <a:ext cx="5710500" cy="2090700"/>
          </a:xfrm>
          <a:prstGeom prst="rec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500">
                <a:solidFill>
                  <a:schemeClr val="dk1"/>
                </a:solidFill>
                <a:latin typeface="Noto Sans"/>
                <a:ea typeface="Noto Sans"/>
                <a:cs typeface="Noto Sans"/>
                <a:sym typeface="Noto Sans"/>
              </a:rPr>
              <a:t>Graph a Quadratic Function of the form  </a:t>
            </a:r>
            <a:r>
              <a:rPr b="1" i="1" lang="en" sz="1500">
                <a:solidFill>
                  <a:schemeClr val="dk1"/>
                </a:solidFill>
                <a:latin typeface="Times New Roman"/>
                <a:ea typeface="Times New Roman"/>
                <a:cs typeface="Times New Roman"/>
                <a:sym typeface="Times New Roman"/>
              </a:rPr>
              <a:t>f</a:t>
            </a:r>
            <a:r>
              <a:rPr b="1" lang="en" sz="1500">
                <a:solidFill>
                  <a:schemeClr val="dk1"/>
                </a:solidFill>
                <a:latin typeface="Noto Sans"/>
                <a:ea typeface="Noto Sans"/>
                <a:cs typeface="Noto Sans"/>
                <a:sym typeface="Noto Sans"/>
              </a:rPr>
              <a:t>(</a:t>
            </a:r>
            <a:r>
              <a:rPr b="1" i="1" lang="en" sz="1500">
                <a:solidFill>
                  <a:schemeClr val="dk1"/>
                </a:solidFill>
                <a:latin typeface="Times New Roman"/>
                <a:ea typeface="Times New Roman"/>
                <a:cs typeface="Times New Roman"/>
                <a:sym typeface="Times New Roman"/>
              </a:rPr>
              <a:t>x</a:t>
            </a:r>
            <a:r>
              <a:rPr b="1" lang="en" sz="1500">
                <a:solidFill>
                  <a:schemeClr val="dk1"/>
                </a:solidFill>
                <a:latin typeface="Noto Sans"/>
                <a:ea typeface="Noto Sans"/>
                <a:cs typeface="Noto Sans"/>
                <a:sym typeface="Noto Sans"/>
              </a:rPr>
              <a:t>) = (</a:t>
            </a:r>
            <a:r>
              <a:rPr b="1" i="1" lang="en" sz="1500">
                <a:solidFill>
                  <a:schemeClr val="dk1"/>
                </a:solidFill>
                <a:latin typeface="Times New Roman"/>
                <a:ea typeface="Times New Roman"/>
                <a:cs typeface="Times New Roman"/>
                <a:sym typeface="Times New Roman"/>
              </a:rPr>
              <a:t>bx</a:t>
            </a:r>
            <a:r>
              <a:rPr b="1" lang="en" sz="1500">
                <a:solidFill>
                  <a:schemeClr val="dk1"/>
                </a:solidFill>
                <a:latin typeface="Noto Sans"/>
                <a:ea typeface="Noto Sans"/>
                <a:cs typeface="Noto Sans"/>
                <a:sym typeface="Noto Sans"/>
              </a:rPr>
              <a:t>)</a:t>
            </a:r>
            <a:r>
              <a:rPr b="1" baseline="30000" lang="en" sz="1500">
                <a:solidFill>
                  <a:schemeClr val="dk1"/>
                </a:solidFill>
                <a:latin typeface="Noto Sans"/>
                <a:ea typeface="Noto Sans"/>
                <a:cs typeface="Noto Sans"/>
                <a:sym typeface="Noto Sans"/>
              </a:rPr>
              <a:t>2</a:t>
            </a:r>
            <a:endParaRPr b="1" i="1" sz="15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t/>
            </a:r>
            <a:endParaRPr b="1" sz="1500">
              <a:solidFill>
                <a:schemeClr val="dk1"/>
              </a:solidFill>
              <a:latin typeface="Noto Sans"/>
              <a:ea typeface="Noto Sans"/>
              <a:cs typeface="Noto Sans"/>
              <a:sym typeface="Noto Sans"/>
            </a:endParaRPr>
          </a:p>
          <a:p>
            <a:pPr indent="0" lvl="0" marL="0" rtl="0" algn="l">
              <a:spcBef>
                <a:spcPts val="0"/>
              </a:spcBef>
              <a:spcAft>
                <a:spcPts val="0"/>
              </a:spcAft>
              <a:buNone/>
            </a:pPr>
            <a:r>
              <a:rPr lang="en" sz="1500">
                <a:solidFill>
                  <a:schemeClr val="dk1"/>
                </a:solidFill>
                <a:latin typeface="Noto Sans"/>
                <a:ea typeface="Noto Sans"/>
                <a:cs typeface="Noto Sans"/>
                <a:sym typeface="Noto Sans"/>
              </a:rPr>
              <a:t>The coefficient </a:t>
            </a:r>
            <a:r>
              <a:rPr i="1" lang="en" sz="1500">
                <a:solidFill>
                  <a:schemeClr val="dk1"/>
                </a:solidFill>
                <a:latin typeface="Times New Roman"/>
                <a:ea typeface="Times New Roman"/>
                <a:cs typeface="Times New Roman"/>
                <a:sym typeface="Times New Roman"/>
              </a:rPr>
              <a:t>b</a:t>
            </a:r>
            <a:r>
              <a:rPr lang="en" sz="1500">
                <a:solidFill>
                  <a:schemeClr val="dk1"/>
                </a:solidFill>
                <a:latin typeface="Noto Sans"/>
                <a:ea typeface="Noto Sans"/>
                <a:cs typeface="Noto Sans"/>
                <a:sym typeface="Noto Sans"/>
              </a:rPr>
              <a:t> in the function </a:t>
            </a:r>
            <a:r>
              <a:rPr i="1" lang="en" sz="1500">
                <a:solidFill>
                  <a:schemeClr val="dk1"/>
                </a:solidFill>
                <a:latin typeface="Times New Roman"/>
                <a:ea typeface="Times New Roman"/>
                <a:cs typeface="Times New Roman"/>
                <a:sym typeface="Times New Roman"/>
              </a:rPr>
              <a:t>f</a:t>
            </a:r>
            <a:r>
              <a:rPr lang="en" sz="1500">
                <a:solidFill>
                  <a:schemeClr val="dk1"/>
                </a:solidFill>
                <a:latin typeface="Noto Sans"/>
                <a:ea typeface="Noto Sans"/>
                <a:cs typeface="Noto Sans"/>
                <a:sym typeface="Noto Sans"/>
              </a:rPr>
              <a:t>(</a:t>
            </a:r>
            <a:r>
              <a:rPr i="1" lang="en" sz="1500">
                <a:solidFill>
                  <a:schemeClr val="dk1"/>
                </a:solidFill>
                <a:latin typeface="Times New Roman"/>
                <a:ea typeface="Times New Roman"/>
                <a:cs typeface="Times New Roman"/>
                <a:sym typeface="Times New Roman"/>
              </a:rPr>
              <a:t>x</a:t>
            </a:r>
            <a:r>
              <a:rPr lang="en" sz="1500">
                <a:solidFill>
                  <a:schemeClr val="dk1"/>
                </a:solidFill>
                <a:latin typeface="Noto Sans"/>
                <a:ea typeface="Noto Sans"/>
                <a:cs typeface="Noto Sans"/>
                <a:sym typeface="Noto Sans"/>
              </a:rPr>
              <a:t>) = (</a:t>
            </a:r>
            <a:r>
              <a:rPr i="1" lang="en" sz="1500">
                <a:solidFill>
                  <a:schemeClr val="dk1"/>
                </a:solidFill>
                <a:latin typeface="Times New Roman"/>
                <a:ea typeface="Times New Roman"/>
                <a:cs typeface="Times New Roman"/>
                <a:sym typeface="Times New Roman"/>
              </a:rPr>
              <a:t>bx</a:t>
            </a:r>
            <a:r>
              <a:rPr lang="en" sz="1500">
                <a:solidFill>
                  <a:schemeClr val="dk1"/>
                </a:solidFill>
                <a:latin typeface="Noto Sans"/>
                <a:ea typeface="Noto Sans"/>
                <a:cs typeface="Noto Sans"/>
                <a:sym typeface="Noto Sans"/>
              </a:rPr>
              <a:t>)</a:t>
            </a:r>
            <a:r>
              <a:rPr baseline="30000" lang="en" sz="1500">
                <a:solidFill>
                  <a:schemeClr val="dk1"/>
                </a:solidFill>
                <a:latin typeface="Noto Sans"/>
                <a:ea typeface="Noto Sans"/>
                <a:cs typeface="Noto Sans"/>
                <a:sym typeface="Noto Sans"/>
              </a:rPr>
              <a:t>2</a:t>
            </a:r>
            <a:r>
              <a:rPr lang="en" sz="1500">
                <a:solidFill>
                  <a:schemeClr val="dk1"/>
                </a:solidFill>
                <a:latin typeface="Noto Sans"/>
                <a:ea typeface="Noto Sans"/>
                <a:cs typeface="Noto Sans"/>
                <a:sym typeface="Noto Sans"/>
              </a:rPr>
              <a:t> affects the graph of </a:t>
            </a:r>
            <a:r>
              <a:rPr i="1" lang="en" sz="1500">
                <a:solidFill>
                  <a:schemeClr val="dk1"/>
                </a:solidFill>
                <a:latin typeface="Times New Roman"/>
                <a:ea typeface="Times New Roman"/>
                <a:cs typeface="Times New Roman"/>
                <a:sym typeface="Times New Roman"/>
              </a:rPr>
              <a:t>f</a:t>
            </a:r>
            <a:r>
              <a:rPr lang="en" sz="1500">
                <a:solidFill>
                  <a:schemeClr val="dk1"/>
                </a:solidFill>
                <a:latin typeface="Noto Sans"/>
                <a:ea typeface="Noto Sans"/>
                <a:cs typeface="Noto Sans"/>
                <a:sym typeface="Noto Sans"/>
              </a:rPr>
              <a:t>(</a:t>
            </a:r>
            <a:r>
              <a:rPr i="1" lang="en" sz="1500">
                <a:solidFill>
                  <a:schemeClr val="dk1"/>
                </a:solidFill>
                <a:latin typeface="Times New Roman"/>
                <a:ea typeface="Times New Roman"/>
                <a:cs typeface="Times New Roman"/>
                <a:sym typeface="Times New Roman"/>
              </a:rPr>
              <a:t>x</a:t>
            </a:r>
            <a:r>
              <a:rPr lang="en" sz="1500">
                <a:solidFill>
                  <a:schemeClr val="dk1"/>
                </a:solidFill>
                <a:latin typeface="Noto Sans"/>
                <a:ea typeface="Noto Sans"/>
                <a:cs typeface="Noto Sans"/>
                <a:sym typeface="Noto Sans"/>
              </a:rPr>
              <a:t>) = </a:t>
            </a:r>
            <a:r>
              <a:rPr i="1" lang="en" sz="1500">
                <a:solidFill>
                  <a:schemeClr val="dk1"/>
                </a:solidFill>
                <a:latin typeface="Times New Roman"/>
                <a:ea typeface="Times New Roman"/>
                <a:cs typeface="Times New Roman"/>
                <a:sym typeface="Times New Roman"/>
              </a:rPr>
              <a:t>x</a:t>
            </a:r>
            <a:r>
              <a:rPr baseline="30000" lang="en" sz="1500">
                <a:solidFill>
                  <a:schemeClr val="dk1"/>
                </a:solidFill>
                <a:latin typeface="Noto Sans"/>
                <a:ea typeface="Noto Sans"/>
                <a:cs typeface="Noto Sans"/>
                <a:sym typeface="Noto Sans"/>
              </a:rPr>
              <a:t>2 </a:t>
            </a:r>
            <a:r>
              <a:rPr lang="en" sz="1500">
                <a:solidFill>
                  <a:schemeClr val="dk1"/>
                </a:solidFill>
                <a:latin typeface="Noto Sans"/>
                <a:ea typeface="Noto Sans"/>
                <a:cs typeface="Noto Sans"/>
                <a:sym typeface="Noto Sans"/>
              </a:rPr>
              <a:t>by stretching or compressing it.</a:t>
            </a:r>
            <a:endParaRPr sz="1500">
              <a:solidFill>
                <a:schemeClr val="dk1"/>
              </a:solidFill>
              <a:latin typeface="Noto Sans"/>
              <a:ea typeface="Noto Sans"/>
              <a:cs typeface="Noto Sans"/>
              <a:sym typeface="Noto Sans"/>
            </a:endParaRPr>
          </a:p>
          <a:p>
            <a:pPr indent="-323850" lvl="0" marL="457200" rtl="0" algn="l">
              <a:spcBef>
                <a:spcPts val="0"/>
              </a:spcBef>
              <a:spcAft>
                <a:spcPts val="0"/>
              </a:spcAft>
              <a:buClr>
                <a:schemeClr val="dk1"/>
              </a:buClr>
              <a:buSzPts val="1500"/>
              <a:buFont typeface="Noto Sans"/>
              <a:buChar char="●"/>
            </a:pPr>
            <a:r>
              <a:rPr lang="en" sz="1500">
                <a:solidFill>
                  <a:schemeClr val="dk1"/>
                </a:solidFill>
                <a:latin typeface="Noto Sans"/>
                <a:ea typeface="Noto Sans"/>
                <a:cs typeface="Noto Sans"/>
                <a:sym typeface="Noto Sans"/>
              </a:rPr>
              <a:t>If 0 &lt; |</a:t>
            </a:r>
            <a:r>
              <a:rPr i="1" lang="en" sz="1500">
                <a:solidFill>
                  <a:schemeClr val="dk1"/>
                </a:solidFill>
                <a:latin typeface="Times New Roman"/>
                <a:ea typeface="Times New Roman"/>
                <a:cs typeface="Times New Roman"/>
                <a:sym typeface="Times New Roman"/>
              </a:rPr>
              <a:t>b</a:t>
            </a:r>
            <a:r>
              <a:rPr lang="en" sz="1500">
                <a:solidFill>
                  <a:schemeClr val="dk1"/>
                </a:solidFill>
                <a:latin typeface="Noto Sans"/>
                <a:ea typeface="Noto Sans"/>
                <a:cs typeface="Noto Sans"/>
                <a:sym typeface="Noto Sans"/>
              </a:rPr>
              <a:t>|, the graph of </a:t>
            </a:r>
            <a:r>
              <a:rPr i="1" lang="en" sz="1500">
                <a:solidFill>
                  <a:schemeClr val="dk1"/>
                </a:solidFill>
                <a:latin typeface="Times New Roman"/>
                <a:ea typeface="Times New Roman"/>
                <a:cs typeface="Times New Roman"/>
                <a:sym typeface="Times New Roman"/>
              </a:rPr>
              <a:t>f</a:t>
            </a:r>
            <a:r>
              <a:rPr lang="en" sz="1500">
                <a:solidFill>
                  <a:schemeClr val="dk1"/>
                </a:solidFill>
                <a:latin typeface="Noto Sans"/>
                <a:ea typeface="Noto Sans"/>
                <a:cs typeface="Noto Sans"/>
                <a:sym typeface="Noto Sans"/>
              </a:rPr>
              <a:t>(</a:t>
            </a:r>
            <a:r>
              <a:rPr i="1" lang="en" sz="1500">
                <a:solidFill>
                  <a:schemeClr val="dk1"/>
                </a:solidFill>
                <a:latin typeface="Times New Roman"/>
                <a:ea typeface="Times New Roman"/>
                <a:cs typeface="Times New Roman"/>
                <a:sym typeface="Times New Roman"/>
              </a:rPr>
              <a:t>x</a:t>
            </a:r>
            <a:r>
              <a:rPr lang="en" sz="1500">
                <a:solidFill>
                  <a:schemeClr val="dk1"/>
                </a:solidFill>
                <a:latin typeface="Noto Sans"/>
                <a:ea typeface="Noto Sans"/>
                <a:cs typeface="Noto Sans"/>
                <a:sym typeface="Noto Sans"/>
              </a:rPr>
              <a:t>) = (</a:t>
            </a:r>
            <a:r>
              <a:rPr i="1" lang="en" sz="1500">
                <a:solidFill>
                  <a:schemeClr val="dk1"/>
                </a:solidFill>
                <a:latin typeface="Times New Roman"/>
                <a:ea typeface="Times New Roman"/>
                <a:cs typeface="Times New Roman"/>
                <a:sym typeface="Times New Roman"/>
              </a:rPr>
              <a:t>bx</a:t>
            </a:r>
            <a:r>
              <a:rPr lang="en" sz="1500">
                <a:solidFill>
                  <a:schemeClr val="dk1"/>
                </a:solidFill>
                <a:latin typeface="Noto Sans"/>
                <a:ea typeface="Noto Sans"/>
                <a:cs typeface="Noto Sans"/>
                <a:sym typeface="Noto Sans"/>
              </a:rPr>
              <a:t>)</a:t>
            </a:r>
            <a:r>
              <a:rPr baseline="30000" lang="en" sz="1500">
                <a:solidFill>
                  <a:schemeClr val="dk1"/>
                </a:solidFill>
                <a:latin typeface="Noto Sans"/>
                <a:ea typeface="Noto Sans"/>
                <a:cs typeface="Noto Sans"/>
                <a:sym typeface="Noto Sans"/>
              </a:rPr>
              <a:t>2</a:t>
            </a:r>
            <a:r>
              <a:rPr lang="en" sz="1500">
                <a:solidFill>
                  <a:schemeClr val="dk1"/>
                </a:solidFill>
                <a:latin typeface="Noto Sans"/>
                <a:ea typeface="Noto Sans"/>
                <a:cs typeface="Noto Sans"/>
                <a:sym typeface="Noto Sans"/>
              </a:rPr>
              <a:t> </a:t>
            </a:r>
            <a:r>
              <a:rPr lang="en" sz="1500">
                <a:solidFill>
                  <a:schemeClr val="dk1"/>
                </a:solidFill>
                <a:latin typeface="Noto Sans"/>
                <a:ea typeface="Noto Sans"/>
                <a:cs typeface="Noto Sans"/>
                <a:sym typeface="Noto Sans"/>
              </a:rPr>
              <a:t>will appear “wider” than the graph of </a:t>
            </a:r>
            <a:r>
              <a:rPr i="1" lang="en" sz="1500">
                <a:solidFill>
                  <a:schemeClr val="dk1"/>
                </a:solidFill>
                <a:latin typeface="Times New Roman"/>
                <a:ea typeface="Times New Roman"/>
                <a:cs typeface="Times New Roman"/>
                <a:sym typeface="Times New Roman"/>
              </a:rPr>
              <a:t>f</a:t>
            </a:r>
            <a:r>
              <a:rPr lang="en" sz="1500">
                <a:solidFill>
                  <a:schemeClr val="dk1"/>
                </a:solidFill>
                <a:latin typeface="Noto Sans"/>
                <a:ea typeface="Noto Sans"/>
                <a:cs typeface="Noto Sans"/>
                <a:sym typeface="Noto Sans"/>
              </a:rPr>
              <a:t>(</a:t>
            </a:r>
            <a:r>
              <a:rPr i="1" lang="en" sz="1500">
                <a:solidFill>
                  <a:schemeClr val="dk1"/>
                </a:solidFill>
                <a:latin typeface="Times New Roman"/>
                <a:ea typeface="Times New Roman"/>
                <a:cs typeface="Times New Roman"/>
                <a:sym typeface="Times New Roman"/>
              </a:rPr>
              <a:t>x</a:t>
            </a:r>
            <a:r>
              <a:rPr lang="en" sz="1500">
                <a:solidFill>
                  <a:schemeClr val="dk1"/>
                </a:solidFill>
                <a:latin typeface="Noto Sans"/>
                <a:ea typeface="Noto Sans"/>
                <a:cs typeface="Noto Sans"/>
                <a:sym typeface="Noto Sans"/>
              </a:rPr>
              <a:t>) = </a:t>
            </a:r>
            <a:r>
              <a:rPr i="1" lang="en" sz="1500">
                <a:solidFill>
                  <a:schemeClr val="dk1"/>
                </a:solidFill>
                <a:latin typeface="Times New Roman"/>
                <a:ea typeface="Times New Roman"/>
                <a:cs typeface="Times New Roman"/>
                <a:sym typeface="Times New Roman"/>
              </a:rPr>
              <a:t>x</a:t>
            </a:r>
            <a:r>
              <a:rPr baseline="30000" lang="en" sz="1500">
                <a:solidFill>
                  <a:schemeClr val="dk1"/>
                </a:solidFill>
                <a:latin typeface="Noto Sans"/>
                <a:ea typeface="Noto Sans"/>
                <a:cs typeface="Noto Sans"/>
                <a:sym typeface="Noto Sans"/>
              </a:rPr>
              <a:t>2</a:t>
            </a:r>
            <a:r>
              <a:rPr lang="en" sz="1500">
                <a:solidFill>
                  <a:schemeClr val="dk1"/>
                </a:solidFill>
                <a:latin typeface="Noto Sans"/>
                <a:ea typeface="Noto Sans"/>
                <a:cs typeface="Noto Sans"/>
                <a:sym typeface="Noto Sans"/>
              </a:rPr>
              <a:t>.</a:t>
            </a:r>
            <a:endParaRPr sz="1500">
              <a:solidFill>
                <a:schemeClr val="dk1"/>
              </a:solidFill>
              <a:latin typeface="Noto Sans"/>
              <a:ea typeface="Noto Sans"/>
              <a:cs typeface="Noto Sans"/>
              <a:sym typeface="Noto Sans"/>
            </a:endParaRPr>
          </a:p>
          <a:p>
            <a:pPr indent="-323850" lvl="0" marL="457200" rtl="0" algn="l">
              <a:spcBef>
                <a:spcPts val="1000"/>
              </a:spcBef>
              <a:spcAft>
                <a:spcPts val="1000"/>
              </a:spcAft>
              <a:buClr>
                <a:schemeClr val="dk1"/>
              </a:buClr>
              <a:buSzPts val="1500"/>
              <a:buFont typeface="Noto Sans"/>
              <a:buChar char="●"/>
            </a:pPr>
            <a:r>
              <a:rPr lang="en" sz="1500">
                <a:solidFill>
                  <a:schemeClr val="dk1"/>
                </a:solidFill>
                <a:latin typeface="Noto Sans"/>
                <a:ea typeface="Noto Sans"/>
                <a:cs typeface="Noto Sans"/>
                <a:sym typeface="Noto Sans"/>
              </a:rPr>
              <a:t>If |</a:t>
            </a:r>
            <a:r>
              <a:rPr i="1" lang="en" sz="1500">
                <a:solidFill>
                  <a:schemeClr val="dk1"/>
                </a:solidFill>
                <a:latin typeface="Times New Roman"/>
                <a:ea typeface="Times New Roman"/>
                <a:cs typeface="Times New Roman"/>
                <a:sym typeface="Times New Roman"/>
              </a:rPr>
              <a:t>b</a:t>
            </a:r>
            <a:r>
              <a:rPr lang="en" sz="1500">
                <a:solidFill>
                  <a:schemeClr val="dk1"/>
                </a:solidFill>
                <a:latin typeface="Noto Sans"/>
                <a:ea typeface="Noto Sans"/>
                <a:cs typeface="Noto Sans"/>
                <a:sym typeface="Noto Sans"/>
              </a:rPr>
              <a:t>| &gt; 1, the graph of </a:t>
            </a:r>
            <a:r>
              <a:rPr i="1" lang="en" sz="1500">
                <a:solidFill>
                  <a:schemeClr val="dk1"/>
                </a:solidFill>
                <a:latin typeface="Times New Roman"/>
                <a:ea typeface="Times New Roman"/>
                <a:cs typeface="Times New Roman"/>
                <a:sym typeface="Times New Roman"/>
              </a:rPr>
              <a:t>f</a:t>
            </a:r>
            <a:r>
              <a:rPr lang="en" sz="1500">
                <a:solidFill>
                  <a:schemeClr val="dk1"/>
                </a:solidFill>
                <a:latin typeface="Noto Sans"/>
                <a:ea typeface="Noto Sans"/>
                <a:cs typeface="Noto Sans"/>
                <a:sym typeface="Noto Sans"/>
              </a:rPr>
              <a:t>(</a:t>
            </a:r>
            <a:r>
              <a:rPr i="1" lang="en" sz="1500">
                <a:solidFill>
                  <a:schemeClr val="dk1"/>
                </a:solidFill>
                <a:latin typeface="Times New Roman"/>
                <a:ea typeface="Times New Roman"/>
                <a:cs typeface="Times New Roman"/>
                <a:sym typeface="Times New Roman"/>
              </a:rPr>
              <a:t>x</a:t>
            </a:r>
            <a:r>
              <a:rPr lang="en" sz="1500">
                <a:solidFill>
                  <a:schemeClr val="dk1"/>
                </a:solidFill>
                <a:latin typeface="Noto Sans"/>
                <a:ea typeface="Noto Sans"/>
                <a:cs typeface="Noto Sans"/>
                <a:sym typeface="Noto Sans"/>
              </a:rPr>
              <a:t>) = (</a:t>
            </a:r>
            <a:r>
              <a:rPr i="1" lang="en" sz="1500">
                <a:solidFill>
                  <a:schemeClr val="dk1"/>
                </a:solidFill>
                <a:latin typeface="Times New Roman"/>
                <a:ea typeface="Times New Roman"/>
                <a:cs typeface="Times New Roman"/>
                <a:sym typeface="Times New Roman"/>
              </a:rPr>
              <a:t>bx</a:t>
            </a:r>
            <a:r>
              <a:rPr lang="en" sz="1500">
                <a:solidFill>
                  <a:schemeClr val="dk1"/>
                </a:solidFill>
                <a:latin typeface="Noto Sans"/>
                <a:ea typeface="Noto Sans"/>
                <a:cs typeface="Noto Sans"/>
                <a:sym typeface="Noto Sans"/>
              </a:rPr>
              <a:t>)</a:t>
            </a:r>
            <a:r>
              <a:rPr baseline="30000" lang="en" sz="1500">
                <a:solidFill>
                  <a:schemeClr val="dk1"/>
                </a:solidFill>
                <a:latin typeface="Noto Sans"/>
                <a:ea typeface="Noto Sans"/>
                <a:cs typeface="Noto Sans"/>
                <a:sym typeface="Noto Sans"/>
              </a:rPr>
              <a:t>2</a:t>
            </a:r>
            <a:r>
              <a:rPr lang="en" sz="1500">
                <a:solidFill>
                  <a:schemeClr val="dk1"/>
                </a:solidFill>
                <a:latin typeface="Noto Sans"/>
                <a:ea typeface="Noto Sans"/>
                <a:cs typeface="Noto Sans"/>
                <a:sym typeface="Noto Sans"/>
              </a:rPr>
              <a:t> will appear “skinnier” than the graph of </a:t>
            </a:r>
            <a:r>
              <a:rPr i="1" lang="en" sz="1500">
                <a:solidFill>
                  <a:schemeClr val="dk1"/>
                </a:solidFill>
                <a:latin typeface="Times New Roman"/>
                <a:ea typeface="Times New Roman"/>
                <a:cs typeface="Times New Roman"/>
                <a:sym typeface="Times New Roman"/>
              </a:rPr>
              <a:t>f</a:t>
            </a:r>
            <a:r>
              <a:rPr lang="en" sz="1500">
                <a:solidFill>
                  <a:schemeClr val="dk1"/>
                </a:solidFill>
                <a:latin typeface="Noto Sans"/>
                <a:ea typeface="Noto Sans"/>
                <a:cs typeface="Noto Sans"/>
                <a:sym typeface="Noto Sans"/>
              </a:rPr>
              <a:t>(</a:t>
            </a:r>
            <a:r>
              <a:rPr i="1" lang="en" sz="1500">
                <a:solidFill>
                  <a:schemeClr val="dk1"/>
                </a:solidFill>
                <a:latin typeface="Times New Roman"/>
                <a:ea typeface="Times New Roman"/>
                <a:cs typeface="Times New Roman"/>
                <a:sym typeface="Times New Roman"/>
              </a:rPr>
              <a:t>x</a:t>
            </a:r>
            <a:r>
              <a:rPr lang="en" sz="1500">
                <a:solidFill>
                  <a:schemeClr val="dk1"/>
                </a:solidFill>
                <a:latin typeface="Noto Sans"/>
                <a:ea typeface="Noto Sans"/>
                <a:cs typeface="Noto Sans"/>
                <a:sym typeface="Noto Sans"/>
              </a:rPr>
              <a:t>) = </a:t>
            </a:r>
            <a:r>
              <a:rPr i="1" lang="en" sz="1500">
                <a:solidFill>
                  <a:schemeClr val="dk1"/>
                </a:solidFill>
                <a:latin typeface="Times New Roman"/>
                <a:ea typeface="Times New Roman"/>
                <a:cs typeface="Times New Roman"/>
                <a:sym typeface="Times New Roman"/>
              </a:rPr>
              <a:t>x</a:t>
            </a:r>
            <a:r>
              <a:rPr baseline="30000" lang="en" sz="1500">
                <a:solidFill>
                  <a:schemeClr val="dk1"/>
                </a:solidFill>
                <a:latin typeface="Noto Sans"/>
                <a:ea typeface="Noto Sans"/>
                <a:cs typeface="Noto Sans"/>
                <a:sym typeface="Noto Sans"/>
              </a:rPr>
              <a:t>2</a:t>
            </a:r>
            <a:r>
              <a:rPr lang="en" sz="1500">
                <a:solidFill>
                  <a:schemeClr val="dk1"/>
                </a:solidFill>
                <a:latin typeface="Noto Sans"/>
                <a:ea typeface="Noto Sans"/>
                <a:cs typeface="Noto Sans"/>
                <a:sym typeface="Noto Sans"/>
              </a:rPr>
              <a:t>.</a:t>
            </a:r>
            <a:endParaRPr sz="1500">
              <a:solidFill>
                <a:schemeClr val="dk1"/>
              </a:solidFill>
              <a:latin typeface="Noto Sans"/>
              <a:ea typeface="Noto Sans"/>
              <a:cs typeface="Noto Sans"/>
              <a:sym typeface="Noto Sans"/>
            </a:endParaRPr>
          </a:p>
        </p:txBody>
      </p:sp>
      <p:cxnSp>
        <p:nvCxnSpPr>
          <p:cNvPr id="244" name="Google Shape;244;p29"/>
          <p:cNvCxnSpPr/>
          <p:nvPr/>
        </p:nvCxnSpPr>
        <p:spPr>
          <a:xfrm>
            <a:off x="219456" y="2916936"/>
            <a:ext cx="5715000" cy="12900"/>
          </a:xfrm>
          <a:prstGeom prst="straightConnector1">
            <a:avLst/>
          </a:prstGeom>
          <a:noFill/>
          <a:ln cap="flat" cmpd="sng" w="9525">
            <a:solidFill>
              <a:schemeClr val="dk2"/>
            </a:solidFill>
            <a:prstDash val="solid"/>
            <a:round/>
            <a:headEnd len="med" w="med" type="none"/>
            <a:tailEnd len="med" w="med" type="none"/>
          </a:ln>
        </p:spPr>
      </p:cxnSp>
      <p:pic>
        <p:nvPicPr>
          <p:cNvPr descr="A graph with three parabolas opening upward, each with a vertex at the origin. One is dotted green, one is solid blue, and one is dashed brown, all on a grid with labeled axes x and y." id="245" name="Google Shape;245;p29" title="434aa81867e0772fd826a5fd3c5cbc67a03ced6c.png"/>
          <p:cNvPicPr preferRelativeResize="0"/>
          <p:nvPr/>
        </p:nvPicPr>
        <p:blipFill rotWithShape="1">
          <a:blip r:embed="rId4">
            <a:alphaModFix/>
          </a:blip>
          <a:srcRect b="0" l="0" r="0" t="0"/>
          <a:stretch/>
        </p:blipFill>
        <p:spPr>
          <a:xfrm>
            <a:off x="6025450" y="1493451"/>
            <a:ext cx="2918650" cy="2918650"/>
          </a:xfrm>
          <a:prstGeom prst="rect">
            <a:avLst/>
          </a:prstGeom>
          <a:noFill/>
          <a:ln>
            <a:noFill/>
          </a:ln>
        </p:spPr>
      </p:pic>
      <p:sp>
        <p:nvSpPr>
          <p:cNvPr id="246" name="Google Shape;246;p29"/>
          <p:cNvSpPr txBox="1"/>
          <p:nvPr/>
        </p:nvSpPr>
        <p:spPr>
          <a:xfrm>
            <a:off x="6025450" y="960050"/>
            <a:ext cx="3054600" cy="467400"/>
          </a:xfrm>
          <a:prstGeom prst="rect">
            <a:avLst/>
          </a:prstGeom>
          <a:solidFill>
            <a:srgbClr val="F5F5F5"/>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Noto Sans"/>
                <a:ea typeface="Noto Sans"/>
                <a:cs typeface="Noto Sans"/>
                <a:sym typeface="Noto Sans"/>
              </a:rPr>
              <a:t>The parent function </a:t>
            </a:r>
            <a:r>
              <a:rPr i="1" lang="en" sz="1200">
                <a:solidFill>
                  <a:schemeClr val="dk1"/>
                </a:solidFill>
                <a:latin typeface="Times New Roman"/>
                <a:ea typeface="Times New Roman"/>
                <a:cs typeface="Times New Roman"/>
                <a:sym typeface="Times New Roman"/>
              </a:rPr>
              <a:t>f</a:t>
            </a:r>
            <a:r>
              <a:rPr lang="en" sz="1200">
                <a:solidFill>
                  <a:schemeClr val="dk1"/>
                </a:solidFill>
                <a:latin typeface="Noto Sans"/>
                <a:ea typeface="Noto Sans"/>
                <a:cs typeface="Noto Sans"/>
                <a:sym typeface="Noto Sans"/>
              </a:rPr>
              <a:t>(</a:t>
            </a:r>
            <a:r>
              <a:rPr i="1" lang="en" sz="1200">
                <a:solidFill>
                  <a:schemeClr val="dk1"/>
                </a:solidFill>
                <a:latin typeface="Times New Roman"/>
                <a:ea typeface="Times New Roman"/>
                <a:cs typeface="Times New Roman"/>
                <a:sym typeface="Times New Roman"/>
              </a:rPr>
              <a:t>x</a:t>
            </a:r>
            <a:r>
              <a:rPr lang="en" sz="1200">
                <a:solidFill>
                  <a:schemeClr val="dk1"/>
                </a:solidFill>
                <a:latin typeface="Noto Sans"/>
                <a:ea typeface="Noto Sans"/>
                <a:cs typeface="Noto Sans"/>
                <a:sym typeface="Noto Sans"/>
              </a:rPr>
              <a:t>) = </a:t>
            </a:r>
            <a:r>
              <a:rPr i="1" lang="en" sz="1200">
                <a:solidFill>
                  <a:schemeClr val="dk1"/>
                </a:solidFill>
                <a:latin typeface="Times New Roman"/>
                <a:ea typeface="Times New Roman"/>
                <a:cs typeface="Times New Roman"/>
                <a:sym typeface="Times New Roman"/>
              </a:rPr>
              <a:t>x</a:t>
            </a:r>
            <a:r>
              <a:rPr baseline="30000" lang="en" sz="1200">
                <a:solidFill>
                  <a:schemeClr val="dk1"/>
                </a:solidFill>
                <a:latin typeface="Noto Sans"/>
                <a:ea typeface="Noto Sans"/>
                <a:cs typeface="Noto Sans"/>
                <a:sym typeface="Noto Sans"/>
              </a:rPr>
              <a:t>2 </a:t>
            </a:r>
            <a:r>
              <a:rPr lang="en" sz="1200">
                <a:solidFill>
                  <a:schemeClr val="dk1"/>
                </a:solidFill>
                <a:latin typeface="Noto Sans"/>
                <a:ea typeface="Noto Sans"/>
                <a:cs typeface="Noto Sans"/>
                <a:sym typeface="Noto Sans"/>
              </a:rPr>
              <a:t>is the blue solid line.</a:t>
            </a:r>
            <a:endParaRPr baseline="30000" sz="1200">
              <a:solidFill>
                <a:schemeClr val="dk1"/>
              </a:solidFill>
              <a:latin typeface="Noto Sans"/>
              <a:ea typeface="Noto Sans"/>
              <a:cs typeface="Noto Sans"/>
              <a:sym typeface="Noto Sans"/>
            </a:endParaRPr>
          </a:p>
        </p:txBody>
      </p:sp>
      <p:sp>
        <p:nvSpPr>
          <p:cNvPr id="247" name="Google Shape;247;p29"/>
          <p:cNvSpPr txBox="1"/>
          <p:nvPr/>
        </p:nvSpPr>
        <p:spPr>
          <a:xfrm>
            <a:off x="293725" y="955465"/>
            <a:ext cx="5298300" cy="167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chemeClr val="dk1"/>
                </a:solidFill>
                <a:latin typeface="Noto Sans"/>
                <a:ea typeface="Noto Sans"/>
                <a:cs typeface="Noto Sans"/>
                <a:sym typeface="Noto Sans"/>
              </a:rPr>
              <a:t>Decide if the orange, dashed or the green dotted graph represents the listed function</a:t>
            </a:r>
            <a:endParaRPr sz="1700">
              <a:solidFill>
                <a:schemeClr val="dk1"/>
              </a:solidFill>
              <a:latin typeface="Noto Sans"/>
              <a:ea typeface="Noto Sans"/>
              <a:cs typeface="Noto Sans"/>
              <a:sym typeface="Noto Sans"/>
            </a:endParaRPr>
          </a:p>
          <a:p>
            <a:pPr indent="-336550" lvl="0" marL="457200" rtl="0" algn="l">
              <a:spcBef>
                <a:spcPts val="1000"/>
              </a:spcBef>
              <a:spcAft>
                <a:spcPts val="0"/>
              </a:spcAft>
              <a:buClr>
                <a:schemeClr val="dk1"/>
              </a:buClr>
              <a:buSzPts val="1700"/>
              <a:buFont typeface="Noto Sans"/>
              <a:buAutoNum type="arabicPeriod" startAt="7"/>
            </a:pPr>
            <a:r>
              <a:rPr i="1" lang="en" sz="1700">
                <a:solidFill>
                  <a:schemeClr val="dk1"/>
                </a:solidFill>
                <a:latin typeface="Times New Roman"/>
                <a:ea typeface="Times New Roman"/>
                <a:cs typeface="Times New Roman"/>
                <a:sym typeface="Times New Roman"/>
              </a:rPr>
              <a:t>f</a:t>
            </a:r>
            <a:r>
              <a:rPr lang="en" sz="1700">
                <a:solidFill>
                  <a:schemeClr val="dk1"/>
                </a:solidFill>
                <a:latin typeface="Noto Sans"/>
                <a:ea typeface="Noto Sans"/>
                <a:cs typeface="Noto Sans"/>
                <a:sym typeface="Noto Sans"/>
              </a:rPr>
              <a:t>(</a:t>
            </a:r>
            <a:r>
              <a:rPr i="1" lang="en" sz="1700">
                <a:solidFill>
                  <a:schemeClr val="dk1"/>
                </a:solidFill>
                <a:latin typeface="Times New Roman"/>
                <a:ea typeface="Times New Roman"/>
                <a:cs typeface="Times New Roman"/>
                <a:sym typeface="Times New Roman"/>
              </a:rPr>
              <a:t>x</a:t>
            </a:r>
            <a:r>
              <a:rPr lang="en" sz="1700">
                <a:solidFill>
                  <a:schemeClr val="dk1"/>
                </a:solidFill>
                <a:latin typeface="Noto Sans"/>
                <a:ea typeface="Noto Sans"/>
                <a:cs typeface="Noto Sans"/>
                <a:sym typeface="Noto Sans"/>
              </a:rPr>
              <a:t>) = (3</a:t>
            </a:r>
            <a:r>
              <a:rPr i="1" lang="en" sz="1700">
                <a:solidFill>
                  <a:schemeClr val="dk1"/>
                </a:solidFill>
                <a:latin typeface="Times New Roman"/>
                <a:ea typeface="Times New Roman"/>
                <a:cs typeface="Times New Roman"/>
                <a:sym typeface="Times New Roman"/>
              </a:rPr>
              <a:t>x</a:t>
            </a:r>
            <a:r>
              <a:rPr lang="en" sz="1700">
                <a:solidFill>
                  <a:schemeClr val="dk1"/>
                </a:solidFill>
                <a:latin typeface="Noto Sans"/>
                <a:ea typeface="Noto Sans"/>
                <a:cs typeface="Noto Sans"/>
                <a:sym typeface="Noto Sans"/>
              </a:rPr>
              <a:t>)</a:t>
            </a:r>
            <a:r>
              <a:rPr baseline="30000" lang="en" sz="1700">
                <a:solidFill>
                  <a:schemeClr val="dk1"/>
                </a:solidFill>
                <a:latin typeface="Noto Sans"/>
                <a:ea typeface="Noto Sans"/>
                <a:cs typeface="Noto Sans"/>
                <a:sym typeface="Noto Sans"/>
              </a:rPr>
              <a:t>2</a:t>
            </a:r>
            <a:endParaRPr sz="1700">
              <a:solidFill>
                <a:schemeClr val="dk1"/>
              </a:solidFill>
              <a:latin typeface="Noto Sans"/>
              <a:ea typeface="Noto Sans"/>
              <a:cs typeface="Noto Sans"/>
              <a:sym typeface="Noto Sans"/>
            </a:endParaRPr>
          </a:p>
          <a:p>
            <a:pPr indent="-336550" lvl="0" marL="457200" rtl="0" algn="l">
              <a:spcBef>
                <a:spcPts val="1000"/>
              </a:spcBef>
              <a:spcAft>
                <a:spcPts val="1000"/>
              </a:spcAft>
              <a:buClr>
                <a:schemeClr val="dk1"/>
              </a:buClr>
              <a:buSzPts val="1700"/>
              <a:buFont typeface="Noto Sans"/>
              <a:buAutoNum type="arabicPeriod" startAt="7"/>
            </a:pPr>
            <a:r>
              <a:rPr i="1" lang="en" sz="1700">
                <a:solidFill>
                  <a:schemeClr val="dk1"/>
                </a:solidFill>
                <a:latin typeface="Times New Roman"/>
                <a:ea typeface="Times New Roman"/>
                <a:cs typeface="Times New Roman"/>
                <a:sym typeface="Times New Roman"/>
              </a:rPr>
              <a:t>f</a:t>
            </a:r>
            <a:r>
              <a:rPr lang="en" sz="1700">
                <a:solidFill>
                  <a:schemeClr val="dk1"/>
                </a:solidFill>
                <a:latin typeface="Noto Sans"/>
                <a:ea typeface="Noto Sans"/>
                <a:cs typeface="Noto Sans"/>
                <a:sym typeface="Noto Sans"/>
              </a:rPr>
              <a:t>(</a:t>
            </a:r>
            <a:r>
              <a:rPr i="1" lang="en" sz="1700">
                <a:solidFill>
                  <a:schemeClr val="dk1"/>
                </a:solidFill>
                <a:latin typeface="Times New Roman"/>
                <a:ea typeface="Times New Roman"/>
                <a:cs typeface="Times New Roman"/>
                <a:sym typeface="Times New Roman"/>
              </a:rPr>
              <a:t>x</a:t>
            </a:r>
            <a:r>
              <a:rPr lang="en" sz="1700">
                <a:solidFill>
                  <a:schemeClr val="dk1"/>
                </a:solidFill>
                <a:latin typeface="Noto Sans"/>
                <a:ea typeface="Noto Sans"/>
                <a:cs typeface="Noto Sans"/>
                <a:sym typeface="Noto Sans"/>
              </a:rPr>
              <a:t>) = (½</a:t>
            </a:r>
            <a:r>
              <a:rPr i="1" lang="en" sz="1700">
                <a:solidFill>
                  <a:schemeClr val="dk1"/>
                </a:solidFill>
                <a:latin typeface="Times New Roman"/>
                <a:ea typeface="Times New Roman"/>
                <a:cs typeface="Times New Roman"/>
                <a:sym typeface="Times New Roman"/>
              </a:rPr>
              <a:t>x</a:t>
            </a:r>
            <a:r>
              <a:rPr lang="en" sz="1700">
                <a:solidFill>
                  <a:schemeClr val="dk1"/>
                </a:solidFill>
                <a:latin typeface="Noto Sans"/>
                <a:ea typeface="Noto Sans"/>
                <a:cs typeface="Noto Sans"/>
                <a:sym typeface="Noto Sans"/>
              </a:rPr>
              <a:t>)</a:t>
            </a:r>
            <a:r>
              <a:rPr baseline="30000" lang="en" sz="1700">
                <a:solidFill>
                  <a:schemeClr val="dk1"/>
                </a:solidFill>
                <a:latin typeface="Noto Sans"/>
                <a:ea typeface="Noto Sans"/>
                <a:cs typeface="Noto Sans"/>
                <a:sym typeface="Noto Sans"/>
              </a:rPr>
              <a:t>2</a:t>
            </a:r>
            <a:endParaRPr sz="1700">
              <a:solidFill>
                <a:schemeClr val="dk1"/>
              </a:solidFill>
              <a:latin typeface="Noto Sans"/>
              <a:ea typeface="Noto Sans"/>
              <a:cs typeface="Noto Sans"/>
              <a:sym typeface="Noto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3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53" name="Google Shape;253;p30"/>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Third Stop: Learning Activity B</a:t>
            </a:r>
            <a:endParaRPr/>
          </a:p>
        </p:txBody>
      </p:sp>
      <p:pic>
        <p:nvPicPr>
          <p:cNvPr descr="Map consisting of seven rectangles connected by dotted lines conveying the progression of the Lesson. Each rectangle has an icon with text. Adding to the previous two stops, the third rectangle is now highlighted in dark green. A clipboard icon and the text &quot;Learning Activity&quot; are displayed in yellow font. " id="254" name="Google Shape;254;p30" title="Screenshot 2025-10-23 at 9.30.06 AM.png"/>
          <p:cNvPicPr preferRelativeResize="0"/>
          <p:nvPr/>
        </p:nvPicPr>
        <p:blipFill>
          <a:blip r:embed="rId3">
            <a:alphaModFix/>
          </a:blip>
          <a:stretch>
            <a:fillRect/>
          </a:stretch>
        </p:blipFill>
        <p:spPr>
          <a:xfrm>
            <a:off x="146304" y="1426464"/>
            <a:ext cx="8839204" cy="3167957"/>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8" name="Shape 258"/>
        <p:cNvGrpSpPr/>
        <p:nvPr/>
      </p:nvGrpSpPr>
      <p:grpSpPr>
        <a:xfrm>
          <a:off x="0" y="0"/>
          <a:ext cx="0" cy="0"/>
          <a:chOff x="0" y="0"/>
          <a:chExt cx="0" cy="0"/>
        </a:xfrm>
      </p:grpSpPr>
      <p:sp>
        <p:nvSpPr>
          <p:cNvPr id="259" name="Google Shape;259;p31"/>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1</a:t>
            </a:r>
            <a:endParaRPr b="0" sz="1400">
              <a:solidFill>
                <a:srgbClr val="666666"/>
              </a:solidFill>
            </a:endParaRPr>
          </a:p>
          <a:p>
            <a:pPr indent="0" lvl="0" marL="0" rtl="0" algn="l">
              <a:spcBef>
                <a:spcPts val="0"/>
              </a:spcBef>
              <a:spcAft>
                <a:spcPts val="0"/>
              </a:spcAft>
              <a:buNone/>
            </a:pPr>
            <a:r>
              <a:rPr lang="en">
                <a:solidFill>
                  <a:schemeClr val="dk1"/>
                </a:solidFill>
              </a:rPr>
              <a:t>Evaluate Quadratic Expressions </a:t>
            </a:r>
            <a:r>
              <a:rPr lang="en">
                <a:solidFill>
                  <a:srgbClr val="FF0000"/>
                </a:solidFill>
              </a:rPr>
              <a:t>🤨</a:t>
            </a:r>
            <a:endParaRPr>
              <a:solidFill>
                <a:schemeClr val="dk1"/>
              </a:solidFill>
            </a:endParaRPr>
          </a:p>
        </p:txBody>
      </p:sp>
      <p:sp>
        <p:nvSpPr>
          <p:cNvPr id="260" name="Google Shape;260;p31"/>
          <p:cNvSpPr txBox="1"/>
          <p:nvPr>
            <p:ph idx="1" type="body"/>
          </p:nvPr>
        </p:nvSpPr>
        <p:spPr>
          <a:xfrm>
            <a:off x="311700" y="960125"/>
            <a:ext cx="8689500" cy="863400"/>
          </a:xfrm>
          <a:prstGeom prst="rect">
            <a:avLst/>
          </a:prstGeom>
        </p:spPr>
        <p:txBody>
          <a:bodyPr anchorCtr="0" anchor="t" bIns="91425" lIns="91425" spcFirstLastPara="1" rIns="91425" wrap="square" tIns="91425">
            <a:noAutofit/>
          </a:bodyPr>
          <a:lstStyle/>
          <a:p>
            <a:pPr indent="-361950" lvl="0" marL="457200" rtl="0" algn="l">
              <a:lnSpc>
                <a:spcPct val="100000"/>
              </a:lnSpc>
              <a:spcBef>
                <a:spcPts val="0"/>
              </a:spcBef>
              <a:spcAft>
                <a:spcPts val="0"/>
              </a:spcAft>
              <a:buSzPts val="2100"/>
              <a:buAutoNum type="arabicPeriod"/>
            </a:pPr>
            <a:r>
              <a:rPr lang="en" sz="2100"/>
              <a:t>Answer questions a–g for the values of </a:t>
            </a:r>
            <a:r>
              <a:rPr i="1" lang="en" sz="2100">
                <a:latin typeface="Times New Roman"/>
                <a:ea typeface="Times New Roman"/>
                <a:cs typeface="Times New Roman"/>
                <a:sym typeface="Times New Roman"/>
              </a:rPr>
              <a:t>x</a:t>
            </a:r>
            <a:r>
              <a:rPr baseline="30000" lang="en" sz="2100"/>
              <a:t>2 </a:t>
            </a:r>
            <a:r>
              <a:rPr lang="en" sz="2100"/>
              <a:t>+ 10.</a:t>
            </a:r>
            <a:endParaRPr sz="2100"/>
          </a:p>
          <a:p>
            <a:pPr indent="-361950" lvl="0" marL="457200" rtl="0" algn="l">
              <a:lnSpc>
                <a:spcPct val="100000"/>
              </a:lnSpc>
              <a:spcBef>
                <a:spcPts val="0"/>
              </a:spcBef>
              <a:spcAft>
                <a:spcPts val="0"/>
              </a:spcAft>
              <a:buSzPts val="2100"/>
              <a:buAutoNum type="arabicPeriod"/>
            </a:pPr>
            <a:r>
              <a:rPr lang="en" sz="2100"/>
              <a:t>Answer questions h–n for the values of </a:t>
            </a:r>
            <a:r>
              <a:rPr i="1" lang="en" sz="2100">
                <a:latin typeface="Times New Roman"/>
                <a:ea typeface="Times New Roman"/>
                <a:cs typeface="Times New Roman"/>
                <a:sym typeface="Times New Roman"/>
              </a:rPr>
              <a:t>x</a:t>
            </a:r>
            <a:r>
              <a:rPr baseline="30000" lang="en" sz="2100"/>
              <a:t>2 </a:t>
            </a:r>
            <a:r>
              <a:rPr lang="en" sz="2100"/>
              <a:t>- 3.</a:t>
            </a:r>
            <a:endParaRPr sz="2100"/>
          </a:p>
        </p:txBody>
      </p:sp>
      <p:sp>
        <p:nvSpPr>
          <p:cNvPr id="261" name="Google Shape;261;p3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62" name="Google Shape;262;p3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7.12.3 Understanding the Behaviors of a Graph in Relation to Its Quadratic Expression</a:t>
            </a:r>
            <a:endParaRPr/>
          </a:p>
        </p:txBody>
      </p:sp>
      <p:graphicFrame>
        <p:nvGraphicFramePr>
          <p:cNvPr id="263" name="Google Shape;263;p31"/>
          <p:cNvGraphicFramePr/>
          <p:nvPr/>
        </p:nvGraphicFramePr>
        <p:xfrm>
          <a:off x="542001" y="2274167"/>
          <a:ext cx="3000000" cy="3000000"/>
        </p:xfrm>
        <a:graphic>
          <a:graphicData uri="http://schemas.openxmlformats.org/drawingml/2006/table">
            <a:tbl>
              <a:tblPr>
                <a:noFill/>
                <a:tableStyleId>{25905F4A-84CE-416B-AC5C-071C4E633357}</a:tableStyleId>
              </a:tblPr>
              <a:tblGrid>
                <a:gridCol w="927075"/>
                <a:gridCol w="514525"/>
                <a:gridCol w="514525"/>
                <a:gridCol w="514525"/>
                <a:gridCol w="514525"/>
                <a:gridCol w="514525"/>
                <a:gridCol w="514525"/>
                <a:gridCol w="514525"/>
              </a:tblGrid>
              <a:tr h="534300">
                <a:tc>
                  <a:txBody>
                    <a:bodyPr/>
                    <a:lstStyle/>
                    <a:p>
                      <a:pPr indent="0" lvl="0" marL="0" rtl="0" algn="ctr">
                        <a:spcBef>
                          <a:spcPts val="0"/>
                        </a:spcBef>
                        <a:spcAft>
                          <a:spcPts val="0"/>
                        </a:spcAft>
                        <a:buNone/>
                      </a:pPr>
                      <a:r>
                        <a:rPr b="1" i="1" lang="en">
                          <a:solidFill>
                            <a:srgbClr val="FFFFFF"/>
                          </a:solidFill>
                          <a:latin typeface="Times New Roman"/>
                          <a:ea typeface="Times New Roman"/>
                          <a:cs typeface="Times New Roman"/>
                          <a:sym typeface="Times New Roman"/>
                        </a:rPr>
                        <a:t>x</a:t>
                      </a:r>
                      <a:endParaRPr b="1" i="1">
                        <a:solidFill>
                          <a:srgbClr val="FFFFFF"/>
                        </a:solidFill>
                        <a:latin typeface="Times New Roman"/>
                        <a:ea typeface="Times New Roman"/>
                        <a:cs typeface="Times New Roman"/>
                        <a:sym typeface="Times New Roman"/>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-3</a:t>
                      </a:r>
                      <a:endParaRPr sz="1350">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-2</a:t>
                      </a:r>
                      <a:endParaRPr sz="1350">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-1</a:t>
                      </a:r>
                      <a:endParaRPr sz="1350">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0</a:t>
                      </a:r>
                      <a:endParaRPr sz="1350">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1</a:t>
                      </a:r>
                      <a:endParaRPr sz="1350">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2</a:t>
                      </a:r>
                      <a:endParaRPr sz="1350">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3</a:t>
                      </a:r>
                      <a:endParaRPr sz="1350">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r>
              <a:tr h="500175">
                <a:tc>
                  <a:txBody>
                    <a:bodyPr/>
                    <a:lstStyle/>
                    <a:p>
                      <a:pPr indent="0" lvl="0" marL="0" rtl="0" algn="ctr">
                        <a:spcBef>
                          <a:spcPts val="0"/>
                        </a:spcBef>
                        <a:spcAft>
                          <a:spcPts val="0"/>
                        </a:spcAft>
                        <a:buClr>
                          <a:schemeClr val="dk1"/>
                        </a:buClr>
                        <a:buSzPts val="1100"/>
                        <a:buFont typeface="Arial"/>
                        <a:buNone/>
                      </a:pPr>
                      <a:r>
                        <a:rPr b="1" i="1" lang="en">
                          <a:solidFill>
                            <a:schemeClr val="lt1"/>
                          </a:solidFill>
                          <a:latin typeface="Times New Roman"/>
                          <a:ea typeface="Times New Roman"/>
                          <a:cs typeface="Times New Roman"/>
                          <a:sym typeface="Times New Roman"/>
                        </a:rPr>
                        <a:t>x</a:t>
                      </a:r>
                      <a:r>
                        <a:rPr b="1" baseline="30000" lang="en">
                          <a:solidFill>
                            <a:schemeClr val="lt1"/>
                          </a:solidFill>
                          <a:latin typeface="Noto Sans"/>
                          <a:ea typeface="Noto Sans"/>
                          <a:cs typeface="Noto Sans"/>
                          <a:sym typeface="Noto Sans"/>
                        </a:rPr>
                        <a:t>2</a:t>
                      </a:r>
                      <a:endParaRPr b="1" baseline="30000" sz="1350">
                        <a:solidFill>
                          <a:srgbClr val="424242"/>
                        </a:solidFill>
                        <a:highlight>
                          <a:srgbClr val="FFFFFF"/>
                        </a:highlight>
                        <a:latin typeface="Noto Sans"/>
                        <a:ea typeface="Noto Sans"/>
                        <a:cs typeface="Noto Sans"/>
                        <a:sym typeface="Noto Sans"/>
                      </a:endParaRPr>
                    </a:p>
                    <a:p>
                      <a:pPr indent="0" lvl="0" marL="0" rtl="0" algn="ctr">
                        <a:lnSpc>
                          <a:spcPct val="115000"/>
                        </a:lnSpc>
                        <a:spcBef>
                          <a:spcPts val="0"/>
                        </a:spcBef>
                        <a:spcAft>
                          <a:spcPts val="0"/>
                        </a:spcAft>
                        <a:buNone/>
                      </a:pPr>
                      <a:r>
                        <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lang="en" sz="1350">
                          <a:solidFill>
                            <a:schemeClr val="dk1"/>
                          </a:solidFill>
                          <a:latin typeface="Noto Sans"/>
                          <a:ea typeface="Noto Sans"/>
                          <a:cs typeface="Noto Sans"/>
                          <a:sym typeface="Noto Sans"/>
                        </a:rPr>
                        <a:t>9</a:t>
                      </a:r>
                      <a:endParaRPr sz="1350">
                        <a:solidFill>
                          <a:schemeClr val="dk1"/>
                        </a:solidFill>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solidFill>
                            <a:schemeClr val="dk1"/>
                          </a:solidFill>
                          <a:latin typeface="Noto Sans"/>
                          <a:ea typeface="Noto Sans"/>
                          <a:cs typeface="Noto Sans"/>
                          <a:sym typeface="Noto Sans"/>
                        </a:rPr>
                        <a:t>4</a:t>
                      </a:r>
                      <a:endParaRPr sz="1350">
                        <a:solidFill>
                          <a:schemeClr val="dk1"/>
                        </a:solidFill>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solidFill>
                            <a:schemeClr val="dk1"/>
                          </a:solidFill>
                          <a:latin typeface="Noto Sans"/>
                          <a:ea typeface="Noto Sans"/>
                          <a:cs typeface="Noto Sans"/>
                          <a:sym typeface="Noto Sans"/>
                        </a:rPr>
                        <a:t>1</a:t>
                      </a:r>
                      <a:endParaRPr sz="1350">
                        <a:solidFill>
                          <a:schemeClr val="dk1"/>
                        </a:solidFill>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solidFill>
                            <a:schemeClr val="dk1"/>
                          </a:solidFill>
                          <a:latin typeface="Noto Sans"/>
                          <a:ea typeface="Noto Sans"/>
                          <a:cs typeface="Noto Sans"/>
                          <a:sym typeface="Noto Sans"/>
                        </a:rPr>
                        <a:t>0</a:t>
                      </a:r>
                      <a:endParaRPr sz="1350">
                        <a:solidFill>
                          <a:schemeClr val="dk1"/>
                        </a:solidFill>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solidFill>
                            <a:schemeClr val="dk1"/>
                          </a:solidFill>
                          <a:latin typeface="Noto Sans"/>
                          <a:ea typeface="Noto Sans"/>
                          <a:cs typeface="Noto Sans"/>
                          <a:sym typeface="Noto Sans"/>
                        </a:rPr>
                        <a:t>1</a:t>
                      </a:r>
                      <a:endParaRPr sz="1350">
                        <a:solidFill>
                          <a:schemeClr val="dk1"/>
                        </a:solidFill>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solidFill>
                            <a:schemeClr val="dk1"/>
                          </a:solidFill>
                          <a:latin typeface="Noto Sans"/>
                          <a:ea typeface="Noto Sans"/>
                          <a:cs typeface="Noto Sans"/>
                          <a:sym typeface="Noto Sans"/>
                        </a:rPr>
                        <a:t>4</a:t>
                      </a:r>
                      <a:endParaRPr sz="1350">
                        <a:solidFill>
                          <a:schemeClr val="dk1"/>
                        </a:solidFill>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solidFill>
                            <a:schemeClr val="dk1"/>
                          </a:solidFill>
                          <a:latin typeface="Noto Sans"/>
                          <a:ea typeface="Noto Sans"/>
                          <a:cs typeface="Noto Sans"/>
                          <a:sym typeface="Noto Sans"/>
                        </a:rPr>
                        <a:t>9</a:t>
                      </a:r>
                      <a:endParaRPr sz="1350">
                        <a:solidFill>
                          <a:schemeClr val="dk1"/>
                        </a:solidFill>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500175">
                <a:tc>
                  <a:txBody>
                    <a:bodyPr/>
                    <a:lstStyle/>
                    <a:p>
                      <a:pPr indent="0" lvl="0" marL="0" rtl="0" algn="ctr">
                        <a:spcBef>
                          <a:spcPts val="0"/>
                        </a:spcBef>
                        <a:spcAft>
                          <a:spcPts val="0"/>
                        </a:spcAft>
                        <a:buClr>
                          <a:schemeClr val="dk1"/>
                        </a:buClr>
                        <a:buSzPts val="1100"/>
                        <a:buFont typeface="Arial"/>
                        <a:buNone/>
                      </a:pPr>
                      <a:r>
                        <a:rPr b="1" i="1" lang="en">
                          <a:solidFill>
                            <a:schemeClr val="lt1"/>
                          </a:solidFill>
                          <a:latin typeface="Times New Roman"/>
                          <a:ea typeface="Times New Roman"/>
                          <a:cs typeface="Times New Roman"/>
                          <a:sym typeface="Times New Roman"/>
                        </a:rPr>
                        <a:t>x</a:t>
                      </a:r>
                      <a:r>
                        <a:rPr b="1" baseline="30000" lang="en">
                          <a:solidFill>
                            <a:schemeClr val="lt1"/>
                          </a:solidFill>
                          <a:latin typeface="Noto Sans"/>
                          <a:ea typeface="Noto Sans"/>
                          <a:cs typeface="Noto Sans"/>
                          <a:sym typeface="Noto Sans"/>
                        </a:rPr>
                        <a:t>2</a:t>
                      </a:r>
                      <a:r>
                        <a:rPr b="1" lang="en">
                          <a:solidFill>
                            <a:schemeClr val="lt1"/>
                          </a:solidFill>
                          <a:latin typeface="Noto Sans"/>
                          <a:ea typeface="Noto Sans"/>
                          <a:cs typeface="Noto Sans"/>
                          <a:sym typeface="Noto Sans"/>
                        </a:rPr>
                        <a:t> + 10</a:t>
                      </a:r>
                      <a:endParaRPr b="1">
                        <a:solidFill>
                          <a:schemeClr val="lt1"/>
                        </a:solidFill>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a.</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b.</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c.</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d.</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e.</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f.</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g.</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500175">
                <a:tc>
                  <a:txBody>
                    <a:bodyPr/>
                    <a:lstStyle/>
                    <a:p>
                      <a:pPr indent="0" lvl="0" marL="0" rtl="0" algn="ctr">
                        <a:spcBef>
                          <a:spcPts val="0"/>
                        </a:spcBef>
                        <a:spcAft>
                          <a:spcPts val="0"/>
                        </a:spcAft>
                        <a:buNone/>
                      </a:pPr>
                      <a:r>
                        <a:rPr b="1" i="1" lang="en">
                          <a:solidFill>
                            <a:schemeClr val="lt1"/>
                          </a:solidFill>
                          <a:latin typeface="Times New Roman"/>
                          <a:ea typeface="Times New Roman"/>
                          <a:cs typeface="Times New Roman"/>
                          <a:sym typeface="Times New Roman"/>
                        </a:rPr>
                        <a:t>x</a:t>
                      </a:r>
                      <a:r>
                        <a:rPr b="1" baseline="30000" lang="en">
                          <a:solidFill>
                            <a:schemeClr val="lt1"/>
                          </a:solidFill>
                          <a:latin typeface="Noto Sans"/>
                          <a:ea typeface="Noto Sans"/>
                          <a:cs typeface="Noto Sans"/>
                          <a:sym typeface="Noto Sans"/>
                        </a:rPr>
                        <a:t>2</a:t>
                      </a:r>
                      <a:r>
                        <a:rPr b="1" lang="en">
                          <a:solidFill>
                            <a:schemeClr val="lt1"/>
                          </a:solidFill>
                          <a:latin typeface="Noto Sans"/>
                          <a:ea typeface="Noto Sans"/>
                          <a:cs typeface="Noto Sans"/>
                          <a:sym typeface="Noto Sans"/>
                        </a:rPr>
                        <a:t> - 3</a:t>
                      </a:r>
                      <a:endParaRPr b="1" i="1">
                        <a:solidFill>
                          <a:schemeClr val="lt1"/>
                        </a:solidFill>
                        <a:latin typeface="Times New Roman"/>
                        <a:ea typeface="Times New Roman"/>
                        <a:cs typeface="Times New Roman"/>
                        <a:sym typeface="Times New Roman"/>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h.</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i.</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j.</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k.</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l.</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m.</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n.</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bl>
          </a:graphicData>
        </a:graphic>
      </p:graphicFrame>
      <p:sp>
        <p:nvSpPr>
          <p:cNvPr id="264" name="Google Shape;264;p31"/>
          <p:cNvSpPr txBox="1"/>
          <p:nvPr>
            <p:ph idx="1" type="body"/>
          </p:nvPr>
        </p:nvSpPr>
        <p:spPr>
          <a:xfrm>
            <a:off x="5095250" y="1712500"/>
            <a:ext cx="4023600" cy="2943300"/>
          </a:xfrm>
          <a:prstGeom prst="rect">
            <a:avLst/>
          </a:prstGeom>
        </p:spPr>
        <p:txBody>
          <a:bodyPr anchorCtr="0" anchor="t" bIns="91425" lIns="91425" spcFirstLastPara="1" rIns="91425" wrap="square" tIns="91425">
            <a:noAutofit/>
          </a:bodyPr>
          <a:lstStyle/>
          <a:p>
            <a:pPr indent="-361950" lvl="0" marL="457200" rtl="0" algn="l">
              <a:lnSpc>
                <a:spcPct val="100000"/>
              </a:lnSpc>
              <a:spcBef>
                <a:spcPts val="0"/>
              </a:spcBef>
              <a:spcAft>
                <a:spcPts val="0"/>
              </a:spcAft>
              <a:buSzPts val="2100"/>
              <a:buAutoNum type="arabicPeriod" startAt="3"/>
            </a:pPr>
            <a:r>
              <a:rPr lang="en" sz="2100"/>
              <a:t>In lesson 7.12.2 you saw how adding or subtracting a constant affected the graph of </a:t>
            </a:r>
            <a:r>
              <a:rPr i="1" lang="en" sz="2100">
                <a:latin typeface="Times New Roman"/>
                <a:ea typeface="Times New Roman"/>
                <a:cs typeface="Times New Roman"/>
                <a:sym typeface="Times New Roman"/>
              </a:rPr>
              <a:t>𝑥</a:t>
            </a:r>
            <a:r>
              <a:rPr baseline="30000" lang="en" sz="2100"/>
              <a:t>2</a:t>
            </a:r>
            <a:r>
              <a:rPr lang="en" sz="2100"/>
              <a:t>. Use this table to explain why the graph shifts when a constant term is added or subtracted.</a:t>
            </a:r>
            <a:endParaRPr sz="21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8" name="Shape 268"/>
        <p:cNvGrpSpPr/>
        <p:nvPr/>
      </p:nvGrpSpPr>
      <p:grpSpPr>
        <a:xfrm>
          <a:off x="0" y="0"/>
          <a:ext cx="0" cy="0"/>
          <a:chOff x="0" y="0"/>
          <a:chExt cx="0" cy="0"/>
        </a:xfrm>
      </p:grpSpPr>
      <p:sp>
        <p:nvSpPr>
          <p:cNvPr id="269" name="Google Shape;269;p32"/>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2</a:t>
            </a:r>
            <a:endParaRPr b="0" sz="1400">
              <a:solidFill>
                <a:srgbClr val="666666"/>
              </a:solidFill>
            </a:endParaRPr>
          </a:p>
          <a:p>
            <a:pPr indent="0" lvl="0" marL="0" rtl="0" algn="l">
              <a:spcBef>
                <a:spcPts val="0"/>
              </a:spcBef>
              <a:spcAft>
                <a:spcPts val="0"/>
              </a:spcAft>
              <a:buNone/>
            </a:pPr>
            <a:r>
              <a:rPr lang="en">
                <a:solidFill>
                  <a:schemeClr val="dk1"/>
                </a:solidFill>
              </a:rPr>
              <a:t>Evaluate Quadratic Expressions</a:t>
            </a:r>
            <a:r>
              <a:rPr lang="en">
                <a:solidFill>
                  <a:srgbClr val="FF0000"/>
                </a:solidFill>
              </a:rPr>
              <a:t> </a:t>
            </a:r>
            <a:r>
              <a:rPr lang="en">
                <a:solidFill>
                  <a:srgbClr val="FF0000"/>
                </a:solidFill>
              </a:rPr>
              <a:t>🤨</a:t>
            </a:r>
            <a:endParaRPr>
              <a:solidFill>
                <a:srgbClr val="FF0000"/>
              </a:solidFill>
            </a:endParaRPr>
          </a:p>
        </p:txBody>
      </p:sp>
      <p:sp>
        <p:nvSpPr>
          <p:cNvPr id="270" name="Google Shape;270;p32"/>
          <p:cNvSpPr txBox="1"/>
          <p:nvPr>
            <p:ph idx="1" type="body"/>
          </p:nvPr>
        </p:nvSpPr>
        <p:spPr>
          <a:xfrm>
            <a:off x="311700" y="905856"/>
            <a:ext cx="8689500" cy="863400"/>
          </a:xfrm>
          <a:prstGeom prst="rect">
            <a:avLst/>
          </a:prstGeom>
        </p:spPr>
        <p:txBody>
          <a:bodyPr anchorCtr="0" anchor="t" bIns="91425" lIns="91425" spcFirstLastPara="1" rIns="91425" wrap="square" tIns="91425">
            <a:noAutofit/>
          </a:bodyPr>
          <a:lstStyle/>
          <a:p>
            <a:pPr indent="-355600" lvl="0" marL="457200" rtl="0" algn="l">
              <a:lnSpc>
                <a:spcPct val="100000"/>
              </a:lnSpc>
              <a:spcBef>
                <a:spcPts val="0"/>
              </a:spcBef>
              <a:spcAft>
                <a:spcPts val="0"/>
              </a:spcAft>
              <a:buSzPts val="2000"/>
              <a:buAutoNum type="arabicPeriod" startAt="4"/>
            </a:pPr>
            <a:r>
              <a:rPr lang="en" sz="2000"/>
              <a:t>Answer questions a–g for the values of 2</a:t>
            </a:r>
            <a:r>
              <a:rPr i="1" lang="en" sz="2000">
                <a:latin typeface="Times New Roman"/>
                <a:ea typeface="Times New Roman"/>
                <a:cs typeface="Times New Roman"/>
                <a:sym typeface="Times New Roman"/>
              </a:rPr>
              <a:t>x</a:t>
            </a:r>
            <a:r>
              <a:rPr baseline="30000" lang="en" sz="2000"/>
              <a:t>2</a:t>
            </a:r>
            <a:r>
              <a:rPr lang="en" sz="2000"/>
              <a:t>.</a:t>
            </a:r>
            <a:endParaRPr sz="2000"/>
          </a:p>
          <a:p>
            <a:pPr indent="-355600" lvl="0" marL="457200" rtl="0" algn="l">
              <a:lnSpc>
                <a:spcPct val="100000"/>
              </a:lnSpc>
              <a:spcBef>
                <a:spcPts val="0"/>
              </a:spcBef>
              <a:spcAft>
                <a:spcPts val="0"/>
              </a:spcAft>
              <a:buSzPts val="2000"/>
              <a:buAutoNum type="arabicPeriod" startAt="4"/>
            </a:pPr>
            <a:r>
              <a:rPr lang="en" sz="2000"/>
              <a:t>Answer questions h–n for the values of ½</a:t>
            </a:r>
            <a:r>
              <a:rPr i="1" lang="en" sz="2000">
                <a:latin typeface="Times New Roman"/>
                <a:ea typeface="Times New Roman"/>
                <a:cs typeface="Times New Roman"/>
                <a:sym typeface="Times New Roman"/>
              </a:rPr>
              <a:t>x</a:t>
            </a:r>
            <a:r>
              <a:rPr baseline="30000" lang="en" sz="2000"/>
              <a:t>2</a:t>
            </a:r>
            <a:r>
              <a:rPr lang="en" sz="2000"/>
              <a:t>.</a:t>
            </a:r>
            <a:endParaRPr sz="2000"/>
          </a:p>
          <a:p>
            <a:pPr indent="-355600" lvl="0" marL="457200" rtl="0" algn="l">
              <a:lnSpc>
                <a:spcPct val="100000"/>
              </a:lnSpc>
              <a:spcBef>
                <a:spcPts val="0"/>
              </a:spcBef>
              <a:spcAft>
                <a:spcPts val="0"/>
              </a:spcAft>
              <a:buSzPts val="2000"/>
              <a:buAutoNum type="arabicPeriod" startAt="4"/>
            </a:pPr>
            <a:r>
              <a:rPr lang="en" sz="2000"/>
              <a:t>Answer questions o–n for the values of ½</a:t>
            </a:r>
            <a:r>
              <a:rPr i="1" lang="en" sz="2000">
                <a:latin typeface="Times New Roman"/>
                <a:ea typeface="Times New Roman"/>
                <a:cs typeface="Times New Roman"/>
                <a:sym typeface="Times New Roman"/>
              </a:rPr>
              <a:t>x</a:t>
            </a:r>
            <a:r>
              <a:rPr baseline="30000" lang="en" sz="2000"/>
              <a:t>2</a:t>
            </a:r>
            <a:r>
              <a:rPr lang="en" sz="2000"/>
              <a:t>.</a:t>
            </a:r>
            <a:endParaRPr sz="2000"/>
          </a:p>
        </p:txBody>
      </p:sp>
      <p:sp>
        <p:nvSpPr>
          <p:cNvPr id="271" name="Google Shape;271;p3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72" name="Google Shape;272;p32"/>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7.12.3 Understanding the Behaviors of a Graph in Relation to Its Quadratic Expression</a:t>
            </a:r>
            <a:endParaRPr/>
          </a:p>
        </p:txBody>
      </p:sp>
      <p:graphicFrame>
        <p:nvGraphicFramePr>
          <p:cNvPr id="273" name="Google Shape;273;p32"/>
          <p:cNvGraphicFramePr/>
          <p:nvPr/>
        </p:nvGraphicFramePr>
        <p:xfrm>
          <a:off x="365165" y="2075181"/>
          <a:ext cx="3000000" cy="3000000"/>
        </p:xfrm>
        <a:graphic>
          <a:graphicData uri="http://schemas.openxmlformats.org/drawingml/2006/table">
            <a:tbl>
              <a:tblPr>
                <a:noFill/>
                <a:tableStyleId>{25905F4A-84CE-416B-AC5C-071C4E633357}</a:tableStyleId>
              </a:tblPr>
              <a:tblGrid>
                <a:gridCol w="927075"/>
                <a:gridCol w="514525"/>
                <a:gridCol w="514525"/>
                <a:gridCol w="514525"/>
                <a:gridCol w="514525"/>
                <a:gridCol w="514525"/>
                <a:gridCol w="514525"/>
                <a:gridCol w="514525"/>
              </a:tblGrid>
              <a:tr h="534300">
                <a:tc>
                  <a:txBody>
                    <a:bodyPr/>
                    <a:lstStyle/>
                    <a:p>
                      <a:pPr indent="0" lvl="0" marL="0" rtl="0" algn="ctr">
                        <a:spcBef>
                          <a:spcPts val="0"/>
                        </a:spcBef>
                        <a:spcAft>
                          <a:spcPts val="0"/>
                        </a:spcAft>
                        <a:buNone/>
                      </a:pPr>
                      <a:r>
                        <a:rPr b="1" i="1" lang="en">
                          <a:solidFill>
                            <a:srgbClr val="FFFFFF"/>
                          </a:solidFill>
                          <a:latin typeface="Times New Roman"/>
                          <a:ea typeface="Times New Roman"/>
                          <a:cs typeface="Times New Roman"/>
                          <a:sym typeface="Times New Roman"/>
                        </a:rPr>
                        <a:t>x</a:t>
                      </a:r>
                      <a:endParaRPr b="1" i="1">
                        <a:solidFill>
                          <a:srgbClr val="FFFFFF"/>
                        </a:solidFill>
                        <a:latin typeface="Times New Roman"/>
                        <a:ea typeface="Times New Roman"/>
                        <a:cs typeface="Times New Roman"/>
                        <a:sym typeface="Times New Roman"/>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-3</a:t>
                      </a:r>
                      <a:endParaRPr sz="1350">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-2</a:t>
                      </a:r>
                      <a:endParaRPr sz="1350">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-1</a:t>
                      </a:r>
                      <a:endParaRPr sz="1350">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0</a:t>
                      </a:r>
                      <a:endParaRPr sz="1350">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1</a:t>
                      </a:r>
                      <a:endParaRPr sz="1350">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2</a:t>
                      </a:r>
                      <a:endParaRPr sz="1350">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3</a:t>
                      </a:r>
                      <a:endParaRPr sz="1350">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r>
              <a:tr h="500175">
                <a:tc>
                  <a:txBody>
                    <a:bodyPr/>
                    <a:lstStyle/>
                    <a:p>
                      <a:pPr indent="0" lvl="0" marL="0" rtl="0" algn="ctr">
                        <a:spcBef>
                          <a:spcPts val="0"/>
                        </a:spcBef>
                        <a:spcAft>
                          <a:spcPts val="0"/>
                        </a:spcAft>
                        <a:buClr>
                          <a:schemeClr val="dk1"/>
                        </a:buClr>
                        <a:buSzPts val="1100"/>
                        <a:buFont typeface="Arial"/>
                        <a:buNone/>
                      </a:pPr>
                      <a:r>
                        <a:rPr b="1" i="1" lang="en">
                          <a:solidFill>
                            <a:schemeClr val="lt1"/>
                          </a:solidFill>
                          <a:latin typeface="Times New Roman"/>
                          <a:ea typeface="Times New Roman"/>
                          <a:cs typeface="Times New Roman"/>
                          <a:sym typeface="Times New Roman"/>
                        </a:rPr>
                        <a:t>x</a:t>
                      </a:r>
                      <a:r>
                        <a:rPr b="1" baseline="30000" lang="en">
                          <a:solidFill>
                            <a:schemeClr val="lt1"/>
                          </a:solidFill>
                          <a:latin typeface="Noto Sans"/>
                          <a:ea typeface="Noto Sans"/>
                          <a:cs typeface="Noto Sans"/>
                          <a:sym typeface="Noto Sans"/>
                        </a:rPr>
                        <a:t>2</a:t>
                      </a:r>
                      <a:endParaRPr b="1" baseline="30000" sz="1350">
                        <a:solidFill>
                          <a:srgbClr val="424242"/>
                        </a:solidFill>
                        <a:highlight>
                          <a:srgbClr val="FFFFFF"/>
                        </a:highlight>
                        <a:latin typeface="Noto Sans"/>
                        <a:ea typeface="Noto Sans"/>
                        <a:cs typeface="Noto Sans"/>
                        <a:sym typeface="Noto Sans"/>
                      </a:endParaRPr>
                    </a:p>
                    <a:p>
                      <a:pPr indent="0" lvl="0" marL="0" rtl="0" algn="ctr">
                        <a:lnSpc>
                          <a:spcPct val="115000"/>
                        </a:lnSpc>
                        <a:spcBef>
                          <a:spcPts val="0"/>
                        </a:spcBef>
                        <a:spcAft>
                          <a:spcPts val="0"/>
                        </a:spcAft>
                        <a:buNone/>
                      </a:pPr>
                      <a:r>
                        <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lang="en" sz="1350">
                          <a:solidFill>
                            <a:schemeClr val="dk1"/>
                          </a:solidFill>
                          <a:latin typeface="Noto Sans"/>
                          <a:ea typeface="Noto Sans"/>
                          <a:cs typeface="Noto Sans"/>
                          <a:sym typeface="Noto Sans"/>
                        </a:rPr>
                        <a:t>9</a:t>
                      </a:r>
                      <a:endParaRPr sz="1350">
                        <a:solidFill>
                          <a:schemeClr val="dk1"/>
                        </a:solidFill>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solidFill>
                            <a:schemeClr val="dk1"/>
                          </a:solidFill>
                          <a:latin typeface="Noto Sans"/>
                          <a:ea typeface="Noto Sans"/>
                          <a:cs typeface="Noto Sans"/>
                          <a:sym typeface="Noto Sans"/>
                        </a:rPr>
                        <a:t>4</a:t>
                      </a:r>
                      <a:endParaRPr sz="1350">
                        <a:solidFill>
                          <a:schemeClr val="dk1"/>
                        </a:solidFill>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solidFill>
                            <a:schemeClr val="dk1"/>
                          </a:solidFill>
                          <a:latin typeface="Noto Sans"/>
                          <a:ea typeface="Noto Sans"/>
                          <a:cs typeface="Noto Sans"/>
                          <a:sym typeface="Noto Sans"/>
                        </a:rPr>
                        <a:t>1</a:t>
                      </a:r>
                      <a:endParaRPr sz="1350">
                        <a:solidFill>
                          <a:schemeClr val="dk1"/>
                        </a:solidFill>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solidFill>
                            <a:schemeClr val="dk1"/>
                          </a:solidFill>
                          <a:latin typeface="Noto Sans"/>
                          <a:ea typeface="Noto Sans"/>
                          <a:cs typeface="Noto Sans"/>
                          <a:sym typeface="Noto Sans"/>
                        </a:rPr>
                        <a:t>0</a:t>
                      </a:r>
                      <a:endParaRPr sz="1350">
                        <a:solidFill>
                          <a:schemeClr val="dk1"/>
                        </a:solidFill>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solidFill>
                            <a:schemeClr val="dk1"/>
                          </a:solidFill>
                          <a:latin typeface="Noto Sans"/>
                          <a:ea typeface="Noto Sans"/>
                          <a:cs typeface="Noto Sans"/>
                          <a:sym typeface="Noto Sans"/>
                        </a:rPr>
                        <a:t>1</a:t>
                      </a:r>
                      <a:endParaRPr sz="1350">
                        <a:solidFill>
                          <a:schemeClr val="dk1"/>
                        </a:solidFill>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solidFill>
                            <a:schemeClr val="dk1"/>
                          </a:solidFill>
                          <a:latin typeface="Noto Sans"/>
                          <a:ea typeface="Noto Sans"/>
                          <a:cs typeface="Noto Sans"/>
                          <a:sym typeface="Noto Sans"/>
                        </a:rPr>
                        <a:t>4</a:t>
                      </a:r>
                      <a:endParaRPr sz="1350">
                        <a:solidFill>
                          <a:schemeClr val="dk1"/>
                        </a:solidFill>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solidFill>
                            <a:schemeClr val="dk1"/>
                          </a:solidFill>
                          <a:latin typeface="Noto Sans"/>
                          <a:ea typeface="Noto Sans"/>
                          <a:cs typeface="Noto Sans"/>
                          <a:sym typeface="Noto Sans"/>
                        </a:rPr>
                        <a:t>9</a:t>
                      </a:r>
                      <a:endParaRPr sz="1350">
                        <a:solidFill>
                          <a:schemeClr val="dk1"/>
                        </a:solidFill>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500175">
                <a:tc>
                  <a:txBody>
                    <a:bodyPr/>
                    <a:lstStyle/>
                    <a:p>
                      <a:pPr indent="0" lvl="0" marL="0" rtl="0" algn="ctr">
                        <a:spcBef>
                          <a:spcPts val="0"/>
                        </a:spcBef>
                        <a:spcAft>
                          <a:spcPts val="0"/>
                        </a:spcAft>
                        <a:buClr>
                          <a:schemeClr val="dk1"/>
                        </a:buClr>
                        <a:buSzPts val="1100"/>
                        <a:buFont typeface="Arial"/>
                        <a:buNone/>
                      </a:pPr>
                      <a:r>
                        <a:rPr b="1" lang="en">
                          <a:solidFill>
                            <a:schemeClr val="lt1"/>
                          </a:solidFill>
                          <a:latin typeface="Noto Sans"/>
                          <a:ea typeface="Noto Sans"/>
                          <a:cs typeface="Noto Sans"/>
                          <a:sym typeface="Noto Sans"/>
                        </a:rPr>
                        <a:t>2</a:t>
                      </a:r>
                      <a:r>
                        <a:rPr b="1" i="1" lang="en">
                          <a:solidFill>
                            <a:schemeClr val="lt1"/>
                          </a:solidFill>
                          <a:latin typeface="Times New Roman"/>
                          <a:ea typeface="Times New Roman"/>
                          <a:cs typeface="Times New Roman"/>
                          <a:sym typeface="Times New Roman"/>
                        </a:rPr>
                        <a:t>x</a:t>
                      </a:r>
                      <a:r>
                        <a:rPr b="1" baseline="30000" lang="en">
                          <a:solidFill>
                            <a:schemeClr val="lt1"/>
                          </a:solidFill>
                          <a:latin typeface="Noto Sans"/>
                          <a:ea typeface="Noto Sans"/>
                          <a:cs typeface="Noto Sans"/>
                          <a:sym typeface="Noto Sans"/>
                        </a:rPr>
                        <a:t>2</a:t>
                      </a:r>
                      <a:endParaRPr b="1">
                        <a:solidFill>
                          <a:schemeClr val="lt1"/>
                        </a:solidFill>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a.</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b.</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c.</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d.</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e.</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f.</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g.</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500175">
                <a:tc>
                  <a:txBody>
                    <a:bodyPr/>
                    <a:lstStyle/>
                    <a:p>
                      <a:pPr indent="0" lvl="0" marL="0" rtl="0" algn="ctr">
                        <a:spcBef>
                          <a:spcPts val="0"/>
                        </a:spcBef>
                        <a:spcAft>
                          <a:spcPts val="0"/>
                        </a:spcAft>
                        <a:buNone/>
                      </a:pPr>
                      <a:r>
                        <a:rPr b="1" lang="en">
                          <a:solidFill>
                            <a:schemeClr val="lt1"/>
                          </a:solidFill>
                          <a:latin typeface="Noto Sans"/>
                          <a:ea typeface="Noto Sans"/>
                          <a:cs typeface="Noto Sans"/>
                          <a:sym typeface="Noto Sans"/>
                        </a:rPr>
                        <a:t>½</a:t>
                      </a:r>
                      <a:r>
                        <a:rPr b="1" i="1" lang="en">
                          <a:solidFill>
                            <a:schemeClr val="lt1"/>
                          </a:solidFill>
                          <a:latin typeface="Times New Roman"/>
                          <a:ea typeface="Times New Roman"/>
                          <a:cs typeface="Times New Roman"/>
                          <a:sym typeface="Times New Roman"/>
                        </a:rPr>
                        <a:t>x</a:t>
                      </a:r>
                      <a:r>
                        <a:rPr b="1" baseline="30000" lang="en">
                          <a:solidFill>
                            <a:schemeClr val="lt1"/>
                          </a:solidFill>
                          <a:latin typeface="Noto Sans"/>
                          <a:ea typeface="Noto Sans"/>
                          <a:cs typeface="Noto Sans"/>
                          <a:sym typeface="Noto Sans"/>
                        </a:rPr>
                        <a:t>2</a:t>
                      </a:r>
                      <a:endParaRPr b="1" i="1">
                        <a:solidFill>
                          <a:schemeClr val="lt1"/>
                        </a:solidFill>
                        <a:latin typeface="Times New Roman"/>
                        <a:ea typeface="Times New Roman"/>
                        <a:cs typeface="Times New Roman"/>
                        <a:sym typeface="Times New Roman"/>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h.</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i.</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j.</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k.</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l.</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m.</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n.</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500175">
                <a:tc>
                  <a:txBody>
                    <a:bodyPr/>
                    <a:lstStyle/>
                    <a:p>
                      <a:pPr indent="0" lvl="0" marL="0" rtl="0" algn="ctr">
                        <a:spcBef>
                          <a:spcPts val="0"/>
                        </a:spcBef>
                        <a:spcAft>
                          <a:spcPts val="0"/>
                        </a:spcAft>
                        <a:buClr>
                          <a:schemeClr val="dk1"/>
                        </a:buClr>
                        <a:buSzPts val="1100"/>
                        <a:buFont typeface="Arial"/>
                        <a:buNone/>
                      </a:pPr>
                      <a:r>
                        <a:rPr b="1" lang="en">
                          <a:solidFill>
                            <a:schemeClr val="lt1"/>
                          </a:solidFill>
                          <a:latin typeface="Noto Sans"/>
                          <a:ea typeface="Noto Sans"/>
                          <a:cs typeface="Noto Sans"/>
                          <a:sym typeface="Noto Sans"/>
                        </a:rPr>
                        <a:t>-</a:t>
                      </a:r>
                      <a:r>
                        <a:rPr b="1" lang="en">
                          <a:solidFill>
                            <a:schemeClr val="lt1"/>
                          </a:solidFill>
                          <a:latin typeface="Noto Sans"/>
                          <a:ea typeface="Noto Sans"/>
                          <a:cs typeface="Noto Sans"/>
                          <a:sym typeface="Noto Sans"/>
                        </a:rPr>
                        <a:t>2</a:t>
                      </a:r>
                      <a:r>
                        <a:rPr b="1" i="1" lang="en">
                          <a:solidFill>
                            <a:schemeClr val="lt1"/>
                          </a:solidFill>
                          <a:latin typeface="Times New Roman"/>
                          <a:ea typeface="Times New Roman"/>
                          <a:cs typeface="Times New Roman"/>
                          <a:sym typeface="Times New Roman"/>
                        </a:rPr>
                        <a:t>x</a:t>
                      </a:r>
                      <a:r>
                        <a:rPr b="1" baseline="30000" lang="en">
                          <a:solidFill>
                            <a:schemeClr val="lt1"/>
                          </a:solidFill>
                          <a:latin typeface="Noto Sans"/>
                          <a:ea typeface="Noto Sans"/>
                          <a:cs typeface="Noto Sans"/>
                          <a:sym typeface="Noto Sans"/>
                        </a:rPr>
                        <a:t>2</a:t>
                      </a:r>
                      <a:endParaRPr b="1" i="1">
                        <a:solidFill>
                          <a:schemeClr val="lt1"/>
                        </a:solidFill>
                        <a:latin typeface="Times New Roman"/>
                        <a:ea typeface="Times New Roman"/>
                        <a:cs typeface="Times New Roman"/>
                        <a:sym typeface="Times New Roman"/>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o.</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p.</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q.</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r.</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s.</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t.</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u.</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bl>
          </a:graphicData>
        </a:graphic>
      </p:graphicFrame>
      <p:sp>
        <p:nvSpPr>
          <p:cNvPr id="274" name="Google Shape;274;p32"/>
          <p:cNvSpPr txBox="1"/>
          <p:nvPr>
            <p:ph idx="1" type="body"/>
          </p:nvPr>
        </p:nvSpPr>
        <p:spPr>
          <a:xfrm>
            <a:off x="4908325" y="1887361"/>
            <a:ext cx="4235700" cy="2943300"/>
          </a:xfrm>
          <a:prstGeom prst="rect">
            <a:avLst/>
          </a:prstGeom>
        </p:spPr>
        <p:txBody>
          <a:bodyPr anchorCtr="0" anchor="t" bIns="91425" lIns="91425" spcFirstLastPara="1" rIns="91425" wrap="square" tIns="91425">
            <a:noAutofit/>
          </a:bodyPr>
          <a:lstStyle/>
          <a:p>
            <a:pPr indent="-355600" lvl="0" marL="457200" rtl="0" algn="l">
              <a:lnSpc>
                <a:spcPct val="100000"/>
              </a:lnSpc>
              <a:spcBef>
                <a:spcPts val="0"/>
              </a:spcBef>
              <a:spcAft>
                <a:spcPts val="0"/>
              </a:spcAft>
              <a:buSzPts val="2000"/>
              <a:buAutoNum type="arabicPeriod" startAt="7"/>
            </a:pPr>
            <a:r>
              <a:rPr lang="en" sz="2000"/>
              <a:t>In lesson 7.12.2 you explored how multiplying </a:t>
            </a:r>
            <a:r>
              <a:rPr i="1" lang="en" sz="2000">
                <a:latin typeface="Times New Roman"/>
                <a:ea typeface="Times New Roman"/>
                <a:cs typeface="Times New Roman"/>
                <a:sym typeface="Times New Roman"/>
              </a:rPr>
              <a:t>x</a:t>
            </a:r>
            <a:r>
              <a:rPr baseline="30000" lang="en" sz="2000"/>
              <a:t>2</a:t>
            </a:r>
            <a:r>
              <a:rPr lang="en" sz="2000"/>
              <a:t> by different numbers affects its graph. Use this table to explain why the graph changes when </a:t>
            </a:r>
            <a:r>
              <a:rPr i="1" lang="en" sz="2000">
                <a:latin typeface="Times New Roman"/>
                <a:ea typeface="Times New Roman"/>
                <a:cs typeface="Times New Roman"/>
                <a:sym typeface="Times New Roman"/>
              </a:rPr>
              <a:t>x</a:t>
            </a:r>
            <a:r>
              <a:rPr baseline="30000" lang="en" sz="2000"/>
              <a:t>2 </a:t>
            </a:r>
            <a:r>
              <a:rPr lang="en" sz="2000"/>
              <a:t>is multiplied by a number greater than 1, a negative number, or a number between –1 and 1.</a:t>
            </a:r>
            <a:endParaRPr sz="20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8" name="Shape 278"/>
        <p:cNvGrpSpPr/>
        <p:nvPr/>
      </p:nvGrpSpPr>
      <p:grpSpPr>
        <a:xfrm>
          <a:off x="0" y="0"/>
          <a:ext cx="0" cy="0"/>
          <a:chOff x="0" y="0"/>
          <a:chExt cx="0" cy="0"/>
        </a:xfrm>
      </p:grpSpPr>
      <p:sp>
        <p:nvSpPr>
          <p:cNvPr id="279" name="Google Shape;279;p33"/>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Video</a:t>
            </a:r>
            <a:endParaRPr/>
          </a:p>
        </p:txBody>
      </p:sp>
      <p:sp>
        <p:nvSpPr>
          <p:cNvPr id="280" name="Google Shape;280;p3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7.12.3 Understanding the Behaviors of a Graph in Relation to Its Quadratic Expression</a:t>
            </a:r>
            <a:endParaRPr/>
          </a:p>
        </p:txBody>
      </p:sp>
      <p:sp>
        <p:nvSpPr>
          <p:cNvPr id="281" name="Google Shape;281;p33"/>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chemeClr val="hlink"/>
                </a:solidFill>
                <a:hlinkClick r:id="rId4"/>
              </a:rPr>
              <a:t>Understanding the Behaviors of a Graph in Relation to Its Quadratic Expression</a:t>
            </a:r>
            <a:endParaRPr/>
          </a:p>
        </p:txBody>
      </p:sp>
      <p:sp>
        <p:nvSpPr>
          <p:cNvPr id="282" name="Google Shape;282;p3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descr="This Algebra 1 curriculum has been developed by Rice University's OpenStax through the Rice Algebra Initiative for Success and Equity (RAISE). Learn more at https://openstax.org/k12/algebra.&#10;&#10;#Algebra #HighSchool #QuadraticFunctions #Quadratic #Expression #CharacteristicsWorkedExample #Annotations #Graph #Algebraic #Table" id="283" name="Google Shape;283;p33" title="Understanding the Behaviors of a Graph in Relation to Its Quadratic Expression">
            <a:hlinkClick r:id="rId5"/>
          </p:cNvPr>
          <p:cNvPicPr preferRelativeResize="0"/>
          <p:nvPr/>
        </p:nvPicPr>
        <p:blipFill>
          <a:blip r:embed="rId6">
            <a:alphaModFix/>
          </a:blip>
          <a:stretch>
            <a:fillRect/>
          </a:stretch>
        </p:blipFill>
        <p:spPr>
          <a:xfrm>
            <a:off x="1691640" y="1161288"/>
            <a:ext cx="5760720" cy="3200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3"/>
                                        </p:tgtEl>
                                        <p:attrNameLst>
                                          <p:attrName>style.visibility</p:attrName>
                                        </p:attrNameLst>
                                      </p:cBhvr>
                                      <p:to>
                                        <p:strVal val="visible"/>
                                      </p:to>
                                    </p:set>
                                    <p:animEffect filter="fade" transition="in">
                                      <p:cBhvr>
                                        <p:cTn dur="1000"/>
                                        <p:tgtEl>
                                          <p:spTgt spid="28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87" name="Shape 287"/>
        <p:cNvGrpSpPr/>
        <p:nvPr/>
      </p:nvGrpSpPr>
      <p:grpSpPr>
        <a:xfrm>
          <a:off x="0" y="0"/>
          <a:ext cx="0" cy="0"/>
          <a:chOff x="0" y="0"/>
          <a:chExt cx="0" cy="0"/>
        </a:xfrm>
      </p:grpSpPr>
      <p:sp>
        <p:nvSpPr>
          <p:cNvPr id="288" name="Google Shape;288;p34"/>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289" name="Google Shape;289;p3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90" name="Google Shape;290;p34"/>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200"/>
              <a:t>Which curve is narrower than </a:t>
            </a:r>
            <a:r>
              <a:rPr i="1" lang="en" sz="2200">
                <a:latin typeface="Times New Roman"/>
                <a:ea typeface="Times New Roman"/>
                <a:cs typeface="Times New Roman"/>
                <a:sym typeface="Times New Roman"/>
              </a:rPr>
              <a:t>f</a:t>
            </a:r>
            <a:r>
              <a:rPr lang="en" sz="2200"/>
              <a:t>(</a:t>
            </a:r>
            <a:r>
              <a:rPr i="1" lang="en" sz="2200">
                <a:latin typeface="Times New Roman"/>
                <a:ea typeface="Times New Roman"/>
                <a:cs typeface="Times New Roman"/>
                <a:sym typeface="Times New Roman"/>
              </a:rPr>
              <a:t>x</a:t>
            </a:r>
            <a:r>
              <a:rPr lang="en" sz="2200"/>
              <a:t>) = </a:t>
            </a:r>
            <a:r>
              <a:rPr i="1" lang="en" sz="2200">
                <a:latin typeface="Times New Roman"/>
                <a:ea typeface="Times New Roman"/>
                <a:cs typeface="Times New Roman"/>
                <a:sym typeface="Times New Roman"/>
              </a:rPr>
              <a:t>x</a:t>
            </a:r>
            <a:r>
              <a:rPr baseline="30000" lang="en" sz="2200"/>
              <a:t>2</a:t>
            </a:r>
            <a:r>
              <a:rPr lang="en" sz="2200"/>
              <a:t>?</a:t>
            </a:r>
            <a:endParaRPr sz="2200"/>
          </a:p>
          <a:p>
            <a:pPr indent="-368300" lvl="0" marL="914400" rtl="0" algn="l">
              <a:lnSpc>
                <a:spcPct val="100000"/>
              </a:lnSpc>
              <a:spcBef>
                <a:spcPts val="1200"/>
              </a:spcBef>
              <a:spcAft>
                <a:spcPts val="0"/>
              </a:spcAft>
              <a:buSzPts val="2200"/>
              <a:buFont typeface="Noto Sans"/>
              <a:buAutoNum type="alphaLcPeriod"/>
            </a:pPr>
            <a:r>
              <a:rPr i="1" lang="en" sz="2100">
                <a:latin typeface="Times New Roman"/>
                <a:ea typeface="Times New Roman"/>
                <a:cs typeface="Times New Roman"/>
                <a:sym typeface="Times New Roman"/>
              </a:rPr>
              <a:t>f</a:t>
            </a:r>
            <a:r>
              <a:rPr lang="en" sz="2200"/>
              <a:t>(</a:t>
            </a:r>
            <a:r>
              <a:rPr i="1" lang="en" sz="2100">
                <a:latin typeface="Times New Roman"/>
                <a:ea typeface="Times New Roman"/>
                <a:cs typeface="Times New Roman"/>
                <a:sym typeface="Times New Roman"/>
              </a:rPr>
              <a:t>x</a:t>
            </a:r>
            <a:r>
              <a:rPr lang="en" sz="2200"/>
              <a:t>) =</a:t>
            </a:r>
            <a:r>
              <a:rPr lang="en" sz="2100"/>
              <a:t> </a:t>
            </a:r>
            <a:r>
              <a:rPr i="1" lang="en" sz="2100">
                <a:latin typeface="Times New Roman"/>
                <a:ea typeface="Times New Roman"/>
                <a:cs typeface="Times New Roman"/>
                <a:sym typeface="Times New Roman"/>
              </a:rPr>
              <a:t>x</a:t>
            </a:r>
            <a:r>
              <a:rPr baseline="30000" lang="en" sz="2200"/>
              <a:t>2 </a:t>
            </a:r>
            <a:r>
              <a:rPr lang="en" sz="2200"/>
              <a:t>+ 3</a:t>
            </a:r>
            <a:endParaRPr baseline="30000" sz="2200">
              <a:latin typeface="Noto Sans"/>
              <a:ea typeface="Noto Sans"/>
              <a:cs typeface="Noto Sans"/>
              <a:sym typeface="Noto Sans"/>
            </a:endParaRPr>
          </a:p>
          <a:p>
            <a:pPr indent="-368300" lvl="0" marL="914400" rtl="0" algn="l">
              <a:lnSpc>
                <a:spcPct val="100000"/>
              </a:lnSpc>
              <a:spcBef>
                <a:spcPts val="0"/>
              </a:spcBef>
              <a:spcAft>
                <a:spcPts val="0"/>
              </a:spcAft>
              <a:buSzPts val="2200"/>
              <a:buFont typeface="Noto Sans"/>
              <a:buAutoNum type="alphaLcPeriod"/>
            </a:pPr>
            <a:r>
              <a:rPr i="1" lang="en" sz="2100">
                <a:latin typeface="Times New Roman"/>
                <a:ea typeface="Times New Roman"/>
                <a:cs typeface="Times New Roman"/>
                <a:sym typeface="Times New Roman"/>
              </a:rPr>
              <a:t>f</a:t>
            </a:r>
            <a:r>
              <a:rPr lang="en" sz="2200"/>
              <a:t>(</a:t>
            </a:r>
            <a:r>
              <a:rPr i="1" lang="en" sz="2100">
                <a:latin typeface="Times New Roman"/>
                <a:ea typeface="Times New Roman"/>
                <a:cs typeface="Times New Roman"/>
                <a:sym typeface="Times New Roman"/>
              </a:rPr>
              <a:t>x</a:t>
            </a:r>
            <a:r>
              <a:rPr lang="en" sz="2200"/>
              <a:t>) =</a:t>
            </a:r>
            <a:r>
              <a:rPr lang="en" sz="2100"/>
              <a:t> </a:t>
            </a:r>
            <a:r>
              <a:rPr lang="en" sz="2200"/>
              <a:t>3</a:t>
            </a:r>
            <a:r>
              <a:rPr i="1" lang="en" sz="2100">
                <a:latin typeface="Times New Roman"/>
                <a:ea typeface="Times New Roman"/>
                <a:cs typeface="Times New Roman"/>
                <a:sym typeface="Times New Roman"/>
              </a:rPr>
              <a:t>x</a:t>
            </a:r>
            <a:r>
              <a:rPr baseline="30000" lang="en" sz="2200"/>
              <a:t>2 </a:t>
            </a:r>
            <a:endParaRPr sz="2200">
              <a:latin typeface="Noto Sans"/>
              <a:ea typeface="Noto Sans"/>
              <a:cs typeface="Noto Sans"/>
              <a:sym typeface="Noto Sans"/>
            </a:endParaRPr>
          </a:p>
          <a:p>
            <a:pPr indent="-368300" lvl="0" marL="914400" rtl="0" algn="l">
              <a:lnSpc>
                <a:spcPct val="100000"/>
              </a:lnSpc>
              <a:spcBef>
                <a:spcPts val="0"/>
              </a:spcBef>
              <a:spcAft>
                <a:spcPts val="0"/>
              </a:spcAft>
              <a:buSzPts val="2200"/>
              <a:buFont typeface="Noto Sans"/>
              <a:buAutoNum type="alphaLcPeriod"/>
            </a:pPr>
            <a:r>
              <a:rPr i="1" lang="en" sz="2100">
                <a:latin typeface="Times New Roman"/>
                <a:ea typeface="Times New Roman"/>
                <a:cs typeface="Times New Roman"/>
                <a:sym typeface="Times New Roman"/>
              </a:rPr>
              <a:t>f</a:t>
            </a:r>
            <a:r>
              <a:rPr lang="en" sz="2200"/>
              <a:t>(</a:t>
            </a:r>
            <a:r>
              <a:rPr i="1" lang="en" sz="2100">
                <a:latin typeface="Times New Roman"/>
                <a:ea typeface="Times New Roman"/>
                <a:cs typeface="Times New Roman"/>
                <a:sym typeface="Times New Roman"/>
              </a:rPr>
              <a:t>x</a:t>
            </a:r>
            <a:r>
              <a:rPr lang="en" sz="2200"/>
              <a:t>) =</a:t>
            </a:r>
            <a:r>
              <a:rPr lang="en" sz="2100"/>
              <a:t> ⅓</a:t>
            </a:r>
            <a:r>
              <a:rPr i="1" lang="en" sz="2100">
                <a:latin typeface="Times New Roman"/>
                <a:ea typeface="Times New Roman"/>
                <a:cs typeface="Times New Roman"/>
                <a:sym typeface="Times New Roman"/>
              </a:rPr>
              <a:t>x</a:t>
            </a:r>
            <a:r>
              <a:rPr baseline="30000" lang="en" sz="2200"/>
              <a:t>2 </a:t>
            </a:r>
            <a:endParaRPr sz="2200">
              <a:latin typeface="Noto Sans"/>
              <a:ea typeface="Noto Sans"/>
              <a:cs typeface="Noto Sans"/>
              <a:sym typeface="Noto Sans"/>
            </a:endParaRPr>
          </a:p>
          <a:p>
            <a:pPr indent="-368300" lvl="0" marL="914400" rtl="0" algn="l">
              <a:lnSpc>
                <a:spcPct val="100000"/>
              </a:lnSpc>
              <a:spcBef>
                <a:spcPts val="0"/>
              </a:spcBef>
              <a:spcAft>
                <a:spcPts val="0"/>
              </a:spcAft>
              <a:buSzPts val="2200"/>
              <a:buFont typeface="Noto Sans"/>
              <a:buAutoNum type="alphaLcPeriod"/>
            </a:pPr>
            <a:r>
              <a:rPr i="1" lang="en" sz="2100">
                <a:latin typeface="Times New Roman"/>
                <a:ea typeface="Times New Roman"/>
                <a:cs typeface="Times New Roman"/>
                <a:sym typeface="Times New Roman"/>
              </a:rPr>
              <a:t>f</a:t>
            </a:r>
            <a:r>
              <a:rPr lang="en" sz="2200"/>
              <a:t>(</a:t>
            </a:r>
            <a:r>
              <a:rPr i="1" lang="en" sz="2100">
                <a:latin typeface="Times New Roman"/>
                <a:ea typeface="Times New Roman"/>
                <a:cs typeface="Times New Roman"/>
                <a:sym typeface="Times New Roman"/>
              </a:rPr>
              <a:t>x</a:t>
            </a:r>
            <a:r>
              <a:rPr lang="en" sz="2200"/>
              <a:t>) =</a:t>
            </a:r>
            <a:r>
              <a:rPr lang="en" sz="2100"/>
              <a:t> (</a:t>
            </a:r>
            <a:r>
              <a:rPr i="1" lang="en" sz="2100">
                <a:latin typeface="Times New Roman"/>
                <a:ea typeface="Times New Roman"/>
                <a:cs typeface="Times New Roman"/>
                <a:sym typeface="Times New Roman"/>
              </a:rPr>
              <a:t>x </a:t>
            </a:r>
            <a:r>
              <a:rPr lang="en" sz="2200"/>
              <a:t>+3)</a:t>
            </a:r>
            <a:r>
              <a:rPr baseline="30000" lang="en" sz="2200"/>
              <a:t>2 </a:t>
            </a:r>
            <a:endParaRPr sz="2200">
              <a:latin typeface="Noto Sans"/>
              <a:ea typeface="Noto Sans"/>
              <a:cs typeface="Noto Sans"/>
              <a:sym typeface="Noto Sans"/>
            </a:endParaRPr>
          </a:p>
        </p:txBody>
      </p:sp>
      <p:sp>
        <p:nvSpPr>
          <p:cNvPr id="291" name="Google Shape;291;p3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7.12.3 Understanding the Behaviors of a Graph in Relation to Its Quadratic Expression</a:t>
            </a:r>
            <a:endParaRPr/>
          </a:p>
        </p:txBody>
      </p:sp>
      <p:pic>
        <p:nvPicPr>
          <p:cNvPr descr="Icon indicating the slide contains a check for understanding question for students " id="292" name="Google Shape;292;p34"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descr="An arrow icon reads &quot;Let's review!&quot; and links to a slide that reviews the content that was assessed in the self check question when it is pressed. " id="293" name="Google Shape;293;p34">
            <a:hlinkClick action="ppaction://hlinkshowjump?jump=nextslide"/>
          </p:cNvPr>
          <p:cNvSpPr/>
          <p:nvPr/>
        </p:nvSpPr>
        <p:spPr>
          <a:xfrm>
            <a:off x="7240475" y="4295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pic>
        <p:nvPicPr>
          <p:cNvPr descr="A coordinate plane showing the graph of a quadratic function that opens upward. The parabola has its vertex below the x-axis and crosses the x-axis at two points, showing two real roots. Grid lines and labeled axes are visible, with the x-axis labeled “x” and the y-axis labeled “y.”" id="294" name="Google Shape;294;p34" title="7.12.3 f of x equals x squared.png"/>
          <p:cNvPicPr preferRelativeResize="0"/>
          <p:nvPr/>
        </p:nvPicPr>
        <p:blipFill>
          <a:blip r:embed="rId5">
            <a:alphaModFix/>
          </a:blip>
          <a:stretch>
            <a:fillRect/>
          </a:stretch>
        </p:blipFill>
        <p:spPr>
          <a:xfrm>
            <a:off x="5610600" y="1107825"/>
            <a:ext cx="2502500" cy="25025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98" name="Shape 298"/>
        <p:cNvGrpSpPr/>
        <p:nvPr/>
      </p:nvGrpSpPr>
      <p:grpSpPr>
        <a:xfrm>
          <a:off x="0" y="0"/>
          <a:ext cx="0" cy="0"/>
          <a:chOff x="0" y="0"/>
          <a:chExt cx="0" cy="0"/>
        </a:xfrm>
      </p:grpSpPr>
      <p:sp>
        <p:nvSpPr>
          <p:cNvPr id="299" name="Google Shape;299;p35"/>
          <p:cNvSpPr txBox="1"/>
          <p:nvPr>
            <p:ph type="title"/>
          </p:nvPr>
        </p:nvSpPr>
        <p:spPr>
          <a:xfrm>
            <a:off x="311700" y="57647"/>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a:t>
            </a:r>
            <a:r>
              <a:rPr b="0" lang="en" sz="1400">
                <a:solidFill>
                  <a:srgbClr val="666666"/>
                </a:solidFill>
              </a:rPr>
              <a:t>| Part 1</a:t>
            </a:r>
            <a:endParaRPr b="0" sz="1400">
              <a:solidFill>
                <a:srgbClr val="666666"/>
              </a:solidFill>
            </a:endParaRPr>
          </a:p>
          <a:p>
            <a:pPr indent="0" lvl="0" marL="0" rtl="0" algn="l">
              <a:spcBef>
                <a:spcPts val="0"/>
              </a:spcBef>
              <a:spcAft>
                <a:spcPts val="0"/>
              </a:spcAft>
              <a:buNone/>
            </a:pPr>
            <a:r>
              <a:rPr lang="en"/>
              <a:t>Self Check - </a:t>
            </a:r>
            <a:r>
              <a:rPr lang="en"/>
              <a:t>Review</a:t>
            </a:r>
            <a:endParaRPr/>
          </a:p>
        </p:txBody>
      </p:sp>
      <p:sp>
        <p:nvSpPr>
          <p:cNvPr id="300" name="Google Shape;300;p3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01" name="Google Shape;301;p3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7.12</a:t>
            </a:r>
            <a:r>
              <a:rPr lang="en"/>
              <a:t>.3 </a:t>
            </a:r>
            <a:r>
              <a:rPr lang="en"/>
              <a:t>Understanding the Behaviors of a Graph in Relation to Its Quadratic Expression</a:t>
            </a:r>
            <a:r>
              <a:rPr lang="en"/>
              <a:t> - Additional Resources</a:t>
            </a:r>
            <a:endParaRPr/>
          </a:p>
        </p:txBody>
      </p:sp>
      <p:pic>
        <p:nvPicPr>
          <p:cNvPr descr="Icon indicating the slide contains a additional resources for students who struggled with the check for understanding (self check) question" id="302" name="Google Shape;302;p35"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pic>
        <p:nvPicPr>
          <p:cNvPr id="303" name="Google Shape;303;p35"/>
          <p:cNvPicPr preferRelativeResize="0"/>
          <p:nvPr/>
        </p:nvPicPr>
        <p:blipFill>
          <a:blip r:embed="rId4">
            <a:alphaModFix/>
          </a:blip>
          <a:stretch>
            <a:fillRect/>
          </a:stretch>
        </p:blipFill>
        <p:spPr>
          <a:xfrm>
            <a:off x="1316736" y="1500594"/>
            <a:ext cx="2034825" cy="2034825"/>
          </a:xfrm>
          <a:prstGeom prst="rect">
            <a:avLst/>
          </a:prstGeom>
          <a:noFill/>
          <a:ln>
            <a:noFill/>
          </a:ln>
        </p:spPr>
      </p:pic>
      <p:sp>
        <p:nvSpPr>
          <p:cNvPr id="304" name="Google Shape;304;p35"/>
          <p:cNvSpPr txBox="1"/>
          <p:nvPr/>
        </p:nvSpPr>
        <p:spPr>
          <a:xfrm>
            <a:off x="310900" y="3579242"/>
            <a:ext cx="8671800" cy="1038600"/>
          </a:xfrm>
          <a:prstGeom prst="rect">
            <a:avLst/>
          </a:prstGeom>
          <a:noFill/>
          <a:ln>
            <a:noFill/>
          </a:ln>
        </p:spPr>
        <p:txBody>
          <a:bodyPr anchorCtr="0" anchor="t" bIns="91425" lIns="91425" spcFirstLastPara="1" rIns="91425" wrap="square" tIns="91425">
            <a:noAutofit/>
          </a:bodyPr>
          <a:lstStyle/>
          <a:p>
            <a:pPr indent="-330200" lvl="0" marL="457200" rtl="0" algn="l">
              <a:spcBef>
                <a:spcPts val="0"/>
              </a:spcBef>
              <a:spcAft>
                <a:spcPts val="0"/>
              </a:spcAft>
              <a:buClr>
                <a:schemeClr val="dk1"/>
              </a:buClr>
              <a:buSzPts val="1600"/>
              <a:buChar char="●"/>
            </a:pPr>
            <a:r>
              <a:rPr lang="en" sz="1600">
                <a:solidFill>
                  <a:schemeClr val="dk1"/>
                </a:solidFill>
                <a:latin typeface="Noto Sans"/>
                <a:ea typeface="Noto Sans"/>
                <a:cs typeface="Noto Sans"/>
                <a:sym typeface="Noto Sans"/>
              </a:rPr>
              <a:t>The graph of </a:t>
            </a:r>
            <a:r>
              <a:rPr i="1" lang="en" sz="1600">
                <a:solidFill>
                  <a:schemeClr val="dk1"/>
                </a:solidFill>
                <a:latin typeface="Times New Roman"/>
                <a:ea typeface="Times New Roman"/>
                <a:cs typeface="Times New Roman"/>
                <a:sym typeface="Times New Roman"/>
              </a:rPr>
              <a:t>f</a:t>
            </a:r>
            <a:r>
              <a:rPr lang="en" sz="1600">
                <a:solidFill>
                  <a:schemeClr val="dk1"/>
                </a:solidFill>
                <a:latin typeface="Noto Sans"/>
                <a:ea typeface="Noto Sans"/>
                <a:cs typeface="Noto Sans"/>
                <a:sym typeface="Noto Sans"/>
              </a:rPr>
              <a:t>(</a:t>
            </a:r>
            <a:r>
              <a:rPr i="1" lang="en" sz="1600">
                <a:solidFill>
                  <a:schemeClr val="dk1"/>
                </a:solidFill>
                <a:latin typeface="Times New Roman"/>
                <a:ea typeface="Times New Roman"/>
                <a:cs typeface="Times New Roman"/>
                <a:sym typeface="Times New Roman"/>
              </a:rPr>
              <a:t>x</a:t>
            </a:r>
            <a:r>
              <a:rPr lang="en" sz="1600">
                <a:solidFill>
                  <a:schemeClr val="dk1"/>
                </a:solidFill>
                <a:latin typeface="Noto Sans"/>
                <a:ea typeface="Noto Sans"/>
                <a:cs typeface="Noto Sans"/>
                <a:sym typeface="Noto Sans"/>
              </a:rPr>
              <a:t>) = </a:t>
            </a:r>
            <a:r>
              <a:rPr i="1" lang="en" sz="1600">
                <a:solidFill>
                  <a:schemeClr val="dk1"/>
                </a:solidFill>
                <a:latin typeface="Times New Roman"/>
                <a:ea typeface="Times New Roman"/>
                <a:cs typeface="Times New Roman"/>
                <a:sym typeface="Times New Roman"/>
              </a:rPr>
              <a:t>x</a:t>
            </a:r>
            <a:r>
              <a:rPr baseline="30000" lang="en" sz="1600">
                <a:solidFill>
                  <a:schemeClr val="dk1"/>
                </a:solidFill>
                <a:latin typeface="Noto Sans"/>
                <a:ea typeface="Noto Sans"/>
                <a:cs typeface="Noto Sans"/>
                <a:sym typeface="Noto Sans"/>
              </a:rPr>
              <a:t>2</a:t>
            </a:r>
            <a:r>
              <a:rPr lang="en" sz="1600">
                <a:solidFill>
                  <a:schemeClr val="dk1"/>
                </a:solidFill>
                <a:latin typeface="Noto Sans"/>
                <a:ea typeface="Noto Sans"/>
                <a:cs typeface="Noto Sans"/>
                <a:sym typeface="Noto Sans"/>
              </a:rPr>
              <a:t> (black) is a parabola opening upward with vertex at (0, 0). </a:t>
            </a:r>
            <a:endParaRPr sz="1600">
              <a:solidFill>
                <a:schemeClr val="dk1"/>
              </a:solidFill>
              <a:latin typeface="Noto Sans"/>
              <a:ea typeface="Noto Sans"/>
              <a:cs typeface="Noto Sans"/>
              <a:sym typeface="Noto Sans"/>
            </a:endParaRPr>
          </a:p>
          <a:p>
            <a:pPr indent="-330200" lvl="0" marL="457200" rtl="0" algn="l">
              <a:spcBef>
                <a:spcPts val="0"/>
              </a:spcBef>
              <a:spcAft>
                <a:spcPts val="0"/>
              </a:spcAft>
              <a:buClr>
                <a:schemeClr val="dk1"/>
              </a:buClr>
              <a:buSzPts val="1600"/>
              <a:buChar char="●"/>
            </a:pPr>
            <a:r>
              <a:rPr lang="en" sz="1600">
                <a:solidFill>
                  <a:schemeClr val="dk1"/>
                </a:solidFill>
                <a:latin typeface="Noto Sans"/>
                <a:ea typeface="Noto Sans"/>
                <a:cs typeface="Noto Sans"/>
                <a:sym typeface="Noto Sans"/>
              </a:rPr>
              <a:t>Adding a constant term 5 gives </a:t>
            </a:r>
            <a:r>
              <a:rPr i="1" lang="en" sz="1600">
                <a:solidFill>
                  <a:schemeClr val="dk1"/>
                </a:solidFill>
                <a:latin typeface="Times New Roman"/>
                <a:ea typeface="Times New Roman"/>
                <a:cs typeface="Times New Roman"/>
                <a:sym typeface="Times New Roman"/>
              </a:rPr>
              <a:t>f</a:t>
            </a:r>
            <a:r>
              <a:rPr lang="en" sz="1600">
                <a:solidFill>
                  <a:schemeClr val="dk1"/>
                </a:solidFill>
                <a:latin typeface="Noto Sans"/>
                <a:ea typeface="Noto Sans"/>
                <a:cs typeface="Noto Sans"/>
                <a:sym typeface="Noto Sans"/>
              </a:rPr>
              <a:t>(</a:t>
            </a:r>
            <a:r>
              <a:rPr i="1" lang="en" sz="1600">
                <a:solidFill>
                  <a:schemeClr val="dk1"/>
                </a:solidFill>
                <a:latin typeface="Times New Roman"/>
                <a:ea typeface="Times New Roman"/>
                <a:cs typeface="Times New Roman"/>
                <a:sym typeface="Times New Roman"/>
              </a:rPr>
              <a:t>x</a:t>
            </a:r>
            <a:r>
              <a:rPr lang="en" sz="1600">
                <a:solidFill>
                  <a:schemeClr val="dk1"/>
                </a:solidFill>
                <a:latin typeface="Noto Sans"/>
                <a:ea typeface="Noto Sans"/>
                <a:cs typeface="Noto Sans"/>
                <a:sym typeface="Noto Sans"/>
              </a:rPr>
              <a:t>) = </a:t>
            </a:r>
            <a:r>
              <a:rPr i="1" lang="en" sz="1600">
                <a:solidFill>
                  <a:schemeClr val="dk1"/>
                </a:solidFill>
                <a:latin typeface="Times New Roman"/>
                <a:ea typeface="Times New Roman"/>
                <a:cs typeface="Times New Roman"/>
                <a:sym typeface="Times New Roman"/>
              </a:rPr>
              <a:t>x</a:t>
            </a:r>
            <a:r>
              <a:rPr baseline="30000" lang="en" sz="1600">
                <a:solidFill>
                  <a:schemeClr val="dk1"/>
                </a:solidFill>
                <a:latin typeface="Noto Sans"/>
                <a:ea typeface="Noto Sans"/>
                <a:cs typeface="Noto Sans"/>
                <a:sym typeface="Noto Sans"/>
              </a:rPr>
              <a:t>2 </a:t>
            </a:r>
            <a:r>
              <a:rPr lang="en" sz="1600">
                <a:solidFill>
                  <a:schemeClr val="dk1"/>
                </a:solidFill>
                <a:latin typeface="Noto Sans"/>
                <a:ea typeface="Noto Sans"/>
                <a:cs typeface="Noto Sans"/>
                <a:sym typeface="Noto Sans"/>
              </a:rPr>
              <a:t>+ 5 (red) and raises the graph </a:t>
            </a:r>
            <a:r>
              <a:rPr lang="en" sz="1600">
                <a:solidFill>
                  <a:schemeClr val="dk1"/>
                </a:solidFill>
                <a:highlight>
                  <a:srgbClr val="EA9999"/>
                </a:highlight>
                <a:latin typeface="Noto Sans"/>
                <a:ea typeface="Noto Sans"/>
                <a:cs typeface="Noto Sans"/>
                <a:sym typeface="Noto Sans"/>
              </a:rPr>
              <a:t>up by 5</a:t>
            </a:r>
            <a:r>
              <a:rPr lang="en" sz="1600">
                <a:solidFill>
                  <a:schemeClr val="dk1"/>
                </a:solidFill>
                <a:latin typeface="Noto Sans"/>
                <a:ea typeface="Noto Sans"/>
                <a:cs typeface="Noto Sans"/>
                <a:sym typeface="Noto Sans"/>
              </a:rPr>
              <a:t> units. </a:t>
            </a:r>
            <a:endParaRPr sz="1600">
              <a:solidFill>
                <a:schemeClr val="dk1"/>
              </a:solidFill>
              <a:latin typeface="Noto Sans"/>
              <a:ea typeface="Noto Sans"/>
              <a:cs typeface="Noto Sans"/>
              <a:sym typeface="Noto Sans"/>
            </a:endParaRPr>
          </a:p>
          <a:p>
            <a:pPr indent="-330200" lvl="0" marL="457200" rtl="0" algn="l">
              <a:spcBef>
                <a:spcPts val="0"/>
              </a:spcBef>
              <a:spcAft>
                <a:spcPts val="0"/>
              </a:spcAft>
              <a:buClr>
                <a:schemeClr val="dk1"/>
              </a:buClr>
              <a:buSzPts val="1600"/>
              <a:buChar char="●"/>
            </a:pPr>
            <a:r>
              <a:rPr lang="en" sz="1600">
                <a:solidFill>
                  <a:schemeClr val="dk1"/>
                </a:solidFill>
                <a:latin typeface="Noto Sans"/>
                <a:ea typeface="Noto Sans"/>
                <a:cs typeface="Noto Sans"/>
                <a:sym typeface="Noto Sans"/>
              </a:rPr>
              <a:t>Subtracting 4 from </a:t>
            </a:r>
            <a:r>
              <a:rPr i="1" lang="en" sz="1600">
                <a:solidFill>
                  <a:schemeClr val="dk1"/>
                </a:solidFill>
                <a:latin typeface="Times New Roman"/>
                <a:ea typeface="Times New Roman"/>
                <a:cs typeface="Times New Roman"/>
                <a:sym typeface="Times New Roman"/>
              </a:rPr>
              <a:t>x</a:t>
            </a:r>
            <a:r>
              <a:rPr baseline="30000" lang="en" sz="1600">
                <a:solidFill>
                  <a:schemeClr val="dk1"/>
                </a:solidFill>
                <a:latin typeface="Noto Sans"/>
                <a:ea typeface="Noto Sans"/>
                <a:cs typeface="Noto Sans"/>
                <a:sym typeface="Noto Sans"/>
              </a:rPr>
              <a:t>2</a:t>
            </a:r>
            <a:r>
              <a:rPr lang="en" sz="1600">
                <a:solidFill>
                  <a:schemeClr val="dk1"/>
                </a:solidFill>
                <a:latin typeface="Noto Sans"/>
                <a:ea typeface="Noto Sans"/>
                <a:cs typeface="Noto Sans"/>
                <a:sym typeface="Noto Sans"/>
              </a:rPr>
              <a:t> gives </a:t>
            </a:r>
            <a:r>
              <a:rPr i="1" lang="en" sz="1600">
                <a:solidFill>
                  <a:schemeClr val="dk1"/>
                </a:solidFill>
                <a:latin typeface="Times New Roman"/>
                <a:ea typeface="Times New Roman"/>
                <a:cs typeface="Times New Roman"/>
                <a:sym typeface="Times New Roman"/>
              </a:rPr>
              <a:t>f</a:t>
            </a:r>
            <a:r>
              <a:rPr lang="en" sz="1600">
                <a:solidFill>
                  <a:schemeClr val="dk1"/>
                </a:solidFill>
                <a:latin typeface="Noto Sans"/>
                <a:ea typeface="Noto Sans"/>
                <a:cs typeface="Noto Sans"/>
                <a:sym typeface="Noto Sans"/>
              </a:rPr>
              <a:t>(</a:t>
            </a:r>
            <a:r>
              <a:rPr i="1" lang="en" sz="1600">
                <a:solidFill>
                  <a:schemeClr val="dk1"/>
                </a:solidFill>
                <a:latin typeface="Times New Roman"/>
                <a:ea typeface="Times New Roman"/>
                <a:cs typeface="Times New Roman"/>
                <a:sym typeface="Times New Roman"/>
              </a:rPr>
              <a:t>x</a:t>
            </a:r>
            <a:r>
              <a:rPr lang="en" sz="1600">
                <a:solidFill>
                  <a:schemeClr val="dk1"/>
                </a:solidFill>
                <a:latin typeface="Noto Sans"/>
                <a:ea typeface="Noto Sans"/>
                <a:cs typeface="Noto Sans"/>
                <a:sym typeface="Noto Sans"/>
              </a:rPr>
              <a:t>) </a:t>
            </a:r>
            <a:r>
              <a:rPr lang="en" sz="1600">
                <a:solidFill>
                  <a:schemeClr val="dk1"/>
                </a:solidFill>
                <a:latin typeface="Noto Sans"/>
                <a:ea typeface="Noto Sans"/>
                <a:cs typeface="Noto Sans"/>
                <a:sym typeface="Noto Sans"/>
              </a:rPr>
              <a:t>= </a:t>
            </a:r>
            <a:r>
              <a:rPr i="1" lang="en" sz="1600">
                <a:solidFill>
                  <a:schemeClr val="dk1"/>
                </a:solidFill>
                <a:latin typeface="Times New Roman"/>
                <a:ea typeface="Times New Roman"/>
                <a:cs typeface="Times New Roman"/>
                <a:sym typeface="Times New Roman"/>
              </a:rPr>
              <a:t>x</a:t>
            </a:r>
            <a:r>
              <a:rPr baseline="30000" lang="en" sz="1600">
                <a:solidFill>
                  <a:schemeClr val="dk1"/>
                </a:solidFill>
                <a:latin typeface="Noto Sans"/>
                <a:ea typeface="Noto Sans"/>
                <a:cs typeface="Noto Sans"/>
                <a:sym typeface="Noto Sans"/>
              </a:rPr>
              <a:t>2 </a:t>
            </a:r>
            <a:r>
              <a:rPr lang="en" sz="1600">
                <a:solidFill>
                  <a:schemeClr val="dk1"/>
                </a:solidFill>
                <a:latin typeface="Noto Sans"/>
                <a:ea typeface="Noto Sans"/>
                <a:cs typeface="Noto Sans"/>
                <a:sym typeface="Noto Sans"/>
              </a:rPr>
              <a:t>− 4 (blue) and moves the graph </a:t>
            </a:r>
            <a:r>
              <a:rPr lang="en" sz="1600">
                <a:solidFill>
                  <a:schemeClr val="dk1"/>
                </a:solidFill>
                <a:highlight>
                  <a:srgbClr val="A4C2F4"/>
                </a:highlight>
                <a:latin typeface="Noto Sans"/>
                <a:ea typeface="Noto Sans"/>
                <a:cs typeface="Noto Sans"/>
                <a:sym typeface="Noto Sans"/>
              </a:rPr>
              <a:t>down by 4</a:t>
            </a:r>
            <a:r>
              <a:rPr lang="en" sz="1600">
                <a:solidFill>
                  <a:schemeClr val="dk1"/>
                </a:solidFill>
                <a:latin typeface="Noto Sans"/>
                <a:ea typeface="Noto Sans"/>
                <a:cs typeface="Noto Sans"/>
                <a:sym typeface="Noto Sans"/>
              </a:rPr>
              <a:t> units.</a:t>
            </a:r>
            <a:endParaRPr sz="1600">
              <a:solidFill>
                <a:schemeClr val="dk1"/>
              </a:solidFill>
              <a:latin typeface="Noto Sans"/>
              <a:ea typeface="Noto Sans"/>
              <a:cs typeface="Noto Sans"/>
              <a:sym typeface="Noto Sans"/>
            </a:endParaRPr>
          </a:p>
        </p:txBody>
      </p:sp>
      <p:graphicFrame>
        <p:nvGraphicFramePr>
          <p:cNvPr id="305" name="Google Shape;305;p35"/>
          <p:cNvGraphicFramePr/>
          <p:nvPr/>
        </p:nvGraphicFramePr>
        <p:xfrm>
          <a:off x="4151376" y="1500664"/>
          <a:ext cx="3000000" cy="3000000"/>
        </p:xfrm>
        <a:graphic>
          <a:graphicData uri="http://schemas.openxmlformats.org/drawingml/2006/table">
            <a:tbl>
              <a:tblPr>
                <a:noFill/>
                <a:tableStyleId>{25905F4A-84CE-416B-AC5C-071C4E633357}</a:tableStyleId>
              </a:tblPr>
              <a:tblGrid>
                <a:gridCol w="915975"/>
                <a:gridCol w="508350"/>
                <a:gridCol w="508350"/>
                <a:gridCol w="508350"/>
                <a:gridCol w="508350"/>
                <a:gridCol w="508350"/>
                <a:gridCol w="508350"/>
                <a:gridCol w="508350"/>
              </a:tblGrid>
              <a:tr h="534300">
                <a:tc>
                  <a:txBody>
                    <a:bodyPr/>
                    <a:lstStyle/>
                    <a:p>
                      <a:pPr indent="0" lvl="0" marL="0" rtl="0" algn="ctr">
                        <a:spcBef>
                          <a:spcPts val="0"/>
                        </a:spcBef>
                        <a:spcAft>
                          <a:spcPts val="0"/>
                        </a:spcAft>
                        <a:buNone/>
                      </a:pPr>
                      <a:r>
                        <a:rPr b="1" i="1" lang="en">
                          <a:solidFill>
                            <a:srgbClr val="FFFFFF"/>
                          </a:solidFill>
                          <a:latin typeface="Times New Roman"/>
                          <a:ea typeface="Times New Roman"/>
                          <a:cs typeface="Times New Roman"/>
                          <a:sym typeface="Times New Roman"/>
                        </a:rPr>
                        <a:t>x</a:t>
                      </a:r>
                      <a:endParaRPr b="1" i="1">
                        <a:solidFill>
                          <a:srgbClr val="FFFFFF"/>
                        </a:solidFill>
                        <a:latin typeface="Times New Roman"/>
                        <a:ea typeface="Times New Roman"/>
                        <a:cs typeface="Times New Roman"/>
                        <a:sym typeface="Times New Roman"/>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a:t>
                      </a:r>
                      <a:r>
                        <a:rPr lang="en" sz="1350">
                          <a:latin typeface="Noto Sans"/>
                          <a:ea typeface="Noto Sans"/>
                          <a:cs typeface="Noto Sans"/>
                          <a:sym typeface="Noto Sans"/>
                        </a:rPr>
                        <a:t>3</a:t>
                      </a:r>
                      <a:endParaRPr sz="1350">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a:t>
                      </a:r>
                      <a:r>
                        <a:rPr lang="en" sz="1350">
                          <a:latin typeface="Noto Sans"/>
                          <a:ea typeface="Noto Sans"/>
                          <a:cs typeface="Noto Sans"/>
                          <a:sym typeface="Noto Sans"/>
                        </a:rPr>
                        <a:t>2</a:t>
                      </a:r>
                      <a:endParaRPr sz="1350">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a:t>
                      </a:r>
                      <a:r>
                        <a:rPr lang="en" sz="1350">
                          <a:latin typeface="Noto Sans"/>
                          <a:ea typeface="Noto Sans"/>
                          <a:cs typeface="Noto Sans"/>
                          <a:sym typeface="Noto Sans"/>
                        </a:rPr>
                        <a:t>1</a:t>
                      </a:r>
                      <a:endParaRPr sz="1350">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0</a:t>
                      </a:r>
                      <a:endParaRPr sz="1350">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1</a:t>
                      </a:r>
                      <a:endParaRPr sz="1350">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2</a:t>
                      </a:r>
                      <a:endParaRPr sz="1350">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3</a:t>
                      </a:r>
                      <a:endParaRPr sz="1350">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r>
              <a:tr h="500175">
                <a:tc>
                  <a:txBody>
                    <a:bodyPr/>
                    <a:lstStyle/>
                    <a:p>
                      <a:pPr indent="0" lvl="0" marL="0" rtl="0" algn="ctr">
                        <a:spcBef>
                          <a:spcPts val="0"/>
                        </a:spcBef>
                        <a:spcAft>
                          <a:spcPts val="0"/>
                        </a:spcAft>
                        <a:buClr>
                          <a:schemeClr val="dk1"/>
                        </a:buClr>
                        <a:buSzPts val="1100"/>
                        <a:buFont typeface="Arial"/>
                        <a:buNone/>
                      </a:pPr>
                      <a:r>
                        <a:rPr b="1" i="1" lang="en">
                          <a:solidFill>
                            <a:schemeClr val="lt1"/>
                          </a:solidFill>
                          <a:latin typeface="Times New Roman"/>
                          <a:ea typeface="Times New Roman"/>
                          <a:cs typeface="Times New Roman"/>
                          <a:sym typeface="Times New Roman"/>
                        </a:rPr>
                        <a:t>x</a:t>
                      </a:r>
                      <a:r>
                        <a:rPr b="1" baseline="30000" lang="en">
                          <a:solidFill>
                            <a:schemeClr val="lt1"/>
                          </a:solidFill>
                          <a:latin typeface="Noto Sans"/>
                          <a:ea typeface="Noto Sans"/>
                          <a:cs typeface="Noto Sans"/>
                          <a:sym typeface="Noto Sans"/>
                        </a:rPr>
                        <a:t>2</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lang="en" sz="1350">
                          <a:solidFill>
                            <a:schemeClr val="lt1"/>
                          </a:solidFill>
                          <a:latin typeface="Noto Sans"/>
                          <a:ea typeface="Noto Sans"/>
                          <a:cs typeface="Noto Sans"/>
                          <a:sym typeface="Noto Sans"/>
                        </a:rPr>
                        <a:t>9</a:t>
                      </a:r>
                      <a:endParaRPr sz="1350">
                        <a:solidFill>
                          <a:schemeClr val="lt1"/>
                        </a:solidFill>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chemeClr val="accent2"/>
                    </a:solidFill>
                  </a:tcPr>
                </a:tc>
                <a:tc>
                  <a:txBody>
                    <a:bodyPr/>
                    <a:lstStyle/>
                    <a:p>
                      <a:pPr indent="0" lvl="0" marL="0" rtl="0" algn="ctr">
                        <a:spcBef>
                          <a:spcPts val="0"/>
                        </a:spcBef>
                        <a:spcAft>
                          <a:spcPts val="0"/>
                        </a:spcAft>
                        <a:buNone/>
                      </a:pPr>
                      <a:r>
                        <a:rPr lang="en" sz="1350">
                          <a:solidFill>
                            <a:schemeClr val="lt1"/>
                          </a:solidFill>
                          <a:latin typeface="Noto Sans"/>
                          <a:ea typeface="Noto Sans"/>
                          <a:cs typeface="Noto Sans"/>
                          <a:sym typeface="Noto Sans"/>
                        </a:rPr>
                        <a:t>4</a:t>
                      </a:r>
                      <a:endParaRPr sz="1350">
                        <a:solidFill>
                          <a:schemeClr val="lt1"/>
                        </a:solidFill>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chemeClr val="accent2"/>
                    </a:solidFill>
                  </a:tcPr>
                </a:tc>
                <a:tc>
                  <a:txBody>
                    <a:bodyPr/>
                    <a:lstStyle/>
                    <a:p>
                      <a:pPr indent="0" lvl="0" marL="0" rtl="0" algn="ctr">
                        <a:spcBef>
                          <a:spcPts val="0"/>
                        </a:spcBef>
                        <a:spcAft>
                          <a:spcPts val="0"/>
                        </a:spcAft>
                        <a:buNone/>
                      </a:pPr>
                      <a:r>
                        <a:rPr lang="en" sz="1350">
                          <a:solidFill>
                            <a:schemeClr val="lt1"/>
                          </a:solidFill>
                          <a:latin typeface="Noto Sans"/>
                          <a:ea typeface="Noto Sans"/>
                          <a:cs typeface="Noto Sans"/>
                          <a:sym typeface="Noto Sans"/>
                        </a:rPr>
                        <a:t>1</a:t>
                      </a:r>
                      <a:endParaRPr sz="1350">
                        <a:solidFill>
                          <a:schemeClr val="lt1"/>
                        </a:solidFill>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chemeClr val="accent2"/>
                    </a:solidFill>
                  </a:tcPr>
                </a:tc>
                <a:tc>
                  <a:txBody>
                    <a:bodyPr/>
                    <a:lstStyle/>
                    <a:p>
                      <a:pPr indent="0" lvl="0" marL="0" rtl="0" algn="ctr">
                        <a:spcBef>
                          <a:spcPts val="0"/>
                        </a:spcBef>
                        <a:spcAft>
                          <a:spcPts val="0"/>
                        </a:spcAft>
                        <a:buNone/>
                      </a:pPr>
                      <a:r>
                        <a:rPr lang="en" sz="1350">
                          <a:solidFill>
                            <a:schemeClr val="lt1"/>
                          </a:solidFill>
                          <a:latin typeface="Noto Sans"/>
                          <a:ea typeface="Noto Sans"/>
                          <a:cs typeface="Noto Sans"/>
                          <a:sym typeface="Noto Sans"/>
                        </a:rPr>
                        <a:t>0</a:t>
                      </a:r>
                      <a:endParaRPr sz="1350">
                        <a:solidFill>
                          <a:schemeClr val="lt1"/>
                        </a:solidFill>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chemeClr val="accent2"/>
                    </a:solidFill>
                  </a:tcPr>
                </a:tc>
                <a:tc>
                  <a:txBody>
                    <a:bodyPr/>
                    <a:lstStyle/>
                    <a:p>
                      <a:pPr indent="0" lvl="0" marL="0" rtl="0" algn="ctr">
                        <a:spcBef>
                          <a:spcPts val="0"/>
                        </a:spcBef>
                        <a:spcAft>
                          <a:spcPts val="0"/>
                        </a:spcAft>
                        <a:buNone/>
                      </a:pPr>
                      <a:r>
                        <a:rPr lang="en" sz="1350">
                          <a:solidFill>
                            <a:schemeClr val="lt1"/>
                          </a:solidFill>
                          <a:latin typeface="Noto Sans"/>
                          <a:ea typeface="Noto Sans"/>
                          <a:cs typeface="Noto Sans"/>
                          <a:sym typeface="Noto Sans"/>
                        </a:rPr>
                        <a:t>1</a:t>
                      </a:r>
                      <a:endParaRPr sz="1350">
                        <a:solidFill>
                          <a:schemeClr val="lt1"/>
                        </a:solidFill>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chemeClr val="accent2"/>
                    </a:solidFill>
                  </a:tcPr>
                </a:tc>
                <a:tc>
                  <a:txBody>
                    <a:bodyPr/>
                    <a:lstStyle/>
                    <a:p>
                      <a:pPr indent="0" lvl="0" marL="0" rtl="0" algn="ctr">
                        <a:spcBef>
                          <a:spcPts val="0"/>
                        </a:spcBef>
                        <a:spcAft>
                          <a:spcPts val="0"/>
                        </a:spcAft>
                        <a:buNone/>
                      </a:pPr>
                      <a:r>
                        <a:rPr lang="en" sz="1350">
                          <a:solidFill>
                            <a:schemeClr val="lt1"/>
                          </a:solidFill>
                          <a:latin typeface="Noto Sans"/>
                          <a:ea typeface="Noto Sans"/>
                          <a:cs typeface="Noto Sans"/>
                          <a:sym typeface="Noto Sans"/>
                        </a:rPr>
                        <a:t>4</a:t>
                      </a:r>
                      <a:endParaRPr sz="1350">
                        <a:solidFill>
                          <a:schemeClr val="lt1"/>
                        </a:solidFill>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chemeClr val="accent2"/>
                    </a:solidFill>
                  </a:tcPr>
                </a:tc>
                <a:tc>
                  <a:txBody>
                    <a:bodyPr/>
                    <a:lstStyle/>
                    <a:p>
                      <a:pPr indent="0" lvl="0" marL="0" rtl="0" algn="ctr">
                        <a:spcBef>
                          <a:spcPts val="0"/>
                        </a:spcBef>
                        <a:spcAft>
                          <a:spcPts val="0"/>
                        </a:spcAft>
                        <a:buNone/>
                      </a:pPr>
                      <a:r>
                        <a:rPr lang="en" sz="1350">
                          <a:solidFill>
                            <a:schemeClr val="lt1"/>
                          </a:solidFill>
                          <a:latin typeface="Noto Sans"/>
                          <a:ea typeface="Noto Sans"/>
                          <a:cs typeface="Noto Sans"/>
                          <a:sym typeface="Noto Sans"/>
                        </a:rPr>
                        <a:t>9</a:t>
                      </a:r>
                      <a:endParaRPr sz="1350">
                        <a:solidFill>
                          <a:schemeClr val="lt1"/>
                        </a:solidFill>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chemeClr val="accent2"/>
                    </a:solidFill>
                  </a:tcPr>
                </a:tc>
              </a:tr>
              <a:tr h="500175">
                <a:tc>
                  <a:txBody>
                    <a:bodyPr/>
                    <a:lstStyle/>
                    <a:p>
                      <a:pPr indent="0" lvl="0" marL="0" rtl="0" algn="ctr">
                        <a:spcBef>
                          <a:spcPts val="0"/>
                        </a:spcBef>
                        <a:spcAft>
                          <a:spcPts val="0"/>
                        </a:spcAft>
                        <a:buClr>
                          <a:schemeClr val="dk1"/>
                        </a:buClr>
                        <a:buSzPts val="1100"/>
                        <a:buFont typeface="Arial"/>
                        <a:buNone/>
                      </a:pPr>
                      <a:r>
                        <a:rPr b="1" i="1" lang="en">
                          <a:solidFill>
                            <a:schemeClr val="lt1"/>
                          </a:solidFill>
                          <a:latin typeface="Times New Roman"/>
                          <a:ea typeface="Times New Roman"/>
                          <a:cs typeface="Times New Roman"/>
                          <a:sym typeface="Times New Roman"/>
                        </a:rPr>
                        <a:t>x</a:t>
                      </a:r>
                      <a:r>
                        <a:rPr b="1" baseline="30000" lang="en">
                          <a:solidFill>
                            <a:schemeClr val="lt1"/>
                          </a:solidFill>
                          <a:latin typeface="Noto Sans"/>
                          <a:ea typeface="Noto Sans"/>
                          <a:cs typeface="Noto Sans"/>
                          <a:sym typeface="Noto Sans"/>
                        </a:rPr>
                        <a:t>2</a:t>
                      </a:r>
                      <a:r>
                        <a:rPr b="1" lang="en">
                          <a:solidFill>
                            <a:schemeClr val="lt1"/>
                          </a:solidFill>
                          <a:latin typeface="Noto Sans"/>
                          <a:ea typeface="Noto Sans"/>
                          <a:cs typeface="Noto Sans"/>
                          <a:sym typeface="Noto Sans"/>
                        </a:rPr>
                        <a:t> + 5</a:t>
                      </a:r>
                      <a:endParaRPr b="1">
                        <a:solidFill>
                          <a:schemeClr val="lt1"/>
                        </a:solidFill>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14</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EA9999"/>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9</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EA9999"/>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6</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EA9999"/>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5</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EA9999"/>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6</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EA9999"/>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9</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EA9999"/>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14</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EA9999"/>
                    </a:solidFill>
                  </a:tcPr>
                </a:tc>
              </a:tr>
              <a:tr h="500175">
                <a:tc>
                  <a:txBody>
                    <a:bodyPr/>
                    <a:lstStyle/>
                    <a:p>
                      <a:pPr indent="0" lvl="0" marL="0" rtl="0" algn="ctr">
                        <a:spcBef>
                          <a:spcPts val="0"/>
                        </a:spcBef>
                        <a:spcAft>
                          <a:spcPts val="0"/>
                        </a:spcAft>
                        <a:buClr>
                          <a:schemeClr val="dk1"/>
                        </a:buClr>
                        <a:buSzPts val="1100"/>
                        <a:buFont typeface="Arial"/>
                        <a:buNone/>
                      </a:pPr>
                      <a:r>
                        <a:rPr b="1" i="1" lang="en">
                          <a:solidFill>
                            <a:schemeClr val="lt1"/>
                          </a:solidFill>
                          <a:latin typeface="Times New Roman"/>
                          <a:ea typeface="Times New Roman"/>
                          <a:cs typeface="Times New Roman"/>
                          <a:sym typeface="Times New Roman"/>
                        </a:rPr>
                        <a:t>x</a:t>
                      </a:r>
                      <a:r>
                        <a:rPr b="1" baseline="30000" lang="en">
                          <a:solidFill>
                            <a:schemeClr val="lt1"/>
                          </a:solidFill>
                          <a:latin typeface="Noto Sans"/>
                          <a:ea typeface="Noto Sans"/>
                          <a:cs typeface="Noto Sans"/>
                          <a:sym typeface="Noto Sans"/>
                        </a:rPr>
                        <a:t>2</a:t>
                      </a:r>
                      <a:r>
                        <a:rPr b="1" lang="en">
                          <a:solidFill>
                            <a:schemeClr val="lt1"/>
                          </a:solidFill>
                          <a:latin typeface="Noto Sans"/>
                          <a:ea typeface="Noto Sans"/>
                          <a:cs typeface="Noto Sans"/>
                          <a:sym typeface="Noto Sans"/>
                        </a:rPr>
                        <a:t> - 4</a:t>
                      </a:r>
                      <a:endParaRPr b="1" i="1">
                        <a:solidFill>
                          <a:schemeClr val="lt1"/>
                        </a:solidFill>
                        <a:latin typeface="Times New Roman"/>
                        <a:ea typeface="Times New Roman"/>
                        <a:cs typeface="Times New Roman"/>
                        <a:sym typeface="Times New Roman"/>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5</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9FC5E8"/>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0</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9FC5E8"/>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a:t>
                      </a:r>
                      <a:r>
                        <a:rPr lang="en" sz="1350">
                          <a:latin typeface="Noto Sans"/>
                          <a:ea typeface="Noto Sans"/>
                          <a:cs typeface="Noto Sans"/>
                          <a:sym typeface="Noto Sans"/>
                        </a:rPr>
                        <a:t>3</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9FC5E8"/>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a:t>
                      </a:r>
                      <a:r>
                        <a:rPr lang="en" sz="1350">
                          <a:latin typeface="Noto Sans"/>
                          <a:ea typeface="Noto Sans"/>
                          <a:cs typeface="Noto Sans"/>
                          <a:sym typeface="Noto Sans"/>
                        </a:rPr>
                        <a:t>4</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9FC5E8"/>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a:t>
                      </a:r>
                      <a:r>
                        <a:rPr lang="en" sz="1350">
                          <a:latin typeface="Noto Sans"/>
                          <a:ea typeface="Noto Sans"/>
                          <a:cs typeface="Noto Sans"/>
                          <a:sym typeface="Noto Sans"/>
                        </a:rPr>
                        <a:t>3</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9FC5E8"/>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0</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9FC5E8"/>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5</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9FC5E8"/>
                    </a:solidFill>
                  </a:tcPr>
                </a:tc>
              </a:tr>
            </a:tbl>
          </a:graphicData>
        </a:graphic>
      </p:graphicFrame>
      <p:sp>
        <p:nvSpPr>
          <p:cNvPr id="306" name="Google Shape;306;p35"/>
          <p:cNvSpPr txBox="1"/>
          <p:nvPr>
            <p:ph idx="1" type="body"/>
          </p:nvPr>
        </p:nvSpPr>
        <p:spPr>
          <a:xfrm>
            <a:off x="311700" y="849380"/>
            <a:ext cx="8520600" cy="544500"/>
          </a:xfrm>
          <a:prstGeom prst="rect">
            <a:avLst/>
          </a:prstGeom>
          <a:solidFill>
            <a:srgbClr val="F5F5F5"/>
          </a:solidFill>
          <a:ln cap="flat" cmpd="sng" w="9525">
            <a:solidFill>
              <a:srgbClr val="9E9E9E"/>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500"/>
              <a:t>The Constant Term </a:t>
            </a:r>
            <a:r>
              <a:rPr b="1" i="1" lang="en" sz="2100">
                <a:latin typeface="Times New Roman"/>
                <a:ea typeface="Times New Roman"/>
                <a:cs typeface="Times New Roman"/>
                <a:sym typeface="Times New Roman"/>
              </a:rPr>
              <a:t>c</a:t>
            </a:r>
            <a:r>
              <a:rPr b="1" lang="en" sz="1500"/>
              <a:t> in the Quadratic Expression </a:t>
            </a:r>
            <a:r>
              <a:rPr b="1" i="1" lang="en" sz="2100">
                <a:latin typeface="Times New Roman"/>
                <a:ea typeface="Times New Roman"/>
                <a:cs typeface="Times New Roman"/>
                <a:sym typeface="Times New Roman"/>
              </a:rPr>
              <a:t>ax</a:t>
            </a:r>
            <a:r>
              <a:rPr b="1" lang="en" sz="1500"/>
              <a:t>² + </a:t>
            </a:r>
            <a:r>
              <a:rPr b="1" i="1" lang="en" sz="2100">
                <a:latin typeface="Times New Roman"/>
                <a:ea typeface="Times New Roman"/>
                <a:cs typeface="Times New Roman"/>
                <a:sym typeface="Times New Roman"/>
              </a:rPr>
              <a:t>bx</a:t>
            </a:r>
            <a:r>
              <a:rPr b="1" lang="en" sz="1500"/>
              <a:t> + </a:t>
            </a:r>
            <a:r>
              <a:rPr b="1" i="1" lang="en" sz="2100">
                <a:latin typeface="Times New Roman"/>
                <a:ea typeface="Times New Roman"/>
                <a:cs typeface="Times New Roman"/>
                <a:sym typeface="Times New Roman"/>
              </a:rPr>
              <a:t>c</a:t>
            </a:r>
            <a:endParaRPr b="1" sz="1500"/>
          </a:p>
          <a:p>
            <a:pPr indent="0" lvl="0" marL="0" rtl="0" algn="l">
              <a:spcBef>
                <a:spcPts val="1200"/>
              </a:spcBef>
              <a:spcAft>
                <a:spcPts val="1200"/>
              </a:spcAft>
              <a:buNone/>
            </a:pPr>
            <a:r>
              <a:t/>
            </a:r>
            <a:endParaRPr sz="15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10" name="Shape 310"/>
        <p:cNvGrpSpPr/>
        <p:nvPr/>
      </p:nvGrpSpPr>
      <p:grpSpPr>
        <a:xfrm>
          <a:off x="0" y="0"/>
          <a:ext cx="0" cy="0"/>
          <a:chOff x="0" y="0"/>
          <a:chExt cx="0" cy="0"/>
        </a:xfrm>
      </p:grpSpPr>
      <p:sp>
        <p:nvSpPr>
          <p:cNvPr id="311" name="Google Shape;311;p36"/>
          <p:cNvSpPr txBox="1"/>
          <p:nvPr>
            <p:ph type="title"/>
          </p:nvPr>
        </p:nvSpPr>
        <p:spPr>
          <a:xfrm>
            <a:off x="311700" y="58433"/>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a:t>
            </a:r>
            <a:r>
              <a:rPr b="0" lang="en" sz="1400">
                <a:solidFill>
                  <a:srgbClr val="666666"/>
                </a:solidFill>
              </a:rPr>
              <a:t>| Part 2</a:t>
            </a:r>
            <a:endParaRPr b="0" sz="1400">
              <a:solidFill>
                <a:srgbClr val="666666"/>
              </a:solidFill>
            </a:endParaRPr>
          </a:p>
          <a:p>
            <a:pPr indent="0" lvl="0" marL="0" rtl="0" algn="l">
              <a:spcBef>
                <a:spcPts val="0"/>
              </a:spcBef>
              <a:spcAft>
                <a:spcPts val="0"/>
              </a:spcAft>
              <a:buNone/>
            </a:pPr>
            <a:r>
              <a:rPr lang="en"/>
              <a:t>Self Check - </a:t>
            </a:r>
            <a:r>
              <a:rPr lang="en"/>
              <a:t>Review</a:t>
            </a:r>
            <a:endParaRPr/>
          </a:p>
        </p:txBody>
      </p:sp>
      <p:sp>
        <p:nvSpPr>
          <p:cNvPr id="312" name="Google Shape;312;p3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13" name="Google Shape;313;p3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7.12.3 Understanding the Behaviors of a Graph in Relation to Its Quadratic Expression - Additional Resources</a:t>
            </a:r>
            <a:endParaRPr/>
          </a:p>
        </p:txBody>
      </p:sp>
      <p:pic>
        <p:nvPicPr>
          <p:cNvPr descr="Icon indicating the slide contains a additional resources for students who struggled with the check for understanding (self check) question" id="314" name="Google Shape;314;p36"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graphicFrame>
        <p:nvGraphicFramePr>
          <p:cNvPr id="315" name="Google Shape;315;p36"/>
          <p:cNvGraphicFramePr/>
          <p:nvPr/>
        </p:nvGraphicFramePr>
        <p:xfrm>
          <a:off x="4337101" y="969264"/>
          <a:ext cx="3000000" cy="3000000"/>
        </p:xfrm>
        <a:graphic>
          <a:graphicData uri="http://schemas.openxmlformats.org/drawingml/2006/table">
            <a:tbl>
              <a:tblPr>
                <a:noFill/>
                <a:tableStyleId>{25905F4A-84CE-416B-AC5C-071C4E633357}</a:tableStyleId>
              </a:tblPr>
              <a:tblGrid>
                <a:gridCol w="915975"/>
                <a:gridCol w="508350"/>
                <a:gridCol w="508350"/>
                <a:gridCol w="508350"/>
                <a:gridCol w="508350"/>
                <a:gridCol w="508350"/>
                <a:gridCol w="508350"/>
                <a:gridCol w="508350"/>
              </a:tblGrid>
              <a:tr h="534300">
                <a:tc>
                  <a:txBody>
                    <a:bodyPr/>
                    <a:lstStyle/>
                    <a:p>
                      <a:pPr indent="0" lvl="0" marL="0" rtl="0" algn="ctr">
                        <a:spcBef>
                          <a:spcPts val="0"/>
                        </a:spcBef>
                        <a:spcAft>
                          <a:spcPts val="0"/>
                        </a:spcAft>
                        <a:buNone/>
                      </a:pPr>
                      <a:r>
                        <a:rPr b="1" i="1" lang="en">
                          <a:solidFill>
                            <a:srgbClr val="FFFFFF"/>
                          </a:solidFill>
                          <a:latin typeface="Times New Roman"/>
                          <a:ea typeface="Times New Roman"/>
                          <a:cs typeface="Times New Roman"/>
                          <a:sym typeface="Times New Roman"/>
                        </a:rPr>
                        <a:t>x</a:t>
                      </a:r>
                      <a:endParaRPr b="1" i="1">
                        <a:solidFill>
                          <a:srgbClr val="FFFFFF"/>
                        </a:solidFill>
                        <a:latin typeface="Times New Roman"/>
                        <a:ea typeface="Times New Roman"/>
                        <a:cs typeface="Times New Roman"/>
                        <a:sym typeface="Times New Roman"/>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a:t>
                      </a:r>
                      <a:r>
                        <a:rPr lang="en" sz="1350">
                          <a:latin typeface="Noto Sans"/>
                          <a:ea typeface="Noto Sans"/>
                          <a:cs typeface="Noto Sans"/>
                          <a:sym typeface="Noto Sans"/>
                        </a:rPr>
                        <a:t>3</a:t>
                      </a:r>
                      <a:endParaRPr sz="1350">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a:t>
                      </a:r>
                      <a:r>
                        <a:rPr lang="en" sz="1350">
                          <a:latin typeface="Noto Sans"/>
                          <a:ea typeface="Noto Sans"/>
                          <a:cs typeface="Noto Sans"/>
                          <a:sym typeface="Noto Sans"/>
                        </a:rPr>
                        <a:t>2</a:t>
                      </a:r>
                      <a:endParaRPr sz="1350">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a:t>
                      </a:r>
                      <a:r>
                        <a:rPr lang="en" sz="1350">
                          <a:latin typeface="Noto Sans"/>
                          <a:ea typeface="Noto Sans"/>
                          <a:cs typeface="Noto Sans"/>
                          <a:sym typeface="Noto Sans"/>
                        </a:rPr>
                        <a:t>1</a:t>
                      </a:r>
                      <a:endParaRPr sz="1350">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0</a:t>
                      </a:r>
                      <a:endParaRPr sz="1350">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1</a:t>
                      </a:r>
                      <a:endParaRPr sz="1350">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2</a:t>
                      </a:r>
                      <a:endParaRPr sz="1350">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3</a:t>
                      </a:r>
                      <a:endParaRPr sz="1350">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r>
              <a:tr h="500175">
                <a:tc>
                  <a:txBody>
                    <a:bodyPr/>
                    <a:lstStyle/>
                    <a:p>
                      <a:pPr indent="0" lvl="0" marL="0" rtl="0" algn="ctr">
                        <a:spcBef>
                          <a:spcPts val="0"/>
                        </a:spcBef>
                        <a:spcAft>
                          <a:spcPts val="0"/>
                        </a:spcAft>
                        <a:buClr>
                          <a:schemeClr val="dk1"/>
                        </a:buClr>
                        <a:buSzPts val="1100"/>
                        <a:buFont typeface="Arial"/>
                        <a:buNone/>
                      </a:pPr>
                      <a:r>
                        <a:rPr b="1" i="1" lang="en">
                          <a:solidFill>
                            <a:schemeClr val="lt1"/>
                          </a:solidFill>
                          <a:latin typeface="Times New Roman"/>
                          <a:ea typeface="Times New Roman"/>
                          <a:cs typeface="Times New Roman"/>
                          <a:sym typeface="Times New Roman"/>
                        </a:rPr>
                        <a:t>x</a:t>
                      </a:r>
                      <a:r>
                        <a:rPr b="1" baseline="30000" lang="en">
                          <a:solidFill>
                            <a:schemeClr val="lt1"/>
                          </a:solidFill>
                          <a:latin typeface="Noto Sans"/>
                          <a:ea typeface="Noto Sans"/>
                          <a:cs typeface="Noto Sans"/>
                          <a:sym typeface="Noto Sans"/>
                        </a:rPr>
                        <a:t>2</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9</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4</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1</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0</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1</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4</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9</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500175">
                <a:tc>
                  <a:txBody>
                    <a:bodyPr/>
                    <a:lstStyle/>
                    <a:p>
                      <a:pPr indent="0" lvl="0" marL="0" rtl="0" algn="ctr">
                        <a:spcBef>
                          <a:spcPts val="0"/>
                        </a:spcBef>
                        <a:spcAft>
                          <a:spcPts val="0"/>
                        </a:spcAft>
                        <a:buClr>
                          <a:schemeClr val="dk1"/>
                        </a:buClr>
                        <a:buSzPts val="1100"/>
                        <a:buFont typeface="Arial"/>
                        <a:buNone/>
                      </a:pPr>
                      <a:r>
                        <a:rPr b="1" i="1" lang="en">
                          <a:solidFill>
                            <a:schemeClr val="lt1"/>
                          </a:solidFill>
                          <a:latin typeface="Times New Roman"/>
                          <a:ea typeface="Times New Roman"/>
                          <a:cs typeface="Times New Roman"/>
                          <a:sym typeface="Times New Roman"/>
                        </a:rPr>
                        <a:t>x</a:t>
                      </a:r>
                      <a:r>
                        <a:rPr b="1" baseline="30000" lang="en">
                          <a:solidFill>
                            <a:schemeClr val="lt1"/>
                          </a:solidFill>
                          <a:latin typeface="Noto Sans"/>
                          <a:ea typeface="Noto Sans"/>
                          <a:cs typeface="Noto Sans"/>
                          <a:sym typeface="Noto Sans"/>
                        </a:rPr>
                        <a:t>2</a:t>
                      </a:r>
                      <a:r>
                        <a:rPr b="1" lang="en">
                          <a:solidFill>
                            <a:schemeClr val="lt1"/>
                          </a:solidFill>
                          <a:latin typeface="Noto Sans"/>
                          <a:ea typeface="Noto Sans"/>
                          <a:cs typeface="Noto Sans"/>
                          <a:sym typeface="Noto Sans"/>
                        </a:rPr>
                        <a:t> + 5</a:t>
                      </a:r>
                      <a:endParaRPr b="1">
                        <a:solidFill>
                          <a:schemeClr val="lt1"/>
                        </a:solidFill>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14</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9</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6</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5</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6</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9</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14</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500175">
                <a:tc>
                  <a:txBody>
                    <a:bodyPr/>
                    <a:lstStyle/>
                    <a:p>
                      <a:pPr indent="0" lvl="0" marL="0" rtl="0" algn="ctr">
                        <a:spcBef>
                          <a:spcPts val="0"/>
                        </a:spcBef>
                        <a:spcAft>
                          <a:spcPts val="0"/>
                        </a:spcAft>
                        <a:buClr>
                          <a:schemeClr val="dk1"/>
                        </a:buClr>
                        <a:buSzPts val="1100"/>
                        <a:buFont typeface="Arial"/>
                        <a:buNone/>
                      </a:pPr>
                      <a:r>
                        <a:rPr b="1" i="1" lang="en">
                          <a:solidFill>
                            <a:schemeClr val="lt1"/>
                          </a:solidFill>
                          <a:latin typeface="Times New Roman"/>
                          <a:ea typeface="Times New Roman"/>
                          <a:cs typeface="Times New Roman"/>
                          <a:sym typeface="Times New Roman"/>
                        </a:rPr>
                        <a:t>x</a:t>
                      </a:r>
                      <a:r>
                        <a:rPr b="1" baseline="30000" lang="en">
                          <a:solidFill>
                            <a:schemeClr val="lt1"/>
                          </a:solidFill>
                          <a:latin typeface="Noto Sans"/>
                          <a:ea typeface="Noto Sans"/>
                          <a:cs typeface="Noto Sans"/>
                          <a:sym typeface="Noto Sans"/>
                        </a:rPr>
                        <a:t>2</a:t>
                      </a:r>
                      <a:r>
                        <a:rPr b="1" lang="en">
                          <a:solidFill>
                            <a:schemeClr val="lt1"/>
                          </a:solidFill>
                          <a:latin typeface="Noto Sans"/>
                          <a:ea typeface="Noto Sans"/>
                          <a:cs typeface="Noto Sans"/>
                          <a:sym typeface="Noto Sans"/>
                        </a:rPr>
                        <a:t> - 4</a:t>
                      </a:r>
                      <a:endParaRPr b="1" i="1">
                        <a:solidFill>
                          <a:schemeClr val="lt1"/>
                        </a:solidFill>
                        <a:latin typeface="Times New Roman"/>
                        <a:ea typeface="Times New Roman"/>
                        <a:cs typeface="Times New Roman"/>
                        <a:sym typeface="Times New Roman"/>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5</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0</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–3</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–4</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–3</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0</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5</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500175">
                <a:tc>
                  <a:txBody>
                    <a:bodyPr/>
                    <a:lstStyle/>
                    <a:p>
                      <a:pPr indent="0" lvl="0" marL="0" rtl="0" algn="ctr">
                        <a:spcBef>
                          <a:spcPts val="0"/>
                        </a:spcBef>
                        <a:spcAft>
                          <a:spcPts val="0"/>
                        </a:spcAft>
                        <a:buNone/>
                      </a:pPr>
                      <a:r>
                        <a:rPr b="1" i="1" lang="en">
                          <a:solidFill>
                            <a:schemeClr val="lt1"/>
                          </a:solidFill>
                          <a:highlight>
                            <a:schemeClr val="lt1"/>
                          </a:highlight>
                          <a:latin typeface="Times New Roman"/>
                          <a:ea typeface="Times New Roman"/>
                          <a:cs typeface="Times New Roman"/>
                          <a:sym typeface="Times New Roman"/>
                        </a:rPr>
                        <a:t>…..</a:t>
                      </a:r>
                      <a:r>
                        <a:rPr b="1" i="1" lang="en">
                          <a:solidFill>
                            <a:schemeClr val="dk1"/>
                          </a:solidFill>
                          <a:highlight>
                            <a:schemeClr val="lt1"/>
                          </a:highlight>
                          <a:latin typeface="Times New Roman"/>
                          <a:ea typeface="Times New Roman"/>
                          <a:cs typeface="Times New Roman"/>
                          <a:sym typeface="Times New Roman"/>
                        </a:rPr>
                        <a:t>?</a:t>
                      </a:r>
                      <a:r>
                        <a:rPr b="1" i="1" lang="en">
                          <a:solidFill>
                            <a:schemeClr val="lt1"/>
                          </a:solidFill>
                          <a:highlight>
                            <a:schemeClr val="lt1"/>
                          </a:highlight>
                          <a:latin typeface="Times New Roman"/>
                          <a:ea typeface="Times New Roman"/>
                          <a:cs typeface="Times New Roman"/>
                          <a:sym typeface="Times New Roman"/>
                        </a:rPr>
                        <a:t>.....</a:t>
                      </a:r>
                      <a:r>
                        <a:rPr b="1" i="1" lang="en">
                          <a:solidFill>
                            <a:schemeClr val="lt1"/>
                          </a:solidFill>
                          <a:highlight>
                            <a:srgbClr val="424242"/>
                          </a:highlight>
                          <a:latin typeface="Times New Roman"/>
                          <a:ea typeface="Times New Roman"/>
                          <a:cs typeface="Times New Roman"/>
                          <a:sym typeface="Times New Roman"/>
                        </a:rPr>
                        <a:t>  </a:t>
                      </a:r>
                      <a:endParaRPr b="1" i="1">
                        <a:solidFill>
                          <a:schemeClr val="lt1"/>
                        </a:solidFill>
                        <a:highlight>
                          <a:srgbClr val="424242"/>
                        </a:highlight>
                        <a:latin typeface="Times New Roman"/>
                        <a:ea typeface="Times New Roman"/>
                        <a:cs typeface="Times New Roman"/>
                        <a:sym typeface="Times New Roman"/>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1</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–4</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–7</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–8</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–7</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–4</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1</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bl>
          </a:graphicData>
        </a:graphic>
      </p:graphicFrame>
      <p:sp>
        <p:nvSpPr>
          <p:cNvPr id="316" name="Google Shape;316;p36"/>
          <p:cNvSpPr txBox="1"/>
          <p:nvPr/>
        </p:nvSpPr>
        <p:spPr>
          <a:xfrm>
            <a:off x="310900" y="968800"/>
            <a:ext cx="3916500" cy="3426000"/>
          </a:xfrm>
          <a:prstGeom prst="rect">
            <a:avLst/>
          </a:prstGeom>
          <a:noFill/>
          <a:ln>
            <a:noFill/>
          </a:ln>
        </p:spPr>
        <p:txBody>
          <a:bodyPr anchorCtr="0" anchor="t" bIns="91425" lIns="91425" spcFirstLastPara="1" rIns="91425" wrap="square" tIns="91425">
            <a:noAutofit/>
          </a:bodyPr>
          <a:lstStyle/>
          <a:p>
            <a:pPr indent="-349250" lvl="0" marL="457200" rtl="0" algn="l">
              <a:spcBef>
                <a:spcPts val="0"/>
              </a:spcBef>
              <a:spcAft>
                <a:spcPts val="0"/>
              </a:spcAft>
              <a:buClr>
                <a:schemeClr val="dk1"/>
              </a:buClr>
              <a:buSzPts val="1900"/>
              <a:buAutoNum type="arabicPeriod"/>
            </a:pPr>
            <a:r>
              <a:rPr lang="en" sz="1900">
                <a:solidFill>
                  <a:schemeClr val="dk1"/>
                </a:solidFill>
                <a:latin typeface="Noto Sans"/>
                <a:ea typeface="Noto Sans"/>
                <a:cs typeface="Noto Sans"/>
                <a:sym typeface="Noto Sans"/>
              </a:rPr>
              <a:t>Using the numbers in the table what is </a:t>
            </a:r>
            <a:r>
              <a:rPr lang="en" sz="1900">
                <a:solidFill>
                  <a:schemeClr val="dk1"/>
                </a:solidFill>
                <a:latin typeface="Noto Sans"/>
                <a:ea typeface="Noto Sans"/>
                <a:cs typeface="Noto Sans"/>
                <a:sym typeface="Noto Sans"/>
              </a:rPr>
              <a:t>the</a:t>
            </a:r>
            <a:r>
              <a:rPr lang="en" sz="1900">
                <a:solidFill>
                  <a:schemeClr val="dk1"/>
                </a:solidFill>
                <a:latin typeface="Noto Sans"/>
                <a:ea typeface="Noto Sans"/>
                <a:cs typeface="Noto Sans"/>
                <a:sym typeface="Noto Sans"/>
              </a:rPr>
              <a:t> missing equation?</a:t>
            </a:r>
            <a:endParaRPr sz="1900">
              <a:solidFill>
                <a:schemeClr val="dk1"/>
              </a:solidFill>
              <a:latin typeface="Noto Sans"/>
              <a:ea typeface="Noto Sans"/>
              <a:cs typeface="Noto Sans"/>
              <a:sym typeface="Noto Sans"/>
            </a:endParaRPr>
          </a:p>
          <a:p>
            <a:pPr indent="-349250" lvl="0" marL="457200" rtl="0" algn="l">
              <a:spcBef>
                <a:spcPts val="1000"/>
              </a:spcBef>
              <a:spcAft>
                <a:spcPts val="0"/>
              </a:spcAft>
              <a:buClr>
                <a:schemeClr val="dk1"/>
              </a:buClr>
              <a:buSzPts val="1900"/>
              <a:buFont typeface="Noto Sans"/>
              <a:buAutoNum type="arabicPeriod"/>
            </a:pPr>
            <a:r>
              <a:rPr lang="en" sz="1900">
                <a:solidFill>
                  <a:schemeClr val="dk1"/>
                </a:solidFill>
                <a:latin typeface="Noto Sans"/>
                <a:ea typeface="Noto Sans"/>
                <a:cs typeface="Noto Sans"/>
                <a:sym typeface="Noto Sans"/>
              </a:rPr>
              <a:t>How many units will the graph shift?</a:t>
            </a:r>
            <a:endParaRPr sz="1900">
              <a:solidFill>
                <a:schemeClr val="dk1"/>
              </a:solidFill>
              <a:latin typeface="Noto Sans"/>
              <a:ea typeface="Noto Sans"/>
              <a:cs typeface="Noto Sans"/>
              <a:sym typeface="Noto Sans"/>
            </a:endParaRPr>
          </a:p>
          <a:p>
            <a:pPr indent="-349250" lvl="0" marL="457200" rtl="0" algn="l">
              <a:spcBef>
                <a:spcPts val="1000"/>
              </a:spcBef>
              <a:spcAft>
                <a:spcPts val="1000"/>
              </a:spcAft>
              <a:buClr>
                <a:schemeClr val="dk1"/>
              </a:buClr>
              <a:buSzPts val="1900"/>
              <a:buFont typeface="Noto Sans"/>
              <a:buAutoNum type="arabicPeriod"/>
            </a:pPr>
            <a:r>
              <a:rPr lang="en" sz="1900">
                <a:solidFill>
                  <a:schemeClr val="dk1"/>
                </a:solidFill>
                <a:latin typeface="Noto Sans"/>
                <a:ea typeface="Noto Sans"/>
                <a:cs typeface="Noto Sans"/>
                <a:sym typeface="Noto Sans"/>
              </a:rPr>
              <a:t>Will the graph move up or down?</a:t>
            </a:r>
            <a:endParaRPr sz="1900">
              <a:solidFill>
                <a:schemeClr val="dk1"/>
              </a:solidFill>
              <a:latin typeface="Noto Sans"/>
              <a:ea typeface="Noto Sans"/>
              <a:cs typeface="Noto Sans"/>
              <a:sym typeface="Noto Sans"/>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20" name="Shape 320"/>
        <p:cNvGrpSpPr/>
        <p:nvPr/>
      </p:nvGrpSpPr>
      <p:grpSpPr>
        <a:xfrm>
          <a:off x="0" y="0"/>
          <a:ext cx="0" cy="0"/>
          <a:chOff x="0" y="0"/>
          <a:chExt cx="0" cy="0"/>
        </a:xfrm>
      </p:grpSpPr>
      <p:sp>
        <p:nvSpPr>
          <p:cNvPr id="321" name="Google Shape;321;p37"/>
          <p:cNvSpPr txBox="1"/>
          <p:nvPr>
            <p:ph type="title"/>
          </p:nvPr>
        </p:nvSpPr>
        <p:spPr>
          <a:xfrm>
            <a:off x="311700" y="58426"/>
            <a:ext cx="8520600" cy="6630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a:t>
            </a:r>
            <a:r>
              <a:rPr b="0" lang="en" sz="1400">
                <a:solidFill>
                  <a:srgbClr val="666666"/>
                </a:solidFill>
              </a:rPr>
              <a:t>| Part 3</a:t>
            </a:r>
            <a:endParaRPr b="0" sz="1400">
              <a:solidFill>
                <a:srgbClr val="666666"/>
              </a:solidFill>
            </a:endParaRPr>
          </a:p>
          <a:p>
            <a:pPr indent="0" lvl="0" marL="0" rtl="0" algn="l">
              <a:spcBef>
                <a:spcPts val="0"/>
              </a:spcBef>
              <a:spcAft>
                <a:spcPts val="0"/>
              </a:spcAft>
              <a:buNone/>
            </a:pPr>
            <a:r>
              <a:rPr lang="en"/>
              <a:t>Self Check - </a:t>
            </a:r>
            <a:r>
              <a:rPr lang="en"/>
              <a:t>Review</a:t>
            </a:r>
            <a:endParaRPr/>
          </a:p>
        </p:txBody>
      </p:sp>
      <p:sp>
        <p:nvSpPr>
          <p:cNvPr id="322" name="Google Shape;322;p3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23" name="Google Shape;323;p3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7.12.3 Understanding the Behaviors of a Graph in Relation to Its Quadratic Expression - Additional Resources</a:t>
            </a:r>
            <a:endParaRPr/>
          </a:p>
        </p:txBody>
      </p:sp>
      <p:pic>
        <p:nvPicPr>
          <p:cNvPr descr="Icon indicating the slide contains a additional resources for students who struggled with the check for understanding (self check) question" id="324" name="Google Shape;324;p37"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pic>
        <p:nvPicPr>
          <p:cNvPr id="325" name="Google Shape;325;p37" title="92855a54cc0fbed5499158a46a879c93bb43788fpng.png"/>
          <p:cNvPicPr preferRelativeResize="0"/>
          <p:nvPr/>
        </p:nvPicPr>
        <p:blipFill rotWithShape="1">
          <a:blip r:embed="rId4">
            <a:alphaModFix/>
          </a:blip>
          <a:srcRect b="0" l="0" r="0" t="0"/>
          <a:stretch/>
        </p:blipFill>
        <p:spPr>
          <a:xfrm>
            <a:off x="969356" y="1320169"/>
            <a:ext cx="2331720" cy="2331720"/>
          </a:xfrm>
          <a:prstGeom prst="rect">
            <a:avLst/>
          </a:prstGeom>
          <a:noFill/>
          <a:ln>
            <a:noFill/>
          </a:ln>
        </p:spPr>
      </p:pic>
      <p:sp>
        <p:nvSpPr>
          <p:cNvPr id="326" name="Google Shape;326;p37"/>
          <p:cNvSpPr txBox="1"/>
          <p:nvPr/>
        </p:nvSpPr>
        <p:spPr>
          <a:xfrm>
            <a:off x="310900" y="3640184"/>
            <a:ext cx="8671800" cy="10386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chemeClr val="dk1"/>
              </a:buClr>
              <a:buSzPts val="1400"/>
              <a:buChar char="●"/>
            </a:pPr>
            <a:r>
              <a:rPr lang="en">
                <a:solidFill>
                  <a:schemeClr val="dk1"/>
                </a:solidFill>
                <a:latin typeface="Noto Sans"/>
                <a:ea typeface="Noto Sans"/>
                <a:cs typeface="Noto Sans"/>
                <a:sym typeface="Noto Sans"/>
              </a:rPr>
              <a:t>The graph of </a:t>
            </a:r>
            <a:r>
              <a:rPr i="1" lang="en">
                <a:solidFill>
                  <a:schemeClr val="dk1"/>
                </a:solidFill>
                <a:latin typeface="Times New Roman"/>
                <a:ea typeface="Times New Roman"/>
                <a:cs typeface="Times New Roman"/>
                <a:sym typeface="Times New Roman"/>
              </a:rPr>
              <a:t>f</a:t>
            </a:r>
            <a:r>
              <a:rPr lang="en">
                <a:solidFill>
                  <a:schemeClr val="dk1"/>
                </a:solidFill>
                <a:latin typeface="Noto Sans"/>
                <a:ea typeface="Noto Sans"/>
                <a:cs typeface="Noto Sans"/>
                <a:sym typeface="Noto Sans"/>
              </a:rPr>
              <a:t>(</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 = </a:t>
            </a:r>
            <a:r>
              <a:rPr i="1" lang="en">
                <a:solidFill>
                  <a:schemeClr val="dk1"/>
                </a:solidFill>
                <a:latin typeface="Times New Roman"/>
                <a:ea typeface="Times New Roman"/>
                <a:cs typeface="Times New Roman"/>
                <a:sym typeface="Times New Roman"/>
              </a:rPr>
              <a:t>x</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(black) is a parabola opening upward with vertex at (0, 0). </a:t>
            </a:r>
            <a:endParaRPr>
              <a:solidFill>
                <a:schemeClr val="dk1"/>
              </a:solidFill>
              <a:latin typeface="Noto Sans"/>
              <a:ea typeface="Noto Sans"/>
              <a:cs typeface="Noto Sans"/>
              <a:sym typeface="Noto Sans"/>
            </a:endParaRPr>
          </a:p>
          <a:p>
            <a:pPr indent="-317500" lvl="0" marL="457200" rtl="0" algn="l">
              <a:spcBef>
                <a:spcPts val="0"/>
              </a:spcBef>
              <a:spcAft>
                <a:spcPts val="0"/>
              </a:spcAft>
              <a:buClr>
                <a:schemeClr val="dk1"/>
              </a:buClr>
              <a:buSzPts val="1400"/>
              <a:buChar char="●"/>
            </a:pPr>
            <a:r>
              <a:rPr lang="en">
                <a:solidFill>
                  <a:schemeClr val="dk1"/>
                </a:solidFill>
                <a:latin typeface="Noto Sans"/>
                <a:ea typeface="Noto Sans"/>
                <a:cs typeface="Noto Sans"/>
                <a:sym typeface="Noto Sans"/>
              </a:rPr>
              <a:t>Multiplying </a:t>
            </a:r>
            <a:r>
              <a:rPr i="1" lang="en">
                <a:solidFill>
                  <a:schemeClr val="dk1"/>
                </a:solidFill>
                <a:latin typeface="Times New Roman"/>
                <a:ea typeface="Times New Roman"/>
                <a:cs typeface="Times New Roman"/>
                <a:sym typeface="Times New Roman"/>
              </a:rPr>
              <a:t>x</a:t>
            </a:r>
            <a:r>
              <a:rPr baseline="30000" lang="en">
                <a:solidFill>
                  <a:schemeClr val="dk1"/>
                </a:solidFill>
                <a:latin typeface="Noto Sans"/>
                <a:ea typeface="Noto Sans"/>
                <a:cs typeface="Noto Sans"/>
                <a:sym typeface="Noto Sans"/>
              </a:rPr>
              <a:t>2 </a:t>
            </a:r>
            <a:r>
              <a:rPr lang="en">
                <a:solidFill>
                  <a:schemeClr val="dk1"/>
                </a:solidFill>
                <a:latin typeface="Noto Sans"/>
                <a:ea typeface="Noto Sans"/>
                <a:cs typeface="Noto Sans"/>
                <a:sym typeface="Noto Sans"/>
              </a:rPr>
              <a:t>by </a:t>
            </a:r>
            <a:r>
              <a:rPr lang="en">
                <a:solidFill>
                  <a:schemeClr val="dk1"/>
                </a:solidFill>
                <a:highlight>
                  <a:srgbClr val="6FA8DC"/>
                </a:highlight>
                <a:latin typeface="Noto Sans"/>
                <a:ea typeface="Noto Sans"/>
                <a:cs typeface="Noto Sans"/>
                <a:sym typeface="Noto Sans"/>
              </a:rPr>
              <a:t>2</a:t>
            </a:r>
            <a:r>
              <a:rPr lang="en">
                <a:solidFill>
                  <a:schemeClr val="dk1"/>
                </a:solidFill>
                <a:latin typeface="Noto Sans"/>
                <a:ea typeface="Noto Sans"/>
                <a:cs typeface="Noto Sans"/>
                <a:sym typeface="Noto Sans"/>
              </a:rPr>
              <a:t> gives </a:t>
            </a:r>
            <a:r>
              <a:rPr i="1" lang="en">
                <a:solidFill>
                  <a:schemeClr val="dk1"/>
                </a:solidFill>
                <a:latin typeface="Times New Roman"/>
                <a:ea typeface="Times New Roman"/>
                <a:cs typeface="Times New Roman"/>
                <a:sym typeface="Times New Roman"/>
              </a:rPr>
              <a:t>f</a:t>
            </a:r>
            <a:r>
              <a:rPr lang="en">
                <a:solidFill>
                  <a:schemeClr val="dk1"/>
                </a:solidFill>
                <a:latin typeface="Noto Sans"/>
                <a:ea typeface="Noto Sans"/>
                <a:cs typeface="Noto Sans"/>
                <a:sym typeface="Noto Sans"/>
              </a:rPr>
              <a:t>(</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 = 2</a:t>
            </a:r>
            <a:r>
              <a:rPr i="1" lang="en">
                <a:solidFill>
                  <a:schemeClr val="dk1"/>
                </a:solidFill>
                <a:latin typeface="Times New Roman"/>
                <a:ea typeface="Times New Roman"/>
                <a:cs typeface="Times New Roman"/>
                <a:sym typeface="Times New Roman"/>
              </a:rPr>
              <a:t>x</a:t>
            </a:r>
            <a:r>
              <a:rPr baseline="30000" lang="en">
                <a:solidFill>
                  <a:schemeClr val="dk1"/>
                </a:solidFill>
                <a:latin typeface="Noto Sans"/>
                <a:ea typeface="Noto Sans"/>
                <a:cs typeface="Noto Sans"/>
                <a:sym typeface="Noto Sans"/>
              </a:rPr>
              <a:t>2 </a:t>
            </a:r>
            <a:r>
              <a:rPr lang="en">
                <a:solidFill>
                  <a:schemeClr val="dk1"/>
                </a:solidFill>
                <a:latin typeface="Noto Sans"/>
                <a:ea typeface="Noto Sans"/>
                <a:cs typeface="Noto Sans"/>
                <a:sym typeface="Noto Sans"/>
              </a:rPr>
              <a:t>(blue) makes the graph </a:t>
            </a:r>
            <a:r>
              <a:rPr lang="en">
                <a:solidFill>
                  <a:schemeClr val="dk1"/>
                </a:solidFill>
                <a:highlight>
                  <a:srgbClr val="6FA8DC"/>
                </a:highlight>
                <a:latin typeface="Noto Sans"/>
                <a:ea typeface="Noto Sans"/>
                <a:cs typeface="Noto Sans"/>
                <a:sym typeface="Noto Sans"/>
              </a:rPr>
              <a:t>steeper</a:t>
            </a:r>
            <a:r>
              <a:rPr lang="en">
                <a:solidFill>
                  <a:schemeClr val="dk1"/>
                </a:solidFill>
                <a:latin typeface="Noto Sans"/>
                <a:ea typeface="Noto Sans"/>
                <a:cs typeface="Noto Sans"/>
                <a:sym typeface="Noto Sans"/>
              </a:rPr>
              <a:t> and the parabola </a:t>
            </a:r>
            <a:r>
              <a:rPr lang="en">
                <a:solidFill>
                  <a:schemeClr val="dk1"/>
                </a:solidFill>
                <a:highlight>
                  <a:srgbClr val="6FA8DC"/>
                </a:highlight>
                <a:latin typeface="Noto Sans"/>
                <a:ea typeface="Noto Sans"/>
                <a:cs typeface="Noto Sans"/>
                <a:sym typeface="Noto Sans"/>
              </a:rPr>
              <a:t>narrower</a:t>
            </a:r>
            <a:r>
              <a:rPr lang="en">
                <a:solidFill>
                  <a:schemeClr val="dk1"/>
                </a:solidFill>
                <a:latin typeface="Noto Sans"/>
                <a:ea typeface="Noto Sans"/>
                <a:cs typeface="Noto Sans"/>
                <a:sym typeface="Noto Sans"/>
              </a:rPr>
              <a:t>. </a:t>
            </a:r>
            <a:endParaRPr>
              <a:solidFill>
                <a:schemeClr val="dk1"/>
              </a:solidFill>
              <a:latin typeface="Noto Sans"/>
              <a:ea typeface="Noto Sans"/>
              <a:cs typeface="Noto Sans"/>
              <a:sym typeface="Noto Sans"/>
            </a:endParaRPr>
          </a:p>
          <a:p>
            <a:pPr indent="-317500" lvl="0" marL="457200" rtl="0" algn="l">
              <a:spcBef>
                <a:spcPts val="0"/>
              </a:spcBef>
              <a:spcAft>
                <a:spcPts val="0"/>
              </a:spcAft>
              <a:buClr>
                <a:schemeClr val="dk1"/>
              </a:buClr>
              <a:buSzPts val="1400"/>
              <a:buFont typeface="Noto Sans"/>
              <a:buChar char="●"/>
            </a:pPr>
            <a:r>
              <a:rPr lang="en">
                <a:solidFill>
                  <a:schemeClr val="dk1"/>
                </a:solidFill>
                <a:latin typeface="Noto Sans"/>
                <a:ea typeface="Noto Sans"/>
                <a:cs typeface="Noto Sans"/>
                <a:sym typeface="Noto Sans"/>
              </a:rPr>
              <a:t>Multiplying </a:t>
            </a:r>
            <a:r>
              <a:rPr i="1" lang="en">
                <a:solidFill>
                  <a:schemeClr val="dk1"/>
                </a:solidFill>
                <a:latin typeface="Times New Roman"/>
                <a:ea typeface="Times New Roman"/>
                <a:cs typeface="Times New Roman"/>
                <a:sym typeface="Times New Roman"/>
              </a:rPr>
              <a:t>x</a:t>
            </a:r>
            <a:r>
              <a:rPr baseline="30000" lang="en">
                <a:solidFill>
                  <a:schemeClr val="dk1"/>
                </a:solidFill>
                <a:latin typeface="Noto Sans"/>
                <a:ea typeface="Noto Sans"/>
                <a:cs typeface="Noto Sans"/>
                <a:sym typeface="Noto Sans"/>
              </a:rPr>
              <a:t>2 </a:t>
            </a:r>
            <a:r>
              <a:rPr lang="en">
                <a:solidFill>
                  <a:schemeClr val="dk1"/>
                </a:solidFill>
                <a:latin typeface="Noto Sans"/>
                <a:ea typeface="Noto Sans"/>
                <a:cs typeface="Noto Sans"/>
                <a:sym typeface="Noto Sans"/>
              </a:rPr>
              <a:t>by </a:t>
            </a:r>
            <a:r>
              <a:rPr lang="en">
                <a:solidFill>
                  <a:schemeClr val="dk1"/>
                </a:solidFill>
                <a:highlight>
                  <a:srgbClr val="EA9999"/>
                </a:highlight>
                <a:latin typeface="Noto Sans"/>
                <a:ea typeface="Noto Sans"/>
                <a:cs typeface="Noto Sans"/>
                <a:sym typeface="Noto Sans"/>
              </a:rPr>
              <a:t>½</a:t>
            </a:r>
            <a:r>
              <a:rPr lang="en">
                <a:solidFill>
                  <a:schemeClr val="dk1"/>
                </a:solidFill>
                <a:latin typeface="Noto Sans"/>
                <a:ea typeface="Noto Sans"/>
                <a:cs typeface="Noto Sans"/>
                <a:sym typeface="Noto Sans"/>
              </a:rPr>
              <a:t> gives </a:t>
            </a:r>
            <a:r>
              <a:rPr i="1" lang="en">
                <a:solidFill>
                  <a:schemeClr val="dk1"/>
                </a:solidFill>
                <a:latin typeface="Times New Roman"/>
                <a:ea typeface="Times New Roman"/>
                <a:cs typeface="Times New Roman"/>
                <a:sym typeface="Times New Roman"/>
              </a:rPr>
              <a:t>f</a:t>
            </a:r>
            <a:r>
              <a:rPr lang="en">
                <a:solidFill>
                  <a:schemeClr val="dk1"/>
                </a:solidFill>
                <a:latin typeface="Noto Sans"/>
                <a:ea typeface="Noto Sans"/>
                <a:cs typeface="Noto Sans"/>
                <a:sym typeface="Noto Sans"/>
              </a:rPr>
              <a:t>(</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 = ½</a:t>
            </a:r>
            <a:r>
              <a:rPr i="1" lang="en">
                <a:solidFill>
                  <a:schemeClr val="dk1"/>
                </a:solidFill>
                <a:latin typeface="Times New Roman"/>
                <a:ea typeface="Times New Roman"/>
                <a:cs typeface="Times New Roman"/>
                <a:sym typeface="Times New Roman"/>
              </a:rPr>
              <a:t>x</a:t>
            </a:r>
            <a:r>
              <a:rPr baseline="30000" lang="en">
                <a:solidFill>
                  <a:schemeClr val="dk1"/>
                </a:solidFill>
                <a:latin typeface="Noto Sans"/>
                <a:ea typeface="Noto Sans"/>
                <a:cs typeface="Noto Sans"/>
                <a:sym typeface="Noto Sans"/>
              </a:rPr>
              <a:t>2 </a:t>
            </a:r>
            <a:r>
              <a:rPr lang="en">
                <a:solidFill>
                  <a:schemeClr val="dk1"/>
                </a:solidFill>
                <a:latin typeface="Noto Sans"/>
                <a:ea typeface="Noto Sans"/>
                <a:cs typeface="Noto Sans"/>
                <a:sym typeface="Noto Sans"/>
              </a:rPr>
              <a:t>(red) makes the graph </a:t>
            </a:r>
            <a:r>
              <a:rPr lang="en">
                <a:solidFill>
                  <a:schemeClr val="dk1"/>
                </a:solidFill>
                <a:highlight>
                  <a:srgbClr val="EA9999"/>
                </a:highlight>
                <a:latin typeface="Noto Sans"/>
                <a:ea typeface="Noto Sans"/>
                <a:cs typeface="Noto Sans"/>
                <a:sym typeface="Noto Sans"/>
              </a:rPr>
              <a:t>less steep</a:t>
            </a:r>
            <a:r>
              <a:rPr lang="en">
                <a:solidFill>
                  <a:schemeClr val="dk1"/>
                </a:solidFill>
                <a:latin typeface="Noto Sans"/>
                <a:ea typeface="Noto Sans"/>
                <a:cs typeface="Noto Sans"/>
                <a:sym typeface="Noto Sans"/>
              </a:rPr>
              <a:t> and the parabola </a:t>
            </a:r>
            <a:r>
              <a:rPr lang="en">
                <a:solidFill>
                  <a:schemeClr val="dk1"/>
                </a:solidFill>
                <a:highlight>
                  <a:srgbClr val="EA9999"/>
                </a:highlight>
                <a:latin typeface="Noto Sans"/>
                <a:ea typeface="Noto Sans"/>
                <a:cs typeface="Noto Sans"/>
                <a:sym typeface="Noto Sans"/>
              </a:rPr>
              <a:t>wider.</a:t>
            </a:r>
            <a:r>
              <a:rPr lang="en">
                <a:solidFill>
                  <a:schemeClr val="dk1"/>
                </a:solidFill>
                <a:latin typeface="Noto Sans"/>
                <a:ea typeface="Noto Sans"/>
                <a:cs typeface="Noto Sans"/>
                <a:sym typeface="Noto Sans"/>
              </a:rPr>
              <a:t> </a:t>
            </a:r>
            <a:endParaRPr>
              <a:solidFill>
                <a:schemeClr val="dk1"/>
              </a:solidFill>
              <a:latin typeface="Noto Sans"/>
              <a:ea typeface="Noto Sans"/>
              <a:cs typeface="Noto Sans"/>
              <a:sym typeface="Noto Sans"/>
            </a:endParaRPr>
          </a:p>
          <a:p>
            <a:pPr indent="-317500" lvl="0" marL="457200" rtl="0" algn="l">
              <a:spcBef>
                <a:spcPts val="0"/>
              </a:spcBef>
              <a:spcAft>
                <a:spcPts val="0"/>
              </a:spcAft>
              <a:buClr>
                <a:schemeClr val="dk1"/>
              </a:buClr>
              <a:buSzPts val="1400"/>
              <a:buChar char="●"/>
            </a:pPr>
            <a:r>
              <a:rPr lang="en">
                <a:solidFill>
                  <a:schemeClr val="dk1"/>
                </a:solidFill>
                <a:latin typeface="Noto Sans"/>
                <a:ea typeface="Noto Sans"/>
                <a:cs typeface="Noto Sans"/>
                <a:sym typeface="Noto Sans"/>
              </a:rPr>
              <a:t>Multiplying </a:t>
            </a:r>
            <a:r>
              <a:rPr i="1" lang="en">
                <a:solidFill>
                  <a:schemeClr val="dk1"/>
                </a:solidFill>
                <a:latin typeface="Times New Roman"/>
                <a:ea typeface="Times New Roman"/>
                <a:cs typeface="Times New Roman"/>
                <a:sym typeface="Times New Roman"/>
              </a:rPr>
              <a:t>x</a:t>
            </a:r>
            <a:r>
              <a:rPr baseline="30000" lang="en">
                <a:solidFill>
                  <a:schemeClr val="dk1"/>
                </a:solidFill>
                <a:latin typeface="Noto Sans"/>
                <a:ea typeface="Noto Sans"/>
                <a:cs typeface="Noto Sans"/>
                <a:sym typeface="Noto Sans"/>
              </a:rPr>
              <a:t>2 </a:t>
            </a:r>
            <a:r>
              <a:rPr lang="en">
                <a:solidFill>
                  <a:schemeClr val="dk1"/>
                </a:solidFill>
                <a:latin typeface="Noto Sans"/>
                <a:ea typeface="Noto Sans"/>
                <a:cs typeface="Noto Sans"/>
                <a:sym typeface="Noto Sans"/>
              </a:rPr>
              <a:t>by </a:t>
            </a:r>
            <a:r>
              <a:rPr lang="en">
                <a:solidFill>
                  <a:schemeClr val="dk1"/>
                </a:solidFill>
                <a:highlight>
                  <a:srgbClr val="A8D7C8"/>
                </a:highlight>
                <a:latin typeface="Noto Sans"/>
                <a:ea typeface="Noto Sans"/>
                <a:cs typeface="Noto Sans"/>
                <a:sym typeface="Noto Sans"/>
              </a:rPr>
              <a:t>-2</a:t>
            </a:r>
            <a:r>
              <a:rPr lang="en">
                <a:solidFill>
                  <a:schemeClr val="dk1"/>
                </a:solidFill>
                <a:latin typeface="Noto Sans"/>
                <a:ea typeface="Noto Sans"/>
                <a:cs typeface="Noto Sans"/>
                <a:sym typeface="Noto Sans"/>
              </a:rPr>
              <a:t> gives </a:t>
            </a:r>
            <a:r>
              <a:rPr i="1" lang="en">
                <a:solidFill>
                  <a:schemeClr val="dk1"/>
                </a:solidFill>
                <a:latin typeface="Times New Roman"/>
                <a:ea typeface="Times New Roman"/>
                <a:cs typeface="Times New Roman"/>
                <a:sym typeface="Times New Roman"/>
              </a:rPr>
              <a:t>f</a:t>
            </a:r>
            <a:r>
              <a:rPr lang="en">
                <a:solidFill>
                  <a:schemeClr val="dk1"/>
                </a:solidFill>
                <a:latin typeface="Noto Sans"/>
                <a:ea typeface="Noto Sans"/>
                <a:cs typeface="Noto Sans"/>
                <a:sym typeface="Noto Sans"/>
              </a:rPr>
              <a:t>(</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 = -2</a:t>
            </a:r>
            <a:r>
              <a:rPr i="1" lang="en">
                <a:solidFill>
                  <a:schemeClr val="dk1"/>
                </a:solidFill>
                <a:latin typeface="Times New Roman"/>
                <a:ea typeface="Times New Roman"/>
                <a:cs typeface="Times New Roman"/>
                <a:sym typeface="Times New Roman"/>
              </a:rPr>
              <a:t>x</a:t>
            </a:r>
            <a:r>
              <a:rPr baseline="30000" lang="en">
                <a:solidFill>
                  <a:schemeClr val="dk1"/>
                </a:solidFill>
                <a:latin typeface="Noto Sans"/>
                <a:ea typeface="Noto Sans"/>
                <a:cs typeface="Noto Sans"/>
                <a:sym typeface="Noto Sans"/>
              </a:rPr>
              <a:t>2 </a:t>
            </a:r>
            <a:r>
              <a:rPr lang="en">
                <a:solidFill>
                  <a:schemeClr val="dk1"/>
                </a:solidFill>
                <a:latin typeface="Noto Sans"/>
                <a:ea typeface="Noto Sans"/>
                <a:cs typeface="Noto Sans"/>
                <a:sym typeface="Noto Sans"/>
              </a:rPr>
              <a:t>(green) makes the </a:t>
            </a:r>
            <a:r>
              <a:rPr lang="en">
                <a:solidFill>
                  <a:schemeClr val="dk1"/>
                </a:solidFill>
                <a:highlight>
                  <a:srgbClr val="A8D7C8"/>
                </a:highlight>
                <a:latin typeface="Noto Sans"/>
                <a:ea typeface="Noto Sans"/>
                <a:cs typeface="Noto Sans"/>
                <a:sym typeface="Noto Sans"/>
              </a:rPr>
              <a:t>graph open downward</a:t>
            </a:r>
            <a:r>
              <a:rPr lang="en">
                <a:solidFill>
                  <a:schemeClr val="dk1"/>
                </a:solidFill>
                <a:latin typeface="Noto Sans"/>
                <a:ea typeface="Noto Sans"/>
                <a:cs typeface="Noto Sans"/>
                <a:sym typeface="Noto Sans"/>
              </a:rPr>
              <a:t>. </a:t>
            </a:r>
            <a:endParaRPr>
              <a:solidFill>
                <a:schemeClr val="dk1"/>
              </a:solidFill>
              <a:latin typeface="Noto Sans"/>
              <a:ea typeface="Noto Sans"/>
              <a:cs typeface="Noto Sans"/>
              <a:sym typeface="Noto Sans"/>
            </a:endParaRPr>
          </a:p>
        </p:txBody>
      </p:sp>
      <p:graphicFrame>
        <p:nvGraphicFramePr>
          <p:cNvPr id="327" name="Google Shape;327;p37"/>
          <p:cNvGraphicFramePr/>
          <p:nvPr/>
        </p:nvGraphicFramePr>
        <p:xfrm>
          <a:off x="3730865" y="1320183"/>
          <a:ext cx="3000000" cy="3000000"/>
        </p:xfrm>
        <a:graphic>
          <a:graphicData uri="http://schemas.openxmlformats.org/drawingml/2006/table">
            <a:tbl>
              <a:tblPr>
                <a:noFill/>
                <a:tableStyleId>{25905F4A-84CE-416B-AC5C-071C4E633357}</a:tableStyleId>
              </a:tblPr>
              <a:tblGrid>
                <a:gridCol w="915975"/>
                <a:gridCol w="508350"/>
                <a:gridCol w="508350"/>
                <a:gridCol w="508350"/>
                <a:gridCol w="508350"/>
                <a:gridCol w="508350"/>
                <a:gridCol w="508350"/>
                <a:gridCol w="508350"/>
              </a:tblGrid>
              <a:tr h="489850">
                <a:tc>
                  <a:txBody>
                    <a:bodyPr/>
                    <a:lstStyle/>
                    <a:p>
                      <a:pPr indent="0" lvl="0" marL="0" rtl="0" algn="ctr">
                        <a:spcBef>
                          <a:spcPts val="0"/>
                        </a:spcBef>
                        <a:spcAft>
                          <a:spcPts val="0"/>
                        </a:spcAft>
                        <a:buNone/>
                      </a:pPr>
                      <a:r>
                        <a:rPr b="1" i="1" lang="en">
                          <a:solidFill>
                            <a:srgbClr val="FFFFFF"/>
                          </a:solidFill>
                          <a:latin typeface="Times New Roman"/>
                          <a:ea typeface="Times New Roman"/>
                          <a:cs typeface="Times New Roman"/>
                          <a:sym typeface="Times New Roman"/>
                        </a:rPr>
                        <a:t>x</a:t>
                      </a:r>
                      <a:endParaRPr b="1" i="1">
                        <a:solidFill>
                          <a:srgbClr val="FFFFFF"/>
                        </a:solidFill>
                        <a:latin typeface="Times New Roman"/>
                        <a:ea typeface="Times New Roman"/>
                        <a:cs typeface="Times New Roman"/>
                        <a:sym typeface="Times New Roman"/>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a:t>
                      </a:r>
                      <a:r>
                        <a:rPr lang="en" sz="1350">
                          <a:latin typeface="Noto Sans"/>
                          <a:ea typeface="Noto Sans"/>
                          <a:cs typeface="Noto Sans"/>
                          <a:sym typeface="Noto Sans"/>
                        </a:rPr>
                        <a:t>3</a:t>
                      </a:r>
                      <a:endParaRPr sz="1350">
                        <a:latin typeface="Noto Sans"/>
                        <a:ea typeface="Noto Sans"/>
                        <a:cs typeface="Noto Sans"/>
                        <a:sym typeface="Noto Sans"/>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a:t>
                      </a:r>
                      <a:r>
                        <a:rPr lang="en" sz="1350">
                          <a:latin typeface="Noto Sans"/>
                          <a:ea typeface="Noto Sans"/>
                          <a:cs typeface="Noto Sans"/>
                          <a:sym typeface="Noto Sans"/>
                        </a:rPr>
                        <a:t>2</a:t>
                      </a:r>
                      <a:endParaRPr sz="1350">
                        <a:latin typeface="Noto Sans"/>
                        <a:ea typeface="Noto Sans"/>
                        <a:cs typeface="Noto Sans"/>
                        <a:sym typeface="Noto Sans"/>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a:t>
                      </a:r>
                      <a:r>
                        <a:rPr lang="en" sz="1350">
                          <a:latin typeface="Noto Sans"/>
                          <a:ea typeface="Noto Sans"/>
                          <a:cs typeface="Noto Sans"/>
                          <a:sym typeface="Noto Sans"/>
                        </a:rPr>
                        <a:t>1</a:t>
                      </a:r>
                      <a:endParaRPr sz="1350">
                        <a:latin typeface="Noto Sans"/>
                        <a:ea typeface="Noto Sans"/>
                        <a:cs typeface="Noto Sans"/>
                        <a:sym typeface="Noto Sans"/>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0</a:t>
                      </a:r>
                      <a:endParaRPr sz="1350">
                        <a:latin typeface="Noto Sans"/>
                        <a:ea typeface="Noto Sans"/>
                        <a:cs typeface="Noto Sans"/>
                        <a:sym typeface="Noto Sans"/>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1</a:t>
                      </a:r>
                      <a:endParaRPr sz="1350">
                        <a:latin typeface="Noto Sans"/>
                        <a:ea typeface="Noto Sans"/>
                        <a:cs typeface="Noto Sans"/>
                        <a:sym typeface="Noto Sans"/>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2</a:t>
                      </a:r>
                      <a:endParaRPr sz="1350">
                        <a:latin typeface="Noto Sans"/>
                        <a:ea typeface="Noto Sans"/>
                        <a:cs typeface="Noto Sans"/>
                        <a:sym typeface="Noto Sans"/>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3</a:t>
                      </a:r>
                      <a:endParaRPr sz="1350">
                        <a:latin typeface="Noto Sans"/>
                        <a:ea typeface="Noto Sans"/>
                        <a:cs typeface="Noto Sans"/>
                        <a:sym typeface="Noto Sans"/>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458575">
                <a:tc>
                  <a:txBody>
                    <a:bodyPr/>
                    <a:lstStyle/>
                    <a:p>
                      <a:pPr indent="0" lvl="0" marL="0" rtl="0" algn="ctr">
                        <a:spcBef>
                          <a:spcPts val="0"/>
                        </a:spcBef>
                        <a:spcAft>
                          <a:spcPts val="0"/>
                        </a:spcAft>
                        <a:buClr>
                          <a:schemeClr val="dk1"/>
                        </a:buClr>
                        <a:buSzPts val="1100"/>
                        <a:buFont typeface="Arial"/>
                        <a:buNone/>
                      </a:pPr>
                      <a:r>
                        <a:rPr b="1" i="1" lang="en">
                          <a:solidFill>
                            <a:schemeClr val="lt1"/>
                          </a:solidFill>
                          <a:latin typeface="Times New Roman"/>
                          <a:ea typeface="Times New Roman"/>
                          <a:cs typeface="Times New Roman"/>
                          <a:sym typeface="Times New Roman"/>
                        </a:rPr>
                        <a:t>x</a:t>
                      </a:r>
                      <a:r>
                        <a:rPr b="1" baseline="30000" lang="en">
                          <a:solidFill>
                            <a:schemeClr val="lt1"/>
                          </a:solidFill>
                          <a:latin typeface="Noto Sans"/>
                          <a:ea typeface="Noto Sans"/>
                          <a:cs typeface="Noto Sans"/>
                          <a:sym typeface="Noto Sans"/>
                        </a:rPr>
                        <a:t>2</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lang="en" sz="1350">
                          <a:solidFill>
                            <a:schemeClr val="lt1"/>
                          </a:solidFill>
                          <a:latin typeface="Noto Sans"/>
                          <a:ea typeface="Noto Sans"/>
                          <a:cs typeface="Noto Sans"/>
                          <a:sym typeface="Noto Sans"/>
                        </a:rPr>
                        <a:t>9</a:t>
                      </a:r>
                      <a:endParaRPr sz="1350">
                        <a:solidFill>
                          <a:schemeClr val="lt1"/>
                        </a:solidFill>
                        <a:latin typeface="Noto Sans"/>
                        <a:ea typeface="Noto Sans"/>
                        <a:cs typeface="Noto Sans"/>
                        <a:sym typeface="Noto Sans"/>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chemeClr val="accent2"/>
                    </a:solidFill>
                  </a:tcPr>
                </a:tc>
                <a:tc>
                  <a:txBody>
                    <a:bodyPr/>
                    <a:lstStyle/>
                    <a:p>
                      <a:pPr indent="0" lvl="0" marL="0" rtl="0" algn="ctr">
                        <a:spcBef>
                          <a:spcPts val="0"/>
                        </a:spcBef>
                        <a:spcAft>
                          <a:spcPts val="0"/>
                        </a:spcAft>
                        <a:buNone/>
                      </a:pPr>
                      <a:r>
                        <a:rPr lang="en" sz="1350">
                          <a:solidFill>
                            <a:schemeClr val="lt1"/>
                          </a:solidFill>
                          <a:latin typeface="Noto Sans"/>
                          <a:ea typeface="Noto Sans"/>
                          <a:cs typeface="Noto Sans"/>
                          <a:sym typeface="Noto Sans"/>
                        </a:rPr>
                        <a:t>4</a:t>
                      </a:r>
                      <a:endParaRPr sz="1350">
                        <a:solidFill>
                          <a:schemeClr val="lt1"/>
                        </a:solidFill>
                        <a:latin typeface="Noto Sans"/>
                        <a:ea typeface="Noto Sans"/>
                        <a:cs typeface="Noto Sans"/>
                        <a:sym typeface="Noto Sans"/>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chemeClr val="accent2"/>
                    </a:solidFill>
                  </a:tcPr>
                </a:tc>
                <a:tc>
                  <a:txBody>
                    <a:bodyPr/>
                    <a:lstStyle/>
                    <a:p>
                      <a:pPr indent="0" lvl="0" marL="0" rtl="0" algn="ctr">
                        <a:spcBef>
                          <a:spcPts val="0"/>
                        </a:spcBef>
                        <a:spcAft>
                          <a:spcPts val="0"/>
                        </a:spcAft>
                        <a:buNone/>
                      </a:pPr>
                      <a:r>
                        <a:rPr lang="en" sz="1350">
                          <a:solidFill>
                            <a:schemeClr val="lt1"/>
                          </a:solidFill>
                          <a:latin typeface="Noto Sans"/>
                          <a:ea typeface="Noto Sans"/>
                          <a:cs typeface="Noto Sans"/>
                          <a:sym typeface="Noto Sans"/>
                        </a:rPr>
                        <a:t>1</a:t>
                      </a:r>
                      <a:endParaRPr sz="1350">
                        <a:solidFill>
                          <a:schemeClr val="lt1"/>
                        </a:solidFill>
                        <a:latin typeface="Noto Sans"/>
                        <a:ea typeface="Noto Sans"/>
                        <a:cs typeface="Noto Sans"/>
                        <a:sym typeface="Noto Sans"/>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chemeClr val="accent2"/>
                    </a:solidFill>
                  </a:tcPr>
                </a:tc>
                <a:tc>
                  <a:txBody>
                    <a:bodyPr/>
                    <a:lstStyle/>
                    <a:p>
                      <a:pPr indent="0" lvl="0" marL="0" rtl="0" algn="ctr">
                        <a:spcBef>
                          <a:spcPts val="0"/>
                        </a:spcBef>
                        <a:spcAft>
                          <a:spcPts val="0"/>
                        </a:spcAft>
                        <a:buNone/>
                      </a:pPr>
                      <a:r>
                        <a:rPr lang="en" sz="1350">
                          <a:solidFill>
                            <a:schemeClr val="lt1"/>
                          </a:solidFill>
                          <a:latin typeface="Noto Sans"/>
                          <a:ea typeface="Noto Sans"/>
                          <a:cs typeface="Noto Sans"/>
                          <a:sym typeface="Noto Sans"/>
                        </a:rPr>
                        <a:t>0</a:t>
                      </a:r>
                      <a:endParaRPr sz="1350">
                        <a:solidFill>
                          <a:schemeClr val="lt1"/>
                        </a:solidFill>
                        <a:latin typeface="Noto Sans"/>
                        <a:ea typeface="Noto Sans"/>
                        <a:cs typeface="Noto Sans"/>
                        <a:sym typeface="Noto Sans"/>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chemeClr val="accent2"/>
                    </a:solidFill>
                  </a:tcPr>
                </a:tc>
                <a:tc>
                  <a:txBody>
                    <a:bodyPr/>
                    <a:lstStyle/>
                    <a:p>
                      <a:pPr indent="0" lvl="0" marL="0" rtl="0" algn="ctr">
                        <a:spcBef>
                          <a:spcPts val="0"/>
                        </a:spcBef>
                        <a:spcAft>
                          <a:spcPts val="0"/>
                        </a:spcAft>
                        <a:buNone/>
                      </a:pPr>
                      <a:r>
                        <a:rPr lang="en" sz="1350">
                          <a:solidFill>
                            <a:schemeClr val="lt1"/>
                          </a:solidFill>
                          <a:latin typeface="Noto Sans"/>
                          <a:ea typeface="Noto Sans"/>
                          <a:cs typeface="Noto Sans"/>
                          <a:sym typeface="Noto Sans"/>
                        </a:rPr>
                        <a:t>1</a:t>
                      </a:r>
                      <a:endParaRPr sz="1350">
                        <a:solidFill>
                          <a:schemeClr val="lt1"/>
                        </a:solidFill>
                        <a:latin typeface="Noto Sans"/>
                        <a:ea typeface="Noto Sans"/>
                        <a:cs typeface="Noto Sans"/>
                        <a:sym typeface="Noto Sans"/>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chemeClr val="accent2"/>
                    </a:solidFill>
                  </a:tcPr>
                </a:tc>
                <a:tc>
                  <a:txBody>
                    <a:bodyPr/>
                    <a:lstStyle/>
                    <a:p>
                      <a:pPr indent="0" lvl="0" marL="0" rtl="0" algn="ctr">
                        <a:spcBef>
                          <a:spcPts val="0"/>
                        </a:spcBef>
                        <a:spcAft>
                          <a:spcPts val="0"/>
                        </a:spcAft>
                        <a:buNone/>
                      </a:pPr>
                      <a:r>
                        <a:rPr lang="en" sz="1350">
                          <a:solidFill>
                            <a:schemeClr val="lt1"/>
                          </a:solidFill>
                          <a:latin typeface="Noto Sans"/>
                          <a:ea typeface="Noto Sans"/>
                          <a:cs typeface="Noto Sans"/>
                          <a:sym typeface="Noto Sans"/>
                        </a:rPr>
                        <a:t>4</a:t>
                      </a:r>
                      <a:endParaRPr sz="1350">
                        <a:solidFill>
                          <a:schemeClr val="lt1"/>
                        </a:solidFill>
                        <a:latin typeface="Noto Sans"/>
                        <a:ea typeface="Noto Sans"/>
                        <a:cs typeface="Noto Sans"/>
                        <a:sym typeface="Noto Sans"/>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chemeClr val="accent2"/>
                    </a:solidFill>
                  </a:tcPr>
                </a:tc>
                <a:tc>
                  <a:txBody>
                    <a:bodyPr/>
                    <a:lstStyle/>
                    <a:p>
                      <a:pPr indent="0" lvl="0" marL="0" rtl="0" algn="ctr">
                        <a:spcBef>
                          <a:spcPts val="0"/>
                        </a:spcBef>
                        <a:spcAft>
                          <a:spcPts val="0"/>
                        </a:spcAft>
                        <a:buNone/>
                      </a:pPr>
                      <a:r>
                        <a:rPr lang="en" sz="1350">
                          <a:solidFill>
                            <a:schemeClr val="lt1"/>
                          </a:solidFill>
                          <a:latin typeface="Noto Sans"/>
                          <a:ea typeface="Noto Sans"/>
                          <a:cs typeface="Noto Sans"/>
                          <a:sym typeface="Noto Sans"/>
                        </a:rPr>
                        <a:t>9</a:t>
                      </a:r>
                      <a:endParaRPr sz="1350">
                        <a:solidFill>
                          <a:schemeClr val="lt1"/>
                        </a:solidFill>
                        <a:latin typeface="Noto Sans"/>
                        <a:ea typeface="Noto Sans"/>
                        <a:cs typeface="Noto Sans"/>
                        <a:sym typeface="Noto Sans"/>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chemeClr val="accent2"/>
                    </a:solidFill>
                  </a:tcPr>
                </a:tc>
              </a:tr>
              <a:tr h="458575">
                <a:tc>
                  <a:txBody>
                    <a:bodyPr/>
                    <a:lstStyle/>
                    <a:p>
                      <a:pPr indent="0" lvl="0" marL="0" rtl="0" algn="ctr">
                        <a:spcBef>
                          <a:spcPts val="0"/>
                        </a:spcBef>
                        <a:spcAft>
                          <a:spcPts val="0"/>
                        </a:spcAft>
                        <a:buClr>
                          <a:schemeClr val="dk1"/>
                        </a:buClr>
                        <a:buSzPts val="1100"/>
                        <a:buFont typeface="Arial"/>
                        <a:buNone/>
                      </a:pPr>
                      <a:r>
                        <a:rPr b="1" i="1" lang="en">
                          <a:solidFill>
                            <a:schemeClr val="lt1"/>
                          </a:solidFill>
                          <a:latin typeface="Times New Roman"/>
                          <a:ea typeface="Times New Roman"/>
                          <a:cs typeface="Times New Roman"/>
                          <a:sym typeface="Times New Roman"/>
                        </a:rPr>
                        <a:t>2</a:t>
                      </a:r>
                      <a:r>
                        <a:rPr b="1" i="1" lang="en">
                          <a:solidFill>
                            <a:schemeClr val="lt1"/>
                          </a:solidFill>
                          <a:latin typeface="Times New Roman"/>
                          <a:ea typeface="Times New Roman"/>
                          <a:cs typeface="Times New Roman"/>
                          <a:sym typeface="Times New Roman"/>
                        </a:rPr>
                        <a:t>x</a:t>
                      </a:r>
                      <a:r>
                        <a:rPr b="1" baseline="30000" lang="en">
                          <a:solidFill>
                            <a:schemeClr val="lt1"/>
                          </a:solidFill>
                          <a:latin typeface="Noto Sans"/>
                          <a:ea typeface="Noto Sans"/>
                          <a:cs typeface="Noto Sans"/>
                          <a:sym typeface="Noto Sans"/>
                        </a:rPr>
                        <a:t>2</a:t>
                      </a:r>
                      <a:endParaRPr b="1">
                        <a:solidFill>
                          <a:schemeClr val="lt1"/>
                        </a:solidFill>
                        <a:latin typeface="Noto Sans"/>
                        <a:ea typeface="Noto Sans"/>
                        <a:cs typeface="Noto Sans"/>
                        <a:sym typeface="Noto Sans"/>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18</a:t>
                      </a:r>
                      <a:endParaRPr sz="1350">
                        <a:latin typeface="Noto Sans"/>
                        <a:ea typeface="Noto Sans"/>
                        <a:cs typeface="Noto Sans"/>
                        <a:sym typeface="Noto Sans"/>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6FA8DC"/>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8</a:t>
                      </a:r>
                      <a:endParaRPr sz="1350">
                        <a:latin typeface="Noto Sans"/>
                        <a:ea typeface="Noto Sans"/>
                        <a:cs typeface="Noto Sans"/>
                        <a:sym typeface="Noto Sans"/>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6FA8DC"/>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2</a:t>
                      </a:r>
                      <a:endParaRPr sz="1350">
                        <a:latin typeface="Noto Sans"/>
                        <a:ea typeface="Noto Sans"/>
                        <a:cs typeface="Noto Sans"/>
                        <a:sym typeface="Noto Sans"/>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6FA8DC"/>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0</a:t>
                      </a:r>
                      <a:endParaRPr sz="1350">
                        <a:latin typeface="Noto Sans"/>
                        <a:ea typeface="Noto Sans"/>
                        <a:cs typeface="Noto Sans"/>
                        <a:sym typeface="Noto Sans"/>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6FA8DC"/>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2</a:t>
                      </a:r>
                      <a:endParaRPr sz="1350">
                        <a:latin typeface="Noto Sans"/>
                        <a:ea typeface="Noto Sans"/>
                        <a:cs typeface="Noto Sans"/>
                        <a:sym typeface="Noto Sans"/>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6FA8DC"/>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8</a:t>
                      </a:r>
                      <a:endParaRPr sz="1350">
                        <a:latin typeface="Noto Sans"/>
                        <a:ea typeface="Noto Sans"/>
                        <a:cs typeface="Noto Sans"/>
                        <a:sym typeface="Noto Sans"/>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6FA8DC"/>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18</a:t>
                      </a:r>
                      <a:endParaRPr sz="1350">
                        <a:latin typeface="Noto Sans"/>
                        <a:ea typeface="Noto Sans"/>
                        <a:cs typeface="Noto Sans"/>
                        <a:sym typeface="Noto Sans"/>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6FA8DC"/>
                    </a:solidFill>
                  </a:tcPr>
                </a:tc>
              </a:tr>
              <a:tr h="458575">
                <a:tc>
                  <a:txBody>
                    <a:bodyPr/>
                    <a:lstStyle/>
                    <a:p>
                      <a:pPr indent="0" lvl="0" marL="0" rtl="0" algn="ctr">
                        <a:spcBef>
                          <a:spcPts val="0"/>
                        </a:spcBef>
                        <a:spcAft>
                          <a:spcPts val="0"/>
                        </a:spcAft>
                        <a:buNone/>
                      </a:pPr>
                      <a:r>
                        <a:rPr b="1" i="1" lang="en">
                          <a:solidFill>
                            <a:schemeClr val="lt1"/>
                          </a:solidFill>
                          <a:latin typeface="Times New Roman"/>
                          <a:ea typeface="Times New Roman"/>
                          <a:cs typeface="Times New Roman"/>
                          <a:sym typeface="Times New Roman"/>
                        </a:rPr>
                        <a:t>½</a:t>
                      </a:r>
                      <a:r>
                        <a:rPr b="1" i="1" lang="en">
                          <a:solidFill>
                            <a:schemeClr val="lt1"/>
                          </a:solidFill>
                          <a:latin typeface="Times New Roman"/>
                          <a:ea typeface="Times New Roman"/>
                          <a:cs typeface="Times New Roman"/>
                          <a:sym typeface="Times New Roman"/>
                        </a:rPr>
                        <a:t>x</a:t>
                      </a:r>
                      <a:r>
                        <a:rPr b="1" baseline="30000" lang="en">
                          <a:solidFill>
                            <a:schemeClr val="lt1"/>
                          </a:solidFill>
                          <a:latin typeface="Noto Sans"/>
                          <a:ea typeface="Noto Sans"/>
                          <a:cs typeface="Noto Sans"/>
                          <a:sym typeface="Noto Sans"/>
                        </a:rPr>
                        <a:t>2</a:t>
                      </a:r>
                      <a:r>
                        <a:rPr b="1" i="1" lang="en">
                          <a:solidFill>
                            <a:schemeClr val="lt1"/>
                          </a:solidFill>
                          <a:latin typeface="Times New Roman"/>
                          <a:ea typeface="Times New Roman"/>
                          <a:cs typeface="Times New Roman"/>
                          <a:sym typeface="Times New Roman"/>
                        </a:rPr>
                        <a:t> </a:t>
                      </a:r>
                      <a:endParaRPr b="1" i="1">
                        <a:solidFill>
                          <a:schemeClr val="lt1"/>
                        </a:solidFill>
                        <a:latin typeface="Times New Roman"/>
                        <a:ea typeface="Times New Roman"/>
                        <a:cs typeface="Times New Roman"/>
                        <a:sym typeface="Times New Roman"/>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4 ½ </a:t>
                      </a:r>
                      <a:endParaRPr sz="1350">
                        <a:latin typeface="Noto Sans"/>
                        <a:ea typeface="Noto Sans"/>
                        <a:cs typeface="Noto Sans"/>
                        <a:sym typeface="Noto Sans"/>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EA9999"/>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2</a:t>
                      </a:r>
                      <a:endParaRPr sz="1350">
                        <a:latin typeface="Noto Sans"/>
                        <a:ea typeface="Noto Sans"/>
                        <a:cs typeface="Noto Sans"/>
                        <a:sym typeface="Noto Sans"/>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EA9999"/>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½ </a:t>
                      </a:r>
                      <a:endParaRPr sz="1350">
                        <a:latin typeface="Noto Sans"/>
                        <a:ea typeface="Noto Sans"/>
                        <a:cs typeface="Noto Sans"/>
                        <a:sym typeface="Noto Sans"/>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EA9999"/>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0</a:t>
                      </a:r>
                      <a:endParaRPr sz="1350">
                        <a:latin typeface="Noto Sans"/>
                        <a:ea typeface="Noto Sans"/>
                        <a:cs typeface="Noto Sans"/>
                        <a:sym typeface="Noto Sans"/>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EA9999"/>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½ </a:t>
                      </a:r>
                      <a:endParaRPr sz="1350">
                        <a:latin typeface="Noto Sans"/>
                        <a:ea typeface="Noto Sans"/>
                        <a:cs typeface="Noto Sans"/>
                        <a:sym typeface="Noto Sans"/>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EA9999"/>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2</a:t>
                      </a:r>
                      <a:endParaRPr sz="1350">
                        <a:latin typeface="Noto Sans"/>
                        <a:ea typeface="Noto Sans"/>
                        <a:cs typeface="Noto Sans"/>
                        <a:sym typeface="Noto Sans"/>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EA9999"/>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4 ½ </a:t>
                      </a:r>
                      <a:endParaRPr sz="1350">
                        <a:latin typeface="Noto Sans"/>
                        <a:ea typeface="Noto Sans"/>
                        <a:cs typeface="Noto Sans"/>
                        <a:sym typeface="Noto Sans"/>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EA9999"/>
                    </a:solidFill>
                  </a:tcPr>
                </a:tc>
              </a:tr>
              <a:tr h="458575">
                <a:tc>
                  <a:txBody>
                    <a:bodyPr/>
                    <a:lstStyle/>
                    <a:p>
                      <a:pPr indent="0" lvl="0" marL="0" rtl="0" algn="ctr">
                        <a:spcBef>
                          <a:spcPts val="0"/>
                        </a:spcBef>
                        <a:spcAft>
                          <a:spcPts val="0"/>
                        </a:spcAft>
                        <a:buClr>
                          <a:schemeClr val="dk1"/>
                        </a:buClr>
                        <a:buSzPts val="1100"/>
                        <a:buFont typeface="Arial"/>
                        <a:buNone/>
                      </a:pPr>
                      <a:r>
                        <a:rPr b="1" i="1" lang="en">
                          <a:solidFill>
                            <a:schemeClr val="lt1"/>
                          </a:solidFill>
                          <a:latin typeface="Times New Roman"/>
                          <a:ea typeface="Times New Roman"/>
                          <a:cs typeface="Times New Roman"/>
                          <a:sym typeface="Times New Roman"/>
                        </a:rPr>
                        <a:t>-2</a:t>
                      </a:r>
                      <a:r>
                        <a:rPr b="1" i="1" lang="en">
                          <a:solidFill>
                            <a:schemeClr val="lt1"/>
                          </a:solidFill>
                          <a:latin typeface="Times New Roman"/>
                          <a:ea typeface="Times New Roman"/>
                          <a:cs typeface="Times New Roman"/>
                          <a:sym typeface="Times New Roman"/>
                        </a:rPr>
                        <a:t>x</a:t>
                      </a:r>
                      <a:r>
                        <a:rPr b="1" baseline="30000" lang="en">
                          <a:solidFill>
                            <a:schemeClr val="lt1"/>
                          </a:solidFill>
                          <a:latin typeface="Noto Sans"/>
                          <a:ea typeface="Noto Sans"/>
                          <a:cs typeface="Noto Sans"/>
                          <a:sym typeface="Noto Sans"/>
                        </a:rPr>
                        <a:t>2</a:t>
                      </a:r>
                      <a:endParaRPr b="1" i="1">
                        <a:solidFill>
                          <a:schemeClr val="lt1"/>
                        </a:solidFill>
                        <a:latin typeface="Times New Roman"/>
                        <a:ea typeface="Times New Roman"/>
                        <a:cs typeface="Times New Roman"/>
                        <a:sym typeface="Times New Roman"/>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–18</a:t>
                      </a:r>
                      <a:endParaRPr sz="1350">
                        <a:latin typeface="Noto Sans"/>
                        <a:ea typeface="Noto Sans"/>
                        <a:cs typeface="Noto Sans"/>
                        <a:sym typeface="Noto Sans"/>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A8D7C8"/>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–8</a:t>
                      </a:r>
                      <a:endParaRPr sz="1350">
                        <a:latin typeface="Noto Sans"/>
                        <a:ea typeface="Noto Sans"/>
                        <a:cs typeface="Noto Sans"/>
                        <a:sym typeface="Noto Sans"/>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A8D7C8"/>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a:t>
                      </a:r>
                      <a:r>
                        <a:rPr lang="en" sz="1350">
                          <a:latin typeface="Noto Sans"/>
                          <a:ea typeface="Noto Sans"/>
                          <a:cs typeface="Noto Sans"/>
                          <a:sym typeface="Noto Sans"/>
                        </a:rPr>
                        <a:t>2</a:t>
                      </a:r>
                      <a:endParaRPr sz="1350">
                        <a:latin typeface="Noto Sans"/>
                        <a:ea typeface="Noto Sans"/>
                        <a:cs typeface="Noto Sans"/>
                        <a:sym typeface="Noto Sans"/>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A8D7C8"/>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0</a:t>
                      </a:r>
                      <a:endParaRPr sz="1350">
                        <a:latin typeface="Noto Sans"/>
                        <a:ea typeface="Noto Sans"/>
                        <a:cs typeface="Noto Sans"/>
                        <a:sym typeface="Noto Sans"/>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A8D7C8"/>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a:t>
                      </a:r>
                      <a:r>
                        <a:rPr lang="en" sz="1350">
                          <a:latin typeface="Noto Sans"/>
                          <a:ea typeface="Noto Sans"/>
                          <a:cs typeface="Noto Sans"/>
                          <a:sym typeface="Noto Sans"/>
                        </a:rPr>
                        <a:t>2</a:t>
                      </a:r>
                      <a:endParaRPr sz="1350">
                        <a:latin typeface="Noto Sans"/>
                        <a:ea typeface="Noto Sans"/>
                        <a:cs typeface="Noto Sans"/>
                        <a:sym typeface="Noto Sans"/>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A8D7C8"/>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–8</a:t>
                      </a:r>
                      <a:endParaRPr sz="1350">
                        <a:latin typeface="Noto Sans"/>
                        <a:ea typeface="Noto Sans"/>
                        <a:cs typeface="Noto Sans"/>
                        <a:sym typeface="Noto Sans"/>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A8D7C8"/>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–18</a:t>
                      </a:r>
                      <a:endParaRPr sz="1350">
                        <a:latin typeface="Noto Sans"/>
                        <a:ea typeface="Noto Sans"/>
                        <a:cs typeface="Noto Sans"/>
                        <a:sym typeface="Noto Sans"/>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A8D7C8"/>
                    </a:solidFill>
                  </a:tcPr>
                </a:tc>
              </a:tr>
            </a:tbl>
          </a:graphicData>
        </a:graphic>
      </p:graphicFrame>
      <p:sp>
        <p:nvSpPr>
          <p:cNvPr id="328" name="Google Shape;328;p37"/>
          <p:cNvSpPr txBox="1"/>
          <p:nvPr>
            <p:ph idx="1" type="body"/>
          </p:nvPr>
        </p:nvSpPr>
        <p:spPr>
          <a:xfrm>
            <a:off x="311700" y="842275"/>
            <a:ext cx="8520600" cy="423600"/>
          </a:xfrm>
          <a:prstGeom prst="rect">
            <a:avLst/>
          </a:prstGeom>
          <a:solidFill>
            <a:srgbClr val="F5F5F5"/>
          </a:solidFill>
          <a:ln cap="flat" cmpd="sng" w="9525">
            <a:solidFill>
              <a:srgbClr val="9E9E9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1200"/>
              </a:spcAft>
              <a:buNone/>
            </a:pPr>
            <a:r>
              <a:rPr b="1" lang="en" sz="1500"/>
              <a:t>Coefficient of the Squared Term</a:t>
            </a:r>
            <a:r>
              <a:rPr b="1" lang="en" sz="1500"/>
              <a:t> </a:t>
            </a:r>
            <a:r>
              <a:rPr b="1" i="1" lang="en" sz="2100">
                <a:latin typeface="Times New Roman"/>
                <a:ea typeface="Times New Roman"/>
                <a:cs typeface="Times New Roman"/>
                <a:sym typeface="Times New Roman"/>
              </a:rPr>
              <a:t>a </a:t>
            </a:r>
            <a:r>
              <a:rPr b="1" lang="en" sz="1500"/>
              <a:t>in the Quadratic Expression </a:t>
            </a:r>
            <a:r>
              <a:rPr b="1" i="1" lang="en" sz="2100">
                <a:latin typeface="Times New Roman"/>
                <a:ea typeface="Times New Roman"/>
                <a:cs typeface="Times New Roman"/>
                <a:sym typeface="Times New Roman"/>
              </a:rPr>
              <a:t>ax</a:t>
            </a:r>
            <a:r>
              <a:rPr b="1" lang="en" sz="1500"/>
              <a:t>² + </a:t>
            </a:r>
            <a:r>
              <a:rPr b="1" i="1" lang="en" sz="2100">
                <a:latin typeface="Times New Roman"/>
                <a:ea typeface="Times New Roman"/>
                <a:cs typeface="Times New Roman"/>
                <a:sym typeface="Times New Roman"/>
              </a:rPr>
              <a:t>bx</a:t>
            </a:r>
            <a:r>
              <a:rPr b="1" lang="en" sz="1500"/>
              <a:t> + </a:t>
            </a:r>
            <a:r>
              <a:rPr b="1" i="1" lang="en" sz="2100">
                <a:latin typeface="Times New Roman"/>
                <a:ea typeface="Times New Roman"/>
                <a:cs typeface="Times New Roman"/>
                <a:sym typeface="Times New Roman"/>
              </a:rPr>
              <a:t>c</a:t>
            </a:r>
            <a:endParaRPr sz="15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32" name="Shape 332"/>
        <p:cNvGrpSpPr/>
        <p:nvPr/>
      </p:nvGrpSpPr>
      <p:grpSpPr>
        <a:xfrm>
          <a:off x="0" y="0"/>
          <a:ext cx="0" cy="0"/>
          <a:chOff x="0" y="0"/>
          <a:chExt cx="0" cy="0"/>
        </a:xfrm>
      </p:grpSpPr>
      <p:sp>
        <p:nvSpPr>
          <p:cNvPr id="333" name="Google Shape;333;p38"/>
          <p:cNvSpPr txBox="1"/>
          <p:nvPr>
            <p:ph type="title"/>
          </p:nvPr>
        </p:nvSpPr>
        <p:spPr>
          <a:xfrm>
            <a:off x="311700" y="58433"/>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a:t>
            </a:r>
            <a:r>
              <a:rPr b="0" lang="en" sz="1400">
                <a:solidFill>
                  <a:srgbClr val="666666"/>
                </a:solidFill>
              </a:rPr>
              <a:t> | Part 4</a:t>
            </a:r>
            <a:endParaRPr b="0" sz="1400">
              <a:solidFill>
                <a:srgbClr val="666666"/>
              </a:solidFill>
            </a:endParaRPr>
          </a:p>
          <a:p>
            <a:pPr indent="0" lvl="0" marL="0" rtl="0" algn="l">
              <a:spcBef>
                <a:spcPts val="0"/>
              </a:spcBef>
              <a:spcAft>
                <a:spcPts val="0"/>
              </a:spcAft>
              <a:buNone/>
            </a:pPr>
            <a:r>
              <a:rPr lang="en"/>
              <a:t>Self Check - </a:t>
            </a:r>
            <a:r>
              <a:rPr lang="en"/>
              <a:t>Review</a:t>
            </a:r>
            <a:endParaRPr/>
          </a:p>
        </p:txBody>
      </p:sp>
      <p:sp>
        <p:nvSpPr>
          <p:cNvPr id="334" name="Google Shape;334;p3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35" name="Google Shape;335;p3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7.12.3 Understanding the Behaviors of a Graph in Relation to Its Quadratic Expression - Additional Resources</a:t>
            </a:r>
            <a:endParaRPr/>
          </a:p>
        </p:txBody>
      </p:sp>
      <p:pic>
        <p:nvPicPr>
          <p:cNvPr descr="Icon indicating the slide contains a additional resources for students who struggled with the check for understanding (self check) question" id="336" name="Google Shape;336;p38"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graphicFrame>
        <p:nvGraphicFramePr>
          <p:cNvPr id="337" name="Google Shape;337;p38"/>
          <p:cNvGraphicFramePr/>
          <p:nvPr/>
        </p:nvGraphicFramePr>
        <p:xfrm>
          <a:off x="4337101" y="969264"/>
          <a:ext cx="3000000" cy="3000000"/>
        </p:xfrm>
        <a:graphic>
          <a:graphicData uri="http://schemas.openxmlformats.org/drawingml/2006/table">
            <a:tbl>
              <a:tblPr>
                <a:noFill/>
                <a:tableStyleId>{25905F4A-84CE-416B-AC5C-071C4E633357}</a:tableStyleId>
              </a:tblPr>
              <a:tblGrid>
                <a:gridCol w="915975"/>
                <a:gridCol w="508350"/>
                <a:gridCol w="508350"/>
                <a:gridCol w="508350"/>
                <a:gridCol w="508350"/>
                <a:gridCol w="508350"/>
                <a:gridCol w="508350"/>
                <a:gridCol w="508350"/>
              </a:tblGrid>
              <a:tr h="534300">
                <a:tc>
                  <a:txBody>
                    <a:bodyPr/>
                    <a:lstStyle/>
                    <a:p>
                      <a:pPr indent="0" lvl="0" marL="0" rtl="0" algn="ctr">
                        <a:spcBef>
                          <a:spcPts val="0"/>
                        </a:spcBef>
                        <a:spcAft>
                          <a:spcPts val="0"/>
                        </a:spcAft>
                        <a:buNone/>
                      </a:pPr>
                      <a:r>
                        <a:rPr b="1" i="1" lang="en">
                          <a:solidFill>
                            <a:srgbClr val="FFFFFF"/>
                          </a:solidFill>
                          <a:latin typeface="Times New Roman"/>
                          <a:ea typeface="Times New Roman"/>
                          <a:cs typeface="Times New Roman"/>
                          <a:sym typeface="Times New Roman"/>
                        </a:rPr>
                        <a:t>x</a:t>
                      </a:r>
                      <a:endParaRPr b="1" i="1">
                        <a:solidFill>
                          <a:srgbClr val="FFFFFF"/>
                        </a:solidFill>
                        <a:latin typeface="Times New Roman"/>
                        <a:ea typeface="Times New Roman"/>
                        <a:cs typeface="Times New Roman"/>
                        <a:sym typeface="Times New Roman"/>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a:t>
                      </a:r>
                      <a:r>
                        <a:rPr lang="en" sz="1350">
                          <a:latin typeface="Noto Sans"/>
                          <a:ea typeface="Noto Sans"/>
                          <a:cs typeface="Noto Sans"/>
                          <a:sym typeface="Noto Sans"/>
                        </a:rPr>
                        <a:t>3</a:t>
                      </a:r>
                      <a:endParaRPr sz="1350">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a:t>
                      </a:r>
                      <a:r>
                        <a:rPr lang="en" sz="1350">
                          <a:latin typeface="Noto Sans"/>
                          <a:ea typeface="Noto Sans"/>
                          <a:cs typeface="Noto Sans"/>
                          <a:sym typeface="Noto Sans"/>
                        </a:rPr>
                        <a:t>2</a:t>
                      </a:r>
                      <a:endParaRPr sz="1350">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a:t>
                      </a:r>
                      <a:r>
                        <a:rPr lang="en" sz="1350">
                          <a:latin typeface="Noto Sans"/>
                          <a:ea typeface="Noto Sans"/>
                          <a:cs typeface="Noto Sans"/>
                          <a:sym typeface="Noto Sans"/>
                        </a:rPr>
                        <a:t>1</a:t>
                      </a:r>
                      <a:endParaRPr sz="1350">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0</a:t>
                      </a:r>
                      <a:endParaRPr sz="1350">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1</a:t>
                      </a:r>
                      <a:endParaRPr sz="1350">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2</a:t>
                      </a:r>
                      <a:endParaRPr sz="1350">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3</a:t>
                      </a:r>
                      <a:endParaRPr sz="1350">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r>
              <a:tr h="500175">
                <a:tc>
                  <a:txBody>
                    <a:bodyPr/>
                    <a:lstStyle/>
                    <a:p>
                      <a:pPr indent="0" lvl="0" marL="0" rtl="0" algn="ctr">
                        <a:spcBef>
                          <a:spcPts val="0"/>
                        </a:spcBef>
                        <a:spcAft>
                          <a:spcPts val="0"/>
                        </a:spcAft>
                        <a:buClr>
                          <a:schemeClr val="dk1"/>
                        </a:buClr>
                        <a:buSzPts val="1100"/>
                        <a:buFont typeface="Arial"/>
                        <a:buNone/>
                      </a:pPr>
                      <a:r>
                        <a:rPr b="1" i="1" lang="en">
                          <a:solidFill>
                            <a:schemeClr val="lt1"/>
                          </a:solidFill>
                          <a:latin typeface="Times New Roman"/>
                          <a:ea typeface="Times New Roman"/>
                          <a:cs typeface="Times New Roman"/>
                          <a:sym typeface="Times New Roman"/>
                        </a:rPr>
                        <a:t>x</a:t>
                      </a:r>
                      <a:r>
                        <a:rPr b="1" baseline="30000" lang="en">
                          <a:solidFill>
                            <a:schemeClr val="lt1"/>
                          </a:solidFill>
                          <a:latin typeface="Noto Sans"/>
                          <a:ea typeface="Noto Sans"/>
                          <a:cs typeface="Noto Sans"/>
                          <a:sym typeface="Noto Sans"/>
                        </a:rPr>
                        <a:t>2</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9</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4</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1</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0</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1</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4</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9</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500175">
                <a:tc>
                  <a:txBody>
                    <a:bodyPr/>
                    <a:lstStyle/>
                    <a:p>
                      <a:pPr indent="0" lvl="0" marL="0" rtl="0" algn="ctr">
                        <a:spcBef>
                          <a:spcPts val="0"/>
                        </a:spcBef>
                        <a:spcAft>
                          <a:spcPts val="0"/>
                        </a:spcAft>
                        <a:buClr>
                          <a:schemeClr val="dk1"/>
                        </a:buClr>
                        <a:buSzPts val="1100"/>
                        <a:buFont typeface="Arial"/>
                        <a:buNone/>
                      </a:pPr>
                      <a:r>
                        <a:rPr b="1" lang="en">
                          <a:solidFill>
                            <a:schemeClr val="lt1"/>
                          </a:solidFill>
                          <a:latin typeface="Noto Sans"/>
                          <a:ea typeface="Noto Sans"/>
                          <a:cs typeface="Noto Sans"/>
                          <a:sym typeface="Noto Sans"/>
                        </a:rPr>
                        <a:t>2</a:t>
                      </a:r>
                      <a:r>
                        <a:rPr b="1" i="1" lang="en">
                          <a:solidFill>
                            <a:schemeClr val="lt1"/>
                          </a:solidFill>
                          <a:latin typeface="Times New Roman"/>
                          <a:ea typeface="Times New Roman"/>
                          <a:cs typeface="Times New Roman"/>
                          <a:sym typeface="Times New Roman"/>
                        </a:rPr>
                        <a:t>x</a:t>
                      </a:r>
                      <a:r>
                        <a:rPr b="1" baseline="30000" lang="en">
                          <a:solidFill>
                            <a:schemeClr val="lt1"/>
                          </a:solidFill>
                          <a:latin typeface="Noto Sans"/>
                          <a:ea typeface="Noto Sans"/>
                          <a:cs typeface="Noto Sans"/>
                          <a:sym typeface="Noto Sans"/>
                        </a:rPr>
                        <a:t>2</a:t>
                      </a:r>
                      <a:r>
                        <a:rPr b="1" lang="en">
                          <a:solidFill>
                            <a:schemeClr val="lt1"/>
                          </a:solidFill>
                          <a:latin typeface="Noto Sans"/>
                          <a:ea typeface="Noto Sans"/>
                          <a:cs typeface="Noto Sans"/>
                          <a:sym typeface="Noto Sans"/>
                        </a:rPr>
                        <a:t> </a:t>
                      </a:r>
                      <a:endParaRPr b="1">
                        <a:solidFill>
                          <a:schemeClr val="lt1"/>
                        </a:solidFill>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18</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8</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2</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0</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2</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8</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18</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500175">
                <a:tc>
                  <a:txBody>
                    <a:bodyPr/>
                    <a:lstStyle/>
                    <a:p>
                      <a:pPr indent="0" lvl="0" marL="0" rtl="0" algn="ctr">
                        <a:spcBef>
                          <a:spcPts val="0"/>
                        </a:spcBef>
                        <a:spcAft>
                          <a:spcPts val="0"/>
                        </a:spcAft>
                        <a:buClr>
                          <a:schemeClr val="dk1"/>
                        </a:buClr>
                        <a:buSzPts val="1100"/>
                        <a:buFont typeface="Arial"/>
                        <a:buNone/>
                      </a:pPr>
                      <a:r>
                        <a:rPr b="1" lang="en">
                          <a:solidFill>
                            <a:schemeClr val="lt1"/>
                          </a:solidFill>
                          <a:latin typeface="Noto Sans"/>
                          <a:ea typeface="Noto Sans"/>
                          <a:cs typeface="Noto Sans"/>
                          <a:sym typeface="Noto Sans"/>
                        </a:rPr>
                        <a:t>-2</a:t>
                      </a:r>
                      <a:r>
                        <a:rPr b="1" i="1" lang="en">
                          <a:solidFill>
                            <a:schemeClr val="lt1"/>
                          </a:solidFill>
                          <a:latin typeface="Times New Roman"/>
                          <a:ea typeface="Times New Roman"/>
                          <a:cs typeface="Times New Roman"/>
                          <a:sym typeface="Times New Roman"/>
                        </a:rPr>
                        <a:t>x</a:t>
                      </a:r>
                      <a:r>
                        <a:rPr b="1" baseline="30000" lang="en">
                          <a:solidFill>
                            <a:schemeClr val="lt1"/>
                          </a:solidFill>
                          <a:latin typeface="Noto Sans"/>
                          <a:ea typeface="Noto Sans"/>
                          <a:cs typeface="Noto Sans"/>
                          <a:sym typeface="Noto Sans"/>
                        </a:rPr>
                        <a:t>2</a:t>
                      </a:r>
                      <a:endParaRPr b="1" i="1">
                        <a:solidFill>
                          <a:schemeClr val="lt1"/>
                        </a:solidFill>
                        <a:latin typeface="Times New Roman"/>
                        <a:ea typeface="Times New Roman"/>
                        <a:cs typeface="Times New Roman"/>
                        <a:sym typeface="Times New Roman"/>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–18</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–8</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a:t>
                      </a:r>
                      <a:r>
                        <a:rPr lang="en" sz="1350">
                          <a:latin typeface="Noto Sans"/>
                          <a:ea typeface="Noto Sans"/>
                          <a:cs typeface="Noto Sans"/>
                          <a:sym typeface="Noto Sans"/>
                        </a:rPr>
                        <a:t>2</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0</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a:t>
                      </a:r>
                      <a:r>
                        <a:rPr lang="en" sz="1350">
                          <a:latin typeface="Noto Sans"/>
                          <a:ea typeface="Noto Sans"/>
                          <a:cs typeface="Noto Sans"/>
                          <a:sym typeface="Noto Sans"/>
                        </a:rPr>
                        <a:t>2</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–8</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–18</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500175">
                <a:tc>
                  <a:txBody>
                    <a:bodyPr/>
                    <a:lstStyle/>
                    <a:p>
                      <a:pPr indent="0" lvl="0" marL="0" rtl="0" algn="ctr">
                        <a:spcBef>
                          <a:spcPts val="0"/>
                        </a:spcBef>
                        <a:spcAft>
                          <a:spcPts val="0"/>
                        </a:spcAft>
                        <a:buNone/>
                      </a:pPr>
                      <a:r>
                        <a:rPr b="1" i="1" lang="en">
                          <a:solidFill>
                            <a:schemeClr val="lt1"/>
                          </a:solidFill>
                          <a:highlight>
                            <a:schemeClr val="lt1"/>
                          </a:highlight>
                          <a:latin typeface="Times New Roman"/>
                          <a:ea typeface="Times New Roman"/>
                          <a:cs typeface="Times New Roman"/>
                          <a:sym typeface="Times New Roman"/>
                        </a:rPr>
                        <a:t>…..</a:t>
                      </a:r>
                      <a:r>
                        <a:rPr b="1" i="1" lang="en">
                          <a:solidFill>
                            <a:schemeClr val="dk1"/>
                          </a:solidFill>
                          <a:highlight>
                            <a:schemeClr val="lt1"/>
                          </a:highlight>
                          <a:latin typeface="Times New Roman"/>
                          <a:ea typeface="Times New Roman"/>
                          <a:cs typeface="Times New Roman"/>
                          <a:sym typeface="Times New Roman"/>
                        </a:rPr>
                        <a:t>?</a:t>
                      </a:r>
                      <a:r>
                        <a:rPr b="1" i="1" lang="en">
                          <a:solidFill>
                            <a:schemeClr val="lt1"/>
                          </a:solidFill>
                          <a:highlight>
                            <a:schemeClr val="lt1"/>
                          </a:highlight>
                          <a:latin typeface="Times New Roman"/>
                          <a:ea typeface="Times New Roman"/>
                          <a:cs typeface="Times New Roman"/>
                          <a:sym typeface="Times New Roman"/>
                        </a:rPr>
                        <a:t>.....</a:t>
                      </a:r>
                      <a:r>
                        <a:rPr b="1" i="1" lang="en">
                          <a:solidFill>
                            <a:schemeClr val="lt1"/>
                          </a:solidFill>
                          <a:highlight>
                            <a:srgbClr val="424242"/>
                          </a:highlight>
                          <a:latin typeface="Times New Roman"/>
                          <a:ea typeface="Times New Roman"/>
                          <a:cs typeface="Times New Roman"/>
                          <a:sym typeface="Times New Roman"/>
                        </a:rPr>
                        <a:t>  </a:t>
                      </a:r>
                      <a:endParaRPr b="1" i="1">
                        <a:solidFill>
                          <a:schemeClr val="lt1"/>
                        </a:solidFill>
                        <a:highlight>
                          <a:srgbClr val="424242"/>
                        </a:highlight>
                        <a:latin typeface="Times New Roman"/>
                        <a:ea typeface="Times New Roman"/>
                        <a:cs typeface="Times New Roman"/>
                        <a:sym typeface="Times New Roman"/>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45</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20</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5</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0</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5</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20</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45</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bl>
          </a:graphicData>
        </a:graphic>
      </p:graphicFrame>
      <p:sp>
        <p:nvSpPr>
          <p:cNvPr id="338" name="Google Shape;338;p38"/>
          <p:cNvSpPr txBox="1"/>
          <p:nvPr/>
        </p:nvSpPr>
        <p:spPr>
          <a:xfrm>
            <a:off x="310900" y="968800"/>
            <a:ext cx="3916500" cy="3426000"/>
          </a:xfrm>
          <a:prstGeom prst="rect">
            <a:avLst/>
          </a:prstGeom>
          <a:noFill/>
          <a:ln>
            <a:noFill/>
          </a:ln>
        </p:spPr>
        <p:txBody>
          <a:bodyPr anchorCtr="0" anchor="t" bIns="91425" lIns="91425" spcFirstLastPara="1" rIns="91425" wrap="square" tIns="91425">
            <a:noAutofit/>
          </a:bodyPr>
          <a:lstStyle/>
          <a:p>
            <a:pPr indent="-349250" lvl="0" marL="457200" rtl="0" algn="l">
              <a:spcBef>
                <a:spcPts val="0"/>
              </a:spcBef>
              <a:spcAft>
                <a:spcPts val="0"/>
              </a:spcAft>
              <a:buClr>
                <a:schemeClr val="dk1"/>
              </a:buClr>
              <a:buSzPts val="1900"/>
              <a:buAutoNum type="arabicPeriod"/>
            </a:pPr>
            <a:r>
              <a:rPr lang="en" sz="1900">
                <a:solidFill>
                  <a:schemeClr val="dk1"/>
                </a:solidFill>
                <a:latin typeface="Noto Sans"/>
                <a:ea typeface="Noto Sans"/>
                <a:cs typeface="Noto Sans"/>
                <a:sym typeface="Noto Sans"/>
              </a:rPr>
              <a:t>Using the numbers in the table, what is the missing equation?</a:t>
            </a:r>
            <a:endParaRPr sz="1900">
              <a:solidFill>
                <a:schemeClr val="dk1"/>
              </a:solidFill>
              <a:latin typeface="Noto Sans"/>
              <a:ea typeface="Noto Sans"/>
              <a:cs typeface="Noto Sans"/>
              <a:sym typeface="Noto Sans"/>
            </a:endParaRPr>
          </a:p>
          <a:p>
            <a:pPr indent="-349250" lvl="0" marL="457200" rtl="0" algn="l">
              <a:spcBef>
                <a:spcPts val="1000"/>
              </a:spcBef>
              <a:spcAft>
                <a:spcPts val="0"/>
              </a:spcAft>
              <a:buClr>
                <a:schemeClr val="dk1"/>
              </a:buClr>
              <a:buSzPts val="1900"/>
              <a:buFont typeface="Noto Sans"/>
              <a:buAutoNum type="arabicPeriod"/>
            </a:pPr>
            <a:r>
              <a:rPr lang="en" sz="1900">
                <a:solidFill>
                  <a:schemeClr val="dk1"/>
                </a:solidFill>
                <a:latin typeface="Noto Sans"/>
                <a:ea typeface="Noto Sans"/>
                <a:cs typeface="Noto Sans"/>
                <a:sym typeface="Noto Sans"/>
              </a:rPr>
              <a:t>Will the graph be less or more steep?</a:t>
            </a:r>
            <a:endParaRPr sz="1900">
              <a:solidFill>
                <a:schemeClr val="dk1"/>
              </a:solidFill>
              <a:latin typeface="Noto Sans"/>
              <a:ea typeface="Noto Sans"/>
              <a:cs typeface="Noto Sans"/>
              <a:sym typeface="Noto Sans"/>
            </a:endParaRPr>
          </a:p>
          <a:p>
            <a:pPr indent="-349250" lvl="0" marL="457200" rtl="0" algn="l">
              <a:spcBef>
                <a:spcPts val="1000"/>
              </a:spcBef>
              <a:spcAft>
                <a:spcPts val="0"/>
              </a:spcAft>
              <a:buClr>
                <a:schemeClr val="dk1"/>
              </a:buClr>
              <a:buSzPts val="1900"/>
              <a:buFont typeface="Noto Sans"/>
              <a:buAutoNum type="arabicPeriod"/>
            </a:pPr>
            <a:r>
              <a:rPr lang="en" sz="1900">
                <a:solidFill>
                  <a:schemeClr val="dk1"/>
                </a:solidFill>
                <a:latin typeface="Noto Sans"/>
                <a:ea typeface="Noto Sans"/>
                <a:cs typeface="Noto Sans"/>
                <a:sym typeface="Noto Sans"/>
              </a:rPr>
              <a:t>Will the parabola be narrower, wider, or the same?</a:t>
            </a:r>
            <a:endParaRPr sz="1900">
              <a:solidFill>
                <a:schemeClr val="dk1"/>
              </a:solidFill>
              <a:latin typeface="Noto Sans"/>
              <a:ea typeface="Noto Sans"/>
              <a:cs typeface="Noto Sans"/>
              <a:sym typeface="Noto Sans"/>
            </a:endParaRPr>
          </a:p>
          <a:p>
            <a:pPr indent="-349250" lvl="0" marL="457200" rtl="0" algn="l">
              <a:spcBef>
                <a:spcPts val="1000"/>
              </a:spcBef>
              <a:spcAft>
                <a:spcPts val="1000"/>
              </a:spcAft>
              <a:buClr>
                <a:schemeClr val="dk1"/>
              </a:buClr>
              <a:buSzPts val="1900"/>
              <a:buFont typeface="Noto Sans"/>
              <a:buAutoNum type="arabicPeriod"/>
            </a:pPr>
            <a:r>
              <a:rPr lang="en" sz="1900">
                <a:solidFill>
                  <a:schemeClr val="dk1"/>
                </a:solidFill>
                <a:latin typeface="Noto Sans"/>
                <a:ea typeface="Noto Sans"/>
                <a:cs typeface="Noto Sans"/>
                <a:sym typeface="Noto Sans"/>
              </a:rPr>
              <a:t>Will the parabola open upward or downward?</a:t>
            </a:r>
            <a:endParaRPr sz="1900">
              <a:solidFill>
                <a:schemeClr val="dk1"/>
              </a:solidFill>
              <a:latin typeface="Noto Sans"/>
              <a:ea typeface="Noto Sans"/>
              <a:cs typeface="Noto Sans"/>
              <a:sym typeface="Noto Sans"/>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42" name="Shape 342"/>
        <p:cNvGrpSpPr/>
        <p:nvPr/>
      </p:nvGrpSpPr>
      <p:grpSpPr>
        <a:xfrm>
          <a:off x="0" y="0"/>
          <a:ext cx="0" cy="0"/>
          <a:chOff x="0" y="0"/>
          <a:chExt cx="0" cy="0"/>
        </a:xfrm>
      </p:grpSpPr>
      <p:sp>
        <p:nvSpPr>
          <p:cNvPr id="343" name="Google Shape;343;p39"/>
          <p:cNvSpPr txBox="1"/>
          <p:nvPr>
            <p:ph type="title"/>
          </p:nvPr>
        </p:nvSpPr>
        <p:spPr>
          <a:xfrm>
            <a:off x="311700" y="58433"/>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a:t>
            </a:r>
            <a:r>
              <a:rPr b="0" lang="en" sz="1400">
                <a:solidFill>
                  <a:srgbClr val="666666"/>
                </a:solidFill>
              </a:rPr>
              <a:t> | Part 5</a:t>
            </a:r>
            <a:endParaRPr b="0" sz="1400">
              <a:solidFill>
                <a:srgbClr val="666666"/>
              </a:solidFill>
            </a:endParaRPr>
          </a:p>
          <a:p>
            <a:pPr indent="0" lvl="0" marL="0" rtl="0" algn="l">
              <a:spcBef>
                <a:spcPts val="0"/>
              </a:spcBef>
              <a:spcAft>
                <a:spcPts val="0"/>
              </a:spcAft>
              <a:buNone/>
            </a:pPr>
            <a:r>
              <a:rPr lang="en"/>
              <a:t>Self Check - </a:t>
            </a:r>
            <a:r>
              <a:rPr lang="en"/>
              <a:t>Review</a:t>
            </a:r>
            <a:endParaRPr/>
          </a:p>
        </p:txBody>
      </p:sp>
      <p:sp>
        <p:nvSpPr>
          <p:cNvPr id="344" name="Google Shape;344;p3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45" name="Google Shape;345;p3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7.12.3 Understanding the Behaviors of a Graph in Relation to Its Quadratic Expression - Additional Resources</a:t>
            </a:r>
            <a:endParaRPr/>
          </a:p>
        </p:txBody>
      </p:sp>
      <p:pic>
        <p:nvPicPr>
          <p:cNvPr descr="Icon indicating the slide contains a additional resources for students who struggled with the check for understanding (self check) question" id="346" name="Google Shape;346;p39"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pic>
        <p:nvPicPr>
          <p:cNvPr id="347" name="Google Shape;347;p39" title="2d290cf005a548aa643a3f2d3174a0013ba6991f.png"/>
          <p:cNvPicPr preferRelativeResize="0"/>
          <p:nvPr/>
        </p:nvPicPr>
        <p:blipFill rotWithShape="1">
          <a:blip r:embed="rId4">
            <a:alphaModFix/>
          </a:blip>
          <a:srcRect b="0" l="0" r="0" t="0"/>
          <a:stretch/>
        </p:blipFill>
        <p:spPr>
          <a:xfrm>
            <a:off x="731125" y="1280810"/>
            <a:ext cx="2821530" cy="2190400"/>
          </a:xfrm>
          <a:prstGeom prst="rect">
            <a:avLst/>
          </a:prstGeom>
          <a:noFill/>
          <a:ln>
            <a:noFill/>
          </a:ln>
        </p:spPr>
      </p:pic>
      <p:sp>
        <p:nvSpPr>
          <p:cNvPr id="348" name="Google Shape;348;p39"/>
          <p:cNvSpPr txBox="1"/>
          <p:nvPr/>
        </p:nvSpPr>
        <p:spPr>
          <a:xfrm>
            <a:off x="310900" y="3451275"/>
            <a:ext cx="8749800" cy="11997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chemeClr val="dk1"/>
              </a:buClr>
              <a:buSzPts val="1400"/>
              <a:buChar char="●"/>
            </a:pPr>
            <a:r>
              <a:rPr lang="en">
                <a:solidFill>
                  <a:schemeClr val="dk1"/>
                </a:solidFill>
                <a:latin typeface="Noto Sans"/>
                <a:ea typeface="Noto Sans"/>
                <a:cs typeface="Noto Sans"/>
                <a:sym typeface="Noto Sans"/>
              </a:rPr>
              <a:t>The graph of </a:t>
            </a:r>
            <a:r>
              <a:rPr i="1" lang="en">
                <a:solidFill>
                  <a:schemeClr val="dk1"/>
                </a:solidFill>
                <a:latin typeface="Times New Roman"/>
                <a:ea typeface="Times New Roman"/>
                <a:cs typeface="Times New Roman"/>
                <a:sym typeface="Times New Roman"/>
              </a:rPr>
              <a:t>f</a:t>
            </a:r>
            <a:r>
              <a:rPr lang="en">
                <a:solidFill>
                  <a:schemeClr val="dk1"/>
                </a:solidFill>
                <a:latin typeface="Noto Sans"/>
                <a:ea typeface="Noto Sans"/>
                <a:cs typeface="Noto Sans"/>
                <a:sym typeface="Noto Sans"/>
              </a:rPr>
              <a:t>(</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 = </a:t>
            </a:r>
            <a:r>
              <a:rPr i="1" lang="en">
                <a:solidFill>
                  <a:schemeClr val="dk1"/>
                </a:solidFill>
                <a:latin typeface="Times New Roman"/>
                <a:ea typeface="Times New Roman"/>
                <a:cs typeface="Times New Roman"/>
                <a:sym typeface="Times New Roman"/>
              </a:rPr>
              <a:t>x</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(black) is a parabola opening upward with vertex at (0, 0). </a:t>
            </a:r>
            <a:endParaRPr>
              <a:solidFill>
                <a:schemeClr val="dk1"/>
              </a:solidFill>
              <a:latin typeface="Noto Sans"/>
              <a:ea typeface="Noto Sans"/>
              <a:cs typeface="Noto Sans"/>
              <a:sym typeface="Noto Sans"/>
            </a:endParaRPr>
          </a:p>
          <a:p>
            <a:pPr indent="-317500" lvl="0" marL="457200" rtl="0" algn="l">
              <a:spcBef>
                <a:spcPts val="0"/>
              </a:spcBef>
              <a:spcAft>
                <a:spcPts val="0"/>
              </a:spcAft>
              <a:buClr>
                <a:schemeClr val="dk1"/>
              </a:buClr>
              <a:buSzPts val="1400"/>
              <a:buChar char="●"/>
            </a:pPr>
            <a:r>
              <a:rPr lang="en">
                <a:solidFill>
                  <a:schemeClr val="dk1"/>
                </a:solidFill>
                <a:latin typeface="Noto Sans"/>
                <a:ea typeface="Noto Sans"/>
                <a:cs typeface="Noto Sans"/>
                <a:sym typeface="Noto Sans"/>
              </a:rPr>
              <a:t>When the </a:t>
            </a:r>
            <a:r>
              <a:rPr lang="en">
                <a:solidFill>
                  <a:schemeClr val="dk1"/>
                </a:solidFill>
                <a:latin typeface="Noto Sans"/>
                <a:ea typeface="Noto Sans"/>
                <a:cs typeface="Noto Sans"/>
                <a:sym typeface="Noto Sans"/>
              </a:rPr>
              <a:t>constant </a:t>
            </a:r>
            <a:r>
              <a:rPr lang="en">
                <a:solidFill>
                  <a:schemeClr val="dk1"/>
                </a:solidFill>
                <a:highlight>
                  <a:srgbClr val="F4CCCC"/>
                </a:highlight>
                <a:latin typeface="Noto Sans"/>
                <a:ea typeface="Noto Sans"/>
                <a:cs typeface="Noto Sans"/>
                <a:sym typeface="Noto Sans"/>
              </a:rPr>
              <a:t>3</a:t>
            </a:r>
            <a:r>
              <a:rPr lang="en">
                <a:solidFill>
                  <a:schemeClr val="dk1"/>
                </a:solidFill>
                <a:highlight>
                  <a:srgbClr val="F4CCCC"/>
                </a:highlight>
                <a:latin typeface="Noto Sans"/>
                <a:ea typeface="Noto Sans"/>
                <a:cs typeface="Noto Sans"/>
                <a:sym typeface="Noto Sans"/>
              </a:rPr>
              <a:t> is </a:t>
            </a:r>
            <a:r>
              <a:rPr lang="en">
                <a:solidFill>
                  <a:schemeClr val="dk1"/>
                </a:solidFill>
                <a:highlight>
                  <a:srgbClr val="F4CCCC"/>
                </a:highlight>
                <a:latin typeface="Noto Sans"/>
                <a:ea typeface="Noto Sans"/>
                <a:cs typeface="Noto Sans"/>
                <a:sym typeface="Noto Sans"/>
              </a:rPr>
              <a:t>subtracted from </a:t>
            </a:r>
            <a:r>
              <a:rPr i="1" lang="en">
                <a:solidFill>
                  <a:schemeClr val="dk1"/>
                </a:solidFill>
                <a:highlight>
                  <a:srgbClr val="F4CCCC"/>
                </a:highlight>
                <a:latin typeface="Times New Roman"/>
                <a:ea typeface="Times New Roman"/>
                <a:cs typeface="Times New Roman"/>
                <a:sym typeface="Times New Roman"/>
              </a:rPr>
              <a:t>x</a:t>
            </a:r>
            <a:r>
              <a:rPr baseline="30000" lang="en">
                <a:solidFill>
                  <a:schemeClr val="dk1"/>
                </a:solidFill>
                <a:highlight>
                  <a:srgbClr val="F4CCCC"/>
                </a:highlight>
                <a:latin typeface="Noto Sans"/>
                <a:ea typeface="Noto Sans"/>
                <a:cs typeface="Noto Sans"/>
                <a:sym typeface="Noto Sans"/>
              </a:rPr>
              <a:t>2</a:t>
            </a:r>
            <a:r>
              <a:rPr baseline="30000" lang="en">
                <a:solidFill>
                  <a:schemeClr val="dk1"/>
                </a:solidFill>
                <a:latin typeface="Noto Sans"/>
                <a:ea typeface="Noto Sans"/>
                <a:cs typeface="Noto Sans"/>
                <a:sym typeface="Noto Sans"/>
              </a:rPr>
              <a:t> </a:t>
            </a:r>
            <a:r>
              <a:rPr lang="en">
                <a:solidFill>
                  <a:schemeClr val="dk1"/>
                </a:solidFill>
                <a:latin typeface="Noto Sans"/>
                <a:ea typeface="Noto Sans"/>
                <a:cs typeface="Noto Sans"/>
                <a:sym typeface="Noto Sans"/>
              </a:rPr>
              <a:t>before squaring it gives </a:t>
            </a:r>
            <a:r>
              <a:rPr i="1" lang="en">
                <a:solidFill>
                  <a:schemeClr val="dk1"/>
                </a:solidFill>
                <a:latin typeface="Times New Roman"/>
                <a:ea typeface="Times New Roman"/>
                <a:cs typeface="Times New Roman"/>
                <a:sym typeface="Times New Roman"/>
              </a:rPr>
              <a:t>f</a:t>
            </a:r>
            <a:r>
              <a:rPr lang="en">
                <a:solidFill>
                  <a:schemeClr val="dk1"/>
                </a:solidFill>
                <a:latin typeface="Noto Sans"/>
                <a:ea typeface="Noto Sans"/>
                <a:cs typeface="Noto Sans"/>
                <a:sym typeface="Noto Sans"/>
              </a:rPr>
              <a:t>(</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 = (</a:t>
            </a:r>
            <a:r>
              <a:rPr i="1" lang="en">
                <a:solidFill>
                  <a:schemeClr val="dk1"/>
                </a:solidFill>
                <a:latin typeface="Times New Roman"/>
                <a:ea typeface="Times New Roman"/>
                <a:cs typeface="Times New Roman"/>
                <a:sym typeface="Times New Roman"/>
              </a:rPr>
              <a:t>x </a:t>
            </a:r>
            <a:r>
              <a:rPr lang="en" sz="1350">
                <a:solidFill>
                  <a:schemeClr val="dk1"/>
                </a:solidFill>
                <a:latin typeface="Noto Sans"/>
                <a:ea typeface="Noto Sans"/>
                <a:cs typeface="Noto Sans"/>
                <a:sym typeface="Noto Sans"/>
              </a:rPr>
              <a:t>–</a:t>
            </a:r>
            <a:r>
              <a:rPr lang="en">
                <a:solidFill>
                  <a:schemeClr val="dk1"/>
                </a:solidFill>
                <a:latin typeface="Noto Sans"/>
                <a:ea typeface="Noto Sans"/>
                <a:cs typeface="Noto Sans"/>
                <a:sym typeface="Noto Sans"/>
              </a:rPr>
              <a:t> 3)</a:t>
            </a:r>
            <a:r>
              <a:rPr baseline="30000" lang="en">
                <a:solidFill>
                  <a:schemeClr val="dk1"/>
                </a:solidFill>
                <a:latin typeface="Noto Sans"/>
                <a:ea typeface="Noto Sans"/>
                <a:cs typeface="Noto Sans"/>
                <a:sym typeface="Noto Sans"/>
              </a:rPr>
              <a:t>2  </a:t>
            </a:r>
            <a:r>
              <a:rPr lang="en">
                <a:solidFill>
                  <a:schemeClr val="dk1"/>
                </a:solidFill>
                <a:latin typeface="Noto Sans"/>
                <a:ea typeface="Noto Sans"/>
                <a:cs typeface="Noto Sans"/>
                <a:sym typeface="Noto Sans"/>
              </a:rPr>
              <a:t>(red).  This </a:t>
            </a:r>
            <a:r>
              <a:rPr lang="en">
                <a:solidFill>
                  <a:schemeClr val="dk1"/>
                </a:solidFill>
                <a:latin typeface="Noto Sans"/>
                <a:ea typeface="Noto Sans"/>
                <a:cs typeface="Noto Sans"/>
                <a:sym typeface="Noto Sans"/>
              </a:rPr>
              <a:t>shifts</a:t>
            </a:r>
            <a:r>
              <a:rPr lang="en">
                <a:solidFill>
                  <a:schemeClr val="dk1"/>
                </a:solidFill>
                <a:latin typeface="Noto Sans"/>
                <a:ea typeface="Noto Sans"/>
                <a:cs typeface="Noto Sans"/>
                <a:sym typeface="Noto Sans"/>
              </a:rPr>
              <a:t> the graph </a:t>
            </a:r>
            <a:r>
              <a:rPr lang="en">
                <a:solidFill>
                  <a:schemeClr val="dk1"/>
                </a:solidFill>
                <a:latin typeface="Noto Sans"/>
                <a:ea typeface="Noto Sans"/>
                <a:cs typeface="Noto Sans"/>
                <a:sym typeface="Noto Sans"/>
              </a:rPr>
              <a:t>horizontally</a:t>
            </a:r>
            <a:r>
              <a:rPr lang="en">
                <a:solidFill>
                  <a:schemeClr val="dk1"/>
                </a:solidFill>
                <a:latin typeface="Noto Sans"/>
                <a:ea typeface="Noto Sans"/>
                <a:cs typeface="Noto Sans"/>
                <a:sym typeface="Noto Sans"/>
              </a:rPr>
              <a:t> </a:t>
            </a:r>
            <a:r>
              <a:rPr lang="en">
                <a:solidFill>
                  <a:schemeClr val="dk1"/>
                </a:solidFill>
                <a:highlight>
                  <a:srgbClr val="F4CCCC"/>
                </a:highlight>
                <a:latin typeface="Noto Sans"/>
                <a:ea typeface="Noto Sans"/>
                <a:cs typeface="Noto Sans"/>
                <a:sym typeface="Noto Sans"/>
              </a:rPr>
              <a:t>3 units to the right</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317500" lvl="0" marL="457200" rtl="0" algn="l">
              <a:spcBef>
                <a:spcPts val="0"/>
              </a:spcBef>
              <a:spcAft>
                <a:spcPts val="0"/>
              </a:spcAft>
              <a:buClr>
                <a:schemeClr val="dk1"/>
              </a:buClr>
              <a:buSzPts val="1400"/>
              <a:buChar char="●"/>
            </a:pPr>
            <a:r>
              <a:rPr lang="en">
                <a:solidFill>
                  <a:schemeClr val="dk1"/>
                </a:solidFill>
                <a:latin typeface="Noto Sans"/>
                <a:ea typeface="Noto Sans"/>
                <a:cs typeface="Noto Sans"/>
                <a:sym typeface="Noto Sans"/>
              </a:rPr>
              <a:t>When the constant </a:t>
            </a:r>
            <a:r>
              <a:rPr lang="en">
                <a:solidFill>
                  <a:schemeClr val="dk1"/>
                </a:solidFill>
                <a:highlight>
                  <a:srgbClr val="A8D7C8"/>
                </a:highlight>
                <a:latin typeface="Noto Sans"/>
                <a:ea typeface="Noto Sans"/>
                <a:cs typeface="Noto Sans"/>
                <a:sym typeface="Noto Sans"/>
              </a:rPr>
              <a:t>–3 is subtracted from </a:t>
            </a:r>
            <a:r>
              <a:rPr i="1" lang="en">
                <a:solidFill>
                  <a:schemeClr val="dk1"/>
                </a:solidFill>
                <a:highlight>
                  <a:srgbClr val="A8D7C8"/>
                </a:highlight>
                <a:latin typeface="Times New Roman"/>
                <a:ea typeface="Times New Roman"/>
                <a:cs typeface="Times New Roman"/>
                <a:sym typeface="Times New Roman"/>
              </a:rPr>
              <a:t>x</a:t>
            </a:r>
            <a:r>
              <a:rPr baseline="30000" lang="en">
                <a:solidFill>
                  <a:schemeClr val="dk1"/>
                </a:solidFill>
                <a:highlight>
                  <a:srgbClr val="A8D7C8"/>
                </a:highlight>
                <a:latin typeface="Noto Sans"/>
                <a:ea typeface="Noto Sans"/>
                <a:cs typeface="Noto Sans"/>
                <a:sym typeface="Noto Sans"/>
              </a:rPr>
              <a:t>2</a:t>
            </a:r>
            <a:r>
              <a:rPr baseline="30000" lang="en">
                <a:solidFill>
                  <a:schemeClr val="dk1"/>
                </a:solidFill>
                <a:latin typeface="Noto Sans"/>
                <a:ea typeface="Noto Sans"/>
                <a:cs typeface="Noto Sans"/>
                <a:sym typeface="Noto Sans"/>
              </a:rPr>
              <a:t> </a:t>
            </a:r>
            <a:r>
              <a:rPr lang="en">
                <a:solidFill>
                  <a:schemeClr val="dk1"/>
                </a:solidFill>
                <a:latin typeface="Noto Sans"/>
                <a:ea typeface="Noto Sans"/>
                <a:cs typeface="Noto Sans"/>
                <a:sym typeface="Noto Sans"/>
              </a:rPr>
              <a:t>before squaring it gives </a:t>
            </a:r>
            <a:r>
              <a:rPr i="1" lang="en">
                <a:solidFill>
                  <a:schemeClr val="dk1"/>
                </a:solidFill>
                <a:latin typeface="Times New Roman"/>
                <a:ea typeface="Times New Roman"/>
                <a:cs typeface="Times New Roman"/>
                <a:sym typeface="Times New Roman"/>
              </a:rPr>
              <a:t>f</a:t>
            </a:r>
            <a:r>
              <a:rPr lang="en">
                <a:solidFill>
                  <a:schemeClr val="dk1"/>
                </a:solidFill>
                <a:latin typeface="Noto Sans"/>
                <a:ea typeface="Noto Sans"/>
                <a:cs typeface="Noto Sans"/>
                <a:sym typeface="Noto Sans"/>
              </a:rPr>
              <a:t>(</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 = (</a:t>
            </a:r>
            <a:r>
              <a:rPr i="1" lang="en">
                <a:solidFill>
                  <a:schemeClr val="dk1"/>
                </a:solidFill>
                <a:latin typeface="Times New Roman"/>
                <a:ea typeface="Times New Roman"/>
                <a:cs typeface="Times New Roman"/>
                <a:sym typeface="Times New Roman"/>
              </a:rPr>
              <a:t>x </a:t>
            </a:r>
            <a:r>
              <a:rPr lang="en" sz="1350">
                <a:solidFill>
                  <a:schemeClr val="dk1"/>
                </a:solidFill>
                <a:latin typeface="Noto Sans"/>
                <a:ea typeface="Noto Sans"/>
                <a:cs typeface="Noto Sans"/>
                <a:sym typeface="Noto Sans"/>
              </a:rPr>
              <a:t>–</a:t>
            </a:r>
            <a:r>
              <a:rPr lang="en">
                <a:solidFill>
                  <a:schemeClr val="dk1"/>
                </a:solidFill>
                <a:latin typeface="Noto Sans"/>
                <a:ea typeface="Noto Sans"/>
                <a:cs typeface="Noto Sans"/>
                <a:sym typeface="Noto Sans"/>
              </a:rPr>
              <a:t> </a:t>
            </a:r>
            <a:r>
              <a:rPr lang="en" sz="1350">
                <a:solidFill>
                  <a:schemeClr val="dk1"/>
                </a:solidFill>
                <a:latin typeface="Noto Sans"/>
                <a:ea typeface="Noto Sans"/>
                <a:cs typeface="Noto Sans"/>
                <a:sym typeface="Noto Sans"/>
              </a:rPr>
              <a:t>–</a:t>
            </a:r>
            <a:r>
              <a:rPr lang="en">
                <a:solidFill>
                  <a:schemeClr val="dk1"/>
                </a:solidFill>
                <a:latin typeface="Noto Sans"/>
                <a:ea typeface="Noto Sans"/>
                <a:cs typeface="Noto Sans"/>
                <a:sym typeface="Noto Sans"/>
              </a:rPr>
              <a:t>3)</a:t>
            </a:r>
            <a:r>
              <a:rPr baseline="30000" lang="en">
                <a:solidFill>
                  <a:schemeClr val="dk1"/>
                </a:solidFill>
                <a:latin typeface="Noto Sans"/>
                <a:ea typeface="Noto Sans"/>
                <a:cs typeface="Noto Sans"/>
                <a:sym typeface="Noto Sans"/>
              </a:rPr>
              <a:t>2 </a:t>
            </a:r>
            <a:r>
              <a:rPr lang="en">
                <a:solidFill>
                  <a:schemeClr val="dk1"/>
                </a:solidFill>
                <a:latin typeface="Noto Sans"/>
                <a:ea typeface="Noto Sans"/>
                <a:cs typeface="Noto Sans"/>
                <a:sym typeface="Noto Sans"/>
              </a:rPr>
              <a:t>= (</a:t>
            </a:r>
            <a:r>
              <a:rPr i="1" lang="en">
                <a:solidFill>
                  <a:schemeClr val="dk1"/>
                </a:solidFill>
                <a:latin typeface="Times New Roman"/>
                <a:ea typeface="Times New Roman"/>
                <a:cs typeface="Times New Roman"/>
                <a:sym typeface="Times New Roman"/>
              </a:rPr>
              <a:t>x </a:t>
            </a:r>
            <a:r>
              <a:rPr lang="en">
                <a:solidFill>
                  <a:schemeClr val="dk1"/>
                </a:solidFill>
                <a:latin typeface="Noto Sans"/>
                <a:ea typeface="Noto Sans"/>
                <a:cs typeface="Noto Sans"/>
                <a:sym typeface="Noto Sans"/>
              </a:rPr>
              <a:t>+ 3)</a:t>
            </a:r>
            <a:r>
              <a:rPr baseline="30000" lang="en">
                <a:solidFill>
                  <a:schemeClr val="dk1"/>
                </a:solidFill>
                <a:latin typeface="Noto Sans"/>
                <a:ea typeface="Noto Sans"/>
                <a:cs typeface="Noto Sans"/>
                <a:sym typeface="Noto Sans"/>
              </a:rPr>
              <a:t>2  </a:t>
            </a:r>
            <a:r>
              <a:rPr lang="en">
                <a:solidFill>
                  <a:schemeClr val="dk1"/>
                </a:solidFill>
                <a:latin typeface="Noto Sans"/>
                <a:ea typeface="Noto Sans"/>
                <a:cs typeface="Noto Sans"/>
                <a:sym typeface="Noto Sans"/>
              </a:rPr>
              <a:t>(green).  This shifts the graph horizontally </a:t>
            </a:r>
            <a:r>
              <a:rPr lang="en">
                <a:solidFill>
                  <a:schemeClr val="dk1"/>
                </a:solidFill>
                <a:highlight>
                  <a:srgbClr val="A8D7C8"/>
                </a:highlight>
                <a:latin typeface="Noto Sans"/>
                <a:ea typeface="Noto Sans"/>
                <a:cs typeface="Noto Sans"/>
                <a:sym typeface="Noto Sans"/>
              </a:rPr>
              <a:t>3 units to the left</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p:txBody>
      </p:sp>
      <p:graphicFrame>
        <p:nvGraphicFramePr>
          <p:cNvPr id="349" name="Google Shape;349;p39"/>
          <p:cNvGraphicFramePr/>
          <p:nvPr/>
        </p:nvGraphicFramePr>
        <p:xfrm>
          <a:off x="3730865" y="1280820"/>
          <a:ext cx="3000000" cy="3000000"/>
        </p:xfrm>
        <a:graphic>
          <a:graphicData uri="http://schemas.openxmlformats.org/drawingml/2006/table">
            <a:tbl>
              <a:tblPr>
                <a:noFill/>
                <a:tableStyleId>{25905F4A-84CE-416B-AC5C-071C4E633357}</a:tableStyleId>
              </a:tblPr>
              <a:tblGrid>
                <a:gridCol w="915975"/>
                <a:gridCol w="508350"/>
                <a:gridCol w="508350"/>
                <a:gridCol w="508350"/>
                <a:gridCol w="508350"/>
                <a:gridCol w="508350"/>
                <a:gridCol w="508350"/>
                <a:gridCol w="508350"/>
              </a:tblGrid>
              <a:tr h="489850">
                <a:tc>
                  <a:txBody>
                    <a:bodyPr/>
                    <a:lstStyle/>
                    <a:p>
                      <a:pPr indent="0" lvl="0" marL="0" rtl="0" algn="ctr">
                        <a:spcBef>
                          <a:spcPts val="0"/>
                        </a:spcBef>
                        <a:spcAft>
                          <a:spcPts val="0"/>
                        </a:spcAft>
                        <a:buNone/>
                      </a:pPr>
                      <a:r>
                        <a:rPr b="1" i="1" lang="en">
                          <a:solidFill>
                            <a:srgbClr val="FFFFFF"/>
                          </a:solidFill>
                          <a:latin typeface="Times New Roman"/>
                          <a:ea typeface="Times New Roman"/>
                          <a:cs typeface="Times New Roman"/>
                          <a:sym typeface="Times New Roman"/>
                        </a:rPr>
                        <a:t>x</a:t>
                      </a:r>
                      <a:endParaRPr b="1" i="1">
                        <a:solidFill>
                          <a:srgbClr val="FFFFFF"/>
                        </a:solidFill>
                        <a:latin typeface="Times New Roman"/>
                        <a:ea typeface="Times New Roman"/>
                        <a:cs typeface="Times New Roman"/>
                        <a:sym typeface="Times New Roman"/>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a:t>
                      </a:r>
                      <a:r>
                        <a:rPr lang="en" sz="1350">
                          <a:latin typeface="Noto Sans"/>
                          <a:ea typeface="Noto Sans"/>
                          <a:cs typeface="Noto Sans"/>
                          <a:sym typeface="Noto Sans"/>
                        </a:rPr>
                        <a:t>3</a:t>
                      </a:r>
                      <a:endParaRPr sz="1350">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solidFill>
                            <a:schemeClr val="dk1"/>
                          </a:solidFill>
                          <a:latin typeface="Noto Sans"/>
                          <a:ea typeface="Noto Sans"/>
                          <a:cs typeface="Noto Sans"/>
                          <a:sym typeface="Noto Sans"/>
                        </a:rPr>
                        <a:t>–</a:t>
                      </a:r>
                      <a:r>
                        <a:rPr lang="en" sz="1350">
                          <a:latin typeface="Noto Sans"/>
                          <a:ea typeface="Noto Sans"/>
                          <a:cs typeface="Noto Sans"/>
                          <a:sym typeface="Noto Sans"/>
                        </a:rPr>
                        <a:t>2</a:t>
                      </a:r>
                      <a:endParaRPr sz="1350">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solidFill>
                            <a:schemeClr val="dk1"/>
                          </a:solidFill>
                          <a:latin typeface="Noto Sans"/>
                          <a:ea typeface="Noto Sans"/>
                          <a:cs typeface="Noto Sans"/>
                          <a:sym typeface="Noto Sans"/>
                        </a:rPr>
                        <a:t>–</a:t>
                      </a:r>
                      <a:r>
                        <a:rPr lang="en" sz="1350">
                          <a:latin typeface="Noto Sans"/>
                          <a:ea typeface="Noto Sans"/>
                          <a:cs typeface="Noto Sans"/>
                          <a:sym typeface="Noto Sans"/>
                        </a:rPr>
                        <a:t>1</a:t>
                      </a:r>
                      <a:endParaRPr sz="1350">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0</a:t>
                      </a:r>
                      <a:endParaRPr sz="1350">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1</a:t>
                      </a:r>
                      <a:endParaRPr sz="1350">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2</a:t>
                      </a:r>
                      <a:endParaRPr sz="1350">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3</a:t>
                      </a:r>
                      <a:endParaRPr sz="1350">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r>
              <a:tr h="458575">
                <a:tc>
                  <a:txBody>
                    <a:bodyPr/>
                    <a:lstStyle/>
                    <a:p>
                      <a:pPr indent="0" lvl="0" marL="0" rtl="0" algn="ctr">
                        <a:spcBef>
                          <a:spcPts val="0"/>
                        </a:spcBef>
                        <a:spcAft>
                          <a:spcPts val="0"/>
                        </a:spcAft>
                        <a:buClr>
                          <a:schemeClr val="dk1"/>
                        </a:buClr>
                        <a:buSzPts val="1100"/>
                        <a:buFont typeface="Arial"/>
                        <a:buNone/>
                      </a:pPr>
                      <a:r>
                        <a:rPr b="1" i="1" lang="en">
                          <a:solidFill>
                            <a:schemeClr val="lt1"/>
                          </a:solidFill>
                          <a:latin typeface="Times New Roman"/>
                          <a:ea typeface="Times New Roman"/>
                          <a:cs typeface="Times New Roman"/>
                          <a:sym typeface="Times New Roman"/>
                        </a:rPr>
                        <a:t>x</a:t>
                      </a:r>
                      <a:r>
                        <a:rPr b="1" baseline="30000" lang="en">
                          <a:solidFill>
                            <a:schemeClr val="lt1"/>
                          </a:solidFill>
                          <a:latin typeface="Noto Sans"/>
                          <a:ea typeface="Noto Sans"/>
                          <a:cs typeface="Noto Sans"/>
                          <a:sym typeface="Noto Sans"/>
                        </a:rPr>
                        <a:t>2</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lang="en" sz="1350">
                          <a:solidFill>
                            <a:schemeClr val="lt1"/>
                          </a:solidFill>
                          <a:latin typeface="Noto Sans"/>
                          <a:ea typeface="Noto Sans"/>
                          <a:cs typeface="Noto Sans"/>
                          <a:sym typeface="Noto Sans"/>
                        </a:rPr>
                        <a:t>9</a:t>
                      </a:r>
                      <a:endParaRPr sz="1350">
                        <a:solidFill>
                          <a:schemeClr val="lt1"/>
                        </a:solidFill>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chemeClr val="accent2"/>
                    </a:solidFill>
                  </a:tcPr>
                </a:tc>
                <a:tc>
                  <a:txBody>
                    <a:bodyPr/>
                    <a:lstStyle/>
                    <a:p>
                      <a:pPr indent="0" lvl="0" marL="0" rtl="0" algn="ctr">
                        <a:spcBef>
                          <a:spcPts val="0"/>
                        </a:spcBef>
                        <a:spcAft>
                          <a:spcPts val="0"/>
                        </a:spcAft>
                        <a:buNone/>
                      </a:pPr>
                      <a:r>
                        <a:rPr lang="en" sz="1350">
                          <a:solidFill>
                            <a:schemeClr val="lt1"/>
                          </a:solidFill>
                          <a:latin typeface="Noto Sans"/>
                          <a:ea typeface="Noto Sans"/>
                          <a:cs typeface="Noto Sans"/>
                          <a:sym typeface="Noto Sans"/>
                        </a:rPr>
                        <a:t>4</a:t>
                      </a:r>
                      <a:endParaRPr sz="1350">
                        <a:solidFill>
                          <a:schemeClr val="lt1"/>
                        </a:solidFill>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chemeClr val="accent2"/>
                    </a:solidFill>
                  </a:tcPr>
                </a:tc>
                <a:tc>
                  <a:txBody>
                    <a:bodyPr/>
                    <a:lstStyle/>
                    <a:p>
                      <a:pPr indent="0" lvl="0" marL="0" rtl="0" algn="ctr">
                        <a:spcBef>
                          <a:spcPts val="0"/>
                        </a:spcBef>
                        <a:spcAft>
                          <a:spcPts val="0"/>
                        </a:spcAft>
                        <a:buNone/>
                      </a:pPr>
                      <a:r>
                        <a:rPr lang="en" sz="1350">
                          <a:solidFill>
                            <a:schemeClr val="lt1"/>
                          </a:solidFill>
                          <a:latin typeface="Noto Sans"/>
                          <a:ea typeface="Noto Sans"/>
                          <a:cs typeface="Noto Sans"/>
                          <a:sym typeface="Noto Sans"/>
                        </a:rPr>
                        <a:t>1</a:t>
                      </a:r>
                      <a:endParaRPr sz="1350">
                        <a:solidFill>
                          <a:schemeClr val="lt1"/>
                        </a:solidFill>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chemeClr val="accent2"/>
                    </a:solidFill>
                  </a:tcPr>
                </a:tc>
                <a:tc>
                  <a:txBody>
                    <a:bodyPr/>
                    <a:lstStyle/>
                    <a:p>
                      <a:pPr indent="0" lvl="0" marL="0" rtl="0" algn="ctr">
                        <a:spcBef>
                          <a:spcPts val="0"/>
                        </a:spcBef>
                        <a:spcAft>
                          <a:spcPts val="0"/>
                        </a:spcAft>
                        <a:buNone/>
                      </a:pPr>
                      <a:r>
                        <a:rPr lang="en" sz="1350">
                          <a:solidFill>
                            <a:schemeClr val="lt1"/>
                          </a:solidFill>
                          <a:latin typeface="Noto Sans"/>
                          <a:ea typeface="Noto Sans"/>
                          <a:cs typeface="Noto Sans"/>
                          <a:sym typeface="Noto Sans"/>
                        </a:rPr>
                        <a:t>0</a:t>
                      </a:r>
                      <a:endParaRPr sz="1350">
                        <a:solidFill>
                          <a:schemeClr val="lt1"/>
                        </a:solidFill>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chemeClr val="accent2"/>
                    </a:solidFill>
                  </a:tcPr>
                </a:tc>
                <a:tc>
                  <a:txBody>
                    <a:bodyPr/>
                    <a:lstStyle/>
                    <a:p>
                      <a:pPr indent="0" lvl="0" marL="0" rtl="0" algn="ctr">
                        <a:spcBef>
                          <a:spcPts val="0"/>
                        </a:spcBef>
                        <a:spcAft>
                          <a:spcPts val="0"/>
                        </a:spcAft>
                        <a:buNone/>
                      </a:pPr>
                      <a:r>
                        <a:rPr lang="en" sz="1350">
                          <a:solidFill>
                            <a:schemeClr val="lt1"/>
                          </a:solidFill>
                          <a:latin typeface="Noto Sans"/>
                          <a:ea typeface="Noto Sans"/>
                          <a:cs typeface="Noto Sans"/>
                          <a:sym typeface="Noto Sans"/>
                        </a:rPr>
                        <a:t>1</a:t>
                      </a:r>
                      <a:endParaRPr sz="1350">
                        <a:solidFill>
                          <a:schemeClr val="lt1"/>
                        </a:solidFill>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chemeClr val="accent2"/>
                    </a:solidFill>
                  </a:tcPr>
                </a:tc>
                <a:tc>
                  <a:txBody>
                    <a:bodyPr/>
                    <a:lstStyle/>
                    <a:p>
                      <a:pPr indent="0" lvl="0" marL="0" rtl="0" algn="ctr">
                        <a:spcBef>
                          <a:spcPts val="0"/>
                        </a:spcBef>
                        <a:spcAft>
                          <a:spcPts val="0"/>
                        </a:spcAft>
                        <a:buNone/>
                      </a:pPr>
                      <a:r>
                        <a:rPr lang="en" sz="1350">
                          <a:solidFill>
                            <a:schemeClr val="lt1"/>
                          </a:solidFill>
                          <a:latin typeface="Noto Sans"/>
                          <a:ea typeface="Noto Sans"/>
                          <a:cs typeface="Noto Sans"/>
                          <a:sym typeface="Noto Sans"/>
                        </a:rPr>
                        <a:t>4</a:t>
                      </a:r>
                      <a:endParaRPr sz="1350">
                        <a:solidFill>
                          <a:schemeClr val="lt1"/>
                        </a:solidFill>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chemeClr val="accent2"/>
                    </a:solidFill>
                  </a:tcPr>
                </a:tc>
                <a:tc>
                  <a:txBody>
                    <a:bodyPr/>
                    <a:lstStyle/>
                    <a:p>
                      <a:pPr indent="0" lvl="0" marL="0" rtl="0" algn="ctr">
                        <a:spcBef>
                          <a:spcPts val="0"/>
                        </a:spcBef>
                        <a:spcAft>
                          <a:spcPts val="0"/>
                        </a:spcAft>
                        <a:buNone/>
                      </a:pPr>
                      <a:r>
                        <a:rPr lang="en" sz="1350">
                          <a:solidFill>
                            <a:schemeClr val="lt1"/>
                          </a:solidFill>
                          <a:latin typeface="Noto Sans"/>
                          <a:ea typeface="Noto Sans"/>
                          <a:cs typeface="Noto Sans"/>
                          <a:sym typeface="Noto Sans"/>
                        </a:rPr>
                        <a:t>9</a:t>
                      </a:r>
                      <a:endParaRPr sz="1350">
                        <a:solidFill>
                          <a:schemeClr val="lt1"/>
                        </a:solidFill>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chemeClr val="accent2"/>
                    </a:solidFill>
                  </a:tcPr>
                </a:tc>
              </a:tr>
              <a:tr h="550000">
                <a:tc>
                  <a:txBody>
                    <a:bodyPr/>
                    <a:lstStyle/>
                    <a:p>
                      <a:pPr indent="0" lvl="0" marL="0" rtl="0" algn="ctr">
                        <a:spcBef>
                          <a:spcPts val="0"/>
                        </a:spcBef>
                        <a:spcAft>
                          <a:spcPts val="0"/>
                        </a:spcAft>
                        <a:buClr>
                          <a:schemeClr val="dk1"/>
                        </a:buClr>
                        <a:buSzPts val="1100"/>
                        <a:buFont typeface="Arial"/>
                        <a:buNone/>
                      </a:pPr>
                      <a:r>
                        <a:rPr b="1" lang="en">
                          <a:solidFill>
                            <a:schemeClr val="lt1"/>
                          </a:solidFill>
                          <a:latin typeface="Times New Roman"/>
                          <a:ea typeface="Times New Roman"/>
                          <a:cs typeface="Times New Roman"/>
                          <a:sym typeface="Times New Roman"/>
                        </a:rPr>
                        <a:t>(</a:t>
                      </a:r>
                      <a:r>
                        <a:rPr b="1" i="1" lang="en">
                          <a:solidFill>
                            <a:schemeClr val="lt1"/>
                          </a:solidFill>
                          <a:latin typeface="Times New Roman"/>
                          <a:ea typeface="Times New Roman"/>
                          <a:cs typeface="Times New Roman"/>
                          <a:sym typeface="Times New Roman"/>
                        </a:rPr>
                        <a:t>x </a:t>
                      </a:r>
                      <a:r>
                        <a:rPr b="1" lang="en">
                          <a:solidFill>
                            <a:schemeClr val="lt1"/>
                          </a:solidFill>
                          <a:latin typeface="Times New Roman"/>
                          <a:ea typeface="Times New Roman"/>
                          <a:cs typeface="Times New Roman"/>
                          <a:sym typeface="Times New Roman"/>
                        </a:rPr>
                        <a:t>- 3)</a:t>
                      </a:r>
                      <a:r>
                        <a:rPr b="1" baseline="30000" lang="en">
                          <a:solidFill>
                            <a:schemeClr val="lt1"/>
                          </a:solidFill>
                          <a:latin typeface="Noto Sans"/>
                          <a:ea typeface="Noto Sans"/>
                          <a:cs typeface="Noto Sans"/>
                          <a:sym typeface="Noto Sans"/>
                        </a:rPr>
                        <a:t>2</a:t>
                      </a:r>
                      <a:endParaRPr b="1">
                        <a:solidFill>
                          <a:schemeClr val="lt1"/>
                        </a:solidFill>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36</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EA9999"/>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25</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EA9999"/>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16</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EA9999"/>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9</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EA9999"/>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4</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EA9999"/>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1</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EA9999"/>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0</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EA9999"/>
                    </a:solidFill>
                  </a:tcPr>
                </a:tc>
              </a:tr>
              <a:tr h="458575">
                <a:tc>
                  <a:txBody>
                    <a:bodyPr/>
                    <a:lstStyle/>
                    <a:p>
                      <a:pPr indent="0" lvl="0" marL="0" rtl="0" algn="ctr">
                        <a:spcBef>
                          <a:spcPts val="0"/>
                        </a:spcBef>
                        <a:spcAft>
                          <a:spcPts val="0"/>
                        </a:spcAft>
                        <a:buNone/>
                      </a:pPr>
                      <a:r>
                        <a:rPr b="1" lang="en">
                          <a:solidFill>
                            <a:schemeClr val="lt1"/>
                          </a:solidFill>
                          <a:latin typeface="Times New Roman"/>
                          <a:ea typeface="Times New Roman"/>
                          <a:cs typeface="Times New Roman"/>
                          <a:sym typeface="Times New Roman"/>
                        </a:rPr>
                        <a:t>(</a:t>
                      </a:r>
                      <a:r>
                        <a:rPr b="1" i="1" lang="en">
                          <a:solidFill>
                            <a:schemeClr val="lt1"/>
                          </a:solidFill>
                          <a:latin typeface="Times New Roman"/>
                          <a:ea typeface="Times New Roman"/>
                          <a:cs typeface="Times New Roman"/>
                          <a:sym typeface="Times New Roman"/>
                        </a:rPr>
                        <a:t>x -</a:t>
                      </a:r>
                      <a:r>
                        <a:rPr b="1" lang="en">
                          <a:solidFill>
                            <a:schemeClr val="lt1"/>
                          </a:solidFill>
                          <a:latin typeface="Times New Roman"/>
                          <a:ea typeface="Times New Roman"/>
                          <a:cs typeface="Times New Roman"/>
                          <a:sym typeface="Times New Roman"/>
                        </a:rPr>
                        <a:t> -3)</a:t>
                      </a:r>
                      <a:r>
                        <a:rPr b="1" baseline="30000" lang="en">
                          <a:solidFill>
                            <a:schemeClr val="lt1"/>
                          </a:solidFill>
                          <a:latin typeface="Noto Sans"/>
                          <a:ea typeface="Noto Sans"/>
                          <a:cs typeface="Noto Sans"/>
                          <a:sym typeface="Noto Sans"/>
                        </a:rPr>
                        <a:t>2</a:t>
                      </a:r>
                      <a:endParaRPr b="1" baseline="30000">
                        <a:solidFill>
                          <a:schemeClr val="lt1"/>
                        </a:solidFill>
                        <a:latin typeface="Noto Sans"/>
                        <a:ea typeface="Noto Sans"/>
                        <a:cs typeface="Noto Sans"/>
                        <a:sym typeface="Noto Sans"/>
                      </a:endParaRPr>
                    </a:p>
                    <a:p>
                      <a:pPr indent="0" lvl="0" marL="0" rtl="0" algn="ctr">
                        <a:spcBef>
                          <a:spcPts val="0"/>
                        </a:spcBef>
                        <a:spcAft>
                          <a:spcPts val="0"/>
                        </a:spcAft>
                        <a:buNone/>
                      </a:pPr>
                      <a:r>
                        <a:rPr lang="en" sz="1200">
                          <a:solidFill>
                            <a:schemeClr val="lt1"/>
                          </a:solidFill>
                          <a:latin typeface="Verdana"/>
                          <a:ea typeface="Verdana"/>
                          <a:cs typeface="Verdana"/>
                          <a:sym typeface="Verdana"/>
                        </a:rPr>
                        <a:t>or</a:t>
                      </a:r>
                      <a:endParaRPr sz="1200">
                        <a:solidFill>
                          <a:schemeClr val="lt1"/>
                        </a:solidFill>
                        <a:latin typeface="Verdana"/>
                        <a:ea typeface="Verdana"/>
                        <a:cs typeface="Verdana"/>
                        <a:sym typeface="Verdana"/>
                      </a:endParaRPr>
                    </a:p>
                    <a:p>
                      <a:pPr indent="0" lvl="0" marL="0" rtl="0" algn="ctr">
                        <a:spcBef>
                          <a:spcPts val="0"/>
                        </a:spcBef>
                        <a:spcAft>
                          <a:spcPts val="0"/>
                        </a:spcAft>
                        <a:buClr>
                          <a:schemeClr val="dk1"/>
                        </a:buClr>
                        <a:buSzPts val="1100"/>
                        <a:buFont typeface="Arial"/>
                        <a:buNone/>
                      </a:pPr>
                      <a:r>
                        <a:rPr b="1" lang="en">
                          <a:solidFill>
                            <a:schemeClr val="lt1"/>
                          </a:solidFill>
                          <a:latin typeface="Times New Roman"/>
                          <a:ea typeface="Times New Roman"/>
                          <a:cs typeface="Times New Roman"/>
                          <a:sym typeface="Times New Roman"/>
                        </a:rPr>
                        <a:t>(</a:t>
                      </a:r>
                      <a:r>
                        <a:rPr b="1" i="1" lang="en">
                          <a:solidFill>
                            <a:schemeClr val="lt1"/>
                          </a:solidFill>
                          <a:latin typeface="Times New Roman"/>
                          <a:ea typeface="Times New Roman"/>
                          <a:cs typeface="Times New Roman"/>
                          <a:sym typeface="Times New Roman"/>
                        </a:rPr>
                        <a:t>x </a:t>
                      </a:r>
                      <a:r>
                        <a:rPr b="1" lang="en">
                          <a:solidFill>
                            <a:schemeClr val="lt1"/>
                          </a:solidFill>
                          <a:latin typeface="Times New Roman"/>
                          <a:ea typeface="Times New Roman"/>
                          <a:cs typeface="Times New Roman"/>
                          <a:sym typeface="Times New Roman"/>
                        </a:rPr>
                        <a:t>+ 3</a:t>
                      </a:r>
                      <a:r>
                        <a:rPr b="1" i="1" lang="en">
                          <a:solidFill>
                            <a:schemeClr val="lt1"/>
                          </a:solidFill>
                          <a:latin typeface="Times New Roman"/>
                          <a:ea typeface="Times New Roman"/>
                          <a:cs typeface="Times New Roman"/>
                          <a:sym typeface="Times New Roman"/>
                        </a:rPr>
                        <a:t>)</a:t>
                      </a:r>
                      <a:r>
                        <a:rPr b="1" baseline="30000" lang="en">
                          <a:solidFill>
                            <a:schemeClr val="lt1"/>
                          </a:solidFill>
                          <a:latin typeface="Noto Sans"/>
                          <a:ea typeface="Noto Sans"/>
                          <a:cs typeface="Noto Sans"/>
                          <a:sym typeface="Noto Sans"/>
                        </a:rPr>
                        <a:t>2</a:t>
                      </a:r>
                      <a:endParaRPr b="1">
                        <a:solidFill>
                          <a:schemeClr val="lt1"/>
                        </a:solidFill>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0</a:t>
                      </a:r>
                      <a:r>
                        <a:rPr lang="en" sz="1350">
                          <a:latin typeface="Noto Sans"/>
                          <a:ea typeface="Noto Sans"/>
                          <a:cs typeface="Noto Sans"/>
                          <a:sym typeface="Noto Sans"/>
                        </a:rPr>
                        <a:t> </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A8D7C8"/>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1</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A8D7C8"/>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4</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A8D7C8"/>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9</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A8D7C8"/>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16</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A8D7C8"/>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25</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A8D7C8"/>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36</a:t>
                      </a:r>
                      <a:r>
                        <a:rPr lang="en" sz="1350">
                          <a:latin typeface="Noto Sans"/>
                          <a:ea typeface="Noto Sans"/>
                          <a:cs typeface="Noto Sans"/>
                          <a:sym typeface="Noto Sans"/>
                        </a:rPr>
                        <a:t> </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A8D7C8"/>
                    </a:solidFill>
                  </a:tcPr>
                </a:tc>
              </a:tr>
            </a:tbl>
          </a:graphicData>
        </a:graphic>
      </p:graphicFrame>
      <p:sp>
        <p:nvSpPr>
          <p:cNvPr id="350" name="Google Shape;350;p39"/>
          <p:cNvSpPr txBox="1"/>
          <p:nvPr>
            <p:ph idx="1" type="body"/>
          </p:nvPr>
        </p:nvSpPr>
        <p:spPr>
          <a:xfrm>
            <a:off x="311700" y="836767"/>
            <a:ext cx="8520600" cy="354000"/>
          </a:xfrm>
          <a:prstGeom prst="rect">
            <a:avLst/>
          </a:prstGeom>
          <a:solidFill>
            <a:srgbClr val="F5F5F5"/>
          </a:solidFill>
          <a:ln cap="flat" cmpd="sng" w="9525">
            <a:solidFill>
              <a:srgbClr val="9E9E9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1200"/>
              </a:spcAft>
              <a:buNone/>
            </a:pPr>
            <a:r>
              <a:rPr b="1" lang="en" sz="1500"/>
              <a:t>Horizontal Shifts</a:t>
            </a:r>
            <a:endParaRPr sz="150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54" name="Shape 354"/>
        <p:cNvGrpSpPr/>
        <p:nvPr/>
      </p:nvGrpSpPr>
      <p:grpSpPr>
        <a:xfrm>
          <a:off x="0" y="0"/>
          <a:ext cx="0" cy="0"/>
          <a:chOff x="0" y="0"/>
          <a:chExt cx="0" cy="0"/>
        </a:xfrm>
      </p:grpSpPr>
      <p:sp>
        <p:nvSpPr>
          <p:cNvPr id="355" name="Google Shape;355;p40"/>
          <p:cNvSpPr txBox="1"/>
          <p:nvPr>
            <p:ph type="title"/>
          </p:nvPr>
        </p:nvSpPr>
        <p:spPr>
          <a:xfrm>
            <a:off x="311700" y="58433"/>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a:t>
            </a:r>
            <a:r>
              <a:rPr b="0" lang="en" sz="1400">
                <a:solidFill>
                  <a:srgbClr val="666666"/>
                </a:solidFill>
              </a:rPr>
              <a:t> | Part 6</a:t>
            </a:r>
            <a:endParaRPr b="0" sz="1400">
              <a:solidFill>
                <a:srgbClr val="666666"/>
              </a:solidFill>
            </a:endParaRPr>
          </a:p>
          <a:p>
            <a:pPr indent="0" lvl="0" marL="0" rtl="0" algn="l">
              <a:spcBef>
                <a:spcPts val="0"/>
              </a:spcBef>
              <a:spcAft>
                <a:spcPts val="0"/>
              </a:spcAft>
              <a:buNone/>
            </a:pPr>
            <a:r>
              <a:rPr lang="en"/>
              <a:t>Self Check - </a:t>
            </a:r>
            <a:r>
              <a:rPr lang="en"/>
              <a:t>Review</a:t>
            </a:r>
            <a:endParaRPr/>
          </a:p>
        </p:txBody>
      </p:sp>
      <p:sp>
        <p:nvSpPr>
          <p:cNvPr id="356" name="Google Shape;356;p4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57" name="Google Shape;357;p4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7.12.3 Understanding the Behaviors of a Graph in Relation to Its Quadratic Expression - Additional Resources</a:t>
            </a:r>
            <a:endParaRPr/>
          </a:p>
        </p:txBody>
      </p:sp>
      <p:pic>
        <p:nvPicPr>
          <p:cNvPr descr="Icon indicating the slide contains a additional resources for students who struggled with the check for understanding (self check) question" id="358" name="Google Shape;358;p40"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graphicFrame>
        <p:nvGraphicFramePr>
          <p:cNvPr id="359" name="Google Shape;359;p40"/>
          <p:cNvGraphicFramePr/>
          <p:nvPr/>
        </p:nvGraphicFramePr>
        <p:xfrm>
          <a:off x="4337101" y="969264"/>
          <a:ext cx="3000000" cy="3000000"/>
        </p:xfrm>
        <a:graphic>
          <a:graphicData uri="http://schemas.openxmlformats.org/drawingml/2006/table">
            <a:tbl>
              <a:tblPr>
                <a:noFill/>
                <a:tableStyleId>{25905F4A-84CE-416B-AC5C-071C4E633357}</a:tableStyleId>
              </a:tblPr>
              <a:tblGrid>
                <a:gridCol w="915975"/>
                <a:gridCol w="508350"/>
                <a:gridCol w="508350"/>
                <a:gridCol w="508350"/>
                <a:gridCol w="508350"/>
                <a:gridCol w="508350"/>
                <a:gridCol w="508350"/>
                <a:gridCol w="508350"/>
              </a:tblGrid>
              <a:tr h="534300">
                <a:tc>
                  <a:txBody>
                    <a:bodyPr/>
                    <a:lstStyle/>
                    <a:p>
                      <a:pPr indent="0" lvl="0" marL="0" rtl="0" algn="ctr">
                        <a:spcBef>
                          <a:spcPts val="0"/>
                        </a:spcBef>
                        <a:spcAft>
                          <a:spcPts val="0"/>
                        </a:spcAft>
                        <a:buNone/>
                      </a:pPr>
                      <a:r>
                        <a:rPr b="1" i="1" lang="en">
                          <a:solidFill>
                            <a:srgbClr val="FFFFFF"/>
                          </a:solidFill>
                          <a:latin typeface="Times New Roman"/>
                          <a:ea typeface="Times New Roman"/>
                          <a:cs typeface="Times New Roman"/>
                          <a:sym typeface="Times New Roman"/>
                        </a:rPr>
                        <a:t>x</a:t>
                      </a:r>
                      <a:endParaRPr b="1" i="1">
                        <a:solidFill>
                          <a:srgbClr val="FFFFFF"/>
                        </a:solidFill>
                        <a:latin typeface="Times New Roman"/>
                        <a:ea typeface="Times New Roman"/>
                        <a:cs typeface="Times New Roman"/>
                        <a:sym typeface="Times New Roman"/>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lang="en" sz="1350">
                          <a:solidFill>
                            <a:schemeClr val="dk1"/>
                          </a:solidFill>
                          <a:latin typeface="Noto Sans"/>
                          <a:ea typeface="Noto Sans"/>
                          <a:cs typeface="Noto Sans"/>
                          <a:sym typeface="Noto Sans"/>
                        </a:rPr>
                        <a:t>–</a:t>
                      </a:r>
                      <a:r>
                        <a:rPr lang="en" sz="1350">
                          <a:latin typeface="Noto Sans"/>
                          <a:ea typeface="Noto Sans"/>
                          <a:cs typeface="Noto Sans"/>
                          <a:sym typeface="Noto Sans"/>
                        </a:rPr>
                        <a:t>3</a:t>
                      </a:r>
                      <a:endParaRPr sz="1350">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solidFill>
                            <a:schemeClr val="dk1"/>
                          </a:solidFill>
                          <a:latin typeface="Noto Sans"/>
                          <a:ea typeface="Noto Sans"/>
                          <a:cs typeface="Noto Sans"/>
                          <a:sym typeface="Noto Sans"/>
                        </a:rPr>
                        <a:t>–</a:t>
                      </a:r>
                      <a:r>
                        <a:rPr lang="en" sz="1350">
                          <a:latin typeface="Noto Sans"/>
                          <a:ea typeface="Noto Sans"/>
                          <a:cs typeface="Noto Sans"/>
                          <a:sym typeface="Noto Sans"/>
                        </a:rPr>
                        <a:t>2</a:t>
                      </a:r>
                      <a:endParaRPr sz="1350">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solidFill>
                            <a:schemeClr val="dk1"/>
                          </a:solidFill>
                          <a:latin typeface="Noto Sans"/>
                          <a:ea typeface="Noto Sans"/>
                          <a:cs typeface="Noto Sans"/>
                          <a:sym typeface="Noto Sans"/>
                        </a:rPr>
                        <a:t>–</a:t>
                      </a:r>
                      <a:r>
                        <a:rPr lang="en" sz="1350">
                          <a:latin typeface="Noto Sans"/>
                          <a:ea typeface="Noto Sans"/>
                          <a:cs typeface="Noto Sans"/>
                          <a:sym typeface="Noto Sans"/>
                        </a:rPr>
                        <a:t>1</a:t>
                      </a:r>
                      <a:endParaRPr sz="1350">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0</a:t>
                      </a:r>
                      <a:endParaRPr sz="1350">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1</a:t>
                      </a:r>
                      <a:endParaRPr sz="1350">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2</a:t>
                      </a:r>
                      <a:endParaRPr sz="1350">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3</a:t>
                      </a:r>
                      <a:endParaRPr sz="1350">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r>
              <a:tr h="500175">
                <a:tc>
                  <a:txBody>
                    <a:bodyPr/>
                    <a:lstStyle/>
                    <a:p>
                      <a:pPr indent="0" lvl="0" marL="0" rtl="0" algn="ctr">
                        <a:spcBef>
                          <a:spcPts val="0"/>
                        </a:spcBef>
                        <a:spcAft>
                          <a:spcPts val="0"/>
                        </a:spcAft>
                        <a:buClr>
                          <a:schemeClr val="dk1"/>
                        </a:buClr>
                        <a:buSzPts val="1100"/>
                        <a:buFont typeface="Arial"/>
                        <a:buNone/>
                      </a:pPr>
                      <a:r>
                        <a:rPr b="1" i="1" lang="en">
                          <a:solidFill>
                            <a:schemeClr val="lt1"/>
                          </a:solidFill>
                          <a:latin typeface="Times New Roman"/>
                          <a:ea typeface="Times New Roman"/>
                          <a:cs typeface="Times New Roman"/>
                          <a:sym typeface="Times New Roman"/>
                        </a:rPr>
                        <a:t>x</a:t>
                      </a:r>
                      <a:r>
                        <a:rPr b="1" baseline="30000" lang="en">
                          <a:solidFill>
                            <a:schemeClr val="lt1"/>
                          </a:solidFill>
                          <a:latin typeface="Noto Sans"/>
                          <a:ea typeface="Noto Sans"/>
                          <a:cs typeface="Noto Sans"/>
                          <a:sym typeface="Noto Sans"/>
                        </a:rPr>
                        <a:t>2</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9</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4</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1</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0</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1</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4</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9</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500175">
                <a:tc>
                  <a:txBody>
                    <a:bodyPr/>
                    <a:lstStyle/>
                    <a:p>
                      <a:pPr indent="0" lvl="0" marL="0" rtl="0" algn="ctr">
                        <a:spcBef>
                          <a:spcPts val="0"/>
                        </a:spcBef>
                        <a:spcAft>
                          <a:spcPts val="0"/>
                        </a:spcAft>
                        <a:buClr>
                          <a:schemeClr val="dk1"/>
                        </a:buClr>
                        <a:buSzPts val="1100"/>
                        <a:buFont typeface="Arial"/>
                        <a:buNone/>
                      </a:pPr>
                      <a:r>
                        <a:rPr b="1" lang="en">
                          <a:solidFill>
                            <a:schemeClr val="lt1"/>
                          </a:solidFill>
                          <a:latin typeface="Noto Sans"/>
                          <a:ea typeface="Noto Sans"/>
                          <a:cs typeface="Noto Sans"/>
                          <a:sym typeface="Noto Sans"/>
                        </a:rPr>
                        <a:t>(</a:t>
                      </a:r>
                      <a:r>
                        <a:rPr b="1" lang="en">
                          <a:solidFill>
                            <a:schemeClr val="lt1"/>
                          </a:solidFill>
                          <a:latin typeface="Times New Roman"/>
                          <a:ea typeface="Times New Roman"/>
                          <a:cs typeface="Times New Roman"/>
                          <a:sym typeface="Times New Roman"/>
                        </a:rPr>
                        <a:t>x</a:t>
                      </a:r>
                      <a:r>
                        <a:rPr b="1" lang="en">
                          <a:solidFill>
                            <a:schemeClr val="lt1"/>
                          </a:solidFill>
                          <a:latin typeface="Noto Sans"/>
                          <a:ea typeface="Noto Sans"/>
                          <a:cs typeface="Noto Sans"/>
                          <a:sym typeface="Noto Sans"/>
                        </a:rPr>
                        <a:t> – 3)</a:t>
                      </a:r>
                      <a:r>
                        <a:rPr b="1" baseline="30000" lang="en">
                          <a:solidFill>
                            <a:schemeClr val="lt1"/>
                          </a:solidFill>
                          <a:latin typeface="Noto Sans"/>
                          <a:ea typeface="Noto Sans"/>
                          <a:cs typeface="Noto Sans"/>
                          <a:sym typeface="Noto Sans"/>
                        </a:rPr>
                        <a:t>2</a:t>
                      </a:r>
                      <a:r>
                        <a:rPr b="1" lang="en">
                          <a:solidFill>
                            <a:schemeClr val="lt1"/>
                          </a:solidFill>
                          <a:latin typeface="Noto Sans"/>
                          <a:ea typeface="Noto Sans"/>
                          <a:cs typeface="Noto Sans"/>
                          <a:sym typeface="Noto Sans"/>
                        </a:rPr>
                        <a:t> </a:t>
                      </a:r>
                      <a:endParaRPr b="1">
                        <a:solidFill>
                          <a:schemeClr val="lt1"/>
                        </a:solidFill>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36</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25</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16</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9</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4</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1</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0</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500175">
                <a:tc>
                  <a:txBody>
                    <a:bodyPr/>
                    <a:lstStyle/>
                    <a:p>
                      <a:pPr indent="0" lvl="0" marL="0" rtl="0" algn="ctr">
                        <a:spcBef>
                          <a:spcPts val="0"/>
                        </a:spcBef>
                        <a:spcAft>
                          <a:spcPts val="0"/>
                        </a:spcAft>
                        <a:buClr>
                          <a:schemeClr val="dk1"/>
                        </a:buClr>
                        <a:buSzPts val="1100"/>
                        <a:buFont typeface="Arial"/>
                        <a:buNone/>
                      </a:pPr>
                      <a:r>
                        <a:rPr b="1" lang="en">
                          <a:solidFill>
                            <a:schemeClr val="lt1"/>
                          </a:solidFill>
                          <a:latin typeface="Noto Sans"/>
                          <a:ea typeface="Noto Sans"/>
                          <a:cs typeface="Noto Sans"/>
                          <a:sym typeface="Noto Sans"/>
                        </a:rPr>
                        <a:t>(</a:t>
                      </a:r>
                      <a:r>
                        <a:rPr b="1" lang="en">
                          <a:solidFill>
                            <a:schemeClr val="lt1"/>
                          </a:solidFill>
                          <a:latin typeface="Times New Roman"/>
                          <a:ea typeface="Times New Roman"/>
                          <a:cs typeface="Times New Roman"/>
                          <a:sym typeface="Times New Roman"/>
                        </a:rPr>
                        <a:t>x</a:t>
                      </a:r>
                      <a:r>
                        <a:rPr b="1" lang="en">
                          <a:solidFill>
                            <a:schemeClr val="lt1"/>
                          </a:solidFill>
                          <a:latin typeface="Noto Sans"/>
                          <a:ea typeface="Noto Sans"/>
                          <a:cs typeface="Noto Sans"/>
                          <a:sym typeface="Noto Sans"/>
                        </a:rPr>
                        <a:t> – –3)</a:t>
                      </a:r>
                      <a:r>
                        <a:rPr b="1" baseline="30000" lang="en">
                          <a:solidFill>
                            <a:schemeClr val="lt1"/>
                          </a:solidFill>
                          <a:latin typeface="Noto Sans"/>
                          <a:ea typeface="Noto Sans"/>
                          <a:cs typeface="Noto Sans"/>
                          <a:sym typeface="Noto Sans"/>
                        </a:rPr>
                        <a:t>2</a:t>
                      </a:r>
                      <a:r>
                        <a:rPr b="1" lang="en">
                          <a:solidFill>
                            <a:schemeClr val="lt1"/>
                          </a:solidFill>
                          <a:latin typeface="Noto Sans"/>
                          <a:ea typeface="Noto Sans"/>
                          <a:cs typeface="Noto Sans"/>
                          <a:sym typeface="Noto Sans"/>
                        </a:rPr>
                        <a:t> </a:t>
                      </a:r>
                      <a:endParaRPr b="1">
                        <a:solidFill>
                          <a:schemeClr val="lt1"/>
                        </a:solidFill>
                        <a:latin typeface="Noto Sans"/>
                        <a:ea typeface="Noto Sans"/>
                        <a:cs typeface="Noto Sans"/>
                        <a:sym typeface="Noto Sans"/>
                      </a:endParaRPr>
                    </a:p>
                    <a:p>
                      <a:pPr indent="0" lvl="0" marL="0" rtl="0" algn="ctr">
                        <a:spcBef>
                          <a:spcPts val="0"/>
                        </a:spcBef>
                        <a:spcAft>
                          <a:spcPts val="0"/>
                        </a:spcAft>
                        <a:buClr>
                          <a:schemeClr val="dk1"/>
                        </a:buClr>
                        <a:buSzPts val="1100"/>
                        <a:buFont typeface="Arial"/>
                        <a:buNone/>
                      </a:pPr>
                      <a:r>
                        <a:rPr lang="en">
                          <a:solidFill>
                            <a:schemeClr val="lt1"/>
                          </a:solidFill>
                          <a:latin typeface="Noto Sans"/>
                          <a:ea typeface="Noto Sans"/>
                          <a:cs typeface="Noto Sans"/>
                          <a:sym typeface="Noto Sans"/>
                        </a:rPr>
                        <a:t>or</a:t>
                      </a:r>
                      <a:endParaRPr>
                        <a:solidFill>
                          <a:schemeClr val="lt1"/>
                        </a:solidFill>
                        <a:latin typeface="Noto Sans"/>
                        <a:ea typeface="Noto Sans"/>
                        <a:cs typeface="Noto Sans"/>
                        <a:sym typeface="Noto Sans"/>
                      </a:endParaRPr>
                    </a:p>
                    <a:p>
                      <a:pPr indent="0" lvl="0" marL="0" rtl="0" algn="ctr">
                        <a:spcBef>
                          <a:spcPts val="0"/>
                        </a:spcBef>
                        <a:spcAft>
                          <a:spcPts val="0"/>
                        </a:spcAft>
                        <a:buClr>
                          <a:schemeClr val="dk1"/>
                        </a:buClr>
                        <a:buSzPts val="1100"/>
                        <a:buFont typeface="Arial"/>
                        <a:buNone/>
                      </a:pPr>
                      <a:r>
                        <a:rPr b="1" lang="en">
                          <a:solidFill>
                            <a:schemeClr val="lt1"/>
                          </a:solidFill>
                          <a:latin typeface="Noto Sans"/>
                          <a:ea typeface="Noto Sans"/>
                          <a:cs typeface="Noto Sans"/>
                          <a:sym typeface="Noto Sans"/>
                        </a:rPr>
                        <a:t>(</a:t>
                      </a:r>
                      <a:r>
                        <a:rPr b="1" lang="en">
                          <a:solidFill>
                            <a:schemeClr val="lt1"/>
                          </a:solidFill>
                          <a:latin typeface="Times New Roman"/>
                          <a:ea typeface="Times New Roman"/>
                          <a:cs typeface="Times New Roman"/>
                          <a:sym typeface="Times New Roman"/>
                        </a:rPr>
                        <a:t>x</a:t>
                      </a:r>
                      <a:r>
                        <a:rPr b="1" lang="en">
                          <a:solidFill>
                            <a:schemeClr val="lt1"/>
                          </a:solidFill>
                          <a:latin typeface="Noto Sans"/>
                          <a:ea typeface="Noto Sans"/>
                          <a:cs typeface="Noto Sans"/>
                          <a:sym typeface="Noto Sans"/>
                        </a:rPr>
                        <a:t> + 3)</a:t>
                      </a:r>
                      <a:r>
                        <a:rPr b="1" baseline="30000" lang="en">
                          <a:solidFill>
                            <a:schemeClr val="lt1"/>
                          </a:solidFill>
                          <a:latin typeface="Noto Sans"/>
                          <a:ea typeface="Noto Sans"/>
                          <a:cs typeface="Noto Sans"/>
                          <a:sym typeface="Noto Sans"/>
                        </a:rPr>
                        <a:t>2</a:t>
                      </a:r>
                      <a:r>
                        <a:rPr b="1" lang="en">
                          <a:solidFill>
                            <a:schemeClr val="lt1"/>
                          </a:solidFill>
                          <a:latin typeface="Noto Sans"/>
                          <a:ea typeface="Noto Sans"/>
                          <a:cs typeface="Noto Sans"/>
                          <a:sym typeface="Noto Sans"/>
                        </a:rPr>
                        <a:t> </a:t>
                      </a:r>
                      <a:endParaRPr b="1">
                        <a:solidFill>
                          <a:schemeClr val="lt1"/>
                        </a:solidFill>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lang="en">
                          <a:latin typeface="Noto Sans"/>
                          <a:ea typeface="Noto Sans"/>
                          <a:cs typeface="Noto Sans"/>
                          <a:sym typeface="Noto Sans"/>
                        </a:rPr>
                        <a:t>0</a:t>
                      </a:r>
                      <a:endParaRPr>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a:latin typeface="Noto Sans"/>
                          <a:ea typeface="Noto Sans"/>
                          <a:cs typeface="Noto Sans"/>
                          <a:sym typeface="Noto Sans"/>
                        </a:rPr>
                        <a:t>1</a:t>
                      </a:r>
                      <a:endParaRPr>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a:latin typeface="Noto Sans"/>
                          <a:ea typeface="Noto Sans"/>
                          <a:cs typeface="Noto Sans"/>
                          <a:sym typeface="Noto Sans"/>
                        </a:rPr>
                        <a:t>4</a:t>
                      </a:r>
                      <a:endParaRPr>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a:latin typeface="Noto Sans"/>
                          <a:ea typeface="Noto Sans"/>
                          <a:cs typeface="Noto Sans"/>
                          <a:sym typeface="Noto Sans"/>
                        </a:rPr>
                        <a:t>9</a:t>
                      </a:r>
                      <a:endParaRPr>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a:latin typeface="Noto Sans"/>
                          <a:ea typeface="Noto Sans"/>
                          <a:cs typeface="Noto Sans"/>
                          <a:sym typeface="Noto Sans"/>
                        </a:rPr>
                        <a:t>16</a:t>
                      </a:r>
                      <a:endParaRPr>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a:latin typeface="Noto Sans"/>
                          <a:ea typeface="Noto Sans"/>
                          <a:cs typeface="Noto Sans"/>
                          <a:sym typeface="Noto Sans"/>
                        </a:rPr>
                        <a:t>25</a:t>
                      </a:r>
                      <a:endParaRPr>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a:latin typeface="Noto Sans"/>
                          <a:ea typeface="Noto Sans"/>
                          <a:cs typeface="Noto Sans"/>
                          <a:sym typeface="Noto Sans"/>
                        </a:rPr>
                        <a:t>36</a:t>
                      </a:r>
                      <a:endParaRPr>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500175">
                <a:tc>
                  <a:txBody>
                    <a:bodyPr/>
                    <a:lstStyle/>
                    <a:p>
                      <a:pPr indent="0" lvl="0" marL="0" rtl="0" algn="ctr">
                        <a:spcBef>
                          <a:spcPts val="0"/>
                        </a:spcBef>
                        <a:spcAft>
                          <a:spcPts val="0"/>
                        </a:spcAft>
                        <a:buNone/>
                      </a:pPr>
                      <a:r>
                        <a:rPr b="1" i="1" lang="en">
                          <a:solidFill>
                            <a:schemeClr val="lt1"/>
                          </a:solidFill>
                          <a:highlight>
                            <a:schemeClr val="lt1"/>
                          </a:highlight>
                          <a:latin typeface="Times New Roman"/>
                          <a:ea typeface="Times New Roman"/>
                          <a:cs typeface="Times New Roman"/>
                          <a:sym typeface="Times New Roman"/>
                        </a:rPr>
                        <a:t>…..</a:t>
                      </a:r>
                      <a:r>
                        <a:rPr b="1" i="1" lang="en">
                          <a:solidFill>
                            <a:schemeClr val="dk1"/>
                          </a:solidFill>
                          <a:highlight>
                            <a:schemeClr val="lt1"/>
                          </a:highlight>
                          <a:latin typeface="Times New Roman"/>
                          <a:ea typeface="Times New Roman"/>
                          <a:cs typeface="Times New Roman"/>
                          <a:sym typeface="Times New Roman"/>
                        </a:rPr>
                        <a:t>?</a:t>
                      </a:r>
                      <a:r>
                        <a:rPr b="1" i="1" lang="en">
                          <a:solidFill>
                            <a:schemeClr val="lt1"/>
                          </a:solidFill>
                          <a:highlight>
                            <a:schemeClr val="lt1"/>
                          </a:highlight>
                          <a:latin typeface="Times New Roman"/>
                          <a:ea typeface="Times New Roman"/>
                          <a:cs typeface="Times New Roman"/>
                          <a:sym typeface="Times New Roman"/>
                        </a:rPr>
                        <a:t>.....</a:t>
                      </a:r>
                      <a:r>
                        <a:rPr b="1" i="1" lang="en">
                          <a:solidFill>
                            <a:schemeClr val="lt1"/>
                          </a:solidFill>
                          <a:highlight>
                            <a:srgbClr val="424242"/>
                          </a:highlight>
                          <a:latin typeface="Times New Roman"/>
                          <a:ea typeface="Times New Roman"/>
                          <a:cs typeface="Times New Roman"/>
                          <a:sym typeface="Times New Roman"/>
                        </a:rPr>
                        <a:t>  </a:t>
                      </a:r>
                      <a:endParaRPr b="1" i="1">
                        <a:solidFill>
                          <a:schemeClr val="lt1"/>
                        </a:solidFill>
                        <a:highlight>
                          <a:srgbClr val="424242"/>
                        </a:highlight>
                        <a:latin typeface="Times New Roman"/>
                        <a:ea typeface="Times New Roman"/>
                        <a:cs typeface="Times New Roman"/>
                        <a:sym typeface="Times New Roman"/>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lang="en">
                          <a:latin typeface="Noto Sans"/>
                          <a:ea typeface="Noto Sans"/>
                          <a:cs typeface="Noto Sans"/>
                          <a:sym typeface="Noto Sans"/>
                        </a:rPr>
                        <a:t>1</a:t>
                      </a:r>
                      <a:endParaRPr>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a:latin typeface="Noto Sans"/>
                          <a:ea typeface="Noto Sans"/>
                          <a:cs typeface="Noto Sans"/>
                          <a:sym typeface="Noto Sans"/>
                        </a:rPr>
                        <a:t>4</a:t>
                      </a:r>
                      <a:endParaRPr>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a:latin typeface="Noto Sans"/>
                          <a:ea typeface="Noto Sans"/>
                          <a:cs typeface="Noto Sans"/>
                          <a:sym typeface="Noto Sans"/>
                        </a:rPr>
                        <a:t>9</a:t>
                      </a:r>
                      <a:endParaRPr>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a:latin typeface="Noto Sans"/>
                          <a:ea typeface="Noto Sans"/>
                          <a:cs typeface="Noto Sans"/>
                          <a:sym typeface="Noto Sans"/>
                        </a:rPr>
                        <a:t>16</a:t>
                      </a:r>
                      <a:endParaRPr>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a:latin typeface="Noto Sans"/>
                          <a:ea typeface="Noto Sans"/>
                          <a:cs typeface="Noto Sans"/>
                          <a:sym typeface="Noto Sans"/>
                        </a:rPr>
                        <a:t>25</a:t>
                      </a:r>
                      <a:endParaRPr>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a:latin typeface="Noto Sans"/>
                          <a:ea typeface="Noto Sans"/>
                          <a:cs typeface="Noto Sans"/>
                          <a:sym typeface="Noto Sans"/>
                        </a:rPr>
                        <a:t>36</a:t>
                      </a:r>
                      <a:endParaRPr>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a:latin typeface="Noto Sans"/>
                          <a:ea typeface="Noto Sans"/>
                          <a:cs typeface="Noto Sans"/>
                          <a:sym typeface="Noto Sans"/>
                        </a:rPr>
                        <a:t>49</a:t>
                      </a:r>
                      <a:endParaRPr>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bl>
          </a:graphicData>
        </a:graphic>
      </p:graphicFrame>
      <p:sp>
        <p:nvSpPr>
          <p:cNvPr id="360" name="Google Shape;360;p40"/>
          <p:cNvSpPr txBox="1"/>
          <p:nvPr/>
        </p:nvSpPr>
        <p:spPr>
          <a:xfrm>
            <a:off x="310900" y="968800"/>
            <a:ext cx="3916500" cy="3426000"/>
          </a:xfrm>
          <a:prstGeom prst="rect">
            <a:avLst/>
          </a:prstGeom>
          <a:noFill/>
          <a:ln>
            <a:noFill/>
          </a:ln>
        </p:spPr>
        <p:txBody>
          <a:bodyPr anchorCtr="0" anchor="t" bIns="91425" lIns="91425" spcFirstLastPara="1" rIns="91425" wrap="square" tIns="91425">
            <a:noAutofit/>
          </a:bodyPr>
          <a:lstStyle/>
          <a:p>
            <a:pPr indent="-349250" lvl="0" marL="457200" rtl="0" algn="l">
              <a:spcBef>
                <a:spcPts val="0"/>
              </a:spcBef>
              <a:spcAft>
                <a:spcPts val="0"/>
              </a:spcAft>
              <a:buClr>
                <a:schemeClr val="dk1"/>
              </a:buClr>
              <a:buSzPts val="1900"/>
              <a:buAutoNum type="arabicPeriod"/>
            </a:pPr>
            <a:r>
              <a:rPr lang="en" sz="1900">
                <a:solidFill>
                  <a:schemeClr val="dk1"/>
                </a:solidFill>
                <a:latin typeface="Noto Sans"/>
                <a:ea typeface="Noto Sans"/>
                <a:cs typeface="Noto Sans"/>
                <a:sym typeface="Noto Sans"/>
              </a:rPr>
              <a:t>Using the numbers in the table, what is the missing equation?</a:t>
            </a:r>
            <a:endParaRPr sz="1900">
              <a:solidFill>
                <a:schemeClr val="dk1"/>
              </a:solidFill>
              <a:latin typeface="Noto Sans"/>
              <a:ea typeface="Noto Sans"/>
              <a:cs typeface="Noto Sans"/>
              <a:sym typeface="Noto Sans"/>
            </a:endParaRPr>
          </a:p>
          <a:p>
            <a:pPr indent="-349250" lvl="0" marL="457200" rtl="0" algn="l">
              <a:spcBef>
                <a:spcPts val="1000"/>
              </a:spcBef>
              <a:spcAft>
                <a:spcPts val="0"/>
              </a:spcAft>
              <a:buClr>
                <a:schemeClr val="dk1"/>
              </a:buClr>
              <a:buSzPts val="1900"/>
              <a:buFont typeface="Noto Sans"/>
              <a:buAutoNum type="arabicPeriod"/>
            </a:pPr>
            <a:r>
              <a:rPr lang="en" sz="1900">
                <a:solidFill>
                  <a:schemeClr val="dk1"/>
                </a:solidFill>
                <a:latin typeface="Noto Sans"/>
                <a:ea typeface="Noto Sans"/>
                <a:cs typeface="Noto Sans"/>
                <a:sym typeface="Noto Sans"/>
              </a:rPr>
              <a:t>What number was </a:t>
            </a:r>
            <a:r>
              <a:rPr lang="en" sz="1900">
                <a:solidFill>
                  <a:schemeClr val="dk1"/>
                </a:solidFill>
                <a:latin typeface="Noto Sans"/>
                <a:ea typeface="Noto Sans"/>
                <a:cs typeface="Noto Sans"/>
                <a:sym typeface="Noto Sans"/>
              </a:rPr>
              <a:t>subtracted</a:t>
            </a:r>
            <a:r>
              <a:rPr lang="en" sz="1900">
                <a:solidFill>
                  <a:schemeClr val="dk1"/>
                </a:solidFill>
                <a:latin typeface="Noto Sans"/>
                <a:ea typeface="Noto Sans"/>
                <a:cs typeface="Noto Sans"/>
                <a:sym typeface="Noto Sans"/>
              </a:rPr>
              <a:t> from </a:t>
            </a:r>
            <a:r>
              <a:rPr i="1" lang="en" sz="1900">
                <a:solidFill>
                  <a:schemeClr val="dk1"/>
                </a:solidFill>
                <a:latin typeface="Times New Roman"/>
                <a:ea typeface="Times New Roman"/>
                <a:cs typeface="Times New Roman"/>
                <a:sym typeface="Times New Roman"/>
              </a:rPr>
              <a:t>x</a:t>
            </a:r>
            <a:r>
              <a:rPr lang="en" sz="1900">
                <a:solidFill>
                  <a:schemeClr val="dk1"/>
                </a:solidFill>
                <a:latin typeface="Noto Sans"/>
                <a:ea typeface="Noto Sans"/>
                <a:cs typeface="Noto Sans"/>
                <a:sym typeface="Noto Sans"/>
              </a:rPr>
              <a:t> before squaring?</a:t>
            </a:r>
            <a:endParaRPr sz="1900">
              <a:solidFill>
                <a:schemeClr val="dk1"/>
              </a:solidFill>
              <a:latin typeface="Noto Sans"/>
              <a:ea typeface="Noto Sans"/>
              <a:cs typeface="Noto Sans"/>
              <a:sym typeface="Noto Sans"/>
            </a:endParaRPr>
          </a:p>
          <a:p>
            <a:pPr indent="-349250" lvl="0" marL="457200" rtl="0" algn="l">
              <a:spcBef>
                <a:spcPts val="1000"/>
              </a:spcBef>
              <a:spcAft>
                <a:spcPts val="1000"/>
              </a:spcAft>
              <a:buClr>
                <a:schemeClr val="dk1"/>
              </a:buClr>
              <a:buSzPts val="1900"/>
              <a:buFont typeface="Noto Sans"/>
              <a:buAutoNum type="arabicPeriod"/>
            </a:pPr>
            <a:r>
              <a:rPr lang="en" sz="1900">
                <a:solidFill>
                  <a:schemeClr val="dk1"/>
                </a:solidFill>
                <a:latin typeface="Noto Sans"/>
                <a:ea typeface="Noto Sans"/>
                <a:cs typeface="Noto Sans"/>
                <a:sym typeface="Noto Sans"/>
              </a:rPr>
              <a:t>Will the graph shift left or right?</a:t>
            </a:r>
            <a:endParaRPr sz="1900">
              <a:solidFill>
                <a:schemeClr val="dk1"/>
              </a:solidFill>
              <a:latin typeface="Noto Sans"/>
              <a:ea typeface="Noto Sans"/>
              <a:cs typeface="Noto Sans"/>
              <a:sym typeface="Noto Sans"/>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64" name="Shape 364"/>
        <p:cNvGrpSpPr/>
        <p:nvPr/>
      </p:nvGrpSpPr>
      <p:grpSpPr>
        <a:xfrm>
          <a:off x="0" y="0"/>
          <a:ext cx="0" cy="0"/>
          <a:chOff x="0" y="0"/>
          <a:chExt cx="0" cy="0"/>
        </a:xfrm>
      </p:grpSpPr>
      <p:sp>
        <p:nvSpPr>
          <p:cNvPr id="365" name="Google Shape;365;p41"/>
          <p:cNvSpPr txBox="1"/>
          <p:nvPr>
            <p:ph type="title"/>
          </p:nvPr>
        </p:nvSpPr>
        <p:spPr>
          <a:xfrm>
            <a:off x="311700" y="45312"/>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a:t>
            </a:r>
            <a:r>
              <a:rPr b="0" lang="en" sz="1400">
                <a:solidFill>
                  <a:srgbClr val="666666"/>
                </a:solidFill>
              </a:rPr>
              <a:t> | Part 7</a:t>
            </a:r>
            <a:endParaRPr b="0" sz="1400">
              <a:solidFill>
                <a:srgbClr val="666666"/>
              </a:solidFill>
            </a:endParaRPr>
          </a:p>
          <a:p>
            <a:pPr indent="0" lvl="0" marL="0" rtl="0" algn="l">
              <a:spcBef>
                <a:spcPts val="0"/>
              </a:spcBef>
              <a:spcAft>
                <a:spcPts val="0"/>
              </a:spcAft>
              <a:buNone/>
            </a:pPr>
            <a:r>
              <a:rPr lang="en"/>
              <a:t>Self Check - </a:t>
            </a:r>
            <a:r>
              <a:rPr lang="en"/>
              <a:t>Review</a:t>
            </a:r>
            <a:endParaRPr/>
          </a:p>
        </p:txBody>
      </p:sp>
      <p:sp>
        <p:nvSpPr>
          <p:cNvPr id="366" name="Google Shape;366;p4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67" name="Google Shape;367;p41"/>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7.12.3 Understanding the Behaviors of a Graph in Relation to Its Quadratic Expression - Additional Resources</a:t>
            </a:r>
            <a:endParaRPr/>
          </a:p>
        </p:txBody>
      </p:sp>
      <p:pic>
        <p:nvPicPr>
          <p:cNvPr descr="Icon indicating the slide contains a additional resources for students who struggled with the check for understanding (self check) question" id="368" name="Google Shape;368;p41"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pic>
        <p:nvPicPr>
          <p:cNvPr id="369" name="Google Shape;369;p41" title="4d0fb7287fdeb5204da3c8264aec7597c6c7a42e.png"/>
          <p:cNvPicPr preferRelativeResize="0"/>
          <p:nvPr/>
        </p:nvPicPr>
        <p:blipFill rotWithShape="1">
          <a:blip r:embed="rId4">
            <a:alphaModFix/>
          </a:blip>
          <a:srcRect b="961" l="0" r="0" t="961"/>
          <a:stretch/>
        </p:blipFill>
        <p:spPr>
          <a:xfrm>
            <a:off x="228475" y="1280089"/>
            <a:ext cx="2200428" cy="1708226"/>
          </a:xfrm>
          <a:prstGeom prst="rect">
            <a:avLst/>
          </a:prstGeom>
          <a:noFill/>
          <a:ln>
            <a:noFill/>
          </a:ln>
        </p:spPr>
      </p:pic>
      <p:sp>
        <p:nvSpPr>
          <p:cNvPr id="370" name="Google Shape;370;p41"/>
          <p:cNvSpPr txBox="1"/>
          <p:nvPr>
            <p:ph idx="1" type="body"/>
          </p:nvPr>
        </p:nvSpPr>
        <p:spPr>
          <a:xfrm>
            <a:off x="311700" y="810525"/>
            <a:ext cx="8520600" cy="354000"/>
          </a:xfrm>
          <a:prstGeom prst="rect">
            <a:avLst/>
          </a:prstGeom>
          <a:solidFill>
            <a:srgbClr val="F5F5F5"/>
          </a:solidFill>
          <a:ln cap="flat" cmpd="sng" w="9525">
            <a:solidFill>
              <a:srgbClr val="9E9E9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1200"/>
              </a:spcAft>
              <a:buNone/>
            </a:pPr>
            <a:r>
              <a:rPr b="1" lang="en" sz="1500"/>
              <a:t>Horizontal Dilations and Reflections</a:t>
            </a:r>
            <a:endParaRPr sz="1500"/>
          </a:p>
        </p:txBody>
      </p:sp>
      <p:graphicFrame>
        <p:nvGraphicFramePr>
          <p:cNvPr id="371" name="Google Shape;371;p41"/>
          <p:cNvGraphicFramePr/>
          <p:nvPr/>
        </p:nvGraphicFramePr>
        <p:xfrm>
          <a:off x="4340465" y="1200652"/>
          <a:ext cx="3000000" cy="3000000"/>
        </p:xfrm>
        <a:graphic>
          <a:graphicData uri="http://schemas.openxmlformats.org/drawingml/2006/table">
            <a:tbl>
              <a:tblPr>
                <a:noFill/>
                <a:tableStyleId>{25905F4A-84CE-416B-AC5C-071C4E633357}</a:tableStyleId>
              </a:tblPr>
              <a:tblGrid>
                <a:gridCol w="915975"/>
                <a:gridCol w="508350"/>
                <a:gridCol w="508350"/>
                <a:gridCol w="508350"/>
                <a:gridCol w="508350"/>
                <a:gridCol w="508350"/>
                <a:gridCol w="508350"/>
                <a:gridCol w="508350"/>
              </a:tblGrid>
              <a:tr h="489850">
                <a:tc>
                  <a:txBody>
                    <a:bodyPr/>
                    <a:lstStyle/>
                    <a:p>
                      <a:pPr indent="0" lvl="0" marL="0" rtl="0" algn="ctr">
                        <a:spcBef>
                          <a:spcPts val="0"/>
                        </a:spcBef>
                        <a:spcAft>
                          <a:spcPts val="0"/>
                        </a:spcAft>
                        <a:buNone/>
                      </a:pPr>
                      <a:r>
                        <a:rPr b="1" i="1" lang="en">
                          <a:solidFill>
                            <a:srgbClr val="FFFFFF"/>
                          </a:solidFill>
                          <a:latin typeface="Times New Roman"/>
                          <a:ea typeface="Times New Roman"/>
                          <a:cs typeface="Times New Roman"/>
                          <a:sym typeface="Times New Roman"/>
                        </a:rPr>
                        <a:t>x</a:t>
                      </a:r>
                      <a:endParaRPr b="1" i="1">
                        <a:solidFill>
                          <a:srgbClr val="FFFFFF"/>
                        </a:solidFill>
                        <a:latin typeface="Times New Roman"/>
                        <a:ea typeface="Times New Roman"/>
                        <a:cs typeface="Times New Roman"/>
                        <a:sym typeface="Times New Roman"/>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lang="en" sz="1350">
                          <a:solidFill>
                            <a:schemeClr val="dk1"/>
                          </a:solidFill>
                          <a:latin typeface="Noto Sans"/>
                          <a:ea typeface="Noto Sans"/>
                          <a:cs typeface="Noto Sans"/>
                          <a:sym typeface="Noto Sans"/>
                        </a:rPr>
                        <a:t>–</a:t>
                      </a:r>
                      <a:r>
                        <a:rPr lang="en" sz="1350">
                          <a:latin typeface="Noto Sans"/>
                          <a:ea typeface="Noto Sans"/>
                          <a:cs typeface="Noto Sans"/>
                          <a:sym typeface="Noto Sans"/>
                        </a:rPr>
                        <a:t>3</a:t>
                      </a:r>
                      <a:endParaRPr sz="1350">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solidFill>
                            <a:schemeClr val="dk1"/>
                          </a:solidFill>
                          <a:latin typeface="Noto Sans"/>
                          <a:ea typeface="Noto Sans"/>
                          <a:cs typeface="Noto Sans"/>
                          <a:sym typeface="Noto Sans"/>
                        </a:rPr>
                        <a:t>–</a:t>
                      </a:r>
                      <a:r>
                        <a:rPr lang="en" sz="1350">
                          <a:latin typeface="Noto Sans"/>
                          <a:ea typeface="Noto Sans"/>
                          <a:cs typeface="Noto Sans"/>
                          <a:sym typeface="Noto Sans"/>
                        </a:rPr>
                        <a:t>2</a:t>
                      </a:r>
                      <a:endParaRPr sz="1350">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solidFill>
                            <a:schemeClr val="dk1"/>
                          </a:solidFill>
                          <a:latin typeface="Noto Sans"/>
                          <a:ea typeface="Noto Sans"/>
                          <a:cs typeface="Noto Sans"/>
                          <a:sym typeface="Noto Sans"/>
                        </a:rPr>
                        <a:t>–</a:t>
                      </a:r>
                      <a:r>
                        <a:rPr lang="en" sz="1350">
                          <a:latin typeface="Noto Sans"/>
                          <a:ea typeface="Noto Sans"/>
                          <a:cs typeface="Noto Sans"/>
                          <a:sym typeface="Noto Sans"/>
                        </a:rPr>
                        <a:t>1</a:t>
                      </a:r>
                      <a:endParaRPr sz="1350">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0</a:t>
                      </a:r>
                      <a:endParaRPr sz="1350">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1</a:t>
                      </a:r>
                      <a:endParaRPr sz="1350">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2</a:t>
                      </a:r>
                      <a:endParaRPr sz="1350">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3</a:t>
                      </a:r>
                      <a:endParaRPr sz="1350">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r>
              <a:tr h="458575">
                <a:tc>
                  <a:txBody>
                    <a:bodyPr/>
                    <a:lstStyle/>
                    <a:p>
                      <a:pPr indent="0" lvl="0" marL="0" rtl="0" algn="ctr">
                        <a:spcBef>
                          <a:spcPts val="0"/>
                        </a:spcBef>
                        <a:spcAft>
                          <a:spcPts val="0"/>
                        </a:spcAft>
                        <a:buClr>
                          <a:schemeClr val="dk1"/>
                        </a:buClr>
                        <a:buSzPts val="1100"/>
                        <a:buFont typeface="Arial"/>
                        <a:buNone/>
                      </a:pPr>
                      <a:r>
                        <a:rPr b="1" i="1" lang="en">
                          <a:solidFill>
                            <a:schemeClr val="lt1"/>
                          </a:solidFill>
                          <a:latin typeface="Times New Roman"/>
                          <a:ea typeface="Times New Roman"/>
                          <a:cs typeface="Times New Roman"/>
                          <a:sym typeface="Times New Roman"/>
                        </a:rPr>
                        <a:t>x</a:t>
                      </a:r>
                      <a:r>
                        <a:rPr b="1" baseline="30000" lang="en">
                          <a:solidFill>
                            <a:schemeClr val="lt1"/>
                          </a:solidFill>
                          <a:latin typeface="Noto Sans"/>
                          <a:ea typeface="Noto Sans"/>
                          <a:cs typeface="Noto Sans"/>
                          <a:sym typeface="Noto Sans"/>
                        </a:rPr>
                        <a:t>2</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lang="en" sz="1350">
                          <a:solidFill>
                            <a:schemeClr val="lt1"/>
                          </a:solidFill>
                          <a:latin typeface="Noto Sans"/>
                          <a:ea typeface="Noto Sans"/>
                          <a:cs typeface="Noto Sans"/>
                          <a:sym typeface="Noto Sans"/>
                        </a:rPr>
                        <a:t>9</a:t>
                      </a:r>
                      <a:endParaRPr sz="1350">
                        <a:solidFill>
                          <a:schemeClr val="lt1"/>
                        </a:solidFill>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chemeClr val="accent2"/>
                    </a:solidFill>
                  </a:tcPr>
                </a:tc>
                <a:tc>
                  <a:txBody>
                    <a:bodyPr/>
                    <a:lstStyle/>
                    <a:p>
                      <a:pPr indent="0" lvl="0" marL="0" rtl="0" algn="ctr">
                        <a:spcBef>
                          <a:spcPts val="0"/>
                        </a:spcBef>
                        <a:spcAft>
                          <a:spcPts val="0"/>
                        </a:spcAft>
                        <a:buNone/>
                      </a:pPr>
                      <a:r>
                        <a:rPr lang="en" sz="1350">
                          <a:solidFill>
                            <a:schemeClr val="lt1"/>
                          </a:solidFill>
                          <a:latin typeface="Noto Sans"/>
                          <a:ea typeface="Noto Sans"/>
                          <a:cs typeface="Noto Sans"/>
                          <a:sym typeface="Noto Sans"/>
                        </a:rPr>
                        <a:t>4</a:t>
                      </a:r>
                      <a:endParaRPr sz="1350">
                        <a:solidFill>
                          <a:schemeClr val="lt1"/>
                        </a:solidFill>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chemeClr val="accent2"/>
                    </a:solidFill>
                  </a:tcPr>
                </a:tc>
                <a:tc>
                  <a:txBody>
                    <a:bodyPr/>
                    <a:lstStyle/>
                    <a:p>
                      <a:pPr indent="0" lvl="0" marL="0" rtl="0" algn="ctr">
                        <a:spcBef>
                          <a:spcPts val="0"/>
                        </a:spcBef>
                        <a:spcAft>
                          <a:spcPts val="0"/>
                        </a:spcAft>
                        <a:buNone/>
                      </a:pPr>
                      <a:r>
                        <a:rPr lang="en" sz="1350">
                          <a:solidFill>
                            <a:schemeClr val="lt1"/>
                          </a:solidFill>
                          <a:latin typeface="Noto Sans"/>
                          <a:ea typeface="Noto Sans"/>
                          <a:cs typeface="Noto Sans"/>
                          <a:sym typeface="Noto Sans"/>
                        </a:rPr>
                        <a:t>1</a:t>
                      </a:r>
                      <a:endParaRPr sz="1350">
                        <a:solidFill>
                          <a:schemeClr val="lt1"/>
                        </a:solidFill>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chemeClr val="accent2"/>
                    </a:solidFill>
                  </a:tcPr>
                </a:tc>
                <a:tc>
                  <a:txBody>
                    <a:bodyPr/>
                    <a:lstStyle/>
                    <a:p>
                      <a:pPr indent="0" lvl="0" marL="0" rtl="0" algn="ctr">
                        <a:spcBef>
                          <a:spcPts val="0"/>
                        </a:spcBef>
                        <a:spcAft>
                          <a:spcPts val="0"/>
                        </a:spcAft>
                        <a:buNone/>
                      </a:pPr>
                      <a:r>
                        <a:rPr lang="en" sz="1350">
                          <a:solidFill>
                            <a:schemeClr val="lt1"/>
                          </a:solidFill>
                          <a:latin typeface="Noto Sans"/>
                          <a:ea typeface="Noto Sans"/>
                          <a:cs typeface="Noto Sans"/>
                          <a:sym typeface="Noto Sans"/>
                        </a:rPr>
                        <a:t>0</a:t>
                      </a:r>
                      <a:endParaRPr sz="1350">
                        <a:solidFill>
                          <a:schemeClr val="lt1"/>
                        </a:solidFill>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chemeClr val="accent2"/>
                    </a:solidFill>
                  </a:tcPr>
                </a:tc>
                <a:tc>
                  <a:txBody>
                    <a:bodyPr/>
                    <a:lstStyle/>
                    <a:p>
                      <a:pPr indent="0" lvl="0" marL="0" rtl="0" algn="ctr">
                        <a:spcBef>
                          <a:spcPts val="0"/>
                        </a:spcBef>
                        <a:spcAft>
                          <a:spcPts val="0"/>
                        </a:spcAft>
                        <a:buNone/>
                      </a:pPr>
                      <a:r>
                        <a:rPr lang="en" sz="1350">
                          <a:solidFill>
                            <a:schemeClr val="lt1"/>
                          </a:solidFill>
                          <a:latin typeface="Noto Sans"/>
                          <a:ea typeface="Noto Sans"/>
                          <a:cs typeface="Noto Sans"/>
                          <a:sym typeface="Noto Sans"/>
                        </a:rPr>
                        <a:t>1</a:t>
                      </a:r>
                      <a:endParaRPr sz="1350">
                        <a:solidFill>
                          <a:schemeClr val="lt1"/>
                        </a:solidFill>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chemeClr val="accent2"/>
                    </a:solidFill>
                  </a:tcPr>
                </a:tc>
                <a:tc>
                  <a:txBody>
                    <a:bodyPr/>
                    <a:lstStyle/>
                    <a:p>
                      <a:pPr indent="0" lvl="0" marL="0" rtl="0" algn="ctr">
                        <a:spcBef>
                          <a:spcPts val="0"/>
                        </a:spcBef>
                        <a:spcAft>
                          <a:spcPts val="0"/>
                        </a:spcAft>
                        <a:buNone/>
                      </a:pPr>
                      <a:r>
                        <a:rPr lang="en" sz="1350">
                          <a:solidFill>
                            <a:schemeClr val="lt1"/>
                          </a:solidFill>
                          <a:latin typeface="Noto Sans"/>
                          <a:ea typeface="Noto Sans"/>
                          <a:cs typeface="Noto Sans"/>
                          <a:sym typeface="Noto Sans"/>
                        </a:rPr>
                        <a:t>4</a:t>
                      </a:r>
                      <a:endParaRPr sz="1350">
                        <a:solidFill>
                          <a:schemeClr val="lt1"/>
                        </a:solidFill>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chemeClr val="accent2"/>
                    </a:solidFill>
                  </a:tcPr>
                </a:tc>
                <a:tc>
                  <a:txBody>
                    <a:bodyPr/>
                    <a:lstStyle/>
                    <a:p>
                      <a:pPr indent="0" lvl="0" marL="0" rtl="0" algn="ctr">
                        <a:spcBef>
                          <a:spcPts val="0"/>
                        </a:spcBef>
                        <a:spcAft>
                          <a:spcPts val="0"/>
                        </a:spcAft>
                        <a:buNone/>
                      </a:pPr>
                      <a:r>
                        <a:rPr lang="en" sz="1350">
                          <a:solidFill>
                            <a:schemeClr val="lt1"/>
                          </a:solidFill>
                          <a:latin typeface="Noto Sans"/>
                          <a:ea typeface="Noto Sans"/>
                          <a:cs typeface="Noto Sans"/>
                          <a:sym typeface="Noto Sans"/>
                        </a:rPr>
                        <a:t>9</a:t>
                      </a:r>
                      <a:endParaRPr sz="1350">
                        <a:solidFill>
                          <a:schemeClr val="lt1"/>
                        </a:solidFill>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chemeClr val="accent2"/>
                    </a:solidFill>
                  </a:tcPr>
                </a:tc>
              </a:tr>
              <a:tr h="458575">
                <a:tc>
                  <a:txBody>
                    <a:bodyPr/>
                    <a:lstStyle/>
                    <a:p>
                      <a:pPr indent="0" lvl="0" marL="0" rtl="0" algn="ctr">
                        <a:spcBef>
                          <a:spcPts val="0"/>
                        </a:spcBef>
                        <a:spcAft>
                          <a:spcPts val="0"/>
                        </a:spcAft>
                        <a:buClr>
                          <a:schemeClr val="dk1"/>
                        </a:buClr>
                        <a:buSzPts val="1100"/>
                        <a:buFont typeface="Arial"/>
                        <a:buNone/>
                      </a:pPr>
                      <a:r>
                        <a:rPr b="1" lang="en">
                          <a:solidFill>
                            <a:schemeClr val="lt1"/>
                          </a:solidFill>
                          <a:latin typeface="Times New Roman"/>
                          <a:ea typeface="Times New Roman"/>
                          <a:cs typeface="Times New Roman"/>
                          <a:sym typeface="Times New Roman"/>
                        </a:rPr>
                        <a:t>(</a:t>
                      </a:r>
                      <a:r>
                        <a:rPr b="1" lang="en">
                          <a:solidFill>
                            <a:schemeClr val="lt1"/>
                          </a:solidFill>
                          <a:latin typeface="Times New Roman"/>
                          <a:ea typeface="Times New Roman"/>
                          <a:cs typeface="Times New Roman"/>
                          <a:sym typeface="Times New Roman"/>
                        </a:rPr>
                        <a:t>2</a:t>
                      </a:r>
                      <a:r>
                        <a:rPr b="1" i="1" lang="en">
                          <a:solidFill>
                            <a:schemeClr val="lt1"/>
                          </a:solidFill>
                          <a:latin typeface="Times New Roman"/>
                          <a:ea typeface="Times New Roman"/>
                          <a:cs typeface="Times New Roman"/>
                          <a:sym typeface="Times New Roman"/>
                        </a:rPr>
                        <a:t>x</a:t>
                      </a:r>
                      <a:r>
                        <a:rPr b="1" lang="en">
                          <a:solidFill>
                            <a:schemeClr val="lt1"/>
                          </a:solidFill>
                          <a:latin typeface="Times New Roman"/>
                          <a:ea typeface="Times New Roman"/>
                          <a:cs typeface="Times New Roman"/>
                          <a:sym typeface="Times New Roman"/>
                        </a:rPr>
                        <a:t>)</a:t>
                      </a:r>
                      <a:r>
                        <a:rPr b="1" baseline="30000" lang="en">
                          <a:solidFill>
                            <a:schemeClr val="lt1"/>
                          </a:solidFill>
                          <a:latin typeface="Noto Sans"/>
                          <a:ea typeface="Noto Sans"/>
                          <a:cs typeface="Noto Sans"/>
                          <a:sym typeface="Noto Sans"/>
                        </a:rPr>
                        <a:t>2</a:t>
                      </a:r>
                      <a:endParaRPr b="1">
                        <a:solidFill>
                          <a:schemeClr val="lt1"/>
                        </a:solidFill>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36</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EA9999"/>
                    </a:solidFill>
                  </a:tcPr>
                </a:tc>
                <a:tc>
                  <a:txBody>
                    <a:bodyPr/>
                    <a:lstStyle/>
                    <a:p>
                      <a:pPr indent="0" lvl="0" marL="0" rtl="0" algn="ctr">
                        <a:spcBef>
                          <a:spcPts val="0"/>
                        </a:spcBef>
                        <a:spcAft>
                          <a:spcPts val="0"/>
                        </a:spcAft>
                        <a:buNone/>
                      </a:pPr>
                      <a:r>
                        <a:rPr lang="en"/>
                        <a:t>16</a:t>
                      </a:r>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EA9999"/>
                    </a:solidFill>
                  </a:tcPr>
                </a:tc>
                <a:tc>
                  <a:txBody>
                    <a:bodyPr/>
                    <a:lstStyle/>
                    <a:p>
                      <a:pPr indent="0" lvl="0" marL="0" rtl="0" algn="ctr">
                        <a:spcBef>
                          <a:spcPts val="0"/>
                        </a:spcBef>
                        <a:spcAft>
                          <a:spcPts val="0"/>
                        </a:spcAft>
                        <a:buNone/>
                      </a:pPr>
                      <a:r>
                        <a:rPr lang="en"/>
                        <a:t>4</a:t>
                      </a:r>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EA9999"/>
                    </a:solidFill>
                  </a:tcPr>
                </a:tc>
                <a:tc>
                  <a:txBody>
                    <a:bodyPr/>
                    <a:lstStyle/>
                    <a:p>
                      <a:pPr indent="0" lvl="0" marL="0" rtl="0" algn="ctr">
                        <a:spcBef>
                          <a:spcPts val="0"/>
                        </a:spcBef>
                        <a:spcAft>
                          <a:spcPts val="0"/>
                        </a:spcAft>
                        <a:buNone/>
                      </a:pPr>
                      <a:r>
                        <a:rPr lang="en"/>
                        <a:t>0</a:t>
                      </a:r>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EA9999"/>
                    </a:solidFill>
                  </a:tcPr>
                </a:tc>
                <a:tc>
                  <a:txBody>
                    <a:bodyPr/>
                    <a:lstStyle/>
                    <a:p>
                      <a:pPr indent="0" lvl="0" marL="0" rtl="0" algn="ctr">
                        <a:spcBef>
                          <a:spcPts val="0"/>
                        </a:spcBef>
                        <a:spcAft>
                          <a:spcPts val="0"/>
                        </a:spcAft>
                        <a:buNone/>
                      </a:pPr>
                      <a:r>
                        <a:rPr lang="en"/>
                        <a:t>4</a:t>
                      </a:r>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EA9999"/>
                    </a:solidFill>
                  </a:tcPr>
                </a:tc>
                <a:tc>
                  <a:txBody>
                    <a:bodyPr/>
                    <a:lstStyle/>
                    <a:p>
                      <a:pPr indent="0" lvl="0" marL="0" rtl="0" algn="ctr">
                        <a:spcBef>
                          <a:spcPts val="0"/>
                        </a:spcBef>
                        <a:spcAft>
                          <a:spcPts val="0"/>
                        </a:spcAft>
                        <a:buNone/>
                      </a:pPr>
                      <a:r>
                        <a:rPr lang="en"/>
                        <a:t>16</a:t>
                      </a:r>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EA9999"/>
                    </a:solidFill>
                  </a:tcPr>
                </a:tc>
                <a:tc>
                  <a:txBody>
                    <a:bodyPr/>
                    <a:lstStyle/>
                    <a:p>
                      <a:pPr indent="0" lvl="0" marL="0" rtl="0" algn="ctr">
                        <a:spcBef>
                          <a:spcPts val="0"/>
                        </a:spcBef>
                        <a:spcAft>
                          <a:spcPts val="0"/>
                        </a:spcAft>
                        <a:buNone/>
                      </a:pPr>
                      <a:r>
                        <a:rPr lang="en"/>
                        <a:t>36</a:t>
                      </a:r>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EA9999"/>
                    </a:solidFill>
                  </a:tcPr>
                </a:tc>
              </a:tr>
              <a:tr h="458575">
                <a:tc>
                  <a:txBody>
                    <a:bodyPr/>
                    <a:lstStyle/>
                    <a:p>
                      <a:pPr indent="0" lvl="0" marL="0" rtl="0" algn="ctr">
                        <a:spcBef>
                          <a:spcPts val="0"/>
                        </a:spcBef>
                        <a:spcAft>
                          <a:spcPts val="0"/>
                        </a:spcAft>
                        <a:buNone/>
                      </a:pPr>
                      <a:r>
                        <a:rPr b="1" lang="en">
                          <a:solidFill>
                            <a:schemeClr val="lt1"/>
                          </a:solidFill>
                          <a:latin typeface="Times New Roman"/>
                          <a:ea typeface="Times New Roman"/>
                          <a:cs typeface="Times New Roman"/>
                          <a:sym typeface="Times New Roman"/>
                        </a:rPr>
                        <a:t>(</a:t>
                      </a:r>
                      <a:r>
                        <a:rPr b="1" lang="en">
                          <a:solidFill>
                            <a:schemeClr val="lt1"/>
                          </a:solidFill>
                          <a:latin typeface="Times New Roman"/>
                          <a:ea typeface="Times New Roman"/>
                          <a:cs typeface="Times New Roman"/>
                          <a:sym typeface="Times New Roman"/>
                        </a:rPr>
                        <a:t>½</a:t>
                      </a:r>
                      <a:r>
                        <a:rPr b="1" i="1" lang="en">
                          <a:solidFill>
                            <a:schemeClr val="lt1"/>
                          </a:solidFill>
                          <a:latin typeface="Times New Roman"/>
                          <a:ea typeface="Times New Roman"/>
                          <a:cs typeface="Times New Roman"/>
                          <a:sym typeface="Times New Roman"/>
                        </a:rPr>
                        <a:t>x</a:t>
                      </a:r>
                      <a:r>
                        <a:rPr b="1" lang="en">
                          <a:solidFill>
                            <a:schemeClr val="lt1"/>
                          </a:solidFill>
                          <a:latin typeface="Times New Roman"/>
                          <a:ea typeface="Times New Roman"/>
                          <a:cs typeface="Times New Roman"/>
                          <a:sym typeface="Times New Roman"/>
                        </a:rPr>
                        <a:t>)</a:t>
                      </a:r>
                      <a:r>
                        <a:rPr b="1" baseline="30000" lang="en">
                          <a:solidFill>
                            <a:schemeClr val="lt1"/>
                          </a:solidFill>
                          <a:latin typeface="Noto Sans"/>
                          <a:ea typeface="Noto Sans"/>
                          <a:cs typeface="Noto Sans"/>
                          <a:sym typeface="Noto Sans"/>
                        </a:rPr>
                        <a:t>2</a:t>
                      </a:r>
                      <a:r>
                        <a:rPr b="1" i="1" lang="en">
                          <a:solidFill>
                            <a:schemeClr val="lt1"/>
                          </a:solidFill>
                          <a:latin typeface="Times New Roman"/>
                          <a:ea typeface="Times New Roman"/>
                          <a:cs typeface="Times New Roman"/>
                          <a:sym typeface="Times New Roman"/>
                        </a:rPr>
                        <a:t> </a:t>
                      </a:r>
                      <a:endParaRPr b="1" i="1">
                        <a:solidFill>
                          <a:schemeClr val="lt1"/>
                        </a:solidFill>
                        <a:latin typeface="Times New Roman"/>
                        <a:ea typeface="Times New Roman"/>
                        <a:cs typeface="Times New Roman"/>
                        <a:sym typeface="Times New Roman"/>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2 ¼ </a:t>
                      </a:r>
                      <a:r>
                        <a:rPr lang="en" sz="1350">
                          <a:latin typeface="Noto Sans"/>
                          <a:ea typeface="Noto Sans"/>
                          <a:cs typeface="Noto Sans"/>
                          <a:sym typeface="Noto Sans"/>
                        </a:rPr>
                        <a:t> </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A8D7C8"/>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1</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A8D7C8"/>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¼ </a:t>
                      </a:r>
                      <a:r>
                        <a:rPr lang="en" sz="1350">
                          <a:latin typeface="Noto Sans"/>
                          <a:ea typeface="Noto Sans"/>
                          <a:cs typeface="Noto Sans"/>
                          <a:sym typeface="Noto Sans"/>
                        </a:rPr>
                        <a:t> </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A8D7C8"/>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0</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A8D7C8"/>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1</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A8D7C8"/>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¼  </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A8D7C8"/>
                    </a:solidFill>
                  </a:tcPr>
                </a:tc>
                <a:tc>
                  <a:txBody>
                    <a:bodyPr/>
                    <a:lstStyle/>
                    <a:p>
                      <a:pPr indent="0" lvl="0" marL="0" rtl="0" algn="ctr">
                        <a:spcBef>
                          <a:spcPts val="0"/>
                        </a:spcBef>
                        <a:spcAft>
                          <a:spcPts val="0"/>
                        </a:spcAft>
                        <a:buClr>
                          <a:schemeClr val="dk1"/>
                        </a:buClr>
                        <a:buSzPts val="1100"/>
                        <a:buFont typeface="Arial"/>
                        <a:buNone/>
                      </a:pPr>
                      <a:r>
                        <a:rPr lang="en" sz="1350">
                          <a:solidFill>
                            <a:schemeClr val="dk1"/>
                          </a:solidFill>
                          <a:latin typeface="Noto Sans"/>
                          <a:ea typeface="Noto Sans"/>
                          <a:cs typeface="Noto Sans"/>
                          <a:sym typeface="Noto Sans"/>
                        </a:rPr>
                        <a:t>2 ¼</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A8D7C8"/>
                    </a:solidFill>
                  </a:tcPr>
                </a:tc>
              </a:tr>
              <a:tr h="458575">
                <a:tc>
                  <a:txBody>
                    <a:bodyPr/>
                    <a:lstStyle/>
                    <a:p>
                      <a:pPr indent="0" lvl="0" marL="0" rtl="0" algn="ctr">
                        <a:spcBef>
                          <a:spcPts val="0"/>
                        </a:spcBef>
                        <a:spcAft>
                          <a:spcPts val="0"/>
                        </a:spcAft>
                        <a:buClr>
                          <a:schemeClr val="dk1"/>
                        </a:buClr>
                        <a:buSzPts val="1100"/>
                        <a:buFont typeface="Arial"/>
                        <a:buNone/>
                      </a:pPr>
                      <a:r>
                        <a:rPr b="1" lang="en">
                          <a:solidFill>
                            <a:schemeClr val="lt1"/>
                          </a:solidFill>
                          <a:latin typeface="Times New Roman"/>
                          <a:ea typeface="Times New Roman"/>
                          <a:cs typeface="Times New Roman"/>
                          <a:sym typeface="Times New Roman"/>
                        </a:rPr>
                        <a:t>(</a:t>
                      </a:r>
                      <a:r>
                        <a:rPr b="1" i="1" lang="en">
                          <a:solidFill>
                            <a:schemeClr val="lt1"/>
                          </a:solidFill>
                          <a:latin typeface="Times New Roman"/>
                          <a:ea typeface="Times New Roman"/>
                          <a:cs typeface="Times New Roman"/>
                          <a:sym typeface="Times New Roman"/>
                        </a:rPr>
                        <a:t>-</a:t>
                      </a:r>
                      <a:r>
                        <a:rPr b="1" lang="en">
                          <a:solidFill>
                            <a:schemeClr val="lt1"/>
                          </a:solidFill>
                          <a:latin typeface="Times New Roman"/>
                          <a:ea typeface="Times New Roman"/>
                          <a:cs typeface="Times New Roman"/>
                          <a:sym typeface="Times New Roman"/>
                        </a:rPr>
                        <a:t>2</a:t>
                      </a:r>
                      <a:r>
                        <a:rPr b="1" i="1" lang="en">
                          <a:solidFill>
                            <a:schemeClr val="lt1"/>
                          </a:solidFill>
                          <a:latin typeface="Times New Roman"/>
                          <a:ea typeface="Times New Roman"/>
                          <a:cs typeface="Times New Roman"/>
                          <a:sym typeface="Times New Roman"/>
                        </a:rPr>
                        <a:t>x</a:t>
                      </a:r>
                      <a:r>
                        <a:rPr b="1" lang="en">
                          <a:solidFill>
                            <a:schemeClr val="lt1"/>
                          </a:solidFill>
                          <a:latin typeface="Times New Roman"/>
                          <a:ea typeface="Times New Roman"/>
                          <a:cs typeface="Times New Roman"/>
                          <a:sym typeface="Times New Roman"/>
                        </a:rPr>
                        <a:t>)</a:t>
                      </a:r>
                      <a:r>
                        <a:rPr b="1" baseline="30000" lang="en">
                          <a:solidFill>
                            <a:schemeClr val="lt1"/>
                          </a:solidFill>
                          <a:latin typeface="Noto Sans"/>
                          <a:ea typeface="Noto Sans"/>
                          <a:cs typeface="Noto Sans"/>
                          <a:sym typeface="Noto Sans"/>
                        </a:rPr>
                        <a:t>2</a:t>
                      </a:r>
                      <a:endParaRPr b="1" i="1">
                        <a:solidFill>
                          <a:schemeClr val="lt1"/>
                        </a:solidFill>
                        <a:latin typeface="Times New Roman"/>
                        <a:ea typeface="Times New Roman"/>
                        <a:cs typeface="Times New Roman"/>
                        <a:sym typeface="Times New Roman"/>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36</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6FA8DC"/>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16</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6FA8DC"/>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4</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6FA8DC"/>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0</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6FA8DC"/>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4</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6FA8DC"/>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16</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6FA8DC"/>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36</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6FA8DC"/>
                    </a:solidFill>
                  </a:tcPr>
                </a:tc>
              </a:tr>
            </a:tbl>
          </a:graphicData>
        </a:graphic>
      </p:graphicFrame>
      <p:sp>
        <p:nvSpPr>
          <p:cNvPr id="372" name="Google Shape;372;p41"/>
          <p:cNvSpPr txBox="1"/>
          <p:nvPr/>
        </p:nvSpPr>
        <p:spPr>
          <a:xfrm>
            <a:off x="310900" y="3489425"/>
            <a:ext cx="8749800" cy="12435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chemeClr val="dk1"/>
              </a:buClr>
              <a:buSzPts val="1400"/>
              <a:buChar char="●"/>
            </a:pPr>
            <a:r>
              <a:rPr lang="en">
                <a:solidFill>
                  <a:schemeClr val="dk1"/>
                </a:solidFill>
                <a:latin typeface="Noto Sans"/>
                <a:ea typeface="Noto Sans"/>
                <a:cs typeface="Noto Sans"/>
                <a:sym typeface="Noto Sans"/>
              </a:rPr>
              <a:t>The graph of </a:t>
            </a:r>
            <a:r>
              <a:rPr i="1" lang="en">
                <a:solidFill>
                  <a:schemeClr val="dk1"/>
                </a:solidFill>
                <a:latin typeface="Times New Roman"/>
                <a:ea typeface="Times New Roman"/>
                <a:cs typeface="Times New Roman"/>
                <a:sym typeface="Times New Roman"/>
              </a:rPr>
              <a:t>f</a:t>
            </a:r>
            <a:r>
              <a:rPr lang="en">
                <a:solidFill>
                  <a:schemeClr val="dk1"/>
                </a:solidFill>
                <a:latin typeface="Noto Sans"/>
                <a:ea typeface="Noto Sans"/>
                <a:cs typeface="Noto Sans"/>
                <a:sym typeface="Noto Sans"/>
              </a:rPr>
              <a:t>(</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 = </a:t>
            </a:r>
            <a:r>
              <a:rPr i="1" lang="en">
                <a:solidFill>
                  <a:schemeClr val="dk1"/>
                </a:solidFill>
                <a:latin typeface="Times New Roman"/>
                <a:ea typeface="Times New Roman"/>
                <a:cs typeface="Times New Roman"/>
                <a:sym typeface="Times New Roman"/>
              </a:rPr>
              <a:t>x</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(black) is a parabola opening upward with vertex at (0, 0). </a:t>
            </a:r>
            <a:endParaRPr>
              <a:solidFill>
                <a:schemeClr val="dk1"/>
              </a:solidFill>
              <a:latin typeface="Noto Sans"/>
              <a:ea typeface="Noto Sans"/>
              <a:cs typeface="Noto Sans"/>
              <a:sym typeface="Noto Sans"/>
            </a:endParaRPr>
          </a:p>
          <a:p>
            <a:pPr indent="-317500" lvl="0" marL="457200" rtl="0" algn="l">
              <a:spcBef>
                <a:spcPts val="0"/>
              </a:spcBef>
              <a:spcAft>
                <a:spcPts val="0"/>
              </a:spcAft>
              <a:buClr>
                <a:schemeClr val="dk1"/>
              </a:buClr>
              <a:buSzPts val="1400"/>
              <a:buChar char="●"/>
            </a:pPr>
            <a:r>
              <a:rPr lang="en">
                <a:solidFill>
                  <a:schemeClr val="dk1"/>
                </a:solidFill>
                <a:latin typeface="Noto Sans"/>
                <a:ea typeface="Noto Sans"/>
                <a:cs typeface="Noto Sans"/>
                <a:sym typeface="Noto Sans"/>
              </a:rPr>
              <a:t>Multiplying </a:t>
            </a:r>
            <a:r>
              <a:rPr i="1" lang="en">
                <a:solidFill>
                  <a:schemeClr val="dk1"/>
                </a:solidFill>
                <a:latin typeface="Times New Roman"/>
                <a:ea typeface="Times New Roman"/>
                <a:cs typeface="Times New Roman"/>
                <a:sym typeface="Times New Roman"/>
              </a:rPr>
              <a:t>x</a:t>
            </a:r>
            <a:r>
              <a:rPr baseline="30000" lang="en">
                <a:solidFill>
                  <a:schemeClr val="dk1"/>
                </a:solidFill>
                <a:latin typeface="Noto Sans"/>
                <a:ea typeface="Noto Sans"/>
                <a:cs typeface="Noto Sans"/>
                <a:sym typeface="Noto Sans"/>
              </a:rPr>
              <a:t> </a:t>
            </a:r>
            <a:r>
              <a:rPr lang="en">
                <a:solidFill>
                  <a:schemeClr val="dk1"/>
                </a:solidFill>
                <a:latin typeface="Noto Sans"/>
                <a:ea typeface="Noto Sans"/>
                <a:cs typeface="Noto Sans"/>
                <a:sym typeface="Noto Sans"/>
              </a:rPr>
              <a:t>by </a:t>
            </a:r>
            <a:r>
              <a:rPr lang="en">
                <a:solidFill>
                  <a:schemeClr val="dk1"/>
                </a:solidFill>
                <a:highlight>
                  <a:srgbClr val="EA9999"/>
                </a:highlight>
                <a:latin typeface="Noto Sans"/>
                <a:ea typeface="Noto Sans"/>
                <a:cs typeface="Noto Sans"/>
                <a:sym typeface="Noto Sans"/>
              </a:rPr>
              <a:t>2</a:t>
            </a:r>
            <a:r>
              <a:rPr lang="en">
                <a:solidFill>
                  <a:schemeClr val="dk1"/>
                </a:solidFill>
                <a:latin typeface="Noto Sans"/>
                <a:ea typeface="Noto Sans"/>
                <a:cs typeface="Noto Sans"/>
                <a:sym typeface="Noto Sans"/>
              </a:rPr>
              <a:t> before squaring gives </a:t>
            </a:r>
            <a:r>
              <a:rPr i="1" lang="en">
                <a:solidFill>
                  <a:schemeClr val="dk1"/>
                </a:solidFill>
                <a:latin typeface="Times New Roman"/>
                <a:ea typeface="Times New Roman"/>
                <a:cs typeface="Times New Roman"/>
                <a:sym typeface="Times New Roman"/>
              </a:rPr>
              <a:t>f</a:t>
            </a:r>
            <a:r>
              <a:rPr lang="en">
                <a:solidFill>
                  <a:schemeClr val="dk1"/>
                </a:solidFill>
                <a:latin typeface="Noto Sans"/>
                <a:ea typeface="Noto Sans"/>
                <a:cs typeface="Noto Sans"/>
                <a:sym typeface="Noto Sans"/>
              </a:rPr>
              <a:t>(</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 = (2</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a:t>
            </a:r>
            <a:r>
              <a:rPr baseline="30000" lang="en">
                <a:solidFill>
                  <a:schemeClr val="dk1"/>
                </a:solidFill>
                <a:latin typeface="Noto Sans"/>
                <a:ea typeface="Noto Sans"/>
                <a:cs typeface="Noto Sans"/>
                <a:sym typeface="Noto Sans"/>
              </a:rPr>
              <a:t>2 </a:t>
            </a:r>
            <a:r>
              <a:rPr lang="en">
                <a:solidFill>
                  <a:schemeClr val="dk1"/>
                </a:solidFill>
                <a:latin typeface="Noto Sans"/>
                <a:ea typeface="Noto Sans"/>
                <a:cs typeface="Noto Sans"/>
                <a:sym typeface="Noto Sans"/>
              </a:rPr>
              <a:t>(red) and makes a </a:t>
            </a:r>
            <a:r>
              <a:rPr lang="en">
                <a:solidFill>
                  <a:schemeClr val="dk1"/>
                </a:solidFill>
                <a:highlight>
                  <a:srgbClr val="EA9999"/>
                </a:highlight>
                <a:latin typeface="Noto Sans"/>
                <a:ea typeface="Noto Sans"/>
                <a:cs typeface="Noto Sans"/>
                <a:sym typeface="Noto Sans"/>
              </a:rPr>
              <a:t>horizontal compression</a:t>
            </a:r>
            <a:r>
              <a:rPr lang="en">
                <a:solidFill>
                  <a:schemeClr val="dk1"/>
                </a:solidFill>
                <a:latin typeface="Noto Sans"/>
                <a:ea typeface="Noto Sans"/>
                <a:cs typeface="Noto Sans"/>
                <a:sym typeface="Noto Sans"/>
              </a:rPr>
              <a:t>.</a:t>
            </a:r>
            <a:endParaRPr>
              <a:solidFill>
                <a:schemeClr val="dk1"/>
              </a:solidFill>
              <a:highlight>
                <a:srgbClr val="6FA8DC"/>
              </a:highlight>
              <a:latin typeface="Noto Sans"/>
              <a:ea typeface="Noto Sans"/>
              <a:cs typeface="Noto Sans"/>
              <a:sym typeface="Noto Sans"/>
            </a:endParaRPr>
          </a:p>
          <a:p>
            <a:pPr indent="-317500" lvl="0" marL="457200" rtl="0" algn="l">
              <a:spcBef>
                <a:spcPts val="0"/>
              </a:spcBef>
              <a:spcAft>
                <a:spcPts val="0"/>
              </a:spcAft>
              <a:buClr>
                <a:schemeClr val="dk1"/>
              </a:buClr>
              <a:buSzPts val="1400"/>
              <a:buChar char="●"/>
            </a:pPr>
            <a:r>
              <a:rPr lang="en">
                <a:solidFill>
                  <a:schemeClr val="dk1"/>
                </a:solidFill>
                <a:latin typeface="Noto Sans"/>
                <a:ea typeface="Noto Sans"/>
                <a:cs typeface="Noto Sans"/>
                <a:sym typeface="Noto Sans"/>
              </a:rPr>
              <a:t>Multiplying </a:t>
            </a:r>
            <a:r>
              <a:rPr i="1" lang="en">
                <a:solidFill>
                  <a:schemeClr val="dk1"/>
                </a:solidFill>
                <a:latin typeface="Times New Roman"/>
                <a:ea typeface="Times New Roman"/>
                <a:cs typeface="Times New Roman"/>
                <a:sym typeface="Times New Roman"/>
              </a:rPr>
              <a:t>x</a:t>
            </a:r>
            <a:r>
              <a:rPr baseline="30000" lang="en">
                <a:solidFill>
                  <a:schemeClr val="dk1"/>
                </a:solidFill>
                <a:latin typeface="Noto Sans"/>
                <a:ea typeface="Noto Sans"/>
                <a:cs typeface="Noto Sans"/>
                <a:sym typeface="Noto Sans"/>
              </a:rPr>
              <a:t> </a:t>
            </a:r>
            <a:r>
              <a:rPr lang="en">
                <a:solidFill>
                  <a:schemeClr val="dk1"/>
                </a:solidFill>
                <a:latin typeface="Noto Sans"/>
                <a:ea typeface="Noto Sans"/>
                <a:cs typeface="Noto Sans"/>
                <a:sym typeface="Noto Sans"/>
              </a:rPr>
              <a:t>by </a:t>
            </a:r>
            <a:r>
              <a:rPr lang="en">
                <a:solidFill>
                  <a:schemeClr val="dk1"/>
                </a:solidFill>
                <a:highlight>
                  <a:srgbClr val="A8D7C8"/>
                </a:highlight>
                <a:latin typeface="Noto Sans"/>
                <a:ea typeface="Noto Sans"/>
                <a:cs typeface="Noto Sans"/>
                <a:sym typeface="Noto Sans"/>
              </a:rPr>
              <a:t>½</a:t>
            </a:r>
            <a:r>
              <a:rPr lang="en">
                <a:solidFill>
                  <a:schemeClr val="dk1"/>
                </a:solidFill>
                <a:latin typeface="Noto Sans"/>
                <a:ea typeface="Noto Sans"/>
                <a:cs typeface="Noto Sans"/>
                <a:sym typeface="Noto Sans"/>
              </a:rPr>
              <a:t>  before squaring gives </a:t>
            </a:r>
            <a:r>
              <a:rPr i="1" lang="en">
                <a:solidFill>
                  <a:schemeClr val="dk1"/>
                </a:solidFill>
                <a:latin typeface="Times New Roman"/>
                <a:ea typeface="Times New Roman"/>
                <a:cs typeface="Times New Roman"/>
                <a:sym typeface="Times New Roman"/>
              </a:rPr>
              <a:t>f</a:t>
            </a:r>
            <a:r>
              <a:rPr lang="en">
                <a:solidFill>
                  <a:schemeClr val="dk1"/>
                </a:solidFill>
                <a:latin typeface="Noto Sans"/>
                <a:ea typeface="Noto Sans"/>
                <a:cs typeface="Noto Sans"/>
                <a:sym typeface="Noto Sans"/>
              </a:rPr>
              <a:t>(</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 = (½</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a:t>
            </a:r>
            <a:r>
              <a:rPr baseline="30000" lang="en">
                <a:solidFill>
                  <a:schemeClr val="dk1"/>
                </a:solidFill>
                <a:latin typeface="Noto Sans"/>
                <a:ea typeface="Noto Sans"/>
                <a:cs typeface="Noto Sans"/>
                <a:sym typeface="Noto Sans"/>
              </a:rPr>
              <a:t>2 </a:t>
            </a:r>
            <a:r>
              <a:rPr lang="en">
                <a:solidFill>
                  <a:schemeClr val="dk1"/>
                </a:solidFill>
                <a:latin typeface="Noto Sans"/>
                <a:ea typeface="Noto Sans"/>
                <a:cs typeface="Noto Sans"/>
                <a:sym typeface="Noto Sans"/>
              </a:rPr>
              <a:t>(green) and makes a </a:t>
            </a:r>
            <a:r>
              <a:rPr lang="en">
                <a:solidFill>
                  <a:schemeClr val="dk1"/>
                </a:solidFill>
                <a:highlight>
                  <a:srgbClr val="A8D7C8"/>
                </a:highlight>
                <a:latin typeface="Noto Sans"/>
                <a:ea typeface="Noto Sans"/>
                <a:cs typeface="Noto Sans"/>
                <a:sym typeface="Noto Sans"/>
              </a:rPr>
              <a:t>horizontal stretch</a:t>
            </a:r>
            <a:r>
              <a:rPr lang="en">
                <a:solidFill>
                  <a:schemeClr val="dk1"/>
                </a:solidFill>
                <a:latin typeface="Noto Sans"/>
                <a:ea typeface="Noto Sans"/>
                <a:cs typeface="Noto Sans"/>
                <a:sym typeface="Noto Sans"/>
              </a:rPr>
              <a:t>.</a:t>
            </a:r>
            <a:endParaRPr>
              <a:solidFill>
                <a:schemeClr val="dk1"/>
              </a:solidFill>
              <a:highlight>
                <a:srgbClr val="6FA8DC"/>
              </a:highlight>
              <a:latin typeface="Noto Sans"/>
              <a:ea typeface="Noto Sans"/>
              <a:cs typeface="Noto Sans"/>
              <a:sym typeface="Noto Sans"/>
            </a:endParaRPr>
          </a:p>
          <a:p>
            <a:pPr indent="-317500" lvl="0" marL="457200" rtl="0" algn="l">
              <a:spcBef>
                <a:spcPts val="0"/>
              </a:spcBef>
              <a:spcAft>
                <a:spcPts val="0"/>
              </a:spcAft>
              <a:buClr>
                <a:schemeClr val="dk1"/>
              </a:buClr>
              <a:buSzPts val="1400"/>
              <a:buChar char="●"/>
            </a:pPr>
            <a:r>
              <a:rPr lang="en">
                <a:solidFill>
                  <a:schemeClr val="dk1"/>
                </a:solidFill>
                <a:latin typeface="Noto Sans"/>
                <a:ea typeface="Noto Sans"/>
                <a:cs typeface="Noto Sans"/>
                <a:sym typeface="Noto Sans"/>
              </a:rPr>
              <a:t>Multiplying </a:t>
            </a:r>
            <a:r>
              <a:rPr i="1" lang="en">
                <a:solidFill>
                  <a:schemeClr val="dk1"/>
                </a:solidFill>
                <a:latin typeface="Times New Roman"/>
                <a:ea typeface="Times New Roman"/>
                <a:cs typeface="Times New Roman"/>
                <a:sym typeface="Times New Roman"/>
              </a:rPr>
              <a:t>x</a:t>
            </a:r>
            <a:r>
              <a:rPr baseline="30000" lang="en">
                <a:solidFill>
                  <a:schemeClr val="dk1"/>
                </a:solidFill>
                <a:latin typeface="Noto Sans"/>
                <a:ea typeface="Noto Sans"/>
                <a:cs typeface="Noto Sans"/>
                <a:sym typeface="Noto Sans"/>
              </a:rPr>
              <a:t>2 </a:t>
            </a:r>
            <a:r>
              <a:rPr lang="en">
                <a:solidFill>
                  <a:schemeClr val="dk1"/>
                </a:solidFill>
                <a:latin typeface="Noto Sans"/>
                <a:ea typeface="Noto Sans"/>
                <a:cs typeface="Noto Sans"/>
                <a:sym typeface="Noto Sans"/>
              </a:rPr>
              <a:t>by </a:t>
            </a:r>
            <a:r>
              <a:rPr lang="en">
                <a:solidFill>
                  <a:schemeClr val="dk1"/>
                </a:solidFill>
                <a:highlight>
                  <a:srgbClr val="9FC5E8"/>
                </a:highlight>
                <a:latin typeface="Noto Sans"/>
                <a:ea typeface="Noto Sans"/>
                <a:cs typeface="Noto Sans"/>
                <a:sym typeface="Noto Sans"/>
              </a:rPr>
              <a:t>–</a:t>
            </a:r>
            <a:r>
              <a:rPr lang="en">
                <a:solidFill>
                  <a:schemeClr val="dk1"/>
                </a:solidFill>
                <a:highlight>
                  <a:srgbClr val="9FC5E8"/>
                </a:highlight>
                <a:latin typeface="Noto Sans"/>
                <a:ea typeface="Noto Sans"/>
                <a:cs typeface="Noto Sans"/>
                <a:sym typeface="Noto Sans"/>
              </a:rPr>
              <a:t>2</a:t>
            </a:r>
            <a:r>
              <a:rPr lang="en">
                <a:solidFill>
                  <a:schemeClr val="dk1"/>
                </a:solidFill>
                <a:latin typeface="Noto Sans"/>
                <a:ea typeface="Noto Sans"/>
                <a:cs typeface="Noto Sans"/>
                <a:sym typeface="Noto Sans"/>
              </a:rPr>
              <a:t>  before squaring gives </a:t>
            </a:r>
            <a:r>
              <a:rPr i="1" lang="en">
                <a:solidFill>
                  <a:schemeClr val="dk1"/>
                </a:solidFill>
                <a:latin typeface="Times New Roman"/>
                <a:ea typeface="Times New Roman"/>
                <a:cs typeface="Times New Roman"/>
                <a:sym typeface="Times New Roman"/>
              </a:rPr>
              <a:t>f</a:t>
            </a:r>
            <a:r>
              <a:rPr lang="en">
                <a:solidFill>
                  <a:schemeClr val="dk1"/>
                </a:solidFill>
                <a:latin typeface="Noto Sans"/>
                <a:ea typeface="Noto Sans"/>
                <a:cs typeface="Noto Sans"/>
                <a:sym typeface="Noto Sans"/>
              </a:rPr>
              <a:t>(</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 = (</a:t>
            </a:r>
            <a:r>
              <a:rPr lang="en" sz="1350">
                <a:solidFill>
                  <a:schemeClr val="dk1"/>
                </a:solidFill>
                <a:latin typeface="Noto Sans"/>
                <a:ea typeface="Noto Sans"/>
                <a:cs typeface="Noto Sans"/>
                <a:sym typeface="Noto Sans"/>
              </a:rPr>
              <a:t>–</a:t>
            </a:r>
            <a:r>
              <a:rPr lang="en">
                <a:solidFill>
                  <a:schemeClr val="dk1"/>
                </a:solidFill>
                <a:latin typeface="Noto Sans"/>
                <a:ea typeface="Noto Sans"/>
                <a:cs typeface="Noto Sans"/>
                <a:sym typeface="Noto Sans"/>
              </a:rPr>
              <a:t>2</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a:t>
            </a:r>
            <a:r>
              <a:rPr baseline="30000" lang="en">
                <a:solidFill>
                  <a:schemeClr val="dk1"/>
                </a:solidFill>
                <a:latin typeface="Noto Sans"/>
                <a:ea typeface="Noto Sans"/>
                <a:cs typeface="Noto Sans"/>
                <a:sym typeface="Noto Sans"/>
              </a:rPr>
              <a:t>2 </a:t>
            </a:r>
            <a:r>
              <a:rPr lang="en">
                <a:solidFill>
                  <a:schemeClr val="dk1"/>
                </a:solidFill>
                <a:latin typeface="Noto Sans"/>
                <a:ea typeface="Noto Sans"/>
                <a:cs typeface="Noto Sans"/>
                <a:sym typeface="Noto Sans"/>
              </a:rPr>
              <a:t>(blue) and makes a </a:t>
            </a:r>
            <a:r>
              <a:rPr lang="en">
                <a:solidFill>
                  <a:schemeClr val="dk1"/>
                </a:solidFill>
                <a:highlight>
                  <a:srgbClr val="9FC5E8"/>
                </a:highlight>
                <a:latin typeface="Noto Sans"/>
                <a:ea typeface="Noto Sans"/>
                <a:cs typeface="Noto Sans"/>
                <a:sym typeface="Noto Sans"/>
              </a:rPr>
              <a:t>horizontal compression.</a:t>
            </a:r>
            <a:r>
              <a:rPr lang="en">
                <a:solidFill>
                  <a:schemeClr val="dk1"/>
                </a:solidFill>
                <a:latin typeface="Noto Sans"/>
                <a:ea typeface="Noto Sans"/>
                <a:cs typeface="Noto Sans"/>
                <a:sym typeface="Noto Sans"/>
              </a:rPr>
              <a:t> Why do think its graph is </a:t>
            </a:r>
            <a:r>
              <a:rPr b="1" lang="en">
                <a:solidFill>
                  <a:schemeClr val="dk1"/>
                </a:solidFill>
                <a:latin typeface="Noto Sans"/>
                <a:ea typeface="Noto Sans"/>
                <a:cs typeface="Noto Sans"/>
                <a:sym typeface="Noto Sans"/>
              </a:rPr>
              <a:t>symmetric </a:t>
            </a:r>
            <a:r>
              <a:rPr lang="en">
                <a:solidFill>
                  <a:schemeClr val="dk1"/>
                </a:solidFill>
                <a:latin typeface="Noto Sans"/>
                <a:ea typeface="Noto Sans"/>
                <a:cs typeface="Noto Sans"/>
                <a:sym typeface="Noto Sans"/>
              </a:rPr>
              <a:t>to </a:t>
            </a:r>
            <a:r>
              <a:rPr i="1" lang="en">
                <a:solidFill>
                  <a:schemeClr val="dk1"/>
                </a:solidFill>
                <a:latin typeface="Times New Roman"/>
                <a:ea typeface="Times New Roman"/>
                <a:cs typeface="Times New Roman"/>
                <a:sym typeface="Times New Roman"/>
              </a:rPr>
              <a:t>f</a:t>
            </a:r>
            <a:r>
              <a:rPr lang="en">
                <a:solidFill>
                  <a:schemeClr val="dk1"/>
                </a:solidFill>
                <a:latin typeface="Noto Sans"/>
                <a:ea typeface="Noto Sans"/>
                <a:cs typeface="Noto Sans"/>
                <a:sym typeface="Noto Sans"/>
              </a:rPr>
              <a:t>(</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 = (2</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a:t>
            </a:r>
            <a:r>
              <a:rPr baseline="30000" lang="en">
                <a:solidFill>
                  <a:schemeClr val="dk1"/>
                </a:solidFill>
                <a:latin typeface="Noto Sans"/>
                <a:ea typeface="Noto Sans"/>
                <a:cs typeface="Noto Sans"/>
                <a:sym typeface="Noto Sans"/>
              </a:rPr>
              <a:t>2 </a:t>
            </a:r>
            <a:r>
              <a:rPr lang="en">
                <a:solidFill>
                  <a:schemeClr val="dk1"/>
                </a:solidFill>
                <a:latin typeface="Noto Sans"/>
                <a:ea typeface="Noto Sans"/>
                <a:cs typeface="Noto Sans"/>
                <a:sym typeface="Noto Sans"/>
              </a:rPr>
              <a:t>despite the negative sign?</a:t>
            </a:r>
            <a:endParaRPr b="1">
              <a:solidFill>
                <a:schemeClr val="dk1"/>
              </a:solidFill>
              <a:latin typeface="Noto Sans"/>
              <a:ea typeface="Noto Sans"/>
              <a:cs typeface="Noto Sans"/>
              <a:sym typeface="Noto Sans"/>
            </a:endParaRPr>
          </a:p>
        </p:txBody>
      </p:sp>
      <p:pic>
        <p:nvPicPr>
          <p:cNvPr id="373" name="Google Shape;373;p41"/>
          <p:cNvPicPr preferRelativeResize="0"/>
          <p:nvPr/>
        </p:nvPicPr>
        <p:blipFill>
          <a:blip r:embed="rId5">
            <a:alphaModFix/>
          </a:blip>
          <a:stretch>
            <a:fillRect/>
          </a:stretch>
        </p:blipFill>
        <p:spPr>
          <a:xfrm>
            <a:off x="2366925" y="1822964"/>
            <a:ext cx="1682305" cy="1701852"/>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77" name="Shape 377"/>
        <p:cNvGrpSpPr/>
        <p:nvPr/>
      </p:nvGrpSpPr>
      <p:grpSpPr>
        <a:xfrm>
          <a:off x="0" y="0"/>
          <a:ext cx="0" cy="0"/>
          <a:chOff x="0" y="0"/>
          <a:chExt cx="0" cy="0"/>
        </a:xfrm>
      </p:grpSpPr>
      <p:sp>
        <p:nvSpPr>
          <p:cNvPr id="378" name="Google Shape;378;p42"/>
          <p:cNvSpPr txBox="1"/>
          <p:nvPr>
            <p:ph type="title"/>
          </p:nvPr>
        </p:nvSpPr>
        <p:spPr>
          <a:xfrm>
            <a:off x="311700" y="71554"/>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a:t>
            </a:r>
            <a:r>
              <a:rPr b="0" lang="en" sz="1400">
                <a:solidFill>
                  <a:srgbClr val="666666"/>
                </a:solidFill>
              </a:rPr>
              <a:t> | Part 8</a:t>
            </a:r>
            <a:endParaRPr b="0" sz="1400">
              <a:solidFill>
                <a:srgbClr val="666666"/>
              </a:solidFill>
            </a:endParaRPr>
          </a:p>
          <a:p>
            <a:pPr indent="0" lvl="0" marL="0" rtl="0" algn="l">
              <a:spcBef>
                <a:spcPts val="0"/>
              </a:spcBef>
              <a:spcAft>
                <a:spcPts val="0"/>
              </a:spcAft>
              <a:buNone/>
            </a:pPr>
            <a:r>
              <a:rPr lang="en"/>
              <a:t>Self Check - </a:t>
            </a:r>
            <a:r>
              <a:rPr lang="en"/>
              <a:t>Review</a:t>
            </a:r>
            <a:endParaRPr/>
          </a:p>
        </p:txBody>
      </p:sp>
      <p:sp>
        <p:nvSpPr>
          <p:cNvPr id="379" name="Google Shape;379;p4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80" name="Google Shape;380;p4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7.12.3 Understanding the Behaviors of a Graph in Relation to Its Quadratic Expression - Additional Resources</a:t>
            </a:r>
            <a:endParaRPr/>
          </a:p>
        </p:txBody>
      </p:sp>
      <p:pic>
        <p:nvPicPr>
          <p:cNvPr descr="Icon indicating the slide contains a additional resources for students who struggled with the check for understanding (self check) question" id="381" name="Google Shape;381;p42"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graphicFrame>
        <p:nvGraphicFramePr>
          <p:cNvPr id="382" name="Google Shape;382;p42"/>
          <p:cNvGraphicFramePr/>
          <p:nvPr/>
        </p:nvGraphicFramePr>
        <p:xfrm>
          <a:off x="4337101" y="969264"/>
          <a:ext cx="3000000" cy="3000000"/>
        </p:xfrm>
        <a:graphic>
          <a:graphicData uri="http://schemas.openxmlformats.org/drawingml/2006/table">
            <a:tbl>
              <a:tblPr>
                <a:noFill/>
                <a:tableStyleId>{25905F4A-84CE-416B-AC5C-071C4E633357}</a:tableStyleId>
              </a:tblPr>
              <a:tblGrid>
                <a:gridCol w="915975"/>
                <a:gridCol w="508350"/>
                <a:gridCol w="508350"/>
                <a:gridCol w="508350"/>
                <a:gridCol w="508350"/>
                <a:gridCol w="508350"/>
                <a:gridCol w="508350"/>
                <a:gridCol w="508350"/>
              </a:tblGrid>
              <a:tr h="534300">
                <a:tc>
                  <a:txBody>
                    <a:bodyPr/>
                    <a:lstStyle/>
                    <a:p>
                      <a:pPr indent="0" lvl="0" marL="0" rtl="0" algn="ctr">
                        <a:spcBef>
                          <a:spcPts val="0"/>
                        </a:spcBef>
                        <a:spcAft>
                          <a:spcPts val="0"/>
                        </a:spcAft>
                        <a:buNone/>
                      </a:pPr>
                      <a:r>
                        <a:rPr b="1" i="1" lang="en">
                          <a:solidFill>
                            <a:srgbClr val="FFFFFF"/>
                          </a:solidFill>
                          <a:latin typeface="Times New Roman"/>
                          <a:ea typeface="Times New Roman"/>
                          <a:cs typeface="Times New Roman"/>
                          <a:sym typeface="Times New Roman"/>
                        </a:rPr>
                        <a:t>x</a:t>
                      </a:r>
                      <a:endParaRPr b="1" i="1">
                        <a:solidFill>
                          <a:srgbClr val="FFFFFF"/>
                        </a:solidFill>
                        <a:latin typeface="Times New Roman"/>
                        <a:ea typeface="Times New Roman"/>
                        <a:cs typeface="Times New Roman"/>
                        <a:sym typeface="Times New Roman"/>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lang="en" sz="1350">
                          <a:solidFill>
                            <a:schemeClr val="dk1"/>
                          </a:solidFill>
                          <a:latin typeface="Noto Sans"/>
                          <a:ea typeface="Noto Sans"/>
                          <a:cs typeface="Noto Sans"/>
                          <a:sym typeface="Noto Sans"/>
                        </a:rPr>
                        <a:t>–</a:t>
                      </a:r>
                      <a:r>
                        <a:rPr lang="en" sz="1350">
                          <a:latin typeface="Noto Sans"/>
                          <a:ea typeface="Noto Sans"/>
                          <a:cs typeface="Noto Sans"/>
                          <a:sym typeface="Noto Sans"/>
                        </a:rPr>
                        <a:t>3</a:t>
                      </a:r>
                      <a:endParaRPr sz="1350">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solidFill>
                            <a:schemeClr val="dk1"/>
                          </a:solidFill>
                          <a:latin typeface="Noto Sans"/>
                          <a:ea typeface="Noto Sans"/>
                          <a:cs typeface="Noto Sans"/>
                          <a:sym typeface="Noto Sans"/>
                        </a:rPr>
                        <a:t>–</a:t>
                      </a:r>
                      <a:r>
                        <a:rPr lang="en" sz="1350">
                          <a:latin typeface="Noto Sans"/>
                          <a:ea typeface="Noto Sans"/>
                          <a:cs typeface="Noto Sans"/>
                          <a:sym typeface="Noto Sans"/>
                        </a:rPr>
                        <a:t>2</a:t>
                      </a:r>
                      <a:endParaRPr sz="1350">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solidFill>
                            <a:schemeClr val="dk1"/>
                          </a:solidFill>
                          <a:latin typeface="Noto Sans"/>
                          <a:ea typeface="Noto Sans"/>
                          <a:cs typeface="Noto Sans"/>
                          <a:sym typeface="Noto Sans"/>
                        </a:rPr>
                        <a:t>–</a:t>
                      </a:r>
                      <a:r>
                        <a:rPr lang="en" sz="1350">
                          <a:latin typeface="Noto Sans"/>
                          <a:ea typeface="Noto Sans"/>
                          <a:cs typeface="Noto Sans"/>
                          <a:sym typeface="Noto Sans"/>
                        </a:rPr>
                        <a:t>1</a:t>
                      </a:r>
                      <a:endParaRPr sz="1350">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0</a:t>
                      </a:r>
                      <a:endParaRPr sz="1350">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1</a:t>
                      </a:r>
                      <a:endParaRPr sz="1350">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2</a:t>
                      </a:r>
                      <a:endParaRPr sz="1350">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3</a:t>
                      </a:r>
                      <a:endParaRPr sz="1350">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r>
              <a:tr h="500175">
                <a:tc>
                  <a:txBody>
                    <a:bodyPr/>
                    <a:lstStyle/>
                    <a:p>
                      <a:pPr indent="0" lvl="0" marL="0" rtl="0" algn="ctr">
                        <a:spcBef>
                          <a:spcPts val="0"/>
                        </a:spcBef>
                        <a:spcAft>
                          <a:spcPts val="0"/>
                        </a:spcAft>
                        <a:buClr>
                          <a:schemeClr val="dk1"/>
                        </a:buClr>
                        <a:buSzPts val="1100"/>
                        <a:buFont typeface="Arial"/>
                        <a:buNone/>
                      </a:pPr>
                      <a:r>
                        <a:rPr b="1" i="1" lang="en">
                          <a:solidFill>
                            <a:schemeClr val="lt1"/>
                          </a:solidFill>
                          <a:latin typeface="Times New Roman"/>
                          <a:ea typeface="Times New Roman"/>
                          <a:cs typeface="Times New Roman"/>
                          <a:sym typeface="Times New Roman"/>
                        </a:rPr>
                        <a:t>x</a:t>
                      </a:r>
                      <a:r>
                        <a:rPr b="1" baseline="30000" lang="en">
                          <a:solidFill>
                            <a:schemeClr val="lt1"/>
                          </a:solidFill>
                          <a:latin typeface="Noto Sans"/>
                          <a:ea typeface="Noto Sans"/>
                          <a:cs typeface="Noto Sans"/>
                          <a:sym typeface="Noto Sans"/>
                        </a:rPr>
                        <a:t>2</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9</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4</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1</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0</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1</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4</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9</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500175">
                <a:tc>
                  <a:txBody>
                    <a:bodyPr/>
                    <a:lstStyle/>
                    <a:p>
                      <a:pPr indent="0" lvl="0" marL="0" rtl="0" algn="ctr">
                        <a:spcBef>
                          <a:spcPts val="0"/>
                        </a:spcBef>
                        <a:spcAft>
                          <a:spcPts val="0"/>
                        </a:spcAft>
                        <a:buClr>
                          <a:schemeClr val="dk1"/>
                        </a:buClr>
                        <a:buSzPts val="1100"/>
                        <a:buFont typeface="Arial"/>
                        <a:buNone/>
                      </a:pPr>
                      <a:r>
                        <a:rPr b="1" lang="en">
                          <a:solidFill>
                            <a:schemeClr val="lt1"/>
                          </a:solidFill>
                          <a:latin typeface="Noto Sans"/>
                          <a:ea typeface="Noto Sans"/>
                          <a:cs typeface="Noto Sans"/>
                          <a:sym typeface="Noto Sans"/>
                        </a:rPr>
                        <a:t>(</a:t>
                      </a:r>
                      <a:r>
                        <a:rPr b="1" lang="en">
                          <a:solidFill>
                            <a:schemeClr val="lt1"/>
                          </a:solidFill>
                          <a:latin typeface="Noto Sans"/>
                          <a:ea typeface="Noto Sans"/>
                          <a:cs typeface="Noto Sans"/>
                          <a:sym typeface="Noto Sans"/>
                        </a:rPr>
                        <a:t>2</a:t>
                      </a:r>
                      <a:r>
                        <a:rPr b="1" i="1" lang="en">
                          <a:solidFill>
                            <a:schemeClr val="lt1"/>
                          </a:solidFill>
                          <a:latin typeface="Times New Roman"/>
                          <a:ea typeface="Times New Roman"/>
                          <a:cs typeface="Times New Roman"/>
                          <a:sym typeface="Times New Roman"/>
                        </a:rPr>
                        <a:t>x</a:t>
                      </a:r>
                      <a:r>
                        <a:rPr b="1" lang="en">
                          <a:solidFill>
                            <a:schemeClr val="lt1"/>
                          </a:solidFill>
                          <a:latin typeface="Noto Sans"/>
                          <a:ea typeface="Noto Sans"/>
                          <a:cs typeface="Noto Sans"/>
                          <a:sym typeface="Noto Sans"/>
                        </a:rPr>
                        <a:t>)</a:t>
                      </a:r>
                      <a:r>
                        <a:rPr b="1" baseline="30000" lang="en">
                          <a:solidFill>
                            <a:schemeClr val="lt1"/>
                          </a:solidFill>
                          <a:latin typeface="Noto Sans"/>
                          <a:ea typeface="Noto Sans"/>
                          <a:cs typeface="Noto Sans"/>
                          <a:sym typeface="Noto Sans"/>
                        </a:rPr>
                        <a:t>2</a:t>
                      </a:r>
                      <a:r>
                        <a:rPr b="1" lang="en">
                          <a:solidFill>
                            <a:schemeClr val="lt1"/>
                          </a:solidFill>
                          <a:latin typeface="Noto Sans"/>
                          <a:ea typeface="Noto Sans"/>
                          <a:cs typeface="Noto Sans"/>
                          <a:sym typeface="Noto Sans"/>
                        </a:rPr>
                        <a:t> </a:t>
                      </a:r>
                      <a:endParaRPr b="1">
                        <a:solidFill>
                          <a:schemeClr val="lt1"/>
                        </a:solidFill>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36</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16</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4</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0</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4</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16</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36</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500175">
                <a:tc>
                  <a:txBody>
                    <a:bodyPr/>
                    <a:lstStyle/>
                    <a:p>
                      <a:pPr indent="0" lvl="0" marL="0" rtl="0" algn="ctr">
                        <a:spcBef>
                          <a:spcPts val="0"/>
                        </a:spcBef>
                        <a:spcAft>
                          <a:spcPts val="0"/>
                        </a:spcAft>
                        <a:buClr>
                          <a:schemeClr val="dk1"/>
                        </a:buClr>
                        <a:buSzPts val="1100"/>
                        <a:buFont typeface="Arial"/>
                        <a:buNone/>
                      </a:pPr>
                      <a:r>
                        <a:rPr b="1" lang="en">
                          <a:solidFill>
                            <a:schemeClr val="lt1"/>
                          </a:solidFill>
                          <a:latin typeface="Noto Sans"/>
                          <a:ea typeface="Noto Sans"/>
                          <a:cs typeface="Noto Sans"/>
                          <a:sym typeface="Noto Sans"/>
                        </a:rPr>
                        <a:t>(½</a:t>
                      </a:r>
                      <a:r>
                        <a:rPr b="1" i="1" lang="en">
                          <a:solidFill>
                            <a:schemeClr val="lt1"/>
                          </a:solidFill>
                          <a:latin typeface="Times New Roman"/>
                          <a:ea typeface="Times New Roman"/>
                          <a:cs typeface="Times New Roman"/>
                          <a:sym typeface="Times New Roman"/>
                        </a:rPr>
                        <a:t>x</a:t>
                      </a:r>
                      <a:r>
                        <a:rPr b="1" lang="en">
                          <a:solidFill>
                            <a:schemeClr val="lt1"/>
                          </a:solidFill>
                          <a:latin typeface="Noto Sans"/>
                          <a:ea typeface="Noto Sans"/>
                          <a:cs typeface="Noto Sans"/>
                          <a:sym typeface="Noto Sans"/>
                        </a:rPr>
                        <a:t>)</a:t>
                      </a:r>
                      <a:r>
                        <a:rPr b="1" baseline="30000" lang="en">
                          <a:solidFill>
                            <a:schemeClr val="lt1"/>
                          </a:solidFill>
                          <a:latin typeface="Noto Sans"/>
                          <a:ea typeface="Noto Sans"/>
                          <a:cs typeface="Noto Sans"/>
                          <a:sym typeface="Noto Sans"/>
                        </a:rPr>
                        <a:t>2</a:t>
                      </a:r>
                      <a:endParaRPr b="1">
                        <a:solidFill>
                          <a:schemeClr val="lt1"/>
                        </a:solidFill>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2 ¼  </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1</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¼  </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0</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1</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¼  </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solidFill>
                            <a:schemeClr val="dk1"/>
                          </a:solidFill>
                          <a:latin typeface="Noto Sans"/>
                          <a:ea typeface="Noto Sans"/>
                          <a:cs typeface="Noto Sans"/>
                          <a:sym typeface="Noto Sans"/>
                        </a:rPr>
                        <a:t>2 ¼</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500175">
                <a:tc>
                  <a:txBody>
                    <a:bodyPr/>
                    <a:lstStyle/>
                    <a:p>
                      <a:pPr indent="0" lvl="0" marL="0" rtl="0" algn="ctr">
                        <a:spcBef>
                          <a:spcPts val="0"/>
                        </a:spcBef>
                        <a:spcAft>
                          <a:spcPts val="0"/>
                        </a:spcAft>
                        <a:buClr>
                          <a:schemeClr val="dk1"/>
                        </a:buClr>
                        <a:buSzPts val="1100"/>
                        <a:buFont typeface="Arial"/>
                        <a:buNone/>
                      </a:pPr>
                      <a:r>
                        <a:rPr b="1" lang="en">
                          <a:solidFill>
                            <a:schemeClr val="lt1"/>
                          </a:solidFill>
                          <a:latin typeface="Noto Sans"/>
                          <a:ea typeface="Noto Sans"/>
                          <a:cs typeface="Noto Sans"/>
                          <a:sym typeface="Noto Sans"/>
                        </a:rPr>
                        <a:t> (–</a:t>
                      </a:r>
                      <a:r>
                        <a:rPr b="1" lang="en">
                          <a:solidFill>
                            <a:schemeClr val="lt1"/>
                          </a:solidFill>
                          <a:latin typeface="Noto Sans"/>
                          <a:ea typeface="Noto Sans"/>
                          <a:cs typeface="Noto Sans"/>
                          <a:sym typeface="Noto Sans"/>
                        </a:rPr>
                        <a:t>2</a:t>
                      </a:r>
                      <a:r>
                        <a:rPr b="1" i="1" lang="en">
                          <a:solidFill>
                            <a:schemeClr val="lt1"/>
                          </a:solidFill>
                          <a:latin typeface="Times New Roman"/>
                          <a:ea typeface="Times New Roman"/>
                          <a:cs typeface="Times New Roman"/>
                          <a:sym typeface="Times New Roman"/>
                        </a:rPr>
                        <a:t>x</a:t>
                      </a:r>
                      <a:r>
                        <a:rPr b="1" lang="en">
                          <a:solidFill>
                            <a:schemeClr val="lt1"/>
                          </a:solidFill>
                          <a:latin typeface="Noto Sans"/>
                          <a:ea typeface="Noto Sans"/>
                          <a:cs typeface="Noto Sans"/>
                          <a:sym typeface="Noto Sans"/>
                        </a:rPr>
                        <a:t>)</a:t>
                      </a:r>
                      <a:r>
                        <a:rPr b="1" baseline="30000" lang="en">
                          <a:solidFill>
                            <a:schemeClr val="lt1"/>
                          </a:solidFill>
                          <a:latin typeface="Noto Sans"/>
                          <a:ea typeface="Noto Sans"/>
                          <a:cs typeface="Noto Sans"/>
                          <a:sym typeface="Noto Sans"/>
                        </a:rPr>
                        <a:t>2</a:t>
                      </a:r>
                      <a:endParaRPr b="1" i="1">
                        <a:solidFill>
                          <a:schemeClr val="lt1"/>
                        </a:solidFill>
                        <a:latin typeface="Times New Roman"/>
                        <a:ea typeface="Times New Roman"/>
                        <a:cs typeface="Times New Roman"/>
                        <a:sym typeface="Times New Roman"/>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lang="en" sz="1350">
                          <a:latin typeface="Noto Sans"/>
                          <a:ea typeface="Noto Sans"/>
                          <a:cs typeface="Noto Sans"/>
                          <a:sym typeface="Noto Sans"/>
                        </a:rPr>
                        <a:t>36</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16</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4</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0</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4</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16</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36</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500175">
                <a:tc>
                  <a:txBody>
                    <a:bodyPr/>
                    <a:lstStyle/>
                    <a:p>
                      <a:pPr indent="0" lvl="0" marL="0" rtl="0" algn="ctr">
                        <a:spcBef>
                          <a:spcPts val="0"/>
                        </a:spcBef>
                        <a:spcAft>
                          <a:spcPts val="0"/>
                        </a:spcAft>
                        <a:buNone/>
                      </a:pPr>
                      <a:r>
                        <a:rPr b="1" i="1" lang="en">
                          <a:solidFill>
                            <a:schemeClr val="lt1"/>
                          </a:solidFill>
                          <a:highlight>
                            <a:schemeClr val="lt1"/>
                          </a:highlight>
                          <a:latin typeface="Times New Roman"/>
                          <a:ea typeface="Times New Roman"/>
                          <a:cs typeface="Times New Roman"/>
                          <a:sym typeface="Times New Roman"/>
                        </a:rPr>
                        <a:t>…..</a:t>
                      </a:r>
                      <a:r>
                        <a:rPr b="1" i="1" lang="en">
                          <a:solidFill>
                            <a:schemeClr val="dk1"/>
                          </a:solidFill>
                          <a:highlight>
                            <a:schemeClr val="lt1"/>
                          </a:highlight>
                          <a:latin typeface="Times New Roman"/>
                          <a:ea typeface="Times New Roman"/>
                          <a:cs typeface="Times New Roman"/>
                          <a:sym typeface="Times New Roman"/>
                        </a:rPr>
                        <a:t>?</a:t>
                      </a:r>
                      <a:r>
                        <a:rPr b="1" i="1" lang="en">
                          <a:solidFill>
                            <a:schemeClr val="lt1"/>
                          </a:solidFill>
                          <a:highlight>
                            <a:schemeClr val="lt1"/>
                          </a:highlight>
                          <a:latin typeface="Times New Roman"/>
                          <a:ea typeface="Times New Roman"/>
                          <a:cs typeface="Times New Roman"/>
                          <a:sym typeface="Times New Roman"/>
                        </a:rPr>
                        <a:t>.....</a:t>
                      </a:r>
                      <a:r>
                        <a:rPr b="1" i="1" lang="en">
                          <a:solidFill>
                            <a:schemeClr val="lt1"/>
                          </a:solidFill>
                          <a:highlight>
                            <a:srgbClr val="424242"/>
                          </a:highlight>
                          <a:latin typeface="Times New Roman"/>
                          <a:ea typeface="Times New Roman"/>
                          <a:cs typeface="Times New Roman"/>
                          <a:sym typeface="Times New Roman"/>
                        </a:rPr>
                        <a:t>  </a:t>
                      </a:r>
                      <a:endParaRPr b="1" i="1">
                        <a:solidFill>
                          <a:schemeClr val="lt1"/>
                        </a:solidFill>
                        <a:highlight>
                          <a:srgbClr val="424242"/>
                        </a:highlight>
                        <a:latin typeface="Times New Roman"/>
                        <a:ea typeface="Times New Roman"/>
                        <a:cs typeface="Times New Roman"/>
                        <a:sym typeface="Times New Roman"/>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lang="en">
                          <a:latin typeface="Noto Sans"/>
                          <a:ea typeface="Noto Sans"/>
                          <a:cs typeface="Noto Sans"/>
                          <a:sym typeface="Noto Sans"/>
                        </a:rPr>
                        <a:t>225</a:t>
                      </a:r>
                      <a:endParaRPr>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a:latin typeface="Noto Sans"/>
                          <a:ea typeface="Noto Sans"/>
                          <a:cs typeface="Noto Sans"/>
                          <a:sym typeface="Noto Sans"/>
                        </a:rPr>
                        <a:t>100</a:t>
                      </a:r>
                      <a:endParaRPr>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a:latin typeface="Noto Sans"/>
                          <a:ea typeface="Noto Sans"/>
                          <a:cs typeface="Noto Sans"/>
                          <a:sym typeface="Noto Sans"/>
                        </a:rPr>
                        <a:t>25</a:t>
                      </a:r>
                      <a:endParaRPr>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a:latin typeface="Noto Sans"/>
                          <a:ea typeface="Noto Sans"/>
                          <a:cs typeface="Noto Sans"/>
                          <a:sym typeface="Noto Sans"/>
                        </a:rPr>
                        <a:t>0</a:t>
                      </a:r>
                      <a:endParaRPr>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a:latin typeface="Noto Sans"/>
                          <a:ea typeface="Noto Sans"/>
                          <a:cs typeface="Noto Sans"/>
                          <a:sym typeface="Noto Sans"/>
                        </a:rPr>
                        <a:t>25</a:t>
                      </a:r>
                      <a:endParaRPr>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a:latin typeface="Noto Sans"/>
                          <a:ea typeface="Noto Sans"/>
                          <a:cs typeface="Noto Sans"/>
                          <a:sym typeface="Noto Sans"/>
                        </a:rPr>
                        <a:t>100</a:t>
                      </a:r>
                      <a:endParaRPr>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a:latin typeface="Noto Sans"/>
                          <a:ea typeface="Noto Sans"/>
                          <a:cs typeface="Noto Sans"/>
                          <a:sym typeface="Noto Sans"/>
                        </a:rPr>
                        <a:t>225</a:t>
                      </a:r>
                      <a:endParaRPr>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bl>
          </a:graphicData>
        </a:graphic>
      </p:graphicFrame>
      <p:sp>
        <p:nvSpPr>
          <p:cNvPr id="383" name="Google Shape;383;p42"/>
          <p:cNvSpPr txBox="1"/>
          <p:nvPr/>
        </p:nvSpPr>
        <p:spPr>
          <a:xfrm>
            <a:off x="310900" y="968800"/>
            <a:ext cx="3916500" cy="3426000"/>
          </a:xfrm>
          <a:prstGeom prst="rect">
            <a:avLst/>
          </a:prstGeom>
          <a:noFill/>
          <a:ln>
            <a:noFill/>
          </a:ln>
        </p:spPr>
        <p:txBody>
          <a:bodyPr anchorCtr="0" anchor="t" bIns="91425" lIns="91425" spcFirstLastPara="1" rIns="91425" wrap="square" tIns="91425">
            <a:noAutofit/>
          </a:bodyPr>
          <a:lstStyle/>
          <a:p>
            <a:pPr indent="-349250" lvl="0" marL="457200" rtl="0" algn="l">
              <a:spcBef>
                <a:spcPts val="0"/>
              </a:spcBef>
              <a:spcAft>
                <a:spcPts val="0"/>
              </a:spcAft>
              <a:buClr>
                <a:schemeClr val="dk1"/>
              </a:buClr>
              <a:buSzPts val="1900"/>
              <a:buAutoNum type="arabicPeriod"/>
            </a:pPr>
            <a:r>
              <a:rPr lang="en" sz="1900">
                <a:solidFill>
                  <a:schemeClr val="dk1"/>
                </a:solidFill>
                <a:latin typeface="Noto Sans"/>
                <a:ea typeface="Noto Sans"/>
                <a:cs typeface="Noto Sans"/>
                <a:sym typeface="Noto Sans"/>
              </a:rPr>
              <a:t>Using the numbers in the table, what is the missing equation?</a:t>
            </a:r>
            <a:endParaRPr sz="1900">
              <a:solidFill>
                <a:schemeClr val="dk1"/>
              </a:solidFill>
              <a:latin typeface="Noto Sans"/>
              <a:ea typeface="Noto Sans"/>
              <a:cs typeface="Noto Sans"/>
              <a:sym typeface="Noto Sans"/>
            </a:endParaRPr>
          </a:p>
          <a:p>
            <a:pPr indent="-349250" lvl="0" marL="457200" rtl="0" algn="l">
              <a:spcBef>
                <a:spcPts val="1000"/>
              </a:spcBef>
              <a:spcAft>
                <a:spcPts val="0"/>
              </a:spcAft>
              <a:buClr>
                <a:schemeClr val="dk1"/>
              </a:buClr>
              <a:buSzPts val="1900"/>
              <a:buFont typeface="Noto Sans"/>
              <a:buAutoNum type="arabicPeriod"/>
            </a:pPr>
            <a:r>
              <a:rPr lang="en" sz="1900">
                <a:solidFill>
                  <a:schemeClr val="dk1"/>
                </a:solidFill>
                <a:latin typeface="Noto Sans"/>
                <a:ea typeface="Noto Sans"/>
                <a:cs typeface="Noto Sans"/>
                <a:sym typeface="Noto Sans"/>
              </a:rPr>
              <a:t>Is the number that is multiplied by the input value </a:t>
            </a:r>
            <a:r>
              <a:rPr lang="en" sz="1900">
                <a:solidFill>
                  <a:schemeClr val="dk1"/>
                </a:solidFill>
                <a:latin typeface="Noto Sans"/>
                <a:ea typeface="Noto Sans"/>
                <a:cs typeface="Noto Sans"/>
                <a:sym typeface="Noto Sans"/>
              </a:rPr>
              <a:t>positive</a:t>
            </a:r>
            <a:r>
              <a:rPr lang="en" sz="1900">
                <a:solidFill>
                  <a:schemeClr val="dk1"/>
                </a:solidFill>
                <a:latin typeface="Noto Sans"/>
                <a:ea typeface="Noto Sans"/>
                <a:cs typeface="Noto Sans"/>
                <a:sym typeface="Noto Sans"/>
              </a:rPr>
              <a:t> or negative?</a:t>
            </a:r>
            <a:endParaRPr sz="1900">
              <a:solidFill>
                <a:schemeClr val="dk1"/>
              </a:solidFill>
              <a:latin typeface="Noto Sans"/>
              <a:ea typeface="Noto Sans"/>
              <a:cs typeface="Noto Sans"/>
              <a:sym typeface="Noto Sans"/>
            </a:endParaRPr>
          </a:p>
          <a:p>
            <a:pPr indent="-349250" lvl="0" marL="457200" rtl="0" algn="l">
              <a:spcBef>
                <a:spcPts val="1000"/>
              </a:spcBef>
              <a:spcAft>
                <a:spcPts val="1000"/>
              </a:spcAft>
              <a:buClr>
                <a:schemeClr val="dk1"/>
              </a:buClr>
              <a:buSzPts val="1900"/>
              <a:buFont typeface="Noto Sans"/>
              <a:buAutoNum type="arabicPeriod"/>
            </a:pPr>
            <a:r>
              <a:rPr lang="en" sz="1900">
                <a:solidFill>
                  <a:schemeClr val="dk1"/>
                </a:solidFill>
                <a:latin typeface="Noto Sans"/>
                <a:ea typeface="Noto Sans"/>
                <a:cs typeface="Noto Sans"/>
                <a:sym typeface="Noto Sans"/>
              </a:rPr>
              <a:t>Will the parabola be h</a:t>
            </a:r>
            <a:r>
              <a:rPr lang="en" sz="1900">
                <a:solidFill>
                  <a:schemeClr val="dk1"/>
                </a:solidFill>
                <a:latin typeface="Noto Sans"/>
                <a:ea typeface="Noto Sans"/>
                <a:cs typeface="Noto Sans"/>
                <a:sym typeface="Noto Sans"/>
              </a:rPr>
              <a:t>orizontally</a:t>
            </a:r>
            <a:r>
              <a:rPr lang="en" sz="1900">
                <a:solidFill>
                  <a:schemeClr val="dk1"/>
                </a:solidFill>
                <a:latin typeface="Noto Sans"/>
                <a:ea typeface="Noto Sans"/>
                <a:cs typeface="Noto Sans"/>
                <a:sym typeface="Noto Sans"/>
              </a:rPr>
              <a:t> stretched or compressed?</a:t>
            </a:r>
            <a:endParaRPr sz="1900">
              <a:solidFill>
                <a:schemeClr val="dk1"/>
              </a:solidFill>
              <a:latin typeface="Noto Sans"/>
              <a:ea typeface="Noto Sans"/>
              <a:cs typeface="Noto Sans"/>
              <a:sym typeface="Noto Sans"/>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sp>
        <p:nvSpPr>
          <p:cNvPr id="388" name="Google Shape;388;p4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89" name="Google Shape;389;p43"/>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Fourth</a:t>
            </a:r>
            <a:r>
              <a:rPr b="0" lang="en" sz="2400">
                <a:latin typeface="Noto Sans"/>
                <a:ea typeface="Noto Sans"/>
                <a:cs typeface="Noto Sans"/>
                <a:sym typeface="Noto Sans"/>
              </a:rPr>
              <a:t> Stop: Learning Activity C</a:t>
            </a:r>
            <a:endParaRPr/>
          </a:p>
        </p:txBody>
      </p:sp>
      <p:pic>
        <p:nvPicPr>
          <p:cNvPr descr="Map consisting of seven rectangles connected by dotted lines conveying the progression of the Lesson. Each rectangle has an icon with text. Adding to the previous three stops, the fourth rectangle is now highlighted in dark green. A clipboard icon and the text &quot;Learning Activity&quot; are displayed in yellow font. " id="390" name="Google Shape;390;p43" title="Screenshot 2025-10-23 at 9.30.11 AM.png"/>
          <p:cNvPicPr preferRelativeResize="0"/>
          <p:nvPr/>
        </p:nvPicPr>
        <p:blipFill>
          <a:blip r:embed="rId3">
            <a:alphaModFix/>
          </a:blip>
          <a:stretch>
            <a:fillRect/>
          </a:stretch>
        </p:blipFill>
        <p:spPr>
          <a:xfrm>
            <a:off x="146304" y="1426464"/>
            <a:ext cx="8839204" cy="3167957"/>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94" name="Shape 394"/>
        <p:cNvGrpSpPr/>
        <p:nvPr/>
      </p:nvGrpSpPr>
      <p:grpSpPr>
        <a:xfrm>
          <a:off x="0" y="0"/>
          <a:ext cx="0" cy="0"/>
          <a:chOff x="0" y="0"/>
          <a:chExt cx="0" cy="0"/>
        </a:xfrm>
      </p:grpSpPr>
      <p:sp>
        <p:nvSpPr>
          <p:cNvPr id="395" name="Google Shape;395;p44"/>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C | Part 1</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Quadratic Functions Card Sort</a:t>
            </a:r>
            <a:r>
              <a:rPr lang="en" sz="2600"/>
              <a:t> </a:t>
            </a:r>
            <a:r>
              <a:rPr lang="en" sz="2600"/>
              <a:t>🃏</a:t>
            </a:r>
            <a:endParaRPr>
              <a:solidFill>
                <a:srgbClr val="005047"/>
              </a:solidFill>
            </a:endParaRPr>
          </a:p>
        </p:txBody>
      </p:sp>
      <p:sp>
        <p:nvSpPr>
          <p:cNvPr id="396" name="Google Shape;396;p44"/>
          <p:cNvSpPr txBox="1"/>
          <p:nvPr>
            <p:ph idx="1" type="body"/>
          </p:nvPr>
        </p:nvSpPr>
        <p:spPr>
          <a:xfrm>
            <a:off x="2083800" y="1002251"/>
            <a:ext cx="4427700" cy="595800"/>
          </a:xfrm>
          <a:prstGeom prst="rect">
            <a:avLst/>
          </a:prstGeom>
          <a:solidFill>
            <a:srgbClr val="F5F5F5"/>
          </a:solidFill>
          <a:ln cap="flat" cmpd="sng" w="9525">
            <a:solidFill>
              <a:srgbClr val="9E9E9E"/>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90000"/>
              </a:lnSpc>
              <a:spcBef>
                <a:spcPts val="0"/>
              </a:spcBef>
              <a:spcAft>
                <a:spcPts val="0"/>
              </a:spcAft>
              <a:buNone/>
            </a:pPr>
            <a:r>
              <a:rPr lang="en" sz="1700"/>
              <a:t>Your group will receive a set of cards. </a:t>
            </a:r>
            <a:r>
              <a:rPr lang="en" sz="1700"/>
              <a:t>Each card shows a </a:t>
            </a:r>
            <a:r>
              <a:rPr lang="en" sz="1700"/>
              <a:t>graph or an equation.</a:t>
            </a:r>
            <a:endParaRPr sz="1700"/>
          </a:p>
          <a:p>
            <a:pPr indent="0" lvl="0" marL="0" rtl="0" algn="l">
              <a:lnSpc>
                <a:spcPct val="90000"/>
              </a:lnSpc>
              <a:spcBef>
                <a:spcPts val="0"/>
              </a:spcBef>
              <a:spcAft>
                <a:spcPts val="1200"/>
              </a:spcAft>
              <a:buNone/>
            </a:pPr>
            <a:r>
              <a:t/>
            </a:r>
            <a:endParaRPr sz="2000"/>
          </a:p>
        </p:txBody>
      </p:sp>
      <p:sp>
        <p:nvSpPr>
          <p:cNvPr id="397" name="Google Shape;397;p4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98" name="Google Shape;398;p4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7.12</a:t>
            </a:r>
            <a:r>
              <a:rPr lang="en"/>
              <a:t>.4 </a:t>
            </a:r>
            <a:r>
              <a:rPr lang="en"/>
              <a:t>Representations of Quadratic Functions</a:t>
            </a:r>
            <a:endParaRPr/>
          </a:p>
        </p:txBody>
      </p:sp>
      <p:sp>
        <p:nvSpPr>
          <p:cNvPr id="399" name="Google Shape;399;p44"/>
          <p:cNvSpPr txBox="1"/>
          <p:nvPr/>
        </p:nvSpPr>
        <p:spPr>
          <a:xfrm>
            <a:off x="311700" y="1606842"/>
            <a:ext cx="8673600" cy="2802600"/>
          </a:xfrm>
          <a:prstGeom prst="rect">
            <a:avLst/>
          </a:prstGeom>
          <a:noFill/>
          <a:ln>
            <a:noFill/>
          </a:ln>
        </p:spPr>
        <p:txBody>
          <a:bodyPr anchorCtr="0" anchor="t" bIns="91425" lIns="91425" spcFirstLastPara="1" rIns="91425" wrap="square" tIns="91425">
            <a:noAutofit/>
          </a:bodyPr>
          <a:lstStyle/>
          <a:p>
            <a:pPr indent="-336550" lvl="0" marL="457200" rtl="0" algn="l">
              <a:lnSpc>
                <a:spcPct val="90000"/>
              </a:lnSpc>
              <a:spcBef>
                <a:spcPts val="0"/>
              </a:spcBef>
              <a:spcAft>
                <a:spcPts val="0"/>
              </a:spcAft>
              <a:buClr>
                <a:schemeClr val="dk1"/>
              </a:buClr>
              <a:buSzPts val="1700"/>
              <a:buFont typeface="Noto Sans"/>
              <a:buChar char="●"/>
            </a:pPr>
            <a:r>
              <a:rPr lang="en" sz="1700">
                <a:solidFill>
                  <a:schemeClr val="dk1"/>
                </a:solidFill>
                <a:latin typeface="Noto Sans"/>
                <a:ea typeface="Noto Sans"/>
                <a:cs typeface="Noto Sans"/>
                <a:sym typeface="Noto Sans"/>
              </a:rPr>
              <a:t>Take turns with your partner to sort the cards into sets so that each set contains two equations and a graph that all represent the same quadratic function.</a:t>
            </a:r>
            <a:endParaRPr sz="1700">
              <a:solidFill>
                <a:schemeClr val="dk1"/>
              </a:solidFill>
              <a:latin typeface="Noto Sans"/>
              <a:ea typeface="Noto Sans"/>
              <a:cs typeface="Noto Sans"/>
              <a:sym typeface="Noto Sans"/>
            </a:endParaRPr>
          </a:p>
          <a:p>
            <a:pPr indent="-336550" lvl="0" marL="457200" rtl="0" algn="l">
              <a:lnSpc>
                <a:spcPct val="90000"/>
              </a:lnSpc>
              <a:spcBef>
                <a:spcPts val="1000"/>
              </a:spcBef>
              <a:spcAft>
                <a:spcPts val="0"/>
              </a:spcAft>
              <a:buClr>
                <a:schemeClr val="dk1"/>
              </a:buClr>
              <a:buSzPts val="1700"/>
              <a:buFont typeface="Noto Sans"/>
              <a:buChar char="●"/>
            </a:pPr>
            <a:r>
              <a:rPr lang="en" sz="1700">
                <a:solidFill>
                  <a:schemeClr val="dk1"/>
                </a:solidFill>
                <a:latin typeface="Noto Sans"/>
                <a:ea typeface="Noto Sans"/>
                <a:cs typeface="Noto Sans"/>
                <a:sym typeface="Noto Sans"/>
              </a:rPr>
              <a:t>For each set of cards that you put together, explain to your partner how you know they belong together.</a:t>
            </a:r>
            <a:endParaRPr sz="1700">
              <a:solidFill>
                <a:schemeClr val="dk1"/>
              </a:solidFill>
              <a:latin typeface="Noto Sans"/>
              <a:ea typeface="Noto Sans"/>
              <a:cs typeface="Noto Sans"/>
              <a:sym typeface="Noto Sans"/>
            </a:endParaRPr>
          </a:p>
          <a:p>
            <a:pPr indent="-336550" lvl="0" marL="457200" rtl="0" algn="l">
              <a:lnSpc>
                <a:spcPct val="90000"/>
              </a:lnSpc>
              <a:spcBef>
                <a:spcPts val="1000"/>
              </a:spcBef>
              <a:spcAft>
                <a:spcPts val="0"/>
              </a:spcAft>
              <a:buClr>
                <a:schemeClr val="dk1"/>
              </a:buClr>
              <a:buSzPts val="1700"/>
              <a:buFont typeface="Noto Sans"/>
              <a:buChar char="●"/>
            </a:pPr>
            <a:r>
              <a:rPr lang="en" sz="1700">
                <a:solidFill>
                  <a:schemeClr val="dk1"/>
                </a:solidFill>
                <a:latin typeface="Noto Sans"/>
                <a:ea typeface="Noto Sans"/>
                <a:cs typeface="Noto Sans"/>
                <a:sym typeface="Noto Sans"/>
              </a:rPr>
              <a:t>For each set that your partner puts together, listen carefully to their explanation. If you disagree, discuss your thinking and work to reach an agreement.</a:t>
            </a:r>
            <a:endParaRPr sz="1700">
              <a:solidFill>
                <a:schemeClr val="dk1"/>
              </a:solidFill>
              <a:latin typeface="Noto Sans"/>
              <a:ea typeface="Noto Sans"/>
              <a:cs typeface="Noto Sans"/>
              <a:sym typeface="Noto Sans"/>
            </a:endParaRPr>
          </a:p>
          <a:p>
            <a:pPr indent="0" lvl="0" marL="0" rtl="0" algn="l">
              <a:lnSpc>
                <a:spcPct val="90000"/>
              </a:lnSpc>
              <a:spcBef>
                <a:spcPts val="1000"/>
              </a:spcBef>
              <a:spcAft>
                <a:spcPts val="1200"/>
              </a:spcAft>
              <a:buNone/>
            </a:pPr>
            <a:r>
              <a:rPr lang="en" sz="1700">
                <a:solidFill>
                  <a:schemeClr val="dk1"/>
                </a:solidFill>
                <a:latin typeface="Noto Sans"/>
                <a:ea typeface="Noto Sans"/>
                <a:cs typeface="Noto Sans"/>
                <a:sym typeface="Noto Sans"/>
              </a:rPr>
              <a:t>Once all the cards are sorted and discussed, record the equivalent equations, sketch the corresponding graph, and write a brief note or explanation about why the representations were grouped together.</a:t>
            </a:r>
            <a:endParaRPr sz="1700">
              <a:solidFill>
                <a:schemeClr val="dk1"/>
              </a:solidFill>
              <a:latin typeface="Noto Sans"/>
              <a:ea typeface="Noto Sans"/>
              <a:cs typeface="Noto Sans"/>
              <a:sym typeface="Noto Sans"/>
            </a:endParaRPr>
          </a:p>
        </p:txBody>
      </p:sp>
      <p:pic>
        <p:nvPicPr>
          <p:cNvPr id="400" name="Google Shape;400;p44"/>
          <p:cNvPicPr preferRelativeResize="0"/>
          <p:nvPr/>
        </p:nvPicPr>
        <p:blipFill>
          <a:blip r:embed="rId4">
            <a:alphaModFix/>
          </a:blip>
          <a:stretch>
            <a:fillRect/>
          </a:stretch>
        </p:blipFill>
        <p:spPr>
          <a:xfrm>
            <a:off x="6967100" y="332250"/>
            <a:ext cx="2055225" cy="130787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04" name="Shape 404"/>
        <p:cNvGrpSpPr/>
        <p:nvPr/>
      </p:nvGrpSpPr>
      <p:grpSpPr>
        <a:xfrm>
          <a:off x="0" y="0"/>
          <a:ext cx="0" cy="0"/>
          <a:chOff x="0" y="0"/>
          <a:chExt cx="0" cy="0"/>
        </a:xfrm>
      </p:grpSpPr>
      <p:sp>
        <p:nvSpPr>
          <p:cNvPr descr="Icon indicating the slide contains a check for understanding question for students " id="405" name="Google Shape;405;p45"/>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C</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406" name="Google Shape;406;p45"/>
          <p:cNvSpPr txBox="1"/>
          <p:nvPr>
            <p:ph idx="1" type="body"/>
          </p:nvPr>
        </p:nvSpPr>
        <p:spPr>
          <a:xfrm>
            <a:off x="311700" y="976700"/>
            <a:ext cx="41592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500">
                <a:solidFill>
                  <a:srgbClr val="424242"/>
                </a:solidFill>
              </a:rPr>
              <a:t>Which function matches the graph?</a:t>
            </a:r>
            <a:endParaRPr sz="2500">
              <a:solidFill>
                <a:srgbClr val="424242"/>
              </a:solidFill>
            </a:endParaRPr>
          </a:p>
          <a:p>
            <a:pPr indent="-387350" lvl="0" marL="914400" rtl="0" algn="l">
              <a:lnSpc>
                <a:spcPct val="100000"/>
              </a:lnSpc>
              <a:spcBef>
                <a:spcPts val="1200"/>
              </a:spcBef>
              <a:spcAft>
                <a:spcPts val="0"/>
              </a:spcAft>
              <a:buClr>
                <a:srgbClr val="424242"/>
              </a:buClr>
              <a:buSzPts val="2500"/>
              <a:buFont typeface="Calibri"/>
              <a:buAutoNum type="alphaLcPeriod"/>
            </a:pPr>
            <a:r>
              <a:rPr i="1" lang="en" sz="2500">
                <a:solidFill>
                  <a:srgbClr val="424242"/>
                </a:solidFill>
                <a:latin typeface="Times New Roman"/>
                <a:ea typeface="Times New Roman"/>
                <a:cs typeface="Times New Roman"/>
                <a:sym typeface="Times New Roman"/>
              </a:rPr>
              <a:t>f</a:t>
            </a:r>
            <a:r>
              <a:rPr lang="en" sz="2500">
                <a:solidFill>
                  <a:srgbClr val="424242"/>
                </a:solidFill>
              </a:rPr>
              <a:t>(</a:t>
            </a:r>
            <a:r>
              <a:rPr i="1" lang="en" sz="2500">
                <a:solidFill>
                  <a:srgbClr val="424242"/>
                </a:solidFill>
                <a:latin typeface="Times New Roman"/>
                <a:ea typeface="Times New Roman"/>
                <a:cs typeface="Times New Roman"/>
                <a:sym typeface="Times New Roman"/>
              </a:rPr>
              <a:t>x</a:t>
            </a:r>
            <a:r>
              <a:rPr lang="en" sz="2500">
                <a:solidFill>
                  <a:srgbClr val="424242"/>
                </a:solidFill>
              </a:rPr>
              <a:t>) = (</a:t>
            </a:r>
            <a:r>
              <a:rPr i="1" lang="en" sz="2500">
                <a:solidFill>
                  <a:srgbClr val="424242"/>
                </a:solidFill>
                <a:latin typeface="Times New Roman"/>
                <a:ea typeface="Times New Roman"/>
                <a:cs typeface="Times New Roman"/>
                <a:sym typeface="Times New Roman"/>
              </a:rPr>
              <a:t>x </a:t>
            </a:r>
            <a:r>
              <a:rPr lang="en" sz="2500">
                <a:solidFill>
                  <a:srgbClr val="424242"/>
                </a:solidFill>
              </a:rPr>
              <a:t>− 2)(</a:t>
            </a:r>
            <a:r>
              <a:rPr i="1" lang="en" sz="2500">
                <a:solidFill>
                  <a:srgbClr val="424242"/>
                </a:solidFill>
                <a:latin typeface="Times New Roman"/>
                <a:ea typeface="Times New Roman"/>
                <a:cs typeface="Times New Roman"/>
                <a:sym typeface="Times New Roman"/>
              </a:rPr>
              <a:t>x </a:t>
            </a:r>
            <a:r>
              <a:rPr lang="en" sz="2500">
                <a:solidFill>
                  <a:srgbClr val="424242"/>
                </a:solidFill>
              </a:rPr>
              <a:t>+ 1)</a:t>
            </a:r>
            <a:endParaRPr sz="2500">
              <a:solidFill>
                <a:srgbClr val="424242"/>
              </a:solidFill>
            </a:endParaRPr>
          </a:p>
          <a:p>
            <a:pPr indent="-387350" lvl="0" marL="914400" rtl="0" algn="l">
              <a:lnSpc>
                <a:spcPct val="100000"/>
              </a:lnSpc>
              <a:spcBef>
                <a:spcPts val="1000"/>
              </a:spcBef>
              <a:spcAft>
                <a:spcPts val="0"/>
              </a:spcAft>
              <a:buClr>
                <a:srgbClr val="424242"/>
              </a:buClr>
              <a:buSzPts val="2500"/>
              <a:buFont typeface="Calibri"/>
              <a:buAutoNum type="alphaLcPeriod"/>
            </a:pPr>
            <a:r>
              <a:rPr i="1" lang="en" sz="2500">
                <a:solidFill>
                  <a:srgbClr val="424242"/>
                </a:solidFill>
                <a:latin typeface="Times New Roman"/>
                <a:ea typeface="Times New Roman"/>
                <a:cs typeface="Times New Roman"/>
                <a:sym typeface="Times New Roman"/>
              </a:rPr>
              <a:t>f</a:t>
            </a:r>
            <a:r>
              <a:rPr lang="en" sz="2500">
                <a:solidFill>
                  <a:srgbClr val="424242"/>
                </a:solidFill>
              </a:rPr>
              <a:t>(</a:t>
            </a:r>
            <a:r>
              <a:rPr i="1" lang="en" sz="2500">
                <a:solidFill>
                  <a:srgbClr val="424242"/>
                </a:solidFill>
                <a:latin typeface="Times New Roman"/>
                <a:ea typeface="Times New Roman"/>
                <a:cs typeface="Times New Roman"/>
                <a:sym typeface="Times New Roman"/>
              </a:rPr>
              <a:t>x</a:t>
            </a:r>
            <a:r>
              <a:rPr lang="en" sz="2500">
                <a:solidFill>
                  <a:srgbClr val="424242"/>
                </a:solidFill>
              </a:rPr>
              <a:t>) = (</a:t>
            </a:r>
            <a:r>
              <a:rPr i="1" lang="en" sz="2500">
                <a:solidFill>
                  <a:srgbClr val="424242"/>
                </a:solidFill>
                <a:latin typeface="Times New Roman"/>
                <a:ea typeface="Times New Roman"/>
                <a:cs typeface="Times New Roman"/>
                <a:sym typeface="Times New Roman"/>
              </a:rPr>
              <a:t>x </a:t>
            </a:r>
            <a:r>
              <a:rPr lang="en" sz="2500">
                <a:solidFill>
                  <a:srgbClr val="424242"/>
                </a:solidFill>
              </a:rPr>
              <a:t>+ 2)(</a:t>
            </a:r>
            <a:r>
              <a:rPr i="1" lang="en" sz="2500">
                <a:solidFill>
                  <a:srgbClr val="424242"/>
                </a:solidFill>
                <a:latin typeface="Times New Roman"/>
                <a:ea typeface="Times New Roman"/>
                <a:cs typeface="Times New Roman"/>
                <a:sym typeface="Times New Roman"/>
              </a:rPr>
              <a:t>x </a:t>
            </a:r>
            <a:r>
              <a:rPr lang="en" sz="2500">
                <a:solidFill>
                  <a:srgbClr val="424242"/>
                </a:solidFill>
              </a:rPr>
              <a:t>- 1)</a:t>
            </a:r>
            <a:endParaRPr sz="2500">
              <a:solidFill>
                <a:srgbClr val="424242"/>
              </a:solidFill>
            </a:endParaRPr>
          </a:p>
          <a:p>
            <a:pPr indent="-387350" lvl="0" marL="914400" rtl="0" algn="l">
              <a:lnSpc>
                <a:spcPct val="100000"/>
              </a:lnSpc>
              <a:spcBef>
                <a:spcPts val="1000"/>
              </a:spcBef>
              <a:spcAft>
                <a:spcPts val="0"/>
              </a:spcAft>
              <a:buClr>
                <a:srgbClr val="424242"/>
              </a:buClr>
              <a:buSzPts val="2500"/>
              <a:buFont typeface="Calibri"/>
              <a:buAutoNum type="alphaLcPeriod"/>
            </a:pPr>
            <a:r>
              <a:rPr i="1" lang="en" sz="2500">
                <a:solidFill>
                  <a:srgbClr val="424242"/>
                </a:solidFill>
                <a:latin typeface="Times New Roman"/>
                <a:ea typeface="Times New Roman"/>
                <a:cs typeface="Times New Roman"/>
                <a:sym typeface="Times New Roman"/>
              </a:rPr>
              <a:t>f</a:t>
            </a:r>
            <a:r>
              <a:rPr lang="en" sz="2500">
                <a:solidFill>
                  <a:srgbClr val="424242"/>
                </a:solidFill>
              </a:rPr>
              <a:t>(</a:t>
            </a:r>
            <a:r>
              <a:rPr i="1" lang="en" sz="2500">
                <a:solidFill>
                  <a:srgbClr val="424242"/>
                </a:solidFill>
                <a:latin typeface="Times New Roman"/>
                <a:ea typeface="Times New Roman"/>
                <a:cs typeface="Times New Roman"/>
                <a:sym typeface="Times New Roman"/>
              </a:rPr>
              <a:t>x</a:t>
            </a:r>
            <a:r>
              <a:rPr lang="en" sz="2500">
                <a:solidFill>
                  <a:srgbClr val="424242"/>
                </a:solidFill>
              </a:rPr>
              <a:t>) = (</a:t>
            </a:r>
            <a:r>
              <a:rPr i="1" lang="en" sz="2500">
                <a:solidFill>
                  <a:srgbClr val="424242"/>
                </a:solidFill>
                <a:latin typeface="Times New Roman"/>
                <a:ea typeface="Times New Roman"/>
                <a:cs typeface="Times New Roman"/>
                <a:sym typeface="Times New Roman"/>
              </a:rPr>
              <a:t>x </a:t>
            </a:r>
            <a:r>
              <a:rPr lang="en" sz="2500">
                <a:solidFill>
                  <a:srgbClr val="424242"/>
                </a:solidFill>
              </a:rPr>
              <a:t>+ 2)(</a:t>
            </a:r>
            <a:r>
              <a:rPr i="1" lang="en" sz="2500">
                <a:solidFill>
                  <a:srgbClr val="424242"/>
                </a:solidFill>
                <a:latin typeface="Times New Roman"/>
                <a:ea typeface="Times New Roman"/>
                <a:cs typeface="Times New Roman"/>
                <a:sym typeface="Times New Roman"/>
              </a:rPr>
              <a:t>x </a:t>
            </a:r>
            <a:r>
              <a:rPr lang="en" sz="2500">
                <a:solidFill>
                  <a:srgbClr val="424242"/>
                </a:solidFill>
              </a:rPr>
              <a:t>+ 1)</a:t>
            </a:r>
            <a:endParaRPr sz="2500">
              <a:solidFill>
                <a:srgbClr val="424242"/>
              </a:solidFill>
            </a:endParaRPr>
          </a:p>
          <a:p>
            <a:pPr indent="-387350" lvl="0" marL="914400" rtl="0" algn="l">
              <a:lnSpc>
                <a:spcPct val="100000"/>
              </a:lnSpc>
              <a:spcBef>
                <a:spcPts val="1000"/>
              </a:spcBef>
              <a:spcAft>
                <a:spcPts val="1000"/>
              </a:spcAft>
              <a:buClr>
                <a:srgbClr val="424242"/>
              </a:buClr>
              <a:buSzPts val="2500"/>
              <a:buFont typeface="Calibri"/>
              <a:buAutoNum type="alphaLcPeriod"/>
            </a:pPr>
            <a:r>
              <a:rPr i="1" lang="en" sz="2500">
                <a:solidFill>
                  <a:srgbClr val="424242"/>
                </a:solidFill>
                <a:latin typeface="Times New Roman"/>
                <a:ea typeface="Times New Roman"/>
                <a:cs typeface="Times New Roman"/>
                <a:sym typeface="Times New Roman"/>
              </a:rPr>
              <a:t>f</a:t>
            </a:r>
            <a:r>
              <a:rPr lang="en" sz="2500">
                <a:solidFill>
                  <a:srgbClr val="424242"/>
                </a:solidFill>
              </a:rPr>
              <a:t>(</a:t>
            </a:r>
            <a:r>
              <a:rPr i="1" lang="en" sz="2500">
                <a:solidFill>
                  <a:srgbClr val="424242"/>
                </a:solidFill>
                <a:latin typeface="Times New Roman"/>
                <a:ea typeface="Times New Roman"/>
                <a:cs typeface="Times New Roman"/>
                <a:sym typeface="Times New Roman"/>
              </a:rPr>
              <a:t>x</a:t>
            </a:r>
            <a:r>
              <a:rPr lang="en" sz="2500">
                <a:solidFill>
                  <a:srgbClr val="424242"/>
                </a:solidFill>
              </a:rPr>
              <a:t>) = (</a:t>
            </a:r>
            <a:r>
              <a:rPr i="1" lang="en" sz="2500">
                <a:solidFill>
                  <a:srgbClr val="424242"/>
                </a:solidFill>
                <a:latin typeface="Times New Roman"/>
                <a:ea typeface="Times New Roman"/>
                <a:cs typeface="Times New Roman"/>
                <a:sym typeface="Times New Roman"/>
              </a:rPr>
              <a:t>x </a:t>
            </a:r>
            <a:r>
              <a:rPr lang="en" sz="2500">
                <a:solidFill>
                  <a:srgbClr val="424242"/>
                </a:solidFill>
              </a:rPr>
              <a:t>- 2)(</a:t>
            </a:r>
            <a:r>
              <a:rPr i="1" lang="en" sz="2500">
                <a:solidFill>
                  <a:srgbClr val="424242"/>
                </a:solidFill>
                <a:latin typeface="Times New Roman"/>
                <a:ea typeface="Times New Roman"/>
                <a:cs typeface="Times New Roman"/>
                <a:sym typeface="Times New Roman"/>
              </a:rPr>
              <a:t>x </a:t>
            </a:r>
            <a:r>
              <a:rPr lang="en" sz="2500">
                <a:solidFill>
                  <a:srgbClr val="424242"/>
                </a:solidFill>
              </a:rPr>
              <a:t>- 1)</a:t>
            </a:r>
            <a:endParaRPr sz="2500">
              <a:solidFill>
                <a:srgbClr val="424242"/>
              </a:solidFill>
            </a:endParaRPr>
          </a:p>
        </p:txBody>
      </p:sp>
      <p:sp>
        <p:nvSpPr>
          <p:cNvPr id="407" name="Google Shape;407;p4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08" name="Google Shape;408;p4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7.12</a:t>
            </a:r>
            <a:r>
              <a:rPr lang="en"/>
              <a:t>.4 </a:t>
            </a:r>
            <a:r>
              <a:rPr lang="en"/>
              <a:t>Representations of Quadratic Functions</a:t>
            </a:r>
            <a:endParaRPr/>
          </a:p>
        </p:txBody>
      </p:sp>
      <p:sp>
        <p:nvSpPr>
          <p:cNvPr descr="An arrow icon reads &quot;Let's review!&quot; and links to a slide that reviews the content that was assessed in the self check question when it is pressed. " id="409" name="Google Shape;409;p45">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pic>
        <p:nvPicPr>
          <p:cNvPr descr="Graph that passes through (-2, 0) and (1, 0)" id="410" name="Google Shape;410;p45"/>
          <p:cNvPicPr preferRelativeResize="0"/>
          <p:nvPr/>
        </p:nvPicPr>
        <p:blipFill>
          <a:blip r:embed="rId4">
            <a:alphaModFix/>
          </a:blip>
          <a:stretch>
            <a:fillRect/>
          </a:stretch>
        </p:blipFill>
        <p:spPr>
          <a:xfrm>
            <a:off x="4821250" y="978408"/>
            <a:ext cx="3042929" cy="303282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414" name="Shape 414"/>
        <p:cNvGrpSpPr/>
        <p:nvPr/>
      </p:nvGrpSpPr>
      <p:grpSpPr>
        <a:xfrm>
          <a:off x="0" y="0"/>
          <a:ext cx="0" cy="0"/>
          <a:chOff x="0" y="0"/>
          <a:chExt cx="0" cy="0"/>
        </a:xfrm>
      </p:grpSpPr>
      <p:sp>
        <p:nvSpPr>
          <p:cNvPr id="415" name="Google Shape;415;p46"/>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C</a:t>
            </a:r>
            <a:endParaRPr b="0" sz="1400">
              <a:solidFill>
                <a:srgbClr val="666666"/>
              </a:solidFill>
            </a:endParaRPr>
          </a:p>
          <a:p>
            <a:pPr indent="0" lvl="0" marL="0" rtl="0" algn="l">
              <a:spcBef>
                <a:spcPts val="0"/>
              </a:spcBef>
              <a:spcAft>
                <a:spcPts val="0"/>
              </a:spcAft>
              <a:buNone/>
            </a:pPr>
            <a:r>
              <a:rPr lang="en"/>
              <a:t>Self Check </a:t>
            </a:r>
            <a:r>
              <a:rPr lang="en"/>
              <a:t>- Review</a:t>
            </a:r>
            <a:endParaRPr/>
          </a:p>
        </p:txBody>
      </p:sp>
      <p:sp>
        <p:nvSpPr>
          <p:cNvPr id="416" name="Google Shape;416;p46"/>
          <p:cNvSpPr txBox="1"/>
          <p:nvPr>
            <p:ph idx="1" type="body"/>
          </p:nvPr>
        </p:nvSpPr>
        <p:spPr>
          <a:xfrm>
            <a:off x="311700" y="959075"/>
            <a:ext cx="8520600" cy="544500"/>
          </a:xfrm>
          <a:prstGeom prst="rect">
            <a:avLst/>
          </a:prstGeom>
          <a:noFill/>
        </p:spPr>
        <p:txBody>
          <a:bodyPr anchorCtr="0" anchor="t" bIns="91425" lIns="91425" spcFirstLastPara="1" rIns="91425" wrap="square" tIns="91425">
            <a:noAutofit/>
          </a:bodyPr>
          <a:lstStyle/>
          <a:p>
            <a:pPr indent="0" lvl="0" marL="0" rtl="0" algn="l">
              <a:spcBef>
                <a:spcPts val="0"/>
              </a:spcBef>
              <a:spcAft>
                <a:spcPts val="0"/>
              </a:spcAft>
              <a:buNone/>
            </a:pPr>
            <a:r>
              <a:rPr lang="en" sz="1500"/>
              <a:t>Standard Form: </a:t>
            </a:r>
            <a:r>
              <a:rPr i="1" lang="en" sz="1500">
                <a:latin typeface="Times New Roman"/>
                <a:ea typeface="Times New Roman"/>
                <a:cs typeface="Times New Roman"/>
                <a:sym typeface="Times New Roman"/>
              </a:rPr>
              <a:t>f</a:t>
            </a:r>
            <a:r>
              <a:rPr lang="en" sz="1500"/>
              <a:t>(</a:t>
            </a:r>
            <a:r>
              <a:rPr i="1" lang="en" sz="1500">
                <a:latin typeface="Times New Roman"/>
                <a:ea typeface="Times New Roman"/>
                <a:cs typeface="Times New Roman"/>
                <a:sym typeface="Times New Roman"/>
              </a:rPr>
              <a:t>x</a:t>
            </a:r>
            <a:r>
              <a:rPr lang="en" sz="1500"/>
              <a:t>) = </a:t>
            </a:r>
            <a:r>
              <a:rPr i="1" lang="en" sz="1500">
                <a:latin typeface="Times New Roman"/>
                <a:ea typeface="Times New Roman"/>
                <a:cs typeface="Times New Roman"/>
                <a:sym typeface="Times New Roman"/>
              </a:rPr>
              <a:t>x</a:t>
            </a:r>
            <a:r>
              <a:rPr baseline="30000" lang="en" sz="1500"/>
              <a:t>2 </a:t>
            </a:r>
            <a:r>
              <a:rPr lang="en" sz="1500"/>
              <a:t>+ 2</a:t>
            </a:r>
            <a:r>
              <a:rPr i="1" lang="en" sz="1500">
                <a:latin typeface="Times New Roman"/>
                <a:ea typeface="Times New Roman"/>
                <a:cs typeface="Times New Roman"/>
                <a:sym typeface="Times New Roman"/>
              </a:rPr>
              <a:t>x </a:t>
            </a:r>
            <a:r>
              <a:rPr lang="en" sz="1500"/>
              <a:t>− 8	</a:t>
            </a:r>
            <a:endParaRPr sz="1500"/>
          </a:p>
          <a:p>
            <a:pPr indent="0" lvl="0" marL="0" rtl="0" algn="l">
              <a:spcBef>
                <a:spcPts val="0"/>
              </a:spcBef>
              <a:spcAft>
                <a:spcPts val="0"/>
              </a:spcAft>
              <a:buNone/>
            </a:pPr>
            <a:r>
              <a:rPr lang="en" sz="1500"/>
              <a:t>Factored Form: </a:t>
            </a:r>
            <a:r>
              <a:rPr i="1" lang="en" sz="1500">
                <a:latin typeface="Times New Roman"/>
                <a:ea typeface="Times New Roman"/>
                <a:cs typeface="Times New Roman"/>
                <a:sym typeface="Times New Roman"/>
              </a:rPr>
              <a:t>f</a:t>
            </a:r>
            <a:r>
              <a:rPr lang="en" sz="1500"/>
              <a:t>(</a:t>
            </a:r>
            <a:r>
              <a:rPr i="1" lang="en" sz="1500">
                <a:latin typeface="Times New Roman"/>
                <a:ea typeface="Times New Roman"/>
                <a:cs typeface="Times New Roman"/>
                <a:sym typeface="Times New Roman"/>
              </a:rPr>
              <a:t>x</a:t>
            </a:r>
            <a:r>
              <a:rPr lang="en" sz="1500"/>
              <a:t>) = (</a:t>
            </a:r>
            <a:r>
              <a:rPr i="1" lang="en" sz="1500">
                <a:latin typeface="Times New Roman"/>
                <a:ea typeface="Times New Roman"/>
                <a:cs typeface="Times New Roman"/>
                <a:sym typeface="Times New Roman"/>
              </a:rPr>
              <a:t>x</a:t>
            </a:r>
            <a:r>
              <a:rPr baseline="30000" lang="en" sz="1500"/>
              <a:t>  </a:t>
            </a:r>
            <a:r>
              <a:rPr lang="en" sz="1500"/>
              <a:t>+ 4)(</a:t>
            </a:r>
            <a:r>
              <a:rPr i="1" lang="en" sz="1500">
                <a:latin typeface="Times New Roman"/>
                <a:ea typeface="Times New Roman"/>
                <a:cs typeface="Times New Roman"/>
                <a:sym typeface="Times New Roman"/>
              </a:rPr>
              <a:t>x </a:t>
            </a:r>
            <a:r>
              <a:rPr lang="en" sz="1500"/>
              <a:t>− 2)</a:t>
            </a:r>
            <a:endParaRPr sz="1500"/>
          </a:p>
          <a:p>
            <a:pPr indent="0" lvl="0" marL="0" rtl="0" algn="l">
              <a:spcBef>
                <a:spcPts val="1200"/>
              </a:spcBef>
              <a:spcAft>
                <a:spcPts val="1200"/>
              </a:spcAft>
              <a:buNone/>
            </a:pPr>
            <a:r>
              <a:t/>
            </a:r>
            <a:endParaRPr sz="1500"/>
          </a:p>
        </p:txBody>
      </p:sp>
      <p:sp>
        <p:nvSpPr>
          <p:cNvPr id="417" name="Google Shape;417;p4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418" name="Google Shape;418;p4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7.12</a:t>
            </a:r>
            <a:r>
              <a:rPr lang="en"/>
              <a:t>.4 </a:t>
            </a:r>
            <a:r>
              <a:rPr lang="en"/>
              <a:t>Representations of Quadratic Functions</a:t>
            </a:r>
            <a:r>
              <a:rPr lang="en"/>
              <a:t> - Additional Resources</a:t>
            </a:r>
            <a:endParaRPr/>
          </a:p>
        </p:txBody>
      </p:sp>
      <p:pic>
        <p:nvPicPr>
          <p:cNvPr descr="Icon indicating the slide contains a additional resources for students who struggled with the check for understanding (self check) question" id="419" name="Google Shape;419;p46"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420" name="Google Shape;420;p46"/>
          <p:cNvSpPr txBox="1"/>
          <p:nvPr/>
        </p:nvSpPr>
        <p:spPr>
          <a:xfrm>
            <a:off x="3508472" y="1503575"/>
            <a:ext cx="5288100" cy="295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chemeClr val="dk1"/>
                </a:solidFill>
                <a:latin typeface="Noto Sans"/>
                <a:ea typeface="Noto Sans"/>
                <a:cs typeface="Noto Sans"/>
                <a:sym typeface="Noto Sans"/>
              </a:rPr>
              <a:t>Use both forms and the graph of the quadratic function to answer the following:</a:t>
            </a:r>
            <a:endParaRPr sz="1700">
              <a:solidFill>
                <a:schemeClr val="dk1"/>
              </a:solidFill>
              <a:latin typeface="Noto Sans"/>
              <a:ea typeface="Noto Sans"/>
              <a:cs typeface="Noto Sans"/>
              <a:sym typeface="Noto Sans"/>
            </a:endParaRPr>
          </a:p>
          <a:p>
            <a:pPr indent="0" lvl="0" marL="0" rtl="0" algn="l">
              <a:spcBef>
                <a:spcPts val="0"/>
              </a:spcBef>
              <a:spcAft>
                <a:spcPts val="0"/>
              </a:spcAft>
              <a:buNone/>
            </a:pPr>
            <a:r>
              <a:t/>
            </a:r>
            <a:endParaRPr sz="1700">
              <a:solidFill>
                <a:schemeClr val="dk1"/>
              </a:solidFill>
              <a:latin typeface="Noto Sans"/>
              <a:ea typeface="Noto Sans"/>
              <a:cs typeface="Noto Sans"/>
              <a:sym typeface="Noto Sans"/>
            </a:endParaRPr>
          </a:p>
          <a:p>
            <a:pPr indent="-336550" lvl="0" marL="457200" rtl="0" algn="l">
              <a:spcBef>
                <a:spcPts val="0"/>
              </a:spcBef>
              <a:spcAft>
                <a:spcPts val="0"/>
              </a:spcAft>
              <a:buClr>
                <a:schemeClr val="dk1"/>
              </a:buClr>
              <a:buSzPts val="1700"/>
              <a:buAutoNum type="arabicPeriod"/>
            </a:pPr>
            <a:r>
              <a:rPr lang="en" sz="1700">
                <a:solidFill>
                  <a:schemeClr val="dk1"/>
                </a:solidFill>
                <a:latin typeface="Noto Sans"/>
                <a:ea typeface="Noto Sans"/>
                <a:cs typeface="Noto Sans"/>
                <a:sym typeface="Noto Sans"/>
              </a:rPr>
              <a:t>Which form is faster to find the zeros?</a:t>
            </a:r>
            <a:endParaRPr sz="1700">
              <a:solidFill>
                <a:schemeClr val="dk1"/>
              </a:solidFill>
              <a:latin typeface="Noto Sans"/>
              <a:ea typeface="Noto Sans"/>
              <a:cs typeface="Noto Sans"/>
              <a:sym typeface="Noto Sans"/>
            </a:endParaRPr>
          </a:p>
          <a:p>
            <a:pPr indent="-336550" lvl="0" marL="457200" rtl="0" algn="l">
              <a:spcBef>
                <a:spcPts val="1000"/>
              </a:spcBef>
              <a:spcAft>
                <a:spcPts val="0"/>
              </a:spcAft>
              <a:buClr>
                <a:schemeClr val="dk1"/>
              </a:buClr>
              <a:buSzPts val="1700"/>
              <a:buFont typeface="Noto Sans"/>
              <a:buAutoNum type="arabicPeriod"/>
            </a:pPr>
            <a:r>
              <a:rPr lang="en" sz="1700">
                <a:solidFill>
                  <a:schemeClr val="dk1"/>
                </a:solidFill>
                <a:latin typeface="Noto Sans"/>
                <a:ea typeface="Noto Sans"/>
                <a:cs typeface="Noto Sans"/>
                <a:sym typeface="Noto Sans"/>
              </a:rPr>
              <a:t>What are the zeros?</a:t>
            </a:r>
            <a:endParaRPr sz="1700">
              <a:solidFill>
                <a:schemeClr val="dk1"/>
              </a:solidFill>
              <a:latin typeface="Noto Sans"/>
              <a:ea typeface="Noto Sans"/>
              <a:cs typeface="Noto Sans"/>
              <a:sym typeface="Noto Sans"/>
            </a:endParaRPr>
          </a:p>
          <a:p>
            <a:pPr indent="-336550" lvl="0" marL="457200" rtl="0" algn="l">
              <a:spcBef>
                <a:spcPts val="1000"/>
              </a:spcBef>
              <a:spcAft>
                <a:spcPts val="0"/>
              </a:spcAft>
              <a:buClr>
                <a:schemeClr val="dk1"/>
              </a:buClr>
              <a:buSzPts val="1700"/>
              <a:buFont typeface="Noto Sans"/>
              <a:buAutoNum type="arabicPeriod"/>
            </a:pPr>
            <a:r>
              <a:rPr lang="en" sz="1700">
                <a:solidFill>
                  <a:schemeClr val="dk1"/>
                </a:solidFill>
                <a:latin typeface="Noto Sans"/>
                <a:ea typeface="Noto Sans"/>
                <a:cs typeface="Noto Sans"/>
                <a:sym typeface="Noto Sans"/>
              </a:rPr>
              <a:t>Which form is faster to find the </a:t>
            </a:r>
            <a:r>
              <a:rPr i="1" lang="en" sz="1700">
                <a:solidFill>
                  <a:schemeClr val="dk1"/>
                </a:solidFill>
                <a:latin typeface="Times New Roman"/>
                <a:ea typeface="Times New Roman"/>
                <a:cs typeface="Times New Roman"/>
                <a:sym typeface="Times New Roman"/>
              </a:rPr>
              <a:t>y</a:t>
            </a:r>
            <a:r>
              <a:rPr lang="en" sz="1700">
                <a:solidFill>
                  <a:schemeClr val="dk1"/>
                </a:solidFill>
                <a:latin typeface="Noto Sans"/>
                <a:ea typeface="Noto Sans"/>
                <a:cs typeface="Noto Sans"/>
                <a:sym typeface="Noto Sans"/>
              </a:rPr>
              <a:t>-intercept?</a:t>
            </a:r>
            <a:endParaRPr sz="1700">
              <a:solidFill>
                <a:schemeClr val="dk1"/>
              </a:solidFill>
              <a:latin typeface="Noto Sans"/>
              <a:ea typeface="Noto Sans"/>
              <a:cs typeface="Noto Sans"/>
              <a:sym typeface="Noto Sans"/>
            </a:endParaRPr>
          </a:p>
          <a:p>
            <a:pPr indent="-336550" lvl="0" marL="457200" rtl="0" algn="l">
              <a:spcBef>
                <a:spcPts val="1000"/>
              </a:spcBef>
              <a:spcAft>
                <a:spcPts val="0"/>
              </a:spcAft>
              <a:buClr>
                <a:schemeClr val="dk1"/>
              </a:buClr>
              <a:buSzPts val="1700"/>
              <a:buFont typeface="Noto Sans"/>
              <a:buAutoNum type="arabicPeriod"/>
            </a:pPr>
            <a:r>
              <a:rPr lang="en" sz="1700">
                <a:solidFill>
                  <a:schemeClr val="dk1"/>
                </a:solidFill>
                <a:latin typeface="Noto Sans"/>
                <a:ea typeface="Noto Sans"/>
                <a:cs typeface="Noto Sans"/>
                <a:sym typeface="Noto Sans"/>
              </a:rPr>
              <a:t>What is the </a:t>
            </a:r>
            <a:r>
              <a:rPr i="1" lang="en" sz="1700">
                <a:solidFill>
                  <a:schemeClr val="dk1"/>
                </a:solidFill>
                <a:latin typeface="Times New Roman"/>
                <a:ea typeface="Times New Roman"/>
                <a:cs typeface="Times New Roman"/>
                <a:sym typeface="Times New Roman"/>
              </a:rPr>
              <a:t>y</a:t>
            </a:r>
            <a:r>
              <a:rPr lang="en" sz="1700">
                <a:solidFill>
                  <a:schemeClr val="dk1"/>
                </a:solidFill>
                <a:latin typeface="Noto Sans"/>
                <a:ea typeface="Noto Sans"/>
                <a:cs typeface="Noto Sans"/>
                <a:sym typeface="Noto Sans"/>
              </a:rPr>
              <a:t>-intercept?</a:t>
            </a:r>
            <a:endParaRPr sz="1700">
              <a:solidFill>
                <a:schemeClr val="dk1"/>
              </a:solidFill>
              <a:latin typeface="Noto Sans"/>
              <a:ea typeface="Noto Sans"/>
              <a:cs typeface="Noto Sans"/>
              <a:sym typeface="Noto Sans"/>
            </a:endParaRPr>
          </a:p>
          <a:p>
            <a:pPr indent="-336550" lvl="0" marL="457200" rtl="0" algn="l">
              <a:spcBef>
                <a:spcPts val="1000"/>
              </a:spcBef>
              <a:spcAft>
                <a:spcPts val="1000"/>
              </a:spcAft>
              <a:buClr>
                <a:schemeClr val="dk1"/>
              </a:buClr>
              <a:buSzPts val="1700"/>
              <a:buFont typeface="Noto Sans"/>
              <a:buAutoNum type="arabicPeriod"/>
            </a:pPr>
            <a:r>
              <a:rPr lang="en" sz="1700">
                <a:solidFill>
                  <a:schemeClr val="dk1"/>
                </a:solidFill>
                <a:latin typeface="Noto Sans"/>
                <a:ea typeface="Noto Sans"/>
                <a:cs typeface="Noto Sans"/>
                <a:sym typeface="Noto Sans"/>
              </a:rPr>
              <a:t>How can you use the graph to verify the </a:t>
            </a:r>
            <a:r>
              <a:rPr i="1" lang="en" sz="1700">
                <a:solidFill>
                  <a:schemeClr val="dk1"/>
                </a:solidFill>
                <a:latin typeface="Times New Roman"/>
                <a:ea typeface="Times New Roman"/>
                <a:cs typeface="Times New Roman"/>
                <a:sym typeface="Times New Roman"/>
              </a:rPr>
              <a:t>y</a:t>
            </a:r>
            <a:r>
              <a:rPr lang="en" sz="1700">
                <a:solidFill>
                  <a:schemeClr val="dk1"/>
                </a:solidFill>
                <a:latin typeface="Noto Sans"/>
                <a:ea typeface="Noto Sans"/>
                <a:cs typeface="Noto Sans"/>
                <a:sym typeface="Noto Sans"/>
              </a:rPr>
              <a:t>-intercept?</a:t>
            </a:r>
            <a:endParaRPr sz="1700">
              <a:solidFill>
                <a:schemeClr val="dk1"/>
              </a:solidFill>
              <a:latin typeface="Noto Sans"/>
              <a:ea typeface="Noto Sans"/>
              <a:cs typeface="Noto Sans"/>
              <a:sym typeface="Noto Sans"/>
            </a:endParaRPr>
          </a:p>
        </p:txBody>
      </p:sp>
      <p:pic>
        <p:nvPicPr>
          <p:cNvPr descr="A graph of a parabola opening upward, centered at the y-axis  on an x-y coordinate grid ranging from -10 to 10 on the x-axis and -15 to 10 on the y-axis.&#10;" id="421" name="Google Shape;421;p46"/>
          <p:cNvPicPr preferRelativeResize="0"/>
          <p:nvPr/>
        </p:nvPicPr>
        <p:blipFill>
          <a:blip r:embed="rId4">
            <a:alphaModFix/>
          </a:blip>
          <a:stretch>
            <a:fillRect/>
          </a:stretch>
        </p:blipFill>
        <p:spPr>
          <a:xfrm>
            <a:off x="423725" y="1732175"/>
            <a:ext cx="2847377" cy="284257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sp>
        <p:nvSpPr>
          <p:cNvPr id="426" name="Google Shape;426;p4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27" name="Google Shape;427;p47"/>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Fifth Step: Cool Down</a:t>
            </a:r>
            <a:endParaRPr/>
          </a:p>
        </p:txBody>
      </p:sp>
      <p:pic>
        <p:nvPicPr>
          <p:cNvPr descr="Map consisting of seven rectangles connected by dotted lines conveying the progression of the Lesson. Each rectangle has an icon with text. Adding to the previous four stops, the fifth rectangle is now highlighted in dark green with a yellow icon and text. The icon is a bar graph made of three progressively smaller rectangles with an arrow on top, following the slope. The text reads Cool Down." id="428" name="Google Shape;428;p47" title="Screenshot 2025-10-23 at 9.30.17 AM.png"/>
          <p:cNvPicPr preferRelativeResize="0"/>
          <p:nvPr/>
        </p:nvPicPr>
        <p:blipFill>
          <a:blip r:embed="rId3">
            <a:alphaModFix/>
          </a:blip>
          <a:stretch>
            <a:fillRect/>
          </a:stretch>
        </p:blipFill>
        <p:spPr>
          <a:xfrm>
            <a:off x="146304" y="1463040"/>
            <a:ext cx="8839204" cy="3167957"/>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32" name="Shape 432"/>
        <p:cNvGrpSpPr/>
        <p:nvPr/>
      </p:nvGrpSpPr>
      <p:grpSpPr>
        <a:xfrm>
          <a:off x="0" y="0"/>
          <a:ext cx="0" cy="0"/>
          <a:chOff x="0" y="0"/>
          <a:chExt cx="0" cy="0"/>
        </a:xfrm>
      </p:grpSpPr>
      <p:sp>
        <p:nvSpPr>
          <p:cNvPr id="433" name="Google Shape;433;p48"/>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Cool Down</a:t>
            </a:r>
            <a:endParaRPr sz="3000">
              <a:solidFill>
                <a:srgbClr val="005047"/>
              </a:solidFill>
            </a:endParaRPr>
          </a:p>
        </p:txBody>
      </p:sp>
      <p:sp>
        <p:nvSpPr>
          <p:cNvPr id="434" name="Google Shape;434;p48"/>
          <p:cNvSpPr txBox="1"/>
          <p:nvPr>
            <p:ph idx="1" type="body"/>
          </p:nvPr>
        </p:nvSpPr>
        <p:spPr>
          <a:xfrm>
            <a:off x="311700" y="623150"/>
            <a:ext cx="8520600" cy="3993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Here are graphs that represent three quadratic functions. Graph A is green, Graph B is Blue, and Graph C is black. Choose which one represents the function.</a:t>
            </a:r>
            <a:endParaRPr i="1">
              <a:latin typeface="Times New Roman"/>
              <a:ea typeface="Times New Roman"/>
              <a:cs typeface="Times New Roman"/>
              <a:sym typeface="Times New Roman"/>
            </a:endParaRPr>
          </a:p>
          <a:p>
            <a:pPr indent="-381000" lvl="0" marL="457200" rtl="0" algn="l">
              <a:lnSpc>
                <a:spcPct val="100000"/>
              </a:lnSpc>
              <a:spcBef>
                <a:spcPts val="1200"/>
              </a:spcBef>
              <a:spcAft>
                <a:spcPts val="0"/>
              </a:spcAft>
              <a:buSzPts val="2400"/>
              <a:buAutoNum type="arabicPeriod"/>
            </a:pPr>
            <a:r>
              <a:rPr i="1" lang="en">
                <a:latin typeface="Times New Roman"/>
                <a:ea typeface="Times New Roman"/>
                <a:cs typeface="Times New Roman"/>
                <a:sym typeface="Times New Roman"/>
              </a:rPr>
              <a:t>f</a:t>
            </a:r>
            <a:r>
              <a:rPr lang="en"/>
              <a:t>(</a:t>
            </a:r>
            <a:r>
              <a:rPr i="1" lang="en">
                <a:latin typeface="Times New Roman"/>
                <a:ea typeface="Times New Roman"/>
                <a:cs typeface="Times New Roman"/>
                <a:sym typeface="Times New Roman"/>
              </a:rPr>
              <a:t>x</a:t>
            </a:r>
            <a:r>
              <a:rPr lang="en"/>
              <a:t>) = </a:t>
            </a:r>
            <a:r>
              <a:rPr i="1" lang="en">
                <a:latin typeface="Times New Roman"/>
                <a:ea typeface="Times New Roman"/>
                <a:cs typeface="Times New Roman"/>
                <a:sym typeface="Times New Roman"/>
              </a:rPr>
              <a:t>x</a:t>
            </a:r>
            <a:r>
              <a:rPr baseline="30000" lang="en"/>
              <a:t>2 </a:t>
            </a:r>
            <a:r>
              <a:rPr lang="en"/>
              <a:t>− 4</a:t>
            </a:r>
            <a:endParaRPr/>
          </a:p>
          <a:p>
            <a:pPr indent="-381000" lvl="0" marL="457200" rtl="0" algn="l">
              <a:lnSpc>
                <a:spcPct val="100000"/>
              </a:lnSpc>
              <a:spcBef>
                <a:spcPts val="0"/>
              </a:spcBef>
              <a:spcAft>
                <a:spcPts val="0"/>
              </a:spcAft>
              <a:buSzPts val="2400"/>
              <a:buAutoNum type="arabicPeriod"/>
            </a:pPr>
            <a:r>
              <a:rPr i="1" lang="en">
                <a:latin typeface="Times New Roman"/>
                <a:ea typeface="Times New Roman"/>
                <a:cs typeface="Times New Roman"/>
                <a:sym typeface="Times New Roman"/>
              </a:rPr>
              <a:t>g</a:t>
            </a:r>
            <a:r>
              <a:rPr lang="en"/>
              <a:t>(</a:t>
            </a:r>
            <a:r>
              <a:rPr i="1" lang="en">
                <a:latin typeface="Times New Roman"/>
                <a:ea typeface="Times New Roman"/>
                <a:cs typeface="Times New Roman"/>
                <a:sym typeface="Times New Roman"/>
              </a:rPr>
              <a:t>x</a:t>
            </a:r>
            <a:r>
              <a:rPr lang="en"/>
              <a:t>) = 1 − </a:t>
            </a:r>
            <a:r>
              <a:rPr i="1" lang="en">
                <a:latin typeface="Times New Roman"/>
                <a:ea typeface="Times New Roman"/>
                <a:cs typeface="Times New Roman"/>
                <a:sym typeface="Times New Roman"/>
              </a:rPr>
              <a:t>x</a:t>
            </a:r>
            <a:r>
              <a:rPr baseline="30000" lang="en"/>
              <a:t>2</a:t>
            </a:r>
            <a:endParaRPr/>
          </a:p>
          <a:p>
            <a:pPr indent="-381000" lvl="0" marL="457200" rtl="0" algn="l">
              <a:lnSpc>
                <a:spcPct val="100000"/>
              </a:lnSpc>
              <a:spcBef>
                <a:spcPts val="0"/>
              </a:spcBef>
              <a:spcAft>
                <a:spcPts val="0"/>
              </a:spcAft>
              <a:buSzPts val="2400"/>
              <a:buAutoNum type="arabicPeriod"/>
            </a:pPr>
            <a:r>
              <a:rPr i="1" lang="en">
                <a:latin typeface="Times New Roman"/>
                <a:ea typeface="Times New Roman"/>
                <a:cs typeface="Times New Roman"/>
                <a:sym typeface="Times New Roman"/>
              </a:rPr>
              <a:t>h</a:t>
            </a:r>
            <a:r>
              <a:rPr lang="en"/>
              <a:t>(</a:t>
            </a:r>
            <a:r>
              <a:rPr i="1" lang="en">
                <a:latin typeface="Times New Roman"/>
                <a:ea typeface="Times New Roman"/>
                <a:cs typeface="Times New Roman"/>
                <a:sym typeface="Times New Roman"/>
              </a:rPr>
              <a:t>x</a:t>
            </a:r>
            <a:r>
              <a:rPr lang="en"/>
              <a:t>) = </a:t>
            </a:r>
            <a:r>
              <a:rPr i="1" lang="en">
                <a:latin typeface="Times New Roman"/>
                <a:ea typeface="Times New Roman"/>
                <a:cs typeface="Times New Roman"/>
                <a:sym typeface="Times New Roman"/>
              </a:rPr>
              <a:t>x</a:t>
            </a:r>
            <a:r>
              <a:rPr baseline="30000" lang="en"/>
              <a:t>2 </a:t>
            </a:r>
            <a:r>
              <a:rPr lang="en"/>
              <a:t>+ 4</a:t>
            </a:r>
            <a:endParaRPr/>
          </a:p>
          <a:p>
            <a:pPr indent="-381000" lvl="0" marL="457200" rtl="0" algn="l">
              <a:lnSpc>
                <a:spcPct val="100000"/>
              </a:lnSpc>
              <a:spcBef>
                <a:spcPts val="0"/>
              </a:spcBef>
              <a:spcAft>
                <a:spcPts val="0"/>
              </a:spcAft>
              <a:buSzPts val="2400"/>
              <a:buAutoNum type="arabicPeriod"/>
            </a:pPr>
            <a:r>
              <a:rPr lang="en"/>
              <a:t>Which part of the </a:t>
            </a:r>
            <a:endParaRPr/>
          </a:p>
          <a:p>
            <a:pPr indent="457200" lvl="0" marL="0" rtl="0" algn="l">
              <a:lnSpc>
                <a:spcPct val="100000"/>
              </a:lnSpc>
              <a:spcBef>
                <a:spcPts val="0"/>
              </a:spcBef>
              <a:spcAft>
                <a:spcPts val="0"/>
              </a:spcAft>
              <a:buNone/>
            </a:pPr>
            <a:r>
              <a:rPr lang="en"/>
              <a:t>equation tells us </a:t>
            </a:r>
            <a:endParaRPr/>
          </a:p>
          <a:p>
            <a:pPr indent="457200" lvl="0" marL="0" rtl="0" algn="l">
              <a:lnSpc>
                <a:spcPct val="100000"/>
              </a:lnSpc>
              <a:spcBef>
                <a:spcPts val="0"/>
              </a:spcBef>
              <a:spcAft>
                <a:spcPts val="0"/>
              </a:spcAft>
              <a:buNone/>
            </a:pPr>
            <a:r>
              <a:rPr lang="en"/>
              <a:t>that Graph C opens downward?</a:t>
            </a:r>
            <a:endParaRPr/>
          </a:p>
        </p:txBody>
      </p:sp>
      <p:sp>
        <p:nvSpPr>
          <p:cNvPr id="435" name="Google Shape;435;p4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436" name="Google Shape;436;p4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7.12.5 Identifying Graphs of Quadratic Equation</a:t>
            </a:r>
            <a:endParaRPr/>
          </a:p>
        </p:txBody>
      </p:sp>
      <p:pic>
        <p:nvPicPr>
          <p:cNvPr descr="Graph showing three parabolas labeled A, B, and C on an x-y axis. Parabola A opens upward, parabola B is wider and also opens upward, and parabola C opens downward." id="437" name="Google Shape;437;p48"/>
          <p:cNvPicPr preferRelativeResize="0"/>
          <p:nvPr/>
        </p:nvPicPr>
        <p:blipFill>
          <a:blip r:embed="rId4">
            <a:alphaModFix/>
          </a:blip>
          <a:stretch>
            <a:fillRect/>
          </a:stretch>
        </p:blipFill>
        <p:spPr>
          <a:xfrm>
            <a:off x="5430350" y="1966800"/>
            <a:ext cx="3165225" cy="264995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1" name="Shape 441"/>
        <p:cNvGrpSpPr/>
        <p:nvPr/>
      </p:nvGrpSpPr>
      <p:grpSpPr>
        <a:xfrm>
          <a:off x="0" y="0"/>
          <a:ext cx="0" cy="0"/>
          <a:chOff x="0" y="0"/>
          <a:chExt cx="0" cy="0"/>
        </a:xfrm>
      </p:grpSpPr>
      <p:sp>
        <p:nvSpPr>
          <p:cNvPr id="442" name="Google Shape;442;p4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43" name="Google Shape;443;p49"/>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Sixth</a:t>
            </a:r>
            <a:r>
              <a:rPr b="0" lang="en" sz="2400">
                <a:latin typeface="Noto Sans"/>
                <a:ea typeface="Noto Sans"/>
                <a:cs typeface="Noto Sans"/>
                <a:sym typeface="Noto Sans"/>
              </a:rPr>
              <a:t> Stop: Practice</a:t>
            </a:r>
            <a:endParaRPr/>
          </a:p>
        </p:txBody>
      </p:sp>
      <p:pic>
        <p:nvPicPr>
          <p:cNvPr descr="Map consisting of seven rectangles connected by dotted lines conveying the progression of the Lesson. Each rectangle has an icon with text. Adding to the previous five stops, the sixth rectangle is now highlighted in dark green with a yellow icon and text. The icon is a pencil tip and the text reads &quot;Practice.&quot;" id="444" name="Google Shape;444;p49" title="Screenshot 2025-10-23 at 9.30.22 AM.png"/>
          <p:cNvPicPr preferRelativeResize="0"/>
          <p:nvPr/>
        </p:nvPicPr>
        <p:blipFill>
          <a:blip r:embed="rId3">
            <a:alphaModFix/>
          </a:blip>
          <a:stretch>
            <a:fillRect/>
          </a:stretch>
        </p:blipFill>
        <p:spPr>
          <a:xfrm>
            <a:off x="148850" y="1426464"/>
            <a:ext cx="8839204" cy="3167957"/>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48" name="Shape 448"/>
        <p:cNvGrpSpPr/>
        <p:nvPr/>
      </p:nvGrpSpPr>
      <p:grpSpPr>
        <a:xfrm>
          <a:off x="0" y="0"/>
          <a:ext cx="0" cy="0"/>
          <a:chOff x="0" y="0"/>
          <a:chExt cx="0" cy="0"/>
        </a:xfrm>
      </p:grpSpPr>
      <p:sp>
        <p:nvSpPr>
          <p:cNvPr id="449" name="Google Shape;449;p50"/>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450" name="Google Shape;450;p50"/>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sp>
        <p:nvSpPr>
          <p:cNvPr id="451" name="Google Shape;451;p5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52" name="Google Shape;452;p50"/>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7.12.6 Practice</a:t>
            </a:r>
            <a:endParaRPr/>
          </a:p>
        </p:txBody>
      </p:sp>
      <p:pic>
        <p:nvPicPr>
          <p:cNvPr descr=" Student using a giant calculator with math symbols and gears around, symbolizing problem-solving and using tools to check work." id="453" name="Google Shape;453;p50" title="Practice-3.png"/>
          <p:cNvPicPr preferRelativeResize="0"/>
          <p:nvPr/>
        </p:nvPicPr>
        <p:blipFill rotWithShape="1">
          <a:blip r:embed="rId4">
            <a:alphaModFix/>
          </a:blip>
          <a:srcRect b="0" l="0" r="0" t="0"/>
          <a:stretch/>
        </p:blipFill>
        <p:spPr>
          <a:xfrm>
            <a:off x="5577675" y="1152475"/>
            <a:ext cx="3254625" cy="3254625"/>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sp>
        <p:nvSpPr>
          <p:cNvPr id="458" name="Google Shape;458;p5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59" name="Google Shape;459;p51"/>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Seventh Stop: Lesson Synthesis</a:t>
            </a:r>
            <a:endParaRPr/>
          </a:p>
        </p:txBody>
      </p:sp>
      <p:pic>
        <p:nvPicPr>
          <p:cNvPr descr="Map consisting of seven rectangles connected by dotted lines conveying the progression of the Lesson. Each rectangle has an icon with text. This final rectangle is now highlighted in dark green with a yellow icon and text. The icon consists of four arrows pointing at a circle and the text reads &quot;Lesson Synthesis.&quot;" id="460" name="Google Shape;460;p51" title="Screenshot 2025-10-23 at 9.30.26 AM.png"/>
          <p:cNvPicPr preferRelativeResize="0"/>
          <p:nvPr/>
        </p:nvPicPr>
        <p:blipFill>
          <a:blip r:embed="rId3">
            <a:alphaModFix/>
          </a:blip>
          <a:stretch>
            <a:fillRect/>
          </a:stretch>
        </p:blipFill>
        <p:spPr>
          <a:xfrm>
            <a:off x="148850" y="1410175"/>
            <a:ext cx="8839204" cy="3167957"/>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64" name="Shape 464"/>
        <p:cNvGrpSpPr/>
        <p:nvPr/>
      </p:nvGrpSpPr>
      <p:grpSpPr>
        <a:xfrm>
          <a:off x="0" y="0"/>
          <a:ext cx="0" cy="0"/>
          <a:chOff x="0" y="0"/>
          <a:chExt cx="0" cy="0"/>
        </a:xfrm>
      </p:grpSpPr>
      <p:sp>
        <p:nvSpPr>
          <p:cNvPr id="465" name="Google Shape;465;p52"/>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466" name="Google Shape;466;p5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467" name="Google Shape;467;p5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a:t>
            </a:r>
            <a:r>
              <a:rPr lang="en"/>
              <a:t>7.12</a:t>
            </a:r>
            <a:r>
              <a:rPr lang="en"/>
              <a:t> </a:t>
            </a:r>
            <a:r>
              <a:rPr lang="en"/>
              <a:t>Graphing the Standard Form, Part 1</a:t>
            </a:r>
            <a:endParaRPr/>
          </a:p>
        </p:txBody>
      </p:sp>
      <p:pic>
        <p:nvPicPr>
          <p:cNvPr id="468" name="Google Shape;468;p52" title="Boy Standard Form and graphs.png"/>
          <p:cNvPicPr preferRelativeResize="0"/>
          <p:nvPr/>
        </p:nvPicPr>
        <p:blipFill rotWithShape="1">
          <a:blip r:embed="rId4">
            <a:alphaModFix/>
          </a:blip>
          <a:srcRect b="0" l="0" r="0" t="0"/>
          <a:stretch/>
        </p:blipFill>
        <p:spPr>
          <a:xfrm>
            <a:off x="7027000" y="2506700"/>
            <a:ext cx="2117000" cy="2117000"/>
          </a:xfrm>
          <a:prstGeom prst="rect">
            <a:avLst/>
          </a:prstGeom>
          <a:noFill/>
          <a:ln>
            <a:noFill/>
          </a:ln>
        </p:spPr>
      </p:pic>
      <p:sp>
        <p:nvSpPr>
          <p:cNvPr id="469" name="Google Shape;469;p52"/>
          <p:cNvSpPr txBox="1"/>
          <p:nvPr/>
        </p:nvSpPr>
        <p:spPr>
          <a:xfrm>
            <a:off x="311700" y="680376"/>
            <a:ext cx="8635800" cy="2000400"/>
          </a:xfrm>
          <a:prstGeom prst="rect">
            <a:avLst/>
          </a:prstGeom>
          <a:noFill/>
          <a:ln>
            <a:noFill/>
          </a:ln>
        </p:spPr>
        <p:txBody>
          <a:bodyPr anchorCtr="0" anchor="t" bIns="91425" lIns="91425" spcFirstLastPara="1" rIns="91425" wrap="square" tIns="91425">
            <a:noAutofit/>
          </a:bodyPr>
          <a:lstStyle/>
          <a:p>
            <a:pPr indent="-349250" lvl="0" marL="457200" rtl="0" algn="l">
              <a:spcBef>
                <a:spcPts val="0"/>
              </a:spcBef>
              <a:spcAft>
                <a:spcPts val="0"/>
              </a:spcAft>
              <a:buClr>
                <a:srgbClr val="000000"/>
              </a:buClr>
              <a:buSzPts val="1900"/>
              <a:buFont typeface="Noto Sans"/>
              <a:buAutoNum type="arabicPeriod"/>
            </a:pPr>
            <a:r>
              <a:rPr lang="en" sz="1900">
                <a:latin typeface="Noto Sans"/>
                <a:ea typeface="Noto Sans"/>
                <a:cs typeface="Noto Sans"/>
                <a:sym typeface="Noto Sans"/>
              </a:rPr>
              <a:t>How is the constant term in a quadratic equation in standard form, the </a:t>
            </a:r>
            <a:r>
              <a:rPr i="1" lang="en" sz="1900">
                <a:latin typeface="Times New Roman"/>
                <a:ea typeface="Times New Roman"/>
                <a:cs typeface="Times New Roman"/>
                <a:sym typeface="Times New Roman"/>
              </a:rPr>
              <a:t>c</a:t>
            </a:r>
            <a:r>
              <a:rPr lang="en" sz="1900">
                <a:latin typeface="Noto Sans"/>
                <a:ea typeface="Noto Sans"/>
                <a:cs typeface="Noto Sans"/>
                <a:sym typeface="Noto Sans"/>
              </a:rPr>
              <a:t> in </a:t>
            </a:r>
            <a:r>
              <a:rPr i="1" lang="en" sz="1900">
                <a:solidFill>
                  <a:schemeClr val="dk1"/>
                </a:solidFill>
                <a:latin typeface="Times New Roman"/>
                <a:ea typeface="Times New Roman"/>
                <a:cs typeface="Times New Roman"/>
                <a:sym typeface="Times New Roman"/>
              </a:rPr>
              <a:t>y </a:t>
            </a:r>
            <a:r>
              <a:rPr lang="en" sz="1900">
                <a:latin typeface="Noto Sans"/>
                <a:ea typeface="Noto Sans"/>
                <a:cs typeface="Noto Sans"/>
                <a:sym typeface="Noto Sans"/>
              </a:rPr>
              <a:t>= </a:t>
            </a:r>
            <a:r>
              <a:rPr i="1" lang="en" sz="1900">
                <a:solidFill>
                  <a:schemeClr val="dk1"/>
                </a:solidFill>
                <a:latin typeface="Times New Roman"/>
                <a:ea typeface="Times New Roman"/>
                <a:cs typeface="Times New Roman"/>
                <a:sym typeface="Times New Roman"/>
              </a:rPr>
              <a:t>ax</a:t>
            </a:r>
            <a:r>
              <a:rPr baseline="30000" lang="en" sz="1900">
                <a:latin typeface="Noto Sans"/>
                <a:ea typeface="Noto Sans"/>
                <a:cs typeface="Noto Sans"/>
                <a:sym typeface="Noto Sans"/>
              </a:rPr>
              <a:t>2 </a:t>
            </a:r>
            <a:r>
              <a:rPr lang="en" sz="1900">
                <a:latin typeface="Noto Sans"/>
                <a:ea typeface="Noto Sans"/>
                <a:cs typeface="Noto Sans"/>
                <a:sym typeface="Noto Sans"/>
              </a:rPr>
              <a:t>+ </a:t>
            </a:r>
            <a:r>
              <a:rPr i="1" lang="en" sz="1900">
                <a:solidFill>
                  <a:schemeClr val="dk1"/>
                </a:solidFill>
                <a:latin typeface="Times New Roman"/>
                <a:ea typeface="Times New Roman"/>
                <a:cs typeface="Times New Roman"/>
                <a:sym typeface="Times New Roman"/>
              </a:rPr>
              <a:t>bx </a:t>
            </a:r>
            <a:r>
              <a:rPr lang="en" sz="1900">
                <a:latin typeface="Noto Sans"/>
                <a:ea typeface="Noto Sans"/>
                <a:cs typeface="Noto Sans"/>
                <a:sym typeface="Noto Sans"/>
              </a:rPr>
              <a:t>+ </a:t>
            </a:r>
            <a:r>
              <a:rPr i="1" lang="en" sz="1900">
                <a:solidFill>
                  <a:schemeClr val="dk1"/>
                </a:solidFill>
                <a:latin typeface="Times New Roman"/>
                <a:ea typeface="Times New Roman"/>
                <a:cs typeface="Times New Roman"/>
                <a:sym typeface="Times New Roman"/>
              </a:rPr>
              <a:t>c</a:t>
            </a:r>
            <a:r>
              <a:rPr lang="en" sz="1900">
                <a:latin typeface="Noto Sans"/>
                <a:ea typeface="Noto Sans"/>
                <a:cs typeface="Noto Sans"/>
                <a:sym typeface="Noto Sans"/>
              </a:rPr>
              <a:t>, like or unlike the constant term in a linear equation in slope-intercept form, the </a:t>
            </a:r>
            <a:r>
              <a:rPr i="1" lang="en" sz="1900">
                <a:solidFill>
                  <a:schemeClr val="dk1"/>
                </a:solidFill>
                <a:latin typeface="Times New Roman"/>
                <a:ea typeface="Times New Roman"/>
                <a:cs typeface="Times New Roman"/>
                <a:sym typeface="Times New Roman"/>
              </a:rPr>
              <a:t>b</a:t>
            </a:r>
            <a:r>
              <a:rPr lang="en" sz="1900">
                <a:latin typeface="Noto Sans"/>
                <a:ea typeface="Noto Sans"/>
                <a:cs typeface="Noto Sans"/>
                <a:sym typeface="Noto Sans"/>
              </a:rPr>
              <a:t> in </a:t>
            </a:r>
            <a:r>
              <a:rPr i="1" lang="en" sz="1900">
                <a:solidFill>
                  <a:schemeClr val="dk1"/>
                </a:solidFill>
                <a:latin typeface="Times New Roman"/>
                <a:ea typeface="Times New Roman"/>
                <a:cs typeface="Times New Roman"/>
                <a:sym typeface="Times New Roman"/>
              </a:rPr>
              <a:t>y </a:t>
            </a:r>
            <a:r>
              <a:rPr lang="en" sz="1900">
                <a:latin typeface="Noto Sans"/>
                <a:ea typeface="Noto Sans"/>
                <a:cs typeface="Noto Sans"/>
                <a:sym typeface="Noto Sans"/>
              </a:rPr>
              <a:t>= </a:t>
            </a:r>
            <a:r>
              <a:rPr i="1" lang="en" sz="1900">
                <a:solidFill>
                  <a:schemeClr val="dk1"/>
                </a:solidFill>
                <a:latin typeface="Times New Roman"/>
                <a:ea typeface="Times New Roman"/>
                <a:cs typeface="Times New Roman"/>
                <a:sym typeface="Times New Roman"/>
              </a:rPr>
              <a:t>mx </a:t>
            </a:r>
            <a:r>
              <a:rPr lang="en" sz="1900">
                <a:latin typeface="Noto Sans"/>
                <a:ea typeface="Noto Sans"/>
                <a:cs typeface="Noto Sans"/>
                <a:sym typeface="Noto Sans"/>
              </a:rPr>
              <a:t>+ </a:t>
            </a:r>
            <a:r>
              <a:rPr i="1" lang="en" sz="1900">
                <a:solidFill>
                  <a:schemeClr val="dk1"/>
                </a:solidFill>
                <a:latin typeface="Times New Roman"/>
                <a:ea typeface="Times New Roman"/>
                <a:cs typeface="Times New Roman"/>
                <a:sym typeface="Times New Roman"/>
              </a:rPr>
              <a:t>b</a:t>
            </a:r>
            <a:r>
              <a:rPr lang="en" sz="1900">
                <a:latin typeface="Noto Sans"/>
                <a:ea typeface="Noto Sans"/>
                <a:cs typeface="Noto Sans"/>
                <a:sym typeface="Noto Sans"/>
              </a:rPr>
              <a:t>?</a:t>
            </a:r>
            <a:endParaRPr sz="1900">
              <a:latin typeface="Noto Sans"/>
              <a:ea typeface="Noto Sans"/>
              <a:cs typeface="Noto Sans"/>
              <a:sym typeface="Noto Sans"/>
            </a:endParaRPr>
          </a:p>
          <a:p>
            <a:pPr indent="-349250" lvl="0" marL="457200" rtl="0" algn="l">
              <a:spcBef>
                <a:spcPts val="1000"/>
              </a:spcBef>
              <a:spcAft>
                <a:spcPts val="1000"/>
              </a:spcAft>
              <a:buClr>
                <a:srgbClr val="000000"/>
              </a:buClr>
              <a:buSzPts val="1900"/>
              <a:buFont typeface="Noto Sans"/>
              <a:buAutoNum type="arabicPeriod"/>
            </a:pPr>
            <a:r>
              <a:rPr lang="en" sz="1900">
                <a:latin typeface="Noto Sans"/>
                <a:ea typeface="Noto Sans"/>
                <a:cs typeface="Noto Sans"/>
                <a:sym typeface="Noto Sans"/>
              </a:rPr>
              <a:t>Is the coefficient of the squared term in a quadratic equation in standard form (the </a:t>
            </a:r>
            <a:r>
              <a:rPr i="1" lang="en" sz="1900">
                <a:solidFill>
                  <a:schemeClr val="dk1"/>
                </a:solidFill>
                <a:latin typeface="Times New Roman"/>
                <a:ea typeface="Times New Roman"/>
                <a:cs typeface="Times New Roman"/>
                <a:sym typeface="Times New Roman"/>
              </a:rPr>
              <a:t>a</a:t>
            </a:r>
            <a:r>
              <a:rPr lang="en" sz="1900">
                <a:solidFill>
                  <a:schemeClr val="dk1"/>
                </a:solidFill>
                <a:latin typeface="Noto Sans"/>
                <a:ea typeface="Noto Sans"/>
                <a:cs typeface="Noto Sans"/>
                <a:sym typeface="Noto Sans"/>
              </a:rPr>
              <a:t> in </a:t>
            </a:r>
            <a:r>
              <a:rPr i="1" lang="en" sz="1900">
                <a:solidFill>
                  <a:schemeClr val="dk1"/>
                </a:solidFill>
                <a:latin typeface="Times New Roman"/>
                <a:ea typeface="Times New Roman"/>
                <a:cs typeface="Times New Roman"/>
                <a:sym typeface="Times New Roman"/>
              </a:rPr>
              <a:t>y </a:t>
            </a:r>
            <a:r>
              <a:rPr lang="en" sz="1900">
                <a:solidFill>
                  <a:schemeClr val="dk1"/>
                </a:solidFill>
                <a:latin typeface="Noto Sans"/>
                <a:ea typeface="Noto Sans"/>
                <a:cs typeface="Noto Sans"/>
                <a:sym typeface="Noto Sans"/>
              </a:rPr>
              <a:t>= </a:t>
            </a:r>
            <a:r>
              <a:rPr i="1" lang="en" sz="1900">
                <a:solidFill>
                  <a:schemeClr val="dk1"/>
                </a:solidFill>
                <a:latin typeface="Times New Roman"/>
                <a:ea typeface="Times New Roman"/>
                <a:cs typeface="Times New Roman"/>
                <a:sym typeface="Times New Roman"/>
              </a:rPr>
              <a:t>ax</a:t>
            </a:r>
            <a:r>
              <a:rPr baseline="30000" lang="en" sz="1900">
                <a:solidFill>
                  <a:schemeClr val="dk1"/>
                </a:solidFill>
                <a:latin typeface="Noto Sans"/>
                <a:ea typeface="Noto Sans"/>
                <a:cs typeface="Noto Sans"/>
                <a:sym typeface="Noto Sans"/>
              </a:rPr>
              <a:t>2 </a:t>
            </a:r>
            <a:r>
              <a:rPr lang="en" sz="1900">
                <a:solidFill>
                  <a:schemeClr val="dk1"/>
                </a:solidFill>
                <a:latin typeface="Noto Sans"/>
                <a:ea typeface="Noto Sans"/>
                <a:cs typeface="Noto Sans"/>
                <a:sym typeface="Noto Sans"/>
              </a:rPr>
              <a:t>+ </a:t>
            </a:r>
            <a:r>
              <a:rPr i="1" lang="en" sz="1900">
                <a:solidFill>
                  <a:schemeClr val="dk1"/>
                </a:solidFill>
                <a:latin typeface="Times New Roman"/>
                <a:ea typeface="Times New Roman"/>
                <a:cs typeface="Times New Roman"/>
                <a:sym typeface="Times New Roman"/>
              </a:rPr>
              <a:t>bx </a:t>
            </a:r>
            <a:r>
              <a:rPr lang="en" sz="1900">
                <a:solidFill>
                  <a:schemeClr val="dk1"/>
                </a:solidFill>
                <a:latin typeface="Noto Sans"/>
                <a:ea typeface="Noto Sans"/>
                <a:cs typeface="Noto Sans"/>
                <a:sym typeface="Noto Sans"/>
              </a:rPr>
              <a:t>+ </a:t>
            </a:r>
            <a:r>
              <a:rPr i="1" lang="en" sz="1900">
                <a:solidFill>
                  <a:schemeClr val="dk1"/>
                </a:solidFill>
                <a:latin typeface="Times New Roman"/>
                <a:ea typeface="Times New Roman"/>
                <a:cs typeface="Times New Roman"/>
                <a:sym typeface="Times New Roman"/>
              </a:rPr>
              <a:t>c</a:t>
            </a:r>
            <a:r>
              <a:rPr lang="en" sz="1900">
                <a:latin typeface="Noto Sans"/>
                <a:ea typeface="Noto Sans"/>
                <a:cs typeface="Noto Sans"/>
                <a:sym typeface="Noto Sans"/>
              </a:rPr>
              <a:t>) like the coefficient of the linear term in slope-intercept form (the </a:t>
            </a:r>
            <a:r>
              <a:rPr i="1" lang="en" sz="1900">
                <a:solidFill>
                  <a:schemeClr val="dk1"/>
                </a:solidFill>
                <a:latin typeface="Times New Roman"/>
                <a:ea typeface="Times New Roman"/>
                <a:cs typeface="Times New Roman"/>
                <a:sym typeface="Times New Roman"/>
              </a:rPr>
              <a:t>m</a:t>
            </a:r>
            <a:r>
              <a:rPr lang="en" sz="1900">
                <a:latin typeface="Noto Sans"/>
                <a:ea typeface="Noto Sans"/>
                <a:cs typeface="Noto Sans"/>
                <a:sym typeface="Noto Sans"/>
              </a:rPr>
              <a:t> in </a:t>
            </a:r>
            <a:r>
              <a:rPr i="1" lang="en" sz="1900">
                <a:solidFill>
                  <a:schemeClr val="dk1"/>
                </a:solidFill>
                <a:latin typeface="Times New Roman"/>
                <a:ea typeface="Times New Roman"/>
                <a:cs typeface="Times New Roman"/>
                <a:sym typeface="Times New Roman"/>
              </a:rPr>
              <a:t>y </a:t>
            </a:r>
            <a:r>
              <a:rPr lang="en" sz="1900">
                <a:solidFill>
                  <a:schemeClr val="dk1"/>
                </a:solidFill>
                <a:latin typeface="Noto Sans"/>
                <a:ea typeface="Noto Sans"/>
                <a:cs typeface="Noto Sans"/>
                <a:sym typeface="Noto Sans"/>
              </a:rPr>
              <a:t>= </a:t>
            </a:r>
            <a:r>
              <a:rPr i="1" lang="en" sz="1900">
                <a:solidFill>
                  <a:schemeClr val="dk1"/>
                </a:solidFill>
                <a:latin typeface="Times New Roman"/>
                <a:ea typeface="Times New Roman"/>
                <a:cs typeface="Times New Roman"/>
                <a:sym typeface="Times New Roman"/>
              </a:rPr>
              <a:t>mx </a:t>
            </a:r>
            <a:r>
              <a:rPr lang="en" sz="1900">
                <a:solidFill>
                  <a:schemeClr val="dk1"/>
                </a:solidFill>
                <a:latin typeface="Noto Sans"/>
                <a:ea typeface="Noto Sans"/>
                <a:cs typeface="Noto Sans"/>
                <a:sym typeface="Noto Sans"/>
              </a:rPr>
              <a:t>+ </a:t>
            </a:r>
            <a:r>
              <a:rPr i="1" lang="en" sz="1900">
                <a:solidFill>
                  <a:schemeClr val="dk1"/>
                </a:solidFill>
                <a:latin typeface="Times New Roman"/>
                <a:ea typeface="Times New Roman"/>
                <a:cs typeface="Times New Roman"/>
                <a:sym typeface="Times New Roman"/>
              </a:rPr>
              <a:t>b</a:t>
            </a:r>
            <a:r>
              <a:rPr lang="en" sz="1900">
                <a:latin typeface="Noto Sans"/>
                <a:ea typeface="Noto Sans"/>
                <a:cs typeface="Noto Sans"/>
                <a:sym typeface="Noto Sans"/>
              </a:rPr>
              <a:t>)? Why or why not?</a:t>
            </a:r>
            <a:endParaRPr sz="1900">
              <a:latin typeface="Noto Sans"/>
              <a:ea typeface="Noto Sans"/>
              <a:cs typeface="Noto Sans"/>
              <a:sym typeface="Noto Sans"/>
            </a:endParaRPr>
          </a:p>
        </p:txBody>
      </p:sp>
      <p:sp>
        <p:nvSpPr>
          <p:cNvPr id="470" name="Google Shape;470;p52"/>
          <p:cNvSpPr txBox="1"/>
          <p:nvPr/>
        </p:nvSpPr>
        <p:spPr>
          <a:xfrm>
            <a:off x="310896" y="2828175"/>
            <a:ext cx="6595800" cy="1563900"/>
          </a:xfrm>
          <a:prstGeom prst="rect">
            <a:avLst/>
          </a:prstGeom>
          <a:noFill/>
          <a:ln>
            <a:noFill/>
          </a:ln>
        </p:spPr>
        <p:txBody>
          <a:bodyPr anchorCtr="0" anchor="t" bIns="91425" lIns="91425" spcFirstLastPara="1" rIns="91425" wrap="square" tIns="91425">
            <a:noAutofit/>
          </a:bodyPr>
          <a:lstStyle/>
          <a:p>
            <a:pPr indent="-349250" lvl="0" marL="457200" rtl="0" algn="l">
              <a:spcBef>
                <a:spcPts val="0"/>
              </a:spcBef>
              <a:spcAft>
                <a:spcPts val="0"/>
              </a:spcAft>
              <a:buClr>
                <a:schemeClr val="dk1"/>
              </a:buClr>
              <a:buSzPts val="1900"/>
              <a:buFont typeface="Noto Sans"/>
              <a:buAutoNum type="arabicPeriod" startAt="3"/>
            </a:pPr>
            <a:r>
              <a:rPr lang="en" sz="1900">
                <a:solidFill>
                  <a:schemeClr val="dk1"/>
                </a:solidFill>
                <a:latin typeface="Noto Sans"/>
                <a:ea typeface="Noto Sans"/>
                <a:cs typeface="Noto Sans"/>
                <a:sym typeface="Noto Sans"/>
              </a:rPr>
              <a:t>What information about the graph can you easily obtain from an expression in standard form?</a:t>
            </a:r>
            <a:endParaRPr sz="1900">
              <a:solidFill>
                <a:schemeClr val="dk1"/>
              </a:solidFill>
              <a:latin typeface="Noto Sans"/>
              <a:ea typeface="Noto Sans"/>
              <a:cs typeface="Noto Sans"/>
              <a:sym typeface="Noto Sans"/>
            </a:endParaRPr>
          </a:p>
          <a:p>
            <a:pPr indent="-349250" lvl="0" marL="457200" rtl="0" algn="l">
              <a:spcBef>
                <a:spcPts val="1000"/>
              </a:spcBef>
              <a:spcAft>
                <a:spcPts val="0"/>
              </a:spcAft>
              <a:buClr>
                <a:schemeClr val="dk1"/>
              </a:buClr>
              <a:buSzPts val="1900"/>
              <a:buFont typeface="Noto Sans"/>
              <a:buAutoNum type="arabicPeriod" startAt="3"/>
            </a:pPr>
            <a:r>
              <a:rPr lang="en" sz="1900">
                <a:solidFill>
                  <a:schemeClr val="dk1"/>
                </a:solidFill>
                <a:latin typeface="Noto Sans"/>
                <a:ea typeface="Noto Sans"/>
                <a:cs typeface="Noto Sans"/>
                <a:sym typeface="Noto Sans"/>
              </a:rPr>
              <a:t>What information can we easily obtain from the factored form?</a:t>
            </a:r>
            <a:endParaRPr sz="1900">
              <a:solidFill>
                <a:schemeClr val="dk1"/>
              </a:solidFill>
              <a:latin typeface="Noto Sans"/>
              <a:ea typeface="Noto Sans"/>
              <a:cs typeface="Noto Sans"/>
              <a:sym typeface="Noto Sans"/>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sp>
        <p:nvSpPr>
          <p:cNvPr id="475" name="Google Shape;475;p5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 </a:t>
            </a:r>
            <a:endParaRPr/>
          </a:p>
        </p:txBody>
      </p:sp>
      <p:sp>
        <p:nvSpPr>
          <p:cNvPr id="476" name="Google Shape;476;p53"/>
          <p:cNvSpPr txBox="1"/>
          <p:nvPr>
            <p:ph idx="1" type="body"/>
          </p:nvPr>
        </p:nvSpPr>
        <p:spPr>
          <a:xfrm>
            <a:off x="311700" y="959071"/>
            <a:ext cx="8520600" cy="5604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t>How much do you agree with the following statements?</a:t>
            </a:r>
            <a:endParaRPr/>
          </a:p>
        </p:txBody>
      </p:sp>
      <p:sp>
        <p:nvSpPr>
          <p:cNvPr id="477" name="Google Shape;477;p5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478" name="Google Shape;478;p5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Lesson 7.12 Graphing the Standard Form, Part 1</a:t>
            </a:r>
            <a:endParaRPr/>
          </a:p>
        </p:txBody>
      </p:sp>
      <p:graphicFrame>
        <p:nvGraphicFramePr>
          <p:cNvPr id="479" name="Google Shape;479;p53"/>
          <p:cNvGraphicFramePr/>
          <p:nvPr/>
        </p:nvGraphicFramePr>
        <p:xfrm>
          <a:off x="403153" y="1764100"/>
          <a:ext cx="3000000" cy="3000000"/>
        </p:xfrm>
        <a:graphic>
          <a:graphicData uri="http://schemas.openxmlformats.org/drawingml/2006/table">
            <a:tbl>
              <a:tblPr>
                <a:noFill/>
                <a:tableStyleId>{25905F4A-84CE-416B-AC5C-071C4E633357}</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Learning Goals</a:t>
                      </a:r>
                      <a:endParaRPr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chemeClr val="dk1"/>
                          </a:solidFill>
                          <a:latin typeface="Noto Sans"/>
                          <a:ea typeface="Noto Sans"/>
                          <a:cs typeface="Noto Sans"/>
                          <a:sym typeface="Noto Sans"/>
                        </a:rPr>
                        <a:t>Explain how the </a:t>
                      </a:r>
                      <a:r>
                        <a:rPr i="1" lang="en" sz="1800">
                          <a:solidFill>
                            <a:schemeClr val="dk1"/>
                          </a:solidFill>
                          <a:latin typeface="Times New Roman"/>
                          <a:ea typeface="Times New Roman"/>
                          <a:cs typeface="Times New Roman"/>
                          <a:sym typeface="Times New Roman"/>
                        </a:rPr>
                        <a:t>a</a:t>
                      </a:r>
                      <a:r>
                        <a:rPr lang="en" sz="1800">
                          <a:solidFill>
                            <a:schemeClr val="dk1"/>
                          </a:solidFill>
                          <a:latin typeface="Noto Sans"/>
                          <a:ea typeface="Noto Sans"/>
                          <a:cs typeface="Noto Sans"/>
                          <a:sym typeface="Noto Sans"/>
                        </a:rPr>
                        <a:t> and </a:t>
                      </a:r>
                      <a:r>
                        <a:rPr i="1" lang="en" sz="1800">
                          <a:solidFill>
                            <a:schemeClr val="dk1"/>
                          </a:solidFill>
                          <a:latin typeface="Times New Roman"/>
                          <a:ea typeface="Times New Roman"/>
                          <a:cs typeface="Times New Roman"/>
                          <a:sym typeface="Times New Roman"/>
                        </a:rPr>
                        <a:t>c</a:t>
                      </a:r>
                      <a:r>
                        <a:rPr lang="en" sz="1800">
                          <a:solidFill>
                            <a:schemeClr val="dk1"/>
                          </a:solidFill>
                          <a:latin typeface="Noto Sans"/>
                          <a:ea typeface="Noto Sans"/>
                          <a:cs typeface="Noto Sans"/>
                          <a:sym typeface="Noto Sans"/>
                        </a:rPr>
                        <a:t> in </a:t>
                      </a:r>
                      <a:r>
                        <a:rPr i="1" lang="en" sz="1800">
                          <a:solidFill>
                            <a:schemeClr val="dk1"/>
                          </a:solidFill>
                          <a:latin typeface="Times New Roman"/>
                          <a:ea typeface="Times New Roman"/>
                          <a:cs typeface="Times New Roman"/>
                          <a:sym typeface="Times New Roman"/>
                        </a:rPr>
                        <a:t>ax</a:t>
                      </a:r>
                      <a:r>
                        <a:rPr baseline="30000" lang="en" sz="1800">
                          <a:solidFill>
                            <a:schemeClr val="dk1"/>
                          </a:solidFill>
                          <a:latin typeface="Noto Sans"/>
                          <a:ea typeface="Noto Sans"/>
                          <a:cs typeface="Noto Sans"/>
                          <a:sym typeface="Noto Sans"/>
                        </a:rPr>
                        <a:t>2 </a:t>
                      </a:r>
                      <a:r>
                        <a:rPr lang="en" sz="1800">
                          <a:solidFill>
                            <a:schemeClr val="dk1"/>
                          </a:solidFill>
                          <a:latin typeface="Noto Sans"/>
                          <a:ea typeface="Noto Sans"/>
                          <a:cs typeface="Noto Sans"/>
                          <a:sym typeface="Noto Sans"/>
                        </a:rPr>
                        <a:t>+ </a:t>
                      </a:r>
                      <a:r>
                        <a:rPr i="1" lang="en" sz="1800">
                          <a:solidFill>
                            <a:schemeClr val="dk1"/>
                          </a:solidFill>
                          <a:latin typeface="Times New Roman"/>
                          <a:ea typeface="Times New Roman"/>
                          <a:cs typeface="Times New Roman"/>
                          <a:sym typeface="Times New Roman"/>
                        </a:rPr>
                        <a:t>bx</a:t>
                      </a:r>
                      <a:r>
                        <a:rPr lang="en" sz="1800">
                          <a:solidFill>
                            <a:schemeClr val="dk1"/>
                          </a:solidFill>
                          <a:latin typeface="Noto Sans"/>
                          <a:ea typeface="Noto Sans"/>
                          <a:cs typeface="Noto Sans"/>
                          <a:sym typeface="Noto Sans"/>
                        </a:rPr>
                        <a:t> + </a:t>
                      </a:r>
                      <a:r>
                        <a:rPr i="1" lang="en" sz="1800">
                          <a:solidFill>
                            <a:schemeClr val="dk1"/>
                          </a:solidFill>
                          <a:latin typeface="Times New Roman"/>
                          <a:ea typeface="Times New Roman"/>
                          <a:cs typeface="Times New Roman"/>
                          <a:sym typeface="Times New Roman"/>
                        </a:rPr>
                        <a:t>c</a:t>
                      </a:r>
                      <a:r>
                        <a:rPr lang="en" sz="1800">
                          <a:solidFill>
                            <a:schemeClr val="dk1"/>
                          </a:solidFill>
                          <a:latin typeface="Noto Sans"/>
                          <a:ea typeface="Noto Sans"/>
                          <a:cs typeface="Noto Sans"/>
                          <a:sym typeface="Noto Sans"/>
                        </a:rPr>
                        <a:t> affect the graph of the equation.</a:t>
                      </a:r>
                      <a:endParaRPr sz="18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chemeClr val="dk1"/>
                          </a:solidFill>
                          <a:latin typeface="Noto Sans"/>
                          <a:ea typeface="Noto Sans"/>
                          <a:cs typeface="Noto Sans"/>
                          <a:sym typeface="Noto Sans"/>
                        </a:rPr>
                        <a:t>Find the vertex and </a:t>
                      </a:r>
                      <a:r>
                        <a:rPr i="1" lang="en" sz="1800">
                          <a:solidFill>
                            <a:schemeClr val="dk1"/>
                          </a:solidFill>
                          <a:latin typeface="Times New Roman"/>
                          <a:ea typeface="Times New Roman"/>
                          <a:cs typeface="Times New Roman"/>
                          <a:sym typeface="Times New Roman"/>
                        </a:rPr>
                        <a:t>y</a:t>
                      </a:r>
                      <a:r>
                        <a:rPr lang="en" sz="1800">
                          <a:solidFill>
                            <a:schemeClr val="dk1"/>
                          </a:solidFill>
                          <a:latin typeface="Noto Sans"/>
                          <a:ea typeface="Noto Sans"/>
                          <a:cs typeface="Noto Sans"/>
                          <a:sym typeface="Noto Sans"/>
                        </a:rPr>
                        <a:t>-intercept of the graph of a quadratic function in factored form without graphing it first.</a:t>
                      </a:r>
                      <a:endParaRPr sz="18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