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1672A81-221E-406C-B2F2-8D1FF4E8234E}">
  <a:tblStyle styleId="{B1672A81-221E-406C-B2F2-8D1FF4E8234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vTaVkNtbnN4"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864a4c31a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864a4c31a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provides students an introduction to factoring expressions and polynomials. Students will master finding the greatest common factor (GCF) of two or more expressions by factoring the expressions into their prime factors and finding all their common factors.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learn to factor a polynomial by grouping in this lesson. They will use the “reverse” of the Distributive Property, and more complicated ways of factoring by grouping will be taught in later lessons. Finally, students will start to recognize when a polynomial is prime and cannot be factored any further.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Activity 6.4.2, prepare sheets of paper with the expressions 120𝑚</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and 80𝑚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𝑛𝑠</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written separately on individual pieces. Prepare a set of these expressions for every pair of students in your class.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A10(D) rewrite polynomial expressions of degree one and degree two in equivalent forms using the distributive property.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A10(E) factor, if possible, trinomials with real factors in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including perfect square trinomials of degree two.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A10(F) decide if a binomial can be written as the difference of two squares and, if possible, use the structure of a difference of two squares to rewrite the binomial.</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Alt text draft 1:</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Image of six rectangles connected by dotted lines conveying the progression of the Lesson. Each rectangle has an icon with text.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rectangle is green with a yellow icon and text. The icon is a rocket and text reads Warm Up.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second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third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fourth rectangle, which is light gray with a dark gray icon and text. The icon is a three progressively smaller bar graph rectangles with an arrow on top, following the slope. The text reads Cool Down.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fifth rectangle, which is light gray with a dark gray icon and text. The icon is a pencil tip and the text reads Practice.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sixth rectangle, which is light gray with a dark gray icon and text. The icon is a four arrows pointing at a circle. The text reads Lesson Synthesis.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activity builds and refreshes skills that are needed to factor polynomials later in the lesson. Students will split a number until all of its factors are prime numbers. They will write exponents in expanded form as repeated multiplication expressions, such as writing 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as 𝑥⋅𝑥⋅𝑥.</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help with key concepts in the activity, ask students to define a prime number. If there is any confusion, introduce the definition here:</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 </a:t>
            </a:r>
            <a:r>
              <a:rPr b="1" lang="en" sz="1300">
                <a:solidFill>
                  <a:schemeClr val="dk1"/>
                </a:solidFill>
                <a:latin typeface="Calibri"/>
                <a:ea typeface="Calibri"/>
                <a:cs typeface="Calibri"/>
                <a:sym typeface="Calibri"/>
              </a:rPr>
              <a:t>prime number</a:t>
            </a:r>
            <a:r>
              <a:rPr lang="en" sz="1300">
                <a:solidFill>
                  <a:schemeClr val="dk1"/>
                </a:solidFill>
                <a:latin typeface="Calibri"/>
                <a:ea typeface="Calibri"/>
                <a:cs typeface="Calibri"/>
                <a:sym typeface="Calibri"/>
              </a:rPr>
              <a:t> is a number greater than 1 whose only factors are 1 and the number itself. Examples of prime numbers are: 2, 3, 5, 7, 11, 13 . .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Noto Sans"/>
              <a:buAutoNum type="arabicPeriod"/>
            </a:pPr>
            <a:r>
              <a:rPr lang="en" sz="1300">
                <a:solidFill>
                  <a:schemeClr val="dk1"/>
                </a:solidFill>
                <a:latin typeface="Calibri"/>
                <a:ea typeface="Calibri"/>
                <a:cs typeface="Calibri"/>
                <a:sym typeface="Calibri"/>
              </a:rPr>
              <a:t>Remind students that the </a:t>
            </a:r>
            <a:r>
              <a:rPr b="1" lang="en" sz="1300">
                <a:solidFill>
                  <a:schemeClr val="dk1"/>
                </a:solidFill>
                <a:latin typeface="Calibri"/>
                <a:ea typeface="Calibri"/>
                <a:cs typeface="Calibri"/>
                <a:sym typeface="Calibri"/>
              </a:rPr>
              <a:t>least common multiple (LCM) </a:t>
            </a:r>
            <a:r>
              <a:rPr lang="en" sz="1300">
                <a:solidFill>
                  <a:schemeClr val="dk1"/>
                </a:solidFill>
                <a:latin typeface="Calibri"/>
                <a:ea typeface="Calibri"/>
                <a:cs typeface="Calibri"/>
                <a:sym typeface="Calibri"/>
              </a:rPr>
              <a:t>of two numbers is the smallest number that is a multiple of both numbers.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work on the questions independently.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7⋅2⋅2⋅2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7⋅2⋅3⋅𝑚⋅𝑚⋅𝑚⋅𝑦⋅𝑦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and 𝑛</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24𝑥</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the following key points from the lesson:</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prime number is a number greater than 1 whose only factors are 1 and the number itself.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Any expression can be factored until it is prime or each of its factors is prime.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The factors of an expression can be written out in expanded form as repeated multiplication. This format is useful for finding common factors between two different expressions.</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Illustrate Connections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different colors to help show the common factors across two or more expressions. Students can find and highlight the factors of each expression only when they occur in all of the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Organizing; Visual-spatial processing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uses several different methods to introduce students to finding the greatest common factor (GCF) of two or more expressions. Students will factor each expression into all of its prime factors. They will compare these lists of factors to determine which ones they all have in common. By multiplying these common factors together, students will find their GCF.</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complete directions for how to launch the activity, answers, and anticipated misconceptions.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Start the lesson by introducing vocabulary that will be helpful:</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Factoring an expression: Factoring is splitting a product into its prime factors. If these factors are multiplied together, the result will be the original product.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Greatest common factor: The greatest common factor (GCF) of two or more expressions is the largest expression that is a factor of all the expressions.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become more familiar with these terms as the lesson progresses.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Prepare sheets of paper with the expressions 120𝑚</a:t>
            </a:r>
            <a:r>
              <a:rPr b="1" baseline="30000" lang="en" sz="1300">
                <a:solidFill>
                  <a:schemeClr val="dk1"/>
                </a:solidFill>
                <a:latin typeface="Calibri"/>
                <a:ea typeface="Calibri"/>
                <a:cs typeface="Calibri"/>
                <a:sym typeface="Calibri"/>
              </a:rPr>
              <a:t>3</a:t>
            </a:r>
            <a:r>
              <a:rPr b="1" lang="en" sz="1300">
                <a:solidFill>
                  <a:schemeClr val="dk1"/>
                </a:solidFill>
                <a:latin typeface="Calibri"/>
                <a:ea typeface="Calibri"/>
                <a:cs typeface="Calibri"/>
                <a:sym typeface="Calibri"/>
              </a:rPr>
              <a:t>𝑛</a:t>
            </a:r>
            <a:r>
              <a:rPr b="1" baseline="30000" lang="en" sz="1300">
                <a:solidFill>
                  <a:schemeClr val="dk1"/>
                </a:solidFill>
                <a:latin typeface="Calibri"/>
                <a:ea typeface="Calibri"/>
                <a:cs typeface="Calibri"/>
                <a:sym typeface="Calibri"/>
              </a:rPr>
              <a:t>2</a:t>
            </a:r>
            <a:r>
              <a:rPr b="1" lang="en" sz="1300">
                <a:solidFill>
                  <a:schemeClr val="dk1"/>
                </a:solidFill>
                <a:latin typeface="Calibri"/>
                <a:ea typeface="Calibri"/>
                <a:cs typeface="Calibri"/>
                <a:sym typeface="Calibri"/>
              </a:rPr>
              <a:t>𝑝</a:t>
            </a:r>
            <a:r>
              <a:rPr b="1" baseline="30000" lang="en" sz="1300">
                <a:solidFill>
                  <a:schemeClr val="dk1"/>
                </a:solidFill>
                <a:latin typeface="Calibri"/>
                <a:ea typeface="Calibri"/>
                <a:cs typeface="Calibri"/>
                <a:sym typeface="Calibri"/>
              </a:rPr>
              <a:t>4</a:t>
            </a:r>
            <a:r>
              <a:rPr b="1" lang="en" sz="1300">
                <a:solidFill>
                  <a:schemeClr val="dk1"/>
                </a:solidFill>
                <a:latin typeface="Calibri"/>
                <a:ea typeface="Calibri"/>
                <a:cs typeface="Calibri"/>
                <a:sym typeface="Calibri"/>
              </a:rPr>
              <a:t> and 80𝑚</a:t>
            </a:r>
            <a:r>
              <a:rPr b="1" baseline="30000" lang="en" sz="1300">
                <a:solidFill>
                  <a:schemeClr val="dk1"/>
                </a:solidFill>
                <a:latin typeface="Calibri"/>
                <a:ea typeface="Calibri"/>
                <a:cs typeface="Calibri"/>
                <a:sym typeface="Calibri"/>
              </a:rPr>
              <a:t>2</a:t>
            </a:r>
            <a:r>
              <a:rPr b="1" lang="en" sz="1300">
                <a:solidFill>
                  <a:schemeClr val="dk1"/>
                </a:solidFill>
                <a:latin typeface="Calibri"/>
                <a:ea typeface="Calibri"/>
                <a:cs typeface="Calibri"/>
                <a:sym typeface="Calibri"/>
              </a:rPr>
              <a:t>𝑛𝑠</a:t>
            </a:r>
            <a:r>
              <a:rPr b="1" baseline="30000" lang="en" sz="1300">
                <a:solidFill>
                  <a:schemeClr val="dk1"/>
                </a:solidFill>
                <a:latin typeface="Calibri"/>
                <a:ea typeface="Calibri"/>
                <a:cs typeface="Calibri"/>
                <a:sym typeface="Calibri"/>
              </a:rPr>
              <a:t>4</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written separately on individual pieces. Prepare a set of these expressions for every pair of students in your class.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the students into pairs for the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Hand out one expression, 120𝑚</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to one student of the pair and the other expression, 80𝑚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𝑛𝑠</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to the other student. Instruct the students not to share their expression with anyone.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instructions for the activity as a class and address any confusion around the rules.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5 minutes for the pairs to complete the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the activity is complete, share the expressions that were used and their GCF, 40𝑚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Spend 5 minutes reviewing the next example as a class. Walk the students through each step, stopping to address any concerns. [(Question 4) Find the GCF of 18𝑔</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63𝑔</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the remainder of the time for students to complete the exercises individually (questions 5 – 8). With any additional time, answer any questions students may have about finding the GCF of these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(Question </a:t>
            </a:r>
            <a:r>
              <a:rPr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Expression A: 120𝑚</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Factors of Expression A: 2⋅2⋅2⋅3⋅5⋅𝑚⋅𝑚⋅𝑚⋅𝑛⋅𝑛⋅𝑝⋅𝑝⋅𝑝⋅𝑝</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(Question 2)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Expression B: 80𝑚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𝑛𝑠</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Factors of Expression B: 2⋅2⋅2⋅2⋅5⋅𝑚⋅𝑚⋅𝑛⋅𝑠⋅𝑠⋅𝑠⋅𝑠</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(Question </a:t>
            </a:r>
            <a:r>
              <a:rPr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GCF: 2⋅2⋅2⋅5⋅𝑚⋅𝑚⋅𝑛 = 40𝑚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(Question 4) Find the GCF of 18𝑔</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63𝑔</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1 - Factor each coefficient into primes. Write all variables with exponents in expanded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18𝑔</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3⋅3⋅2⋅𝑔⋅𝑔⋅𝑔⋅𝑔⋅ℎ⋅ℎ</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63𝑔</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3⋅3⋅7⋅𝑔⋅𝑔⋅𝑔⋅ℎ⋅ℎ⋅ℎ</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2 - List all factors, matching common factors in a column. In each column, circle the common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online textbook, there is an image of mathematical equations showing the prime factorization of 18𝑔</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63𝑔</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with like factors grouped by red ovals for clarity. The factors that are circled include 3, 3, g, g, g, h, and h.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3 - Bring down the common factors that all expressions share.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GCF = 3⋅3⋅𝑔⋅𝑔⋅𝑔⋅ℎ⋅ℎ</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4 - Multiply the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GCF = 9𝑔</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play the game with their partner, it is important that, in the first step, they correctly factor their original expression into its prime factors. Monitor for those who do not completely factor each expression into all of its prime factors. Challenge students to analyze each factor they have found and be sure that each factor cannot be factored any further.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2𝑝𝑞</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2𝑎𝑏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2𝑎</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5𝑥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how they were able to determine their partner’s expression in the game without actually knowing what it was. (By multiplying all of the factors their partner provided, they could find their partner’s expression.)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a student to explain in their own words how to find the GCF of two different expressions. Use the list below to help the student as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 Factor each coefficient into primes. Write all variables with exponents in expanded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 List all factors, matching common factors in a column. In each column, circle the common factors.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 Bring down the common factors that all expressions share.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4 - Multiply the factors.</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Each expression does not share the factor 2, so the GCF cannot include 10.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Each expression has at least two factors of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so the GCF will have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All of these expressions share the factors 5 ⏺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Each expression does not share the factor 2, so the GCF cannot include 10. Each expression has at least two factors of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so the GCF will have </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 –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Multiplying factors together yields a product. When the process is reversed, we start with a product and then break it down into its factors. Splitting a product into factors is called </a:t>
            </a:r>
            <a:r>
              <a:rPr b="1" lang="en" sz="1300">
                <a:solidFill>
                  <a:schemeClr val="dk1"/>
                </a:solidFill>
                <a:latin typeface="Calibri"/>
                <a:ea typeface="Calibri"/>
                <a:cs typeface="Calibri"/>
                <a:sym typeface="Calibri"/>
              </a:rPr>
              <a:t>factoring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a:t>
            </a:r>
            <a:r>
              <a:rPr b="1" lang="en" sz="1300">
                <a:solidFill>
                  <a:schemeClr val="dk1"/>
                </a:solidFill>
                <a:latin typeface="Calibri"/>
                <a:ea typeface="Calibri"/>
                <a:cs typeface="Calibri"/>
                <a:sym typeface="Calibri"/>
              </a:rPr>
              <a:t> greatest common factor (GCF) </a:t>
            </a:r>
            <a:r>
              <a:rPr lang="en" sz="1300">
                <a:solidFill>
                  <a:schemeClr val="dk1"/>
                </a:solidFill>
                <a:latin typeface="Calibri"/>
                <a:ea typeface="Calibri"/>
                <a:cs typeface="Calibri"/>
                <a:sym typeface="Calibri"/>
              </a:rPr>
              <a:t>of two or more expressions is the largest expression that is a factor of all the expressions.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Answer will appear on click.</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Conversing</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describe how to factor and find the GCF with the class, listen for and collect the language students use to identify and describe the factoring process. Write the students' words and phrases on a visual display and update it throughout the remainder of the lesson. Remind students to borrow language from the display as needed. This will help students read and use mathematical language during their partner and whole-group discussions.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English Language Learners,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takes the steps students have learned so far, factoring expressions and finding their GCF, and adds the step of factoring the GCF from the polynomial. Having a mastery of the Distributive Property is crucial for understanding how it can be “reversed” to factor the GCF out of each expression in a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and answers to the table of values.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Start the lesson by reviewing the Distributive Property with students.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that the equation on the left is often used to distribute a value into a group of expressions.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on the right can be thought of as the Distributive Property “in reverse” and will be very useful in factoring expressions.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7 – 8 minutes to review the example at the start of the activity. As students have already performed many of the steps for factoring the values and finding the GCF, ask them to explain the first steps as far as they can. Guide them through any missing steps.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Finally, ask students to complete questions 1 – 8 individually. If needed, solve the first one together as a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1 - Circle the 7 and 3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GCF is 7</a:t>
            </a:r>
            <a:r>
              <a:rPr i="1" lang="en" sz="1300">
                <a:solidFill>
                  <a:schemeClr val="dk1"/>
                </a:solidFill>
                <a:latin typeface="Times New Roman"/>
                <a:ea typeface="Times New Roman"/>
                <a:cs typeface="Times New Roman"/>
                <a:sym typeface="Times New Roman"/>
              </a:rPr>
              <a:t>z</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2 - 7</a:t>
            </a:r>
            <a:r>
              <a:rPr i="1" lang="en" sz="1300">
                <a:solidFill>
                  <a:schemeClr val="dk1"/>
                </a:solidFill>
                <a:latin typeface="Times New Roman"/>
                <a:ea typeface="Times New Roman"/>
                <a:cs typeface="Times New Roman"/>
                <a:sym typeface="Times New Roman"/>
              </a:rPr>
              <a:t>z</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should be factored from each term and is what goes in each blank space.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questions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the leading coefficient is negative, then the GCF will be negative.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2𝑥𝑦(4𝑥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− 5𝑥𝑦 + 6𝑦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−5𝑦(𝑦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− 7𝑦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3𝑥𝑦(5𝑥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𝑥𝑦 + 2𝑦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−4𝑝𝑞(𝑝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+ 3𝑝𝑞 − 4𝑞)</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+ 1)(5𝑥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(𝑏 − 2)(3𝑏 − 13)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 − 5)(6𝑚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run into trouble in the activity if they are unable to find the correct GCF of the expressions in the polynomial. Students who do not list each prime factor for each expression may not completely factor those expressions. This will lead to finding a common factor that is not the greatest common factor. After factoring out their common factor, the polynomial will not be completely factored. Emphasize that listing the prime factors for each expression is a very important step in the process.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a student to describe each step in factoring a GCF from a polynomial. Use the list below to help the student as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 Find the GCF of all the terms in the polynomial.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 Rewrite each term as a product using the GCF.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 Use the “reverse” of the Distributive Property to factor the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4 - Check your answer by multiplying the factors together.</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You should not have factored out a negative sign in the GCF.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GCF you found is missing the factor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GCF you found is missing the factor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Multiply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see if it equals 8</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ab</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Since it does, the answer is correct.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Discuss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needed, review how to find the GCF of a polynomial expression.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Also, review the Distributive Property of multiplication over addition: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𝑎, 𝑏, and 𝑐 are real numbers, then</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𝑎(𝑏 + 𝑐) = 𝑎𝑏 + 𝑎𝑐 and 𝑎𝑏 + 𝑎𝑐 = 𝑎(𝑏 + 𝑐)</a:t>
            </a:r>
            <a:endParaRPr b="1"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form on the left is used to multiply. The form on the right is used to factor.</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find a way to factor a polynomial in which there is not a common factor in all of the terms of the polynomial. By grouping different parts of the polynomial together, they can find a GCF for each individual part. If the polynomial can be factored, a common factor will emerge from both parts.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Start the lesson by explaining that some polynomials will not have a common factor in all of their terms. Use the polynomial in the first example to illustrate this point, 𝑚𝑠 − 4𝑚 + 7𝑠 − 28. Challenge students to find any common factor in all the terms of the polynomial.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that polynomials can be split into smaller parts, and we can start factoring there. Review the example step by step (see answer below). Check for understanding after each step.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Finally, ask students to complete questions 1 – 8 individually. If needed, solve the first one together as a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there is no common term in all of the terms of a polynomial, it may be possible to factor by grouping. To do this, separate the polynomial into two parts with two terms in each part. Then look for the GCF in each part. If the polynomial can be factored, you will find that a common factor emerges from both parts.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1 -</a:t>
            </a:r>
            <a:r>
              <a:rPr lang="en" sz="1300">
                <a:solidFill>
                  <a:schemeClr val="dk1"/>
                </a:solidFill>
                <a:latin typeface="Calibri"/>
                <a:ea typeface="Calibri"/>
                <a:cs typeface="Calibri"/>
                <a:sym typeface="Calibri"/>
              </a:rPr>
              <a:t> Group terms with common factors.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Is there a GCF of all four terms? No, so let’s separate the first two terms from the second two.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b="1" lang="en" sz="1300">
                <a:solidFill>
                  <a:srgbClr val="C22032"/>
                </a:solidFill>
                <a:latin typeface="Calibri"/>
                <a:ea typeface="Calibri"/>
                <a:cs typeface="Calibri"/>
                <a:sym typeface="Calibri"/>
              </a:rPr>
              <a:t>𝑚𝑠 − 4𝑚</a:t>
            </a:r>
            <a:r>
              <a:rPr lang="en" sz="1300">
                <a:solidFill>
                  <a:schemeClr val="dk1"/>
                </a:solidFill>
                <a:latin typeface="Calibri"/>
                <a:ea typeface="Calibri"/>
                <a:cs typeface="Calibri"/>
                <a:sym typeface="Calibri"/>
              </a:rPr>
              <a:t> 	+ 	</a:t>
            </a:r>
            <a:r>
              <a:rPr b="1" lang="en" sz="1300">
                <a:solidFill>
                  <a:srgbClr val="005047"/>
                </a:solidFill>
                <a:latin typeface="Calibri"/>
                <a:ea typeface="Calibri"/>
                <a:cs typeface="Calibri"/>
                <a:sym typeface="Calibri"/>
              </a:rPr>
              <a:t>7𝑠 − 28</a:t>
            </a:r>
            <a:endParaRPr b="1" sz="1300">
              <a:solidFill>
                <a:srgbClr val="005047"/>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Factor out the common factor in </a:t>
            </a:r>
            <a:r>
              <a:rPr lang="en" sz="1300" u="sng">
                <a:solidFill>
                  <a:schemeClr val="dk1"/>
                </a:solidFill>
                <a:latin typeface="Calibri"/>
                <a:ea typeface="Calibri"/>
                <a:cs typeface="Calibri"/>
                <a:sym typeface="Calibri"/>
              </a:rPr>
              <a:t>each group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Factor the GCF from the first two terms. Factor the GCF from the second two terms.</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b="1" lang="en" sz="1300">
                <a:solidFill>
                  <a:srgbClr val="C22032"/>
                </a:solidFill>
                <a:latin typeface="Calibri"/>
                <a:ea typeface="Calibri"/>
                <a:cs typeface="Calibri"/>
                <a:sym typeface="Calibri"/>
              </a:rPr>
              <a:t>𝑚(𝑠 − 4)</a:t>
            </a:r>
            <a:r>
              <a:rPr lang="en" sz="1300">
                <a:solidFill>
                  <a:schemeClr val="dk1"/>
                </a:solidFill>
                <a:latin typeface="Calibri"/>
                <a:ea typeface="Calibri"/>
                <a:cs typeface="Calibri"/>
                <a:sym typeface="Calibri"/>
              </a:rPr>
              <a:t> 	+ 	</a:t>
            </a:r>
            <a:r>
              <a:rPr b="1" lang="en" sz="1300">
                <a:solidFill>
                  <a:srgbClr val="005047"/>
                </a:solidFill>
                <a:latin typeface="Calibri"/>
                <a:ea typeface="Calibri"/>
                <a:cs typeface="Calibri"/>
                <a:sym typeface="Calibri"/>
              </a:rPr>
              <a:t>7𝑠 − 28</a:t>
            </a:r>
            <a:endParaRPr b="1" sz="1300">
              <a:solidFill>
                <a:srgbClr val="005047"/>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b="1" lang="en" sz="1300">
                <a:solidFill>
                  <a:srgbClr val="C22032"/>
                </a:solidFill>
                <a:latin typeface="Calibri"/>
                <a:ea typeface="Calibri"/>
                <a:cs typeface="Calibri"/>
                <a:sym typeface="Calibri"/>
              </a:rPr>
              <a:t>𝑚(𝑠 − 4)</a:t>
            </a:r>
            <a:r>
              <a:rPr lang="en" sz="1300">
                <a:solidFill>
                  <a:schemeClr val="dk1"/>
                </a:solidFill>
                <a:latin typeface="Calibri"/>
                <a:ea typeface="Calibri"/>
                <a:cs typeface="Calibri"/>
                <a:sym typeface="Calibri"/>
              </a:rPr>
              <a:t> 	+ 	</a:t>
            </a:r>
            <a:r>
              <a:rPr b="1" lang="en" sz="1300">
                <a:solidFill>
                  <a:srgbClr val="005047"/>
                </a:solidFill>
                <a:latin typeface="Calibri"/>
                <a:ea typeface="Calibri"/>
                <a:cs typeface="Calibri"/>
                <a:sym typeface="Calibri"/>
              </a:rPr>
              <a:t>7(𝑠 − 4)</a:t>
            </a:r>
            <a:endParaRPr b="1" sz="1300">
              <a:solidFill>
                <a:srgbClr val="005047"/>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Factor out the common factor from the </a:t>
            </a:r>
            <a:r>
              <a:rPr lang="en" sz="1300" u="sng">
                <a:solidFill>
                  <a:schemeClr val="dk1"/>
                </a:solidFill>
                <a:latin typeface="Calibri"/>
                <a:ea typeface="Calibri"/>
                <a:cs typeface="Calibri"/>
                <a:sym typeface="Calibri"/>
              </a:rPr>
              <a:t>expression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Notice that each term has a common factor of </a:t>
            </a:r>
            <a:r>
              <a:rPr b="1" lang="en" sz="1300">
                <a:solidFill>
                  <a:schemeClr val="dk1"/>
                </a:solidFill>
                <a:latin typeface="Calibri"/>
                <a:ea typeface="Calibri"/>
                <a:cs typeface="Calibri"/>
                <a:sym typeface="Calibri"/>
              </a:rPr>
              <a:t>(𝑠 − 4)</a:t>
            </a:r>
            <a:r>
              <a:rPr lang="en" sz="1300">
                <a:solidFill>
                  <a:schemeClr val="dk1"/>
                </a:solidFill>
                <a:latin typeface="Calibri"/>
                <a:ea typeface="Calibri"/>
                <a:cs typeface="Calibri"/>
                <a:sym typeface="Calibri"/>
              </a:rPr>
              <a:t>. Factor out the common factor.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b="1" lang="en" sz="1300">
                <a:solidFill>
                  <a:srgbClr val="C22032"/>
                </a:solidFill>
                <a:latin typeface="Calibri"/>
                <a:ea typeface="Calibri"/>
                <a:cs typeface="Calibri"/>
                <a:sym typeface="Calibri"/>
              </a:rPr>
              <a:t>𝑚</a:t>
            </a:r>
            <a:r>
              <a:rPr b="1" lang="en" sz="1300" u="sng">
                <a:solidFill>
                  <a:schemeClr val="dk1"/>
                </a:solidFill>
                <a:latin typeface="Calibri"/>
                <a:ea typeface="Calibri"/>
                <a:cs typeface="Calibri"/>
                <a:sym typeface="Calibri"/>
              </a:rPr>
              <a:t>(𝑠 − 4)</a:t>
            </a:r>
            <a:r>
              <a:rPr lang="en" sz="1300" u="sng">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 	</a:t>
            </a:r>
            <a:r>
              <a:rPr b="1" lang="en" sz="1300">
                <a:solidFill>
                  <a:srgbClr val="005047"/>
                </a:solidFill>
                <a:latin typeface="Calibri"/>
                <a:ea typeface="Calibri"/>
                <a:cs typeface="Calibri"/>
                <a:sym typeface="Calibri"/>
              </a:rPr>
              <a:t>7</a:t>
            </a:r>
            <a:r>
              <a:rPr b="1" lang="en" sz="1300" u="sng">
                <a:solidFill>
                  <a:schemeClr val="dk1"/>
                </a:solidFill>
                <a:latin typeface="Calibri"/>
                <a:ea typeface="Calibri"/>
                <a:cs typeface="Calibri"/>
                <a:sym typeface="Calibri"/>
              </a:rPr>
              <a:t>(𝑠 − 4)</a:t>
            </a:r>
            <a:endParaRPr b="1" sz="13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u="sng">
                <a:solidFill>
                  <a:srgbClr val="005047"/>
                </a:solidFill>
                <a:latin typeface="Calibri"/>
                <a:ea typeface="Calibri"/>
                <a:cs typeface="Calibri"/>
                <a:sym typeface="Calibri"/>
              </a:rPr>
              <a:t>	</a:t>
            </a:r>
            <a:r>
              <a:rPr b="1" lang="en" sz="1300" u="sng">
                <a:solidFill>
                  <a:schemeClr val="dk1"/>
                </a:solidFill>
                <a:latin typeface="Calibri"/>
                <a:ea typeface="Calibri"/>
                <a:cs typeface="Calibri"/>
                <a:sym typeface="Calibri"/>
              </a:rPr>
              <a:t>(𝑠 − 4)</a:t>
            </a:r>
            <a:r>
              <a:rPr lang="en" sz="1300">
                <a:solidFill>
                  <a:schemeClr val="dk1"/>
                </a:solidFill>
                <a:latin typeface="Calibri"/>
                <a:ea typeface="Calibri"/>
                <a:cs typeface="Calibri"/>
                <a:sym typeface="Calibri"/>
              </a:rPr>
              <a:t> (</a:t>
            </a:r>
            <a:r>
              <a:rPr b="1" lang="en" sz="1300">
                <a:solidFill>
                  <a:srgbClr val="C22032"/>
                </a:solidFill>
                <a:latin typeface="Calibri"/>
                <a:ea typeface="Calibri"/>
                <a:cs typeface="Calibri"/>
                <a:sym typeface="Calibri"/>
              </a:rPr>
              <a:t>𝑚 </a:t>
            </a:r>
            <a:r>
              <a:rPr lang="en" sz="1300">
                <a:solidFill>
                  <a:schemeClr val="dk1"/>
                </a:solidFill>
                <a:latin typeface="Calibri"/>
                <a:ea typeface="Calibri"/>
                <a:cs typeface="Calibri"/>
                <a:sym typeface="Calibri"/>
              </a:rPr>
              <a:t>+ </a:t>
            </a:r>
            <a:r>
              <a:rPr b="1" lang="en" sz="1300">
                <a:solidFill>
                  <a:srgbClr val="005047"/>
                </a:solidFill>
                <a:latin typeface="Calibri"/>
                <a:ea typeface="Calibri"/>
                <a:cs typeface="Calibri"/>
                <a:sym typeface="Calibri"/>
              </a:rPr>
              <a:t>7)</a:t>
            </a:r>
            <a:endParaRPr b="1" sz="1300" u="sng">
              <a:solidFill>
                <a:srgbClr val="005047"/>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4 -</a:t>
            </a:r>
            <a:r>
              <a:rPr lang="en" sz="1300">
                <a:solidFill>
                  <a:schemeClr val="dk1"/>
                </a:solidFill>
                <a:latin typeface="Calibri"/>
                <a:ea typeface="Calibri"/>
                <a:cs typeface="Calibri"/>
                <a:sym typeface="Calibri"/>
              </a:rPr>
              <a:t> Check.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Multiply (𝑠 − 4) (𝑚 + 7). Is the product the original expression?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(𝑠 − 4) (𝑚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𝑠𝑚 + 7𝑠 − 4𝑚 − 28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𝑚𝑠 − 4𝑚 + 7𝑠 − 28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anticipated misconceptions and synthesis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+ 7)(𝑦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− 5)(𝑥 + 2) A </a:t>
            </a:r>
            <a:r>
              <a:rPr lang="en" sz="1300" u="sng">
                <a:solidFill>
                  <a:schemeClr val="hlink"/>
                </a:solidFill>
                <a:latin typeface="Calibri"/>
                <a:ea typeface="Calibri"/>
                <a:cs typeface="Calibri"/>
                <a:sym typeface="Calibri"/>
                <a:hlinkClick r:id="rId2"/>
              </a:rPr>
              <a:t>video</a:t>
            </a:r>
            <a:r>
              <a:rPr lang="en" sz="1300">
                <a:solidFill>
                  <a:schemeClr val="dk1"/>
                </a:solidFill>
                <a:latin typeface="Calibri"/>
                <a:ea typeface="Calibri"/>
                <a:cs typeface="Calibri"/>
                <a:sym typeface="Calibri"/>
              </a:rPr>
              <a:t> explaining how to do this problem is available.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(5𝑥 − 4)(4𝑥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+ 4)(𝑥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− 7)(2𝑥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(𝑦 − 6)(𝑥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(3𝑥 − 5)(3𝑥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+ 2)(𝑦 − 9)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to students that if the first two terms do not have a common factor, that does not guarantee that the polynomial cannot be factored by grouping. They should still look for a GCF in the last two terms. It might also be possible to rearrange the terms so that the polynomial can be factored by grouping. Students should check all possibilities before determining that a polynomial is prime.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Also, watch for students who struggle with factoring negative values like in questions 2, 3, 4, or 5 among others. It may be helpful for students to redefine subtraction as “adding the opposite” before factoring to help keep track of what happens to operations when a negative value is factored.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write down the steps used when factoring by grouping. Use the list below to guide students as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 Group terms with common factors.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 Factor out the common factor in each group.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 Factor out the common factor from the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4 - Check your answer by multiplying the factors together.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how many unique ways there are to group a polynomial with four terms into two pairs of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There are 3 ways: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Grouping the first two terms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Grouping the first and third terms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Grouping the first and last terms together</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Factor out 6</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from the first two terms and – 5 from the second two terms.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(7𝑚 – 3)(6𝑚 – 5) to see if it is equal to 42𝑚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− 18𝑚 − 35𝑚 + 15.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signs of each factor. Factor out 6</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from the first two terms and – 5 from the second two terms.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Factor out 6</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from the first two terms and – 5 from the second two terms. Be careful to match the second term of each binomial with the correct first term.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300">
                <a:solidFill>
                  <a:schemeClr val="dk1"/>
                </a:solidFill>
                <a:latin typeface="Calibri"/>
                <a:ea typeface="Calibri"/>
                <a:cs typeface="Calibri"/>
                <a:sym typeface="Calibri"/>
              </a:rPr>
              <a:t>Emphasize with students the difference between </a:t>
            </a:r>
            <a:r>
              <a:rPr lang="en" sz="1300">
                <a:solidFill>
                  <a:schemeClr val="dk1"/>
                </a:solidFill>
                <a:latin typeface="Calibri"/>
                <a:ea typeface="Calibri"/>
                <a:cs typeface="Calibri"/>
                <a:sym typeface="Calibri"/>
              </a:rPr>
              <a:t>steps</a:t>
            </a:r>
            <a:r>
              <a:rPr lang="en" sz="1300">
                <a:solidFill>
                  <a:schemeClr val="dk1"/>
                </a:solidFill>
                <a:latin typeface="Calibri"/>
                <a:ea typeface="Calibri"/>
                <a:cs typeface="Calibri"/>
                <a:sym typeface="Calibri"/>
              </a:rPr>
              <a:t> 2 and 3 is that the common factor is being pulled from within each </a:t>
            </a:r>
            <a:r>
              <a:rPr b="1" i="1" lang="en" sz="1300">
                <a:solidFill>
                  <a:schemeClr val="dk1"/>
                </a:solidFill>
                <a:latin typeface="Calibri"/>
                <a:ea typeface="Calibri"/>
                <a:cs typeface="Calibri"/>
                <a:sym typeface="Calibri"/>
              </a:rPr>
              <a:t>group</a:t>
            </a:r>
            <a:r>
              <a:rPr lang="en" sz="1300">
                <a:solidFill>
                  <a:schemeClr val="dk1"/>
                </a:solidFill>
                <a:latin typeface="Calibri"/>
                <a:ea typeface="Calibri"/>
                <a:cs typeface="Calibri"/>
                <a:sym typeface="Calibri"/>
              </a:rPr>
              <a:t> of terms and then from across the </a:t>
            </a:r>
            <a:r>
              <a:rPr b="1" i="1" lang="en" sz="1300">
                <a:solidFill>
                  <a:schemeClr val="dk1"/>
                </a:solidFill>
                <a:latin typeface="Calibri"/>
                <a:ea typeface="Calibri"/>
                <a:cs typeface="Calibri"/>
                <a:sym typeface="Calibri"/>
              </a:rPr>
              <a:t>expression, </a:t>
            </a:r>
            <a:r>
              <a:rPr lang="en" sz="1300">
                <a:solidFill>
                  <a:schemeClr val="dk1"/>
                </a:solidFill>
                <a:latin typeface="Calibri"/>
                <a:ea typeface="Calibri"/>
                <a:cs typeface="Calibri"/>
                <a:sym typeface="Calibri"/>
              </a:rPr>
              <a:t>respectively.</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7 of activity 6.4.4.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a:t>
            </a:r>
            <a:r>
              <a:rPr i="1" lang="en" sz="1300">
                <a:solidFill>
                  <a:schemeClr val="dk1"/>
                </a:solidFill>
                <a:latin typeface="Times New Roman"/>
                <a:ea typeface="Times New Roman"/>
                <a:cs typeface="Times New Roman"/>
                <a:sym typeface="Times New Roman"/>
              </a:rPr>
              <a:t>g</a:t>
            </a:r>
            <a:r>
              <a:rPr baseline="30000"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h</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+ 11</a:t>
            </a:r>
            <a:r>
              <a:rPr i="1" lang="en" sz="1300">
                <a:solidFill>
                  <a:schemeClr val="dk1"/>
                </a:solidFill>
                <a:latin typeface="Times New Roman"/>
                <a:ea typeface="Times New Roman"/>
                <a:cs typeface="Times New Roman"/>
                <a:sym typeface="Times New Roman"/>
              </a:rPr>
              <a:t>s</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prime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Points to Emphasize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are still struggling to identify GCFs, encourage them to write out the factors of each term in the polynomial and use a highlighter or other type of annotation to identify anything that is common amongst the terms. It may also be helpful to return to the steps provided in activity 6.4.2.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opportunities to review and practice how to factor polynomial expressions again in Unit 8 when they use factoring to solve quadratic equations.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are some key takeaways from this lesson to share with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essential step in finding the GCF of two or more expressions is writing each of the expressions in expanded form as the multiplication of all of its prime factors.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GCF of two or more expressions, list all the factors of each expression. Then find the common factors that are in every expression. Multiply these factors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factor the GCF from a polynomial, first find the GCF of all of the terms in the polynomial. Then use the “reverse” of the Distributive Property to factor the GCF out of each expression in the polynomial.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Sometimes there is not a common factor in every term of a polynomial. However, it can still be factored using a method called grouping. The terms of the polynomial are grouped together so that a GCF can be factored from the first part and another GCF can be factored from the second part. If the polynomial can be factored further, a common factor will emerge from both parts.</a:t>
            </a:r>
            <a:endParaRPr b="1"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5.png"/><Relationship Id="rId7" Type="http://schemas.openxmlformats.org/officeDocument/2006/relationships/image" Target="../media/image17.png"/><Relationship Id="rId8"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0.jpg"/><Relationship Id="rId4" Type="http://schemas.openxmlformats.org/officeDocument/2006/relationships/hyperlink" Target="https://youtu.be/vTaVkNtbnN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0.jpg"/><Relationship Id="rId4" Type="http://schemas.openxmlformats.org/officeDocument/2006/relationships/hyperlink" Target="https://youtu.be/WNDod3Un_MA" TargetMode="External"/><Relationship Id="rId5" Type="http://schemas.openxmlformats.org/officeDocument/2006/relationships/hyperlink" Target="http://www.youtube.com/watch?v=WNDod3Un_MA" TargetMode="External"/><Relationship Id="rId6"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0.jp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6.4 Greatest Common Factor and Factor by Grouping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{B1672A81-221E-406C-B2F2-8D1FF4E8234E}</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Find the greatest common factor</a:t>
            </a:r>
            <a:r>
              <a:rPr lang="en">
                <a:solidFill>
                  <a:srgbClr val="F3F3F3"/>
                </a:solidFill>
              </a:rPr>
              <a:t> of two or more expressions.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Factor the greatest common factor</a:t>
            </a:r>
            <a:r>
              <a:rPr lang="en">
                <a:solidFill>
                  <a:srgbClr val="F3F3F3"/>
                </a:solidFill>
              </a:rPr>
              <a:t> from a polynomial.</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Factor by grouping</a:t>
            </a:r>
            <a:r>
              <a:rPr lang="en">
                <a:solidFill>
                  <a:srgbClr val="F3F3F3"/>
                </a:solidFill>
              </a:rPr>
              <a:t>.</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6.4 Greatest Common Factor and Factor by Grouping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Factoring</a:t>
            </a:r>
            <a:endParaRPr b="1"/>
          </a:p>
          <a:p>
            <a:pPr indent="-355600" lvl="1" marL="914400" rtl="0" algn="l">
              <a:spcBef>
                <a:spcPts val="0"/>
              </a:spcBef>
              <a:spcAft>
                <a:spcPts val="0"/>
              </a:spcAft>
              <a:buSzPts val="2000"/>
              <a:buChar char="○"/>
            </a:pPr>
            <a:r>
              <a:rPr lang="en"/>
              <a:t>Determining the numbers or expressions that multiply to a specific product.</a:t>
            </a:r>
            <a:endParaRPr/>
          </a:p>
        </p:txBody>
      </p:sp>
      <p:sp>
        <p:nvSpPr>
          <p:cNvPr id="123" name="Google Shape;123;p18"/>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Greatest common factor [GCF]</a:t>
            </a:r>
            <a:endParaRPr b="1"/>
          </a:p>
          <a:p>
            <a:pPr indent="-355600" lvl="1" marL="914400" rtl="0" algn="l">
              <a:spcBef>
                <a:spcPts val="0"/>
              </a:spcBef>
              <a:spcAft>
                <a:spcPts val="0"/>
              </a:spcAft>
              <a:buSzPts val="2000"/>
              <a:buChar char="○"/>
            </a:pPr>
            <a:r>
              <a:rPr lang="en"/>
              <a:t>The largest expression that is a factor of all given expressions.</a:t>
            </a:r>
            <a:endParaRPr/>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6.4 Greatest Common Factor and Factor by Grouping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1" name="Google Shape;131;p19"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Finding Factors</a:t>
            </a:r>
            <a:endParaRPr>
              <a:solidFill>
                <a:srgbClr val="005047"/>
              </a:solidFill>
            </a:endParaRPr>
          </a:p>
        </p:txBody>
      </p:sp>
      <p:sp>
        <p:nvSpPr>
          <p:cNvPr id="138" name="Google Shape;138;p20"/>
          <p:cNvSpPr txBox="1"/>
          <p:nvPr>
            <p:ph idx="1" type="body"/>
          </p:nvPr>
        </p:nvSpPr>
        <p:spPr>
          <a:xfrm>
            <a:off x="311700" y="960120"/>
            <a:ext cx="3999900" cy="3657600"/>
          </a:xfrm>
          <a:prstGeom prst="rect">
            <a:avLst/>
          </a:prstGeom>
        </p:spPr>
        <p:txBody>
          <a:bodyPr anchorCtr="0" anchor="t" bIns="91425" lIns="91425" spcFirstLastPara="1" rIns="91425" wrap="square" tIns="91425">
            <a:normAutofit lnSpcReduction="10000"/>
          </a:bodyPr>
          <a:lstStyle/>
          <a:p>
            <a:pPr indent="-368300" lvl="0" marL="457200" rtl="0" algn="l">
              <a:lnSpc>
                <a:spcPct val="100000"/>
              </a:lnSpc>
              <a:spcBef>
                <a:spcPts val="0"/>
              </a:spcBef>
              <a:spcAft>
                <a:spcPts val="0"/>
              </a:spcAft>
              <a:buSzPts val="2200"/>
              <a:buAutoNum type="arabicPeriod"/>
            </a:pPr>
            <a:r>
              <a:rPr lang="en"/>
              <a:t>Factor 56 into its prime numbers.</a:t>
            </a:r>
            <a:endParaRPr/>
          </a:p>
          <a:p>
            <a:pPr indent="-368300" lvl="0" marL="457200" rtl="0" algn="l">
              <a:lnSpc>
                <a:spcPct val="100000"/>
              </a:lnSpc>
              <a:spcBef>
                <a:spcPts val="1000"/>
              </a:spcBef>
              <a:spcAft>
                <a:spcPts val="0"/>
              </a:spcAft>
              <a:buSzPts val="2200"/>
              <a:buAutoNum type="arabicPeriod"/>
            </a:pPr>
            <a:r>
              <a:rPr lang="en"/>
              <a:t>Find all of the factors of 42𝑚</a:t>
            </a:r>
            <a:r>
              <a:rPr baseline="30000" lang="en"/>
              <a:t>3</a:t>
            </a:r>
            <a:r>
              <a:rPr lang="en"/>
              <a:t>𝑦</a:t>
            </a:r>
            <a:r>
              <a:rPr baseline="30000" lang="en"/>
              <a:t>2</a:t>
            </a:r>
            <a:r>
              <a:rPr lang="en"/>
              <a:t>.</a:t>
            </a:r>
            <a:endParaRPr/>
          </a:p>
          <a:p>
            <a:pPr indent="-368300" lvl="0" marL="457200" rtl="0" algn="l">
              <a:lnSpc>
                <a:spcPct val="100000"/>
              </a:lnSpc>
              <a:spcBef>
                <a:spcPts val="1000"/>
              </a:spcBef>
              <a:spcAft>
                <a:spcPts val="0"/>
              </a:spcAft>
              <a:buSzPts val="2200"/>
              <a:buAutoNum type="arabicPeriod"/>
            </a:pPr>
            <a:r>
              <a:rPr lang="en"/>
              <a:t>Find all of the common factors between 6𝑛</a:t>
            </a:r>
            <a:r>
              <a:rPr baseline="30000" lang="en"/>
              <a:t>2</a:t>
            </a:r>
            <a:r>
              <a:rPr lang="en"/>
              <a:t>𝑝</a:t>
            </a:r>
            <a:r>
              <a:rPr baseline="30000" lang="en"/>
              <a:t>2</a:t>
            </a:r>
            <a:r>
              <a:rPr lang="en"/>
              <a:t> and 9𝑛𝑠</a:t>
            </a:r>
            <a:r>
              <a:rPr baseline="30000" lang="en"/>
              <a:t>2</a:t>
            </a:r>
            <a:r>
              <a:rPr lang="en"/>
              <a:t>.</a:t>
            </a:r>
            <a:endParaRPr/>
          </a:p>
          <a:p>
            <a:pPr indent="-368300" lvl="0" marL="457200" rtl="0" algn="l">
              <a:lnSpc>
                <a:spcPct val="100000"/>
              </a:lnSpc>
              <a:spcBef>
                <a:spcPts val="1000"/>
              </a:spcBef>
              <a:spcAft>
                <a:spcPts val="1000"/>
              </a:spcAft>
              <a:buSzPts val="2200"/>
              <a:buAutoNum type="arabicPeriod"/>
            </a:pPr>
            <a:r>
              <a:rPr lang="en"/>
              <a:t>Find the least common multiple (LCM) of 3𝑥</a:t>
            </a:r>
            <a:r>
              <a:rPr baseline="30000" lang="en"/>
              <a:t>2</a:t>
            </a:r>
            <a:r>
              <a:rPr lang="en"/>
              <a:t> and 8𝑥</a:t>
            </a:r>
            <a:r>
              <a:rPr baseline="30000" lang="en"/>
              <a:t>4</a:t>
            </a:r>
            <a:r>
              <a:rPr lang="en"/>
              <a:t>.</a:t>
            </a:r>
            <a:endParaRPr/>
          </a:p>
        </p:txBody>
      </p:sp>
      <p:pic>
        <p:nvPicPr>
          <p:cNvPr descr="Sketch of a red string tied around the forefinger of a closed hand. The string serves as a reminder. (Provided by Getty Images)" id="139" name="Google Shape;139;p20" title="Reminder on finger cartoon"/>
          <p:cNvPicPr preferRelativeResize="0"/>
          <p:nvPr/>
        </p:nvPicPr>
        <p:blipFill rotWithShape="1">
          <a:blip r:embed="rId4">
            <a:alphaModFix/>
          </a:blip>
          <a:srcRect b="12982" l="27776" r="26613" t="23993"/>
          <a:stretch/>
        </p:blipFill>
        <p:spPr>
          <a:xfrm rot="7601223">
            <a:off x="4999459" y="501388"/>
            <a:ext cx="953678" cy="1317873"/>
          </a:xfrm>
          <a:prstGeom prst="rect">
            <a:avLst/>
          </a:prstGeom>
          <a:noFill/>
          <a:ln>
            <a:noFill/>
          </a:ln>
        </p:spPr>
      </p:pic>
      <p:sp>
        <p:nvSpPr>
          <p:cNvPr id="140" name="Google Shape;140;p20"/>
          <p:cNvSpPr txBox="1"/>
          <p:nvPr>
            <p:ph idx="2" type="body"/>
          </p:nvPr>
        </p:nvSpPr>
        <p:spPr>
          <a:xfrm>
            <a:off x="4832400" y="817475"/>
            <a:ext cx="3999900" cy="3800100"/>
          </a:xfrm>
          <a:prstGeom prst="rect">
            <a:avLst/>
          </a:prstGeom>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sz="2100"/>
              <a:t>A </a:t>
            </a:r>
            <a:r>
              <a:rPr b="1" lang="en" sz="2100"/>
              <a:t>prime number</a:t>
            </a:r>
            <a:r>
              <a:rPr lang="en" sz="2100"/>
              <a:t> </a:t>
            </a:r>
            <a:br>
              <a:rPr lang="en" sz="2100"/>
            </a:br>
            <a:r>
              <a:rPr lang="en" sz="2100"/>
              <a:t>is a number greater </a:t>
            </a:r>
            <a:br>
              <a:rPr lang="en" sz="2100"/>
            </a:br>
            <a:r>
              <a:rPr lang="en" sz="2100"/>
              <a:t>than 1 whose </a:t>
            </a:r>
            <a:br>
              <a:rPr lang="en" sz="2100"/>
            </a:br>
            <a:r>
              <a:rPr b="1" lang="en" sz="2100"/>
              <a:t>only factors are 1 and the number itself.</a:t>
            </a:r>
            <a:r>
              <a:rPr lang="en" sz="2100"/>
              <a:t> Examples of prime numbers are: 2, 3, 5, 7, 11, 13 . . .</a:t>
            </a:r>
            <a:endParaRPr sz="2100"/>
          </a:p>
          <a:p>
            <a:pPr indent="0" lvl="0" marL="0" rtl="0" algn="l">
              <a:lnSpc>
                <a:spcPct val="100000"/>
              </a:lnSpc>
              <a:spcBef>
                <a:spcPts val="1200"/>
              </a:spcBef>
              <a:spcAft>
                <a:spcPts val="1200"/>
              </a:spcAft>
              <a:buNone/>
            </a:pPr>
            <a:r>
              <a:rPr lang="en" sz="2100"/>
              <a:t>The </a:t>
            </a:r>
            <a:r>
              <a:rPr b="1" lang="en" sz="2100"/>
              <a:t>least common multiple (LCM)</a:t>
            </a:r>
            <a:r>
              <a:rPr lang="en" sz="2100"/>
              <a:t> of two numbers is the smallest number that is a multiple of both numbers.</a:t>
            </a:r>
            <a:endParaRPr sz="2100"/>
          </a:p>
        </p:txBody>
      </p:sp>
      <p:sp>
        <p:nvSpPr>
          <p:cNvPr id="141" name="Google Shape;141;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6.4.1 Finding Factors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8" name="Google Shape;148;p21"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49" name="Google Shape;1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descr="Icon indicating the slide contains a support for students with disabilities" id="154" name="Google Shape;154;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155" name="Google Shape;155;p22"/>
          <p:cNvSpPr txBox="1"/>
          <p:nvPr>
            <p:ph type="title"/>
          </p:nvPr>
        </p:nvSpPr>
        <p:spPr>
          <a:xfrm>
            <a:off x="311700" y="137150"/>
            <a:ext cx="46467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Guessing Game 🤔</a:t>
            </a:r>
            <a:endParaRPr sz="2600">
              <a:solidFill>
                <a:srgbClr val="005047"/>
              </a:solidFill>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students with disabilities.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 </a:t>
            </a:r>
            <a:endParaRPr b="1"/>
          </a:p>
        </p:txBody>
      </p:sp>
      <p:sp>
        <p:nvSpPr>
          <p:cNvPr descr="A callout providing support steps for students based on universal designs for learning. To assist with representation, the steps suggest: Number 1, list the factors for each term in the expression.  Number 2, stack the terms vertically so the common factors line up (use graph paper if it is helpful). Number 3, highlight or use color coding to identify the common factors. " id="157" name="Google Shape;157;p22" title="UDL callout box"/>
          <p:cNvSpPr/>
          <p:nvPr/>
        </p:nvSpPr>
        <p:spPr>
          <a:xfrm>
            <a:off x="5049425" y="879800"/>
            <a:ext cx="3911400" cy="2095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 the factors for each term in the expression.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Stack the terms vertically so the common factors line up (use graph paper if it is helpful).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Highlight or use color coding to identify the common factors.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solidFill>
                <a:schemeClr val="dk1"/>
              </a:solidFill>
              <a:latin typeface="Noto Sans"/>
              <a:ea typeface="Noto Sans"/>
              <a:cs typeface="Noto Sans"/>
              <a:sym typeface="Noto Sans"/>
            </a:endParaRPr>
          </a:p>
        </p:txBody>
      </p:sp>
      <p:sp>
        <p:nvSpPr>
          <p:cNvPr id="158" name="Google Shape;15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6.4.2 Finding the GCF of Two or More Expressions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3"/>
          <p:cNvSpPr txBox="1"/>
          <p:nvPr>
            <p:ph type="title"/>
          </p:nvPr>
        </p:nvSpPr>
        <p:spPr>
          <a:xfrm>
            <a:off x="219550" y="76063"/>
            <a:ext cx="86127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Guessing Game 🤔</a:t>
            </a:r>
            <a:endParaRPr>
              <a:solidFill>
                <a:srgbClr val="005047"/>
              </a:solidFill>
            </a:endParaRPr>
          </a:p>
        </p:txBody>
      </p:sp>
      <p:sp>
        <p:nvSpPr>
          <p:cNvPr id="165" name="Google Shape;165;p23"/>
          <p:cNvSpPr txBox="1"/>
          <p:nvPr>
            <p:ph idx="1" type="body"/>
          </p:nvPr>
        </p:nvSpPr>
        <p:spPr>
          <a:xfrm>
            <a:off x="219550" y="793050"/>
            <a:ext cx="8841300" cy="4098300"/>
          </a:xfrm>
          <a:prstGeom prst="rect">
            <a:avLst/>
          </a:prstGeom>
        </p:spPr>
        <p:txBody>
          <a:bodyPr anchorCtr="0" anchor="t" bIns="91425" lIns="91425" spcFirstLastPara="1" rIns="91425" wrap="square" tIns="91425">
            <a:noAutofit/>
          </a:bodyPr>
          <a:lstStyle/>
          <a:p>
            <a:pPr indent="-323850" lvl="0" marL="457200" rtl="0" algn="l">
              <a:lnSpc>
                <a:spcPct val="90000"/>
              </a:lnSpc>
              <a:spcBef>
                <a:spcPts val="0"/>
              </a:spcBef>
              <a:spcAft>
                <a:spcPts val="0"/>
              </a:spcAft>
              <a:buSzPts val="1500"/>
              <a:buAutoNum type="arabicPeriod"/>
            </a:pPr>
            <a:r>
              <a:rPr lang="en" sz="1500"/>
              <a:t>When you receive your paper, look at your expression. </a:t>
            </a:r>
            <a:r>
              <a:rPr b="1" lang="en" sz="1500"/>
              <a:t>Do not show it to your partner.</a:t>
            </a:r>
            <a:endParaRPr b="1" sz="1500"/>
          </a:p>
          <a:p>
            <a:pPr indent="-323850" lvl="0" marL="457200" rtl="0" algn="l">
              <a:lnSpc>
                <a:spcPct val="90000"/>
              </a:lnSpc>
              <a:spcBef>
                <a:spcPts val="1000"/>
              </a:spcBef>
              <a:spcAft>
                <a:spcPts val="0"/>
              </a:spcAft>
              <a:buSzPts val="1500"/>
              <a:buAutoNum type="arabicPeriod"/>
            </a:pPr>
            <a:r>
              <a:rPr b="1" lang="en" sz="1500"/>
              <a:t>Write down all of the factors in your expression.</a:t>
            </a:r>
            <a:endParaRPr b="1" sz="1500"/>
          </a:p>
          <a:p>
            <a:pPr indent="-323850" lvl="1" marL="914400" rtl="0" algn="l">
              <a:lnSpc>
                <a:spcPct val="90000"/>
              </a:lnSpc>
              <a:spcBef>
                <a:spcPts val="0"/>
              </a:spcBef>
              <a:spcAft>
                <a:spcPts val="0"/>
              </a:spcAft>
              <a:buSzPts val="1500"/>
              <a:buChar char="☞"/>
            </a:pPr>
            <a:r>
              <a:rPr lang="en" sz="1500"/>
              <a:t>If your expression was 100𝑥</a:t>
            </a:r>
            <a:r>
              <a:rPr baseline="30000" lang="en" sz="1500"/>
              <a:t>3</a:t>
            </a:r>
            <a:r>
              <a:rPr lang="en" sz="1500"/>
              <a:t>𝑦</a:t>
            </a:r>
            <a:r>
              <a:rPr baseline="30000" lang="en" sz="1500"/>
              <a:t>2</a:t>
            </a:r>
            <a:r>
              <a:rPr lang="en" sz="1500"/>
              <a:t>, you would write down 2⋅2⋅5⋅5⋅𝑥⋅𝑥⋅𝑥⋅𝑦⋅𝑦. </a:t>
            </a:r>
            <a:endParaRPr sz="1500"/>
          </a:p>
          <a:p>
            <a:pPr indent="-323850" lvl="1" marL="914400" rtl="0" algn="l">
              <a:lnSpc>
                <a:spcPct val="90000"/>
              </a:lnSpc>
              <a:spcBef>
                <a:spcPts val="0"/>
              </a:spcBef>
              <a:spcAft>
                <a:spcPts val="0"/>
              </a:spcAft>
              <a:buSzPts val="1500"/>
              <a:buChar char="☞"/>
            </a:pPr>
            <a:r>
              <a:rPr b="1" lang="en" sz="1500"/>
              <a:t>Do not share these factors with your partner yet.</a:t>
            </a:r>
            <a:endParaRPr b="1" sz="1500"/>
          </a:p>
          <a:p>
            <a:pPr indent="-323850" lvl="0" marL="457200" rtl="0" algn="l">
              <a:lnSpc>
                <a:spcPct val="90000"/>
              </a:lnSpc>
              <a:spcBef>
                <a:spcPts val="1000"/>
              </a:spcBef>
              <a:spcAft>
                <a:spcPts val="0"/>
              </a:spcAft>
              <a:buSzPts val="1500"/>
              <a:buAutoNum type="arabicPeriod"/>
            </a:pPr>
            <a:r>
              <a:rPr lang="en" sz="1500"/>
              <a:t>When you both have finished finding the factors of your expressions, try to determine the GCF of these two terms without actually knowing the other’s expression: </a:t>
            </a:r>
            <a:endParaRPr sz="1500"/>
          </a:p>
          <a:p>
            <a:pPr indent="-323850" lvl="1" marL="914400" rtl="0" algn="l">
              <a:lnSpc>
                <a:spcPct val="90000"/>
              </a:lnSpc>
              <a:spcBef>
                <a:spcPts val="0"/>
              </a:spcBef>
              <a:spcAft>
                <a:spcPts val="0"/>
              </a:spcAft>
              <a:buSzPts val="1500"/>
              <a:buChar char="☞"/>
            </a:pPr>
            <a:r>
              <a:rPr b="1" lang="en" sz="1500"/>
              <a:t>Take turns with your partner sharing one factor and the quantity of that factor. </a:t>
            </a:r>
            <a:endParaRPr b="1" sz="1500"/>
          </a:p>
          <a:p>
            <a:pPr indent="-323850" lvl="1" marL="914400" rtl="0" algn="l">
              <a:lnSpc>
                <a:spcPct val="90000"/>
              </a:lnSpc>
              <a:spcBef>
                <a:spcPts val="0"/>
              </a:spcBef>
              <a:spcAft>
                <a:spcPts val="0"/>
              </a:spcAft>
              <a:buSzPts val="1500"/>
              <a:buChar char="☞"/>
            </a:pPr>
            <a:r>
              <a:rPr lang="en" sz="1500"/>
              <a:t>For example, say, “My expression has two factors that are 5” or “My expression has three factors that are 𝑥.” </a:t>
            </a:r>
            <a:endParaRPr sz="1500"/>
          </a:p>
          <a:p>
            <a:pPr indent="-323850" lvl="1" marL="914400" rtl="0" algn="l">
              <a:lnSpc>
                <a:spcPct val="90000"/>
              </a:lnSpc>
              <a:spcBef>
                <a:spcPts val="0"/>
              </a:spcBef>
              <a:spcAft>
                <a:spcPts val="0"/>
              </a:spcAft>
              <a:buSzPts val="1500"/>
              <a:buChar char="☞"/>
            </a:pPr>
            <a:r>
              <a:rPr b="1" lang="en" sz="1500"/>
              <a:t>Write down the factors your partner has shared with you.</a:t>
            </a:r>
            <a:endParaRPr b="1" sz="1500"/>
          </a:p>
          <a:p>
            <a:pPr indent="-323850" lvl="0" marL="457200" rtl="0" algn="l">
              <a:lnSpc>
                <a:spcPct val="90000"/>
              </a:lnSpc>
              <a:spcBef>
                <a:spcPts val="1000"/>
              </a:spcBef>
              <a:spcAft>
                <a:spcPts val="0"/>
              </a:spcAft>
              <a:buSzPts val="1500"/>
              <a:buAutoNum type="arabicPeriod"/>
            </a:pPr>
            <a:r>
              <a:rPr lang="en" sz="1500"/>
              <a:t>Once you and your partner have finished taking turns sharing factors, you should know all of the factors in your partner’s expression. </a:t>
            </a:r>
            <a:r>
              <a:rPr b="1" lang="en" sz="1500"/>
              <a:t>Determine your partner’s expression.</a:t>
            </a:r>
            <a:endParaRPr b="1" sz="1500"/>
          </a:p>
          <a:p>
            <a:pPr indent="-323850" lvl="0" marL="457200" rtl="0" algn="l">
              <a:lnSpc>
                <a:spcPct val="90000"/>
              </a:lnSpc>
              <a:spcBef>
                <a:spcPts val="1000"/>
              </a:spcBef>
              <a:spcAft>
                <a:spcPts val="0"/>
              </a:spcAft>
              <a:buSzPts val="1500"/>
              <a:buAutoNum type="arabicPeriod"/>
            </a:pPr>
            <a:r>
              <a:rPr lang="en" sz="1500"/>
              <a:t>Compare the factors for your expression and your partner’s expression. </a:t>
            </a:r>
            <a:r>
              <a:rPr b="1" lang="en" sz="1500"/>
              <a:t>Find the GCF of these two expressions.</a:t>
            </a:r>
            <a:endParaRPr b="1" sz="1500"/>
          </a:p>
          <a:p>
            <a:pPr indent="-323850" lvl="0" marL="457200" rtl="0" algn="l">
              <a:lnSpc>
                <a:spcPct val="90000"/>
              </a:lnSpc>
              <a:spcBef>
                <a:spcPts val="1000"/>
              </a:spcBef>
              <a:spcAft>
                <a:spcPts val="0"/>
              </a:spcAft>
              <a:buSzPts val="1500"/>
              <a:buAutoNum type="arabicPeriod"/>
            </a:pPr>
            <a:r>
              <a:rPr lang="en" sz="1500"/>
              <a:t>Compare your answer with your partner’s. Did you have the same answer?</a:t>
            </a:r>
            <a:endParaRPr sz="1500"/>
          </a:p>
        </p:txBody>
      </p:sp>
      <p:sp>
        <p:nvSpPr>
          <p:cNvPr id="166" name="Google Shape;166;p23"/>
          <p:cNvSpPr txBox="1"/>
          <p:nvPr>
            <p:ph idx="12" type="sldNum"/>
          </p:nvPr>
        </p:nvSpPr>
        <p:spPr>
          <a:xfrm>
            <a:off x="8283608" y="478702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7" name="Google Shape;167;p23"/>
          <p:cNvSpPr txBox="1"/>
          <p:nvPr>
            <p:ph idx="2" type="sldNum"/>
          </p:nvPr>
        </p:nvSpPr>
        <p:spPr>
          <a:xfrm>
            <a:off x="311700" y="478703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6.4.2 Finding the GCF of Two or More Expressions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Guessing Game 🤔</a:t>
            </a:r>
            <a:endParaRPr sz="3000">
              <a:solidFill>
                <a:srgbClr val="005047"/>
              </a:solidFill>
            </a:endParaRPr>
          </a:p>
        </p:txBody>
      </p:sp>
      <p:sp>
        <p:nvSpPr>
          <p:cNvPr id="173" name="Google Shape;173;p2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Find the greatest common factor of each of the following sets of expressions. </a:t>
            </a:r>
            <a:endParaRPr/>
          </a:p>
          <a:p>
            <a:pPr indent="-381000" lvl="0" marL="457200" rtl="0" algn="l">
              <a:spcBef>
                <a:spcPts val="1200"/>
              </a:spcBef>
              <a:spcAft>
                <a:spcPts val="0"/>
              </a:spcAft>
              <a:buSzPts val="2400"/>
              <a:buAutoNum type="arabicPeriod" startAt="5"/>
            </a:pPr>
            <a:r>
              <a:rPr lang="en"/>
              <a:t>10</a:t>
            </a:r>
            <a:r>
              <a:rPr i="1" lang="en">
                <a:latin typeface="Times New Roman"/>
                <a:ea typeface="Times New Roman"/>
                <a:cs typeface="Times New Roman"/>
                <a:sym typeface="Times New Roman"/>
              </a:rPr>
              <a:t>p</a:t>
            </a:r>
            <a:r>
              <a:rPr baseline="30000" lang="en"/>
              <a:t>3</a:t>
            </a:r>
            <a:r>
              <a:rPr i="1" lang="en">
                <a:latin typeface="Times New Roman"/>
                <a:ea typeface="Times New Roman"/>
                <a:cs typeface="Times New Roman"/>
                <a:sym typeface="Times New Roman"/>
              </a:rPr>
              <a:t>q</a:t>
            </a:r>
            <a:r>
              <a:rPr lang="en"/>
              <a:t>, 12</a:t>
            </a:r>
            <a:r>
              <a:rPr i="1" lang="en">
                <a:latin typeface="Times New Roman"/>
                <a:ea typeface="Times New Roman"/>
                <a:cs typeface="Times New Roman"/>
                <a:sym typeface="Times New Roman"/>
              </a:rPr>
              <a:t>pq</a:t>
            </a:r>
            <a:r>
              <a:rPr baseline="30000" lang="en"/>
              <a:t>2</a:t>
            </a:r>
            <a:endParaRPr baseline="30000"/>
          </a:p>
          <a:p>
            <a:pPr indent="-381000" lvl="0" marL="457200" rtl="0" algn="l">
              <a:spcBef>
                <a:spcPts val="1800"/>
              </a:spcBef>
              <a:spcAft>
                <a:spcPts val="0"/>
              </a:spcAft>
              <a:buSzPts val="2400"/>
              <a:buAutoNum type="arabicPeriod" startAt="5"/>
            </a:pPr>
            <a:r>
              <a:rPr lang="en"/>
              <a:t>8</a:t>
            </a:r>
            <a:r>
              <a:rPr i="1" lang="en">
                <a:latin typeface="Times New Roman"/>
                <a:ea typeface="Times New Roman"/>
                <a:cs typeface="Times New Roman"/>
                <a:sym typeface="Times New Roman"/>
              </a:rPr>
              <a:t>a</a:t>
            </a:r>
            <a:r>
              <a:rPr baseline="30000" lang="en"/>
              <a:t>2</a:t>
            </a:r>
            <a:r>
              <a:rPr i="1" lang="en">
                <a:latin typeface="Times New Roman"/>
                <a:ea typeface="Times New Roman"/>
                <a:cs typeface="Times New Roman"/>
                <a:sym typeface="Times New Roman"/>
              </a:rPr>
              <a:t>b</a:t>
            </a:r>
            <a:r>
              <a:rPr baseline="30000" lang="en"/>
              <a:t>3</a:t>
            </a:r>
            <a:r>
              <a:rPr lang="en"/>
              <a:t>, 10</a:t>
            </a:r>
            <a:r>
              <a:rPr i="1" lang="en">
                <a:latin typeface="Times New Roman"/>
                <a:ea typeface="Times New Roman"/>
                <a:cs typeface="Times New Roman"/>
                <a:sym typeface="Times New Roman"/>
              </a:rPr>
              <a:t>ab</a:t>
            </a:r>
            <a:r>
              <a:rPr baseline="30000" lang="en"/>
              <a:t>2</a:t>
            </a:r>
            <a:endParaRPr baseline="30000"/>
          </a:p>
          <a:p>
            <a:pPr indent="-381000" lvl="0" marL="457200" rtl="0" algn="l">
              <a:spcBef>
                <a:spcPts val="1800"/>
              </a:spcBef>
              <a:spcAft>
                <a:spcPts val="0"/>
              </a:spcAft>
              <a:buSzPts val="2400"/>
              <a:buAutoNum type="arabicPeriod" startAt="5"/>
            </a:pPr>
            <a:r>
              <a:rPr lang="en"/>
              <a:t>10</a:t>
            </a:r>
            <a:r>
              <a:rPr i="1" lang="en">
                <a:latin typeface="Times New Roman"/>
                <a:ea typeface="Times New Roman"/>
                <a:cs typeface="Times New Roman"/>
                <a:sym typeface="Times New Roman"/>
              </a:rPr>
              <a:t>a</a:t>
            </a:r>
            <a:r>
              <a:rPr baseline="30000" lang="en"/>
              <a:t>3</a:t>
            </a:r>
            <a:r>
              <a:rPr lang="en"/>
              <a:t>, 12</a:t>
            </a:r>
            <a:r>
              <a:rPr i="1" lang="en">
                <a:latin typeface="Times New Roman"/>
                <a:ea typeface="Times New Roman"/>
                <a:cs typeface="Times New Roman"/>
                <a:sym typeface="Times New Roman"/>
              </a:rPr>
              <a:t>a</a:t>
            </a:r>
            <a:r>
              <a:rPr baseline="30000" lang="en"/>
              <a:t>2</a:t>
            </a:r>
            <a:r>
              <a:rPr lang="en"/>
              <a:t>, 14</a:t>
            </a:r>
            <a:r>
              <a:rPr i="1" lang="en">
                <a:latin typeface="Times New Roman"/>
                <a:ea typeface="Times New Roman"/>
                <a:cs typeface="Times New Roman"/>
                <a:sym typeface="Times New Roman"/>
              </a:rPr>
              <a:t>a</a:t>
            </a:r>
            <a:endParaRPr i="1">
              <a:latin typeface="Times New Roman"/>
              <a:ea typeface="Times New Roman"/>
              <a:cs typeface="Times New Roman"/>
              <a:sym typeface="Times New Roman"/>
            </a:endParaRPr>
          </a:p>
          <a:p>
            <a:pPr indent="-381000" lvl="0" marL="457200" rtl="0" algn="l">
              <a:spcBef>
                <a:spcPts val="1800"/>
              </a:spcBef>
              <a:spcAft>
                <a:spcPts val="0"/>
              </a:spcAft>
              <a:buSzPts val="2400"/>
              <a:buAutoNum type="arabicPeriod" startAt="5"/>
            </a:pPr>
            <a:r>
              <a:rPr lang="en"/>
              <a:t>35</a:t>
            </a:r>
            <a:r>
              <a:rPr i="1" lang="en">
                <a:latin typeface="Times New Roman"/>
                <a:ea typeface="Times New Roman"/>
                <a:cs typeface="Times New Roman"/>
                <a:sym typeface="Times New Roman"/>
              </a:rPr>
              <a:t>x</a:t>
            </a:r>
            <a:r>
              <a:rPr baseline="30000" lang="en"/>
              <a:t>3</a:t>
            </a:r>
            <a:r>
              <a:rPr i="1" lang="en">
                <a:latin typeface="Times New Roman"/>
                <a:ea typeface="Times New Roman"/>
                <a:cs typeface="Times New Roman"/>
                <a:sym typeface="Times New Roman"/>
              </a:rPr>
              <a:t>y</a:t>
            </a:r>
            <a:r>
              <a:rPr baseline="30000" lang="en"/>
              <a:t>2</a:t>
            </a:r>
            <a:r>
              <a:rPr lang="en"/>
              <a:t>, 10</a:t>
            </a:r>
            <a:r>
              <a:rPr i="1" lang="en">
                <a:latin typeface="Times New Roman"/>
                <a:ea typeface="Times New Roman"/>
                <a:cs typeface="Times New Roman"/>
                <a:sym typeface="Times New Roman"/>
              </a:rPr>
              <a:t>x</a:t>
            </a:r>
            <a:r>
              <a:rPr baseline="30000" lang="en"/>
              <a:t>4</a:t>
            </a:r>
            <a:r>
              <a:rPr i="1" lang="en">
                <a:latin typeface="Times New Roman"/>
                <a:ea typeface="Times New Roman"/>
                <a:cs typeface="Times New Roman"/>
                <a:sym typeface="Times New Roman"/>
              </a:rPr>
              <a:t>y</a:t>
            </a:r>
            <a:r>
              <a:rPr lang="en"/>
              <a:t>, 5</a:t>
            </a:r>
            <a:r>
              <a:rPr i="1" lang="en">
                <a:latin typeface="Times New Roman"/>
                <a:ea typeface="Times New Roman"/>
                <a:cs typeface="Times New Roman"/>
                <a:sym typeface="Times New Roman"/>
              </a:rPr>
              <a:t>x</a:t>
            </a:r>
            <a:r>
              <a:rPr baseline="30000" lang="en"/>
              <a:t>5</a:t>
            </a:r>
            <a:r>
              <a:rPr i="1" lang="en">
                <a:latin typeface="Times New Roman"/>
                <a:ea typeface="Times New Roman"/>
                <a:cs typeface="Times New Roman"/>
                <a:sym typeface="Times New Roman"/>
              </a:rPr>
              <a:t>y</a:t>
            </a:r>
            <a:r>
              <a:rPr baseline="30000" lang="en"/>
              <a:t>3</a:t>
            </a:r>
            <a:endParaRPr baseline="30000"/>
          </a:p>
        </p:txBody>
      </p:sp>
      <p:sp>
        <p:nvSpPr>
          <p:cNvPr id="174" name="Google Shape;174;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6.4.2 Finding the GCF of Two or More Expressions</a:t>
            </a:r>
            <a:endParaRPr/>
          </a:p>
        </p:txBody>
      </p:sp>
      <p:sp>
        <p:nvSpPr>
          <p:cNvPr id="175" name="Google Shape;175;p24"/>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descr="Icon indicating the slide contains a check for understanding question for students " id="180" name="Google Shape;180;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1" name="Google Shape;181;p2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greatest common factor of 25</a:t>
            </a:r>
            <a:r>
              <a:rPr i="1" lang="en">
                <a:latin typeface="Times New Roman"/>
                <a:ea typeface="Times New Roman"/>
                <a:cs typeface="Times New Roman"/>
                <a:sym typeface="Times New Roman"/>
              </a:rPr>
              <a:t>m</a:t>
            </a:r>
            <a:r>
              <a:rPr baseline="30000" lang="en"/>
              <a:t>4</a:t>
            </a:r>
            <a:r>
              <a:rPr lang="en"/>
              <a:t>, 35</a:t>
            </a:r>
            <a:r>
              <a:rPr i="1" lang="en">
                <a:latin typeface="Times New Roman"/>
                <a:ea typeface="Times New Roman"/>
                <a:cs typeface="Times New Roman"/>
                <a:sym typeface="Times New Roman"/>
              </a:rPr>
              <a:t>m</a:t>
            </a:r>
            <a:r>
              <a:rPr baseline="30000" lang="en"/>
              <a:t>3</a:t>
            </a:r>
            <a:r>
              <a:rPr lang="en"/>
              <a:t>, 20</a:t>
            </a:r>
            <a:r>
              <a:rPr i="1" lang="en">
                <a:latin typeface="Times New Roman"/>
                <a:ea typeface="Times New Roman"/>
                <a:cs typeface="Times New Roman"/>
                <a:sym typeface="Times New Roman"/>
              </a:rPr>
              <a:t>m</a:t>
            </a:r>
            <a:r>
              <a:rPr baseline="30000" lang="en"/>
              <a:t>2</a:t>
            </a:r>
            <a:r>
              <a:rPr lang="en"/>
              <a:t>.</a:t>
            </a:r>
            <a:endParaRPr/>
          </a:p>
          <a:p>
            <a:pPr indent="-381000" lvl="0" marL="914400" rtl="0" algn="l">
              <a:lnSpc>
                <a:spcPct val="100000"/>
              </a:lnSpc>
              <a:spcBef>
                <a:spcPts val="1200"/>
              </a:spcBef>
              <a:spcAft>
                <a:spcPts val="0"/>
              </a:spcAft>
              <a:buSzPts val="2400"/>
              <a:buFont typeface="Calibri"/>
              <a:buAutoNum type="alphaLcPeriod"/>
            </a:pPr>
            <a:r>
              <a:rPr lang="en"/>
              <a:t>10</a:t>
            </a:r>
            <a:r>
              <a:rPr i="1" lang="en">
                <a:latin typeface="Times New Roman"/>
                <a:ea typeface="Times New Roman"/>
                <a:cs typeface="Times New Roman"/>
                <a:sym typeface="Times New Roman"/>
              </a:rPr>
              <a:t>m</a:t>
            </a:r>
            <a:r>
              <a:rPr baseline="30000" lang="en"/>
              <a:t>2</a:t>
            </a:r>
            <a:endParaRPr baseline="30000"/>
          </a:p>
          <a:p>
            <a:pPr indent="-381000" lvl="0" marL="914400" rtl="0" algn="l">
              <a:lnSpc>
                <a:spcPct val="100000"/>
              </a:lnSpc>
              <a:spcBef>
                <a:spcPts val="0"/>
              </a:spcBef>
              <a:spcAft>
                <a:spcPts val="0"/>
              </a:spcAft>
              <a:buSzPts val="2400"/>
              <a:buFont typeface="Calibri"/>
              <a:buAutoNum type="alphaLcPeriod"/>
            </a:pPr>
            <a:r>
              <a:rPr lang="en"/>
              <a:t>5</a:t>
            </a:r>
            <a:r>
              <a:rPr i="1" lang="en">
                <a:latin typeface="Times New Roman"/>
                <a:ea typeface="Times New Roman"/>
                <a:cs typeface="Times New Roman"/>
                <a:sym typeface="Times New Roman"/>
              </a:rPr>
              <a:t>m</a:t>
            </a:r>
            <a:endParaRPr i="1">
              <a:latin typeface="Times New Roman"/>
              <a:ea typeface="Times New Roman"/>
              <a:cs typeface="Times New Roman"/>
              <a:sym typeface="Times New Roman"/>
            </a:endParaRPr>
          </a:p>
          <a:p>
            <a:pPr indent="-381000" lvl="0" marL="914400" rtl="0" algn="l">
              <a:lnSpc>
                <a:spcPct val="100000"/>
              </a:lnSpc>
              <a:spcBef>
                <a:spcPts val="0"/>
              </a:spcBef>
              <a:spcAft>
                <a:spcPts val="0"/>
              </a:spcAft>
              <a:buSzPts val="2400"/>
              <a:buFont typeface="Calibri"/>
              <a:buAutoNum type="alphaLcPeriod"/>
            </a:pPr>
            <a:r>
              <a:rPr lang="en"/>
              <a:t>5</a:t>
            </a:r>
            <a:r>
              <a:rPr i="1" lang="en">
                <a:latin typeface="Times New Roman"/>
                <a:ea typeface="Times New Roman"/>
                <a:cs typeface="Times New Roman"/>
                <a:sym typeface="Times New Roman"/>
              </a:rPr>
              <a:t>m</a:t>
            </a:r>
            <a:r>
              <a:rPr baseline="30000" lang="en"/>
              <a:t>2</a:t>
            </a:r>
            <a:endParaRPr baseline="30000"/>
          </a:p>
          <a:p>
            <a:pPr indent="-381000" lvl="0" marL="914400" rtl="0" algn="l">
              <a:lnSpc>
                <a:spcPct val="100000"/>
              </a:lnSpc>
              <a:spcBef>
                <a:spcPts val="0"/>
              </a:spcBef>
              <a:spcAft>
                <a:spcPts val="0"/>
              </a:spcAft>
              <a:buSzPts val="2400"/>
              <a:buFont typeface="Calibri"/>
              <a:buAutoNum type="alphaLcPeriod"/>
            </a:pPr>
            <a:r>
              <a:rPr lang="en"/>
              <a:t>10</a:t>
            </a:r>
            <a:r>
              <a:rPr i="1" lang="en">
                <a:latin typeface="Times New Roman"/>
                <a:ea typeface="Times New Roman"/>
                <a:cs typeface="Times New Roman"/>
                <a:sym typeface="Times New Roman"/>
              </a:rPr>
              <a:t>m</a:t>
            </a:r>
            <a:endParaRPr i="1">
              <a:latin typeface="Times New Roman"/>
              <a:ea typeface="Times New Roman"/>
              <a:cs typeface="Times New Roman"/>
              <a:sym typeface="Times New Roman"/>
            </a:endParaRPr>
          </a:p>
        </p:txBody>
      </p:sp>
      <p:sp>
        <p:nvSpPr>
          <p:cNvPr id="182" name="Google Shape;1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6.4.2 Finding the GCF of Two or More Expressions</a:t>
            </a:r>
            <a:endParaRPr/>
          </a:p>
        </p:txBody>
      </p:sp>
      <p:sp>
        <p:nvSpPr>
          <p:cNvPr descr="An arrow icon reads &quot;Let's review!&quot; and links to a slide that reviews the content that was assessed in the self check question. " id="184" name="Google Shape;184;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8" name="Shape 188"/>
        <p:cNvGrpSpPr/>
        <p:nvPr/>
      </p:nvGrpSpPr>
      <p:grpSpPr>
        <a:xfrm>
          <a:off x="0" y="0"/>
          <a:ext cx="0" cy="0"/>
          <a:chOff x="0" y="0"/>
          <a:chExt cx="0" cy="0"/>
        </a:xfrm>
      </p:grpSpPr>
      <p:pic>
        <p:nvPicPr>
          <p:cNvPr descr="Icon indicating the slide contains a additional resources for students who struggled with the check for understanding (self check) question" id="189" name="Google Shape;189;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0" name="Google Shape;190;p26"/>
          <p:cNvSpPr txBox="1"/>
          <p:nvPr>
            <p:ph type="title"/>
          </p:nvPr>
        </p:nvSpPr>
        <p:spPr>
          <a:xfrm>
            <a:off x="311700" y="137150"/>
            <a:ext cx="50448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1" name="Google Shape;191;p26"/>
          <p:cNvSpPr txBox="1"/>
          <p:nvPr>
            <p:ph idx="1" type="body"/>
          </p:nvPr>
        </p:nvSpPr>
        <p:spPr>
          <a:xfrm>
            <a:off x="311700" y="960125"/>
            <a:ext cx="5044800" cy="8103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Find the greatest common factor of 21</a:t>
            </a:r>
            <a:r>
              <a:rPr i="1" lang="en">
                <a:latin typeface="Times New Roman"/>
                <a:ea typeface="Times New Roman"/>
                <a:cs typeface="Times New Roman"/>
                <a:sym typeface="Times New Roman"/>
              </a:rPr>
              <a:t>x</a:t>
            </a:r>
            <a:r>
              <a:rPr baseline="30000" lang="en"/>
              <a:t>3</a:t>
            </a:r>
            <a:r>
              <a:rPr lang="en"/>
              <a:t>, 9</a:t>
            </a:r>
            <a:r>
              <a:rPr i="1" lang="en">
                <a:latin typeface="Times New Roman"/>
                <a:ea typeface="Times New Roman"/>
                <a:cs typeface="Times New Roman"/>
                <a:sym typeface="Times New Roman"/>
              </a:rPr>
              <a:t>x</a:t>
            </a:r>
            <a:r>
              <a:rPr baseline="30000" lang="en"/>
              <a:t>2</a:t>
            </a:r>
            <a:r>
              <a:rPr lang="en"/>
              <a:t>, and 15</a:t>
            </a:r>
            <a:r>
              <a:rPr i="1" lang="en">
                <a:latin typeface="Times New Roman"/>
                <a:ea typeface="Times New Roman"/>
                <a:cs typeface="Times New Roman"/>
                <a:sym typeface="Times New Roman"/>
              </a:rPr>
              <a:t>x</a:t>
            </a:r>
            <a:r>
              <a:rPr lang="en"/>
              <a:t>.</a:t>
            </a:r>
            <a:endParaRPr/>
          </a:p>
        </p:txBody>
      </p:sp>
      <p:pic>
        <p:nvPicPr>
          <p:cNvPr descr="An image listing the factors of the given terms vertically lined up. The factors of 21 times x-cubed are listed as 3 times 7 times x times x times x. The factors of 9 times x-squared are listed as 3 times 3 times x times x. The factors of 15 times x are listed as 3 times 5 times x. The factors are vertically lined up so the ones that are contained in all three terms can be easily identified. There is one column of 3s and one column of x-s that are circled by red ovals to emphasize these factors occur in all three terms. The fourth row of the image lists the 3 and the x under the red ovals to indicate the GCF is equal to 3 times x. " id="192" name="Google Shape;192;p26" title="GCF example"/>
          <p:cNvPicPr preferRelativeResize="0"/>
          <p:nvPr/>
        </p:nvPicPr>
        <p:blipFill>
          <a:blip r:embed="rId4">
            <a:alphaModFix/>
          </a:blip>
          <a:stretch>
            <a:fillRect/>
          </a:stretch>
        </p:blipFill>
        <p:spPr>
          <a:xfrm>
            <a:off x="635800" y="1952375"/>
            <a:ext cx="3960507" cy="1906547"/>
          </a:xfrm>
          <a:prstGeom prst="rect">
            <a:avLst/>
          </a:prstGeom>
          <a:noFill/>
          <a:ln>
            <a:noFill/>
          </a:ln>
        </p:spPr>
      </p:pic>
      <p:sp>
        <p:nvSpPr>
          <p:cNvPr id="193" name="Google Shape;193;p26"/>
          <p:cNvSpPr txBox="1"/>
          <p:nvPr/>
        </p:nvSpPr>
        <p:spPr>
          <a:xfrm>
            <a:off x="311750" y="3981771"/>
            <a:ext cx="5044800" cy="52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The GCF of </a:t>
            </a:r>
            <a:r>
              <a:rPr lang="en" sz="2200">
                <a:solidFill>
                  <a:schemeClr val="dk1"/>
                </a:solidFill>
                <a:latin typeface="Noto Sans"/>
                <a:ea typeface="Noto Sans"/>
                <a:cs typeface="Noto Sans"/>
                <a:sym typeface="Noto Sans"/>
              </a:rPr>
              <a:t>21</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3</a:t>
            </a:r>
            <a:r>
              <a:rPr lang="en" sz="2200">
                <a:solidFill>
                  <a:schemeClr val="dk1"/>
                </a:solidFill>
                <a:latin typeface="Noto Sans"/>
                <a:ea typeface="Noto Sans"/>
                <a:cs typeface="Noto Sans"/>
                <a:sym typeface="Noto Sans"/>
              </a:rPr>
              <a:t>, 9</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a:t>
            </a:r>
            <a:r>
              <a:rPr lang="en" sz="2200">
                <a:solidFill>
                  <a:schemeClr val="dk1"/>
                </a:solidFill>
                <a:latin typeface="Noto Sans"/>
                <a:ea typeface="Noto Sans"/>
                <a:cs typeface="Noto Sans"/>
                <a:sym typeface="Noto Sans"/>
              </a:rPr>
              <a:t>, and 15</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b="1" lang="en" sz="2200">
                <a:solidFill>
                  <a:schemeClr val="dk1"/>
                </a:solidFill>
                <a:latin typeface="Noto Sans"/>
                <a:ea typeface="Noto Sans"/>
                <a:cs typeface="Noto Sans"/>
                <a:sym typeface="Noto Sans"/>
              </a:rPr>
              <a:t>3</a:t>
            </a:r>
            <a:r>
              <a:rPr b="1" i="1" lang="en" sz="2200">
                <a:solidFill>
                  <a:schemeClr val="dk1"/>
                </a:solidFill>
                <a:latin typeface="Times New Roman"/>
                <a:ea typeface="Times New Roman"/>
                <a:cs typeface="Times New Roman"/>
                <a:sym typeface="Times New Roman"/>
              </a:rPr>
              <a:t>x.</a:t>
            </a:r>
            <a:endParaRPr b="1" sz="2200">
              <a:solidFill>
                <a:schemeClr val="dk1"/>
              </a:solidFill>
              <a:latin typeface="Noto Sans"/>
              <a:ea typeface="Noto Sans"/>
              <a:cs typeface="Noto Sans"/>
              <a:sym typeface="Noto Sans"/>
            </a:endParaRPr>
          </a:p>
        </p:txBody>
      </p:sp>
      <p:sp>
        <p:nvSpPr>
          <p:cNvPr id="194" name="Google Shape;194;p26"/>
          <p:cNvSpPr txBox="1"/>
          <p:nvPr>
            <p:ph idx="2" type="body"/>
          </p:nvPr>
        </p:nvSpPr>
        <p:spPr>
          <a:xfrm>
            <a:off x="5600975" y="597575"/>
            <a:ext cx="3359700" cy="4117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t>FINDING THE GCF </a:t>
            </a:r>
            <a:br>
              <a:rPr b="1" lang="en" sz="1600"/>
            </a:br>
            <a:r>
              <a:rPr b="1" lang="en" sz="1600"/>
              <a:t>OF TWO EXPRESSIONS</a:t>
            </a:r>
            <a:endParaRPr sz="1600"/>
          </a:p>
          <a:p>
            <a:pPr indent="0" lvl="0" marL="0" rtl="0" algn="l">
              <a:lnSpc>
                <a:spcPct val="100000"/>
              </a:lnSpc>
              <a:spcBef>
                <a:spcPts val="2800"/>
              </a:spcBef>
              <a:spcAft>
                <a:spcPts val="0"/>
              </a:spcAft>
              <a:buClr>
                <a:schemeClr val="dk1"/>
              </a:buClr>
              <a:buSzPts val="1100"/>
              <a:buFont typeface="Arial"/>
              <a:buNone/>
            </a:pPr>
            <a:r>
              <a:rPr b="1" lang="en" sz="1600"/>
              <a:t>Step 1 -</a:t>
            </a:r>
            <a:r>
              <a:rPr lang="en" sz="1600"/>
              <a:t> Factor each coefficient into primes. Write all variables with exponents in expanded form. </a:t>
            </a:r>
            <a:endParaRPr sz="1600"/>
          </a:p>
          <a:p>
            <a:pPr indent="0" lvl="0" marL="0" rtl="0" algn="l">
              <a:lnSpc>
                <a:spcPct val="100000"/>
              </a:lnSpc>
              <a:spcBef>
                <a:spcPts val="800"/>
              </a:spcBef>
              <a:spcAft>
                <a:spcPts val="0"/>
              </a:spcAft>
              <a:buClr>
                <a:schemeClr val="dk1"/>
              </a:buClr>
              <a:buSzPts val="1100"/>
              <a:buFont typeface="Arial"/>
              <a:buNone/>
            </a:pPr>
            <a:r>
              <a:rPr b="1" lang="en" sz="1600"/>
              <a:t>Step 2 -</a:t>
            </a:r>
            <a:r>
              <a:rPr lang="en" sz="1600"/>
              <a:t> List all factors, matching common factors in each column. Circle the common factors in each column.</a:t>
            </a:r>
            <a:endParaRPr sz="1600"/>
          </a:p>
          <a:p>
            <a:pPr indent="0" lvl="0" marL="0" rtl="0" algn="l">
              <a:lnSpc>
                <a:spcPct val="100000"/>
              </a:lnSpc>
              <a:spcBef>
                <a:spcPts val="800"/>
              </a:spcBef>
              <a:spcAft>
                <a:spcPts val="0"/>
              </a:spcAft>
              <a:buClr>
                <a:schemeClr val="dk1"/>
              </a:buClr>
              <a:buSzPts val="1100"/>
              <a:buFont typeface="Arial"/>
              <a:buNone/>
            </a:pPr>
            <a:r>
              <a:rPr b="1" lang="en" sz="1600"/>
              <a:t>Step 3 -</a:t>
            </a:r>
            <a:r>
              <a:rPr lang="en" sz="1600"/>
              <a:t> Bring down the common factors.</a:t>
            </a:r>
            <a:endParaRPr sz="1600"/>
          </a:p>
          <a:p>
            <a:pPr indent="0" lvl="0" marL="0" rtl="0" algn="l">
              <a:lnSpc>
                <a:spcPct val="100000"/>
              </a:lnSpc>
              <a:spcBef>
                <a:spcPts val="800"/>
              </a:spcBef>
              <a:spcAft>
                <a:spcPts val="0"/>
              </a:spcAft>
              <a:buClr>
                <a:schemeClr val="dk1"/>
              </a:buClr>
              <a:buSzPts val="1100"/>
              <a:buFont typeface="Arial"/>
              <a:buNone/>
            </a:pPr>
            <a:r>
              <a:rPr b="1" lang="en" sz="1600"/>
              <a:t>Step 4 -</a:t>
            </a:r>
            <a:r>
              <a:rPr lang="en" sz="1600"/>
              <a:t> Multiply the factors.</a:t>
            </a:r>
            <a:endParaRPr sz="1600"/>
          </a:p>
        </p:txBody>
      </p:sp>
      <p:cxnSp>
        <p:nvCxnSpPr>
          <p:cNvPr descr="a gray line segment used to visually separate the title from the &quot;how to&quot; steps" id="195" name="Google Shape;195;p26"/>
          <p:cNvCxnSpPr/>
          <p:nvPr/>
        </p:nvCxnSpPr>
        <p:spPr>
          <a:xfrm flipH="1" rot="10800000">
            <a:off x="5795675" y="1327302"/>
            <a:ext cx="2970300" cy="3300"/>
          </a:xfrm>
          <a:prstGeom prst="straightConnector1">
            <a:avLst/>
          </a:prstGeom>
          <a:noFill/>
          <a:ln cap="flat" cmpd="sng" w="28575">
            <a:solidFill>
              <a:srgbClr val="9E9E9E"/>
            </a:solidFill>
            <a:prstDash val="solid"/>
            <a:round/>
            <a:headEnd len="med" w="med" type="none"/>
            <a:tailEnd len="med" w="med" type="none"/>
          </a:ln>
        </p:spPr>
      </p:cxnSp>
      <p:sp>
        <p:nvSpPr>
          <p:cNvPr id="196" name="Google Shape;196;p26"/>
          <p:cNvSpPr txBox="1"/>
          <p:nvPr>
            <p:ph idx="12" type="sldNum"/>
          </p:nvPr>
        </p:nvSpPr>
        <p:spPr>
          <a:xfrm>
            <a:off x="8283608" y="470895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26"/>
          <p:cNvSpPr txBox="1"/>
          <p:nvPr>
            <p:ph idx="3" type="sldNum"/>
          </p:nvPr>
        </p:nvSpPr>
        <p:spPr>
          <a:xfrm>
            <a:off x="311700" y="470895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6.4.2 Finding the GCF of Two or More Expressions - Additional Resources</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3" name="Google Shape;203;p27"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04" name="Google Shape;204;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8" name="Shape 208"/>
        <p:cNvGrpSpPr/>
        <p:nvPr/>
      </p:nvGrpSpPr>
      <p:grpSpPr>
        <a:xfrm>
          <a:off x="0" y="0"/>
          <a:ext cx="0" cy="0"/>
          <a:chOff x="0" y="0"/>
          <a:chExt cx="0" cy="0"/>
        </a:xfrm>
      </p:grpSpPr>
      <p:pic>
        <p:nvPicPr>
          <p:cNvPr descr="Icon indicating the slide contains a support for emerging bilingual students " id="209" name="Google Shape;209;p28"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210" name="Google Shape;210;p28"/>
          <p:cNvSpPr txBox="1"/>
          <p:nvPr>
            <p:ph type="title"/>
          </p:nvPr>
        </p:nvSpPr>
        <p:spPr>
          <a:xfrm>
            <a:off x="311700" y="137150"/>
            <a:ext cx="789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Going In Reverse 🚗⇉</a:t>
            </a:r>
            <a:endParaRPr sz="2600">
              <a:solidFill>
                <a:srgbClr val="005047"/>
              </a:solidFill>
            </a:endParaRPr>
          </a:p>
        </p:txBody>
      </p:sp>
      <p:sp>
        <p:nvSpPr>
          <p:cNvPr id="211" name="Google Shape;211;p2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r>
              <a:rPr i="1" lang="en"/>
              <a:t> </a:t>
            </a:r>
            <a:endParaRPr i="1"/>
          </a:p>
        </p:txBody>
      </p:sp>
      <p:sp>
        <p:nvSpPr>
          <p:cNvPr descr="A callout box providing steps in a math language routine to support English Language Learners. The steps for the Collect and Display MLR are: Number 1, prepare to share your thinking with the class. Number 2, listen and watch for words and phrases that connect ideas for you. Number 3, identify how the same methods for factoring can be expressed differently." id="212" name="Google Shape;212;p28" title="ELL callout box"/>
          <p:cNvSpPr/>
          <p:nvPr/>
        </p:nvSpPr>
        <p:spPr>
          <a:xfrm>
            <a:off x="4779300" y="975147"/>
            <a:ext cx="3907500" cy="2417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Prepare to share your thinking with the class.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Listen and watch for words and phrases that connect ideas for you.</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Identify how the same methods for factoring can be expressed differently.</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Display</a:t>
            </a:r>
            <a:endParaRPr sz="1000">
              <a:latin typeface="Calibri"/>
              <a:ea typeface="Calibri"/>
              <a:cs typeface="Calibri"/>
              <a:sym typeface="Calibri"/>
            </a:endParaRPr>
          </a:p>
        </p:txBody>
      </p:sp>
      <p:sp>
        <p:nvSpPr>
          <p:cNvPr id="213" name="Google Shape;21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6.4.3 Factoring the GCF from Polynomials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p29"/>
          <p:cNvSpPr txBox="1"/>
          <p:nvPr>
            <p:ph type="title"/>
          </p:nvPr>
        </p:nvSpPr>
        <p:spPr>
          <a:xfrm>
            <a:off x="226725" y="137150"/>
            <a:ext cx="86055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Going In Reverse 🚗⇉</a:t>
            </a:r>
            <a:endParaRPr>
              <a:solidFill>
                <a:srgbClr val="005047"/>
              </a:solidFill>
            </a:endParaRPr>
          </a:p>
        </p:txBody>
      </p:sp>
      <p:sp>
        <p:nvSpPr>
          <p:cNvPr id="220" name="Google Shape;220;p29"/>
          <p:cNvSpPr txBox="1"/>
          <p:nvPr>
            <p:ph idx="1" type="body"/>
          </p:nvPr>
        </p:nvSpPr>
        <p:spPr>
          <a:xfrm>
            <a:off x="226725" y="960125"/>
            <a:ext cx="4785600" cy="38151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770"/>
              <a:buNone/>
            </a:pPr>
            <a:r>
              <a:rPr lang="en" sz="1640"/>
              <a:t>Factor: 7</a:t>
            </a:r>
            <a:r>
              <a:rPr i="1" lang="en" sz="1640">
                <a:latin typeface="Times New Roman"/>
                <a:ea typeface="Times New Roman"/>
                <a:cs typeface="Times New Roman"/>
                <a:sym typeface="Times New Roman"/>
              </a:rPr>
              <a:t>z</a:t>
            </a:r>
            <a:r>
              <a:rPr baseline="30000" lang="en" sz="1640"/>
              <a:t>5</a:t>
            </a:r>
            <a:r>
              <a:rPr lang="en" sz="1640"/>
              <a:t> − 21</a:t>
            </a:r>
            <a:r>
              <a:rPr i="1" lang="en" sz="1640">
                <a:latin typeface="Times New Roman"/>
                <a:ea typeface="Times New Roman"/>
                <a:cs typeface="Times New Roman"/>
                <a:sym typeface="Times New Roman"/>
              </a:rPr>
              <a:t>sz</a:t>
            </a:r>
            <a:r>
              <a:rPr baseline="30000" lang="en" sz="1640"/>
              <a:t>3</a:t>
            </a:r>
            <a:endParaRPr baseline="30000" sz="1640"/>
          </a:p>
          <a:p>
            <a:pPr indent="0" lvl="0" marL="0" rtl="0" algn="l">
              <a:lnSpc>
                <a:spcPct val="90000"/>
              </a:lnSpc>
              <a:spcBef>
                <a:spcPts val="1200"/>
              </a:spcBef>
              <a:spcAft>
                <a:spcPts val="0"/>
              </a:spcAft>
              <a:buSzPts val="770"/>
              <a:buNone/>
            </a:pPr>
            <a:r>
              <a:rPr b="1" lang="en" sz="1640"/>
              <a:t>Step 1 -</a:t>
            </a:r>
            <a:r>
              <a:rPr lang="en" sz="1640"/>
              <a:t> Find the GCF of the terms in the polynomial.</a:t>
            </a:r>
            <a:endParaRPr sz="1640"/>
          </a:p>
          <a:p>
            <a:pPr indent="0" lvl="0" marL="457200" rtl="0" algn="l">
              <a:lnSpc>
                <a:spcPct val="90000"/>
              </a:lnSpc>
              <a:spcBef>
                <a:spcPts val="1200"/>
              </a:spcBef>
              <a:spcAft>
                <a:spcPts val="0"/>
              </a:spcAft>
              <a:buSzPts val="770"/>
              <a:buNone/>
            </a:pPr>
            <a:r>
              <a:rPr lang="en" sz="1640"/>
              <a:t>7</a:t>
            </a:r>
            <a:r>
              <a:rPr i="1" lang="en" sz="1640">
                <a:latin typeface="Times New Roman"/>
                <a:ea typeface="Times New Roman"/>
                <a:cs typeface="Times New Roman"/>
                <a:sym typeface="Times New Roman"/>
              </a:rPr>
              <a:t>z</a:t>
            </a:r>
            <a:r>
              <a:rPr lang="en" sz="1640"/>
              <a:t>⁵ = 		7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endParaRPr sz="1640"/>
          </a:p>
          <a:p>
            <a:pPr indent="0" lvl="0" marL="457200" rtl="0" algn="l">
              <a:lnSpc>
                <a:spcPct val="90000"/>
              </a:lnSpc>
              <a:spcBef>
                <a:spcPts val="1200"/>
              </a:spcBef>
              <a:spcAft>
                <a:spcPts val="0"/>
              </a:spcAft>
              <a:buSzPts val="770"/>
              <a:buNone/>
            </a:pPr>
            <a:r>
              <a:rPr lang="en" sz="1640"/>
              <a:t>21</a:t>
            </a:r>
            <a:r>
              <a:rPr i="1" lang="en" sz="1640">
                <a:latin typeface="Times New Roman"/>
                <a:ea typeface="Times New Roman"/>
                <a:cs typeface="Times New Roman"/>
                <a:sym typeface="Times New Roman"/>
              </a:rPr>
              <a:t>sz</a:t>
            </a:r>
            <a:r>
              <a:rPr lang="en" sz="1640"/>
              <a:t>³ = 	7 ⦁ 3 ⦁ </a:t>
            </a:r>
            <a:r>
              <a:rPr i="1" lang="en" sz="1640">
                <a:latin typeface="Times New Roman"/>
                <a:ea typeface="Times New Roman"/>
                <a:cs typeface="Times New Roman"/>
                <a:sym typeface="Times New Roman"/>
              </a:rPr>
              <a:t>s</a:t>
            </a:r>
            <a:r>
              <a:rPr lang="en" sz="1640"/>
              <a:t>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r>
              <a:rPr lang="en" sz="1640"/>
              <a:t> ⦁ </a:t>
            </a:r>
            <a:r>
              <a:rPr i="1" lang="en" sz="1640">
                <a:latin typeface="Times New Roman"/>
                <a:ea typeface="Times New Roman"/>
                <a:cs typeface="Times New Roman"/>
                <a:sym typeface="Times New Roman"/>
              </a:rPr>
              <a:t>z</a:t>
            </a:r>
            <a:r>
              <a:rPr lang="en" sz="1640"/>
              <a:t> </a:t>
            </a:r>
            <a:endParaRPr sz="1640"/>
          </a:p>
          <a:p>
            <a:pPr indent="0" lvl="0" marL="457200" rtl="0" algn="l">
              <a:lnSpc>
                <a:spcPct val="90000"/>
              </a:lnSpc>
              <a:spcBef>
                <a:spcPts val="1200"/>
              </a:spcBef>
              <a:spcAft>
                <a:spcPts val="0"/>
              </a:spcAft>
              <a:buSzPts val="770"/>
              <a:buNone/>
            </a:pPr>
            <a:r>
              <a:rPr lang="en" sz="1640"/>
              <a:t>The GCF of the terms is _____</a:t>
            </a:r>
            <a:endParaRPr sz="1640"/>
          </a:p>
          <a:p>
            <a:pPr indent="0" lvl="0" marL="0" rtl="0" algn="l">
              <a:lnSpc>
                <a:spcPct val="90000"/>
              </a:lnSpc>
              <a:spcBef>
                <a:spcPts val="1200"/>
              </a:spcBef>
              <a:spcAft>
                <a:spcPts val="0"/>
              </a:spcAft>
              <a:buSzPts val="770"/>
              <a:buNone/>
            </a:pPr>
            <a:r>
              <a:rPr b="1" lang="en" sz="1640"/>
              <a:t>Step 2 - </a:t>
            </a:r>
            <a:r>
              <a:rPr lang="en" sz="1640"/>
              <a:t>Apply the Distributive Property “in reverse” to factor out the GCF from each term.</a:t>
            </a:r>
            <a:endParaRPr sz="1640"/>
          </a:p>
          <a:p>
            <a:pPr indent="0" lvl="0" marL="457200" rtl="0" algn="l">
              <a:lnSpc>
                <a:spcPct val="90000"/>
              </a:lnSpc>
              <a:spcBef>
                <a:spcPts val="1200"/>
              </a:spcBef>
              <a:spcAft>
                <a:spcPts val="0"/>
              </a:spcAft>
              <a:buSzPts val="770"/>
              <a:buNone/>
            </a:pPr>
            <a:r>
              <a:rPr lang="en" sz="1640"/>
              <a:t>7</a:t>
            </a:r>
            <a:r>
              <a:rPr i="1" lang="en" sz="1640">
                <a:latin typeface="Times New Roman"/>
                <a:ea typeface="Times New Roman"/>
                <a:cs typeface="Times New Roman"/>
                <a:sym typeface="Times New Roman"/>
              </a:rPr>
              <a:t>z</a:t>
            </a:r>
            <a:r>
              <a:rPr baseline="30000" lang="en" sz="1640"/>
              <a:t>5</a:t>
            </a:r>
            <a:r>
              <a:rPr lang="en" sz="1640"/>
              <a:t> − 21</a:t>
            </a:r>
            <a:r>
              <a:rPr i="1" lang="en" sz="1640">
                <a:latin typeface="Times New Roman"/>
                <a:ea typeface="Times New Roman"/>
                <a:cs typeface="Times New Roman"/>
                <a:sym typeface="Times New Roman"/>
              </a:rPr>
              <a:t>sz</a:t>
            </a:r>
            <a:r>
              <a:rPr baseline="30000" lang="en" sz="1640"/>
              <a:t>3</a:t>
            </a:r>
            <a:r>
              <a:rPr lang="en" sz="1640"/>
              <a:t> = </a:t>
            </a:r>
            <a:endParaRPr sz="1640"/>
          </a:p>
          <a:p>
            <a:pPr indent="0" lvl="0" marL="457200" rtl="0" algn="l">
              <a:lnSpc>
                <a:spcPct val="90000"/>
              </a:lnSpc>
              <a:spcBef>
                <a:spcPts val="1200"/>
              </a:spcBef>
              <a:spcAft>
                <a:spcPts val="0"/>
              </a:spcAft>
              <a:buSzPts val="770"/>
              <a:buNone/>
            </a:pPr>
            <a:r>
              <a:rPr lang="en" sz="1640"/>
              <a:t>___⦁ </a:t>
            </a:r>
            <a:r>
              <a:rPr i="1" lang="en" sz="1640">
                <a:latin typeface="Times New Roman"/>
                <a:ea typeface="Times New Roman"/>
                <a:cs typeface="Times New Roman"/>
                <a:sym typeface="Times New Roman"/>
              </a:rPr>
              <a:t>z</a:t>
            </a:r>
            <a:r>
              <a:rPr baseline="30000" lang="en" sz="1640"/>
              <a:t>2</a:t>
            </a:r>
            <a:r>
              <a:rPr lang="en" sz="1640"/>
              <a:t> − ___⦁ 3</a:t>
            </a:r>
            <a:r>
              <a:rPr i="1" lang="en" sz="1640">
                <a:latin typeface="Times New Roman"/>
                <a:ea typeface="Times New Roman"/>
                <a:cs typeface="Times New Roman"/>
                <a:sym typeface="Times New Roman"/>
              </a:rPr>
              <a:t>s</a:t>
            </a:r>
            <a:r>
              <a:rPr lang="en" sz="1640"/>
              <a:t> = ___ (</a:t>
            </a:r>
            <a:r>
              <a:rPr i="1" lang="en" sz="1640">
                <a:latin typeface="Times New Roman"/>
                <a:ea typeface="Times New Roman"/>
                <a:cs typeface="Times New Roman"/>
                <a:sym typeface="Times New Roman"/>
              </a:rPr>
              <a:t>z</a:t>
            </a:r>
            <a:r>
              <a:rPr baseline="30000" lang="en" sz="1640"/>
              <a:t>2</a:t>
            </a:r>
            <a:r>
              <a:rPr lang="en" sz="1640"/>
              <a:t> − 3</a:t>
            </a:r>
            <a:r>
              <a:rPr i="1" lang="en" sz="1640">
                <a:latin typeface="Times New Roman"/>
                <a:ea typeface="Times New Roman"/>
                <a:cs typeface="Times New Roman"/>
                <a:sym typeface="Times New Roman"/>
              </a:rPr>
              <a:t>s</a:t>
            </a:r>
            <a:r>
              <a:rPr lang="en" sz="1640"/>
              <a:t>)</a:t>
            </a:r>
            <a:endParaRPr sz="1640"/>
          </a:p>
          <a:p>
            <a:pPr indent="0" lvl="0" marL="457200" rtl="0" algn="l">
              <a:lnSpc>
                <a:spcPct val="90000"/>
              </a:lnSpc>
              <a:spcBef>
                <a:spcPts val="1200"/>
              </a:spcBef>
              <a:spcAft>
                <a:spcPts val="0"/>
              </a:spcAft>
              <a:buSzPts val="770"/>
              <a:buNone/>
            </a:pPr>
            <a:r>
              <a:rPr lang="en" sz="1640"/>
              <a:t>The factored form is </a:t>
            </a:r>
            <a:r>
              <a:rPr b="1" lang="en" sz="1640"/>
              <a:t>___  (</a:t>
            </a:r>
            <a:r>
              <a:rPr b="1" i="1" lang="en" sz="1640">
                <a:latin typeface="Times New Roman"/>
                <a:ea typeface="Times New Roman"/>
                <a:cs typeface="Times New Roman"/>
                <a:sym typeface="Times New Roman"/>
              </a:rPr>
              <a:t>z</a:t>
            </a:r>
            <a:r>
              <a:rPr b="1" baseline="30000" lang="en" sz="1640"/>
              <a:t>2</a:t>
            </a:r>
            <a:r>
              <a:rPr b="1" lang="en" sz="1640"/>
              <a:t> – 3</a:t>
            </a:r>
            <a:r>
              <a:rPr b="1" i="1" lang="en" sz="1640">
                <a:latin typeface="Times New Roman"/>
                <a:ea typeface="Times New Roman"/>
                <a:cs typeface="Times New Roman"/>
                <a:sym typeface="Times New Roman"/>
              </a:rPr>
              <a:t>s</a:t>
            </a:r>
            <a:r>
              <a:rPr b="1" lang="en" sz="1640"/>
              <a:t>)</a:t>
            </a:r>
            <a:endParaRPr b="1" sz="1640"/>
          </a:p>
        </p:txBody>
      </p:sp>
      <p:sp>
        <p:nvSpPr>
          <p:cNvPr id="221" name="Google Shape;221;p29"/>
          <p:cNvSpPr txBox="1"/>
          <p:nvPr>
            <p:ph idx="2" type="body"/>
          </p:nvPr>
        </p:nvSpPr>
        <p:spPr>
          <a:xfrm>
            <a:off x="5138203" y="1134153"/>
            <a:ext cx="3868200" cy="3399300"/>
          </a:xfrm>
          <a:prstGeom prst="rect">
            <a:avLst/>
          </a:prstGeom>
          <a:solidFill>
            <a:srgbClr val="F3F3F3"/>
          </a:solidFill>
          <a:ln cap="flat" cmpd="sng" w="19050">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t>DISTRIBUTIVE PROPERTY OF MULTIPLICATION OVER ADDITION</a:t>
            </a:r>
            <a:endParaRPr b="1" sz="1600"/>
          </a:p>
          <a:p>
            <a:pPr indent="0" lvl="0" marL="0" rtl="0" algn="ctr">
              <a:spcBef>
                <a:spcPts val="3800"/>
              </a:spcBef>
              <a:spcAft>
                <a:spcPts val="0"/>
              </a:spcAft>
              <a:buNone/>
            </a:pPr>
            <a:r>
              <a:rPr lang="en" sz="1600"/>
              <a:t>If </a:t>
            </a:r>
            <a:r>
              <a:rPr i="1" lang="en" sz="1600">
                <a:latin typeface="Times New Roman"/>
                <a:ea typeface="Times New Roman"/>
                <a:cs typeface="Times New Roman"/>
                <a:sym typeface="Times New Roman"/>
              </a:rPr>
              <a:t>a</a:t>
            </a:r>
            <a:r>
              <a:rPr lang="en" sz="1600"/>
              <a:t>, </a:t>
            </a:r>
            <a:r>
              <a:rPr i="1" lang="en" sz="1600">
                <a:latin typeface="Times New Roman"/>
                <a:ea typeface="Times New Roman"/>
                <a:cs typeface="Times New Roman"/>
                <a:sym typeface="Times New Roman"/>
              </a:rPr>
              <a:t>b</a:t>
            </a:r>
            <a:r>
              <a:rPr lang="en" sz="1600"/>
              <a:t>, and </a:t>
            </a:r>
            <a:r>
              <a:rPr i="1" lang="en" sz="1600">
                <a:latin typeface="Times New Roman"/>
                <a:ea typeface="Times New Roman"/>
                <a:cs typeface="Times New Roman"/>
                <a:sym typeface="Times New Roman"/>
              </a:rPr>
              <a:t>c</a:t>
            </a:r>
            <a:r>
              <a:rPr lang="en" sz="1600"/>
              <a:t> are real numbers, then </a:t>
            </a:r>
            <a:endParaRPr sz="1600"/>
          </a:p>
          <a:p>
            <a:pPr indent="0" lvl="0" marL="0" rtl="0" algn="ctr">
              <a:spcBef>
                <a:spcPts val="1200"/>
              </a:spcBef>
              <a:spcAft>
                <a:spcPts val="0"/>
              </a:spcAft>
              <a:buNone/>
            </a:pPr>
            <a:r>
              <a:rPr i="1" lang="en" sz="1600">
                <a:latin typeface="Times New Roman"/>
                <a:ea typeface="Times New Roman"/>
                <a:cs typeface="Times New Roman"/>
                <a:sym typeface="Times New Roman"/>
              </a:rPr>
              <a:t>a</a:t>
            </a:r>
            <a:r>
              <a:rPr lang="en" sz="1600"/>
              <a:t>(</a:t>
            </a:r>
            <a:r>
              <a:rPr i="1" lang="en" sz="1600">
                <a:latin typeface="Times New Roman"/>
                <a:ea typeface="Times New Roman"/>
                <a:cs typeface="Times New Roman"/>
                <a:sym typeface="Times New Roman"/>
              </a:rPr>
              <a:t>b</a:t>
            </a:r>
            <a:r>
              <a:rPr lang="en" sz="1600"/>
              <a:t> + </a:t>
            </a:r>
            <a:r>
              <a:rPr i="1" lang="en" sz="1600">
                <a:latin typeface="Times New Roman"/>
                <a:ea typeface="Times New Roman"/>
                <a:cs typeface="Times New Roman"/>
                <a:sym typeface="Times New Roman"/>
              </a:rPr>
              <a:t>c</a:t>
            </a:r>
            <a:r>
              <a:rPr lang="en" sz="1600"/>
              <a:t>) = </a:t>
            </a:r>
            <a:r>
              <a:rPr i="1" lang="en" sz="1600">
                <a:latin typeface="Times New Roman"/>
                <a:ea typeface="Times New Roman"/>
                <a:cs typeface="Times New Roman"/>
                <a:sym typeface="Times New Roman"/>
              </a:rPr>
              <a:t>ab</a:t>
            </a:r>
            <a:r>
              <a:rPr lang="en" sz="1600"/>
              <a:t> + </a:t>
            </a:r>
            <a:r>
              <a:rPr i="1" lang="en" sz="1600">
                <a:latin typeface="Times New Roman"/>
                <a:ea typeface="Times New Roman"/>
                <a:cs typeface="Times New Roman"/>
                <a:sym typeface="Times New Roman"/>
              </a:rPr>
              <a:t>ac</a:t>
            </a:r>
            <a:r>
              <a:rPr lang="en" sz="1600"/>
              <a:t> </a:t>
            </a:r>
            <a:r>
              <a:rPr lang="en" sz="1600" u="sng"/>
              <a:t>and</a:t>
            </a:r>
            <a:r>
              <a:rPr lang="en" sz="1600"/>
              <a:t> </a:t>
            </a:r>
            <a:r>
              <a:rPr i="1" lang="en" sz="1600">
                <a:latin typeface="Times New Roman"/>
                <a:ea typeface="Times New Roman"/>
                <a:cs typeface="Times New Roman"/>
                <a:sym typeface="Times New Roman"/>
              </a:rPr>
              <a:t>ab</a:t>
            </a:r>
            <a:r>
              <a:rPr lang="en" sz="1600"/>
              <a:t> + </a:t>
            </a:r>
            <a:r>
              <a:rPr i="1" lang="en" sz="1600">
                <a:latin typeface="Times New Roman"/>
                <a:ea typeface="Times New Roman"/>
                <a:cs typeface="Times New Roman"/>
                <a:sym typeface="Times New Roman"/>
              </a:rPr>
              <a:t>ac</a:t>
            </a:r>
            <a:r>
              <a:rPr lang="en" sz="1600"/>
              <a:t> = </a:t>
            </a:r>
            <a:r>
              <a:rPr i="1" lang="en" sz="1600">
                <a:latin typeface="Times New Roman"/>
                <a:ea typeface="Times New Roman"/>
                <a:cs typeface="Times New Roman"/>
                <a:sym typeface="Times New Roman"/>
              </a:rPr>
              <a:t>a</a:t>
            </a:r>
            <a:r>
              <a:rPr lang="en" sz="1600"/>
              <a:t>(</a:t>
            </a:r>
            <a:r>
              <a:rPr i="1" lang="en" sz="1600">
                <a:latin typeface="Times New Roman"/>
                <a:ea typeface="Times New Roman"/>
                <a:cs typeface="Times New Roman"/>
                <a:sym typeface="Times New Roman"/>
              </a:rPr>
              <a:t>b</a:t>
            </a:r>
            <a:r>
              <a:rPr lang="en" sz="1600"/>
              <a:t> + </a:t>
            </a:r>
            <a:r>
              <a:rPr i="1" lang="en" sz="1600">
                <a:latin typeface="Times New Roman"/>
                <a:ea typeface="Times New Roman"/>
                <a:cs typeface="Times New Roman"/>
                <a:sym typeface="Times New Roman"/>
              </a:rPr>
              <a:t>c</a:t>
            </a:r>
            <a:r>
              <a:rPr lang="en" sz="1600"/>
              <a:t>)</a:t>
            </a:r>
            <a:endParaRPr sz="1600"/>
          </a:p>
          <a:p>
            <a:pPr indent="0" lvl="0" marL="0" rtl="0" algn="ctr">
              <a:spcBef>
                <a:spcPts val="1200"/>
              </a:spcBef>
              <a:spcAft>
                <a:spcPts val="0"/>
              </a:spcAft>
              <a:buNone/>
            </a:pPr>
            <a:r>
              <a:rPr lang="en" sz="1600"/>
              <a:t>The form on the left </a:t>
            </a:r>
            <a:br>
              <a:rPr lang="en" sz="1600"/>
            </a:br>
            <a:r>
              <a:rPr lang="en" sz="1600"/>
              <a:t>is used to </a:t>
            </a:r>
            <a:r>
              <a:rPr b="1" lang="en" sz="1600"/>
              <a:t>multiply</a:t>
            </a:r>
            <a:r>
              <a:rPr lang="en" sz="1600"/>
              <a:t>.</a:t>
            </a:r>
            <a:endParaRPr sz="1600"/>
          </a:p>
          <a:p>
            <a:pPr indent="0" lvl="0" marL="0" rtl="0" algn="ctr">
              <a:spcBef>
                <a:spcPts val="1200"/>
              </a:spcBef>
              <a:spcAft>
                <a:spcPts val="1200"/>
              </a:spcAft>
              <a:buNone/>
            </a:pPr>
            <a:r>
              <a:rPr lang="en" sz="1600"/>
              <a:t>The form on the right </a:t>
            </a:r>
            <a:br>
              <a:rPr lang="en" sz="1600"/>
            </a:br>
            <a:r>
              <a:rPr lang="en" sz="1600"/>
              <a:t>is used to </a:t>
            </a:r>
            <a:r>
              <a:rPr b="1" lang="en" sz="1600"/>
              <a:t>factor.</a:t>
            </a:r>
            <a:endParaRPr b="1" sz="1600"/>
          </a:p>
        </p:txBody>
      </p:sp>
      <p:cxnSp>
        <p:nvCxnSpPr>
          <p:cNvPr descr="a gray line segment used to visually separate the title from the &quot;how to&quot; steps" id="222" name="Google Shape;222;p29"/>
          <p:cNvCxnSpPr/>
          <p:nvPr/>
        </p:nvCxnSpPr>
        <p:spPr>
          <a:xfrm flipH="1" rot="10800000">
            <a:off x="5587153" y="1975080"/>
            <a:ext cx="2970300" cy="3300"/>
          </a:xfrm>
          <a:prstGeom prst="straightConnector1">
            <a:avLst/>
          </a:prstGeom>
          <a:noFill/>
          <a:ln cap="flat" cmpd="sng" w="28575">
            <a:solidFill>
              <a:srgbClr val="9E9E9E"/>
            </a:solidFill>
            <a:prstDash val="solid"/>
            <a:round/>
            <a:headEnd len="med" w="med" type="none"/>
            <a:tailEnd len="med" w="med" type="none"/>
          </a:ln>
        </p:spPr>
      </p:cxnSp>
      <p:sp>
        <p:nvSpPr>
          <p:cNvPr id="223" name="Google Shape;223;p29"/>
          <p:cNvSpPr txBox="1"/>
          <p:nvPr>
            <p:ph idx="12" type="sldNum"/>
          </p:nvPr>
        </p:nvSpPr>
        <p:spPr>
          <a:xfrm>
            <a:off x="8283608" y="471861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29"/>
          <p:cNvSpPr txBox="1"/>
          <p:nvPr>
            <p:ph idx="3" type="sldNum"/>
          </p:nvPr>
        </p:nvSpPr>
        <p:spPr>
          <a:xfrm>
            <a:off x="311700" y="471862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6.4.3 Factoring the GCF from Polynomials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Going In Reverse 🚗⇉</a:t>
            </a:r>
            <a:endParaRPr>
              <a:solidFill>
                <a:srgbClr val="005047"/>
              </a:solidFill>
            </a:endParaRPr>
          </a:p>
        </p:txBody>
      </p:sp>
      <p:sp>
        <p:nvSpPr>
          <p:cNvPr id="230" name="Google Shape;230;p30"/>
          <p:cNvSpPr txBox="1"/>
          <p:nvPr>
            <p:ph idx="1" type="body"/>
          </p:nvPr>
        </p:nvSpPr>
        <p:spPr>
          <a:xfrm>
            <a:off x="311700" y="960125"/>
            <a:ext cx="44205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018"/>
              <a:buNone/>
            </a:pPr>
            <a:r>
              <a:rPr lang="en" sz="2420"/>
              <a:t>Factor the GCF from each polynomial.</a:t>
            </a:r>
            <a:endParaRPr sz="2420"/>
          </a:p>
          <a:p>
            <a:pPr indent="-382270" lvl="0" marL="457200" rtl="0" algn="l">
              <a:lnSpc>
                <a:spcPct val="115000"/>
              </a:lnSpc>
              <a:spcBef>
                <a:spcPts val="1000"/>
              </a:spcBef>
              <a:spcAft>
                <a:spcPts val="0"/>
              </a:spcAft>
              <a:buSzPts val="2420"/>
              <a:buAutoNum type="arabicPeriod"/>
            </a:pPr>
            <a:r>
              <a:rPr lang="en" sz="2420"/>
              <a:t>5</a:t>
            </a:r>
            <a:r>
              <a:rPr i="1" lang="en" sz="2420">
                <a:latin typeface="Times New Roman"/>
                <a:ea typeface="Times New Roman"/>
                <a:cs typeface="Times New Roman"/>
                <a:sym typeface="Times New Roman"/>
              </a:rPr>
              <a:t>x</a:t>
            </a:r>
            <a:r>
              <a:rPr baseline="30000" lang="en" sz="2420"/>
              <a:t>3</a:t>
            </a:r>
            <a:r>
              <a:rPr lang="en" sz="2420"/>
              <a:t> − 25</a:t>
            </a:r>
            <a:r>
              <a:rPr i="1" lang="en" sz="2420">
                <a:latin typeface="Times New Roman"/>
                <a:ea typeface="Times New Roman"/>
                <a:cs typeface="Times New Roman"/>
                <a:sym typeface="Times New Roman"/>
              </a:rPr>
              <a:t>x</a:t>
            </a:r>
            <a:r>
              <a:rPr baseline="30000" lang="en" sz="2420"/>
              <a:t>2</a:t>
            </a:r>
            <a:endParaRPr baseline="30000" sz="2420"/>
          </a:p>
          <a:p>
            <a:pPr indent="-382270" lvl="0" marL="457200" rtl="0" algn="l">
              <a:lnSpc>
                <a:spcPct val="115000"/>
              </a:lnSpc>
              <a:spcBef>
                <a:spcPts val="1800"/>
              </a:spcBef>
              <a:spcAft>
                <a:spcPts val="0"/>
              </a:spcAft>
              <a:buSzPts val="2420"/>
              <a:buAutoNum type="arabicPeriod"/>
            </a:pPr>
            <a:r>
              <a:rPr lang="en" sz="2420"/>
              <a:t>8</a:t>
            </a:r>
            <a:r>
              <a:rPr i="1" lang="en" sz="2420">
                <a:latin typeface="Times New Roman"/>
                <a:ea typeface="Times New Roman"/>
                <a:cs typeface="Times New Roman"/>
                <a:sym typeface="Times New Roman"/>
              </a:rPr>
              <a:t>x</a:t>
            </a:r>
            <a:r>
              <a:rPr baseline="30000" lang="en" sz="2420"/>
              <a:t>3</a:t>
            </a:r>
            <a:r>
              <a:rPr i="1" lang="en" sz="2420">
                <a:latin typeface="Times New Roman"/>
                <a:ea typeface="Times New Roman"/>
                <a:cs typeface="Times New Roman"/>
                <a:sym typeface="Times New Roman"/>
              </a:rPr>
              <a:t>y</a:t>
            </a:r>
            <a:r>
              <a:rPr lang="en" sz="2420"/>
              <a:t> − 10</a:t>
            </a:r>
            <a:r>
              <a:rPr i="1" lang="en" sz="2420">
                <a:latin typeface="Times New Roman"/>
                <a:ea typeface="Times New Roman"/>
                <a:cs typeface="Times New Roman"/>
                <a:sym typeface="Times New Roman"/>
              </a:rPr>
              <a:t>x</a:t>
            </a:r>
            <a:r>
              <a:rPr baseline="30000" lang="en" sz="2420"/>
              <a:t>2</a:t>
            </a:r>
            <a:r>
              <a:rPr i="1" lang="en" sz="2420">
                <a:latin typeface="Times New Roman"/>
                <a:ea typeface="Times New Roman"/>
                <a:cs typeface="Times New Roman"/>
                <a:sym typeface="Times New Roman"/>
              </a:rPr>
              <a:t>y</a:t>
            </a:r>
            <a:r>
              <a:rPr baseline="30000" lang="en" sz="2420"/>
              <a:t>2</a:t>
            </a:r>
            <a:r>
              <a:rPr lang="en" sz="2420"/>
              <a:t> + 12</a:t>
            </a:r>
            <a:r>
              <a:rPr i="1" lang="en" sz="2420">
                <a:latin typeface="Times New Roman"/>
                <a:ea typeface="Times New Roman"/>
                <a:cs typeface="Times New Roman"/>
                <a:sym typeface="Times New Roman"/>
              </a:rPr>
              <a:t>xy</a:t>
            </a:r>
            <a:r>
              <a:rPr baseline="30000" lang="en" sz="2420"/>
              <a:t>3</a:t>
            </a:r>
            <a:endParaRPr baseline="30000" sz="2420"/>
          </a:p>
          <a:p>
            <a:pPr indent="-382270" lvl="0" marL="457200" rtl="0" algn="l">
              <a:lnSpc>
                <a:spcPct val="115000"/>
              </a:lnSpc>
              <a:spcBef>
                <a:spcPts val="1800"/>
              </a:spcBef>
              <a:spcAft>
                <a:spcPts val="0"/>
              </a:spcAft>
              <a:buSzPts val="2420"/>
              <a:buAutoNum type="arabicPeriod"/>
            </a:pPr>
            <a:r>
              <a:rPr lang="en" sz="2420"/>
              <a:t>− 5</a:t>
            </a:r>
            <a:r>
              <a:rPr i="1" lang="en" sz="2420">
                <a:latin typeface="Times New Roman"/>
                <a:ea typeface="Times New Roman"/>
                <a:cs typeface="Times New Roman"/>
                <a:sym typeface="Times New Roman"/>
              </a:rPr>
              <a:t>y</a:t>
            </a:r>
            <a:r>
              <a:rPr baseline="30000" lang="en" sz="2420"/>
              <a:t>3</a:t>
            </a:r>
            <a:r>
              <a:rPr lang="en" sz="2420"/>
              <a:t> + 35</a:t>
            </a:r>
            <a:r>
              <a:rPr i="1" lang="en" sz="2420">
                <a:latin typeface="Times New Roman"/>
                <a:ea typeface="Times New Roman"/>
                <a:cs typeface="Times New Roman"/>
                <a:sym typeface="Times New Roman"/>
              </a:rPr>
              <a:t>y</a:t>
            </a:r>
            <a:r>
              <a:rPr baseline="30000" lang="en" sz="2420"/>
              <a:t>2</a:t>
            </a:r>
            <a:r>
              <a:rPr lang="en" sz="2420"/>
              <a:t> − 15</a:t>
            </a:r>
            <a:r>
              <a:rPr i="1" lang="en" sz="2420">
                <a:latin typeface="Times New Roman"/>
                <a:ea typeface="Times New Roman"/>
                <a:cs typeface="Times New Roman"/>
                <a:sym typeface="Times New Roman"/>
              </a:rPr>
              <a:t>y</a:t>
            </a:r>
            <a:endParaRPr sz="2420"/>
          </a:p>
          <a:p>
            <a:pPr indent="-382270" lvl="0" marL="457200" rtl="0" algn="l">
              <a:lnSpc>
                <a:spcPct val="115000"/>
              </a:lnSpc>
              <a:spcBef>
                <a:spcPts val="1800"/>
              </a:spcBef>
              <a:spcAft>
                <a:spcPts val="1000"/>
              </a:spcAft>
              <a:buSzPts val="2420"/>
              <a:buAutoNum type="arabicPeriod"/>
            </a:pPr>
            <a:r>
              <a:rPr lang="en" sz="2420"/>
              <a:t>15</a:t>
            </a:r>
            <a:r>
              <a:rPr i="1" lang="en" sz="2420">
                <a:latin typeface="Times New Roman"/>
                <a:ea typeface="Times New Roman"/>
                <a:cs typeface="Times New Roman"/>
                <a:sym typeface="Times New Roman"/>
              </a:rPr>
              <a:t>x</a:t>
            </a:r>
            <a:r>
              <a:rPr baseline="30000" lang="en" sz="2420"/>
              <a:t>3</a:t>
            </a:r>
            <a:r>
              <a:rPr i="1" lang="en" sz="2420">
                <a:latin typeface="Times New Roman"/>
                <a:ea typeface="Times New Roman"/>
                <a:cs typeface="Times New Roman"/>
                <a:sym typeface="Times New Roman"/>
              </a:rPr>
              <a:t>y</a:t>
            </a:r>
            <a:r>
              <a:rPr lang="en" sz="2420"/>
              <a:t> − 3</a:t>
            </a:r>
            <a:r>
              <a:rPr i="1" lang="en" sz="2420">
                <a:latin typeface="Times New Roman"/>
                <a:ea typeface="Times New Roman"/>
                <a:cs typeface="Times New Roman"/>
                <a:sym typeface="Times New Roman"/>
              </a:rPr>
              <a:t>x</a:t>
            </a:r>
            <a:r>
              <a:rPr baseline="30000" lang="en" sz="2420"/>
              <a:t>2</a:t>
            </a:r>
            <a:r>
              <a:rPr i="1" lang="en" sz="2420">
                <a:latin typeface="Times New Roman"/>
                <a:ea typeface="Times New Roman"/>
                <a:cs typeface="Times New Roman"/>
                <a:sym typeface="Times New Roman"/>
              </a:rPr>
              <a:t>y</a:t>
            </a:r>
            <a:r>
              <a:rPr baseline="30000" lang="en" sz="2420"/>
              <a:t>2</a:t>
            </a:r>
            <a:r>
              <a:rPr lang="en" sz="2420"/>
              <a:t> + 6</a:t>
            </a:r>
            <a:r>
              <a:rPr i="1" lang="en" sz="2420">
                <a:latin typeface="Times New Roman"/>
                <a:ea typeface="Times New Roman"/>
                <a:cs typeface="Times New Roman"/>
                <a:sym typeface="Times New Roman"/>
              </a:rPr>
              <a:t>xy</a:t>
            </a:r>
            <a:r>
              <a:rPr baseline="30000" lang="en" sz="2420"/>
              <a:t>3</a:t>
            </a:r>
            <a:endParaRPr sz="2420"/>
          </a:p>
        </p:txBody>
      </p:sp>
      <p:sp>
        <p:nvSpPr>
          <p:cNvPr id="231" name="Google Shape;231;p30"/>
          <p:cNvSpPr txBox="1"/>
          <p:nvPr>
            <p:ph idx="2" type="body"/>
          </p:nvPr>
        </p:nvSpPr>
        <p:spPr>
          <a:xfrm>
            <a:off x="4832400" y="1903774"/>
            <a:ext cx="3999900" cy="2714100"/>
          </a:xfrm>
          <a:prstGeom prst="rect">
            <a:avLst/>
          </a:prstGeom>
        </p:spPr>
        <p:txBody>
          <a:bodyPr anchorCtr="0" anchor="t" bIns="91425" lIns="91425" spcFirstLastPara="1" rIns="91425" wrap="square" tIns="91425">
            <a:noAutofit/>
          </a:bodyPr>
          <a:lstStyle/>
          <a:p>
            <a:pPr indent="-382270" lvl="0" marL="457200" rtl="0" algn="l">
              <a:spcBef>
                <a:spcPts val="0"/>
              </a:spcBef>
              <a:spcAft>
                <a:spcPts val="0"/>
              </a:spcAft>
              <a:buSzPts val="2420"/>
              <a:buAutoNum type="arabicPeriod" startAt="5"/>
            </a:pPr>
            <a:r>
              <a:rPr lang="en" sz="2420"/>
              <a:t>− 4</a:t>
            </a:r>
            <a:r>
              <a:rPr i="1" lang="en" sz="2420">
                <a:latin typeface="Times New Roman"/>
                <a:ea typeface="Times New Roman"/>
                <a:cs typeface="Times New Roman"/>
                <a:sym typeface="Times New Roman"/>
              </a:rPr>
              <a:t>p</a:t>
            </a:r>
            <a:r>
              <a:rPr baseline="30000" lang="en" sz="2420"/>
              <a:t>3</a:t>
            </a:r>
            <a:r>
              <a:rPr i="1" lang="en" sz="2420">
                <a:latin typeface="Times New Roman"/>
                <a:ea typeface="Times New Roman"/>
                <a:cs typeface="Times New Roman"/>
                <a:sym typeface="Times New Roman"/>
              </a:rPr>
              <a:t>q</a:t>
            </a:r>
            <a:r>
              <a:rPr lang="en" sz="2420"/>
              <a:t> − 12</a:t>
            </a:r>
            <a:r>
              <a:rPr i="1" lang="en" sz="2420">
                <a:latin typeface="Times New Roman"/>
                <a:ea typeface="Times New Roman"/>
                <a:cs typeface="Times New Roman"/>
                <a:sym typeface="Times New Roman"/>
              </a:rPr>
              <a:t>p</a:t>
            </a:r>
            <a:r>
              <a:rPr baseline="30000" lang="en" sz="2420"/>
              <a:t>2</a:t>
            </a:r>
            <a:r>
              <a:rPr i="1" lang="en" sz="2420">
                <a:latin typeface="Times New Roman"/>
                <a:ea typeface="Times New Roman"/>
                <a:cs typeface="Times New Roman"/>
                <a:sym typeface="Times New Roman"/>
              </a:rPr>
              <a:t>q</a:t>
            </a:r>
            <a:r>
              <a:rPr baseline="30000" lang="en" sz="2420"/>
              <a:t>2</a:t>
            </a:r>
            <a:r>
              <a:rPr lang="en" sz="2420"/>
              <a:t> + 16</a:t>
            </a:r>
            <a:r>
              <a:rPr i="1" lang="en" sz="2420">
                <a:latin typeface="Times New Roman"/>
                <a:ea typeface="Times New Roman"/>
                <a:cs typeface="Times New Roman"/>
                <a:sym typeface="Times New Roman"/>
              </a:rPr>
              <a:t>pq</a:t>
            </a:r>
            <a:r>
              <a:rPr baseline="30000" lang="en" sz="2420"/>
              <a:t>2</a:t>
            </a:r>
            <a:endParaRPr baseline="30000" sz="2420"/>
          </a:p>
          <a:p>
            <a:pPr indent="-382270" lvl="0" marL="457200" rtl="0" algn="l">
              <a:spcBef>
                <a:spcPts val="1800"/>
              </a:spcBef>
              <a:spcAft>
                <a:spcPts val="0"/>
              </a:spcAft>
              <a:buSzPts val="2420"/>
              <a:buAutoNum type="arabicPeriod" startAt="5"/>
            </a:pPr>
            <a:r>
              <a:rPr lang="en" sz="2420"/>
              <a:t>5</a:t>
            </a:r>
            <a:r>
              <a:rPr i="1" lang="en" sz="2420">
                <a:latin typeface="Times New Roman"/>
                <a:ea typeface="Times New Roman"/>
                <a:cs typeface="Times New Roman"/>
                <a:sym typeface="Times New Roman"/>
              </a:rPr>
              <a:t>x</a:t>
            </a:r>
            <a:r>
              <a:rPr lang="en" sz="2420"/>
              <a:t>(</a:t>
            </a:r>
            <a:r>
              <a:rPr i="1" lang="en" sz="2420">
                <a:latin typeface="Times New Roman"/>
                <a:ea typeface="Times New Roman"/>
                <a:cs typeface="Times New Roman"/>
                <a:sym typeface="Times New Roman"/>
              </a:rPr>
              <a:t>x</a:t>
            </a:r>
            <a:r>
              <a:rPr lang="en" sz="2420"/>
              <a:t> + 1) + 3(</a:t>
            </a:r>
            <a:r>
              <a:rPr i="1" lang="en" sz="2420">
                <a:latin typeface="Times New Roman"/>
                <a:ea typeface="Times New Roman"/>
                <a:cs typeface="Times New Roman"/>
                <a:sym typeface="Times New Roman"/>
              </a:rPr>
              <a:t>x</a:t>
            </a:r>
            <a:r>
              <a:rPr lang="en" sz="2420"/>
              <a:t> + 1)</a:t>
            </a:r>
            <a:endParaRPr sz="2420"/>
          </a:p>
          <a:p>
            <a:pPr indent="-382270" lvl="0" marL="457200" rtl="0" algn="l">
              <a:spcBef>
                <a:spcPts val="1800"/>
              </a:spcBef>
              <a:spcAft>
                <a:spcPts val="0"/>
              </a:spcAft>
              <a:buSzPts val="2420"/>
              <a:buAutoNum type="arabicPeriod" startAt="5"/>
            </a:pPr>
            <a:r>
              <a:rPr lang="en" sz="2420"/>
              <a:t>3</a:t>
            </a:r>
            <a:r>
              <a:rPr i="1" lang="en" sz="2420">
                <a:latin typeface="Times New Roman"/>
                <a:ea typeface="Times New Roman"/>
                <a:cs typeface="Times New Roman"/>
                <a:sym typeface="Times New Roman"/>
              </a:rPr>
              <a:t>b</a:t>
            </a:r>
            <a:r>
              <a:rPr lang="en" sz="2420"/>
              <a:t>(</a:t>
            </a:r>
            <a:r>
              <a:rPr i="1" lang="en" sz="2420">
                <a:latin typeface="Times New Roman"/>
                <a:ea typeface="Times New Roman"/>
                <a:cs typeface="Times New Roman"/>
                <a:sym typeface="Times New Roman"/>
              </a:rPr>
              <a:t>b</a:t>
            </a:r>
            <a:r>
              <a:rPr lang="en" sz="2420"/>
              <a:t> − 2) − 13(</a:t>
            </a:r>
            <a:r>
              <a:rPr i="1" lang="en" sz="2420">
                <a:latin typeface="Times New Roman"/>
                <a:ea typeface="Times New Roman"/>
                <a:cs typeface="Times New Roman"/>
                <a:sym typeface="Times New Roman"/>
              </a:rPr>
              <a:t>b</a:t>
            </a:r>
            <a:r>
              <a:rPr lang="en" sz="2420"/>
              <a:t> − 2)</a:t>
            </a:r>
            <a:endParaRPr sz="2420"/>
          </a:p>
          <a:p>
            <a:pPr indent="-382270" lvl="0" marL="457200" rtl="0" algn="l">
              <a:spcBef>
                <a:spcPts val="1800"/>
              </a:spcBef>
              <a:spcAft>
                <a:spcPts val="1000"/>
              </a:spcAft>
              <a:buSzPts val="2420"/>
              <a:buAutoNum type="arabicPeriod" startAt="5"/>
            </a:pPr>
            <a:r>
              <a:rPr lang="en" sz="2420"/>
              <a:t>6</a:t>
            </a:r>
            <a:r>
              <a:rPr i="1" lang="en" sz="2420">
                <a:latin typeface="Times New Roman"/>
                <a:ea typeface="Times New Roman"/>
                <a:cs typeface="Times New Roman"/>
                <a:sym typeface="Times New Roman"/>
              </a:rPr>
              <a:t>m</a:t>
            </a:r>
            <a:r>
              <a:rPr lang="en" sz="2420"/>
              <a:t>(</a:t>
            </a:r>
            <a:r>
              <a:rPr i="1" lang="en" sz="2420">
                <a:latin typeface="Times New Roman"/>
                <a:ea typeface="Times New Roman"/>
                <a:cs typeface="Times New Roman"/>
                <a:sym typeface="Times New Roman"/>
              </a:rPr>
              <a:t>m</a:t>
            </a:r>
            <a:r>
              <a:rPr lang="en" sz="2420"/>
              <a:t> − 5) − 7(</a:t>
            </a:r>
            <a:r>
              <a:rPr i="1" lang="en" sz="2420">
                <a:latin typeface="Times New Roman"/>
                <a:ea typeface="Times New Roman"/>
                <a:cs typeface="Times New Roman"/>
                <a:sym typeface="Times New Roman"/>
              </a:rPr>
              <a:t>m</a:t>
            </a:r>
            <a:r>
              <a:rPr lang="en" sz="2420"/>
              <a:t> − 5)</a:t>
            </a:r>
            <a:endParaRPr sz="2500"/>
          </a:p>
        </p:txBody>
      </p:sp>
      <p:sp>
        <p:nvSpPr>
          <p:cNvPr id="232" name="Google Shape;232;p30"/>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30"/>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6.4.3 Factoring the GCF from Polynomials</a:t>
            </a:r>
            <a:endParaRPr>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pic>
        <p:nvPicPr>
          <p:cNvPr descr="Icon indicating the slide contains a check for understanding question for students " id="238" name="Google Shape;238;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39" name="Google Shape;239;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0" name="Google Shape;240;p3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t>Factor 8</a:t>
            </a:r>
            <a:r>
              <a:rPr i="1" lang="en">
                <a:latin typeface="Times New Roman"/>
                <a:ea typeface="Times New Roman"/>
                <a:cs typeface="Times New Roman"/>
                <a:sym typeface="Times New Roman"/>
              </a:rPr>
              <a:t>a</a:t>
            </a:r>
            <a:r>
              <a:rPr baseline="30000" lang="en"/>
              <a:t>3</a:t>
            </a:r>
            <a:r>
              <a:rPr i="1" lang="en">
                <a:latin typeface="Times New Roman"/>
                <a:ea typeface="Times New Roman"/>
                <a:cs typeface="Times New Roman"/>
                <a:sym typeface="Times New Roman"/>
              </a:rPr>
              <a:t>b</a:t>
            </a:r>
            <a:r>
              <a:rPr lang="en"/>
              <a:t> + 2</a:t>
            </a:r>
            <a:r>
              <a:rPr i="1" lang="en">
                <a:latin typeface="Times New Roman"/>
                <a:ea typeface="Times New Roman"/>
                <a:cs typeface="Times New Roman"/>
                <a:sym typeface="Times New Roman"/>
              </a:rPr>
              <a:t>a</a:t>
            </a:r>
            <a:r>
              <a:rPr baseline="30000" lang="en"/>
              <a:t>2</a:t>
            </a:r>
            <a:r>
              <a:rPr i="1" lang="en">
                <a:latin typeface="Times New Roman"/>
                <a:ea typeface="Times New Roman"/>
                <a:cs typeface="Times New Roman"/>
                <a:sym typeface="Times New Roman"/>
              </a:rPr>
              <a:t>b</a:t>
            </a:r>
            <a:r>
              <a:rPr baseline="30000" lang="en"/>
              <a:t>2</a:t>
            </a:r>
            <a:r>
              <a:rPr lang="en"/>
              <a:t> − 6</a:t>
            </a:r>
            <a:r>
              <a:rPr i="1" lang="en">
                <a:latin typeface="Times New Roman"/>
                <a:ea typeface="Times New Roman"/>
                <a:cs typeface="Times New Roman"/>
                <a:sym typeface="Times New Roman"/>
              </a:rPr>
              <a:t>ab</a:t>
            </a:r>
            <a:r>
              <a:rPr baseline="30000" lang="en"/>
              <a:t>3</a:t>
            </a:r>
            <a:r>
              <a:rPr lang="en"/>
              <a:t>.</a:t>
            </a:r>
            <a:endParaRPr/>
          </a:p>
          <a:p>
            <a:pPr indent="-381000" lvl="0" marL="914400" rtl="0" algn="l">
              <a:lnSpc>
                <a:spcPct val="150000"/>
              </a:lnSpc>
              <a:spcBef>
                <a:spcPts val="1000"/>
              </a:spcBef>
              <a:spcAft>
                <a:spcPts val="0"/>
              </a:spcAft>
              <a:buSzPts val="2400"/>
              <a:buFont typeface="Noto Sans"/>
              <a:buAutoNum type="alphaLcPeriod"/>
            </a:pPr>
            <a:r>
              <a:rPr lang="en"/>
              <a:t>– 2</a:t>
            </a:r>
            <a:r>
              <a:rPr i="1" lang="en">
                <a:latin typeface="Times New Roman"/>
                <a:ea typeface="Times New Roman"/>
                <a:cs typeface="Times New Roman"/>
                <a:sym typeface="Times New Roman"/>
              </a:rPr>
              <a:t>ab</a:t>
            </a:r>
            <a:r>
              <a:rPr lang="en"/>
              <a:t>(4</a:t>
            </a:r>
            <a:r>
              <a:rPr i="1" lang="en">
                <a:latin typeface="Times New Roman"/>
                <a:ea typeface="Times New Roman"/>
                <a:cs typeface="Times New Roman"/>
                <a:sym typeface="Times New Roman"/>
              </a:rPr>
              <a:t>a</a:t>
            </a:r>
            <a:r>
              <a:rPr baseline="30000" lang="en"/>
              <a:t>2</a:t>
            </a:r>
            <a:r>
              <a:rPr lang="en"/>
              <a:t> + </a:t>
            </a:r>
            <a:r>
              <a:rPr i="1" lang="en">
                <a:latin typeface="Times New Roman"/>
                <a:ea typeface="Times New Roman"/>
                <a:cs typeface="Times New Roman"/>
                <a:sym typeface="Times New Roman"/>
              </a:rPr>
              <a:t>ab</a:t>
            </a:r>
            <a:r>
              <a:rPr lang="en"/>
              <a:t> − 3</a:t>
            </a:r>
            <a:r>
              <a:rPr i="1" lang="en">
                <a:latin typeface="Times New Roman"/>
                <a:ea typeface="Times New Roman"/>
                <a:cs typeface="Times New Roman"/>
                <a:sym typeface="Times New Roman"/>
              </a:rPr>
              <a:t>b</a:t>
            </a:r>
            <a:r>
              <a:rPr baseline="30000" lang="en"/>
              <a:t>2</a:t>
            </a:r>
            <a:r>
              <a:rPr lang="en"/>
              <a:t>)</a:t>
            </a:r>
            <a:endParaRPr/>
          </a:p>
          <a:p>
            <a:pPr indent="-381000" lvl="0" marL="914400" rtl="0" algn="l">
              <a:lnSpc>
                <a:spcPct val="15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ab</a:t>
            </a:r>
            <a:r>
              <a:rPr lang="en"/>
              <a:t>(8</a:t>
            </a:r>
            <a:r>
              <a:rPr i="1" lang="en">
                <a:latin typeface="Times New Roman"/>
                <a:ea typeface="Times New Roman"/>
                <a:cs typeface="Times New Roman"/>
                <a:sym typeface="Times New Roman"/>
              </a:rPr>
              <a:t>a</a:t>
            </a:r>
            <a:r>
              <a:rPr baseline="30000" lang="en"/>
              <a:t>2</a:t>
            </a:r>
            <a:r>
              <a:rPr lang="en"/>
              <a:t> + 2</a:t>
            </a:r>
            <a:r>
              <a:rPr i="1" lang="en">
                <a:latin typeface="Times New Roman"/>
                <a:ea typeface="Times New Roman"/>
                <a:cs typeface="Times New Roman"/>
                <a:sym typeface="Times New Roman"/>
              </a:rPr>
              <a:t>ab</a:t>
            </a:r>
            <a:r>
              <a:rPr lang="en"/>
              <a:t> − 6</a:t>
            </a:r>
            <a:r>
              <a:rPr i="1" lang="en">
                <a:latin typeface="Times New Roman"/>
                <a:ea typeface="Times New Roman"/>
                <a:cs typeface="Times New Roman"/>
                <a:sym typeface="Times New Roman"/>
              </a:rPr>
              <a:t>b</a:t>
            </a:r>
            <a:r>
              <a:rPr baseline="30000" lang="en"/>
              <a:t>2</a:t>
            </a:r>
            <a:r>
              <a:rPr lang="en"/>
              <a:t>)</a:t>
            </a:r>
            <a:endParaRPr/>
          </a:p>
          <a:p>
            <a:pPr indent="-381000" lvl="0" marL="914400" rtl="0" algn="l">
              <a:lnSpc>
                <a:spcPct val="150000"/>
              </a:lnSpc>
              <a:spcBef>
                <a:spcPts val="1000"/>
              </a:spcBef>
              <a:spcAft>
                <a:spcPts val="0"/>
              </a:spcAft>
              <a:buSzPts val="2400"/>
              <a:buFont typeface="Noto Sans"/>
              <a:buAutoNum type="alphaLcPeriod"/>
            </a:pPr>
            <a:r>
              <a:rPr lang="en"/>
              <a:t>2</a:t>
            </a:r>
            <a:r>
              <a:rPr i="1" lang="en">
                <a:latin typeface="Times New Roman"/>
                <a:ea typeface="Times New Roman"/>
                <a:cs typeface="Times New Roman"/>
                <a:sym typeface="Times New Roman"/>
              </a:rPr>
              <a:t>b</a:t>
            </a:r>
            <a:r>
              <a:rPr lang="en"/>
              <a:t>(4</a:t>
            </a:r>
            <a:r>
              <a:rPr i="1" lang="en">
                <a:latin typeface="Times New Roman"/>
                <a:ea typeface="Times New Roman"/>
                <a:cs typeface="Times New Roman"/>
                <a:sym typeface="Times New Roman"/>
              </a:rPr>
              <a:t>a</a:t>
            </a:r>
            <a:r>
              <a:rPr baseline="30000" lang="en"/>
              <a:t>3</a:t>
            </a:r>
            <a:r>
              <a:rPr lang="en"/>
              <a:t> + </a:t>
            </a:r>
            <a:r>
              <a:rPr i="1" lang="en">
                <a:latin typeface="Times New Roman"/>
                <a:ea typeface="Times New Roman"/>
                <a:cs typeface="Times New Roman"/>
                <a:sym typeface="Times New Roman"/>
              </a:rPr>
              <a:t>a</a:t>
            </a:r>
            <a:r>
              <a:rPr baseline="30000" lang="en"/>
              <a:t>2</a:t>
            </a:r>
            <a:r>
              <a:rPr i="1" lang="en">
                <a:latin typeface="Times New Roman"/>
                <a:ea typeface="Times New Roman"/>
                <a:cs typeface="Times New Roman"/>
                <a:sym typeface="Times New Roman"/>
              </a:rPr>
              <a:t>b</a:t>
            </a:r>
            <a:r>
              <a:rPr lang="en"/>
              <a:t> − 3</a:t>
            </a:r>
            <a:r>
              <a:rPr i="1" lang="en">
                <a:latin typeface="Times New Roman"/>
                <a:ea typeface="Times New Roman"/>
                <a:cs typeface="Times New Roman"/>
                <a:sym typeface="Times New Roman"/>
              </a:rPr>
              <a:t>ab</a:t>
            </a:r>
            <a:r>
              <a:rPr baseline="30000" lang="en"/>
              <a:t>2</a:t>
            </a:r>
            <a:r>
              <a:rPr lang="en"/>
              <a:t>)</a:t>
            </a:r>
            <a:endParaRPr/>
          </a:p>
          <a:p>
            <a:pPr indent="-381000" lvl="0" marL="914400" rtl="0" algn="l">
              <a:lnSpc>
                <a:spcPct val="150000"/>
              </a:lnSpc>
              <a:spcBef>
                <a:spcPts val="1000"/>
              </a:spcBef>
              <a:spcAft>
                <a:spcPts val="1000"/>
              </a:spcAft>
              <a:buSzPts val="2400"/>
              <a:buFont typeface="Noto Sans"/>
              <a:buAutoNum type="alphaLcPeriod"/>
            </a:pPr>
            <a:r>
              <a:rPr lang="en"/>
              <a:t>2</a:t>
            </a:r>
            <a:r>
              <a:rPr i="1" lang="en">
                <a:latin typeface="Times New Roman"/>
                <a:ea typeface="Times New Roman"/>
                <a:cs typeface="Times New Roman"/>
                <a:sym typeface="Times New Roman"/>
              </a:rPr>
              <a:t>ab</a:t>
            </a:r>
            <a:r>
              <a:rPr lang="en"/>
              <a:t>(4</a:t>
            </a:r>
            <a:r>
              <a:rPr i="1" lang="en">
                <a:latin typeface="Times New Roman"/>
                <a:ea typeface="Times New Roman"/>
                <a:cs typeface="Times New Roman"/>
                <a:sym typeface="Times New Roman"/>
              </a:rPr>
              <a:t>a</a:t>
            </a:r>
            <a:r>
              <a:rPr baseline="30000" lang="en"/>
              <a:t>2</a:t>
            </a:r>
            <a:r>
              <a:rPr lang="en"/>
              <a:t> + </a:t>
            </a:r>
            <a:r>
              <a:rPr i="1" lang="en">
                <a:latin typeface="Times New Roman"/>
                <a:ea typeface="Times New Roman"/>
                <a:cs typeface="Times New Roman"/>
                <a:sym typeface="Times New Roman"/>
              </a:rPr>
              <a:t>ab</a:t>
            </a:r>
            <a:r>
              <a:rPr lang="en"/>
              <a:t> − 3</a:t>
            </a:r>
            <a:r>
              <a:rPr i="1" lang="en">
                <a:latin typeface="Times New Roman"/>
                <a:ea typeface="Times New Roman"/>
                <a:cs typeface="Times New Roman"/>
                <a:sym typeface="Times New Roman"/>
              </a:rPr>
              <a:t>b</a:t>
            </a:r>
            <a:r>
              <a:rPr baseline="30000" lang="en"/>
              <a:t>2</a:t>
            </a:r>
            <a:r>
              <a:rPr lang="en"/>
              <a:t>)</a:t>
            </a:r>
            <a:endParaRPr/>
          </a:p>
        </p:txBody>
      </p:sp>
      <p:sp>
        <p:nvSpPr>
          <p:cNvPr id="241" name="Google Shape;24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2" name="Google Shape;242;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6.4.3 Factoring the GCF from Polynomials</a:t>
            </a:r>
            <a:endParaRPr/>
          </a:p>
        </p:txBody>
      </p:sp>
      <p:sp>
        <p:nvSpPr>
          <p:cNvPr descr="An arrow icon reads &quot;Let's review!&quot; and links to a slide that reviews the content that was assessed in the self check question. " id="243" name="Google Shape;243;p31"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7" name="Shape 247"/>
        <p:cNvGrpSpPr/>
        <p:nvPr/>
      </p:nvGrpSpPr>
      <p:grpSpPr>
        <a:xfrm>
          <a:off x="0" y="0"/>
          <a:ext cx="0" cy="0"/>
          <a:chOff x="0" y="0"/>
          <a:chExt cx="0" cy="0"/>
        </a:xfrm>
      </p:grpSpPr>
      <p:pic>
        <p:nvPicPr>
          <p:cNvPr descr="Icon indicating the slide contains a additional resources for students who struggled with the check for understanding (self check) question" id="248" name="Google Shape;248;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9" name="Google Shape;249;p32"/>
          <p:cNvSpPr txBox="1"/>
          <p:nvPr>
            <p:ph type="title"/>
          </p:nvPr>
        </p:nvSpPr>
        <p:spPr>
          <a:xfrm>
            <a:off x="311700" y="79151"/>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0" name="Google Shape;250;p32"/>
          <p:cNvSpPr txBox="1"/>
          <p:nvPr>
            <p:ph idx="1" type="body"/>
          </p:nvPr>
        </p:nvSpPr>
        <p:spPr>
          <a:xfrm>
            <a:off x="311700" y="849950"/>
            <a:ext cx="5590200" cy="39351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1200"/>
              </a:spcAft>
              <a:buNone/>
            </a:pPr>
            <a:r>
              <a:rPr lang="en"/>
              <a:t>Factor: 8</a:t>
            </a:r>
            <a:r>
              <a:rPr i="1" lang="en">
                <a:latin typeface="Times New Roman"/>
                <a:ea typeface="Times New Roman"/>
                <a:cs typeface="Times New Roman"/>
                <a:sym typeface="Times New Roman"/>
              </a:rPr>
              <a:t>m</a:t>
            </a:r>
            <a:r>
              <a:rPr baseline="30000" lang="en"/>
              <a:t>3</a:t>
            </a:r>
            <a:r>
              <a:rPr lang="en"/>
              <a:t> – 12</a:t>
            </a:r>
            <a:r>
              <a:rPr i="1" lang="en">
                <a:latin typeface="Times New Roman"/>
                <a:ea typeface="Times New Roman"/>
                <a:cs typeface="Times New Roman"/>
                <a:sym typeface="Times New Roman"/>
              </a:rPr>
              <a:t>m</a:t>
            </a:r>
            <a:r>
              <a:rPr baseline="30000" lang="en"/>
              <a:t>2</a:t>
            </a:r>
            <a:r>
              <a:rPr i="1" lang="en">
                <a:latin typeface="Times New Roman"/>
                <a:ea typeface="Times New Roman"/>
                <a:cs typeface="Times New Roman"/>
                <a:sym typeface="Times New Roman"/>
              </a:rPr>
              <a:t>n</a:t>
            </a:r>
            <a:r>
              <a:rPr lang="en"/>
              <a:t> + 20</a:t>
            </a:r>
            <a:r>
              <a:rPr i="1" lang="en">
                <a:latin typeface="Times New Roman"/>
                <a:ea typeface="Times New Roman"/>
                <a:cs typeface="Times New Roman"/>
                <a:sym typeface="Times New Roman"/>
              </a:rPr>
              <a:t>mn</a:t>
            </a:r>
            <a:r>
              <a:rPr baseline="30000" lang="en"/>
              <a:t>2</a:t>
            </a:r>
            <a:endParaRPr baseline="30000"/>
          </a:p>
        </p:txBody>
      </p:sp>
      <p:sp>
        <p:nvSpPr>
          <p:cNvPr id="251" name="Google Shape;251;p32"/>
          <p:cNvSpPr txBox="1"/>
          <p:nvPr>
            <p:ph idx="2" type="body"/>
          </p:nvPr>
        </p:nvSpPr>
        <p:spPr>
          <a:xfrm>
            <a:off x="4314905" y="960125"/>
            <a:ext cx="4672200" cy="3657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a:t>FACTORING THE GCF </a:t>
            </a:r>
            <a:br>
              <a:rPr b="1" lang="en"/>
            </a:br>
            <a:r>
              <a:rPr b="1" lang="en"/>
              <a:t>OF TWO POLYNOMIALS</a:t>
            </a:r>
            <a:endParaRPr/>
          </a:p>
          <a:p>
            <a:pPr indent="0" lvl="0" marL="0" rtl="0" algn="l">
              <a:lnSpc>
                <a:spcPct val="100000"/>
              </a:lnSpc>
              <a:spcBef>
                <a:spcPts val="4000"/>
              </a:spcBef>
              <a:spcAft>
                <a:spcPts val="0"/>
              </a:spcAft>
              <a:buClr>
                <a:schemeClr val="dk1"/>
              </a:buClr>
              <a:buSzPts val="1100"/>
              <a:buFont typeface="Arial"/>
              <a:buNone/>
            </a:pPr>
            <a:r>
              <a:rPr b="1" lang="en"/>
              <a:t>Step 1 -</a:t>
            </a:r>
            <a:r>
              <a:rPr lang="en"/>
              <a:t> Find the GCF of all the terms in the polynomial. </a:t>
            </a:r>
            <a:endParaRPr/>
          </a:p>
          <a:p>
            <a:pPr indent="0" lvl="0" marL="0" rtl="0" algn="l">
              <a:lnSpc>
                <a:spcPct val="100000"/>
              </a:lnSpc>
              <a:spcBef>
                <a:spcPts val="1000"/>
              </a:spcBef>
              <a:spcAft>
                <a:spcPts val="0"/>
              </a:spcAft>
              <a:buClr>
                <a:schemeClr val="dk1"/>
              </a:buClr>
              <a:buSzPts val="1100"/>
              <a:buFont typeface="Arial"/>
              <a:buNone/>
            </a:pPr>
            <a:r>
              <a:rPr b="1" lang="en"/>
              <a:t>Step 2 -</a:t>
            </a:r>
            <a:r>
              <a:rPr lang="en"/>
              <a:t> Rewrite each term using the GCF.</a:t>
            </a:r>
            <a:endParaRPr/>
          </a:p>
          <a:p>
            <a:pPr indent="0" lvl="0" marL="0" rtl="0" algn="l">
              <a:lnSpc>
                <a:spcPct val="100000"/>
              </a:lnSpc>
              <a:spcBef>
                <a:spcPts val="1000"/>
              </a:spcBef>
              <a:spcAft>
                <a:spcPts val="0"/>
              </a:spcAft>
              <a:buClr>
                <a:schemeClr val="dk1"/>
              </a:buClr>
              <a:buSzPts val="1100"/>
              <a:buFont typeface="Arial"/>
              <a:buNone/>
            </a:pPr>
            <a:r>
              <a:rPr b="1" lang="en"/>
              <a:t>Step 3 -</a:t>
            </a:r>
            <a:r>
              <a:rPr lang="en"/>
              <a:t> Factor the GCF (“reverse distribute”). </a:t>
            </a:r>
            <a:endParaRPr/>
          </a:p>
          <a:p>
            <a:pPr indent="0" lvl="0" marL="0" rtl="0" algn="l">
              <a:lnSpc>
                <a:spcPct val="100000"/>
              </a:lnSpc>
              <a:spcBef>
                <a:spcPts val="1000"/>
              </a:spcBef>
              <a:spcAft>
                <a:spcPts val="0"/>
              </a:spcAft>
              <a:buNone/>
            </a:pPr>
            <a:r>
              <a:rPr b="1" lang="en"/>
              <a:t>Step 4 -</a:t>
            </a:r>
            <a:r>
              <a:rPr lang="en"/>
              <a:t> Check by multiplying the factors.</a:t>
            </a:r>
            <a:endParaRPr sz="2000"/>
          </a:p>
        </p:txBody>
      </p:sp>
      <p:cxnSp>
        <p:nvCxnSpPr>
          <p:cNvPr descr="a gray line segment used to visually separate the title from the &quot;how to&quot; steps" id="252" name="Google Shape;252;p32"/>
          <p:cNvCxnSpPr/>
          <p:nvPr/>
        </p:nvCxnSpPr>
        <p:spPr>
          <a:xfrm>
            <a:off x="4705750" y="1735350"/>
            <a:ext cx="3905400" cy="27000"/>
          </a:xfrm>
          <a:prstGeom prst="straightConnector1">
            <a:avLst/>
          </a:prstGeom>
          <a:noFill/>
          <a:ln cap="flat" cmpd="sng" w="28575">
            <a:solidFill>
              <a:srgbClr val="9E9E9E"/>
            </a:solidFill>
            <a:prstDash val="solid"/>
            <a:round/>
            <a:headEnd len="med" w="med" type="none"/>
            <a:tailEnd len="med" w="med" type="none"/>
          </a:ln>
        </p:spPr>
      </p:cxnSp>
      <p:sp>
        <p:nvSpPr>
          <p:cNvPr id="253" name="Google Shape;253;p32"/>
          <p:cNvSpPr txBox="1"/>
          <p:nvPr>
            <p:ph idx="12" type="sldNum"/>
          </p:nvPr>
        </p:nvSpPr>
        <p:spPr>
          <a:xfrm>
            <a:off x="8283608" y="469928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32"/>
          <p:cNvSpPr txBox="1"/>
          <p:nvPr>
            <p:ph idx="3" type="sldNum"/>
          </p:nvPr>
        </p:nvSpPr>
        <p:spPr>
          <a:xfrm>
            <a:off x="311700" y="4699291"/>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6.4.3 Factoring the GCF from Polynomials - Additional Resources</a:t>
            </a:r>
            <a:endParaRPr>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60" name="Google Shape;260;p33"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61" name="Google Shape;261;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Group Hug 🤗 Time</a:t>
            </a:r>
            <a:endParaRPr>
              <a:solidFill>
                <a:srgbClr val="005047"/>
              </a:solidFill>
            </a:endParaRPr>
          </a:p>
        </p:txBody>
      </p:sp>
      <p:sp>
        <p:nvSpPr>
          <p:cNvPr id="267" name="Google Shape;267;p34"/>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What GCF could we use to factor the following polynomial?</a:t>
            </a:r>
            <a:endParaRPr/>
          </a:p>
          <a:p>
            <a:pPr indent="0" lvl="0" marL="0" rtl="0" algn="ctr">
              <a:lnSpc>
                <a:spcPct val="90000"/>
              </a:lnSpc>
              <a:spcBef>
                <a:spcPts val="2800"/>
              </a:spcBef>
              <a:spcAft>
                <a:spcPts val="1200"/>
              </a:spcAft>
              <a:buNone/>
            </a:pPr>
            <a:r>
              <a:rPr i="1" lang="en">
                <a:latin typeface="Times New Roman"/>
                <a:ea typeface="Times New Roman"/>
                <a:cs typeface="Times New Roman"/>
                <a:sym typeface="Times New Roman"/>
              </a:rPr>
              <a:t>ms</a:t>
            </a:r>
            <a:r>
              <a:rPr lang="en"/>
              <a:t> – 4</a:t>
            </a:r>
            <a:r>
              <a:rPr i="1" lang="en">
                <a:latin typeface="Times New Roman"/>
                <a:ea typeface="Times New Roman"/>
                <a:cs typeface="Times New Roman"/>
                <a:sym typeface="Times New Roman"/>
              </a:rPr>
              <a:t>m</a:t>
            </a:r>
            <a:r>
              <a:rPr lang="en"/>
              <a:t> + 7</a:t>
            </a:r>
            <a:r>
              <a:rPr i="1" lang="en">
                <a:latin typeface="Times New Roman"/>
                <a:ea typeface="Times New Roman"/>
                <a:cs typeface="Times New Roman"/>
                <a:sym typeface="Times New Roman"/>
              </a:rPr>
              <a:t>s</a:t>
            </a:r>
            <a:r>
              <a:rPr lang="en"/>
              <a:t> – 28</a:t>
            </a:r>
            <a:endParaRPr/>
          </a:p>
        </p:txBody>
      </p:sp>
      <p:sp>
        <p:nvSpPr>
          <p:cNvPr id="268" name="Google Shape;26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9" name="Google Shape;269;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6.4.4 Factoring Polynomials by Grouping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p3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None/>
            </a:pPr>
            <a:r>
              <a:rPr lang="en"/>
              <a:t>Group Hug 🤗 Time</a:t>
            </a:r>
            <a:endParaRPr sz="3000">
              <a:solidFill>
                <a:srgbClr val="005047"/>
              </a:solidFill>
            </a:endParaRPr>
          </a:p>
        </p:txBody>
      </p:sp>
      <p:sp>
        <p:nvSpPr>
          <p:cNvPr id="275" name="Google Shape;275;p35"/>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Factor by grouping. </a:t>
            </a:r>
            <a:endParaRPr sz="2400"/>
          </a:p>
          <a:p>
            <a:pPr indent="-381000" lvl="0" marL="457200" rtl="0" algn="l">
              <a:lnSpc>
                <a:spcPct val="100000"/>
              </a:lnSpc>
              <a:spcBef>
                <a:spcPts val="1200"/>
              </a:spcBef>
              <a:spcAft>
                <a:spcPts val="0"/>
              </a:spcAft>
              <a:buSzPts val="2400"/>
              <a:buAutoNum type="arabicPeriod"/>
            </a:pPr>
            <a:r>
              <a:rPr i="1" lang="en" sz="2400">
                <a:latin typeface="Times New Roman"/>
                <a:ea typeface="Times New Roman"/>
                <a:cs typeface="Times New Roman"/>
                <a:sym typeface="Times New Roman"/>
              </a:rPr>
              <a:t>xy</a:t>
            </a:r>
            <a:r>
              <a:rPr lang="en" sz="2400"/>
              <a:t> + 7</a:t>
            </a:r>
            <a:r>
              <a:rPr i="1" lang="en" sz="2400">
                <a:latin typeface="Times New Roman"/>
                <a:ea typeface="Times New Roman"/>
                <a:cs typeface="Times New Roman"/>
                <a:sym typeface="Times New Roman"/>
              </a:rPr>
              <a:t>y</a:t>
            </a:r>
            <a:r>
              <a:rPr lang="en" sz="2400"/>
              <a:t> + 8</a:t>
            </a:r>
            <a:r>
              <a:rPr i="1" lang="en" sz="2400">
                <a:latin typeface="Times New Roman"/>
                <a:ea typeface="Times New Roman"/>
                <a:cs typeface="Times New Roman"/>
                <a:sym typeface="Times New Roman"/>
              </a:rPr>
              <a:t>x</a:t>
            </a:r>
            <a:r>
              <a:rPr lang="en" sz="2400"/>
              <a:t> + 56</a:t>
            </a:r>
            <a:endParaRPr sz="2400"/>
          </a:p>
          <a:p>
            <a:pPr indent="-381000" lvl="0" marL="457200" rtl="0" algn="l">
              <a:lnSpc>
                <a:spcPct val="100000"/>
              </a:lnSpc>
              <a:spcBef>
                <a:spcPts val="180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+ 2</a:t>
            </a:r>
            <a:r>
              <a:rPr i="1" lang="en" sz="2400">
                <a:latin typeface="Times New Roman"/>
                <a:ea typeface="Times New Roman"/>
                <a:cs typeface="Times New Roman"/>
                <a:sym typeface="Times New Roman"/>
              </a:rPr>
              <a:t>x</a:t>
            </a:r>
            <a:r>
              <a:rPr lang="en" sz="2400"/>
              <a:t> − 5</a:t>
            </a:r>
            <a:r>
              <a:rPr i="1" lang="en" sz="2400">
                <a:latin typeface="Times New Roman"/>
                <a:ea typeface="Times New Roman"/>
                <a:cs typeface="Times New Roman"/>
                <a:sym typeface="Times New Roman"/>
              </a:rPr>
              <a:t>x</a:t>
            </a:r>
            <a:r>
              <a:rPr lang="en" sz="2400"/>
              <a:t> − 10       </a:t>
            </a:r>
            <a:r>
              <a:rPr lang="en" sz="1800" u="sng">
                <a:solidFill>
                  <a:schemeClr val="hlink"/>
                </a:solidFill>
                <a:hlinkClick r:id="rId4"/>
              </a:rPr>
              <a:t>video</a:t>
            </a:r>
            <a:endParaRPr sz="1800"/>
          </a:p>
          <a:p>
            <a:pPr indent="-381000" lvl="0" marL="457200" rtl="0" algn="l">
              <a:lnSpc>
                <a:spcPct val="100000"/>
              </a:lnSpc>
              <a:spcBef>
                <a:spcPts val="1800"/>
              </a:spcBef>
              <a:spcAft>
                <a:spcPts val="0"/>
              </a:spcAft>
              <a:buSzPts val="2400"/>
              <a:buAutoNum type="arabicPeriod"/>
            </a:pPr>
            <a:r>
              <a:rPr lang="en" sz="2400"/>
              <a:t>20</a:t>
            </a:r>
            <a:r>
              <a:rPr i="1" lang="en" sz="2400">
                <a:latin typeface="Times New Roman"/>
                <a:ea typeface="Times New Roman"/>
                <a:cs typeface="Times New Roman"/>
                <a:sym typeface="Times New Roman"/>
              </a:rPr>
              <a:t>x</a:t>
            </a:r>
            <a:r>
              <a:rPr baseline="30000" lang="en" sz="2400"/>
              <a:t>2</a:t>
            </a:r>
            <a:r>
              <a:rPr lang="en" sz="2400"/>
              <a:t> − 16</a:t>
            </a:r>
            <a:r>
              <a:rPr i="1" lang="en" sz="2400">
                <a:latin typeface="Times New Roman"/>
                <a:ea typeface="Times New Roman"/>
                <a:cs typeface="Times New Roman"/>
                <a:sym typeface="Times New Roman"/>
              </a:rPr>
              <a:t>x</a:t>
            </a:r>
            <a:r>
              <a:rPr lang="en" sz="2400"/>
              <a:t> − 15</a:t>
            </a:r>
            <a:r>
              <a:rPr i="1" lang="en" sz="2400">
                <a:latin typeface="Times New Roman"/>
                <a:ea typeface="Times New Roman"/>
                <a:cs typeface="Times New Roman"/>
                <a:sym typeface="Times New Roman"/>
              </a:rPr>
              <a:t>x</a:t>
            </a:r>
            <a:r>
              <a:rPr lang="en" sz="2400"/>
              <a:t> + 12</a:t>
            </a:r>
            <a:endParaRPr sz="2400"/>
          </a:p>
          <a:p>
            <a:pPr indent="-381000" lvl="0" marL="457200" rtl="0" algn="l">
              <a:lnSpc>
                <a:spcPct val="100000"/>
              </a:lnSpc>
              <a:spcBef>
                <a:spcPts val="1800"/>
              </a:spcBef>
              <a:spcAft>
                <a:spcPts val="180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+ 4</a:t>
            </a:r>
            <a:r>
              <a:rPr i="1" lang="en" sz="2400">
                <a:latin typeface="Times New Roman"/>
                <a:ea typeface="Times New Roman"/>
                <a:cs typeface="Times New Roman"/>
                <a:sym typeface="Times New Roman"/>
              </a:rPr>
              <a:t>x</a:t>
            </a:r>
            <a:r>
              <a:rPr lang="en" sz="2400"/>
              <a:t> − 7</a:t>
            </a:r>
            <a:r>
              <a:rPr i="1" lang="en" sz="2400">
                <a:latin typeface="Times New Roman"/>
                <a:ea typeface="Times New Roman"/>
                <a:cs typeface="Times New Roman"/>
                <a:sym typeface="Times New Roman"/>
              </a:rPr>
              <a:t>x</a:t>
            </a:r>
            <a:r>
              <a:rPr lang="en" sz="2400"/>
              <a:t> − 28</a:t>
            </a:r>
            <a:endParaRPr sz="2400"/>
          </a:p>
        </p:txBody>
      </p:sp>
      <p:sp>
        <p:nvSpPr>
          <p:cNvPr id="276" name="Google Shape;276;p35"/>
          <p:cNvSpPr txBox="1"/>
          <p:nvPr>
            <p:ph idx="2" type="body"/>
          </p:nvPr>
        </p:nvSpPr>
        <p:spPr>
          <a:xfrm>
            <a:off x="4832400" y="1517050"/>
            <a:ext cx="3999900" cy="31008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startAt="5"/>
            </a:pPr>
            <a:r>
              <a:rPr lang="en"/>
              <a:t>2</a:t>
            </a:r>
            <a:r>
              <a:rPr i="1" lang="en" sz="2400">
                <a:latin typeface="Times New Roman"/>
                <a:ea typeface="Times New Roman"/>
                <a:cs typeface="Times New Roman"/>
                <a:sym typeface="Times New Roman"/>
              </a:rPr>
              <a:t>x</a:t>
            </a:r>
            <a:r>
              <a:rPr baseline="30000" lang="en"/>
              <a:t>2</a:t>
            </a:r>
            <a:r>
              <a:rPr lang="en"/>
              <a:t> − 14</a:t>
            </a:r>
            <a:r>
              <a:rPr i="1" lang="en" sz="2400">
                <a:latin typeface="Times New Roman"/>
                <a:ea typeface="Times New Roman"/>
                <a:cs typeface="Times New Roman"/>
                <a:sym typeface="Times New Roman"/>
              </a:rPr>
              <a:t>x</a:t>
            </a:r>
            <a:r>
              <a:rPr lang="en"/>
              <a:t> − 5</a:t>
            </a:r>
            <a:r>
              <a:rPr i="1" lang="en" sz="2400">
                <a:latin typeface="Times New Roman"/>
                <a:ea typeface="Times New Roman"/>
                <a:cs typeface="Times New Roman"/>
                <a:sym typeface="Times New Roman"/>
              </a:rPr>
              <a:t>x</a:t>
            </a:r>
            <a:r>
              <a:rPr lang="en"/>
              <a:t> + 35   </a:t>
            </a:r>
            <a:endParaRPr/>
          </a:p>
          <a:p>
            <a:pPr indent="-368300" lvl="0" marL="457200" rtl="0" algn="l">
              <a:lnSpc>
                <a:spcPct val="100000"/>
              </a:lnSpc>
              <a:spcBef>
                <a:spcPts val="1800"/>
              </a:spcBef>
              <a:spcAft>
                <a:spcPts val="0"/>
              </a:spcAft>
              <a:buSzPts val="2200"/>
              <a:buAutoNum type="arabicPeriod" startAt="5"/>
            </a:pPr>
            <a:r>
              <a:rPr i="1" lang="en" sz="2400">
                <a:latin typeface="Times New Roman"/>
                <a:ea typeface="Times New Roman"/>
                <a:cs typeface="Times New Roman"/>
                <a:sym typeface="Times New Roman"/>
              </a:rPr>
              <a:t>xy</a:t>
            </a:r>
            <a:r>
              <a:rPr lang="en"/>
              <a:t> − 6</a:t>
            </a:r>
            <a:r>
              <a:rPr i="1" lang="en" sz="2400">
                <a:latin typeface="Times New Roman"/>
                <a:ea typeface="Times New Roman"/>
                <a:cs typeface="Times New Roman"/>
                <a:sym typeface="Times New Roman"/>
              </a:rPr>
              <a:t>x</a:t>
            </a:r>
            <a:r>
              <a:rPr lang="en"/>
              <a:t> − 4</a:t>
            </a:r>
            <a:r>
              <a:rPr i="1" lang="en" sz="2400">
                <a:latin typeface="Times New Roman"/>
                <a:ea typeface="Times New Roman"/>
                <a:cs typeface="Times New Roman"/>
                <a:sym typeface="Times New Roman"/>
              </a:rPr>
              <a:t>y</a:t>
            </a:r>
            <a:r>
              <a:rPr lang="en"/>
              <a:t> + 24</a:t>
            </a:r>
            <a:endParaRPr/>
          </a:p>
          <a:p>
            <a:pPr indent="-368300" lvl="0" marL="457200" rtl="0" algn="l">
              <a:lnSpc>
                <a:spcPct val="100000"/>
              </a:lnSpc>
              <a:spcBef>
                <a:spcPts val="1800"/>
              </a:spcBef>
              <a:spcAft>
                <a:spcPts val="0"/>
              </a:spcAft>
              <a:buSzPts val="2200"/>
              <a:buAutoNum type="arabicPeriod" startAt="5"/>
            </a:pPr>
            <a:r>
              <a:rPr lang="en"/>
              <a:t>9</a:t>
            </a:r>
            <a:r>
              <a:rPr i="1" lang="en" sz="2400">
                <a:latin typeface="Times New Roman"/>
                <a:ea typeface="Times New Roman"/>
                <a:cs typeface="Times New Roman"/>
                <a:sym typeface="Times New Roman"/>
              </a:rPr>
              <a:t>x</a:t>
            </a:r>
            <a:r>
              <a:rPr baseline="30000" lang="en"/>
              <a:t>2</a:t>
            </a:r>
            <a:r>
              <a:rPr lang="en"/>
              <a:t> + 12</a:t>
            </a:r>
            <a:r>
              <a:rPr i="1" lang="en" sz="2400">
                <a:latin typeface="Times New Roman"/>
                <a:ea typeface="Times New Roman"/>
                <a:cs typeface="Times New Roman"/>
                <a:sym typeface="Times New Roman"/>
              </a:rPr>
              <a:t>x</a:t>
            </a:r>
            <a:r>
              <a:rPr lang="en"/>
              <a:t> − 15</a:t>
            </a:r>
            <a:r>
              <a:rPr i="1" lang="en" sz="2400">
                <a:latin typeface="Times New Roman"/>
                <a:ea typeface="Times New Roman"/>
                <a:cs typeface="Times New Roman"/>
                <a:sym typeface="Times New Roman"/>
              </a:rPr>
              <a:t>x</a:t>
            </a:r>
            <a:r>
              <a:rPr lang="en"/>
              <a:t> − 20</a:t>
            </a:r>
            <a:endParaRPr/>
          </a:p>
          <a:p>
            <a:pPr indent="-368300" lvl="0" marL="457200" rtl="0" algn="l">
              <a:lnSpc>
                <a:spcPct val="100000"/>
              </a:lnSpc>
              <a:spcBef>
                <a:spcPts val="1800"/>
              </a:spcBef>
              <a:spcAft>
                <a:spcPts val="1800"/>
              </a:spcAft>
              <a:buSzPts val="2200"/>
              <a:buAutoNum type="arabicPeriod" startAt="5"/>
            </a:pPr>
            <a:r>
              <a:rPr i="1" lang="en" sz="2400">
                <a:latin typeface="Times New Roman"/>
                <a:ea typeface="Times New Roman"/>
                <a:cs typeface="Times New Roman"/>
                <a:sym typeface="Times New Roman"/>
              </a:rPr>
              <a:t>xy</a:t>
            </a:r>
            <a:r>
              <a:rPr lang="en"/>
              <a:t> − 9</a:t>
            </a:r>
            <a:r>
              <a:rPr i="1" lang="en" sz="2400">
                <a:latin typeface="Times New Roman"/>
                <a:ea typeface="Times New Roman"/>
                <a:cs typeface="Times New Roman"/>
                <a:sym typeface="Times New Roman"/>
              </a:rPr>
              <a:t>x</a:t>
            </a:r>
            <a:r>
              <a:rPr lang="en"/>
              <a:t> + 2</a:t>
            </a:r>
            <a:r>
              <a:rPr i="1" lang="en" sz="2400">
                <a:latin typeface="Times New Roman"/>
                <a:ea typeface="Times New Roman"/>
                <a:cs typeface="Times New Roman"/>
                <a:sym typeface="Times New Roman"/>
              </a:rPr>
              <a:t>y</a:t>
            </a:r>
            <a:r>
              <a:rPr lang="en"/>
              <a:t> − 18</a:t>
            </a:r>
            <a:endParaRPr/>
          </a:p>
        </p:txBody>
      </p:sp>
      <p:sp>
        <p:nvSpPr>
          <p:cNvPr id="277" name="Google Shape;277;p3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8" name="Google Shape;278;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6.4.4 Factoring Polynomials by Grouping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descr="Icon indicating the slide contains a check for understanding question for students " id="283" name="Google Shape;283;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84" name="Google Shape;284;p3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Factor by grouping 42</a:t>
            </a:r>
            <a:r>
              <a:rPr i="1" lang="en">
                <a:solidFill>
                  <a:srgbClr val="424242"/>
                </a:solidFill>
                <a:latin typeface="Times New Roman"/>
                <a:ea typeface="Times New Roman"/>
                <a:cs typeface="Times New Roman"/>
                <a:sym typeface="Times New Roman"/>
              </a:rPr>
              <a:t>m</a:t>
            </a:r>
            <a:r>
              <a:rPr baseline="30000" lang="en">
                <a:solidFill>
                  <a:srgbClr val="424242"/>
                </a:solidFill>
              </a:rPr>
              <a:t>2</a:t>
            </a:r>
            <a:r>
              <a:rPr lang="en">
                <a:solidFill>
                  <a:srgbClr val="424242"/>
                </a:solidFill>
              </a:rPr>
              <a:t> − 18</a:t>
            </a:r>
            <a:r>
              <a:rPr i="1" lang="en">
                <a:solidFill>
                  <a:srgbClr val="424242"/>
                </a:solidFill>
                <a:latin typeface="Times New Roman"/>
                <a:ea typeface="Times New Roman"/>
                <a:cs typeface="Times New Roman"/>
                <a:sym typeface="Times New Roman"/>
              </a:rPr>
              <a:t>m</a:t>
            </a:r>
            <a:r>
              <a:rPr lang="en">
                <a:solidFill>
                  <a:srgbClr val="424242"/>
                </a:solidFill>
              </a:rPr>
              <a:t> − 35</a:t>
            </a:r>
            <a:r>
              <a:rPr i="1" lang="en">
                <a:solidFill>
                  <a:srgbClr val="424242"/>
                </a:solidFill>
                <a:latin typeface="Times New Roman"/>
                <a:ea typeface="Times New Roman"/>
                <a:cs typeface="Times New Roman"/>
                <a:sym typeface="Times New Roman"/>
              </a:rPr>
              <a:t>m</a:t>
            </a:r>
            <a:r>
              <a:rPr lang="en">
                <a:solidFill>
                  <a:srgbClr val="424242"/>
                </a:solidFill>
              </a:rPr>
              <a:t> + 15. </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(14</a:t>
            </a:r>
            <a:r>
              <a:rPr i="1" lang="en">
                <a:solidFill>
                  <a:srgbClr val="424242"/>
                </a:solidFill>
                <a:latin typeface="Times New Roman"/>
                <a:ea typeface="Times New Roman"/>
                <a:cs typeface="Times New Roman"/>
                <a:sym typeface="Times New Roman"/>
              </a:rPr>
              <a:t>m</a:t>
            </a:r>
            <a:r>
              <a:rPr lang="en">
                <a:solidFill>
                  <a:srgbClr val="424242"/>
                </a:solidFill>
              </a:rPr>
              <a:t> − 3)(3</a:t>
            </a:r>
            <a:r>
              <a:rPr i="1" lang="en">
                <a:solidFill>
                  <a:srgbClr val="424242"/>
                </a:solidFill>
                <a:latin typeface="Times New Roman"/>
                <a:ea typeface="Times New Roman"/>
                <a:cs typeface="Times New Roman"/>
                <a:sym typeface="Times New Roman"/>
              </a:rPr>
              <a:t>m</a:t>
            </a:r>
            <a:r>
              <a:rPr lang="en">
                <a:solidFill>
                  <a:srgbClr val="424242"/>
                </a:solidFill>
              </a:rPr>
              <a:t> − 5)</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(7</a:t>
            </a:r>
            <a:r>
              <a:rPr i="1" lang="en">
                <a:solidFill>
                  <a:srgbClr val="424242"/>
                </a:solidFill>
                <a:latin typeface="Times New Roman"/>
                <a:ea typeface="Times New Roman"/>
                <a:cs typeface="Times New Roman"/>
                <a:sym typeface="Times New Roman"/>
              </a:rPr>
              <a:t>m</a:t>
            </a:r>
            <a:r>
              <a:rPr lang="en">
                <a:solidFill>
                  <a:srgbClr val="424242"/>
                </a:solidFill>
              </a:rPr>
              <a:t> − 3)(6</a:t>
            </a:r>
            <a:r>
              <a:rPr i="1" lang="en">
                <a:solidFill>
                  <a:srgbClr val="424242"/>
                </a:solidFill>
                <a:latin typeface="Times New Roman"/>
                <a:ea typeface="Times New Roman"/>
                <a:cs typeface="Times New Roman"/>
                <a:sym typeface="Times New Roman"/>
              </a:rPr>
              <a:t>m</a:t>
            </a:r>
            <a:r>
              <a:rPr lang="en">
                <a:solidFill>
                  <a:srgbClr val="424242"/>
                </a:solidFill>
              </a:rPr>
              <a:t> − 5)</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(7</a:t>
            </a:r>
            <a:r>
              <a:rPr i="1" lang="en">
                <a:solidFill>
                  <a:srgbClr val="424242"/>
                </a:solidFill>
                <a:latin typeface="Times New Roman"/>
                <a:ea typeface="Times New Roman"/>
                <a:cs typeface="Times New Roman"/>
                <a:sym typeface="Times New Roman"/>
              </a:rPr>
              <a:t>m</a:t>
            </a:r>
            <a:r>
              <a:rPr lang="en">
                <a:solidFill>
                  <a:srgbClr val="424242"/>
                </a:solidFill>
              </a:rPr>
              <a:t> + 3)(6</a:t>
            </a:r>
            <a:r>
              <a:rPr i="1" lang="en">
                <a:solidFill>
                  <a:srgbClr val="424242"/>
                </a:solidFill>
                <a:latin typeface="Times New Roman"/>
                <a:ea typeface="Times New Roman"/>
                <a:cs typeface="Times New Roman"/>
                <a:sym typeface="Times New Roman"/>
              </a:rPr>
              <a:t>m</a:t>
            </a:r>
            <a:r>
              <a:rPr lang="en">
                <a:solidFill>
                  <a:srgbClr val="424242"/>
                </a:solidFill>
              </a:rPr>
              <a:t> + 5)</a:t>
            </a:r>
            <a:endParaRPr>
              <a:solidFill>
                <a:srgbClr val="424242"/>
              </a:solidFill>
            </a:endParaRPr>
          </a:p>
          <a:p>
            <a:pPr indent="-381000" lvl="0" marL="914400" rtl="0" algn="l">
              <a:lnSpc>
                <a:spcPct val="100000"/>
              </a:lnSpc>
              <a:spcBef>
                <a:spcPts val="0"/>
              </a:spcBef>
              <a:spcAft>
                <a:spcPts val="0"/>
              </a:spcAft>
              <a:buClr>
                <a:srgbClr val="424242"/>
              </a:buClr>
              <a:buSzPts val="2400"/>
              <a:buFont typeface="Calibri"/>
              <a:buAutoNum type="alphaLcPeriod"/>
            </a:pPr>
            <a:r>
              <a:rPr lang="en">
                <a:solidFill>
                  <a:srgbClr val="424242"/>
                </a:solidFill>
              </a:rPr>
              <a:t>(7</a:t>
            </a:r>
            <a:r>
              <a:rPr i="1" lang="en">
                <a:solidFill>
                  <a:srgbClr val="424242"/>
                </a:solidFill>
                <a:latin typeface="Times New Roman"/>
                <a:ea typeface="Times New Roman"/>
                <a:cs typeface="Times New Roman"/>
                <a:sym typeface="Times New Roman"/>
              </a:rPr>
              <a:t>m</a:t>
            </a:r>
            <a:r>
              <a:rPr lang="en">
                <a:solidFill>
                  <a:srgbClr val="424242"/>
                </a:solidFill>
              </a:rPr>
              <a:t> − 5)(6</a:t>
            </a:r>
            <a:r>
              <a:rPr i="1" lang="en">
                <a:solidFill>
                  <a:srgbClr val="424242"/>
                </a:solidFill>
                <a:latin typeface="Times New Roman"/>
                <a:ea typeface="Times New Roman"/>
                <a:cs typeface="Times New Roman"/>
                <a:sym typeface="Times New Roman"/>
              </a:rPr>
              <a:t>m</a:t>
            </a:r>
            <a:r>
              <a:rPr lang="en">
                <a:solidFill>
                  <a:srgbClr val="424242"/>
                </a:solidFill>
              </a:rPr>
              <a:t> − 3)</a:t>
            </a:r>
            <a:endParaRPr>
              <a:solidFill>
                <a:srgbClr val="424242"/>
              </a:solidFill>
            </a:endParaRPr>
          </a:p>
        </p:txBody>
      </p:sp>
      <p:sp>
        <p:nvSpPr>
          <p:cNvPr id="285" name="Google Shape;28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6.4.4 Factoring Polynomials by Grouping</a:t>
            </a:r>
            <a:endParaRPr/>
          </a:p>
        </p:txBody>
      </p:sp>
      <p:sp>
        <p:nvSpPr>
          <p:cNvPr descr="An arrow icon reads &quot;Let's review!&quot; and links to a slide that reviews the content that was assessed in the self check question. " id="287" name="Google Shape;287;p3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91" name="Shape 29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92" name="Google Shape;292;p3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93" name="Google Shape;293;p37"/>
          <p:cNvSpPr txBox="1"/>
          <p:nvPr>
            <p:ph type="title"/>
          </p:nvPr>
        </p:nvSpPr>
        <p:spPr>
          <a:xfrm>
            <a:off x="159050" y="88800"/>
            <a:ext cx="55689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94" name="Google Shape;294;p37"/>
          <p:cNvSpPr txBox="1"/>
          <p:nvPr>
            <p:ph idx="1" type="body"/>
          </p:nvPr>
        </p:nvSpPr>
        <p:spPr>
          <a:xfrm>
            <a:off x="139725" y="960125"/>
            <a:ext cx="3502800" cy="384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000"/>
              <a:t>Factor: </a:t>
            </a:r>
            <a:r>
              <a:rPr i="1" lang="en" sz="2000">
                <a:latin typeface="Times New Roman"/>
                <a:ea typeface="Times New Roman"/>
                <a:cs typeface="Times New Roman"/>
                <a:sym typeface="Times New Roman"/>
              </a:rPr>
              <a:t>x</a:t>
            </a:r>
            <a:r>
              <a:rPr baseline="30000" lang="en" sz="2000"/>
              <a:t>2</a:t>
            </a:r>
            <a:r>
              <a:rPr lang="en" sz="2000"/>
              <a:t> + 3</a:t>
            </a:r>
            <a:r>
              <a:rPr i="1" lang="en" sz="2000">
                <a:latin typeface="Times New Roman"/>
                <a:ea typeface="Times New Roman"/>
                <a:cs typeface="Times New Roman"/>
                <a:sym typeface="Times New Roman"/>
              </a:rPr>
              <a:t>x</a:t>
            </a:r>
            <a:r>
              <a:rPr lang="en" sz="2000"/>
              <a:t>  – 2</a:t>
            </a:r>
            <a:r>
              <a:rPr i="1" lang="en" sz="2000">
                <a:latin typeface="Times New Roman"/>
                <a:ea typeface="Times New Roman"/>
                <a:cs typeface="Times New Roman"/>
                <a:sym typeface="Times New Roman"/>
              </a:rPr>
              <a:t>x</a:t>
            </a:r>
            <a:r>
              <a:rPr lang="en" sz="2000"/>
              <a:t> – 6</a:t>
            </a:r>
            <a:endParaRPr sz="2000"/>
          </a:p>
        </p:txBody>
      </p:sp>
      <p:sp>
        <p:nvSpPr>
          <p:cNvPr id="295" name="Google Shape;295;p37"/>
          <p:cNvSpPr txBox="1"/>
          <p:nvPr>
            <p:ph idx="2" type="body"/>
          </p:nvPr>
        </p:nvSpPr>
        <p:spPr>
          <a:xfrm>
            <a:off x="3955325" y="1076850"/>
            <a:ext cx="5059800" cy="3657600"/>
          </a:xfrm>
          <a:prstGeom prst="rect">
            <a:avLst/>
          </a:prstGeom>
        </p:spPr>
        <p:txBody>
          <a:bodyPr anchorCtr="0" anchor="t" bIns="91425" lIns="91425" spcFirstLastPara="1" rIns="91425" wrap="square" tIns="91425">
            <a:noAutofit/>
          </a:bodyPr>
          <a:lstStyle/>
          <a:p>
            <a:pPr indent="0" lvl="0" marL="0" rtl="0" algn="ctr">
              <a:spcBef>
                <a:spcPts val="2000"/>
              </a:spcBef>
              <a:spcAft>
                <a:spcPts val="0"/>
              </a:spcAft>
              <a:buNone/>
            </a:pPr>
            <a:r>
              <a:rPr b="1" lang="en"/>
              <a:t>FACTORING BY GROUPING</a:t>
            </a:r>
            <a:endParaRPr b="1"/>
          </a:p>
          <a:p>
            <a:pPr indent="0" lvl="0" marL="0" rtl="0" algn="l">
              <a:spcBef>
                <a:spcPts val="4000"/>
              </a:spcBef>
              <a:spcAft>
                <a:spcPts val="0"/>
              </a:spcAft>
              <a:buNone/>
            </a:pPr>
            <a:r>
              <a:rPr b="1" lang="en"/>
              <a:t>Step 1 -</a:t>
            </a:r>
            <a:r>
              <a:rPr lang="en"/>
              <a:t> Group the terms with common factors. </a:t>
            </a:r>
            <a:endParaRPr/>
          </a:p>
          <a:p>
            <a:pPr indent="0" lvl="0" marL="0" rtl="0" algn="l">
              <a:spcBef>
                <a:spcPts val="1200"/>
              </a:spcBef>
              <a:spcAft>
                <a:spcPts val="0"/>
              </a:spcAft>
              <a:buNone/>
            </a:pPr>
            <a:r>
              <a:rPr b="1" lang="en"/>
              <a:t>Step 2 - </a:t>
            </a:r>
            <a:r>
              <a:rPr lang="en"/>
              <a:t>Factor out the common factor in each group. </a:t>
            </a:r>
            <a:endParaRPr/>
          </a:p>
          <a:p>
            <a:pPr indent="0" lvl="0" marL="0" rtl="0" algn="l">
              <a:spcBef>
                <a:spcPts val="1200"/>
              </a:spcBef>
              <a:spcAft>
                <a:spcPts val="0"/>
              </a:spcAft>
              <a:buNone/>
            </a:pPr>
            <a:r>
              <a:rPr b="1" lang="en"/>
              <a:t>Step 3 -</a:t>
            </a:r>
            <a:r>
              <a:rPr lang="en"/>
              <a:t> Factor the common factor from the expression. </a:t>
            </a:r>
            <a:endParaRPr/>
          </a:p>
          <a:p>
            <a:pPr indent="0" lvl="0" marL="0" rtl="0" algn="l">
              <a:spcBef>
                <a:spcPts val="1200"/>
              </a:spcBef>
              <a:spcAft>
                <a:spcPts val="0"/>
              </a:spcAft>
              <a:buNone/>
            </a:pPr>
            <a:r>
              <a:rPr b="1" lang="en"/>
              <a:t>Step 4 -</a:t>
            </a:r>
            <a:r>
              <a:rPr lang="en"/>
              <a:t> Check by multiplying the factors.</a:t>
            </a:r>
            <a:endParaRPr/>
          </a:p>
        </p:txBody>
      </p:sp>
      <p:cxnSp>
        <p:nvCxnSpPr>
          <p:cNvPr descr="a gray line segment used to visually separate the title from the &quot;how to&quot; steps" id="296" name="Google Shape;296;p37"/>
          <p:cNvCxnSpPr/>
          <p:nvPr/>
        </p:nvCxnSpPr>
        <p:spPr>
          <a:xfrm flipH="1" rot="10800000">
            <a:off x="4627575" y="1699865"/>
            <a:ext cx="3924900" cy="4200"/>
          </a:xfrm>
          <a:prstGeom prst="straightConnector1">
            <a:avLst/>
          </a:prstGeom>
          <a:noFill/>
          <a:ln cap="flat" cmpd="sng" w="28575">
            <a:solidFill>
              <a:srgbClr val="9E9E9E"/>
            </a:solidFill>
            <a:prstDash val="solid"/>
            <a:round/>
            <a:headEnd len="med" w="med" type="none"/>
            <a:tailEnd len="med" w="med" type="none"/>
          </a:ln>
        </p:spPr>
      </p:cxnSp>
      <p:sp>
        <p:nvSpPr>
          <p:cNvPr id="297" name="Google Shape;297;p37"/>
          <p:cNvSpPr txBox="1"/>
          <p:nvPr>
            <p:ph idx="12" type="sldNum"/>
          </p:nvPr>
        </p:nvSpPr>
        <p:spPr>
          <a:xfrm>
            <a:off x="8283608" y="4708951"/>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37"/>
          <p:cNvSpPr txBox="1"/>
          <p:nvPr>
            <p:ph idx="3" type="sldNum"/>
          </p:nvPr>
        </p:nvSpPr>
        <p:spPr>
          <a:xfrm>
            <a:off x="311700" y="470895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6.4.4 Factoring Polynomials by Grouping - Additional Resources</a:t>
            </a:r>
            <a:endParaRPr>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04" name="Google Shape;304;p3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Factoring by Grouping</a:t>
            </a:r>
            <a:endParaRPr/>
          </a:p>
        </p:txBody>
      </p:sp>
      <p:pic>
        <p:nvPicPr>
          <p:cNvPr descr="Students use the grouping method to factor a polynomial." id="305" name="Google Shape;305;p38" title="Factoring by Grouping">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306" name="Google Shape;306;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3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6.4.4 Factoring Polynomials by Grouping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13" name="Google Shape;313;p39"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14" name="Google Shape;31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40"/>
          <p:cNvSpPr txBox="1"/>
          <p:nvPr>
            <p:ph type="title"/>
          </p:nvPr>
        </p:nvSpPr>
        <p:spPr>
          <a:xfrm>
            <a:off x="311700" y="88819"/>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20" name="Google Shape;320;p40"/>
          <p:cNvSpPr txBox="1"/>
          <p:nvPr>
            <p:ph idx="1" type="body"/>
          </p:nvPr>
        </p:nvSpPr>
        <p:spPr>
          <a:xfrm>
            <a:off x="311700" y="704925"/>
            <a:ext cx="8520600" cy="40233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Which of these polynomials has a greatest common factor of 1?</a:t>
            </a:r>
            <a:endParaRPr sz="2000"/>
          </a:p>
          <a:p>
            <a:pPr indent="-355600" lvl="1" marL="914400" rtl="0" algn="l">
              <a:lnSpc>
                <a:spcPct val="100000"/>
              </a:lnSpc>
              <a:spcBef>
                <a:spcPts val="500"/>
              </a:spcBef>
              <a:spcAft>
                <a:spcPts val="0"/>
              </a:spcAft>
              <a:buSzPts val="2000"/>
              <a:buAutoNum type="alphaLcPeriod"/>
            </a:pPr>
            <a:r>
              <a:rPr lang="en" sz="2000"/>
              <a:t>10</a:t>
            </a:r>
            <a:r>
              <a:rPr i="1" lang="en" sz="2000">
                <a:latin typeface="Times New Roman"/>
                <a:ea typeface="Times New Roman"/>
                <a:cs typeface="Times New Roman"/>
                <a:sym typeface="Times New Roman"/>
              </a:rPr>
              <a:t>q</a:t>
            </a:r>
            <a:r>
              <a:rPr baseline="30000" lang="en" sz="2000"/>
              <a:t>2</a:t>
            </a:r>
            <a:r>
              <a:rPr lang="en" sz="2000"/>
              <a:t> + 14</a:t>
            </a:r>
            <a:r>
              <a:rPr i="1" lang="en" sz="2000">
                <a:latin typeface="Times New Roman"/>
                <a:ea typeface="Times New Roman"/>
                <a:cs typeface="Times New Roman"/>
                <a:sym typeface="Times New Roman"/>
              </a:rPr>
              <a:t>q</a:t>
            </a:r>
            <a:r>
              <a:rPr lang="en" sz="2000"/>
              <a:t> + 20</a:t>
            </a:r>
            <a:endParaRPr sz="2000"/>
          </a:p>
          <a:p>
            <a:pPr indent="-355600" lvl="1" marL="914400" rtl="0" algn="l">
              <a:lnSpc>
                <a:spcPct val="100000"/>
              </a:lnSpc>
              <a:spcBef>
                <a:spcPts val="900"/>
              </a:spcBef>
              <a:spcAft>
                <a:spcPts val="0"/>
              </a:spcAft>
              <a:buSzPts val="2000"/>
              <a:buAutoNum type="alphaLcPeriod"/>
            </a:pPr>
            <a:r>
              <a:rPr lang="en" sz="2000"/>
              <a:t>12</a:t>
            </a:r>
            <a:r>
              <a:rPr i="1" lang="en" sz="2000">
                <a:latin typeface="Times New Roman"/>
                <a:ea typeface="Times New Roman"/>
                <a:cs typeface="Times New Roman"/>
                <a:sym typeface="Times New Roman"/>
              </a:rPr>
              <a:t>x</a:t>
            </a:r>
            <a:r>
              <a:rPr baseline="30000" lang="en" sz="2000"/>
              <a:t>3</a:t>
            </a:r>
            <a:r>
              <a:rPr lang="en" sz="2000"/>
              <a:t> – 2</a:t>
            </a:r>
            <a:r>
              <a:rPr i="1" lang="en" sz="2000">
                <a:latin typeface="Times New Roman"/>
                <a:ea typeface="Times New Roman"/>
                <a:cs typeface="Times New Roman"/>
                <a:sym typeface="Times New Roman"/>
              </a:rPr>
              <a:t>x</a:t>
            </a:r>
            <a:endParaRPr sz="2000"/>
          </a:p>
          <a:p>
            <a:pPr indent="-355600" lvl="1" marL="914400" rtl="0" algn="l">
              <a:lnSpc>
                <a:spcPct val="100000"/>
              </a:lnSpc>
              <a:spcBef>
                <a:spcPts val="900"/>
              </a:spcBef>
              <a:spcAft>
                <a:spcPts val="0"/>
              </a:spcAft>
              <a:buSzPts val="2000"/>
              <a:buAutoNum type="alphaLcPeriod"/>
            </a:pPr>
            <a:r>
              <a:rPr lang="en" sz="2000"/>
              <a:t>12</a:t>
            </a:r>
            <a:r>
              <a:rPr i="1" lang="en" sz="2000">
                <a:latin typeface="Times New Roman"/>
                <a:ea typeface="Times New Roman"/>
                <a:cs typeface="Times New Roman"/>
                <a:sym typeface="Times New Roman"/>
              </a:rPr>
              <a:t>x</a:t>
            </a:r>
            <a:r>
              <a:rPr baseline="30000" lang="en" sz="2000"/>
              <a:t>3</a:t>
            </a:r>
            <a:r>
              <a:rPr i="1" lang="en" sz="2000">
                <a:latin typeface="Times New Roman"/>
                <a:ea typeface="Times New Roman"/>
                <a:cs typeface="Times New Roman"/>
                <a:sym typeface="Times New Roman"/>
              </a:rPr>
              <a:t>y</a:t>
            </a:r>
            <a:r>
              <a:rPr lang="en" sz="2000"/>
              <a:t> – 7</a:t>
            </a:r>
            <a:r>
              <a:rPr i="1" lang="en" sz="2000">
                <a:latin typeface="Times New Roman"/>
                <a:ea typeface="Times New Roman"/>
                <a:cs typeface="Times New Roman"/>
                <a:sym typeface="Times New Roman"/>
              </a:rPr>
              <a:t>g</a:t>
            </a:r>
            <a:r>
              <a:rPr baseline="30000" lang="en" sz="2000"/>
              <a:t>8</a:t>
            </a:r>
            <a:r>
              <a:rPr i="1" lang="en" sz="2000">
                <a:latin typeface="Times New Roman"/>
                <a:ea typeface="Times New Roman"/>
                <a:cs typeface="Times New Roman"/>
                <a:sym typeface="Times New Roman"/>
              </a:rPr>
              <a:t>h</a:t>
            </a:r>
            <a:r>
              <a:rPr baseline="30000" lang="en" sz="2000"/>
              <a:t>3</a:t>
            </a:r>
            <a:r>
              <a:rPr lang="en" sz="2000"/>
              <a:t> + 11</a:t>
            </a:r>
            <a:r>
              <a:rPr i="1" lang="en" sz="2000">
                <a:latin typeface="Times New Roman"/>
                <a:ea typeface="Times New Roman"/>
                <a:cs typeface="Times New Roman"/>
                <a:sym typeface="Times New Roman"/>
              </a:rPr>
              <a:t>s</a:t>
            </a:r>
            <a:r>
              <a:rPr baseline="30000" lang="en" sz="2000"/>
              <a:t>2</a:t>
            </a:r>
            <a:endParaRPr baseline="30000" sz="2000"/>
          </a:p>
          <a:p>
            <a:pPr indent="-355600" lvl="1" marL="914400" rtl="0" algn="l">
              <a:lnSpc>
                <a:spcPct val="100000"/>
              </a:lnSpc>
              <a:spcBef>
                <a:spcPts val="900"/>
              </a:spcBef>
              <a:spcAft>
                <a:spcPts val="0"/>
              </a:spcAft>
              <a:buSzPts val="2000"/>
              <a:buAutoNum type="alphaLcPeriod"/>
            </a:pPr>
            <a:r>
              <a:rPr lang="en" sz="2000"/>
              <a:t>– 2</a:t>
            </a:r>
            <a:r>
              <a:rPr i="1" lang="en" sz="2000">
                <a:latin typeface="Times New Roman"/>
                <a:ea typeface="Times New Roman"/>
                <a:cs typeface="Times New Roman"/>
                <a:sym typeface="Times New Roman"/>
              </a:rPr>
              <a:t>x</a:t>
            </a:r>
            <a:r>
              <a:rPr lang="en" sz="2000"/>
              <a:t> – 4</a:t>
            </a:r>
            <a:endParaRPr sz="2000"/>
          </a:p>
          <a:p>
            <a:pPr indent="0" lvl="0" marL="0" rtl="0" algn="l">
              <a:lnSpc>
                <a:spcPct val="100000"/>
              </a:lnSpc>
              <a:spcBef>
                <a:spcPts val="900"/>
              </a:spcBef>
              <a:spcAft>
                <a:spcPts val="0"/>
              </a:spcAft>
              <a:buNone/>
            </a:pPr>
            <a:r>
              <a:rPr lang="en" sz="2000"/>
              <a:t>Determine if the expression can be factored by grouping. </a:t>
            </a:r>
            <a:endParaRPr sz="2000"/>
          </a:p>
          <a:p>
            <a:pPr indent="-355600" lvl="0" marL="914400" rtl="0" algn="l">
              <a:lnSpc>
                <a:spcPct val="100000"/>
              </a:lnSpc>
              <a:spcBef>
                <a:spcPts val="500"/>
              </a:spcBef>
              <a:spcAft>
                <a:spcPts val="0"/>
              </a:spcAft>
              <a:buSzPts val="2000"/>
              <a:buChar char="●"/>
            </a:pPr>
            <a:r>
              <a:rPr lang="en" sz="2000"/>
              <a:t>If it can, factor the expression. </a:t>
            </a:r>
            <a:endParaRPr sz="2000"/>
          </a:p>
          <a:p>
            <a:pPr indent="-355600" lvl="0" marL="914400" rtl="0" algn="l">
              <a:lnSpc>
                <a:spcPct val="100000"/>
              </a:lnSpc>
              <a:spcBef>
                <a:spcPts val="0"/>
              </a:spcBef>
              <a:spcAft>
                <a:spcPts val="0"/>
              </a:spcAft>
              <a:buSzPts val="2000"/>
              <a:buChar char="●"/>
            </a:pPr>
            <a:r>
              <a:rPr lang="en" sz="2000"/>
              <a:t>If not, answer “prime.”</a:t>
            </a:r>
            <a:endParaRPr sz="2000"/>
          </a:p>
          <a:p>
            <a:pPr indent="-355600" lvl="0" marL="457200" rtl="0" algn="l">
              <a:lnSpc>
                <a:spcPct val="100000"/>
              </a:lnSpc>
              <a:spcBef>
                <a:spcPts val="1000"/>
              </a:spcBef>
              <a:spcAft>
                <a:spcPts val="0"/>
              </a:spcAft>
              <a:buSzPts val="2000"/>
              <a:buAutoNum type="arabicPeriod" startAt="2"/>
            </a:pPr>
            <a:r>
              <a:rPr i="1" lang="en" sz="2000">
                <a:latin typeface="Times New Roman"/>
                <a:ea typeface="Times New Roman"/>
                <a:cs typeface="Times New Roman"/>
                <a:sym typeface="Times New Roman"/>
              </a:rPr>
              <a:t>cd</a:t>
            </a:r>
            <a:r>
              <a:rPr lang="en" sz="2000"/>
              <a:t> + 6</a:t>
            </a:r>
            <a:r>
              <a:rPr i="1" lang="en" sz="2000">
                <a:latin typeface="Times New Roman"/>
                <a:ea typeface="Times New Roman"/>
                <a:cs typeface="Times New Roman"/>
                <a:sym typeface="Times New Roman"/>
              </a:rPr>
              <a:t>c</a:t>
            </a:r>
            <a:r>
              <a:rPr lang="en" sz="2000"/>
              <a:t> + 4</a:t>
            </a:r>
            <a:r>
              <a:rPr i="1" lang="en" sz="2000">
                <a:latin typeface="Times New Roman"/>
                <a:ea typeface="Times New Roman"/>
                <a:cs typeface="Times New Roman"/>
                <a:sym typeface="Times New Roman"/>
              </a:rPr>
              <a:t>d</a:t>
            </a:r>
            <a:r>
              <a:rPr lang="en" sz="2000"/>
              <a:t> + 24</a:t>
            </a:r>
            <a:endParaRPr sz="2000"/>
          </a:p>
          <a:p>
            <a:pPr indent="-355600" lvl="0" marL="457200" rtl="0" algn="l">
              <a:lnSpc>
                <a:spcPct val="100000"/>
              </a:lnSpc>
              <a:spcBef>
                <a:spcPts val="900"/>
              </a:spcBef>
              <a:spcAft>
                <a:spcPts val="900"/>
              </a:spcAft>
              <a:buSzPts val="2000"/>
              <a:buAutoNum type="arabicPeriod" startAt="2"/>
            </a:pPr>
            <a:r>
              <a:rPr i="1" lang="en" sz="2000">
                <a:latin typeface="Times New Roman"/>
                <a:ea typeface="Times New Roman"/>
                <a:cs typeface="Times New Roman"/>
                <a:sym typeface="Times New Roman"/>
              </a:rPr>
              <a:t>x</a:t>
            </a:r>
            <a:r>
              <a:rPr baseline="30000" lang="en" sz="2000"/>
              <a:t>2</a:t>
            </a:r>
            <a:r>
              <a:rPr lang="en" sz="2000"/>
              <a:t> –  </a:t>
            </a:r>
            <a:r>
              <a:rPr i="1" lang="en" sz="2000">
                <a:latin typeface="Times New Roman"/>
                <a:ea typeface="Times New Roman"/>
                <a:cs typeface="Times New Roman"/>
                <a:sym typeface="Times New Roman"/>
              </a:rPr>
              <a:t>y</a:t>
            </a:r>
            <a:r>
              <a:rPr lang="en" sz="2000"/>
              <a:t> + 4</a:t>
            </a:r>
            <a:r>
              <a:rPr i="1" lang="en" sz="2000">
                <a:latin typeface="Times New Roman"/>
                <a:ea typeface="Times New Roman"/>
                <a:cs typeface="Times New Roman"/>
                <a:sym typeface="Times New Roman"/>
              </a:rPr>
              <a:t>w</a:t>
            </a:r>
            <a:r>
              <a:rPr lang="en" sz="2000"/>
              <a:t> – 3</a:t>
            </a:r>
            <a:endParaRPr sz="2000"/>
          </a:p>
        </p:txBody>
      </p:sp>
      <p:sp>
        <p:nvSpPr>
          <p:cNvPr id="321" name="Google Shape;321;p40"/>
          <p:cNvSpPr txBox="1"/>
          <p:nvPr>
            <p:ph idx="12" type="sldNum"/>
          </p:nvPr>
        </p:nvSpPr>
        <p:spPr>
          <a:xfrm>
            <a:off x="8283608" y="472828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2" name="Google Shape;322;p40"/>
          <p:cNvSpPr txBox="1"/>
          <p:nvPr>
            <p:ph idx="2" type="sldNum"/>
          </p:nvPr>
        </p:nvSpPr>
        <p:spPr>
          <a:xfrm>
            <a:off x="311700" y="472829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6.4.5 Can You Factor the Polynomial?</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28" name="Google Shape;328;p41"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29" name="Google Shape;329;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42"/>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35" name="Google Shape;335;p4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36" name="Google Shape;336;p42"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37" name="Google Shape;337;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6.4.6 Practice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44" name="Google Shape;344;p43"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45" name="Google Shape;345;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9" name="Shape 349"/>
        <p:cNvGrpSpPr/>
        <p:nvPr/>
      </p:nvGrpSpPr>
      <p:grpSpPr>
        <a:xfrm>
          <a:off x="0" y="0"/>
          <a:ext cx="0" cy="0"/>
          <a:chOff x="0" y="0"/>
          <a:chExt cx="0" cy="0"/>
        </a:xfrm>
      </p:grpSpPr>
      <p:sp>
        <p:nvSpPr>
          <p:cNvPr id="350" name="Google Shape;350;p44"/>
          <p:cNvSpPr txBox="1"/>
          <p:nvPr>
            <p:ph type="title"/>
          </p:nvPr>
        </p:nvSpPr>
        <p:spPr>
          <a:xfrm>
            <a:off x="311700" y="137150"/>
            <a:ext cx="4149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51" name="Google Shape;351;p44"/>
          <p:cNvSpPr txBox="1"/>
          <p:nvPr>
            <p:ph idx="1" type="body"/>
          </p:nvPr>
        </p:nvSpPr>
        <p:spPr>
          <a:xfrm>
            <a:off x="311700" y="959075"/>
            <a:ext cx="4101300" cy="36576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Create a foldable note set by folding your paper into quarter sections. </a:t>
            </a:r>
            <a:endParaRPr/>
          </a:p>
          <a:p>
            <a:pPr indent="-381000" lvl="0" marL="457200" rtl="0" algn="l">
              <a:lnSpc>
                <a:spcPct val="100000"/>
              </a:lnSpc>
              <a:spcBef>
                <a:spcPts val="1200"/>
              </a:spcBef>
              <a:spcAft>
                <a:spcPts val="0"/>
              </a:spcAft>
              <a:buSzPts val="2400"/>
              <a:buAutoNum type="arabicPeriod"/>
            </a:pPr>
            <a:r>
              <a:rPr lang="en"/>
              <a:t>Write the questions in each row of the first column and </a:t>
            </a:r>
            <a:r>
              <a:rPr b="1" lang="en"/>
              <a:t>answer them</a:t>
            </a:r>
            <a:r>
              <a:rPr lang="en"/>
              <a:t>. </a:t>
            </a:r>
            <a:endParaRPr/>
          </a:p>
          <a:p>
            <a:pPr indent="-381000" lvl="0" marL="457200" rtl="0" algn="l">
              <a:lnSpc>
                <a:spcPct val="100000"/>
              </a:lnSpc>
              <a:spcBef>
                <a:spcPts val="0"/>
              </a:spcBef>
              <a:spcAft>
                <a:spcPts val="0"/>
              </a:spcAft>
              <a:buSzPts val="2400"/>
              <a:buAutoNum type="arabicPeriod"/>
            </a:pPr>
            <a:r>
              <a:rPr lang="en"/>
              <a:t>Use the second column to </a:t>
            </a:r>
            <a:r>
              <a:rPr b="1" lang="en"/>
              <a:t>provide examples</a:t>
            </a:r>
            <a:r>
              <a:rPr lang="en"/>
              <a:t> to illustrate your answers to the questions. </a:t>
            </a:r>
            <a:endParaRPr/>
          </a:p>
        </p:txBody>
      </p:sp>
      <p:graphicFrame>
        <p:nvGraphicFramePr>
          <p:cNvPr descr="A table with two rows and two columns has been provided to organize the questions and answers to the provided questions. In row 1, column 1, students answer, &quot;how to determine or find a GCF from a polynomial?&quot; In row 1, column 2, students are asked to further explain the answer to that question with an example. In row 2, column 1, students answer, &quot;what does a GCF have to do with factoring by grouping?&quot; In row 2, column 2, students are asked to further explain the answer to that question with an example. " id="352" name="Google Shape;352;p44" title="Notes organizer"/>
          <p:cNvGraphicFramePr/>
          <p:nvPr/>
        </p:nvGraphicFramePr>
        <p:xfrm>
          <a:off x="4558025" y="960038"/>
          <a:ext cx="3000000" cy="3000000"/>
        </p:xfrm>
        <a:graphic>
          <a:graphicData uri="http://schemas.openxmlformats.org/drawingml/2006/table">
            <a:tbl>
              <a:tblPr>
                <a:noFill/>
                <a:tableStyleId>{B1672A81-221E-406C-B2F2-8D1FF4E8234E}</a:tableStyleId>
              </a:tblPr>
              <a:tblGrid>
                <a:gridCol w="2188950"/>
                <a:gridCol w="2188950"/>
              </a:tblGrid>
              <a:tr h="1655175">
                <a:tc>
                  <a:txBody>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How do you determine or find a GCF from a polynomial?</a:t>
                      </a:r>
                      <a:endParaRPr>
                        <a:solidFill>
                          <a:schemeClr val="dk1"/>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Explain with an example.</a:t>
                      </a:r>
                      <a:endParaRPr>
                        <a:solidFill>
                          <a:schemeClr val="dk1"/>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r>
              <a:tr h="1655175">
                <a:tc>
                  <a:txBody>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What does a GCF have to do with factoring by grouping?</a:t>
                      </a:r>
                      <a:endParaRPr>
                        <a:solidFill>
                          <a:schemeClr val="dk1"/>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Explain with an example.</a:t>
                      </a:r>
                      <a:endParaRPr>
                        <a:solidFill>
                          <a:schemeClr val="dk1"/>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r>
            </a:tbl>
          </a:graphicData>
        </a:graphic>
      </p:graphicFrame>
      <p:sp>
        <p:nvSpPr>
          <p:cNvPr id="353" name="Google Shape;353;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4" name="Google Shape;354;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6.4 Greatest Common Factor and Factor by Grouping</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60" name="Google Shape;360;p45"/>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61" name="Google Shape;361;p45" title="Student Self Assessment table"/>
          <p:cNvGraphicFramePr/>
          <p:nvPr/>
        </p:nvGraphicFramePr>
        <p:xfrm>
          <a:off x="403153" y="1764100"/>
          <a:ext cx="3000000" cy="3000000"/>
        </p:xfrm>
        <a:graphic>
          <a:graphicData uri="http://schemas.openxmlformats.org/drawingml/2006/table">
            <a:tbl>
              <a:tblPr>
                <a:noFill/>
                <a:tableStyleId>{B1672A81-221E-406C-B2F2-8D1FF4E8234E}</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greatest common factor of two or more expressions.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Factor the greatest common factor from a polynomial.</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Factor by grouping.</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62" name="Google Shape;362;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3" name="Google Shape;363;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6.4 Greatest Common Factor and Factor by Grouping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