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BCA0F26-FF21-447A-BF74-036296AAB511}">
  <a:tblStyle styleId="{EBCA0F26-FF21-447A-BF74-036296AAB51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07E6D03-0ECB-4C71-AC15-A0267ABE8505}"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45d33abc22ded8192f13da7b4d28f86ba35f686f" TargetMode="External"/><Relationship Id="rId3" Type="http://schemas.openxmlformats.org/officeDocument/2006/relationships/hyperlink" Target="https://k12.openstax.org/contents/raise/resources/2fb63073b19ca809cb5bf3ae7102b2e608fb6ec7"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hho5v046ct" TargetMode="External"/><Relationship Id="rId3" Type="http://schemas.openxmlformats.org/officeDocument/2006/relationships/hyperlink" Target="https://www.desmos.com/calculator/7sg4xh3cp1" TargetMode="External"/><Relationship Id="rId4" Type="http://schemas.openxmlformats.org/officeDocument/2006/relationships/hyperlink" Target="https://www.desmos.com/calculator/0jaqiz71xp" TargetMode="External"/><Relationship Id="rId5" Type="http://schemas.openxmlformats.org/officeDocument/2006/relationships/hyperlink" Target="https://www.desmos.com/calculator/g0whb7jqld" TargetMode="External"/><Relationship Id="rId6" Type="http://schemas.openxmlformats.org/officeDocument/2006/relationships/hyperlink" Target="https://www.desmos.com/calculator/wsvc23a4wr" TargetMode="External"/><Relationship Id="rId7" Type="http://schemas.openxmlformats.org/officeDocument/2006/relationships/hyperlink" Target="https://www.desmos.com/calculator/iiqflylqnx"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glynlu9byv" TargetMode="External"/><Relationship Id="rId3" Type="http://schemas.openxmlformats.org/officeDocument/2006/relationships/hyperlink" Target="https://www.desmos.com/calculator/c5vqgrnybx" TargetMode="External"/><Relationship Id="rId4" Type="http://schemas.openxmlformats.org/officeDocument/2006/relationships/hyperlink" Target="https://www.desmos.com/calculator/a2g572mmr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iyayil2elt"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hyperlink" Target="https://k12.openstax.org/contents/raise/resources/45d33abc22ded8192f13da7b4d28f86ba35f686f" TargetMode="External"/><Relationship Id="rId4" Type="http://schemas.openxmlformats.org/officeDocument/2006/relationships/slide" Target="/pp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togpiwosnx" TargetMode="External"/><Relationship Id="rId3" Type="http://schemas.openxmlformats.org/officeDocument/2006/relationships/hyperlink" Target="https://www.desmos.com/calculator/bgvva5syd7"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qsif8t7gbv" TargetMode="External"/><Relationship Id="rId3" Type="http://schemas.openxmlformats.org/officeDocument/2006/relationships/hyperlink" Target="https://www.desmos.com/calculator/9sheuhitvg" TargetMode="External"/><Relationship Id="rId4" Type="http://schemas.openxmlformats.org/officeDocument/2006/relationships/hyperlink" Target="https://www.desmos.com/calculator/4mwdct4iv9" TargetMode="External"/><Relationship Id="rId5" Type="http://schemas.openxmlformats.org/officeDocument/2006/relationships/hyperlink" Target="https://www.desmos.com/calculator/ddafdtt7aw" TargetMode="External"/><Relationship Id="rId6" Type="http://schemas.openxmlformats.org/officeDocument/2006/relationships/hyperlink" Target="https://www.desmos.com/calculator/ff5cvjawbq" TargetMode="External"/><Relationship Id="rId7" Type="http://schemas.openxmlformats.org/officeDocument/2006/relationships/hyperlink" Target="https://www.desmos.com/calculator/bzoidvbfuh" TargetMode="External"/><Relationship Id="rId8" Type="http://schemas.openxmlformats.org/officeDocument/2006/relationships/hyperlink" Target="https://www.desmos.com/calculator/yw5wtb9pk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xdvhnznxik" TargetMode="External"/><Relationship Id="rId3" Type="http://schemas.openxmlformats.org/officeDocument/2006/relationships/hyperlink" Target="https://www.desmos.com/calculator/jqcpvs65n6" TargetMode="External"/><Relationship Id="rId4" Type="http://schemas.openxmlformats.org/officeDocument/2006/relationships/hyperlink" Target="https://www.desmos.com/calculator/xvj9s1zcwq" TargetMode="External"/><Relationship Id="rId5" Type="http://schemas.openxmlformats.org/officeDocument/2006/relationships/hyperlink" Target="https://www.desmos.com/calculator/xvj9s1zcwq"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wwhbd8pt3r" TargetMode="External"/><Relationship Id="rId3" Type="http://schemas.openxmlformats.org/officeDocument/2006/relationships/hyperlink" Target="https://www.desmos.com/calculator/wwhbd8pt3r" TargetMode="External"/><Relationship Id="rId4" Type="http://schemas.openxmlformats.org/officeDocument/2006/relationships/hyperlink" Target="https://www.desmos.com/calculator/tnh3n6pcag" TargetMode="External"/><Relationship Id="rId5" Type="http://schemas.openxmlformats.org/officeDocument/2006/relationships/hyperlink" Target="https://www.desmos.com/calculator/iktvuqjacm" TargetMode="External"/><Relationship Id="rId6" Type="http://schemas.openxmlformats.org/officeDocument/2006/relationships/hyperlink" Target="https://www.desmos.com/calculator/iktvuqjacm"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udguw8owe5"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they learn to use graphing technology to find the solution set of a linear inequality in two variables. Students then use this skill to solve problems that involve inequalities. They write linear inequalities to represent the constraints in situations and then use the representations (including the graphs of the solutions) to answer questions about the situations. As they write inequalities from descriptions, decide on the solution sets, and interpret points in a solution region, students engage in quantitative and abstract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Pre-printed slips, cut from copies of the </a:t>
            </a:r>
            <a:r>
              <a:rPr lang="en" u="sng">
                <a:solidFill>
                  <a:schemeClr val="hlink"/>
                </a:solidFill>
                <a:latin typeface="Noto Sans"/>
                <a:ea typeface="Noto Sans"/>
                <a:cs typeface="Noto Sans"/>
                <a:sym typeface="Noto Sans"/>
                <a:hlinkClick r:id="rId2"/>
              </a:rPr>
              <a:t>blackline master for 2.13.3 card sort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a:t>
            </a:r>
            <a:r>
              <a:rPr lang="en" u="sng">
                <a:solidFill>
                  <a:schemeClr val="hlink"/>
                </a:solidFill>
                <a:latin typeface="Noto Sans"/>
                <a:ea typeface="Noto Sans"/>
                <a:cs typeface="Noto Sans"/>
                <a:sym typeface="Noto Sans"/>
                <a:hlinkClick r:id="rId3"/>
              </a:rPr>
              <a:t>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A2(H) </a:t>
            </a:r>
            <a:r>
              <a:rPr lang="en" u="sng">
                <a:solidFill>
                  <a:schemeClr val="dk1"/>
                </a:solidFill>
                <a:latin typeface="Noto Sans"/>
                <a:ea typeface="Noto Sans"/>
                <a:cs typeface="Noto Sans"/>
                <a:sym typeface="Noto Sans"/>
              </a:rPr>
              <a:t>write linear inequalities in two variables given</a:t>
            </a:r>
            <a:r>
              <a:rPr lang="en">
                <a:solidFill>
                  <a:schemeClr val="dk1"/>
                </a:solidFill>
                <a:latin typeface="Noto Sans"/>
                <a:ea typeface="Noto Sans"/>
                <a:cs typeface="Noto Sans"/>
                <a:sym typeface="Noto Sans"/>
              </a:rPr>
              <a:t> a table of values, </a:t>
            </a:r>
            <a:r>
              <a:rPr lang="en" u="sng">
                <a:solidFill>
                  <a:schemeClr val="dk1"/>
                </a:solidFill>
                <a:latin typeface="Noto Sans"/>
                <a:ea typeface="Noto Sans"/>
                <a:cs typeface="Noto Sans"/>
                <a:sym typeface="Noto Sans"/>
              </a:rPr>
              <a:t>a graph, and 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A3(D) graph the solution set of linear inequalities in two variables on the coordinate plane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5ead94c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5ead94c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use graphing technology to graph simple linear inequalities in two variables. They practice adjusting the graphing window until the solution regions become visible and give useful information. Later in the lesson, students will write inequalities that represent constraints in different situations and find the solution sets. The exercises here prepare students to do the latter using graphing technology.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Give students access to graphing technology. If using Desmos: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Explain to students that typing "&lt;= " gives the ≤ symbol and typing "&gt;=" gives the ≥ symbol.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the + and − buttons can be used to zoom in and out of the graphing window, and that the wrench button in the upper right corner can be used to set the graphing window precisely.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using other graphing technology available in your classroom:</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Demonstrate how to enter the ≤ and ≥ symbols.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how to set a useful graphing window by zooming in or out, and how to set a precise graphing window by specifying the horizontal and vertical boundaries.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technology that takes only equations or inequalities in slope-intercept form:) Remind students that some inequalities might need to be rewritten such that y is isolated before the inequality can be entered into the graphing tool.</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4"/>
              </a:rPr>
              <a:t>Link to Graph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5"/>
              </a:rPr>
              <a:t>Link to Graph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6"/>
              </a:rPr>
              <a:t>Link to Graph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7"/>
              </a:rPr>
              <a:t>Link to Graph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correct solution regions for all to see and ask students to check their graphs. Discuss any challenges students may have come across when trying to graph using technology. Explain to students that they will now use graphing technology to find solutions to some inequalities that represent constraints in situations</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35ead94c50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35ead94c50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Chunking this task into more manageable parts may also support students who benefit from additional processing time. Invite students to select one of the situations to work on. If students are arranged in groups, each member should be prepared to share during the whole-class discussion.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practice writing inequalities in two variables, graphing solutions with technology, interpreting solution regions, and applying them to real-world contexts. Questions come with shared contexts, preparing students for upcoming work on systems of inequalities.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Decide on the structure for the activity depending on the time available and the amount of practice each student needs. Here are some possibilities: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Assigning all three pairs of questions to all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Assigning each student a pair of questions, arranging students who work on different pairs in groups of 3, and asking them to explain their solutions to one another.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Arranging students in groups of 3, assigning the same pair of questions to each group, and-for each pair of questions-asking one group to present the solutions to the class.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Continue to provide access to graphing technology. Explain that students will now write and graph inequalities to solve problems about some situations.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Assign at least one pair of questions about the same context to each student. See Activity Narrative for some possible ways to structure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might not be familiar with terms such as "savings," "checking," or "premium." Explain any unfamiliar terms as needed.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and answers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72c783cbb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72c783cbb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Bank Account</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600, where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amount deposited in the checking account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the amount deposited in the savings account.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Rewrite your inequality using slope-intercept form. Then, use the graphing tool, technology outside the course, or graph paper. Graph the inequality that represents this scenario.</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Hint for Desmos:</a:t>
            </a:r>
            <a:r>
              <a:rPr lang="en" sz="1300">
                <a:solidFill>
                  <a:schemeClr val="dk1"/>
                </a:solidFill>
                <a:latin typeface="Calibri"/>
                <a:ea typeface="Calibri"/>
                <a:cs typeface="Calibri"/>
                <a:sym typeface="Calibri"/>
              </a:rPr>
              <a:t> To restrict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values to the constraints of the problem, enter {0 ≤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600} {0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600} after your inequality.</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(500,100). $500 is deposited in checking and $100 in savings. The total is $600, which is the maximum amount the customer plans to deposit.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Concert Tickets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x + y &lt; 400, where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number of lawn tickets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represents the number of seat tickets.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Rewrite your inequality using slope-intercept form. Then, use the graphing tool, technology outside the course, or graph paper. Graph the inequality that represents this scenario.</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Hint for Desmos:</a:t>
            </a:r>
            <a:r>
              <a:rPr lang="en" sz="1300">
                <a:solidFill>
                  <a:schemeClr val="dk1"/>
                </a:solidFill>
                <a:latin typeface="Calibri"/>
                <a:ea typeface="Calibri"/>
                <a:cs typeface="Calibri"/>
                <a:sym typeface="Calibri"/>
              </a:rPr>
              <a:t> To restrict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values to the constraints of the problem, ente {0 ≤ x } { 0 ≤ y}  after your inequality (because you cannot have a negative number of tickets).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(100,200). 100 lawn tickets and 200 seat tickets were sold. The total is 300 tickets, which is fewer than 400.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Advertising Packages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+ 2,500</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&gt; 60,000, where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number of basic packages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represents the number of premium packages.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Rewrite your inequality using slope-intercept form. Then, use the graphing tool, technology outside the course, or graph paper. Graph the inequality that represents this scenario.</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Hint for Desmos:</a:t>
            </a:r>
            <a:r>
              <a:rPr lang="en" sz="1300">
                <a:solidFill>
                  <a:schemeClr val="dk1"/>
                </a:solidFill>
                <a:latin typeface="Calibri"/>
                <a:ea typeface="Calibri"/>
                <a:cs typeface="Calibri"/>
                <a:sym typeface="Calibri"/>
              </a:rPr>
              <a:t> To restrict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values to the constraints of the problem, ente {0 ≤ x } { 0 ≤ y}  after your inequality.</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u="sng">
                <a:solidFill>
                  <a:schemeClr val="hlink"/>
                </a:solidFill>
                <a:latin typeface="Calibri"/>
                <a:ea typeface="Calibri"/>
                <a:cs typeface="Calibri"/>
                <a:sym typeface="Calibri"/>
                <a:hlinkClick r:id="rId4"/>
              </a:rPr>
              <a:t>Link to Graph</a:t>
            </a:r>
            <a:endParaRPr sz="1300">
              <a:solidFill>
                <a:srgbClr val="FF0000"/>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(10,30). 10 basic packages and 30 premium packages are sold. The total value is $85,000, which is more than $60,000.</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72c783cbb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72c783cbb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customer deposits $400 or less in savings.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Fewer than 300 seat tickets were sold.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agency needs to sell more than 35 basic packages.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One inequality in the bank account context involves only one variable. Some students might think that all inequalities they write must include two variables. Reassure them that this might not always be the case. Consider pointing to examples from earlier activities in which they wrote or graphed inequalities such as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&gt; 2 or </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&lt;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one student or one group to present their solutions for each pair of questions. Focus the discussion on how students used the inequalities and graphs to help answer the question about each situation.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who worked on the same questions might end up with different graphs and answers because they wrote different inequalities (which might not correctly represent the constraints in the situation). If this happens, analyze the different inequalities and look for the potential causes for the discrepancy. One possibility is that the wrong symbols or the wrong numbers were entered into the graphing tool.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Another possibility might be that students made different decisions about the quantities being assigned to the vertical and horizontal axes. In that case, both versions of the graphs might be correct, but the answers to questions might be different if one of the graphs is not interpreted correctly.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 may vary, but here are some sample guesses.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(⅔)x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(⅔)x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know the y-intercept is between -3 and 3, so I can guess a coordinate value of y between -3 and 3 and x =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Jacob mows 10 lawns and paints 8 rooms.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Jacob wants to earn more than $1,000. The correct answer is Jacob mows 8 lawns and paints 10 rooms.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Jacob mows 8 lawns and paints 10 rooms.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Jacob mows 8 lawns and paints 10 rooms  and earns more than $1,000.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Jacob mows 35 lawns and paints 1 room.</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Jacob earns $20 to mow a lawn and $100 to paint a room. Does this earn Jacob more than $1,000? The correct answer is Jacob mows 8 lawns and paints 10 rooms.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Jacob mows 5 lawns and paints 9 rooms.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Does this represent earning more than $1,000? The correct answer is Jacob mows 8 lawns and paints 10 rooms.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72c783cbb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72c783cbb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let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be the number of hours she works at the job in food service and let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be the number of hours she works tutoring. She earns $10 per hour at the job in food service and $15 an hour tutoring. At each job, the number of hours multiplied by the hourly wage will gives the amount earned at that job.</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amount earned at the food service job: 10x</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amount earned tutoring: 15y</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Total amount earned is at least $240: ≧ 240</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240</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Graph the inequality.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To graph the inequality, we put it in slope-intercept form.</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240</a:t>
            </a:r>
            <a:endParaRPr sz="1300">
              <a:solidFill>
                <a:schemeClr val="dk1"/>
              </a:solidFill>
              <a:latin typeface="Calibri"/>
              <a:ea typeface="Calibri"/>
              <a:cs typeface="Calibri"/>
              <a:sym typeface="Calibri"/>
            </a:endParaRPr>
          </a:p>
          <a:p>
            <a:pPr indent="45720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240</a:t>
            </a:r>
            <a:endParaRPr sz="1300">
              <a:solidFill>
                <a:schemeClr val="dk1"/>
              </a:solidFill>
              <a:latin typeface="Calibri"/>
              <a:ea typeface="Calibri"/>
              <a:cs typeface="Calibri"/>
              <a:sym typeface="Calibri"/>
            </a:endParaRPr>
          </a:p>
          <a:p>
            <a:pPr indent="457200" lvl="0" marL="0" rtl="0" algn="l">
              <a:lnSpc>
                <a:spcPct val="115000"/>
              </a:lnSpc>
              <a:spcBef>
                <a:spcPts val="1200"/>
              </a:spcBef>
              <a:spcAft>
                <a:spcPts val="0"/>
              </a:spcAft>
              <a:buNone/>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⁻¹⁰ˣ⁄₁₅</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²⁴⁰⁄₁₅</a:t>
            </a:r>
            <a:endParaRPr sz="1300">
              <a:solidFill>
                <a:schemeClr val="dk1"/>
              </a:solidFill>
              <a:latin typeface="Calibri"/>
              <a:ea typeface="Calibri"/>
              <a:cs typeface="Calibri"/>
              <a:sym typeface="Calibri"/>
            </a:endParaRPr>
          </a:p>
          <a:p>
            <a:pPr indent="457200" lvl="0" marL="0" rtl="0" algn="l">
              <a:lnSpc>
                <a:spcPct val="115000"/>
              </a:lnSpc>
              <a:spcBef>
                <a:spcPts val="1200"/>
              </a:spcBef>
              <a:spcAft>
                <a:spcPts val="0"/>
              </a:spcAft>
              <a:buNone/>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-⅔</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Find three ordered pairs (</a:t>
            </a:r>
            <a:r>
              <a:rPr i="1" lang="en" sz="1300">
                <a:solidFill>
                  <a:schemeClr val="dk1"/>
                </a:solidFill>
                <a:latin typeface="Calibri"/>
                <a:ea typeface="Calibri"/>
                <a:cs typeface="Calibri"/>
                <a:sym typeface="Calibri"/>
              </a:rPr>
              <a:t>x,y</a:t>
            </a:r>
            <a:r>
              <a:rPr lang="en" sz="1300">
                <a:solidFill>
                  <a:schemeClr val="dk1"/>
                </a:solidFill>
                <a:latin typeface="Calibri"/>
                <a:ea typeface="Calibri"/>
                <a:cs typeface="Calibri"/>
                <a:sym typeface="Calibri"/>
              </a:rPr>
              <a:t>) that would be solutions to the inequality. Then, explain what that means for Hilaria.</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From the graph, we see that the ordered pairs (15,10), (0,16), (24,0) represent three of infinitely many solutions. </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Check the values in the inequality.</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(15,10)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10(15) + 15(10)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150 + 150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300 ≧ 240 ✅ TRUE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10(0) + 15(16)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0 + 240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240 ≧ 240 ✅ TRUE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10(24) + 15(0)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240 + 0 ≧ 240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240 ≧ 240 ✅ TRUE</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For Hilaria, it means that to earn at least $240, she can work 15 hours tutoring and 10 hours at her fast-food job, earn all her money tutoring for 16 hours, or earn all her money while working 24 hours at the job in food service.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At the appropriate time, invite groups to create a visual display for one of the situations. In addition to the 4 cards, students should consider what types of details (annotations, notes, arrows, etc.) to include on their displays that will help communicate the reasoning behind their choices. Begin the whole-class discussion by selecting and arranging 2-4 displays for all to see. Give students 2-3 minutes of quiet time to think individually to interpret the displays before inviting the authors to present their work.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 checklist that focuses on increasing the length of on-task orientation in the face of distractions. For example, use the directions to create a bulleted checklist of the steps. Invite students to check off the steps at the completion of each phase of the activity. An example list may include items such as: taking turns with matching, 2 explanations for each partner, 2 responses/rebuttals for each partner, and 4 agreed upon final responses as a team.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practice interpreting inequalities in context and reasoning about their solutions graphically and numerically. A sorting and matching task gives students opportunities to analyze representations, statements, and structures closely and to make connections.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explain their thinking to a partner, encourage them to use precise language and mathematical terms to refine their explanations.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3"/>
              </a:rPr>
              <a:t>Card Sort: Representations of Inequalities blackline masters</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Distribute one set of pre-cut slips or cards to each group.</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take turns matching a group of 4 cards with representations of the same situation and explaining how they know the representations belong together. Emphasize that while one partner explains, the other should listen carefully, and the group should discuss any disagreements.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Group 1: Situation  - Perimeter of a Rectangle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Group 2: Situation - Jar of Coins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Group 3: Situation -  Honey and Jam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Group 4: Situation -  A School Trip</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4"/>
              </a:rPr>
              <a:t>Each group answer is shown as an image on 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groups of students to share their results and explain their rationales. After a group explains why they believe a set of cards belong together, ask if other groups reasoned about the matches the same way or if they approached the matching differently.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Attend to the language that students use in their explanations by giving them opportunities to describe the inequalities, graphs, or solutions more precisely.</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64726aaa5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64726aaa5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Solutions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Group 1: Situation  - </a:t>
            </a:r>
            <a:r>
              <a:rPr lang="en" sz="1300">
                <a:solidFill>
                  <a:schemeClr val="dk1"/>
                </a:solidFill>
                <a:latin typeface="Calibri"/>
                <a:ea typeface="Calibri"/>
                <a:cs typeface="Calibri"/>
                <a:sym typeface="Calibri"/>
              </a:rPr>
              <a:t>Perimeter</a:t>
            </a:r>
            <a:r>
              <a:rPr lang="en" sz="1300">
                <a:solidFill>
                  <a:schemeClr val="dk1"/>
                </a:solidFill>
                <a:latin typeface="Calibri"/>
                <a:ea typeface="Calibri"/>
                <a:cs typeface="Calibri"/>
                <a:sym typeface="Calibri"/>
              </a:rPr>
              <a:t> of a Rectangle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Group 2: Situation - Jar of Coins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Group 3: Situation -  Honey and Jam</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Group 4: Situation -  A School Trip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 hours at the day spa and 10 hours as an administrative assistant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This does not allow Veronica to earn enough money. The correct answer is 5 hours at the day spa and 15 hours as an administrative assistant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 hours at the day spa and 10 hours as an administrative assistant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This does not allow Veronica to earn enough money. The correct answer is 5 hours at the day spa and 15 hours as an administrative assistant.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15 hours at the day spa and 5 hours as an administrative assistant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You may have mixed up the pay rates. Veronica earns $10 at the spa and $17.50 as an administrative assistant. She would not earn more than $280 with this choice. The correct answer is 5 hours at the day spa and 15 hours as an administrative assistant.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 hours at the day spa and 15 hours as an administrative assistant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5(10)+15(17.50)=312.50, which is greater than 280.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1D2125"/>
                </a:solidFill>
                <a:latin typeface="Calibri"/>
                <a:ea typeface="Calibri"/>
                <a:cs typeface="Calibri"/>
                <a:sym typeface="Calibri"/>
              </a:rPr>
              <a:t>Answer</a:t>
            </a:r>
            <a:endParaRPr b="1" sz="15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500">
                <a:solidFill>
                  <a:srgbClr val="1D2125"/>
                </a:solidFill>
                <a:latin typeface="Calibri"/>
                <a:ea typeface="Calibri"/>
                <a:cs typeface="Calibri"/>
                <a:sym typeface="Calibri"/>
              </a:rPr>
              <a:t>4x + 10y ≤ 200</a:t>
            </a:r>
            <a:endParaRPr sz="15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7259fa5c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7259fa5c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enables students to continue to use the skills from previous lessons involving inequalities and graphing lines. Students have used a table of values previously to graph linear equations. In this lesson, students will use a table of values to graph the boundary line of an inequality by using the related equation. Students will solve inequalities in two variables using tables to graph the solutions.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The questions in this activity are written as a step-by-step guide to help students identify the key points to help them graph the inequality.</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not use technology to solve the problems in this activity. However, you may want to allow them access to check their graphs. Explain that they will now be solving linear inequalities using tables.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b="1"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x | y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0 | 18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2 | 14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4 | 10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6 |  6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7259fa5c4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7259fa5c4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 line is solid because the inequality ≤ means the points on the line are included as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Yes, 0 ≤ −2(0) + 18, 0 ≤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72c783cbb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72c783cbb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Answers may vary. Increase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or the slope to capture the point (3,5).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Answers may vary. These are possible representation of where the line could on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Solutions</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Less Than: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&lt;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4"/>
              </a:rPr>
              <a:t>Link to Graph</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Less Than or Equal to: y ≤ 2x - 1. </a:t>
            </a:r>
            <a:r>
              <a:rPr lang="en" sz="1300" u="sng">
                <a:solidFill>
                  <a:schemeClr val="hlink"/>
                </a:solidFill>
                <a:latin typeface="Calibri"/>
                <a:ea typeface="Calibri"/>
                <a:cs typeface="Calibri"/>
                <a:sym typeface="Calibri"/>
                <a:hlinkClick r:id="rId5"/>
              </a:rPr>
              <a:t>Link to Graph</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Greater Than: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&lt;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 </a:t>
            </a:r>
            <a:r>
              <a:rPr lang="en" sz="1300" u="sng">
                <a:solidFill>
                  <a:schemeClr val="hlink"/>
                </a:solidFill>
                <a:latin typeface="Calibri"/>
                <a:ea typeface="Calibri"/>
                <a:cs typeface="Calibri"/>
                <a:sym typeface="Calibri"/>
                <a:hlinkClick r:id="rId6"/>
              </a:rPr>
              <a:t> Link to Graph</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Greater Than or Equal to: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a:t>
            </a:r>
            <a:r>
              <a:rPr lang="en" sz="1300" u="sng">
                <a:solidFill>
                  <a:schemeClr val="hlink"/>
                </a:solidFill>
                <a:latin typeface="Calibri"/>
                <a:ea typeface="Calibri"/>
                <a:cs typeface="Calibri"/>
                <a:sym typeface="Calibri"/>
                <a:hlinkClick r:id="rId7"/>
              </a:rPr>
              <a:t>Link to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 a Solution</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x</a:t>
            </a:r>
            <a:r>
              <a:rPr i="1" lang="en" sz="1300">
                <a:solidFill>
                  <a:schemeClr val="dk1"/>
                </a:solidFill>
                <a:latin typeface="Calibri"/>
                <a:ea typeface="Calibri"/>
                <a:cs typeface="Calibri"/>
                <a:sym typeface="Calibri"/>
              </a:rPr>
              <a:t> - 1</a:t>
            </a: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8"/>
              </a:rPr>
              <a:t>Link to Graph</a:t>
            </a:r>
            <a:endParaRPr sz="3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can use a table of values to find the boundary line by identifying the related equation. Any point not on the line can serve as a test point—(0,0) is often easiest. If substituting the test point makes the inequality true, shade that side of the line; if false, shade the opposite side.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 pairs to share their solutions. Have them show the work as they substitute the x-values into the related equation, plot the points, draw the line, and shade. At each step, have students explain how they decided whether the line should be dashed or solid. Ask how they chose the test point and ask if anyone else chose a different test point. Ask how they knew which side of the line to shade. Repeat this for the second scenario. Focus discussions on the process for graphing the solutions of the inequality.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7259fa5c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7259fa5c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Substitute each x-value into the related equation, y=−3x+1. Notice that the x-values in the table do not increase by the same amount.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Substitute each x-value into the related equation, y=−3x+1.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The y-values in this table are solutions to the inequality. You want to find the solutions to the related equation, y=−3x+1, to find the boundary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Substitute the x-values into the related equation, y=−3x+1, to find the boundary line. Notice the 3 is negative.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7259fa5c4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7259fa5c4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Part 1</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If you are given a set of possible points like the table shown, there could be multiple lines that the data points could represent. Let’s figure out a few possibilities for this given set.</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 Graph the points on a coordinate plane.  </a:t>
            </a: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Determine possible lines.</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Remember that the dots can be on the line, but they all have to be either above or below to create an inequality. If the line has points on both sides, then the line isn’t a possibility.</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Let’s try a few possibilities. We can start with the equation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to see if the points are above the line or below the line.</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The equation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cannot be a possibility because there are points above and below the line.</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 Adjust the slope or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-intercept</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We can change the slope and the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-intercept to see how we can shift the line to be able to capture all the points. Let’s move the line to below the (3,−5) and (−4,−6). We can leave the slope as 1 and change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-intercept to -7.</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4"/>
              </a:rPr>
              <a:t>Link to Graph</a:t>
            </a:r>
            <a:endParaRPr sz="1300">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There is still one point below the line. We could decrease the slope of the line to </a:t>
            </a:r>
            <a:r>
              <a:rPr i="1" lang="en" sz="1300">
                <a:solidFill>
                  <a:srgbClr val="1D2125"/>
                </a:solidFill>
                <a:latin typeface="Calibri"/>
                <a:ea typeface="Calibri"/>
                <a:cs typeface="Calibri"/>
                <a:sym typeface="Calibri"/>
              </a:rPr>
              <a:t>m </a:t>
            </a:r>
            <a:r>
              <a:rPr lang="en" sz="1300">
                <a:solidFill>
                  <a:srgbClr val="1D2125"/>
                </a:solidFill>
                <a:latin typeface="Calibri"/>
                <a:ea typeface="Calibri"/>
                <a:cs typeface="Calibri"/>
                <a:sym typeface="Calibri"/>
              </a:rPr>
              <a:t>= ⅓.</a:t>
            </a:r>
            <a:endParaRPr sz="1300">
              <a:solidFill>
                <a:srgbClr val="1D2125"/>
              </a:solidFill>
              <a:latin typeface="Calibri"/>
              <a:ea typeface="Calibri"/>
              <a:cs typeface="Calibri"/>
              <a:sym typeface="Calibri"/>
            </a:endParaRPr>
          </a:p>
          <a:p>
            <a:pPr indent="0" lvl="0" marL="91440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5"/>
              </a:rPr>
              <a:t>Link to Graph</a:t>
            </a:r>
            <a:endParaRPr sz="1300">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Now all of the points are above the line. This means that the value of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is always greater than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value.</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So, one of the possible solutions could be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&gt; ⅓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− 7.</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i="1" lang="en">
                <a:solidFill>
                  <a:srgbClr val="1D2125"/>
                </a:solidFill>
                <a:latin typeface="Noto Sans"/>
                <a:ea typeface="Noto Sans"/>
                <a:cs typeface="Noto Sans"/>
                <a:sym typeface="Noto Sans"/>
              </a:rPr>
              <a:t>Part 2 questions and answers on the </a:t>
            </a:r>
            <a:r>
              <a:rPr b="1" i="1" lang="en">
                <a:solidFill>
                  <a:srgbClr val="1D2125"/>
                </a:solidFill>
                <a:latin typeface="Noto Sans"/>
                <a:ea typeface="Noto Sans"/>
                <a:cs typeface="Noto Sans"/>
                <a:sym typeface="Noto Sans"/>
              </a:rPr>
              <a:t>next</a:t>
            </a:r>
            <a:r>
              <a:rPr b="1" i="1" lang="en">
                <a:solidFill>
                  <a:srgbClr val="1D2125"/>
                </a:solidFill>
                <a:latin typeface="Noto Sans"/>
                <a:ea typeface="Noto Sans"/>
                <a:cs typeface="Noto Sans"/>
                <a:sym typeface="Noto Sans"/>
              </a:rPr>
              <a:t> slide.</a:t>
            </a:r>
            <a:endParaRPr b="1" i="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64726aaa5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64726aaa5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Part 2</a:t>
            </a:r>
            <a:endParaRPr b="1" sz="1300">
              <a:solidFill>
                <a:srgbClr val="1D2125"/>
              </a:solidFill>
              <a:latin typeface="Calibri"/>
              <a:ea typeface="Calibri"/>
              <a:cs typeface="Calibri"/>
              <a:sym typeface="Calibri"/>
            </a:endParaRPr>
          </a:p>
          <a:p>
            <a:pPr indent="0" lvl="0" marL="914400" rtl="0" algn="l">
              <a:lnSpc>
                <a:spcPct val="115000"/>
              </a:lnSpc>
              <a:spcBef>
                <a:spcPts val="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 Create a table of values using the related equation y = ½ x − 1  to identify points on the boundary line of the inequality.</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  x  |  y  |</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 -4  | -3  |</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 -2  | -2  |</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  0  | -1  |</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  2  |  0  |</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2"/>
              </a:rPr>
              <a:t>Link to </a:t>
            </a:r>
            <a:r>
              <a:rPr lang="en" sz="1300" u="sng">
                <a:solidFill>
                  <a:schemeClr val="hlink"/>
                </a:solidFill>
                <a:latin typeface="Calibri"/>
                <a:ea typeface="Calibri"/>
                <a:cs typeface="Calibri"/>
                <a:sym typeface="Calibri"/>
                <a:hlinkClick r:id="rId3"/>
              </a:rPr>
              <a:t>Graph</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Plot the points and sketch the boundary line.</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If the inequality is ≤ or ≥, the boundary line is solid.</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If the inequality is &lt; or &gt;, the boundary line is dashed.</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The inequality sign is &lt;, so we draw a dashed line.</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u="sng">
                <a:solidFill>
                  <a:schemeClr val="hlink"/>
                </a:solidFill>
                <a:latin typeface="Calibri"/>
                <a:ea typeface="Calibri"/>
                <a:cs typeface="Calibri"/>
                <a:sym typeface="Calibri"/>
                <a:hlinkClick r:id="rId4"/>
              </a:rPr>
              <a:t>Link to Graph</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3</a:t>
            </a:r>
            <a:r>
              <a:rPr lang="en" sz="1300">
                <a:solidFill>
                  <a:srgbClr val="1D2125"/>
                </a:solidFill>
                <a:latin typeface="Calibri"/>
                <a:ea typeface="Calibri"/>
                <a:cs typeface="Calibri"/>
                <a:sym typeface="Calibri"/>
              </a:rPr>
              <a:t> - Test a point that is not on the boundary line. Is it a solution of the inequality?</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Test (0,0) as it is not on the boundary line of the inequality.</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u="sng">
                <a:solidFill>
                  <a:schemeClr val="hlink"/>
                </a:solidFill>
                <a:latin typeface="Calibri"/>
                <a:ea typeface="Calibri"/>
                <a:cs typeface="Calibri"/>
                <a:sym typeface="Calibri"/>
                <a:hlinkClick r:id="rId5"/>
              </a:rPr>
              <a:t>Link to Graph</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&lt; ½</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−1</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(0) &lt; ½ (0) − 1</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0 &lt; −1  is False.</a:t>
            </a:r>
            <a:endParaRPr sz="1300">
              <a:solidFill>
                <a:srgbClr val="1D2125"/>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rgbClr val="1D2125"/>
                </a:solidFill>
                <a:latin typeface="Calibri"/>
                <a:ea typeface="Calibri"/>
                <a:cs typeface="Calibri"/>
                <a:sym typeface="Calibri"/>
              </a:rPr>
              <a:t>So, (0,0)  is not a solution.</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4</a:t>
            </a:r>
            <a:r>
              <a:rPr lang="en" sz="1300">
                <a:solidFill>
                  <a:srgbClr val="1D2125"/>
                </a:solidFill>
                <a:latin typeface="Calibri"/>
                <a:ea typeface="Calibri"/>
                <a:cs typeface="Calibri"/>
                <a:sym typeface="Calibri"/>
              </a:rPr>
              <a:t> - Shade in one side of the boundary line.</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If the test point is a solution, shade in the side that includes the point.</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If the test point is not a solution, shade in the opposite side.</a:t>
            </a:r>
            <a:endParaRPr sz="1300">
              <a:solidFill>
                <a:srgbClr val="1D2125"/>
              </a:solidFill>
              <a:latin typeface="Calibri"/>
              <a:ea typeface="Calibri"/>
              <a:cs typeface="Calibri"/>
              <a:sym typeface="Calibri"/>
            </a:endParaRPr>
          </a:p>
          <a:p>
            <a:pPr indent="0" lvl="0" marL="1371600" rtl="0" algn="l">
              <a:lnSpc>
                <a:spcPct val="115000"/>
              </a:lnSpc>
              <a:spcBef>
                <a:spcPts val="1200"/>
              </a:spcBef>
              <a:spcAft>
                <a:spcPts val="0"/>
              </a:spcAft>
              <a:buNone/>
            </a:pPr>
            <a:r>
              <a:rPr lang="en" sz="1300">
                <a:solidFill>
                  <a:srgbClr val="1D2125"/>
                </a:solidFill>
                <a:latin typeface="Calibri"/>
                <a:ea typeface="Calibri"/>
                <a:cs typeface="Calibri"/>
                <a:sym typeface="Calibri"/>
              </a:rPr>
              <a:t>The test point (0,0)  is not a solution, so shade in the side of the boundary line that does not include (0,0)</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6"/>
              </a:rPr>
              <a:t>Link to Graph</a:t>
            </a:r>
            <a:endParaRPr sz="1300">
              <a:solidFill>
                <a:srgbClr val="1D2125"/>
              </a:solidFill>
              <a:latin typeface="Calibri"/>
              <a:ea typeface="Calibri"/>
              <a:cs typeface="Calibri"/>
              <a:sym typeface="Calibri"/>
            </a:endParaRPr>
          </a:p>
          <a:p>
            <a:pPr indent="457200" lvl="0" marL="914400" rtl="0" algn="l">
              <a:lnSpc>
                <a:spcPct val="115000"/>
              </a:lnSpc>
              <a:spcBef>
                <a:spcPts val="1200"/>
              </a:spcBef>
              <a:spcAft>
                <a:spcPts val="0"/>
              </a:spcAft>
              <a:buNone/>
            </a:pPr>
            <a:r>
              <a:rPr lang="en" sz="1300">
                <a:solidFill>
                  <a:srgbClr val="1D2125"/>
                </a:solidFill>
                <a:latin typeface="Calibri"/>
                <a:ea typeface="Calibri"/>
                <a:cs typeface="Calibri"/>
                <a:sym typeface="Calibri"/>
              </a:rPr>
              <a:t>All points in the shaded region and not on the boundary line represent the solutions to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&lt; ½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−1</a:t>
            </a:r>
            <a:endParaRPr sz="1300">
              <a:solidFill>
                <a:srgbClr val="1D2125"/>
              </a:solidFill>
              <a:latin typeface="Calibri"/>
              <a:ea typeface="Calibri"/>
              <a:cs typeface="Calibri"/>
              <a:sym typeface="Calibri"/>
            </a:endParaRPr>
          </a:p>
          <a:p>
            <a:pPr indent="45720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access to graphing technology.</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x</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a:t>
            </a:r>
            <a:r>
              <a:rPr i="1" lang="en" sz="1300">
                <a:solidFill>
                  <a:schemeClr val="dk1"/>
                </a:solidFill>
                <a:latin typeface="Calibri"/>
                <a:ea typeface="Calibri"/>
                <a:cs typeface="Calibri"/>
                <a:sym typeface="Calibri"/>
              </a:rPr>
              <a:t>y</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+ 12</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 work from the cool-down to highlight in the next lesson, with attention to ways to determine which side of the boundary line to shade.</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Summarize the lesson by discussing students' work for the first activity (about bank accounts, concert tickets, and advertising packages) and inviting them to reflect on their reasoning process.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 may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2.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4.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49.png"/><Relationship Id="rId5" Type="http://schemas.openxmlformats.org/officeDocument/2006/relationships/image" Target="../media/image23.png"/><Relationship Id="rId6"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49.png"/><Relationship Id="rId5" Type="http://schemas.openxmlformats.org/officeDocument/2006/relationships/image" Target="../media/image23.png"/><Relationship Id="rId6"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23.png"/><Relationship Id="rId5" Type="http://schemas.openxmlformats.org/officeDocument/2006/relationships/image" Target="../media/image48.png"/><Relationship Id="rId6" Type="http://schemas.openxmlformats.org/officeDocument/2006/relationships/slide" Target="/ppt/slides/slide14.xml"/><Relationship Id="rId7"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hyperlink" Target="https://www.youtube.com/watch?v=3LrcngdgUIg" TargetMode="External"/><Relationship Id="rId5" Type="http://schemas.openxmlformats.org/officeDocument/2006/relationships/hyperlink" Target="https://www.youtube.com/watch?v=3LrcngdgUIg" TargetMode="External"/><Relationship Id="rId6"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png"/><Relationship Id="rId5"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50.png"/><Relationship Id="rId5"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4.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42.png"/><Relationship Id="rId5" Type="http://schemas.openxmlformats.org/officeDocument/2006/relationships/image" Target="../media/image29.png"/><Relationship Id="rId6" Type="http://schemas.openxmlformats.org/officeDocument/2006/relationships/image" Target="../media/image33.png"/><Relationship Id="rId7"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png"/><Relationship Id="rId5"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2.jp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5.png"/><Relationship Id="rId7"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2.jp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15.png"/><Relationship Id="rId6" Type="http://schemas.openxmlformats.org/officeDocument/2006/relationships/image" Target="../media/image35.png"/><Relationship Id="rId7"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2.jp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2.jpg"/><Relationship Id="rId4" Type="http://schemas.openxmlformats.org/officeDocument/2006/relationships/image" Target="../media/image43.jpg"/><Relationship Id="rId5" Type="http://schemas.openxmlformats.org/officeDocument/2006/relationships/image" Target="../media/image4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13</a:t>
            </a:r>
            <a:r>
              <a:rPr lang="en" sz="1800">
                <a:solidFill>
                  <a:srgbClr val="424242"/>
                </a:solidFill>
                <a:latin typeface="Calibri"/>
                <a:ea typeface="Calibri"/>
                <a:cs typeface="Calibri"/>
                <a:sym typeface="Calibri"/>
              </a:rPr>
              <a:t> </a:t>
            </a:r>
            <a:r>
              <a:rPr lang="en" sz="1800"/>
              <a:t>Solving Problems with Inequalities in Two Variables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2.13 Solving Problems with Inequalities in Two Variables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{EBCA0F26-FF21-447A-BF74-036296AAB511}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graphing technology </a:t>
            </a:r>
            <a:r>
              <a:rPr lang="en">
                <a:solidFill>
                  <a:srgbClr val="F3F3F3"/>
                </a:solidFill>
              </a:rPr>
              <a:t>to find the solution to a two-variable inequality.</a:t>
            </a:r>
            <a:endParaRPr>
              <a:solidFill>
                <a:srgbClr val="F3F3F3"/>
              </a:solidFill>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Connect the different representations </a:t>
            </a:r>
            <a:r>
              <a:rPr lang="en">
                <a:solidFill>
                  <a:srgbClr val="F3F3F3"/>
                </a:solidFill>
              </a:rPr>
              <a:t>and interpret them in terms of the situation, when given inequalities, graphs, and descriptions that represent the constraints in a situation.</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2.13 Solving Problems with Inequalities in Two Variables</a:t>
            </a:r>
            <a:endParaRPr>
              <a:solidFill>
                <a:srgbClr val="EFEFEF"/>
              </a:solidFill>
            </a:endParaRPr>
          </a:p>
        </p:txBody>
      </p:sp>
      <p:pic>
        <p:nvPicPr>
          <p:cNvPr descr=" Student walking up stairs while holding a large arrow and a briefcase, showing forward movement and taking charge of their learning path." id="70" name="Google Shape;70;p10" title="Goals-6.png"/>
          <p:cNvPicPr preferRelativeResize="0"/>
          <p:nvPr/>
        </p:nvPicPr>
        <p:blipFill rotWithShape="1">
          <a:blip r:embed="rId3">
            <a:alphaModFix/>
          </a:blip>
          <a:srcRect b="0" l="0" r="0" t="0"/>
          <a:stretch/>
        </p:blipFill>
        <p:spPr>
          <a:xfrm>
            <a:off x="5201025" y="756050"/>
            <a:ext cx="3631275" cy="3631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6150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Boundary Line</a:t>
            </a:r>
            <a:endParaRPr/>
          </a:p>
          <a:p>
            <a:pPr indent="-330200" lvl="1" marL="914400" rtl="0" algn="l">
              <a:spcBef>
                <a:spcPts val="0"/>
              </a:spcBef>
              <a:spcAft>
                <a:spcPts val="0"/>
              </a:spcAft>
              <a:buSzPts val="1600"/>
              <a:buChar char="○"/>
            </a:pPr>
            <a:r>
              <a:rPr lang="en"/>
              <a:t>A line that separates the coordinate plane into regions.</a:t>
            </a:r>
            <a:endParaRPr/>
          </a:p>
          <a:p>
            <a:pPr indent="-342900" lvl="0" marL="457200" rtl="0" algn="l">
              <a:spcBef>
                <a:spcPts val="1000"/>
              </a:spcBef>
              <a:spcAft>
                <a:spcPts val="0"/>
              </a:spcAft>
              <a:buSzPts val="1800"/>
              <a:buChar char="●"/>
            </a:pPr>
            <a:r>
              <a:rPr lang="en"/>
              <a:t>Linear Inequality</a:t>
            </a:r>
            <a:endParaRPr/>
          </a:p>
          <a:p>
            <a:pPr indent="-330200" lvl="1" marL="914400" rtl="0" algn="l">
              <a:spcBef>
                <a:spcPts val="0"/>
              </a:spcBef>
              <a:spcAft>
                <a:spcPts val="0"/>
              </a:spcAft>
              <a:buSzPts val="1600"/>
              <a:buChar char="○"/>
            </a:pPr>
            <a:r>
              <a:rPr lang="en"/>
              <a:t>A mathematical statement formed by placing two or more numbers or expressions with one variable on either side of the following signs: &lt;, &gt;, ≠, &lt;, &gt;.</a:t>
            </a:r>
            <a:endParaRPr/>
          </a:p>
          <a:p>
            <a:pPr indent="-342900" lvl="0" marL="457200" rtl="0" algn="l">
              <a:spcBef>
                <a:spcPts val="1000"/>
              </a:spcBef>
              <a:spcAft>
                <a:spcPts val="0"/>
              </a:spcAft>
              <a:buSzPts val="1800"/>
              <a:buChar char="●"/>
            </a:pPr>
            <a:r>
              <a:rPr lang="en"/>
              <a:t>Solution to a Linear Equation</a:t>
            </a:r>
            <a:endParaRPr/>
          </a:p>
          <a:p>
            <a:pPr indent="-330200" lvl="1" marL="914400" rtl="0" algn="l">
              <a:spcBef>
                <a:spcPts val="0"/>
              </a:spcBef>
              <a:spcAft>
                <a:spcPts val="0"/>
              </a:spcAft>
              <a:buSzPts val="1600"/>
              <a:buChar char="○"/>
            </a:pPr>
            <a:r>
              <a:rPr lang="en"/>
              <a:t>The value(s) that makes an inequality true when they are substituted for the variable.</a:t>
            </a:r>
            <a:endParaRPr/>
          </a:p>
          <a:p>
            <a:pPr indent="0" lvl="0" marL="457200" rtl="0" algn="l">
              <a:spcBef>
                <a:spcPts val="1200"/>
              </a:spcBef>
              <a:spcAft>
                <a:spcPts val="1200"/>
              </a:spcAft>
              <a:buNone/>
            </a:pPr>
            <a:r>
              <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2.13 Solving Problems with Inequalities in Two Variables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6638175" y="1152475"/>
            <a:ext cx="2194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Graph the </a:t>
            </a:r>
            <a:r>
              <a:rPr lang="en" sz="3000"/>
              <a:t>Inequality ⚖️</a:t>
            </a:r>
            <a:endParaRPr>
              <a:solidFill>
                <a:srgbClr val="005047"/>
              </a:solidFill>
            </a:endParaRPr>
          </a:p>
        </p:txBody>
      </p:sp>
      <p:sp>
        <p:nvSpPr>
          <p:cNvPr id="118" name="Google Shape;118;p13"/>
          <p:cNvSpPr txBox="1"/>
          <p:nvPr>
            <p:ph idx="1" type="body"/>
          </p:nvPr>
        </p:nvSpPr>
        <p:spPr>
          <a:xfrm>
            <a:off x="311700" y="1122025"/>
            <a:ext cx="7971900" cy="3328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G</a:t>
            </a:r>
            <a:r>
              <a:rPr lang="en"/>
              <a:t>raph each inequality. Adjust the graphing window as needed to show meaningful information.</a:t>
            </a:r>
            <a:endParaRPr/>
          </a:p>
          <a:p>
            <a:pPr indent="0" lvl="0" marL="0" rtl="0" algn="l">
              <a:lnSpc>
                <a:spcPct val="100000"/>
              </a:lnSpc>
              <a:spcBef>
                <a:spcPts val="0"/>
              </a:spcBef>
              <a:spcAft>
                <a:spcPts val="0"/>
              </a:spcAft>
              <a:buNone/>
            </a:pPr>
            <a:r>
              <a:t/>
            </a:r>
            <a:endParaRPr/>
          </a:p>
          <a:p>
            <a:pPr indent="-342900" lvl="0" marL="1828800" rtl="0" algn="l">
              <a:lnSpc>
                <a:spcPct val="100000"/>
              </a:lnSpc>
              <a:spcBef>
                <a:spcPts val="0"/>
              </a:spcBef>
              <a:spcAft>
                <a:spcPts val="0"/>
              </a:spcAft>
              <a:buSzPts val="1800"/>
              <a:buAutoNum type="arabicPeriod"/>
            </a:pPr>
            <a:r>
              <a:rPr i="1" lang="en">
                <a:latin typeface="Times New Roman"/>
                <a:ea typeface="Times New Roman"/>
                <a:cs typeface="Times New Roman"/>
                <a:sym typeface="Times New Roman"/>
              </a:rPr>
              <a:t>y</a:t>
            </a:r>
            <a:r>
              <a:rPr lang="en"/>
              <a:t> &gt;</a:t>
            </a:r>
            <a:r>
              <a:rPr i="1" lang="en"/>
              <a:t> </a:t>
            </a:r>
            <a:r>
              <a:rPr i="1" lang="en">
                <a:latin typeface="Times New Roman"/>
                <a:ea typeface="Times New Roman"/>
                <a:cs typeface="Times New Roman"/>
                <a:sym typeface="Times New Roman"/>
              </a:rPr>
              <a:t>x</a:t>
            </a:r>
            <a:endParaRPr>
              <a:latin typeface="Times New Roman"/>
              <a:ea typeface="Times New Roman"/>
              <a:cs typeface="Times New Roman"/>
              <a:sym typeface="Times New Roman"/>
            </a:endParaRPr>
          </a:p>
          <a:p>
            <a:pPr indent="-342900" lvl="0" marL="1828800" rtl="0" algn="l">
              <a:lnSpc>
                <a:spcPct val="100000"/>
              </a:lnSpc>
              <a:spcBef>
                <a:spcPts val="1000"/>
              </a:spcBef>
              <a:spcAft>
                <a:spcPts val="0"/>
              </a:spcAft>
              <a:buSzPts val="1800"/>
              <a:buAutoNum type="arabicPeriod"/>
            </a:pPr>
            <a:r>
              <a:rPr i="1" lang="en">
                <a:latin typeface="Times New Roman"/>
                <a:ea typeface="Times New Roman"/>
                <a:cs typeface="Times New Roman"/>
                <a:sym typeface="Times New Roman"/>
              </a:rPr>
              <a:t>y</a:t>
            </a:r>
            <a:r>
              <a:rPr lang="en"/>
              <a:t> ≥ </a:t>
            </a:r>
            <a:r>
              <a:rPr i="1" lang="en">
                <a:latin typeface="Times New Roman"/>
                <a:ea typeface="Times New Roman"/>
                <a:cs typeface="Times New Roman"/>
                <a:sym typeface="Times New Roman"/>
              </a:rPr>
              <a:t>x</a:t>
            </a:r>
            <a:endParaRPr>
              <a:latin typeface="Times New Roman"/>
              <a:ea typeface="Times New Roman"/>
              <a:cs typeface="Times New Roman"/>
              <a:sym typeface="Times New Roman"/>
            </a:endParaRPr>
          </a:p>
          <a:p>
            <a:pPr indent="-342900" lvl="0" marL="1828800" rtl="0" algn="l">
              <a:lnSpc>
                <a:spcPct val="100000"/>
              </a:lnSpc>
              <a:spcBef>
                <a:spcPts val="1000"/>
              </a:spcBef>
              <a:spcAft>
                <a:spcPts val="0"/>
              </a:spcAft>
              <a:buSzPts val="1800"/>
              <a:buAutoNum type="arabicPeriod"/>
            </a:pPr>
            <a:r>
              <a:rPr i="1" lang="en">
                <a:latin typeface="Times New Roman"/>
                <a:ea typeface="Times New Roman"/>
                <a:cs typeface="Times New Roman"/>
                <a:sym typeface="Times New Roman"/>
              </a:rPr>
              <a:t>y</a:t>
            </a:r>
            <a:r>
              <a:rPr lang="en"/>
              <a:t> &lt; -8</a:t>
            </a:r>
            <a:endParaRPr/>
          </a:p>
          <a:p>
            <a:pPr indent="-342900" lvl="0" marL="1828800" rtl="0" algn="l">
              <a:lnSpc>
                <a:spcPct val="100000"/>
              </a:lnSpc>
              <a:spcBef>
                <a:spcPts val="1000"/>
              </a:spcBef>
              <a:spcAft>
                <a:spcPts val="0"/>
              </a:spcAft>
              <a:buSzPts val="1800"/>
              <a:buAutoNum type="arabicPeriod"/>
            </a:pPr>
            <a:r>
              <a:rPr lang="en"/>
              <a:t>-</a:t>
            </a:r>
            <a:r>
              <a:rPr i="1" lang="en">
                <a:latin typeface="Times New Roman"/>
                <a:ea typeface="Times New Roman"/>
                <a:cs typeface="Times New Roman"/>
                <a:sym typeface="Times New Roman"/>
              </a:rPr>
              <a:t>x</a:t>
            </a:r>
            <a:r>
              <a:rPr lang="en"/>
              <a:t> + 8 ≤ </a:t>
            </a:r>
            <a:r>
              <a:rPr i="1" lang="en">
                <a:latin typeface="Times New Roman"/>
                <a:ea typeface="Times New Roman"/>
                <a:cs typeface="Times New Roman"/>
                <a:sym typeface="Times New Roman"/>
              </a:rPr>
              <a:t>y</a:t>
            </a:r>
            <a:endParaRPr>
              <a:latin typeface="Times New Roman"/>
              <a:ea typeface="Times New Roman"/>
              <a:cs typeface="Times New Roman"/>
              <a:sym typeface="Times New Roman"/>
            </a:endParaRPr>
          </a:p>
          <a:p>
            <a:pPr indent="-342900" lvl="0" marL="1828800" rtl="0" algn="l">
              <a:lnSpc>
                <a:spcPct val="100000"/>
              </a:lnSpc>
              <a:spcBef>
                <a:spcPts val="1000"/>
              </a:spcBef>
              <a:spcAft>
                <a:spcPts val="0"/>
              </a:spcAft>
              <a:buSzPts val="1800"/>
              <a:buAutoNum type="arabicPeriod"/>
            </a:pPr>
            <a:r>
              <a:rPr i="1" lang="en">
                <a:latin typeface="Times New Roman"/>
                <a:ea typeface="Times New Roman"/>
                <a:cs typeface="Times New Roman"/>
                <a:sym typeface="Times New Roman"/>
              </a:rPr>
              <a:t>y</a:t>
            </a:r>
            <a:r>
              <a:rPr lang="en"/>
              <a:t> &lt; 10</a:t>
            </a:r>
            <a:r>
              <a:rPr i="1" lang="en">
                <a:latin typeface="Times New Roman"/>
                <a:ea typeface="Times New Roman"/>
                <a:cs typeface="Times New Roman"/>
                <a:sym typeface="Times New Roman"/>
              </a:rPr>
              <a:t>x</a:t>
            </a:r>
            <a:r>
              <a:rPr lang="en"/>
              <a:t> − 200</a:t>
            </a:r>
            <a:endParaRPr/>
          </a:p>
          <a:p>
            <a:pPr indent="-342900" lvl="0" marL="1828800" rtl="0" algn="l">
              <a:lnSpc>
                <a:spcPct val="100000"/>
              </a:lnSpc>
              <a:spcBef>
                <a:spcPts val="1000"/>
              </a:spcBef>
              <a:spcAft>
                <a:spcPts val="1000"/>
              </a:spcAft>
              <a:buSzPts val="1800"/>
              <a:buAutoNum type="arabicPeriod"/>
            </a:pPr>
            <a:r>
              <a:rPr lang="en"/>
              <a:t>2</a:t>
            </a:r>
            <a:r>
              <a:rPr i="1" lang="en">
                <a:latin typeface="Times New Roman"/>
                <a:ea typeface="Times New Roman"/>
                <a:cs typeface="Times New Roman"/>
                <a:sym typeface="Times New Roman"/>
              </a:rPr>
              <a:t>x</a:t>
            </a:r>
            <a:r>
              <a:rPr lang="en"/>
              <a:t> + 3</a:t>
            </a:r>
            <a:r>
              <a:rPr i="1" lang="en">
                <a:latin typeface="Times New Roman"/>
                <a:ea typeface="Times New Roman"/>
                <a:cs typeface="Times New Roman"/>
                <a:sym typeface="Times New Roman"/>
              </a:rPr>
              <a:t>y</a:t>
            </a:r>
            <a:r>
              <a:rPr lang="en">
                <a:latin typeface="Times New Roman"/>
                <a:ea typeface="Times New Roman"/>
                <a:cs typeface="Times New Roman"/>
                <a:sym typeface="Times New Roman"/>
              </a:rPr>
              <a:t> </a:t>
            </a:r>
            <a:r>
              <a:rPr lang="en"/>
              <a:t>&gt; 60 </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2.13.1 Graphing Inequalities with Technology</a:t>
            </a:r>
            <a:endParaRPr/>
          </a:p>
        </p:txBody>
      </p:sp>
      <p:sp>
        <p:nvSpPr>
          <p:cNvPr id="121" name="Google Shape;121;p13"/>
          <p:cNvSpPr/>
          <p:nvPr/>
        </p:nvSpPr>
        <p:spPr>
          <a:xfrm>
            <a:off x="7394573" y="535125"/>
            <a:ext cx="548700" cy="531300"/>
          </a:xfrm>
          <a:prstGeom prst="noSmoking">
            <a:avLst>
              <a:gd fmla="val 6537" name="adj"/>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22" name="Google Shape;122;p13" title="inequality.png"/>
          <p:cNvPicPr preferRelativeResize="0"/>
          <p:nvPr/>
        </p:nvPicPr>
        <p:blipFill rotWithShape="1">
          <a:blip r:embed="rId4">
            <a:alphaModFix/>
          </a:blip>
          <a:srcRect b="0" l="0" r="0" t="24992"/>
          <a:stretch/>
        </p:blipFill>
        <p:spPr>
          <a:xfrm>
            <a:off x="3982925" y="2103825"/>
            <a:ext cx="3331725" cy="2499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6" name="Shape 126"/>
        <p:cNvGrpSpPr/>
        <p:nvPr/>
      </p:nvGrpSpPr>
      <p:grpSpPr>
        <a:xfrm>
          <a:off x="0" y="0"/>
          <a:ext cx="0" cy="0"/>
          <a:chOff x="0" y="0"/>
          <a:chExt cx="0" cy="0"/>
        </a:xfrm>
      </p:grpSpPr>
      <p:sp>
        <p:nvSpPr>
          <p:cNvPr id="127" name="Google Shape;127;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9" name="Google Shape;129;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4"/>
          <p:cNvCxnSpPr>
            <a:stCxn id="129" idx="2"/>
            <a:endCxn id="1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6" name="Google Shape;136;p14"/>
          <p:cNvCxnSpPr>
            <a:stCxn id="131" idx="3"/>
            <a:endCxn id="130"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2" idx="3"/>
            <a:endCxn id="12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27" idx="3"/>
            <a:endCxn id="13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9" name="Google Shape;13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1" name="Google Shape;141;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2" name="Google Shape;142;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3" name="Google Shape;143;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4" name="Google Shape;144;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5" name="Google Shape;145;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6" name="Google Shape;146;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7" name="Google Shape;147;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8" name="Google Shape;148;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9" name="Google Shape;149;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0" name="Google Shape;150;p14"/>
          <p:cNvCxnSpPr>
            <a:stCxn id="133" idx="3"/>
            <a:endCxn id="1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1" name="Google Shape;151;p14"/>
          <p:cNvCxnSpPr>
            <a:stCxn id="130" idx="3"/>
            <a:endCxn id="13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2" name="Google Shape;152;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3" name="Google Shape;153;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4" name="Google Shape;154;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5" name="Google Shape;155;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Bank Accounts 💵</a:t>
            </a:r>
            <a:endParaRPr sz="2600">
              <a:solidFill>
                <a:srgbClr val="005047"/>
              </a:solidFill>
            </a:endParaRPr>
          </a:p>
        </p:txBody>
      </p:sp>
      <p:sp>
        <p:nvSpPr>
          <p:cNvPr id="161" name="Google Shape;16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2.13.2 Solving Problems with Inequalities in Two Variables</a:t>
            </a:r>
            <a:endParaRPr/>
          </a:p>
        </p:txBody>
      </p:sp>
      <p:pic>
        <p:nvPicPr>
          <p:cNvPr id="163" name="Google Shape;163;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4" name="Google Shape;164;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5" name="Google Shape;165;p15"/>
          <p:cNvSpPr/>
          <p:nvPr/>
        </p:nvSpPr>
        <p:spPr>
          <a:xfrm>
            <a:off x="5034250" y="1292700"/>
            <a:ext cx="3652500" cy="1896300"/>
          </a:xfrm>
          <a:prstGeom prst="wedgeRoundRectCallout">
            <a:avLst>
              <a:gd fmla="val -59471" name="adj1"/>
              <a:gd fmla="val -18796"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Choose one situation to work 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Break it into smaller parts if it feels challenging.</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Take your time to think it through.</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Be ready to share your part with the class.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sz="1000">
              <a:solidFill>
                <a:schemeClr val="dk1"/>
              </a:solidFill>
              <a:latin typeface="Calibri"/>
              <a:ea typeface="Calibri"/>
              <a:cs typeface="Calibri"/>
              <a:sym typeface="Calibri"/>
            </a:endParaRPr>
          </a:p>
        </p:txBody>
      </p:sp>
      <p:sp>
        <p:nvSpPr>
          <p:cNvPr id="166" name="Google Shape;166;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16"/>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005047"/>
                </a:solidFill>
              </a:rPr>
              <a:t>Learning Activity - </a:t>
            </a:r>
            <a:r>
              <a:rPr lang="en" sz="2300"/>
              <a:t>Inequalities in Real Life 💵</a:t>
            </a:r>
            <a:r>
              <a:rPr lang="en" sz="2300"/>
              <a:t>🎟️</a:t>
            </a:r>
            <a:r>
              <a:rPr lang="en" sz="2100"/>
              <a:t>📦</a:t>
            </a:r>
            <a:endParaRPr sz="2300">
              <a:solidFill>
                <a:srgbClr val="005047"/>
              </a:solidFill>
            </a:endParaRPr>
          </a:p>
        </p:txBody>
      </p:sp>
      <p:sp>
        <p:nvSpPr>
          <p:cNvPr id="172" name="Google Shape;17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2.13.2 Solving Problems with Inequalities in Two Variables</a:t>
            </a:r>
            <a:endParaRPr/>
          </a:p>
        </p:txBody>
      </p:sp>
      <p:pic>
        <p:nvPicPr>
          <p:cNvPr id="174" name="Google Shape;174;p16" title="ChatGPT Image Aug 16, 2025, 07_54_47 PM.png"/>
          <p:cNvPicPr preferRelativeResize="0"/>
          <p:nvPr/>
        </p:nvPicPr>
        <p:blipFill>
          <a:blip r:embed="rId4">
            <a:alphaModFix/>
          </a:blip>
          <a:stretch>
            <a:fillRect/>
          </a:stretch>
        </p:blipFill>
        <p:spPr>
          <a:xfrm>
            <a:off x="1284137" y="2108388"/>
            <a:ext cx="897810" cy="795528"/>
          </a:xfrm>
          <a:prstGeom prst="rect">
            <a:avLst/>
          </a:prstGeom>
          <a:noFill/>
          <a:ln>
            <a:noFill/>
          </a:ln>
        </p:spPr>
      </p:pic>
      <p:sp>
        <p:nvSpPr>
          <p:cNvPr id="175" name="Google Shape;175;p16"/>
          <p:cNvSpPr txBox="1"/>
          <p:nvPr/>
        </p:nvSpPr>
        <p:spPr>
          <a:xfrm>
            <a:off x="480250" y="2818638"/>
            <a:ext cx="2505600" cy="28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 customer deposits up to $600 into their checking and savings accounts, possibly keeping some cash instead of depositing it..</a:t>
            </a:r>
            <a:endParaRPr sz="1800">
              <a:solidFill>
                <a:srgbClr val="424242"/>
              </a:solidFill>
              <a:latin typeface="Calibri"/>
              <a:ea typeface="Calibri"/>
              <a:cs typeface="Calibri"/>
              <a:sym typeface="Calibri"/>
            </a:endParaRPr>
          </a:p>
        </p:txBody>
      </p:sp>
      <p:sp>
        <p:nvSpPr>
          <p:cNvPr id="176" name="Google Shape;176;p16"/>
          <p:cNvSpPr txBox="1"/>
          <p:nvPr/>
        </p:nvSpPr>
        <p:spPr>
          <a:xfrm>
            <a:off x="666750" y="1120288"/>
            <a:ext cx="7164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95057"/>
                </a:solidFill>
                <a:highlight>
                  <a:srgbClr val="FFFFFF"/>
                </a:highlight>
                <a:latin typeface="Calibri"/>
                <a:ea typeface="Calibri"/>
                <a:cs typeface="Calibri"/>
                <a:sym typeface="Calibri"/>
              </a:rPr>
              <a:t>We’ll practice writing inequalities by using real-world situations, graphing their solutions, and explaining what the solution regions mean.</a:t>
            </a:r>
            <a:endParaRPr sz="1800">
              <a:solidFill>
                <a:srgbClr val="495057"/>
              </a:solidFill>
              <a:highlight>
                <a:srgbClr val="FFFFFF"/>
              </a:highlight>
              <a:latin typeface="Calibri"/>
              <a:ea typeface="Calibri"/>
              <a:cs typeface="Calibri"/>
              <a:sym typeface="Calibri"/>
            </a:endParaRPr>
          </a:p>
        </p:txBody>
      </p:sp>
      <p:sp>
        <p:nvSpPr>
          <p:cNvPr id="177" name="Google Shape;177;p16"/>
          <p:cNvSpPr txBox="1"/>
          <p:nvPr/>
        </p:nvSpPr>
        <p:spPr>
          <a:xfrm>
            <a:off x="3204400" y="2816725"/>
            <a:ext cx="2650200" cy="16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Two kinds of tickets to an outdoor concert were sold: lawn tickets and seat tickets. Fewer than 400 tickets in total were sold.</a:t>
            </a:r>
            <a:endParaRPr sz="1800">
              <a:solidFill>
                <a:srgbClr val="424242"/>
              </a:solidFill>
              <a:latin typeface="Calibri"/>
              <a:ea typeface="Calibri"/>
              <a:cs typeface="Calibri"/>
              <a:sym typeface="Calibri"/>
            </a:endParaRPr>
          </a:p>
        </p:txBody>
      </p:sp>
      <p:pic>
        <p:nvPicPr>
          <p:cNvPr id="178" name="Google Shape;178;p16" title="ChatGPT Image Aug 16, 2025, 05_12_52 PM.png"/>
          <p:cNvPicPr preferRelativeResize="0"/>
          <p:nvPr/>
        </p:nvPicPr>
        <p:blipFill>
          <a:blip r:embed="rId5">
            <a:alphaModFix/>
          </a:blip>
          <a:stretch>
            <a:fillRect/>
          </a:stretch>
        </p:blipFill>
        <p:spPr>
          <a:xfrm>
            <a:off x="3987488" y="2070281"/>
            <a:ext cx="795528" cy="795528"/>
          </a:xfrm>
          <a:prstGeom prst="rect">
            <a:avLst/>
          </a:prstGeom>
          <a:noFill/>
          <a:ln>
            <a:noFill/>
          </a:ln>
        </p:spPr>
      </p:pic>
      <p:sp>
        <p:nvSpPr>
          <p:cNvPr id="179" name="Google Shape;179;p16"/>
          <p:cNvSpPr txBox="1"/>
          <p:nvPr/>
        </p:nvSpPr>
        <p:spPr>
          <a:xfrm>
            <a:off x="6107825" y="2771025"/>
            <a:ext cx="2502900" cy="23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 advertising agency wants to sell over $60,000 in advertising through their $1000 basic and $2500 premium ad packages.</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180" name="Google Shape;180;p16" title="ChatGPT Image Aug 19, 2025, 06_47_48 AM.png"/>
          <p:cNvPicPr preferRelativeResize="0"/>
          <p:nvPr/>
        </p:nvPicPr>
        <p:blipFill>
          <a:blip r:embed="rId6">
            <a:alphaModFix/>
          </a:blip>
          <a:stretch>
            <a:fillRect/>
          </a:stretch>
        </p:blipFill>
        <p:spPr>
          <a:xfrm>
            <a:off x="6744875" y="2025088"/>
            <a:ext cx="962099" cy="962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17"/>
          <p:cNvSpPr txBox="1"/>
          <p:nvPr>
            <p:ph type="title"/>
          </p:nvPr>
        </p:nvSpPr>
        <p:spPr>
          <a:xfrm>
            <a:off x="311700" y="445025"/>
            <a:ext cx="8520600" cy="969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Inequalities in Real Life 💵🎟️</a:t>
            </a:r>
            <a:r>
              <a:rPr lang="en" sz="2100"/>
              <a:t>📦</a:t>
            </a:r>
            <a:endParaRPr sz="2300"/>
          </a:p>
          <a:p>
            <a:pPr indent="0" lvl="0" marL="0" rtl="0" algn="l">
              <a:spcBef>
                <a:spcPts val="0"/>
              </a:spcBef>
              <a:spcAft>
                <a:spcPts val="0"/>
              </a:spcAft>
              <a:buClr>
                <a:schemeClr val="dk1"/>
              </a:buClr>
              <a:buSzPts val="1100"/>
              <a:buFont typeface="Arial"/>
              <a:buNone/>
            </a:pPr>
            <a:r>
              <a:t/>
            </a:r>
            <a:endParaRPr/>
          </a:p>
        </p:txBody>
      </p:sp>
      <p:sp>
        <p:nvSpPr>
          <p:cNvPr id="186" name="Google Shape;186;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2.13.2 Solving Problems with Inequalities in Two Variables</a:t>
            </a:r>
            <a:endParaRPr/>
          </a:p>
        </p:txBody>
      </p:sp>
      <p:sp>
        <p:nvSpPr>
          <p:cNvPr id="188" name="Google Shape;188;p17"/>
          <p:cNvSpPr txBox="1"/>
          <p:nvPr/>
        </p:nvSpPr>
        <p:spPr>
          <a:xfrm>
            <a:off x="311700" y="1017725"/>
            <a:ext cx="5271900" cy="3551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For each situation on the previous slide, answer the following questions:</a:t>
            </a:r>
            <a:endParaRPr sz="1600">
              <a:solidFill>
                <a:srgbClr val="424242"/>
              </a:solidFill>
              <a:latin typeface="Calibri"/>
              <a:ea typeface="Calibri"/>
              <a:cs typeface="Calibri"/>
              <a:sym typeface="Calibri"/>
            </a:endParaRPr>
          </a:p>
          <a:p>
            <a:pPr indent="-330200" lvl="0" marL="457200" rtl="0" algn="l">
              <a:lnSpc>
                <a:spcPct val="115000"/>
              </a:lnSpc>
              <a:spcBef>
                <a:spcPts val="12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Write an inequality to describe the constraints. Specify what each variable represents.</a:t>
            </a:r>
            <a:endParaRPr sz="1600">
              <a:solidFill>
                <a:srgbClr val="424242"/>
              </a:solidFill>
              <a:latin typeface="Calibri"/>
              <a:ea typeface="Calibri"/>
              <a:cs typeface="Calibri"/>
              <a:sym typeface="Calibri"/>
            </a:endParaRPr>
          </a:p>
          <a:p>
            <a:pPr indent="-330200" lvl="0" marL="457200" rtl="0" algn="l">
              <a:lnSpc>
                <a:spcPct val="115000"/>
              </a:lnSpc>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Rewrite your inequality using slope-intercept form. Then, use the graphing tool or technology outside the course. Graph the inequality that represents this scenario.</a:t>
            </a:r>
            <a:endParaRPr sz="1600">
              <a:solidFill>
                <a:srgbClr val="424242"/>
              </a:solidFill>
              <a:latin typeface="Calibri"/>
              <a:ea typeface="Calibri"/>
              <a:cs typeface="Calibri"/>
              <a:sym typeface="Calibri"/>
            </a:endParaRPr>
          </a:p>
          <a:p>
            <a:pPr indent="-330200" lvl="0" marL="457200" rtl="0" algn="l">
              <a:lnSpc>
                <a:spcPct val="115000"/>
              </a:lnSpc>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Name one solution to the inequality and explain what it represents in that situation.</a:t>
            </a:r>
            <a:endParaRPr sz="1600">
              <a:solidFill>
                <a:srgbClr val="424242"/>
              </a:solidFill>
              <a:latin typeface="Calibri"/>
              <a:ea typeface="Calibri"/>
              <a:cs typeface="Calibri"/>
              <a:sym typeface="Calibri"/>
            </a:endParaRPr>
          </a:p>
          <a:p>
            <a:pPr indent="0" lvl="0" marL="457200" rtl="0" algn="l">
              <a:lnSpc>
                <a:spcPct val="115000"/>
              </a:lnSpc>
              <a:spcBef>
                <a:spcPts val="1000"/>
              </a:spcBef>
              <a:spcAft>
                <a:spcPts val="0"/>
              </a:spcAft>
              <a:buNone/>
            </a:pPr>
            <a:r>
              <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t/>
            </a:r>
            <a:endParaRPr>
              <a:solidFill>
                <a:srgbClr val="424242"/>
              </a:solidFill>
              <a:latin typeface="Calibri"/>
              <a:ea typeface="Calibri"/>
              <a:cs typeface="Calibri"/>
              <a:sym typeface="Calibri"/>
            </a:endParaRPr>
          </a:p>
          <a:p>
            <a:pPr indent="0" lvl="0" marL="0" rtl="0" algn="l">
              <a:lnSpc>
                <a:spcPct val="115000"/>
              </a:lnSpc>
              <a:spcBef>
                <a:spcPts val="1200"/>
              </a:spcBef>
              <a:spcAft>
                <a:spcPts val="1200"/>
              </a:spcAft>
              <a:buNone/>
            </a:pPr>
            <a:r>
              <a:t/>
            </a:r>
            <a:endParaRPr>
              <a:solidFill>
                <a:srgbClr val="424242"/>
              </a:solidFill>
              <a:latin typeface="Calibri"/>
              <a:ea typeface="Calibri"/>
              <a:cs typeface="Calibri"/>
              <a:sym typeface="Calibri"/>
            </a:endParaRPr>
          </a:p>
        </p:txBody>
      </p:sp>
      <p:pic>
        <p:nvPicPr>
          <p:cNvPr id="189" name="Google Shape;189;p17" title="ChatGPT Image Aug 16, 2025, 07_54_47 PM.png"/>
          <p:cNvPicPr preferRelativeResize="0"/>
          <p:nvPr/>
        </p:nvPicPr>
        <p:blipFill>
          <a:blip r:embed="rId4">
            <a:alphaModFix/>
          </a:blip>
          <a:stretch>
            <a:fillRect/>
          </a:stretch>
        </p:blipFill>
        <p:spPr>
          <a:xfrm>
            <a:off x="5522763" y="1160313"/>
            <a:ext cx="897810" cy="795528"/>
          </a:xfrm>
          <a:prstGeom prst="rect">
            <a:avLst/>
          </a:prstGeom>
          <a:noFill/>
          <a:ln>
            <a:noFill/>
          </a:ln>
        </p:spPr>
      </p:pic>
      <p:pic>
        <p:nvPicPr>
          <p:cNvPr id="190" name="Google Shape;190;p17" title="ChatGPT Image Aug 16, 2025, 05_12_52 PM.png"/>
          <p:cNvPicPr preferRelativeResize="0"/>
          <p:nvPr/>
        </p:nvPicPr>
        <p:blipFill>
          <a:blip r:embed="rId5">
            <a:alphaModFix/>
          </a:blip>
          <a:stretch>
            <a:fillRect/>
          </a:stretch>
        </p:blipFill>
        <p:spPr>
          <a:xfrm>
            <a:off x="6606863" y="2346506"/>
            <a:ext cx="795528" cy="795528"/>
          </a:xfrm>
          <a:prstGeom prst="rect">
            <a:avLst/>
          </a:prstGeom>
          <a:noFill/>
          <a:ln>
            <a:noFill/>
          </a:ln>
        </p:spPr>
      </p:pic>
      <p:pic>
        <p:nvPicPr>
          <p:cNvPr id="191" name="Google Shape;191;p17" title="ChatGPT Image Aug 19, 2025, 06_47_48 AM.png"/>
          <p:cNvPicPr preferRelativeResize="0"/>
          <p:nvPr/>
        </p:nvPicPr>
        <p:blipFill>
          <a:blip r:embed="rId6">
            <a:alphaModFix/>
          </a:blip>
          <a:stretch>
            <a:fillRect/>
          </a:stretch>
        </p:blipFill>
        <p:spPr>
          <a:xfrm>
            <a:off x="7687850" y="3225238"/>
            <a:ext cx="962099" cy="9620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18"/>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Inequalities in Real Life 💵🎟️</a:t>
            </a:r>
            <a:r>
              <a:rPr lang="en" sz="2100"/>
              <a:t>📦</a:t>
            </a:r>
            <a:endParaRPr>
              <a:solidFill>
                <a:srgbClr val="005047"/>
              </a:solidFill>
            </a:endParaRPr>
          </a:p>
        </p:txBody>
      </p:sp>
      <p:sp>
        <p:nvSpPr>
          <p:cNvPr id="197" name="Google Shape;197;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18"/>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2.13.2 Solving Problems with Inequalities in Two Variables</a:t>
            </a:r>
            <a:endParaRPr/>
          </a:p>
        </p:txBody>
      </p:sp>
      <p:sp>
        <p:nvSpPr>
          <p:cNvPr id="199" name="Google Shape;199;p18"/>
          <p:cNvSpPr txBox="1"/>
          <p:nvPr/>
        </p:nvSpPr>
        <p:spPr>
          <a:xfrm>
            <a:off x="311700" y="1017725"/>
            <a:ext cx="8520600" cy="3551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Answer the specific questions for each </a:t>
            </a:r>
            <a:r>
              <a:rPr lang="en" sz="1600">
                <a:solidFill>
                  <a:srgbClr val="424242"/>
                </a:solidFill>
                <a:latin typeface="Calibri"/>
                <a:ea typeface="Calibri"/>
                <a:cs typeface="Calibri"/>
                <a:sym typeface="Calibri"/>
              </a:rPr>
              <a:t>scenario</a:t>
            </a:r>
            <a:r>
              <a:rPr lang="en" sz="1600">
                <a:solidFill>
                  <a:srgbClr val="424242"/>
                </a:solidFill>
                <a:latin typeface="Calibri"/>
                <a:ea typeface="Calibri"/>
                <a:cs typeface="Calibri"/>
                <a:sym typeface="Calibri"/>
              </a:rPr>
              <a:t>.</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Bank Account</a:t>
            </a:r>
            <a:endParaRPr sz="1600">
              <a:solidFill>
                <a:srgbClr val="424242"/>
              </a:solidFill>
              <a:latin typeface="Calibri"/>
              <a:ea typeface="Calibri"/>
              <a:cs typeface="Calibri"/>
              <a:sym typeface="Calibri"/>
            </a:endParaRPr>
          </a:p>
          <a:p>
            <a:pPr indent="-330200" lvl="0" marL="457200" rtl="0" algn="l">
              <a:lnSpc>
                <a:spcPct val="115000"/>
              </a:lnSpc>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If the customer deposits $200 in their checking account, what can you say about the amount they deposit in their savings account?</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Concert Tickets </a:t>
            </a:r>
            <a:endParaRPr b="1" sz="1600">
              <a:solidFill>
                <a:srgbClr val="424242"/>
              </a:solidFill>
              <a:latin typeface="Calibri"/>
              <a:ea typeface="Calibri"/>
              <a:cs typeface="Calibri"/>
              <a:sym typeface="Calibri"/>
            </a:endParaRPr>
          </a:p>
          <a:p>
            <a:pPr indent="-330200" lvl="0" marL="457200" rtl="0" algn="l">
              <a:lnSpc>
                <a:spcPct val="115000"/>
              </a:lnSpc>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If you know that exactly 100 lawn tickets were sold, what can you say about the number of seat tickets?</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Advertising Packages</a:t>
            </a:r>
            <a:endParaRPr sz="1600">
              <a:solidFill>
                <a:srgbClr val="424242"/>
              </a:solidFill>
              <a:latin typeface="Calibri"/>
              <a:ea typeface="Calibri"/>
              <a:cs typeface="Calibri"/>
              <a:sym typeface="Calibri"/>
            </a:endParaRPr>
          </a:p>
          <a:p>
            <a:pPr indent="-330200" lvl="0" marL="457200" rtl="0" algn="l">
              <a:lnSpc>
                <a:spcPct val="115000"/>
              </a:lnSpc>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If you know that exactly 10 premium packages were sold, what can you </a:t>
            </a:r>
            <a:endParaRPr sz="1600">
              <a:solidFill>
                <a:srgbClr val="424242"/>
              </a:solidFill>
              <a:latin typeface="Calibri"/>
              <a:ea typeface="Calibri"/>
              <a:cs typeface="Calibri"/>
              <a:sym typeface="Calibri"/>
            </a:endParaRPr>
          </a:p>
          <a:p>
            <a:pPr indent="45720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say about the number of basic packages the agency needs to sell to</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t/>
            </a:r>
            <a:endParaRPr>
              <a:solidFill>
                <a:srgbClr val="424242"/>
              </a:solidFill>
              <a:latin typeface="Calibri"/>
              <a:ea typeface="Calibri"/>
              <a:cs typeface="Calibri"/>
              <a:sym typeface="Calibri"/>
            </a:endParaRPr>
          </a:p>
          <a:p>
            <a:pPr indent="0" lvl="0" marL="0" rtl="0" algn="l">
              <a:lnSpc>
                <a:spcPct val="115000"/>
              </a:lnSpc>
              <a:spcBef>
                <a:spcPts val="1200"/>
              </a:spcBef>
              <a:spcAft>
                <a:spcPts val="1200"/>
              </a:spcAft>
              <a:buNone/>
            </a:pPr>
            <a:r>
              <a:t/>
            </a:r>
            <a:endParaRPr>
              <a:solidFill>
                <a:srgbClr val="424242"/>
              </a:solidFill>
              <a:latin typeface="Calibri"/>
              <a:ea typeface="Calibri"/>
              <a:cs typeface="Calibri"/>
              <a:sym typeface="Calibri"/>
            </a:endParaRPr>
          </a:p>
        </p:txBody>
      </p:sp>
      <p:pic>
        <p:nvPicPr>
          <p:cNvPr id="200" name="Google Shape;200;p18" title="ChatGPT Image Aug 16, 2025, 05_12_52 PM.png"/>
          <p:cNvPicPr preferRelativeResize="0"/>
          <p:nvPr/>
        </p:nvPicPr>
        <p:blipFill>
          <a:blip r:embed="rId4">
            <a:alphaModFix/>
          </a:blip>
          <a:stretch>
            <a:fillRect/>
          </a:stretch>
        </p:blipFill>
        <p:spPr>
          <a:xfrm>
            <a:off x="1815794" y="2343140"/>
            <a:ext cx="457201" cy="457201"/>
          </a:xfrm>
          <a:prstGeom prst="rect">
            <a:avLst/>
          </a:prstGeom>
          <a:noFill/>
          <a:ln>
            <a:noFill/>
          </a:ln>
        </p:spPr>
      </p:pic>
      <p:pic>
        <p:nvPicPr>
          <p:cNvPr id="201" name="Google Shape;201;p18" title="ChatGPT Image Aug 19, 2025, 06_47_48 AM.png"/>
          <p:cNvPicPr preferRelativeResize="0"/>
          <p:nvPr/>
        </p:nvPicPr>
        <p:blipFill>
          <a:blip r:embed="rId5">
            <a:alphaModFix/>
          </a:blip>
          <a:stretch>
            <a:fillRect/>
          </a:stretch>
        </p:blipFill>
        <p:spPr>
          <a:xfrm>
            <a:off x="2225375" y="3330013"/>
            <a:ext cx="457201" cy="457201"/>
          </a:xfrm>
          <a:prstGeom prst="rect">
            <a:avLst/>
          </a:prstGeom>
          <a:noFill/>
          <a:ln>
            <a:noFill/>
          </a:ln>
        </p:spPr>
      </p:pic>
      <p:sp>
        <p:nvSpPr>
          <p:cNvPr id="202" name="Google Shape;202;p18">
            <a:hlinkClick action="ppaction://hlinksldjump" r:id="rId6"/>
          </p:cNvPr>
          <p:cNvSpPr/>
          <p:nvPr/>
        </p:nvSpPr>
        <p:spPr>
          <a:xfrm>
            <a:off x="7061825" y="34889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203" name="Google Shape;203;p18" title="ChatGPT Image Aug 16, 2025, 07_54_47 PM.png"/>
          <p:cNvPicPr preferRelativeResize="0"/>
          <p:nvPr/>
        </p:nvPicPr>
        <p:blipFill>
          <a:blip r:embed="rId7">
            <a:alphaModFix/>
          </a:blip>
          <a:stretch>
            <a:fillRect/>
          </a:stretch>
        </p:blipFill>
        <p:spPr>
          <a:xfrm>
            <a:off x="1588938" y="1355588"/>
            <a:ext cx="515008" cy="457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1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Solving Problems with Inequalities in Two Variables</a:t>
            </a:r>
            <a:endParaRPr b="1"/>
          </a:p>
        </p:txBody>
      </p:sp>
      <p:pic>
        <p:nvPicPr>
          <p:cNvPr id="210" name="Google Shape;210;p19" title="3LrcngdgUIg-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20"/>
          <p:cNvSpPr txBox="1"/>
          <p:nvPr>
            <p:ph type="title"/>
          </p:nvPr>
        </p:nvSpPr>
        <p:spPr>
          <a:xfrm>
            <a:off x="311700" y="445025"/>
            <a:ext cx="5205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16" name="Google Shape;21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2.13.2 Solving Problems with Inequalities in Two Variables</a:t>
            </a:r>
            <a:endParaRPr/>
          </a:p>
        </p:txBody>
      </p:sp>
      <p:pic>
        <p:nvPicPr>
          <p:cNvPr id="218" name="Google Shape;218;p2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9" name="Google Shape;219;p20"/>
          <p:cNvSpPr txBox="1"/>
          <p:nvPr/>
        </p:nvSpPr>
        <p:spPr>
          <a:xfrm>
            <a:off x="311700" y="1847450"/>
            <a:ext cx="4633800" cy="280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This activity will require a partner and either graph paper or Desmos.</a:t>
            </a:r>
            <a:endParaRPr sz="1800">
              <a:solidFill>
                <a:srgbClr val="424242"/>
              </a:solidFill>
              <a:latin typeface="Calibri"/>
              <a:ea typeface="Calibri"/>
              <a:cs typeface="Calibri"/>
              <a:sym typeface="Calibri"/>
            </a:endParaRPr>
          </a:p>
        </p:txBody>
      </p:sp>
      <p:pic>
        <p:nvPicPr>
          <p:cNvPr id="220" name="Google Shape;220;p20" title="Inequality guessing game.png"/>
          <p:cNvPicPr preferRelativeResize="0"/>
          <p:nvPr/>
        </p:nvPicPr>
        <p:blipFill rotWithShape="1">
          <a:blip r:embed="rId5">
            <a:alphaModFix/>
          </a:blip>
          <a:srcRect b="738" l="0" r="0" t="738"/>
          <a:stretch/>
        </p:blipFill>
        <p:spPr>
          <a:xfrm>
            <a:off x="5383650" y="217999"/>
            <a:ext cx="3130299" cy="4695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26" name="Google Shape;226;p21"/>
          <p:cNvSpPr txBox="1"/>
          <p:nvPr>
            <p:ph idx="1" type="body"/>
          </p:nvPr>
        </p:nvSpPr>
        <p:spPr>
          <a:xfrm>
            <a:off x="311700" y="1080225"/>
            <a:ext cx="5500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a:p>
            <a:pPr indent="0" lvl="0" marL="0" rtl="0" algn="l">
              <a:lnSpc>
                <a:spcPct val="100000"/>
              </a:lnSpc>
              <a:spcBef>
                <a:spcPts val="1200"/>
              </a:spcBef>
              <a:spcAft>
                <a:spcPts val="0"/>
              </a:spcAft>
              <a:buNone/>
            </a:pPr>
            <a:r>
              <a:rPr lang="en"/>
              <a:t>Jacob charges $20 to mow a lawn in his neighborhood and $100 to paint a room. Which combination of jobs earns Jacob more than $1,000?</a:t>
            </a:r>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a:t>Jacob mows 10 lawns and paints 8 rooms.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Jacob mows 8 lawns and paints 10 rooms.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Jacob mows 35 lawns and paints 1 room.</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sz="1800">
                <a:solidFill>
                  <a:srgbClr val="424242"/>
                </a:solidFill>
              </a:rPr>
              <a:t>The total area of the framed picture will be 36 square inches.</a:t>
            </a:r>
            <a:endParaRPr sz="1800">
              <a:solidFill>
                <a:srgbClr val="424242"/>
              </a:solidFill>
            </a:endParaRPr>
          </a:p>
        </p:txBody>
      </p:sp>
      <p:sp>
        <p:nvSpPr>
          <p:cNvPr id="227" name="Google Shape;22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2.13.2 Solving Problems with Inequalities in Two Variables</a:t>
            </a:r>
            <a:endParaRPr/>
          </a:p>
        </p:txBody>
      </p:sp>
      <p:pic>
        <p:nvPicPr>
          <p:cNvPr id="229" name="Google Shape;229;p2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30" name="Google Shape;230;p2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31" name="Google Shape;231;p21" title="ChatGPT Image Aug 18, 2025, 11_54_26 PM.png"/>
          <p:cNvPicPr preferRelativeResize="0"/>
          <p:nvPr/>
        </p:nvPicPr>
        <p:blipFill>
          <a:blip r:embed="rId5">
            <a:alphaModFix/>
          </a:blip>
          <a:stretch>
            <a:fillRect/>
          </a:stretch>
        </p:blipFill>
        <p:spPr>
          <a:xfrm>
            <a:off x="5652200" y="1796700"/>
            <a:ext cx="2582999" cy="1721999"/>
          </a:xfrm>
          <a:prstGeom prst="rect">
            <a:avLst/>
          </a:prstGeom>
          <a:noFill/>
          <a:ln>
            <a:noFill/>
          </a:ln>
        </p:spPr>
      </p:pic>
      <p:sp>
        <p:nvSpPr>
          <p:cNvPr id="232" name="Google Shape;232;p21"/>
          <p:cNvSpPr txBox="1"/>
          <p:nvPr/>
        </p:nvSpPr>
        <p:spPr>
          <a:xfrm>
            <a:off x="466500" y="928125"/>
            <a:ext cx="8452500" cy="4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1800">
                <a:solidFill>
                  <a:srgbClr val="424242"/>
                </a:solidFill>
                <a:latin typeface="Calibri"/>
                <a:ea typeface="Calibri"/>
                <a:cs typeface="Calibri"/>
                <a:sym typeface="Calibri"/>
              </a:rPr>
              <a:t>Use graphing technology or graph paper to solve the following problem.</a:t>
            </a:r>
            <a:endParaRPr sz="1800">
              <a:solidFill>
                <a:srgbClr val="424242"/>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6" name="Shape 236"/>
        <p:cNvGrpSpPr/>
        <p:nvPr/>
      </p:nvGrpSpPr>
      <p:grpSpPr>
        <a:xfrm>
          <a:off x="0" y="0"/>
          <a:ext cx="0" cy="0"/>
          <a:chOff x="0" y="0"/>
          <a:chExt cx="0" cy="0"/>
        </a:xfrm>
      </p:grpSpPr>
      <p:sp>
        <p:nvSpPr>
          <p:cNvPr id="237" name="Google Shape;237;p22"/>
          <p:cNvSpPr txBox="1"/>
          <p:nvPr>
            <p:ph type="title"/>
          </p:nvPr>
        </p:nvSpPr>
        <p:spPr>
          <a:xfrm>
            <a:off x="311700" y="290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38" name="Google Shape;238;p22"/>
          <p:cNvSpPr txBox="1"/>
          <p:nvPr>
            <p:ph idx="1" type="body"/>
          </p:nvPr>
        </p:nvSpPr>
        <p:spPr>
          <a:xfrm>
            <a:off x="1792800" y="983550"/>
            <a:ext cx="5485800" cy="1499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Hilaria works two part-time jobs in order to earn enough money to meet her obligations of at least $240 a week. Her job in food service pays $10 an hour and her tutoring job on campus pays $15 an hour. How many hours does Hilaria need to work at each job to earn at least $240?</a:t>
            </a:r>
            <a:endParaRPr sz="1600"/>
          </a:p>
        </p:txBody>
      </p:sp>
      <p:sp>
        <p:nvSpPr>
          <p:cNvPr id="239" name="Google Shape;23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2.13.2 Solving Problems with Inequalities in Two Variables</a:t>
            </a:r>
            <a:r>
              <a:rPr lang="en" sz="1000"/>
              <a:t> - Additional Resources</a:t>
            </a:r>
            <a:endParaRPr/>
          </a:p>
        </p:txBody>
      </p:sp>
      <p:pic>
        <p:nvPicPr>
          <p:cNvPr id="241" name="Google Shape;241;p2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42" name="Google Shape;242;p22"/>
          <p:cNvSpPr txBox="1"/>
          <p:nvPr/>
        </p:nvSpPr>
        <p:spPr>
          <a:xfrm>
            <a:off x="435650" y="2821500"/>
            <a:ext cx="8251200" cy="1106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Let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hours in food service and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hours tutoring. Write an inequality to model this situation.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Graph the inequality.</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Find three solution pairs (</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to the inequality and explain what they mean for Hilaria.</a:t>
            </a:r>
            <a:endParaRPr sz="1800">
              <a:solidFill>
                <a:srgbClr val="424242"/>
              </a:solidFill>
              <a:latin typeface="Calibri"/>
              <a:ea typeface="Calibri"/>
              <a:cs typeface="Calibri"/>
              <a:sym typeface="Calibri"/>
            </a:endParaRPr>
          </a:p>
        </p:txBody>
      </p:sp>
      <p:pic>
        <p:nvPicPr>
          <p:cNvPr id="243" name="Google Shape;243;p22" title="ChatGPT Image Aug 19, 2025, 04_57_13 AM.png"/>
          <p:cNvPicPr preferRelativeResize="0"/>
          <p:nvPr/>
        </p:nvPicPr>
        <p:blipFill>
          <a:blip r:embed="rId4">
            <a:alphaModFix/>
          </a:blip>
          <a:stretch>
            <a:fillRect/>
          </a:stretch>
        </p:blipFill>
        <p:spPr>
          <a:xfrm>
            <a:off x="7322750" y="914221"/>
            <a:ext cx="1638374" cy="1638374"/>
          </a:xfrm>
          <a:prstGeom prst="rect">
            <a:avLst/>
          </a:prstGeom>
          <a:noFill/>
          <a:ln>
            <a:noFill/>
          </a:ln>
        </p:spPr>
      </p:pic>
      <p:pic>
        <p:nvPicPr>
          <p:cNvPr id="244" name="Google Shape;244;p22" title="ChatGPT Image Aug 19, 2025, 04_57_57 AM.png"/>
          <p:cNvPicPr preferRelativeResize="0"/>
          <p:nvPr/>
        </p:nvPicPr>
        <p:blipFill>
          <a:blip r:embed="rId5">
            <a:alphaModFix/>
          </a:blip>
          <a:stretch>
            <a:fillRect/>
          </a:stretch>
        </p:blipFill>
        <p:spPr>
          <a:xfrm>
            <a:off x="324525" y="805000"/>
            <a:ext cx="1468275" cy="22024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8" name="Shape 248"/>
        <p:cNvGrpSpPr/>
        <p:nvPr/>
      </p:nvGrpSpPr>
      <p:grpSpPr>
        <a:xfrm>
          <a:off x="0" y="0"/>
          <a:ext cx="0" cy="0"/>
          <a:chOff x="0" y="0"/>
          <a:chExt cx="0" cy="0"/>
        </a:xfrm>
      </p:grpSpPr>
      <p:sp>
        <p:nvSpPr>
          <p:cNvPr id="249" name="Google Shape;249;p23"/>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0" name="Google Shape;250;p2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51" name="Google Shape;251;p2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2" name="Google Shape;252;p2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3" name="Google Shape;253;p2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4" name="Google Shape;254;p23"/>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5" name="Google Shape;255;p23"/>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6" name="Google Shape;256;p2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7" name="Google Shape;257;p23"/>
          <p:cNvCxnSpPr>
            <a:stCxn id="251" idx="2"/>
            <a:endCxn id="25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58" name="Google Shape;258;p23"/>
          <p:cNvCxnSpPr>
            <a:stCxn id="253" idx="3"/>
            <a:endCxn id="25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59" name="Google Shape;259;p23"/>
          <p:cNvCxnSpPr>
            <a:stCxn id="254" idx="3"/>
            <a:endCxn id="24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60" name="Google Shape;260;p23"/>
          <p:cNvCxnSpPr>
            <a:stCxn id="249" idx="3"/>
            <a:endCxn id="25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61" name="Google Shape;26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2" name="Google Shape;262;p23"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63" name="Google Shape;263;p2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64" name="Google Shape;264;p2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65" name="Google Shape;265;p2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66" name="Google Shape;266;p23"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67" name="Google Shape;267;p2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8" name="Google Shape;268;p23"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69" name="Google Shape;269;p23"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70" name="Google Shape;270;p23"/>
          <p:cNvCxnSpPr>
            <a:stCxn id="255" idx="3"/>
            <a:endCxn id="25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71" name="Google Shape;271;p23"/>
          <p:cNvCxnSpPr>
            <a:stCxn id="252" idx="3"/>
            <a:endCxn id="254"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72" name="Google Shape;272;p23"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73" name="Google Shape;273;p2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74" name="Google Shape;274;p2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75" name="Google Shape;275;p2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76" name="Google Shape;276;p23"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77" name="Google Shape;277;p23"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1" name="Shape 281"/>
        <p:cNvGrpSpPr/>
        <p:nvPr/>
      </p:nvGrpSpPr>
      <p:grpSpPr>
        <a:xfrm>
          <a:off x="0" y="0"/>
          <a:ext cx="0" cy="0"/>
          <a:chOff x="0" y="0"/>
          <a:chExt cx="0" cy="0"/>
        </a:xfrm>
      </p:grpSpPr>
      <p:sp>
        <p:nvSpPr>
          <p:cNvPr id="282" name="Google Shape;282;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Matching Cards 🃏</a:t>
            </a:r>
            <a:endParaRPr sz="2600">
              <a:solidFill>
                <a:srgbClr val="005047"/>
              </a:solidFill>
            </a:endParaRPr>
          </a:p>
        </p:txBody>
      </p:sp>
      <p:sp>
        <p:nvSpPr>
          <p:cNvPr id="283" name="Google Shape;28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2.13.3 Matching Representations of Inequalities</a:t>
            </a:r>
            <a:endParaRPr/>
          </a:p>
        </p:txBody>
      </p:sp>
      <p:pic>
        <p:nvPicPr>
          <p:cNvPr id="285" name="Google Shape;285;p24"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86" name="Google Shape;286;p24"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87" name="Google Shape;287;p24"/>
          <p:cNvSpPr/>
          <p:nvPr/>
        </p:nvSpPr>
        <p:spPr>
          <a:xfrm>
            <a:off x="4779300" y="1258775"/>
            <a:ext cx="3907500" cy="1738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Create a group display for one situation.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Add details like notes, arrows, or annotations.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Walk around to study other groups’ displays before presenting.</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288" name="Google Shape;288;p24"/>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Check off steps as you go.</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Take turns explaining matches.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Share 2 explanations &amp; 2 challenges each, then agree on 4.</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89" name="Google Shape;289;p2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2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Matching Cards 🃏</a:t>
            </a:r>
            <a:endParaRPr>
              <a:solidFill>
                <a:srgbClr val="005047"/>
              </a:solidFill>
            </a:endParaRPr>
          </a:p>
        </p:txBody>
      </p:sp>
      <p:sp>
        <p:nvSpPr>
          <p:cNvPr id="295" name="Google Shape;295;p25"/>
          <p:cNvSpPr txBox="1"/>
          <p:nvPr>
            <p:ph idx="1" type="body"/>
          </p:nvPr>
        </p:nvSpPr>
        <p:spPr>
          <a:xfrm>
            <a:off x="311700" y="1060625"/>
            <a:ext cx="5697000" cy="35118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Your teacher will give you a set of cards. Take turns with </a:t>
            </a:r>
            <a:endParaRPr/>
          </a:p>
          <a:p>
            <a:pPr indent="0" lvl="0" marL="0" rtl="0" algn="l">
              <a:lnSpc>
                <a:spcPct val="100000"/>
              </a:lnSpc>
              <a:spcBef>
                <a:spcPts val="0"/>
              </a:spcBef>
              <a:spcAft>
                <a:spcPts val="0"/>
              </a:spcAft>
              <a:buNone/>
            </a:pPr>
            <a:r>
              <a:rPr lang="en"/>
              <a:t>your partner to match a group of 4 cards that contain: </a:t>
            </a:r>
            <a:endParaRPr/>
          </a:p>
          <a:p>
            <a:pPr indent="-342900" lvl="0" marL="457200" rtl="0" algn="l">
              <a:lnSpc>
                <a:spcPct val="100000"/>
              </a:lnSpc>
              <a:spcBef>
                <a:spcPts val="1200"/>
              </a:spcBef>
              <a:spcAft>
                <a:spcPts val="0"/>
              </a:spcAft>
              <a:buSzPts val="1800"/>
              <a:buChar char="●"/>
            </a:pPr>
            <a:r>
              <a:rPr lang="en"/>
              <a:t>A situation. </a:t>
            </a:r>
            <a:endParaRPr/>
          </a:p>
          <a:p>
            <a:pPr indent="-342900" lvl="0" marL="457200" rtl="0" algn="l">
              <a:lnSpc>
                <a:spcPct val="100000"/>
              </a:lnSpc>
              <a:spcBef>
                <a:spcPts val="0"/>
              </a:spcBef>
              <a:spcAft>
                <a:spcPts val="0"/>
              </a:spcAft>
              <a:buSzPts val="1800"/>
              <a:buChar char="●"/>
            </a:pPr>
            <a:r>
              <a:rPr lang="en"/>
              <a:t>An inequality that represents it. </a:t>
            </a:r>
            <a:endParaRPr/>
          </a:p>
          <a:p>
            <a:pPr indent="-342900" lvl="0" marL="457200" rtl="0" algn="l">
              <a:lnSpc>
                <a:spcPct val="100000"/>
              </a:lnSpc>
              <a:spcBef>
                <a:spcPts val="0"/>
              </a:spcBef>
              <a:spcAft>
                <a:spcPts val="0"/>
              </a:spcAft>
              <a:buSzPts val="1800"/>
              <a:buChar char="●"/>
            </a:pPr>
            <a:r>
              <a:rPr lang="en"/>
              <a:t>A graph that represents the solution region. </a:t>
            </a:r>
            <a:endParaRPr/>
          </a:p>
          <a:p>
            <a:pPr indent="-342900" lvl="0" marL="457200" rtl="0" algn="l">
              <a:lnSpc>
                <a:spcPct val="100000"/>
              </a:lnSpc>
              <a:spcBef>
                <a:spcPts val="0"/>
              </a:spcBef>
              <a:spcAft>
                <a:spcPts val="0"/>
              </a:spcAft>
              <a:buSzPts val="1800"/>
              <a:buChar char="●"/>
            </a:pPr>
            <a:r>
              <a:rPr lang="en"/>
              <a:t>A solution written as a coordinate pair.</a:t>
            </a:r>
            <a:endParaRPr/>
          </a:p>
          <a:p>
            <a:pPr indent="0" lvl="0" marL="0" rtl="0" algn="l">
              <a:lnSpc>
                <a:spcPct val="100000"/>
              </a:lnSpc>
              <a:spcBef>
                <a:spcPts val="1200"/>
              </a:spcBef>
              <a:spcAft>
                <a:spcPts val="0"/>
              </a:spcAft>
              <a:buNone/>
            </a:pPr>
            <a:r>
              <a:rPr lang="en"/>
              <a:t>For each match that you find, explain to your partner how </a:t>
            </a:r>
            <a:endParaRPr/>
          </a:p>
          <a:p>
            <a:pPr indent="0" lvl="0" marL="0" rtl="0" algn="l">
              <a:lnSpc>
                <a:spcPct val="100000"/>
              </a:lnSpc>
              <a:spcBef>
                <a:spcPts val="0"/>
              </a:spcBef>
              <a:spcAft>
                <a:spcPts val="0"/>
              </a:spcAft>
              <a:buNone/>
            </a:pPr>
            <a:r>
              <a:rPr lang="en"/>
              <a:t>you know it's a match.</a:t>
            </a:r>
            <a:endParaRPr/>
          </a:p>
          <a:p>
            <a:pPr indent="0" lvl="0" marL="0" rtl="0" algn="l">
              <a:lnSpc>
                <a:spcPct val="100000"/>
              </a:lnSpc>
              <a:spcBef>
                <a:spcPts val="1200"/>
              </a:spcBef>
              <a:spcAft>
                <a:spcPts val="0"/>
              </a:spcAft>
              <a:buNone/>
            </a:pPr>
            <a:r>
              <a:rPr lang="en"/>
              <a:t>For each match that your partner finds, listen carefully to </a:t>
            </a:r>
            <a:endParaRPr/>
          </a:p>
          <a:p>
            <a:pPr indent="0" lvl="0" marL="0" rtl="0" algn="l">
              <a:lnSpc>
                <a:spcPct val="100000"/>
              </a:lnSpc>
              <a:spcBef>
                <a:spcPts val="0"/>
              </a:spcBef>
              <a:spcAft>
                <a:spcPts val="0"/>
              </a:spcAft>
              <a:buNone/>
            </a:pPr>
            <a:r>
              <a:rPr lang="en"/>
              <a:t>their explanation. If you disagree, discuss your thinking and </a:t>
            </a:r>
            <a:endParaRPr/>
          </a:p>
          <a:p>
            <a:pPr indent="0" lvl="0" marL="0" rtl="0" algn="l">
              <a:lnSpc>
                <a:spcPct val="100000"/>
              </a:lnSpc>
              <a:spcBef>
                <a:spcPts val="0"/>
              </a:spcBef>
              <a:spcAft>
                <a:spcPts val="0"/>
              </a:spcAft>
              <a:buNone/>
            </a:pPr>
            <a:r>
              <a:rPr lang="en"/>
              <a:t>work to reach an agreement.</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1200"/>
              </a:spcAft>
              <a:buNone/>
            </a:pPr>
            <a:r>
              <a:rPr lang="en"/>
              <a:t>Record your matches.</a:t>
            </a:r>
            <a:endParaRPr/>
          </a:p>
        </p:txBody>
      </p:sp>
      <p:sp>
        <p:nvSpPr>
          <p:cNvPr id="296" name="Google Shape;29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2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2.13.3 Matching Representations of Inequalities</a:t>
            </a:r>
            <a:endParaRPr/>
          </a:p>
        </p:txBody>
      </p:sp>
      <p:pic>
        <p:nvPicPr>
          <p:cNvPr id="298" name="Google Shape;298;p25"/>
          <p:cNvPicPr preferRelativeResize="0"/>
          <p:nvPr/>
        </p:nvPicPr>
        <p:blipFill>
          <a:blip r:embed="rId4">
            <a:alphaModFix/>
          </a:blip>
          <a:stretch>
            <a:fillRect/>
          </a:stretch>
        </p:blipFill>
        <p:spPr>
          <a:xfrm>
            <a:off x="5957397" y="1060622"/>
            <a:ext cx="3007650" cy="3168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Matching Cards 🃏</a:t>
            </a:r>
            <a:endParaRPr>
              <a:solidFill>
                <a:srgbClr val="005047"/>
              </a:solidFill>
            </a:endParaRPr>
          </a:p>
        </p:txBody>
      </p:sp>
      <p:sp>
        <p:nvSpPr>
          <p:cNvPr id="304" name="Google Shape;30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2.13.3 Matching Representations of Inequalities</a:t>
            </a:r>
            <a:endParaRPr/>
          </a:p>
        </p:txBody>
      </p:sp>
      <p:pic>
        <p:nvPicPr>
          <p:cNvPr id="306" name="Google Shape;306;p26"/>
          <p:cNvPicPr preferRelativeResize="0"/>
          <p:nvPr/>
        </p:nvPicPr>
        <p:blipFill>
          <a:blip r:embed="rId4">
            <a:alphaModFix/>
          </a:blip>
          <a:stretch>
            <a:fillRect/>
          </a:stretch>
        </p:blipFill>
        <p:spPr>
          <a:xfrm>
            <a:off x="1110900" y="1151211"/>
            <a:ext cx="1432225" cy="3511601"/>
          </a:xfrm>
          <a:prstGeom prst="rect">
            <a:avLst/>
          </a:prstGeom>
          <a:noFill/>
          <a:ln>
            <a:noFill/>
          </a:ln>
        </p:spPr>
      </p:pic>
      <p:pic>
        <p:nvPicPr>
          <p:cNvPr id="307" name="Google Shape;307;p26"/>
          <p:cNvPicPr preferRelativeResize="0"/>
          <p:nvPr/>
        </p:nvPicPr>
        <p:blipFill>
          <a:blip r:embed="rId5">
            <a:alphaModFix/>
          </a:blip>
          <a:stretch>
            <a:fillRect/>
          </a:stretch>
        </p:blipFill>
        <p:spPr>
          <a:xfrm>
            <a:off x="2939885" y="1148505"/>
            <a:ext cx="1435608" cy="3511295"/>
          </a:xfrm>
          <a:prstGeom prst="rect">
            <a:avLst/>
          </a:prstGeom>
          <a:noFill/>
          <a:ln>
            <a:noFill/>
          </a:ln>
        </p:spPr>
      </p:pic>
      <p:pic>
        <p:nvPicPr>
          <p:cNvPr id="308" name="Google Shape;308;p26"/>
          <p:cNvPicPr preferRelativeResize="0"/>
          <p:nvPr/>
        </p:nvPicPr>
        <p:blipFill>
          <a:blip r:embed="rId6">
            <a:alphaModFix/>
          </a:blip>
          <a:stretch>
            <a:fillRect/>
          </a:stretch>
        </p:blipFill>
        <p:spPr>
          <a:xfrm>
            <a:off x="4768685" y="1148505"/>
            <a:ext cx="1435608" cy="3511296"/>
          </a:xfrm>
          <a:prstGeom prst="rect">
            <a:avLst/>
          </a:prstGeom>
          <a:noFill/>
          <a:ln>
            <a:noFill/>
          </a:ln>
        </p:spPr>
      </p:pic>
      <p:pic>
        <p:nvPicPr>
          <p:cNvPr id="309" name="Google Shape;309;p26"/>
          <p:cNvPicPr preferRelativeResize="0"/>
          <p:nvPr/>
        </p:nvPicPr>
        <p:blipFill>
          <a:blip r:embed="rId7">
            <a:alphaModFix/>
          </a:blip>
          <a:stretch>
            <a:fillRect/>
          </a:stretch>
        </p:blipFill>
        <p:spPr>
          <a:xfrm>
            <a:off x="6597485" y="1148505"/>
            <a:ext cx="1435608" cy="35112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5" name="Google Shape;315;p27"/>
          <p:cNvSpPr txBox="1"/>
          <p:nvPr>
            <p:ph idx="1" type="body"/>
          </p:nvPr>
        </p:nvSpPr>
        <p:spPr>
          <a:xfrm>
            <a:off x="311700" y="997667"/>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Veronica works two part time jobs in order to earn enough money to meet her obligations of at least $280 a week. Her job at the day spa pays $10 an hour and her administrative assistant job on campus pays $17.50 an hour. Which of the following is a solution that allows Veronica to earn enough money?</a:t>
            </a:r>
            <a:endParaRPr sz="1700"/>
          </a:p>
          <a:p>
            <a:pPr indent="0" lvl="0" marL="0" rtl="0" algn="l">
              <a:lnSpc>
                <a:spcPct val="100000"/>
              </a:lnSpc>
              <a:spcBef>
                <a:spcPts val="1200"/>
              </a:spcBef>
              <a:spcAft>
                <a:spcPts val="1000"/>
              </a:spcAft>
              <a:buNone/>
            </a:pPr>
            <a:r>
              <a:t/>
            </a:r>
            <a:endParaRPr sz="1800">
              <a:latin typeface="Noto Sans"/>
              <a:ea typeface="Noto Sans"/>
              <a:cs typeface="Noto Sans"/>
              <a:sym typeface="Noto Sans"/>
            </a:endParaRPr>
          </a:p>
        </p:txBody>
      </p:sp>
      <p:sp>
        <p:nvSpPr>
          <p:cNvPr id="316" name="Google Shape;316;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2.13.3 Matching Representations of Inequalities</a:t>
            </a:r>
            <a:endParaRPr/>
          </a:p>
        </p:txBody>
      </p:sp>
      <p:pic>
        <p:nvPicPr>
          <p:cNvPr id="318" name="Google Shape;318;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19" name="Google Shape;319;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20" name="Google Shape;320;p27"/>
          <p:cNvSpPr txBox="1"/>
          <p:nvPr/>
        </p:nvSpPr>
        <p:spPr>
          <a:xfrm>
            <a:off x="-152739" y="2289549"/>
            <a:ext cx="3209400" cy="1892700"/>
          </a:xfrm>
          <a:prstGeom prst="rect">
            <a:avLst/>
          </a:prstGeom>
          <a:noFill/>
          <a:ln>
            <a:noFill/>
          </a:ln>
        </p:spPr>
        <p:txBody>
          <a:bodyPr anchorCtr="0" anchor="t" bIns="91425" lIns="91425" spcFirstLastPara="1" rIns="91425" wrap="square" tIns="91425">
            <a:noAutofit/>
          </a:bodyPr>
          <a:lstStyle/>
          <a:p>
            <a:pPr indent="-336550" lvl="0" marL="914400" rtl="0" algn="l">
              <a:spcBef>
                <a:spcPts val="0"/>
              </a:spcBef>
              <a:spcAft>
                <a:spcPts val="0"/>
              </a:spcAft>
              <a:buClr>
                <a:srgbClr val="424242"/>
              </a:buClr>
              <a:buSzPts val="1700"/>
              <a:buFont typeface="Noto Sans"/>
              <a:buAutoNum type="alphaLcPeriod"/>
            </a:pPr>
            <a:r>
              <a:rPr lang="en" sz="1700">
                <a:solidFill>
                  <a:srgbClr val="424242"/>
                </a:solidFill>
                <a:latin typeface="Calibri"/>
                <a:ea typeface="Calibri"/>
                <a:cs typeface="Calibri"/>
                <a:sym typeface="Calibri"/>
              </a:rPr>
              <a:t>5 hours at the day spa and 10 hours as an administrative assistant</a:t>
            </a:r>
            <a:endParaRPr baseline="30000" sz="1700">
              <a:solidFill>
                <a:srgbClr val="424242"/>
              </a:solidFill>
              <a:latin typeface="Noto Sans"/>
              <a:ea typeface="Noto Sans"/>
              <a:cs typeface="Noto Sans"/>
              <a:sym typeface="Noto Sans"/>
            </a:endParaRPr>
          </a:p>
          <a:p>
            <a:pPr indent="-336550" lvl="0" marL="914400" rtl="0" algn="l">
              <a:spcBef>
                <a:spcPts val="1000"/>
              </a:spcBef>
              <a:spcAft>
                <a:spcPts val="1000"/>
              </a:spcAft>
              <a:buClr>
                <a:srgbClr val="424242"/>
              </a:buClr>
              <a:buSzPts val="1700"/>
              <a:buFont typeface="Noto Sans"/>
              <a:buAutoNum type="alphaLcPeriod"/>
            </a:pPr>
            <a:r>
              <a:rPr lang="en" sz="1700">
                <a:solidFill>
                  <a:srgbClr val="424242"/>
                </a:solidFill>
                <a:latin typeface="Calibri"/>
                <a:ea typeface="Calibri"/>
                <a:cs typeface="Calibri"/>
                <a:sym typeface="Calibri"/>
              </a:rPr>
              <a:t>10 hours at the day spa and 10 hours as an administrative assistant</a:t>
            </a:r>
            <a:endParaRPr sz="1700">
              <a:solidFill>
                <a:srgbClr val="424242"/>
              </a:solidFill>
              <a:latin typeface="Calibri"/>
              <a:ea typeface="Calibri"/>
              <a:cs typeface="Calibri"/>
              <a:sym typeface="Calibri"/>
            </a:endParaRPr>
          </a:p>
        </p:txBody>
      </p:sp>
      <p:sp>
        <p:nvSpPr>
          <p:cNvPr id="321" name="Google Shape;321;p27"/>
          <p:cNvSpPr txBox="1"/>
          <p:nvPr/>
        </p:nvSpPr>
        <p:spPr>
          <a:xfrm>
            <a:off x="2625886" y="2287299"/>
            <a:ext cx="3212100" cy="1897200"/>
          </a:xfrm>
          <a:prstGeom prst="rect">
            <a:avLst/>
          </a:prstGeom>
          <a:noFill/>
          <a:ln>
            <a:noFill/>
          </a:ln>
        </p:spPr>
        <p:txBody>
          <a:bodyPr anchorCtr="0" anchor="t" bIns="91425" lIns="91425" spcFirstLastPara="1" rIns="91425" wrap="square" tIns="91425">
            <a:noAutofit/>
          </a:bodyPr>
          <a:lstStyle/>
          <a:p>
            <a:pPr indent="-336550" lvl="0" marL="914400" rtl="0" algn="l">
              <a:spcBef>
                <a:spcPts val="0"/>
              </a:spcBef>
              <a:spcAft>
                <a:spcPts val="0"/>
              </a:spcAft>
              <a:buClr>
                <a:srgbClr val="424242"/>
              </a:buClr>
              <a:buSzPts val="1700"/>
              <a:buFont typeface="Noto Sans"/>
              <a:buAutoNum type="alphaLcPeriod" startAt="3"/>
            </a:pPr>
            <a:r>
              <a:rPr lang="en" sz="1700">
                <a:solidFill>
                  <a:srgbClr val="424242"/>
                </a:solidFill>
                <a:latin typeface="Calibri"/>
                <a:ea typeface="Calibri"/>
                <a:cs typeface="Calibri"/>
                <a:sym typeface="Calibri"/>
              </a:rPr>
              <a:t>15 hours at the day spa and 5 hours as an administrative assistant</a:t>
            </a:r>
            <a:endParaRPr sz="1700">
              <a:solidFill>
                <a:srgbClr val="424242"/>
              </a:solidFill>
              <a:latin typeface="Noto Sans"/>
              <a:ea typeface="Noto Sans"/>
              <a:cs typeface="Noto Sans"/>
              <a:sym typeface="Noto Sans"/>
            </a:endParaRPr>
          </a:p>
          <a:p>
            <a:pPr indent="-336550" lvl="0" marL="914400" rtl="0" algn="l">
              <a:spcBef>
                <a:spcPts val="1000"/>
              </a:spcBef>
              <a:spcAft>
                <a:spcPts val="1000"/>
              </a:spcAft>
              <a:buClr>
                <a:srgbClr val="424242"/>
              </a:buClr>
              <a:buSzPts val="1700"/>
              <a:buFont typeface="Noto Sans"/>
              <a:buAutoNum type="alphaLcPeriod" startAt="3"/>
            </a:pPr>
            <a:r>
              <a:rPr lang="en" sz="1700">
                <a:solidFill>
                  <a:srgbClr val="424242"/>
                </a:solidFill>
                <a:latin typeface="Calibri"/>
                <a:ea typeface="Calibri"/>
                <a:cs typeface="Calibri"/>
                <a:sym typeface="Calibri"/>
              </a:rPr>
              <a:t>5 hours at the day spa and 15 hours as an administrative assistant</a:t>
            </a:r>
            <a:endParaRPr sz="1700">
              <a:solidFill>
                <a:srgbClr val="424242"/>
              </a:solidFill>
              <a:latin typeface="Calibri"/>
              <a:ea typeface="Calibri"/>
              <a:cs typeface="Calibri"/>
              <a:sym typeface="Calibri"/>
            </a:endParaRPr>
          </a:p>
        </p:txBody>
      </p:sp>
      <p:pic>
        <p:nvPicPr>
          <p:cNvPr id="322" name="Google Shape;322;p27" title="ChatGPT Image Aug 18, 2025, 08_15_32 PM.png"/>
          <p:cNvPicPr preferRelativeResize="0"/>
          <p:nvPr/>
        </p:nvPicPr>
        <p:blipFill>
          <a:blip r:embed="rId5">
            <a:alphaModFix/>
          </a:blip>
          <a:stretch>
            <a:fillRect/>
          </a:stretch>
        </p:blipFill>
        <p:spPr>
          <a:xfrm>
            <a:off x="5986475" y="2287299"/>
            <a:ext cx="2845832" cy="18972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6" name="Shape 326"/>
        <p:cNvGrpSpPr/>
        <p:nvPr/>
      </p:nvGrpSpPr>
      <p:grpSpPr>
        <a:xfrm>
          <a:off x="0" y="0"/>
          <a:ext cx="0" cy="0"/>
          <a:chOff x="0" y="0"/>
          <a:chExt cx="0" cy="0"/>
        </a:xfrm>
      </p:grpSpPr>
      <p:sp>
        <p:nvSpPr>
          <p:cNvPr id="327" name="Google Shape;32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28" name="Google Shape;328;p28"/>
          <p:cNvSpPr txBox="1"/>
          <p:nvPr>
            <p:ph idx="1" type="body"/>
          </p:nvPr>
        </p:nvSpPr>
        <p:spPr>
          <a:xfrm>
            <a:off x="310900" y="1124703"/>
            <a:ext cx="5667900" cy="28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1D2125"/>
                </a:solidFill>
              </a:rPr>
              <a:t>Connecting Representations of Inequalities</a:t>
            </a:r>
            <a:endParaRPr b="1" sz="1700">
              <a:solidFill>
                <a:srgbClr val="1D2125"/>
              </a:solidFill>
            </a:endParaRPr>
          </a:p>
          <a:p>
            <a:pPr indent="0" lvl="0" marL="0" rtl="0" algn="l">
              <a:lnSpc>
                <a:spcPct val="100000"/>
              </a:lnSpc>
              <a:spcBef>
                <a:spcPts val="0"/>
              </a:spcBef>
              <a:spcAft>
                <a:spcPts val="0"/>
              </a:spcAft>
              <a:buNone/>
            </a:pPr>
            <a:r>
              <a:rPr lang="en" sz="1700">
                <a:solidFill>
                  <a:srgbClr val="1D2125"/>
                </a:solidFill>
              </a:rPr>
              <a:t>In order to connect the constraints of a situation with an inequality, its graph, and possible solutions, we need a mastery of each representation.</a:t>
            </a:r>
            <a:endParaRPr sz="1700">
              <a:solidFill>
                <a:srgbClr val="1D2125"/>
              </a:solidFill>
            </a:endParaRPr>
          </a:p>
          <a:p>
            <a:pPr indent="0" lvl="0" marL="0" rtl="0" algn="l">
              <a:lnSpc>
                <a:spcPct val="100000"/>
              </a:lnSpc>
              <a:spcBef>
                <a:spcPts val="0"/>
              </a:spcBef>
              <a:spcAft>
                <a:spcPts val="0"/>
              </a:spcAft>
              <a:buNone/>
            </a:pPr>
            <a:r>
              <a:t/>
            </a:r>
            <a:endParaRPr sz="1700">
              <a:solidFill>
                <a:srgbClr val="1D2125"/>
              </a:solidFill>
            </a:endParaRPr>
          </a:p>
          <a:p>
            <a:pPr indent="-336550" lvl="0" marL="457200" rtl="0" algn="l">
              <a:lnSpc>
                <a:spcPct val="100000"/>
              </a:lnSpc>
              <a:spcBef>
                <a:spcPts val="0"/>
              </a:spcBef>
              <a:spcAft>
                <a:spcPts val="0"/>
              </a:spcAft>
              <a:buClr>
                <a:srgbClr val="1D2125"/>
              </a:buClr>
              <a:buSzPts val="1700"/>
              <a:buChar char="●"/>
            </a:pPr>
            <a:r>
              <a:rPr lang="en" sz="1700">
                <a:solidFill>
                  <a:srgbClr val="1D2125"/>
                </a:solidFill>
              </a:rPr>
              <a:t>Let </a:t>
            </a:r>
            <a:r>
              <a:rPr i="1" lang="en" sz="1700">
                <a:solidFill>
                  <a:srgbClr val="1D2125"/>
                </a:solidFill>
              </a:rPr>
              <a:t>x </a:t>
            </a:r>
            <a:r>
              <a:rPr lang="en" sz="1700">
                <a:solidFill>
                  <a:srgbClr val="1D2125"/>
                </a:solidFill>
              </a:rPr>
              <a:t>be the number of small photos and </a:t>
            </a:r>
            <a:r>
              <a:rPr i="1" lang="en" sz="1700">
                <a:solidFill>
                  <a:srgbClr val="1D2125"/>
                </a:solidFill>
              </a:rPr>
              <a:t>y</a:t>
            </a:r>
            <a:r>
              <a:rPr lang="en" sz="1700">
                <a:solidFill>
                  <a:srgbClr val="1D2125"/>
                </a:solidFill>
              </a:rPr>
              <a:t> be the number of large photos that Christy displays.</a:t>
            </a:r>
            <a:endParaRPr sz="1700">
              <a:solidFill>
                <a:srgbClr val="1D2125"/>
              </a:solidFill>
            </a:endParaRPr>
          </a:p>
          <a:p>
            <a:pPr indent="-336550" lvl="0" marL="457200" rtl="0" algn="l">
              <a:lnSpc>
                <a:spcPct val="100000"/>
              </a:lnSpc>
              <a:spcBef>
                <a:spcPts val="0"/>
              </a:spcBef>
              <a:spcAft>
                <a:spcPts val="0"/>
              </a:spcAft>
              <a:buClr>
                <a:srgbClr val="1D2125"/>
              </a:buClr>
              <a:buSzPts val="1700"/>
              <a:buChar char="●"/>
            </a:pPr>
            <a:r>
              <a:rPr lang="en" sz="1700">
                <a:solidFill>
                  <a:srgbClr val="1D2125"/>
                </a:solidFill>
              </a:rPr>
              <a:t>We know that each small photo costs $4 to display and each large photo costs $10. We also know that she doesn’t want to spend more than $200.</a:t>
            </a:r>
            <a:endParaRPr sz="1700">
              <a:solidFill>
                <a:srgbClr val="1D2125"/>
              </a:solidFill>
            </a:endParaRPr>
          </a:p>
        </p:txBody>
      </p:sp>
      <p:pic>
        <p:nvPicPr>
          <p:cNvPr id="329" name="Google Shape;329;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30" name="Google Shape;33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2.13.3 Matching Representations of Inequalities</a:t>
            </a:r>
            <a:r>
              <a:rPr lang="en" sz="1000"/>
              <a:t> - Additional Resources</a:t>
            </a:r>
            <a:endParaRPr/>
          </a:p>
        </p:txBody>
      </p:sp>
      <p:sp>
        <p:nvSpPr>
          <p:cNvPr id="332" name="Google Shape;332;p28"/>
          <p:cNvSpPr txBox="1"/>
          <p:nvPr/>
        </p:nvSpPr>
        <p:spPr>
          <a:xfrm>
            <a:off x="310896" y="4006844"/>
            <a:ext cx="5439000" cy="44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700">
                <a:solidFill>
                  <a:srgbClr val="1D2125"/>
                </a:solidFill>
                <a:latin typeface="Calibri"/>
                <a:ea typeface="Calibri"/>
                <a:cs typeface="Calibri"/>
                <a:sym typeface="Calibri"/>
              </a:rPr>
              <a:t>Write the inequality that represents this situation.</a:t>
            </a:r>
            <a:endParaRPr sz="1500">
              <a:solidFill>
                <a:srgbClr val="1D2125"/>
              </a:solidFill>
              <a:latin typeface="Calibri"/>
              <a:ea typeface="Calibri"/>
              <a:cs typeface="Calibri"/>
              <a:sym typeface="Calibri"/>
            </a:endParaRPr>
          </a:p>
        </p:txBody>
      </p:sp>
      <p:pic>
        <p:nvPicPr>
          <p:cNvPr descr="Woman with long brown hair selling photographs at a street fair booth. Image generated by AI using OpenAI’s DALL·E (2025)" id="333" name="Google Shape;333;p28" title="Screenshot 2025-08-16 190230.png"/>
          <p:cNvPicPr preferRelativeResize="0"/>
          <p:nvPr/>
        </p:nvPicPr>
        <p:blipFill>
          <a:blip r:embed="rId4">
            <a:alphaModFix/>
          </a:blip>
          <a:stretch>
            <a:fillRect/>
          </a:stretch>
        </p:blipFill>
        <p:spPr>
          <a:xfrm>
            <a:off x="5989177" y="1124695"/>
            <a:ext cx="2394352" cy="34472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37" name="Shape 337"/>
        <p:cNvGrpSpPr/>
        <p:nvPr/>
      </p:nvGrpSpPr>
      <p:grpSpPr>
        <a:xfrm>
          <a:off x="0" y="0"/>
          <a:ext cx="0" cy="0"/>
          <a:chOff x="0" y="0"/>
          <a:chExt cx="0" cy="0"/>
        </a:xfrm>
      </p:grpSpPr>
      <p:sp>
        <p:nvSpPr>
          <p:cNvPr id="338" name="Google Shape;338;p2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0" name="Google Shape;340;p2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2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6" name="Google Shape;346;p29"/>
          <p:cNvCxnSpPr>
            <a:stCxn id="340" idx="2"/>
            <a:endCxn id="34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47" name="Google Shape;347;p29"/>
          <p:cNvCxnSpPr>
            <a:stCxn id="342" idx="3"/>
            <a:endCxn id="34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3" idx="3"/>
            <a:endCxn id="33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49" name="Google Shape;349;p29"/>
          <p:cNvCxnSpPr>
            <a:stCxn id="338" idx="3"/>
            <a:endCxn id="34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50" name="Google Shape;35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51" name="Google Shape;351;p29"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52" name="Google Shape;352;p2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53" name="Google Shape;353;p2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4" name="Google Shape;354;p2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5" name="Google Shape;355;p29"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56" name="Google Shape;356;p2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7" name="Google Shape;357;p29"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58" name="Google Shape;358;p29"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59" name="Google Shape;359;p29"/>
          <p:cNvCxnSpPr>
            <a:stCxn id="344" idx="3"/>
            <a:endCxn id="34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60" name="Google Shape;360;p29"/>
          <p:cNvCxnSpPr>
            <a:stCxn id="341" idx="3"/>
            <a:endCxn id="34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61" name="Google Shape;361;p2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62" name="Google Shape;362;p2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3" name="Google Shape;363;p2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64" name="Google Shape;364;p29"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65" name="Google Shape;365;p29"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66" name="Google Shape;366;p29"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Trail Mix 🥜</a:t>
            </a:r>
            <a:endParaRPr>
              <a:solidFill>
                <a:srgbClr val="005047"/>
              </a:solidFill>
            </a:endParaRPr>
          </a:p>
        </p:txBody>
      </p:sp>
      <p:sp>
        <p:nvSpPr>
          <p:cNvPr id="372" name="Google Shape;372;p30"/>
          <p:cNvSpPr txBox="1"/>
          <p:nvPr>
            <p:ph idx="1" type="body"/>
          </p:nvPr>
        </p:nvSpPr>
        <p:spPr>
          <a:xfrm>
            <a:off x="311700" y="1060625"/>
            <a:ext cx="5784300" cy="1558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1200"/>
              </a:spcAft>
              <a:buNone/>
            </a:pPr>
            <a:r>
              <a:rPr lang="en"/>
              <a:t>Andre is making trail mix with dried fruit and mixed nuts. Dried fruit costs $3 per pound and mixed nuts cost $6 per pound. He wants to spend no more than $54 on the trail mix. The inequality </a:t>
            </a:r>
            <a:r>
              <a:rPr i="1" lang="en">
                <a:latin typeface="Times New Roman"/>
                <a:ea typeface="Times New Roman"/>
                <a:cs typeface="Times New Roman"/>
                <a:sym typeface="Times New Roman"/>
              </a:rPr>
              <a:t>y</a:t>
            </a:r>
            <a:r>
              <a:rPr i="1" lang="en"/>
              <a:t> </a:t>
            </a:r>
            <a:r>
              <a:rPr lang="en"/>
              <a:t>≤ − 2</a:t>
            </a:r>
            <a:r>
              <a:rPr i="1" lang="en">
                <a:latin typeface="Times New Roman"/>
                <a:ea typeface="Times New Roman"/>
                <a:cs typeface="Times New Roman"/>
                <a:sym typeface="Times New Roman"/>
              </a:rPr>
              <a:t>x</a:t>
            </a:r>
            <a:r>
              <a:rPr i="1" lang="en"/>
              <a:t> </a:t>
            </a:r>
            <a:r>
              <a:rPr lang="en"/>
              <a:t>+ 18 represents the number of pounds of dried fruit, </a:t>
            </a:r>
            <a:r>
              <a:rPr i="1" lang="en"/>
              <a:t>y</a:t>
            </a:r>
            <a:r>
              <a:rPr lang="en"/>
              <a:t>, he can buy for </a:t>
            </a:r>
            <a:r>
              <a:rPr i="1" lang="en"/>
              <a:t>x</a:t>
            </a:r>
            <a:r>
              <a:rPr lang="en"/>
              <a:t> pounds of nuts.</a:t>
            </a:r>
            <a:endParaRPr/>
          </a:p>
        </p:txBody>
      </p:sp>
      <p:sp>
        <p:nvSpPr>
          <p:cNvPr id="373" name="Google Shape;373;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4" name="Google Shape;374;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a:t>
            </a:r>
            <a:endParaRPr/>
          </a:p>
        </p:txBody>
      </p:sp>
      <p:sp>
        <p:nvSpPr>
          <p:cNvPr id="375" name="Google Shape;375;p30"/>
          <p:cNvSpPr txBox="1"/>
          <p:nvPr/>
        </p:nvSpPr>
        <p:spPr>
          <a:xfrm>
            <a:off x="991776" y="2808325"/>
            <a:ext cx="4015800" cy="1569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related equation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+ 18 represents the boundary line of the inequality. Complete the table of values to find points on the boundary line of the inequality.</a:t>
            </a:r>
            <a:endParaRPr sz="1800">
              <a:solidFill>
                <a:srgbClr val="424242"/>
              </a:solidFill>
              <a:latin typeface="Calibri"/>
              <a:ea typeface="Calibri"/>
              <a:cs typeface="Calibri"/>
              <a:sym typeface="Calibri"/>
            </a:endParaRPr>
          </a:p>
        </p:txBody>
      </p:sp>
      <p:graphicFrame>
        <p:nvGraphicFramePr>
          <p:cNvPr id="376" name="Google Shape;376;p30"/>
          <p:cNvGraphicFramePr/>
          <p:nvPr/>
        </p:nvGraphicFramePr>
        <p:xfrm>
          <a:off x="5219745" y="2808351"/>
          <a:ext cx="3000000" cy="3000000"/>
        </p:xfrm>
        <a:graphic>
          <a:graphicData uri="http://schemas.openxmlformats.org/drawingml/2006/table">
            <a:tbl>
              <a:tblPr>
                <a:noFill/>
                <a:tableStyleId>{EBCA0F26-FF21-447A-BF74-036296AAB511}</a:tableStyleId>
              </a:tblPr>
              <a:tblGrid>
                <a:gridCol w="1265800"/>
                <a:gridCol w="1265800"/>
              </a:tblGrid>
              <a:tr h="195800">
                <a:tc>
                  <a:txBody>
                    <a:bodyPr/>
                    <a:lstStyle/>
                    <a:p>
                      <a:pPr indent="0" lvl="0" marL="0" rtl="0" algn="ctr">
                        <a:spcBef>
                          <a:spcPts val="0"/>
                        </a:spcBef>
                        <a:spcAft>
                          <a:spcPts val="0"/>
                        </a:spcAft>
                        <a:buNone/>
                      </a:pPr>
                      <a:r>
                        <a:rPr b="1" i="1" lang="en" sz="1500">
                          <a:solidFill>
                            <a:srgbClr val="FFFFFF"/>
                          </a:solidFill>
                          <a:latin typeface="Calibri"/>
                          <a:ea typeface="Calibri"/>
                          <a:cs typeface="Calibri"/>
                          <a:sym typeface="Calibri"/>
                        </a:rPr>
                        <a:t>x</a:t>
                      </a:r>
                      <a:r>
                        <a:rPr b="1" i="1" lang="en" sz="1500">
                          <a:solidFill>
                            <a:srgbClr val="FFFFFF"/>
                          </a:solidFill>
                          <a:latin typeface="Calibri"/>
                          <a:ea typeface="Calibri"/>
                          <a:cs typeface="Calibri"/>
                          <a:sym typeface="Calibri"/>
                        </a:rPr>
                        <a:t> </a:t>
                      </a:r>
                      <a:endParaRPr b="1" i="1" sz="15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i="1" lang="en" sz="1500">
                          <a:solidFill>
                            <a:srgbClr val="FFFFFF"/>
                          </a:solidFill>
                          <a:latin typeface="Calibri"/>
                          <a:ea typeface="Calibri"/>
                          <a:cs typeface="Calibri"/>
                          <a:sym typeface="Calibri"/>
                        </a:rPr>
                        <a:t>y</a:t>
                      </a:r>
                      <a:endParaRPr b="1" i="1" sz="15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181825">
                <a:tc>
                  <a:txBody>
                    <a:bodyPr/>
                    <a:lstStyle/>
                    <a:p>
                      <a:pPr indent="0" lvl="0" marL="0" rtl="0" algn="ctr">
                        <a:spcBef>
                          <a:spcPts val="0"/>
                        </a:spcBef>
                        <a:spcAft>
                          <a:spcPts val="0"/>
                        </a:spcAft>
                        <a:buNone/>
                      </a:pPr>
                      <a:r>
                        <a:rPr lang="en" sz="1300"/>
                        <a:t>0</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2</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4</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5</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pic>
        <p:nvPicPr>
          <p:cNvPr id="377" name="Google Shape;377;p30" title="160ea81093c6e634fbecf786af065f92c29236f9.jpg"/>
          <p:cNvPicPr preferRelativeResize="0"/>
          <p:nvPr/>
        </p:nvPicPr>
        <p:blipFill rotWithShape="1">
          <a:blip r:embed="rId4">
            <a:alphaModFix/>
          </a:blip>
          <a:srcRect b="9967" l="0" r="0" t="9967"/>
          <a:stretch/>
        </p:blipFill>
        <p:spPr>
          <a:xfrm>
            <a:off x="6189350" y="1060704"/>
            <a:ext cx="2408930" cy="155448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1" name="Shape 381"/>
        <p:cNvGrpSpPr/>
        <p:nvPr/>
      </p:nvGrpSpPr>
      <p:grpSpPr>
        <a:xfrm>
          <a:off x="0" y="0"/>
          <a:ext cx="0" cy="0"/>
          <a:chOff x="0" y="0"/>
          <a:chExt cx="0" cy="0"/>
        </a:xfrm>
      </p:grpSpPr>
      <p:sp>
        <p:nvSpPr>
          <p:cNvPr id="382" name="Google Shape;38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Trail Mix 🥜</a:t>
            </a:r>
            <a:endParaRPr>
              <a:solidFill>
                <a:srgbClr val="005047"/>
              </a:solidFill>
            </a:endParaRPr>
          </a:p>
        </p:txBody>
      </p:sp>
      <p:sp>
        <p:nvSpPr>
          <p:cNvPr id="383" name="Google Shape;383;p31"/>
          <p:cNvSpPr txBox="1"/>
          <p:nvPr>
            <p:ph idx="1" type="body"/>
          </p:nvPr>
        </p:nvSpPr>
        <p:spPr>
          <a:xfrm>
            <a:off x="311700" y="1152475"/>
            <a:ext cx="57843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startAt="2"/>
            </a:pPr>
            <a:r>
              <a:rPr lang="en"/>
              <a:t>Graph the data from your table of values that represents this scenario.</a:t>
            </a:r>
            <a:endParaRPr/>
          </a:p>
          <a:p>
            <a:pPr indent="-342900" lvl="0" marL="457200" rtl="0" algn="l">
              <a:lnSpc>
                <a:spcPct val="100000"/>
              </a:lnSpc>
              <a:spcBef>
                <a:spcPts val="500"/>
              </a:spcBef>
              <a:spcAft>
                <a:spcPts val="0"/>
              </a:spcAft>
              <a:buSzPts val="1800"/>
              <a:buAutoNum type="arabicPeriod" startAt="2"/>
            </a:pPr>
            <a:r>
              <a:rPr lang="en"/>
              <a:t>Is the boundary line for the inequality </a:t>
            </a:r>
            <a:r>
              <a:rPr i="1" lang="en">
                <a:latin typeface="Times New Roman"/>
                <a:ea typeface="Times New Roman"/>
                <a:cs typeface="Times New Roman"/>
                <a:sym typeface="Times New Roman"/>
              </a:rPr>
              <a:t>y</a:t>
            </a:r>
            <a:r>
              <a:rPr i="1" lang="en"/>
              <a:t> </a:t>
            </a:r>
            <a:r>
              <a:rPr lang="en"/>
              <a:t>≤ −2</a:t>
            </a:r>
            <a:r>
              <a:rPr i="1" lang="en">
                <a:latin typeface="Times New Roman"/>
                <a:ea typeface="Times New Roman"/>
                <a:cs typeface="Times New Roman"/>
                <a:sym typeface="Times New Roman"/>
              </a:rPr>
              <a:t>x</a:t>
            </a:r>
            <a:r>
              <a:rPr i="1" lang="en"/>
              <a:t> </a:t>
            </a:r>
            <a:r>
              <a:rPr lang="en"/>
              <a:t>+ 18 a solid line or a dashed line? Explain how you know.</a:t>
            </a:r>
            <a:endParaRPr/>
          </a:p>
          <a:p>
            <a:pPr indent="-342900" lvl="0" marL="457200" rtl="0" algn="l">
              <a:lnSpc>
                <a:spcPct val="100000"/>
              </a:lnSpc>
              <a:spcBef>
                <a:spcPts val="500"/>
              </a:spcBef>
              <a:spcAft>
                <a:spcPts val="0"/>
              </a:spcAft>
              <a:buSzPts val="1800"/>
              <a:buAutoNum type="arabicPeriod" startAt="2"/>
            </a:pPr>
            <a:r>
              <a:rPr lang="en"/>
              <a:t>Is the point (0,0) a solution to the inequality?</a:t>
            </a:r>
            <a:endParaRPr/>
          </a:p>
          <a:p>
            <a:pPr indent="-342900" lvl="0" marL="457200" rtl="0" algn="l">
              <a:lnSpc>
                <a:spcPct val="100000"/>
              </a:lnSpc>
              <a:spcBef>
                <a:spcPts val="500"/>
              </a:spcBef>
              <a:spcAft>
                <a:spcPts val="0"/>
              </a:spcAft>
              <a:buSzPts val="1800"/>
              <a:buAutoNum type="arabicPeriod" startAt="2"/>
            </a:pPr>
            <a:r>
              <a:rPr lang="en"/>
              <a:t>Use the graph from question 2. Enter the inequality </a:t>
            </a:r>
            <a:endParaRPr/>
          </a:p>
          <a:p>
            <a:pPr indent="0" lvl="0" marL="457200" rtl="0" algn="l">
              <a:lnSpc>
                <a:spcPct val="100000"/>
              </a:lnSpc>
              <a:spcBef>
                <a:spcPts val="0"/>
              </a:spcBef>
              <a:spcAft>
                <a:spcPts val="0"/>
              </a:spcAft>
              <a:buNone/>
            </a:pPr>
            <a:r>
              <a:rPr i="1" lang="en">
                <a:latin typeface="Times New Roman"/>
                <a:ea typeface="Times New Roman"/>
                <a:cs typeface="Times New Roman"/>
                <a:sym typeface="Times New Roman"/>
              </a:rPr>
              <a:t>y</a:t>
            </a:r>
            <a:r>
              <a:rPr lang="en"/>
              <a:t> ≤ −2</a:t>
            </a:r>
            <a:r>
              <a:rPr i="1" lang="en">
                <a:latin typeface="Times New Roman"/>
                <a:ea typeface="Times New Roman"/>
                <a:cs typeface="Times New Roman"/>
                <a:sym typeface="Times New Roman"/>
              </a:rPr>
              <a:t>x</a:t>
            </a:r>
            <a:r>
              <a:rPr lang="en"/>
              <a:t> + 18 to represent the data. Notice the shading for the solution region of this inequality.</a:t>
            </a:r>
            <a:endParaRPr/>
          </a:p>
        </p:txBody>
      </p:sp>
      <p:sp>
        <p:nvSpPr>
          <p:cNvPr id="384" name="Google Shape;38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a:t>
            </a:r>
            <a:endParaRPr/>
          </a:p>
        </p:txBody>
      </p:sp>
      <p:pic>
        <p:nvPicPr>
          <p:cNvPr id="386" name="Google Shape;386;p31" title="ChatGPT Image Aug 18, 2025, 06_10_49 AM.png"/>
          <p:cNvPicPr preferRelativeResize="0"/>
          <p:nvPr/>
        </p:nvPicPr>
        <p:blipFill>
          <a:blip r:embed="rId4">
            <a:alphaModFix/>
          </a:blip>
          <a:stretch>
            <a:fillRect/>
          </a:stretch>
        </p:blipFill>
        <p:spPr>
          <a:xfrm>
            <a:off x="6096000" y="1152475"/>
            <a:ext cx="2743201" cy="2743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0" name="Shape 390"/>
        <p:cNvGrpSpPr/>
        <p:nvPr/>
      </p:nvGrpSpPr>
      <p:grpSpPr>
        <a:xfrm>
          <a:off x="0" y="0"/>
          <a:ext cx="0" cy="0"/>
          <a:chOff x="0" y="0"/>
          <a:chExt cx="0" cy="0"/>
        </a:xfrm>
      </p:grpSpPr>
      <p:sp>
        <p:nvSpPr>
          <p:cNvPr id="391" name="Google Shape;391;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Trail Mix 🥜</a:t>
            </a:r>
            <a:endParaRPr>
              <a:solidFill>
                <a:srgbClr val="005047"/>
              </a:solidFill>
            </a:endParaRPr>
          </a:p>
        </p:txBody>
      </p:sp>
      <p:sp>
        <p:nvSpPr>
          <p:cNvPr id="392" name="Google Shape;392;p32"/>
          <p:cNvSpPr txBox="1"/>
          <p:nvPr>
            <p:ph idx="1" type="body"/>
          </p:nvPr>
        </p:nvSpPr>
        <p:spPr>
          <a:xfrm>
            <a:off x="3695400" y="1152475"/>
            <a:ext cx="51369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startAt="6"/>
            </a:pPr>
            <a:r>
              <a:rPr lang="en"/>
              <a:t>Graph the data from this table of values and label the points.</a:t>
            </a:r>
            <a:endParaRPr/>
          </a:p>
          <a:p>
            <a:pPr indent="-342900" lvl="0" marL="457200" rtl="0" algn="l">
              <a:lnSpc>
                <a:spcPct val="100000"/>
              </a:lnSpc>
              <a:spcBef>
                <a:spcPts val="500"/>
              </a:spcBef>
              <a:spcAft>
                <a:spcPts val="0"/>
              </a:spcAft>
              <a:buSzPts val="1800"/>
              <a:buAutoNum type="arabicPeriod" startAt="6"/>
            </a:pPr>
            <a:r>
              <a:rPr lang="en"/>
              <a:t>Using the graph from question 6, add the graph </a:t>
            </a:r>
            <a:r>
              <a:rPr i="1" lang="en">
                <a:latin typeface="Times New Roman"/>
                <a:ea typeface="Times New Roman"/>
                <a:cs typeface="Times New Roman"/>
                <a:sym typeface="Times New Roman"/>
              </a:rPr>
              <a:t>y</a:t>
            </a:r>
            <a:r>
              <a:rPr lang="en"/>
              <a:t> = </a:t>
            </a:r>
            <a:r>
              <a:rPr i="1" lang="en">
                <a:latin typeface="Times New Roman"/>
                <a:ea typeface="Times New Roman"/>
                <a:cs typeface="Times New Roman"/>
                <a:sym typeface="Times New Roman"/>
              </a:rPr>
              <a:t>x</a:t>
            </a:r>
            <a:r>
              <a:rPr lang="en"/>
              <a:t>.</a:t>
            </a:r>
            <a:endParaRPr/>
          </a:p>
          <a:p>
            <a:pPr indent="-342900" lvl="0" marL="457200" rtl="0" algn="l">
              <a:lnSpc>
                <a:spcPct val="100000"/>
              </a:lnSpc>
              <a:spcBef>
                <a:spcPts val="500"/>
              </a:spcBef>
              <a:spcAft>
                <a:spcPts val="0"/>
              </a:spcAft>
              <a:buSzPts val="1800"/>
              <a:buAutoNum type="arabicPeriod" startAt="6"/>
            </a:pPr>
            <a:r>
              <a:rPr lang="en"/>
              <a:t>How does the line need to move to capture all of the points?</a:t>
            </a:r>
            <a:endParaRPr/>
          </a:p>
          <a:p>
            <a:pPr indent="-342900" lvl="0" marL="457200" rtl="0" algn="l">
              <a:lnSpc>
                <a:spcPct val="100000"/>
              </a:lnSpc>
              <a:spcBef>
                <a:spcPts val="500"/>
              </a:spcBef>
              <a:spcAft>
                <a:spcPts val="500"/>
              </a:spcAft>
              <a:buSzPts val="1800"/>
              <a:buAutoNum type="arabicPeriod" startAt="6"/>
            </a:pPr>
            <a:r>
              <a:rPr lang="en"/>
              <a:t>Using desmos, adjust the slope and/or the </a:t>
            </a:r>
            <a:r>
              <a:rPr i="1" lang="en">
                <a:latin typeface="Times New Roman"/>
                <a:ea typeface="Times New Roman"/>
                <a:cs typeface="Times New Roman"/>
                <a:sym typeface="Times New Roman"/>
              </a:rPr>
              <a:t>y</a:t>
            </a:r>
            <a:r>
              <a:rPr lang="en"/>
              <a:t>-intercept to find an inequality that could be a possibility.</a:t>
            </a:r>
            <a:endParaRPr/>
          </a:p>
        </p:txBody>
      </p:sp>
      <p:sp>
        <p:nvSpPr>
          <p:cNvPr id="393" name="Google Shape;39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3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a:t>
            </a:r>
            <a:endParaRPr/>
          </a:p>
        </p:txBody>
      </p:sp>
      <p:graphicFrame>
        <p:nvGraphicFramePr>
          <p:cNvPr id="395" name="Google Shape;395;p32"/>
          <p:cNvGraphicFramePr/>
          <p:nvPr/>
        </p:nvGraphicFramePr>
        <p:xfrm>
          <a:off x="882775" y="1604116"/>
          <a:ext cx="3000000" cy="3000000"/>
        </p:xfrm>
        <a:graphic>
          <a:graphicData uri="http://schemas.openxmlformats.org/drawingml/2006/table">
            <a:tbl>
              <a:tblPr>
                <a:noFill/>
                <a:tableStyleId>{EBCA0F26-FF21-447A-BF74-036296AAB511}</a:tableStyleId>
              </a:tblPr>
              <a:tblGrid>
                <a:gridCol w="1265800"/>
                <a:gridCol w="1265800"/>
              </a:tblGrid>
              <a:tr h="195800">
                <a:tc>
                  <a:txBody>
                    <a:bodyPr/>
                    <a:lstStyle/>
                    <a:p>
                      <a:pPr indent="0" lvl="0" marL="0" rtl="0" algn="ctr">
                        <a:spcBef>
                          <a:spcPts val="0"/>
                        </a:spcBef>
                        <a:spcAft>
                          <a:spcPts val="0"/>
                        </a:spcAft>
                        <a:buNone/>
                      </a:pPr>
                      <a:r>
                        <a:rPr b="1" i="1" lang="en" sz="1500">
                          <a:solidFill>
                            <a:srgbClr val="FFFFFF"/>
                          </a:solidFill>
                          <a:latin typeface="Times New Roman"/>
                          <a:ea typeface="Times New Roman"/>
                          <a:cs typeface="Times New Roman"/>
                          <a:sym typeface="Times New Roman"/>
                        </a:rPr>
                        <a:t>x</a:t>
                      </a:r>
                      <a:endParaRPr b="1" i="1" sz="1500">
                        <a:solidFill>
                          <a:srgbClr val="FFFFFF"/>
                        </a:solidFill>
                        <a:latin typeface="Times New Roman"/>
                        <a:ea typeface="Times New Roman"/>
                        <a:cs typeface="Times New Roman"/>
                        <a:sym typeface="Times New Roman"/>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i="1" lang="en" sz="1500">
                          <a:solidFill>
                            <a:srgbClr val="FFFFFF"/>
                          </a:solidFill>
                          <a:latin typeface="Times New Roman"/>
                          <a:ea typeface="Times New Roman"/>
                          <a:cs typeface="Times New Roman"/>
                          <a:sym typeface="Times New Roman"/>
                        </a:rPr>
                        <a:t>y</a:t>
                      </a:r>
                      <a:endParaRPr b="1" i="1" sz="1500">
                        <a:solidFill>
                          <a:srgbClr val="FFFFFF"/>
                        </a:solidFill>
                        <a:latin typeface="Times New Roman"/>
                        <a:ea typeface="Times New Roman"/>
                        <a:cs typeface="Times New Roman"/>
                        <a:sym typeface="Times New Roman"/>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181825">
                <a:tc>
                  <a:txBody>
                    <a:bodyPr/>
                    <a:lstStyle/>
                    <a:p>
                      <a:pPr indent="0" lvl="0" marL="0" rtl="0" algn="ctr">
                        <a:spcBef>
                          <a:spcPts val="0"/>
                        </a:spcBef>
                        <a:spcAft>
                          <a:spcPts val="0"/>
                        </a:spcAft>
                        <a:buNone/>
                      </a:pPr>
                      <a:r>
                        <a:rPr lang="en" sz="1300"/>
                        <a:t>-2</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300"/>
                        <a:t>-5</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0</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300"/>
                        <a:t>-6</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2</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300"/>
                        <a:t>1</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181825">
                <a:tc>
                  <a:txBody>
                    <a:bodyPr/>
                    <a:lstStyle/>
                    <a:p>
                      <a:pPr indent="0" lvl="0" marL="0" rtl="0" algn="ctr">
                        <a:spcBef>
                          <a:spcPts val="0"/>
                        </a:spcBef>
                        <a:spcAft>
                          <a:spcPts val="0"/>
                        </a:spcAft>
                        <a:buNone/>
                      </a:pPr>
                      <a:r>
                        <a:rPr lang="en" sz="1300"/>
                        <a:t>3</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300"/>
                        <a:t>5</a:t>
                      </a:r>
                      <a:endParaRPr sz="1300"/>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sp>
        <p:nvSpPr>
          <p:cNvPr id="400" name="Google Shape;400;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01" name="Google Shape;401;p33"/>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Which table of values can be used to graph the boundary line of the inequality </a:t>
            </a:r>
            <a:r>
              <a:rPr i="1" lang="en" sz="1600">
                <a:latin typeface="Times New Roman"/>
                <a:ea typeface="Times New Roman"/>
                <a:cs typeface="Times New Roman"/>
                <a:sym typeface="Times New Roman"/>
              </a:rPr>
              <a:t>y</a:t>
            </a:r>
            <a:r>
              <a:rPr lang="en" sz="1600"/>
              <a:t> &gt; −3</a:t>
            </a:r>
            <a:r>
              <a:rPr i="1" lang="en" sz="1600">
                <a:latin typeface="Times New Roman"/>
                <a:ea typeface="Times New Roman"/>
                <a:cs typeface="Times New Roman"/>
                <a:sym typeface="Times New Roman"/>
              </a:rPr>
              <a:t>x</a:t>
            </a:r>
            <a:r>
              <a:rPr lang="en" sz="1600"/>
              <a:t> + 1</a:t>
            </a:r>
            <a:r>
              <a:rPr lang="en" sz="1600"/>
              <a:t>?</a:t>
            </a:r>
            <a:endParaRPr sz="1600"/>
          </a:p>
          <a:p>
            <a:pPr indent="-330200" lvl="0" marL="914400" rtl="0" algn="l">
              <a:lnSpc>
                <a:spcPct val="100000"/>
              </a:lnSpc>
              <a:spcBef>
                <a:spcPts val="1200"/>
              </a:spcBef>
              <a:spcAft>
                <a:spcPts val="0"/>
              </a:spcAft>
              <a:buSzPts val="1600"/>
              <a:buFont typeface="Noto Sans"/>
              <a:buAutoNum type="alphaLcPeriod"/>
            </a:pPr>
            <a:r>
              <a:rPr lang="en" sz="1600"/>
              <a:t>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0"/>
              </a:spcAft>
              <a:buSzPts val="1600"/>
              <a:buFont typeface="Noto Sans"/>
              <a:buAutoNum type="alphaLcPeriod"/>
            </a:pPr>
            <a:r>
              <a:t/>
            </a:r>
            <a:endParaRPr sz="1600"/>
          </a:p>
          <a:p>
            <a:pPr indent="0" lvl="0" marL="0" rtl="0" algn="ctr">
              <a:lnSpc>
                <a:spcPct val="100000"/>
              </a:lnSpc>
              <a:spcBef>
                <a:spcPts val="1000"/>
              </a:spcBef>
              <a:spcAft>
                <a:spcPts val="0"/>
              </a:spcAft>
              <a:buNone/>
            </a:pPr>
            <a:r>
              <a:rPr b="1" lang="en" sz="1100">
                <a:solidFill>
                  <a:srgbClr val="FFFFFF"/>
                </a:solidFill>
                <a:latin typeface="Noto Sans"/>
                <a:ea typeface="Noto Sans"/>
                <a:cs typeface="Noto Sans"/>
                <a:sym typeface="Noto Sans"/>
              </a:rPr>
              <a:t>x</a:t>
            </a:r>
            <a:endParaRPr b="1" sz="1100">
              <a:solidFill>
                <a:srgbClr val="FFFFFF"/>
              </a:solidFill>
              <a:latin typeface="Noto Sans"/>
              <a:ea typeface="Noto Sans"/>
              <a:cs typeface="Noto Sans"/>
              <a:sym typeface="Noto Sans"/>
            </a:endParaRPr>
          </a:p>
          <a:p>
            <a:pPr indent="0" lvl="0" marL="0" rtl="0" algn="ctr">
              <a:lnSpc>
                <a:spcPct val="100000"/>
              </a:lnSpc>
              <a:spcBef>
                <a:spcPts val="0"/>
              </a:spcBef>
              <a:spcAft>
                <a:spcPts val="0"/>
              </a:spcAft>
              <a:buNone/>
            </a:pPr>
            <a:r>
              <a:rPr b="1" lang="en" sz="1100">
                <a:solidFill>
                  <a:srgbClr val="FFFFFF"/>
                </a:solidFill>
                <a:latin typeface="Noto Sans"/>
                <a:ea typeface="Noto Sans"/>
                <a:cs typeface="Noto Sans"/>
                <a:sym typeface="Noto Sans"/>
              </a:rPr>
              <a:t>y</a:t>
            </a:r>
            <a:endParaRPr sz="1600"/>
          </a:p>
          <a:p>
            <a:pPr indent="-330200" lvl="0" marL="914400" rtl="0" algn="l">
              <a:lnSpc>
                <a:spcPct val="100000"/>
              </a:lnSpc>
              <a:spcBef>
                <a:spcPts val="0"/>
              </a:spcBef>
              <a:spcAft>
                <a:spcPts val="0"/>
              </a:spcAft>
              <a:buSzPts val="1600"/>
              <a:buFont typeface="Noto Sans"/>
              <a:buAutoNum type="alphaLcPeriod"/>
            </a:pPr>
            <a:r>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1000"/>
              </a:spcAft>
              <a:buSzPts val="1600"/>
              <a:buFont typeface="Noto Sans"/>
              <a:buAutoNum type="alphaLcPeriod"/>
            </a:pPr>
            <a:r>
              <a:t/>
            </a:r>
            <a:endParaRPr sz="1600">
              <a:latin typeface="Noto Sans"/>
              <a:ea typeface="Noto Sans"/>
              <a:cs typeface="Noto Sans"/>
              <a:sym typeface="Noto Sans"/>
            </a:endParaRPr>
          </a:p>
        </p:txBody>
      </p:sp>
      <p:sp>
        <p:nvSpPr>
          <p:cNvPr id="402" name="Google Shape;402;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a:t>
            </a:r>
            <a:endParaRPr/>
          </a:p>
        </p:txBody>
      </p:sp>
      <p:pic>
        <p:nvPicPr>
          <p:cNvPr id="404" name="Google Shape;404;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05" name="Google Shape;405;p33">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406" name="Google Shape;406;p33"/>
          <p:cNvGraphicFramePr/>
          <p:nvPr/>
        </p:nvGraphicFramePr>
        <p:xfrm>
          <a:off x="1337725" y="1464725"/>
          <a:ext cx="3000000" cy="3000000"/>
        </p:xfrm>
        <a:graphic>
          <a:graphicData uri="http://schemas.openxmlformats.org/drawingml/2006/table">
            <a:tbl>
              <a:tblPr>
                <a:noFill/>
                <a:tableStyleId>{E07E6D03-0ECB-4C71-AC15-A0267ABE8505}</a:tableStyleId>
              </a:tblPr>
              <a:tblGrid>
                <a:gridCol w="1619375"/>
                <a:gridCol w="1014375"/>
                <a:gridCol w="1014375"/>
                <a:gridCol w="1014375"/>
                <a:gridCol w="1014375"/>
              </a:tblGrid>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x</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0</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3</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y</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lang="en" sz="1100">
                          <a:solidFill>
                            <a:srgbClr val="424242"/>
                          </a:solidFill>
                          <a:latin typeface="Noto Sans"/>
                          <a:ea typeface="Noto Sans"/>
                          <a:cs typeface="Noto Sans"/>
                          <a:sym typeface="Noto Sans"/>
                        </a:rPr>
                        <a:t>7</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-5</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graphicFrame>
        <p:nvGraphicFramePr>
          <p:cNvPr id="407" name="Google Shape;407;p33"/>
          <p:cNvGraphicFramePr/>
          <p:nvPr/>
        </p:nvGraphicFramePr>
        <p:xfrm>
          <a:off x="1337725" y="2248125"/>
          <a:ext cx="3000000" cy="3000000"/>
        </p:xfrm>
        <a:graphic>
          <a:graphicData uri="http://schemas.openxmlformats.org/drawingml/2006/table">
            <a:tbl>
              <a:tblPr>
                <a:noFill/>
                <a:tableStyleId>{E07E6D03-0ECB-4C71-AC15-A0267ABE8505}</a:tableStyleId>
              </a:tblPr>
              <a:tblGrid>
                <a:gridCol w="1619375"/>
                <a:gridCol w="1014375"/>
                <a:gridCol w="1014375"/>
                <a:gridCol w="1014375"/>
                <a:gridCol w="1014375"/>
              </a:tblGrid>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x</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0</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3</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y</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lang="en" sz="1100">
                          <a:solidFill>
                            <a:srgbClr val="424242"/>
                          </a:solidFill>
                          <a:latin typeface="Noto Sans"/>
                          <a:ea typeface="Noto Sans"/>
                          <a:cs typeface="Noto Sans"/>
                          <a:sym typeface="Noto Sans"/>
                        </a:rPr>
                        <a:t>7</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-8</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graphicFrame>
        <p:nvGraphicFramePr>
          <p:cNvPr id="408" name="Google Shape;408;p33"/>
          <p:cNvGraphicFramePr/>
          <p:nvPr/>
        </p:nvGraphicFramePr>
        <p:xfrm>
          <a:off x="1337725" y="3057838"/>
          <a:ext cx="3000000" cy="3000000"/>
        </p:xfrm>
        <a:graphic>
          <a:graphicData uri="http://schemas.openxmlformats.org/drawingml/2006/table">
            <a:tbl>
              <a:tblPr>
                <a:noFill/>
                <a:tableStyleId>{E07E6D03-0ECB-4C71-AC15-A0267ABE8505}</a:tableStyleId>
              </a:tblPr>
              <a:tblGrid>
                <a:gridCol w="1619375"/>
                <a:gridCol w="1014375"/>
                <a:gridCol w="1014375"/>
                <a:gridCol w="1014375"/>
                <a:gridCol w="1014375"/>
              </a:tblGrid>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x</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0</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3</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y</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lang="en" sz="1100">
                          <a:solidFill>
                            <a:srgbClr val="424242"/>
                          </a:solidFill>
                          <a:latin typeface="Noto Sans"/>
                          <a:ea typeface="Noto Sans"/>
                          <a:cs typeface="Noto Sans"/>
                          <a:sym typeface="Noto Sans"/>
                        </a:rPr>
                        <a:t>8</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-8</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graphicFrame>
        <p:nvGraphicFramePr>
          <p:cNvPr id="409" name="Google Shape;409;p33"/>
          <p:cNvGraphicFramePr/>
          <p:nvPr/>
        </p:nvGraphicFramePr>
        <p:xfrm>
          <a:off x="1337725" y="3854400"/>
          <a:ext cx="3000000" cy="3000000"/>
        </p:xfrm>
        <a:graphic>
          <a:graphicData uri="http://schemas.openxmlformats.org/drawingml/2006/table">
            <a:tbl>
              <a:tblPr>
                <a:noFill/>
                <a:tableStyleId>{E07E6D03-0ECB-4C71-AC15-A0267ABE8505}</a:tableStyleId>
              </a:tblPr>
              <a:tblGrid>
                <a:gridCol w="1619375"/>
                <a:gridCol w="1014375"/>
                <a:gridCol w="1014375"/>
                <a:gridCol w="1014375"/>
                <a:gridCol w="1014375"/>
              </a:tblGrid>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x</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0</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3</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323625">
                <a:tc>
                  <a:txBody>
                    <a:bodyPr/>
                    <a:lstStyle/>
                    <a:p>
                      <a:pPr indent="0" lvl="0" marL="0" rtl="0" algn="ctr">
                        <a:spcBef>
                          <a:spcPts val="0"/>
                        </a:spcBef>
                        <a:spcAft>
                          <a:spcPts val="0"/>
                        </a:spcAft>
                        <a:buNone/>
                      </a:pPr>
                      <a:r>
                        <a:rPr b="1" i="1" lang="en" sz="1100">
                          <a:solidFill>
                            <a:srgbClr val="FFFFFF"/>
                          </a:solidFill>
                          <a:latin typeface="Times New Roman"/>
                          <a:ea typeface="Times New Roman"/>
                          <a:cs typeface="Times New Roman"/>
                          <a:sym typeface="Times New Roman"/>
                        </a:rPr>
                        <a:t>y</a:t>
                      </a:r>
                      <a:endParaRPr b="1" i="1" sz="11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lang="en" sz="1100">
                          <a:solidFill>
                            <a:srgbClr val="424242"/>
                          </a:solidFill>
                          <a:latin typeface="Noto Sans"/>
                          <a:ea typeface="Noto Sans"/>
                          <a:cs typeface="Noto Sans"/>
                          <a:sym typeface="Noto Sans"/>
                        </a:rPr>
                        <a:t>-5</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4</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10</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3" name="Shape 413"/>
        <p:cNvGrpSpPr/>
        <p:nvPr/>
      </p:nvGrpSpPr>
      <p:grpSpPr>
        <a:xfrm>
          <a:off x="0" y="0"/>
          <a:ext cx="0" cy="0"/>
          <a:chOff x="0" y="0"/>
          <a:chExt cx="0" cy="0"/>
        </a:xfrm>
      </p:grpSpPr>
      <p:sp>
        <p:nvSpPr>
          <p:cNvPr id="414" name="Google Shape;414;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415" name="Google Shape;415;p34"/>
          <p:cNvSpPr txBox="1"/>
          <p:nvPr>
            <p:ph idx="1" type="body"/>
          </p:nvPr>
        </p:nvSpPr>
        <p:spPr>
          <a:xfrm>
            <a:off x="411480" y="1833050"/>
            <a:ext cx="3381900" cy="942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b="1" lang="en" sz="1600">
                <a:solidFill>
                  <a:srgbClr val="1D2125"/>
                </a:solidFill>
              </a:rPr>
              <a:t>Reminder</a:t>
            </a:r>
            <a:r>
              <a:rPr lang="en" sz="1600">
                <a:solidFill>
                  <a:srgbClr val="1D2125"/>
                </a:solidFill>
              </a:rPr>
              <a:t>: The type of inequality depends on the position of the solutions relative to the boundary line.</a:t>
            </a:r>
            <a:endParaRPr>
              <a:solidFill>
                <a:srgbClr val="1D2125"/>
              </a:solidFill>
            </a:endParaRPr>
          </a:p>
        </p:txBody>
      </p:sp>
      <p:pic>
        <p:nvPicPr>
          <p:cNvPr id="416" name="Google Shape;416;p3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17" name="Google Shape;41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a:t>
            </a:r>
            <a:r>
              <a:rPr lang="en" sz="1000"/>
              <a:t> - Additional Resources</a:t>
            </a:r>
            <a:endParaRPr/>
          </a:p>
        </p:txBody>
      </p:sp>
      <p:graphicFrame>
        <p:nvGraphicFramePr>
          <p:cNvPr id="419" name="Google Shape;419;p34"/>
          <p:cNvGraphicFramePr/>
          <p:nvPr/>
        </p:nvGraphicFramePr>
        <p:xfrm>
          <a:off x="798050" y="2842138"/>
          <a:ext cx="3000000" cy="3000000"/>
        </p:xfrm>
        <a:graphic>
          <a:graphicData uri="http://schemas.openxmlformats.org/drawingml/2006/table">
            <a:tbl>
              <a:tblPr>
                <a:noFill/>
                <a:tableStyleId>{EBCA0F26-FF21-447A-BF74-036296AAB511}</a:tableStyleId>
              </a:tblPr>
              <a:tblGrid>
                <a:gridCol w="1387400"/>
                <a:gridCol w="697425"/>
              </a:tblGrid>
              <a:tr h="340575">
                <a:tc gridSpan="2">
                  <a:txBody>
                    <a:bodyPr/>
                    <a:lstStyle/>
                    <a:p>
                      <a:pPr indent="0" lvl="0" marL="0" rtl="0" algn="l">
                        <a:lnSpc>
                          <a:spcPct val="115000"/>
                        </a:lnSpc>
                        <a:spcBef>
                          <a:spcPts val="0"/>
                        </a:spcBef>
                        <a:spcAft>
                          <a:spcPts val="0"/>
                        </a:spcAft>
                        <a:buNone/>
                      </a:pPr>
                      <a:r>
                        <a:rPr b="1" lang="en" sz="1350">
                          <a:solidFill>
                            <a:srgbClr val="FFFFFF"/>
                          </a:solidFill>
                          <a:highlight>
                            <a:srgbClr val="005047"/>
                          </a:highlight>
                          <a:latin typeface="Roboto"/>
                          <a:ea typeface="Roboto"/>
                          <a:cs typeface="Roboto"/>
                          <a:sym typeface="Roboto"/>
                        </a:rPr>
                        <a:t>Position</a:t>
                      </a:r>
                      <a:r>
                        <a:rPr b="1" lang="en" sz="1350">
                          <a:solidFill>
                            <a:srgbClr val="FFFFFF"/>
                          </a:solidFill>
                          <a:highlight>
                            <a:srgbClr val="005047"/>
                          </a:highlight>
                          <a:latin typeface="Roboto"/>
                          <a:ea typeface="Roboto"/>
                          <a:cs typeface="Roboto"/>
                          <a:sym typeface="Roboto"/>
                        </a:rPr>
                        <a:t> of </a:t>
                      </a:r>
                      <a:r>
                        <a:rPr b="1" lang="en" sz="1350">
                          <a:solidFill>
                            <a:srgbClr val="FFFFFF"/>
                          </a:solidFill>
                          <a:highlight>
                            <a:srgbClr val="005047"/>
                          </a:highlight>
                          <a:latin typeface="Roboto"/>
                          <a:ea typeface="Roboto"/>
                          <a:cs typeface="Roboto"/>
                          <a:sym typeface="Roboto"/>
                        </a:rPr>
                        <a:t>the</a:t>
                      </a:r>
                      <a:r>
                        <a:rPr b="1" lang="en" sz="1350">
                          <a:solidFill>
                            <a:srgbClr val="FFFFFF"/>
                          </a:solidFill>
                          <a:highlight>
                            <a:srgbClr val="005047"/>
                          </a:highlight>
                          <a:latin typeface="Roboto"/>
                          <a:ea typeface="Roboto"/>
                          <a:cs typeface="Roboto"/>
                          <a:sym typeface="Roboto"/>
                        </a:rPr>
                        <a:t> Solutions</a:t>
                      </a:r>
                      <a:endParaRPr b="1" sz="1350">
                        <a:solidFill>
                          <a:srgbClr val="FFFFFF"/>
                        </a:solidFill>
                        <a:highlight>
                          <a:srgbClr val="005047"/>
                        </a:highlight>
                        <a:latin typeface="Roboto"/>
                        <a:ea typeface="Roboto"/>
                        <a:cs typeface="Roboto"/>
                        <a:sym typeface="Roboto"/>
                      </a:endParaRPr>
                    </a:p>
                  </a:txBody>
                  <a:tcPr marT="91425" marB="91425" marR="91425" marL="91425">
                    <a:solidFill>
                      <a:srgbClr val="005047"/>
                    </a:solidFill>
                  </a:tcPr>
                </a:tc>
                <a:tc hMerge="1"/>
              </a:tr>
              <a:tr h="451250">
                <a:tc>
                  <a:txBody>
                    <a:bodyPr/>
                    <a:lstStyle/>
                    <a:p>
                      <a:pPr indent="0" lvl="0" marL="0" rtl="0" algn="l">
                        <a:lnSpc>
                          <a:spcPct val="115000"/>
                        </a:lnSpc>
                        <a:spcBef>
                          <a:spcPts val="0"/>
                        </a:spcBef>
                        <a:spcAft>
                          <a:spcPts val="0"/>
                        </a:spcAft>
                        <a:buNone/>
                      </a:pPr>
                      <a:r>
                        <a:rPr b="1" lang="en" sz="1150">
                          <a:solidFill>
                            <a:srgbClr val="FFFFFF"/>
                          </a:solidFill>
                          <a:highlight>
                            <a:srgbClr val="005047"/>
                          </a:highlight>
                          <a:latin typeface="Roboto"/>
                          <a:ea typeface="Roboto"/>
                          <a:cs typeface="Roboto"/>
                          <a:sym typeface="Roboto"/>
                        </a:rPr>
                        <a:t>On the line</a:t>
                      </a:r>
                      <a:endParaRPr b="1" sz="1150">
                        <a:solidFill>
                          <a:srgbClr val="FFFFFF"/>
                        </a:solidFill>
                        <a:highlight>
                          <a:srgbClr val="005047"/>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solidFill>
                      <a:srgbClr val="005047"/>
                    </a:solidFill>
                  </a:tcPr>
                </a:tc>
                <a:tc>
                  <a:txBody>
                    <a:bodyPr/>
                    <a:lstStyle/>
                    <a:p>
                      <a:pPr indent="0" lvl="0" marL="0" rtl="0" algn="l">
                        <a:lnSpc>
                          <a:spcPct val="115000"/>
                        </a:lnSpc>
                        <a:spcBef>
                          <a:spcPts val="0"/>
                        </a:spcBef>
                        <a:spcAft>
                          <a:spcPts val="0"/>
                        </a:spcAft>
                        <a:buNone/>
                      </a:pPr>
                      <a:r>
                        <a:rPr lang="en">
                          <a:solidFill>
                            <a:srgbClr val="424242"/>
                          </a:solidFill>
                          <a:highlight>
                            <a:srgbClr val="FFFFFF"/>
                          </a:highlight>
                          <a:latin typeface="Roboto"/>
                          <a:ea typeface="Roboto"/>
                          <a:cs typeface="Roboto"/>
                          <a:sym typeface="Roboto"/>
                        </a:rPr>
                        <a:t>≤</a:t>
                      </a:r>
                      <a:r>
                        <a:rPr lang="en" sz="1150">
                          <a:solidFill>
                            <a:srgbClr val="424242"/>
                          </a:solidFill>
                          <a:highlight>
                            <a:srgbClr val="FFFFFF"/>
                          </a:highlight>
                          <a:latin typeface="Roboto"/>
                          <a:ea typeface="Roboto"/>
                          <a:cs typeface="Roboto"/>
                          <a:sym typeface="Roboto"/>
                        </a:rPr>
                        <a:t> or </a:t>
                      </a:r>
                      <a:r>
                        <a:rPr lang="en">
                          <a:solidFill>
                            <a:srgbClr val="424242"/>
                          </a:solidFill>
                          <a:highlight>
                            <a:srgbClr val="FFFFFF"/>
                          </a:highlight>
                          <a:latin typeface="Roboto"/>
                          <a:ea typeface="Roboto"/>
                          <a:cs typeface="Roboto"/>
                          <a:sym typeface="Roboto"/>
                        </a:rPr>
                        <a:t>≥</a:t>
                      </a:r>
                      <a:endParaRPr>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51250">
                <a:tc>
                  <a:txBody>
                    <a:bodyPr/>
                    <a:lstStyle/>
                    <a:p>
                      <a:pPr indent="0" lvl="0" marL="0" rtl="0" algn="l">
                        <a:lnSpc>
                          <a:spcPct val="115000"/>
                        </a:lnSpc>
                        <a:spcBef>
                          <a:spcPts val="0"/>
                        </a:spcBef>
                        <a:spcAft>
                          <a:spcPts val="0"/>
                        </a:spcAft>
                        <a:buNone/>
                      </a:pPr>
                      <a:r>
                        <a:rPr b="1" lang="en" sz="1150">
                          <a:solidFill>
                            <a:srgbClr val="FFFFFF"/>
                          </a:solidFill>
                          <a:highlight>
                            <a:srgbClr val="0B5B51"/>
                          </a:highlight>
                          <a:latin typeface="Roboto"/>
                          <a:ea typeface="Roboto"/>
                          <a:cs typeface="Roboto"/>
                          <a:sym typeface="Roboto"/>
                        </a:rPr>
                        <a:t>Above the line</a:t>
                      </a:r>
                      <a:endParaRPr b="1" sz="1150">
                        <a:solidFill>
                          <a:srgbClr val="FFFFFF"/>
                        </a:solidFill>
                        <a:highlight>
                          <a:srgbClr val="0B5B51"/>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solidFill>
                      <a:srgbClr val="005047"/>
                    </a:solidFill>
                  </a:tcPr>
                </a:tc>
                <a:tc>
                  <a:txBody>
                    <a:bodyPr/>
                    <a:lstStyle/>
                    <a:p>
                      <a:pPr indent="0" lvl="0" marL="0" rtl="0" algn="l">
                        <a:lnSpc>
                          <a:spcPct val="115000"/>
                        </a:lnSpc>
                        <a:spcBef>
                          <a:spcPts val="0"/>
                        </a:spcBef>
                        <a:spcAft>
                          <a:spcPts val="0"/>
                        </a:spcAft>
                        <a:buNone/>
                      </a:pPr>
                      <a:r>
                        <a:rPr lang="en">
                          <a:solidFill>
                            <a:srgbClr val="424242"/>
                          </a:solidFill>
                          <a:highlight>
                            <a:srgbClr val="FFFFFF"/>
                          </a:highlight>
                          <a:latin typeface="Roboto"/>
                          <a:ea typeface="Roboto"/>
                          <a:cs typeface="Roboto"/>
                          <a:sym typeface="Roboto"/>
                        </a:rPr>
                        <a:t>&gt;</a:t>
                      </a:r>
                      <a:endParaRPr>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51250">
                <a:tc>
                  <a:txBody>
                    <a:bodyPr/>
                    <a:lstStyle/>
                    <a:p>
                      <a:pPr indent="0" lvl="0" marL="0" rtl="0" algn="l">
                        <a:lnSpc>
                          <a:spcPct val="115000"/>
                        </a:lnSpc>
                        <a:spcBef>
                          <a:spcPts val="0"/>
                        </a:spcBef>
                        <a:spcAft>
                          <a:spcPts val="0"/>
                        </a:spcAft>
                        <a:buNone/>
                      </a:pPr>
                      <a:r>
                        <a:rPr b="1" lang="en" sz="1150">
                          <a:solidFill>
                            <a:srgbClr val="FFFFFF"/>
                          </a:solidFill>
                          <a:highlight>
                            <a:srgbClr val="0B5B51"/>
                          </a:highlight>
                          <a:latin typeface="Roboto"/>
                          <a:ea typeface="Roboto"/>
                          <a:cs typeface="Roboto"/>
                          <a:sym typeface="Roboto"/>
                        </a:rPr>
                        <a:t>Below the line</a:t>
                      </a:r>
                      <a:endParaRPr b="1" sz="1150">
                        <a:solidFill>
                          <a:srgbClr val="FFFFFF"/>
                        </a:solidFill>
                        <a:highlight>
                          <a:srgbClr val="0B5B51"/>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solidFill>
                      <a:srgbClr val="005047"/>
                    </a:solidFill>
                  </a:tcPr>
                </a:tc>
                <a:tc>
                  <a:txBody>
                    <a:bodyPr/>
                    <a:lstStyle/>
                    <a:p>
                      <a:pPr indent="0" lvl="0" marL="0" rtl="0" algn="l">
                        <a:lnSpc>
                          <a:spcPct val="115000"/>
                        </a:lnSpc>
                        <a:spcBef>
                          <a:spcPts val="0"/>
                        </a:spcBef>
                        <a:spcAft>
                          <a:spcPts val="0"/>
                        </a:spcAft>
                        <a:buNone/>
                      </a:pPr>
                      <a:r>
                        <a:rPr lang="en">
                          <a:solidFill>
                            <a:srgbClr val="424242"/>
                          </a:solidFill>
                          <a:highlight>
                            <a:srgbClr val="FFFFFF"/>
                          </a:highlight>
                          <a:latin typeface="Roboto"/>
                          <a:ea typeface="Roboto"/>
                          <a:cs typeface="Roboto"/>
                          <a:sym typeface="Roboto"/>
                        </a:rPr>
                        <a:t>&lt;</a:t>
                      </a:r>
                      <a:endParaRPr>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
        <p:nvSpPr>
          <p:cNvPr id="420" name="Google Shape;420;p34"/>
          <p:cNvSpPr txBox="1"/>
          <p:nvPr/>
        </p:nvSpPr>
        <p:spPr>
          <a:xfrm>
            <a:off x="4081725" y="1828800"/>
            <a:ext cx="4750500" cy="7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Part 1: </a:t>
            </a:r>
            <a:r>
              <a:rPr lang="en" sz="1600">
                <a:solidFill>
                  <a:srgbClr val="424242"/>
                </a:solidFill>
                <a:latin typeface="Calibri"/>
                <a:ea typeface="Calibri"/>
                <a:cs typeface="Calibri"/>
                <a:sym typeface="Calibri"/>
              </a:rPr>
              <a:t>Write a linear inequality in two variables based on the given data:</a:t>
            </a:r>
            <a:endParaRPr sz="1600">
              <a:solidFill>
                <a:srgbClr val="424242"/>
              </a:solidFill>
              <a:latin typeface="Calibri"/>
              <a:ea typeface="Calibri"/>
              <a:cs typeface="Calibri"/>
              <a:sym typeface="Calibri"/>
            </a:endParaRPr>
          </a:p>
        </p:txBody>
      </p:sp>
      <p:sp>
        <p:nvSpPr>
          <p:cNvPr id="421" name="Google Shape;421;p34"/>
          <p:cNvSpPr txBox="1"/>
          <p:nvPr/>
        </p:nvSpPr>
        <p:spPr>
          <a:xfrm>
            <a:off x="310896" y="949475"/>
            <a:ext cx="8908800" cy="750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800">
                <a:solidFill>
                  <a:srgbClr val="1D2125"/>
                </a:solidFill>
                <a:highlight>
                  <a:srgbClr val="FFFFFF"/>
                </a:highlight>
                <a:latin typeface="Calibri"/>
                <a:ea typeface="Calibri"/>
                <a:cs typeface="Calibri"/>
                <a:sym typeface="Calibri"/>
              </a:rPr>
              <a:t>Connecting Representations of Inequalities</a:t>
            </a:r>
            <a:endParaRPr b="1" sz="1800">
              <a:solidFill>
                <a:srgbClr val="1D2125"/>
              </a:solidFill>
              <a:highlight>
                <a:srgbClr val="FFFFFF"/>
              </a:highlight>
              <a:latin typeface="Calibri"/>
              <a:ea typeface="Calibri"/>
              <a:cs typeface="Calibri"/>
              <a:sym typeface="Calibri"/>
            </a:endParaRPr>
          </a:p>
          <a:p>
            <a:pPr indent="0" lvl="0" marL="0" rtl="0" algn="l">
              <a:lnSpc>
                <a:spcPct val="115000"/>
              </a:lnSpc>
              <a:spcBef>
                <a:spcPts val="200"/>
              </a:spcBef>
              <a:spcAft>
                <a:spcPts val="1200"/>
              </a:spcAft>
              <a:buNone/>
            </a:pPr>
            <a:r>
              <a:rPr lang="en" sz="1350">
                <a:solidFill>
                  <a:srgbClr val="1D2125"/>
                </a:solidFill>
                <a:highlight>
                  <a:srgbClr val="FFFFFF"/>
                </a:highlight>
                <a:latin typeface="Calibri"/>
                <a:ea typeface="Calibri"/>
                <a:cs typeface="Calibri"/>
                <a:sym typeface="Calibri"/>
              </a:rPr>
              <a:t>Tables can be used to help you to write and solve inequalities in two variables. Let’s examine this in two parts.</a:t>
            </a:r>
            <a:endParaRPr sz="1350">
              <a:solidFill>
                <a:srgbClr val="1D2125"/>
              </a:solidFill>
              <a:highlight>
                <a:srgbClr val="FFFFFF"/>
              </a:highlight>
              <a:latin typeface="Calibri"/>
              <a:ea typeface="Calibri"/>
              <a:cs typeface="Calibri"/>
              <a:sym typeface="Calibri"/>
            </a:endParaRPr>
          </a:p>
        </p:txBody>
      </p:sp>
      <p:graphicFrame>
        <p:nvGraphicFramePr>
          <p:cNvPr id="422" name="Google Shape;422;p34"/>
          <p:cNvGraphicFramePr/>
          <p:nvPr/>
        </p:nvGraphicFramePr>
        <p:xfrm>
          <a:off x="5885088" y="2303545"/>
          <a:ext cx="3000000" cy="3000000"/>
        </p:xfrm>
        <a:graphic>
          <a:graphicData uri="http://schemas.openxmlformats.org/drawingml/2006/table">
            <a:tbl>
              <a:tblPr>
                <a:noFill/>
                <a:tableStyleId>{EBCA0F26-FF21-447A-BF74-036296AAB511}</a:tableStyleId>
              </a:tblPr>
              <a:tblGrid>
                <a:gridCol w="958575"/>
                <a:gridCol w="958575"/>
              </a:tblGrid>
              <a:tr h="392375">
                <a:tc>
                  <a:txBody>
                    <a:bodyPr/>
                    <a:lstStyle/>
                    <a:p>
                      <a:pPr indent="0" lvl="0" marL="0" rtl="0" algn="ctr">
                        <a:spcBef>
                          <a:spcPts val="0"/>
                        </a:spcBef>
                        <a:spcAft>
                          <a:spcPts val="0"/>
                        </a:spcAft>
                        <a:buNone/>
                      </a:pPr>
                      <a:r>
                        <a:rPr b="1" i="1" lang="en" sz="1600">
                          <a:solidFill>
                            <a:schemeClr val="lt1"/>
                          </a:solidFill>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b="1" i="1" lang="en" sz="1600">
                          <a:solidFill>
                            <a:schemeClr val="lt1"/>
                          </a:solidFill>
                          <a:latin typeface="Times New Roman"/>
                          <a:ea typeface="Times New Roman"/>
                          <a:cs typeface="Times New Roman"/>
                          <a:sym typeface="Times New Roman"/>
                        </a:rPr>
                        <a:t>y</a:t>
                      </a:r>
                      <a:endParaRPr i="1" sz="1600">
                        <a:latin typeface="Times New Roman"/>
                        <a:ea typeface="Times New Roman"/>
                        <a:cs typeface="Times New Roman"/>
                        <a:sym typeface="Times New Roman"/>
                      </a:endParaRPr>
                    </a:p>
                  </a:txBody>
                  <a:tcPr marT="91425" marB="91425" marR="91425" marL="91425">
                    <a:solidFill>
                      <a:srgbClr val="005047"/>
                    </a:solidFill>
                  </a:tcPr>
                </a:tc>
              </a:tr>
              <a:tr h="337725">
                <a:tc>
                  <a:txBody>
                    <a:bodyPr/>
                    <a:lstStyle/>
                    <a:p>
                      <a:pPr indent="0" lvl="0" marL="0" rtl="0" algn="ctr">
                        <a:spcBef>
                          <a:spcPts val="0"/>
                        </a:spcBef>
                        <a:spcAft>
                          <a:spcPts val="0"/>
                        </a:spcAft>
                        <a:buNone/>
                      </a:pPr>
                      <a:r>
                        <a:rPr lang="en" sz="1600">
                          <a:latin typeface="Calibri"/>
                          <a:ea typeface="Calibri"/>
                          <a:cs typeface="Calibri"/>
                          <a:sym typeface="Calibri"/>
                        </a:rPr>
                        <a:t>-</a:t>
                      </a:r>
                      <a:r>
                        <a:rPr lang="en" sz="1600">
                          <a:latin typeface="Calibri"/>
                          <a:ea typeface="Calibri"/>
                          <a:cs typeface="Calibri"/>
                          <a:sym typeface="Calibri"/>
                        </a:rPr>
                        <a:t>4</a:t>
                      </a:r>
                      <a:endParaRPr sz="16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600">
                          <a:latin typeface="Calibri"/>
                          <a:ea typeface="Calibri"/>
                          <a:cs typeface="Calibri"/>
                          <a:sym typeface="Calibri"/>
                        </a:rPr>
                        <a:t>-6</a:t>
                      </a:r>
                      <a:endParaRPr sz="1600">
                        <a:latin typeface="Calibri"/>
                        <a:ea typeface="Calibri"/>
                        <a:cs typeface="Calibri"/>
                        <a:sym typeface="Calibri"/>
                      </a:endParaRPr>
                    </a:p>
                  </a:txBody>
                  <a:tcPr marT="91425" marB="91425" marR="91425" marL="91425"/>
                </a:tc>
              </a:tr>
              <a:tr h="306750">
                <a:tc>
                  <a:txBody>
                    <a:bodyPr/>
                    <a:lstStyle/>
                    <a:p>
                      <a:pPr indent="0" lvl="0" marL="0" rtl="0" algn="ctr">
                        <a:spcBef>
                          <a:spcPts val="0"/>
                        </a:spcBef>
                        <a:spcAft>
                          <a:spcPts val="0"/>
                        </a:spcAft>
                        <a:buNone/>
                      </a:pPr>
                      <a:r>
                        <a:rPr lang="en" sz="1600">
                          <a:latin typeface="Calibri"/>
                          <a:ea typeface="Calibri"/>
                          <a:cs typeface="Calibri"/>
                          <a:sym typeface="Calibri"/>
                        </a:rPr>
                        <a:t>1</a:t>
                      </a:r>
                      <a:endParaRPr sz="16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600">
                          <a:latin typeface="Calibri"/>
                          <a:ea typeface="Calibri"/>
                          <a:cs typeface="Calibri"/>
                          <a:sym typeface="Calibri"/>
                        </a:rPr>
                        <a:t> 1</a:t>
                      </a:r>
                      <a:endParaRPr sz="1600">
                        <a:latin typeface="Calibri"/>
                        <a:ea typeface="Calibri"/>
                        <a:cs typeface="Calibri"/>
                        <a:sym typeface="Calibri"/>
                      </a:endParaRPr>
                    </a:p>
                  </a:txBody>
                  <a:tcPr marT="91425" marB="91425" marR="91425" marL="91425"/>
                </a:tc>
              </a:tr>
              <a:tr h="265475">
                <a:tc>
                  <a:txBody>
                    <a:bodyPr/>
                    <a:lstStyle/>
                    <a:p>
                      <a:pPr indent="0" lvl="0" marL="0" rtl="0" algn="ctr">
                        <a:spcBef>
                          <a:spcPts val="0"/>
                        </a:spcBef>
                        <a:spcAft>
                          <a:spcPts val="0"/>
                        </a:spcAft>
                        <a:buNone/>
                      </a:pPr>
                      <a:r>
                        <a:rPr lang="en" sz="1600">
                          <a:latin typeface="Calibri"/>
                          <a:ea typeface="Calibri"/>
                          <a:cs typeface="Calibri"/>
                          <a:sym typeface="Calibri"/>
                        </a:rPr>
                        <a:t>3</a:t>
                      </a:r>
                      <a:endParaRPr sz="16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600">
                          <a:latin typeface="Calibri"/>
                          <a:ea typeface="Calibri"/>
                          <a:cs typeface="Calibri"/>
                          <a:sym typeface="Calibri"/>
                        </a:rPr>
                        <a:t>-5</a:t>
                      </a:r>
                      <a:endParaRPr sz="1600">
                        <a:latin typeface="Calibri"/>
                        <a:ea typeface="Calibri"/>
                        <a:cs typeface="Calibri"/>
                        <a:sym typeface="Calibri"/>
                      </a:endParaRPr>
                    </a:p>
                  </a:txBody>
                  <a:tcPr marT="91425" marB="91425" marR="91425" marL="91425"/>
                </a:tc>
              </a:tr>
              <a:tr h="317050">
                <a:tc>
                  <a:txBody>
                    <a:bodyPr/>
                    <a:lstStyle/>
                    <a:p>
                      <a:pPr indent="0" lvl="0" marL="0" rtl="0" algn="ctr">
                        <a:spcBef>
                          <a:spcPts val="0"/>
                        </a:spcBef>
                        <a:spcAft>
                          <a:spcPts val="0"/>
                        </a:spcAft>
                        <a:buNone/>
                      </a:pPr>
                      <a:r>
                        <a:rPr lang="en" sz="1600">
                          <a:latin typeface="Calibri"/>
                          <a:ea typeface="Calibri"/>
                          <a:cs typeface="Calibri"/>
                          <a:sym typeface="Calibri"/>
                        </a:rPr>
                        <a:t>3</a:t>
                      </a:r>
                      <a:endParaRPr sz="16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600">
                          <a:latin typeface="Calibri"/>
                          <a:ea typeface="Calibri"/>
                          <a:cs typeface="Calibri"/>
                          <a:sym typeface="Calibri"/>
                        </a:rPr>
                        <a:t>5</a:t>
                      </a:r>
                      <a:endParaRPr sz="1600">
                        <a:latin typeface="Calibri"/>
                        <a:ea typeface="Calibri"/>
                        <a:cs typeface="Calibri"/>
                        <a:sym typeface="Calibri"/>
                      </a:endParaRPr>
                    </a:p>
                  </a:txBody>
                  <a:tcPr marT="91425" marB="91425" marR="91425" marL="91425"/>
                </a:tc>
              </a:tr>
              <a:tr h="356575">
                <a:tc>
                  <a:txBody>
                    <a:bodyPr/>
                    <a:lstStyle/>
                    <a:p>
                      <a:pPr indent="0" lvl="0" marL="0" rtl="0" algn="ctr">
                        <a:spcBef>
                          <a:spcPts val="0"/>
                        </a:spcBef>
                        <a:spcAft>
                          <a:spcPts val="0"/>
                        </a:spcAft>
                        <a:buNone/>
                      </a:pPr>
                      <a:r>
                        <a:rPr lang="en" sz="1600">
                          <a:latin typeface="Calibri"/>
                          <a:ea typeface="Calibri"/>
                          <a:cs typeface="Calibri"/>
                          <a:sym typeface="Calibri"/>
                        </a:rPr>
                        <a:t>5</a:t>
                      </a:r>
                      <a:endParaRPr sz="16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600">
                          <a:latin typeface="Calibri"/>
                          <a:ea typeface="Calibri"/>
                          <a:cs typeface="Calibri"/>
                          <a:sym typeface="Calibri"/>
                        </a:rPr>
                        <a:t>8</a:t>
                      </a:r>
                      <a:endParaRPr sz="16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6" name="Shape 426"/>
        <p:cNvGrpSpPr/>
        <p:nvPr/>
      </p:nvGrpSpPr>
      <p:grpSpPr>
        <a:xfrm>
          <a:off x="0" y="0"/>
          <a:ext cx="0" cy="0"/>
          <a:chOff x="0" y="0"/>
          <a:chExt cx="0" cy="0"/>
        </a:xfrm>
      </p:grpSpPr>
      <p:sp>
        <p:nvSpPr>
          <p:cNvPr id="427" name="Google Shape;427;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428" name="Google Shape;428;p3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29" name="Google Shape;429;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0" name="Google Shape;430;p3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2.13.4 Solving Inequality Problems Using Tables - Additional Resources</a:t>
            </a:r>
            <a:endParaRPr/>
          </a:p>
        </p:txBody>
      </p:sp>
      <p:sp>
        <p:nvSpPr>
          <p:cNvPr id="431" name="Google Shape;431;p35"/>
          <p:cNvSpPr txBox="1"/>
          <p:nvPr/>
        </p:nvSpPr>
        <p:spPr>
          <a:xfrm>
            <a:off x="445850" y="1828800"/>
            <a:ext cx="8386500" cy="7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Part 2: </a:t>
            </a:r>
            <a:r>
              <a:rPr lang="en" sz="1600">
                <a:solidFill>
                  <a:srgbClr val="424242"/>
                </a:solidFill>
                <a:latin typeface="Calibri"/>
                <a:ea typeface="Calibri"/>
                <a:cs typeface="Calibri"/>
                <a:sym typeface="Calibri"/>
              </a:rPr>
              <a:t>Using Tables to Solve Inequalities in Two Variables</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Graph the linear inequality </a:t>
            </a:r>
            <a:r>
              <a:rPr i="1" lang="en" sz="1600">
                <a:solidFill>
                  <a:srgbClr val="424242"/>
                </a:solidFill>
                <a:latin typeface="Times New Roman"/>
                <a:ea typeface="Times New Roman"/>
                <a:cs typeface="Times New Roman"/>
                <a:sym typeface="Times New Roman"/>
              </a:rPr>
              <a:t>y</a:t>
            </a:r>
            <a:r>
              <a:rPr lang="en" sz="1600">
                <a:solidFill>
                  <a:srgbClr val="424242"/>
                </a:solidFill>
                <a:latin typeface="Calibri"/>
                <a:ea typeface="Calibri"/>
                <a:cs typeface="Calibri"/>
                <a:sym typeface="Calibri"/>
              </a:rPr>
              <a:t> &lt; ½ </a:t>
            </a:r>
            <a:r>
              <a:rPr i="1" lang="en" sz="1600">
                <a:solidFill>
                  <a:srgbClr val="424242"/>
                </a:solidFill>
                <a:latin typeface="Times New Roman"/>
                <a:ea typeface="Times New Roman"/>
                <a:cs typeface="Times New Roman"/>
                <a:sym typeface="Times New Roman"/>
              </a:rPr>
              <a:t>x</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− 1 using a table.</a:t>
            </a:r>
            <a:endParaRPr sz="1600">
              <a:solidFill>
                <a:srgbClr val="424242"/>
              </a:solidFill>
              <a:latin typeface="Calibri"/>
              <a:ea typeface="Calibri"/>
              <a:cs typeface="Calibri"/>
              <a:sym typeface="Calibri"/>
            </a:endParaRPr>
          </a:p>
        </p:txBody>
      </p:sp>
      <p:sp>
        <p:nvSpPr>
          <p:cNvPr id="432" name="Google Shape;432;p35"/>
          <p:cNvSpPr txBox="1"/>
          <p:nvPr/>
        </p:nvSpPr>
        <p:spPr>
          <a:xfrm>
            <a:off x="310896" y="949475"/>
            <a:ext cx="8908800" cy="7506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800">
                <a:solidFill>
                  <a:srgbClr val="1D2125"/>
                </a:solidFill>
                <a:highlight>
                  <a:srgbClr val="FFFFFF"/>
                </a:highlight>
                <a:latin typeface="Calibri"/>
                <a:ea typeface="Calibri"/>
                <a:cs typeface="Calibri"/>
                <a:sym typeface="Calibri"/>
              </a:rPr>
              <a:t>Connecting Representations of Inequalities</a:t>
            </a:r>
            <a:endParaRPr b="1" sz="1800">
              <a:solidFill>
                <a:srgbClr val="1D2125"/>
              </a:solidFill>
              <a:highlight>
                <a:srgbClr val="FFFFFF"/>
              </a:highlight>
              <a:latin typeface="Calibri"/>
              <a:ea typeface="Calibri"/>
              <a:cs typeface="Calibri"/>
              <a:sym typeface="Calibri"/>
            </a:endParaRPr>
          </a:p>
          <a:p>
            <a:pPr indent="0" lvl="0" marL="0" rtl="0" algn="l">
              <a:lnSpc>
                <a:spcPct val="115000"/>
              </a:lnSpc>
              <a:spcBef>
                <a:spcPts val="200"/>
              </a:spcBef>
              <a:spcAft>
                <a:spcPts val="1200"/>
              </a:spcAft>
              <a:buNone/>
            </a:pPr>
            <a:r>
              <a:rPr lang="en" sz="1350">
                <a:solidFill>
                  <a:srgbClr val="1D2125"/>
                </a:solidFill>
                <a:highlight>
                  <a:srgbClr val="FFFFFF"/>
                </a:highlight>
                <a:latin typeface="Calibri"/>
                <a:ea typeface="Calibri"/>
                <a:cs typeface="Calibri"/>
                <a:sym typeface="Calibri"/>
              </a:rPr>
              <a:t>Tables can be used to help you to write and solve inequalities in two variables. Let’s examine this in two parts.</a:t>
            </a:r>
            <a:endParaRPr sz="1350">
              <a:solidFill>
                <a:srgbClr val="1D2125"/>
              </a:solidFill>
              <a:highlight>
                <a:srgbClr val="FFFFFF"/>
              </a:highlight>
              <a:latin typeface="Calibri"/>
              <a:ea typeface="Calibri"/>
              <a:cs typeface="Calibri"/>
              <a:sym typeface="Calibri"/>
            </a:endParaRPr>
          </a:p>
        </p:txBody>
      </p:sp>
      <p:graphicFrame>
        <p:nvGraphicFramePr>
          <p:cNvPr id="433" name="Google Shape;433;p35"/>
          <p:cNvGraphicFramePr/>
          <p:nvPr/>
        </p:nvGraphicFramePr>
        <p:xfrm>
          <a:off x="5596113" y="2014920"/>
          <a:ext cx="3000000" cy="3000000"/>
        </p:xfrm>
        <a:graphic>
          <a:graphicData uri="http://schemas.openxmlformats.org/drawingml/2006/table">
            <a:tbl>
              <a:tblPr>
                <a:noFill/>
                <a:tableStyleId>{EBCA0F26-FF21-447A-BF74-036296AAB511}</a:tableStyleId>
              </a:tblPr>
              <a:tblGrid>
                <a:gridCol w="958575"/>
                <a:gridCol w="958575"/>
              </a:tblGrid>
              <a:tr h="516225">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i="1" sz="1800">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y</a:t>
                      </a:r>
                      <a:endParaRPr i="1" sz="1800">
                        <a:latin typeface="Times New Roman"/>
                        <a:ea typeface="Times New Roman"/>
                        <a:cs typeface="Times New Roman"/>
                        <a:sym typeface="Times New Roman"/>
                      </a:endParaRPr>
                    </a:p>
                  </a:txBody>
                  <a:tcPr marT="91425" marB="91425" marR="91425" marL="91425">
                    <a:solidFill>
                      <a:srgbClr val="005047"/>
                    </a:solidFill>
                  </a:tcPr>
                </a:tc>
              </a:tr>
              <a:tr h="482200">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r>
              <a:tr h="482200">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r>
              <a:tr h="482200">
                <a:tc>
                  <a:txBody>
                    <a:bodyPr/>
                    <a:lstStyle/>
                    <a:p>
                      <a:pPr indent="0" lvl="0" marL="0" rtl="0" algn="l">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r>
              <a:tr h="482200">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a:txBody>
                  <a:tcPr marT="91425" marB="91425" marR="91425" marL="91425"/>
                </a:tc>
              </a:tr>
            </a:tbl>
          </a:graphicData>
        </a:graphic>
      </p:graphicFrame>
      <p:sp>
        <p:nvSpPr>
          <p:cNvPr id="434" name="Google Shape;434;p35"/>
          <p:cNvSpPr/>
          <p:nvPr/>
        </p:nvSpPr>
        <p:spPr>
          <a:xfrm>
            <a:off x="528400" y="2986775"/>
            <a:ext cx="3921900" cy="1320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HINT: </a:t>
            </a:r>
            <a:r>
              <a:rPr lang="en" sz="1800">
                <a:latin typeface="Calibri"/>
                <a:ea typeface="Calibri"/>
                <a:cs typeface="Calibri"/>
                <a:sym typeface="Calibri"/>
              </a:rPr>
              <a:t>To begin, create a table of values using the related equation  </a:t>
            </a:r>
            <a:r>
              <a:rPr i="1" lang="en" sz="1800">
                <a:latin typeface="Times New Roman"/>
                <a:ea typeface="Times New Roman"/>
                <a:cs typeface="Times New Roman"/>
                <a:sym typeface="Times New Roman"/>
              </a:rPr>
              <a:t>y</a:t>
            </a:r>
            <a:r>
              <a:rPr lang="en" sz="1800">
                <a:latin typeface="Calibri"/>
                <a:ea typeface="Calibri"/>
                <a:cs typeface="Calibri"/>
                <a:sym typeface="Calibri"/>
              </a:rPr>
              <a:t> = ½ </a:t>
            </a:r>
            <a:r>
              <a:rPr i="1" lang="en" sz="1800">
                <a:latin typeface="Times New Roman"/>
                <a:ea typeface="Times New Roman"/>
                <a:cs typeface="Times New Roman"/>
                <a:sym typeface="Times New Roman"/>
              </a:rPr>
              <a:t>x</a:t>
            </a:r>
            <a:r>
              <a:rPr lang="en" sz="1800">
                <a:latin typeface="Calibri"/>
                <a:ea typeface="Calibri"/>
                <a:cs typeface="Calibri"/>
                <a:sym typeface="Calibri"/>
              </a:rPr>
              <a:t> − 1</a:t>
            </a:r>
            <a:endParaRPr sz="18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8" name="Shape 438"/>
        <p:cNvGrpSpPr/>
        <p:nvPr/>
      </p:nvGrpSpPr>
      <p:grpSpPr>
        <a:xfrm>
          <a:off x="0" y="0"/>
          <a:ext cx="0" cy="0"/>
          <a:chOff x="0" y="0"/>
          <a:chExt cx="0" cy="0"/>
        </a:xfrm>
      </p:grpSpPr>
      <p:sp>
        <p:nvSpPr>
          <p:cNvPr id="439" name="Google Shape;439;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0" name="Google Shape;440;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41" name="Google Shape;441;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2" name="Google Shape;442;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3" name="Google Shape;443;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4" name="Google Shape;444;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5" name="Google Shape;445;p3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6" name="Google Shape;446;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7" name="Google Shape;447;p36"/>
          <p:cNvCxnSpPr>
            <a:stCxn id="441" idx="2"/>
            <a:endCxn id="44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48" name="Google Shape;448;p36"/>
          <p:cNvCxnSpPr>
            <a:stCxn id="443" idx="3"/>
            <a:endCxn id="44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49" name="Google Shape;449;p36"/>
          <p:cNvCxnSpPr>
            <a:stCxn id="444" idx="3"/>
            <a:endCxn id="43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50" name="Google Shape;450;p36"/>
          <p:cNvCxnSpPr>
            <a:stCxn id="439" idx="3"/>
            <a:endCxn id="44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51" name="Google Shape;45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53" name="Google Shape;453;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54" name="Google Shape;454;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55" name="Google Shape;455;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56" name="Google Shape;456;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57" name="Google Shape;457;p36"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58" name="Google Shape;458;p36"/>
          <p:cNvCxnSpPr>
            <a:stCxn id="445" idx="3"/>
            <a:endCxn id="44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59" name="Google Shape;459;p36"/>
          <p:cNvCxnSpPr>
            <a:stCxn id="442" idx="3"/>
            <a:endCxn id="44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60" name="Google Shape;460;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61" name="Google Shape;461;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2" name="Google Shape;462;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63" name="Google Shape;463;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64" name="Google Shape;464;p36"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65" name="Google Shape;465;p36"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66" name="Google Shape;466;p36"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67" name="Google Shape;467;p36"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1" name="Shape 471"/>
        <p:cNvGrpSpPr/>
        <p:nvPr/>
      </p:nvGrpSpPr>
      <p:grpSpPr>
        <a:xfrm>
          <a:off x="0" y="0"/>
          <a:ext cx="0" cy="0"/>
          <a:chOff x="0" y="0"/>
          <a:chExt cx="0" cy="0"/>
        </a:xfrm>
      </p:grpSpPr>
      <p:sp>
        <p:nvSpPr>
          <p:cNvPr id="472" name="Google Shape;472;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73" name="Google Shape;473;p37"/>
          <p:cNvSpPr txBox="1"/>
          <p:nvPr>
            <p:ph idx="1" type="body"/>
          </p:nvPr>
        </p:nvSpPr>
        <p:spPr>
          <a:xfrm>
            <a:off x="184700" y="1162225"/>
            <a:ext cx="3577200" cy="1482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50"/>
              <a:t>A band is playing at an auditorium with floor seats and balcony seats. The band wants to sell the floor tickets for $15</a:t>
            </a:r>
            <a:endParaRPr sz="1550"/>
          </a:p>
          <a:p>
            <a:pPr indent="0" lvl="0" marL="0" rtl="0" algn="l">
              <a:lnSpc>
                <a:spcPct val="100000"/>
              </a:lnSpc>
              <a:spcBef>
                <a:spcPts val="0"/>
              </a:spcBef>
              <a:spcAft>
                <a:spcPts val="0"/>
              </a:spcAft>
              <a:buNone/>
            </a:pPr>
            <a:r>
              <a:rPr lang="en" sz="1550"/>
              <a:t>each and balcony tickets for $12 each. They want to make at least $3,000 in ticket sales.</a:t>
            </a:r>
            <a:endParaRPr sz="1550"/>
          </a:p>
          <a:p>
            <a:pPr indent="0" lvl="0" marL="457200" rtl="0" algn="l">
              <a:lnSpc>
                <a:spcPct val="100000"/>
              </a:lnSpc>
              <a:spcBef>
                <a:spcPts val="0"/>
              </a:spcBef>
              <a:spcAft>
                <a:spcPts val="1200"/>
              </a:spcAft>
              <a:buNone/>
            </a:pPr>
            <a:r>
              <a:t/>
            </a:r>
            <a:endParaRPr sz="1550"/>
          </a:p>
        </p:txBody>
      </p:sp>
      <p:sp>
        <p:nvSpPr>
          <p:cNvPr id="474" name="Google Shape;47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3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2.13.5 Graphing Solutions to an Inequality</a:t>
            </a:r>
            <a:endParaRPr/>
          </a:p>
        </p:txBody>
      </p:sp>
      <p:sp>
        <p:nvSpPr>
          <p:cNvPr id="476" name="Google Shape;476;p37"/>
          <p:cNvSpPr txBox="1"/>
          <p:nvPr/>
        </p:nvSpPr>
        <p:spPr>
          <a:xfrm>
            <a:off x="6219150" y="1060704"/>
            <a:ext cx="2841600" cy="866700"/>
          </a:xfrm>
          <a:prstGeom prst="rect">
            <a:avLst/>
          </a:prstGeom>
          <a:noFill/>
          <a:ln>
            <a:noFill/>
          </a:ln>
        </p:spPr>
        <p:txBody>
          <a:bodyPr anchorCtr="0" anchor="t" bIns="91425" lIns="91425" spcFirstLastPara="1" rIns="91425" wrap="square" tIns="91425">
            <a:noAutofit/>
          </a:bodyPr>
          <a:lstStyle/>
          <a:p>
            <a:pPr indent="-327025" lvl="0" marL="457200" rtl="0" algn="l">
              <a:spcBef>
                <a:spcPts val="0"/>
              </a:spcBef>
              <a:spcAft>
                <a:spcPts val="0"/>
              </a:spcAft>
              <a:buClr>
                <a:srgbClr val="424242"/>
              </a:buClr>
              <a:buSzPts val="1550"/>
              <a:buFont typeface="Calibri"/>
              <a:buAutoNum type="arabicPeriod" startAt="5"/>
            </a:pPr>
            <a:r>
              <a:rPr lang="en" sz="1550">
                <a:solidFill>
                  <a:srgbClr val="424242"/>
                </a:solidFill>
                <a:latin typeface="Calibri"/>
                <a:ea typeface="Calibri"/>
                <a:cs typeface="Calibri"/>
                <a:sym typeface="Calibri"/>
              </a:rPr>
              <a:t>Write 3 linear inequalities in two variables given this table of values:</a:t>
            </a:r>
            <a:endParaRPr sz="1550">
              <a:solidFill>
                <a:srgbClr val="424242"/>
              </a:solidFill>
              <a:latin typeface="Calibri"/>
              <a:ea typeface="Calibri"/>
              <a:cs typeface="Calibri"/>
              <a:sym typeface="Calibri"/>
            </a:endParaRPr>
          </a:p>
        </p:txBody>
      </p:sp>
      <p:graphicFrame>
        <p:nvGraphicFramePr>
          <p:cNvPr id="477" name="Google Shape;477;p37"/>
          <p:cNvGraphicFramePr/>
          <p:nvPr/>
        </p:nvGraphicFramePr>
        <p:xfrm>
          <a:off x="6782975" y="1970025"/>
          <a:ext cx="3000000" cy="3000000"/>
        </p:xfrm>
        <a:graphic>
          <a:graphicData uri="http://schemas.openxmlformats.org/drawingml/2006/table">
            <a:tbl>
              <a:tblPr>
                <a:noFill/>
                <a:tableStyleId>{EBCA0F26-FF21-447A-BF74-036296AAB511}</a:tableStyleId>
              </a:tblPr>
              <a:tblGrid>
                <a:gridCol w="958575"/>
                <a:gridCol w="958575"/>
              </a:tblGrid>
              <a:tr h="516225">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i="1" sz="1800">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Clr>
                          <a:schemeClr val="dk1"/>
                        </a:buClr>
                        <a:buSzPts val="1100"/>
                        <a:buFont typeface="Arial"/>
                        <a:buNone/>
                      </a:pPr>
                      <a:r>
                        <a:rPr b="1" i="1" lang="en" sz="1800">
                          <a:solidFill>
                            <a:schemeClr val="lt1"/>
                          </a:solidFill>
                          <a:latin typeface="Times New Roman"/>
                          <a:ea typeface="Times New Roman"/>
                          <a:cs typeface="Times New Roman"/>
                          <a:sym typeface="Times New Roman"/>
                        </a:rPr>
                        <a:t>y</a:t>
                      </a:r>
                      <a:endParaRPr i="1" sz="1800">
                        <a:latin typeface="Times New Roman"/>
                        <a:ea typeface="Times New Roman"/>
                        <a:cs typeface="Times New Roman"/>
                        <a:sym typeface="Times New Roman"/>
                      </a:endParaRPr>
                    </a:p>
                  </a:txBody>
                  <a:tcPr marT="91425" marB="91425" marR="91425" marL="91425">
                    <a:solidFill>
                      <a:srgbClr val="005047"/>
                    </a:solidFill>
                  </a:tcPr>
                </a:tc>
              </a:tr>
              <a:tr h="482200">
                <a:tc>
                  <a:txBody>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4</a:t>
                      </a:r>
                      <a:endParaRPr sz="1800">
                        <a:latin typeface="Calibri"/>
                        <a:ea typeface="Calibri"/>
                        <a:cs typeface="Calibri"/>
                        <a:sym typeface="Calibri"/>
                      </a:endParaRPr>
                    </a:p>
                  </a:txBody>
                  <a:tcPr marT="91425" marB="91425" marR="91425" marL="91425"/>
                </a:tc>
              </a:tr>
              <a:tr h="482200">
                <a:tc>
                  <a:txBody>
                    <a:bodyPr/>
                    <a:lstStyle/>
                    <a:p>
                      <a:pPr indent="0" lvl="0" marL="0" rtl="0" algn="ctr">
                        <a:spcBef>
                          <a:spcPts val="0"/>
                        </a:spcBef>
                        <a:spcAft>
                          <a:spcPts val="0"/>
                        </a:spcAft>
                        <a:buNone/>
                      </a:pPr>
                      <a:r>
                        <a:rPr lang="en" sz="1800">
                          <a:latin typeface="Calibri"/>
                          <a:ea typeface="Calibri"/>
                          <a:cs typeface="Calibri"/>
                          <a:sym typeface="Calibri"/>
                        </a:rPr>
                        <a:t>1</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 5</a:t>
                      </a:r>
                      <a:endParaRPr sz="1800">
                        <a:latin typeface="Calibri"/>
                        <a:ea typeface="Calibri"/>
                        <a:cs typeface="Calibri"/>
                        <a:sym typeface="Calibri"/>
                      </a:endParaRPr>
                    </a:p>
                  </a:txBody>
                  <a:tcPr marT="91425" marB="91425" marR="91425" marL="91425"/>
                </a:tc>
              </a:tr>
              <a:tr h="482200">
                <a:tc>
                  <a:txBody>
                    <a:bodyPr/>
                    <a:lstStyle/>
                    <a:p>
                      <a:pPr indent="0" lvl="0" marL="0" rtl="0" algn="ctr">
                        <a:spcBef>
                          <a:spcPts val="0"/>
                        </a:spcBef>
                        <a:spcAft>
                          <a:spcPts val="0"/>
                        </a:spcAft>
                        <a:buNone/>
                      </a:pPr>
                      <a:r>
                        <a:rPr lang="en" sz="1800">
                          <a:latin typeface="Calibri"/>
                          <a:ea typeface="Calibri"/>
                          <a:cs typeface="Calibri"/>
                          <a:sym typeface="Calibri"/>
                        </a:rPr>
                        <a:t>-2</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3</a:t>
                      </a:r>
                      <a:endParaRPr sz="1800">
                        <a:latin typeface="Calibri"/>
                        <a:ea typeface="Calibri"/>
                        <a:cs typeface="Calibri"/>
                        <a:sym typeface="Calibri"/>
                      </a:endParaRPr>
                    </a:p>
                  </a:txBody>
                  <a:tcPr marT="91425" marB="91425" marR="91425" marL="91425"/>
                </a:tc>
              </a:tr>
              <a:tr h="482200">
                <a:tc>
                  <a:txBody>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a:txBody>
                  <a:tcPr marT="91425" marB="91425" marR="91425" marL="91425"/>
                </a:tc>
                <a:tc>
                  <a:txBody>
                    <a:bodyPr/>
                    <a:lstStyle/>
                    <a:p>
                      <a:pPr indent="0" lvl="0" marL="0" rtl="0" algn="ctr">
                        <a:spcBef>
                          <a:spcPts val="0"/>
                        </a:spcBef>
                        <a:spcAft>
                          <a:spcPts val="0"/>
                        </a:spcAft>
                        <a:buNone/>
                      </a:pPr>
                      <a:r>
                        <a:rPr lang="en" sz="1800">
                          <a:latin typeface="Calibri"/>
                          <a:ea typeface="Calibri"/>
                          <a:cs typeface="Calibri"/>
                          <a:sym typeface="Calibri"/>
                        </a:rPr>
                        <a:t>0</a:t>
                      </a:r>
                      <a:endParaRPr sz="1800">
                        <a:latin typeface="Calibri"/>
                        <a:ea typeface="Calibri"/>
                        <a:cs typeface="Calibri"/>
                        <a:sym typeface="Calibri"/>
                      </a:endParaRPr>
                    </a:p>
                  </a:txBody>
                  <a:tcPr marT="91425" marB="91425" marR="91425" marL="91425"/>
                </a:tc>
              </a:tr>
            </a:tbl>
          </a:graphicData>
        </a:graphic>
      </p:graphicFrame>
      <p:pic>
        <p:nvPicPr>
          <p:cNvPr id="478" name="Google Shape;478;p37" title="ChatGPT Image Aug 17, 2025, 09_40_55 PM.png"/>
          <p:cNvPicPr preferRelativeResize="0"/>
          <p:nvPr/>
        </p:nvPicPr>
        <p:blipFill rotWithShape="1">
          <a:blip r:embed="rId4">
            <a:alphaModFix/>
          </a:blip>
          <a:srcRect b="4837" l="7236" r="7822" t="24546"/>
          <a:stretch/>
        </p:blipFill>
        <p:spPr>
          <a:xfrm>
            <a:off x="3487201" y="1151912"/>
            <a:ext cx="2674848" cy="1482601"/>
          </a:xfrm>
          <a:prstGeom prst="rect">
            <a:avLst/>
          </a:prstGeom>
          <a:noFill/>
          <a:ln>
            <a:noFill/>
          </a:ln>
        </p:spPr>
      </p:pic>
      <p:sp>
        <p:nvSpPr>
          <p:cNvPr id="479" name="Google Shape;479;p37"/>
          <p:cNvSpPr txBox="1"/>
          <p:nvPr/>
        </p:nvSpPr>
        <p:spPr>
          <a:xfrm>
            <a:off x="260900" y="2725800"/>
            <a:ext cx="6549000" cy="2103000"/>
          </a:xfrm>
          <a:prstGeom prst="rect">
            <a:avLst/>
          </a:prstGeom>
          <a:noFill/>
          <a:ln>
            <a:noFill/>
          </a:ln>
        </p:spPr>
        <p:txBody>
          <a:bodyPr anchorCtr="0" anchor="t" bIns="91425" lIns="91425" spcFirstLastPara="1" rIns="91425" wrap="square" tIns="91425">
            <a:noAutofit/>
          </a:bodyPr>
          <a:lstStyle/>
          <a:p>
            <a:pPr indent="-327025" lvl="0" marL="457200" rtl="0" algn="l">
              <a:spcBef>
                <a:spcPts val="0"/>
              </a:spcBef>
              <a:spcAft>
                <a:spcPts val="0"/>
              </a:spcAft>
              <a:buClr>
                <a:srgbClr val="424242"/>
              </a:buClr>
              <a:buSzPts val="1550"/>
              <a:buFont typeface="Noto Sans"/>
              <a:buAutoNum type="arabicPeriod"/>
            </a:pPr>
            <a:r>
              <a:rPr lang="en" sz="1550">
                <a:solidFill>
                  <a:srgbClr val="424242"/>
                </a:solidFill>
                <a:latin typeface="Calibri"/>
                <a:ea typeface="Calibri"/>
                <a:cs typeface="Calibri"/>
                <a:sym typeface="Calibri"/>
              </a:rPr>
              <a:t>How much money will they collect for selling </a:t>
            </a:r>
            <a:r>
              <a:rPr i="1" lang="en" sz="1550">
                <a:solidFill>
                  <a:srgbClr val="424242"/>
                </a:solidFill>
                <a:latin typeface="Times New Roman"/>
                <a:ea typeface="Times New Roman"/>
                <a:cs typeface="Times New Roman"/>
                <a:sym typeface="Times New Roman"/>
              </a:rPr>
              <a:t>x</a:t>
            </a:r>
            <a:r>
              <a:rPr lang="en" sz="1550">
                <a:solidFill>
                  <a:srgbClr val="424242"/>
                </a:solidFill>
                <a:latin typeface="Calibri"/>
                <a:ea typeface="Calibri"/>
                <a:cs typeface="Calibri"/>
                <a:sym typeface="Calibri"/>
              </a:rPr>
              <a:t> floor tickets?</a:t>
            </a:r>
            <a:endParaRPr sz="1550">
              <a:solidFill>
                <a:srgbClr val="424242"/>
              </a:solidFill>
              <a:latin typeface="Calibri"/>
              <a:ea typeface="Calibri"/>
              <a:cs typeface="Calibri"/>
              <a:sym typeface="Calibri"/>
            </a:endParaRPr>
          </a:p>
          <a:p>
            <a:pPr indent="-327025" lvl="0" marL="457200" rtl="0" algn="l">
              <a:spcBef>
                <a:spcPts val="1000"/>
              </a:spcBef>
              <a:spcAft>
                <a:spcPts val="0"/>
              </a:spcAft>
              <a:buClr>
                <a:srgbClr val="424242"/>
              </a:buClr>
              <a:buSzPts val="1550"/>
              <a:buFont typeface="Noto Sans"/>
              <a:buAutoNum type="arabicPeriod"/>
            </a:pPr>
            <a:r>
              <a:rPr lang="en" sz="1550">
                <a:solidFill>
                  <a:srgbClr val="424242"/>
                </a:solidFill>
                <a:latin typeface="Calibri"/>
                <a:ea typeface="Calibri"/>
                <a:cs typeface="Calibri"/>
                <a:sym typeface="Calibri"/>
              </a:rPr>
              <a:t>How much money will they collect for selling </a:t>
            </a:r>
            <a:r>
              <a:rPr i="1" lang="en" sz="1550">
                <a:solidFill>
                  <a:srgbClr val="424242"/>
                </a:solidFill>
                <a:latin typeface="Times New Roman"/>
                <a:ea typeface="Times New Roman"/>
                <a:cs typeface="Times New Roman"/>
                <a:sym typeface="Times New Roman"/>
              </a:rPr>
              <a:t>y</a:t>
            </a:r>
            <a:r>
              <a:rPr lang="en" sz="1550">
                <a:solidFill>
                  <a:srgbClr val="424242"/>
                </a:solidFill>
                <a:latin typeface="Calibri"/>
                <a:ea typeface="Calibri"/>
                <a:cs typeface="Calibri"/>
                <a:sym typeface="Calibri"/>
              </a:rPr>
              <a:t> balcony tickets?</a:t>
            </a:r>
            <a:endParaRPr sz="1550">
              <a:solidFill>
                <a:srgbClr val="424242"/>
              </a:solidFill>
              <a:latin typeface="Calibri"/>
              <a:ea typeface="Calibri"/>
              <a:cs typeface="Calibri"/>
              <a:sym typeface="Calibri"/>
            </a:endParaRPr>
          </a:p>
          <a:p>
            <a:pPr indent="-327025" lvl="0" marL="457200" rtl="0" algn="l">
              <a:spcBef>
                <a:spcPts val="1000"/>
              </a:spcBef>
              <a:spcAft>
                <a:spcPts val="0"/>
              </a:spcAft>
              <a:buClr>
                <a:srgbClr val="424242"/>
              </a:buClr>
              <a:buSzPts val="1550"/>
              <a:buFont typeface="Noto Sans"/>
              <a:buAutoNum type="arabicPeriod"/>
            </a:pPr>
            <a:r>
              <a:rPr lang="en" sz="1550">
                <a:solidFill>
                  <a:srgbClr val="424242"/>
                </a:solidFill>
                <a:latin typeface="Calibri"/>
                <a:ea typeface="Calibri"/>
                <a:cs typeface="Calibri"/>
                <a:sym typeface="Calibri"/>
              </a:rPr>
              <a:t>Write an inequality whose solutions are the number of floor and</a:t>
            </a:r>
            <a:endParaRPr sz="1550">
              <a:solidFill>
                <a:srgbClr val="424242"/>
              </a:solidFill>
              <a:latin typeface="Calibri"/>
              <a:ea typeface="Calibri"/>
              <a:cs typeface="Calibri"/>
              <a:sym typeface="Calibri"/>
            </a:endParaRPr>
          </a:p>
          <a:p>
            <a:pPr indent="0" lvl="0" marL="0" rtl="0" algn="l">
              <a:spcBef>
                <a:spcPts val="0"/>
              </a:spcBef>
              <a:spcAft>
                <a:spcPts val="0"/>
              </a:spcAft>
              <a:buNone/>
            </a:pPr>
            <a:r>
              <a:rPr lang="en" sz="1550">
                <a:solidFill>
                  <a:srgbClr val="424242"/>
                </a:solidFill>
                <a:latin typeface="Calibri"/>
                <a:ea typeface="Calibri"/>
                <a:cs typeface="Calibri"/>
                <a:sym typeface="Calibri"/>
              </a:rPr>
              <a:t> 	balcony tickets sold if they make at least $3,000 in ticket sales.</a:t>
            </a:r>
            <a:endParaRPr sz="1550">
              <a:solidFill>
                <a:srgbClr val="424242"/>
              </a:solidFill>
              <a:latin typeface="Calibri"/>
              <a:ea typeface="Calibri"/>
              <a:cs typeface="Calibri"/>
              <a:sym typeface="Calibri"/>
            </a:endParaRPr>
          </a:p>
          <a:p>
            <a:pPr indent="-327025" lvl="0" marL="457200" rtl="0" algn="l">
              <a:spcBef>
                <a:spcPts val="1000"/>
              </a:spcBef>
              <a:spcAft>
                <a:spcPts val="1000"/>
              </a:spcAft>
              <a:buClr>
                <a:srgbClr val="424242"/>
              </a:buClr>
              <a:buSzPts val="1550"/>
              <a:buFont typeface="Calibri"/>
              <a:buAutoNum type="arabicPeriod"/>
            </a:pPr>
            <a:r>
              <a:rPr lang="en" sz="1550">
                <a:solidFill>
                  <a:srgbClr val="424242"/>
                </a:solidFill>
                <a:latin typeface="Calibri"/>
                <a:ea typeface="Calibri"/>
                <a:cs typeface="Calibri"/>
                <a:sym typeface="Calibri"/>
              </a:rPr>
              <a:t>Graph the inequality that represents this scenario.</a:t>
            </a:r>
            <a:endParaRPr sz="1800">
              <a:solidFill>
                <a:srgbClr val="424242"/>
              </a:solidFill>
              <a:latin typeface="Calibri"/>
              <a:ea typeface="Calibri"/>
              <a:cs typeface="Calibri"/>
              <a:sym typeface="Calibri"/>
            </a:endParaRPr>
          </a:p>
        </p:txBody>
      </p:sp>
      <p:cxnSp>
        <p:nvCxnSpPr>
          <p:cNvPr id="480" name="Google Shape;480;p37"/>
          <p:cNvCxnSpPr/>
          <p:nvPr/>
        </p:nvCxnSpPr>
        <p:spPr>
          <a:xfrm>
            <a:off x="6301750" y="1160775"/>
            <a:ext cx="50700" cy="34416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84" name="Shape 484"/>
        <p:cNvGrpSpPr/>
        <p:nvPr/>
      </p:nvGrpSpPr>
      <p:grpSpPr>
        <a:xfrm>
          <a:off x="0" y="0"/>
          <a:ext cx="0" cy="0"/>
          <a:chOff x="0" y="0"/>
          <a:chExt cx="0" cy="0"/>
        </a:xfrm>
      </p:grpSpPr>
      <p:sp>
        <p:nvSpPr>
          <p:cNvPr id="485" name="Google Shape;485;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6" name="Google Shape;486;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87" name="Google Shape;487;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8" name="Google Shape;488;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9" name="Google Shape;489;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0" name="Google Shape;490;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1" name="Google Shape;491;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2" name="Google Shape;492;p3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93" name="Google Shape;493;p38"/>
          <p:cNvCxnSpPr>
            <a:stCxn id="487" idx="2"/>
            <a:endCxn id="48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94" name="Google Shape;494;p38"/>
          <p:cNvCxnSpPr>
            <a:stCxn id="489" idx="3"/>
            <a:endCxn id="48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95" name="Google Shape;495;p38"/>
          <p:cNvCxnSpPr>
            <a:stCxn id="490" idx="3"/>
            <a:endCxn id="48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96" name="Google Shape;496;p38"/>
          <p:cNvCxnSpPr>
            <a:stCxn id="485" idx="3"/>
            <a:endCxn id="491"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97" name="Google Shape;497;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8" name="Google Shape;498;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99" name="Google Shape;499;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00" name="Google Shape;500;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01" name="Google Shape;501;p38"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502" name="Google Shape;502;p38"/>
          <p:cNvCxnSpPr>
            <a:stCxn id="491" idx="3"/>
            <a:endCxn id="49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503" name="Google Shape;503;p38"/>
          <p:cNvCxnSpPr>
            <a:stCxn id="488" idx="3"/>
            <a:endCxn id="49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04" name="Google Shape;504;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05" name="Google Shape;505;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6" name="Google Shape;506;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07" name="Google Shape;507;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08" name="Google Shape;508;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09" name="Google Shape;509;p38"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510" name="Google Shape;510;p38"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511" name="Google Shape;511;p38"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512" name="Google Shape;512;p38"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513" name="Google Shape;513;p38"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7" name="Shape 517"/>
        <p:cNvGrpSpPr/>
        <p:nvPr/>
      </p:nvGrpSpPr>
      <p:grpSpPr>
        <a:xfrm>
          <a:off x="0" y="0"/>
          <a:ext cx="0" cy="0"/>
          <a:chOff x="0" y="0"/>
          <a:chExt cx="0" cy="0"/>
        </a:xfrm>
      </p:grpSpPr>
      <p:sp>
        <p:nvSpPr>
          <p:cNvPr id="518" name="Google Shape;518;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19" name="Google Shape;519;p3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20" name="Google Shape;520;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1" name="Google Shape;521;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2.13.6 </a:t>
            </a:r>
            <a:r>
              <a:rPr lang="en"/>
              <a:t>Practice</a:t>
            </a:r>
            <a:endParaRPr/>
          </a:p>
        </p:txBody>
      </p:sp>
      <p:pic>
        <p:nvPicPr>
          <p:cNvPr descr="One student helping another with a laptop, with question marks above, representing collaboration and asking for help with challenging problems." id="522" name="Google Shape;522;p39" title="Practice-2.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26" name="Shape 526"/>
        <p:cNvGrpSpPr/>
        <p:nvPr/>
      </p:nvGrpSpPr>
      <p:grpSpPr>
        <a:xfrm>
          <a:off x="0" y="0"/>
          <a:ext cx="0" cy="0"/>
          <a:chOff x="0" y="0"/>
          <a:chExt cx="0" cy="0"/>
        </a:xfrm>
      </p:grpSpPr>
      <p:sp>
        <p:nvSpPr>
          <p:cNvPr id="527" name="Google Shape;527;p40"/>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8" name="Google Shape;528;p4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29" name="Google Shape;529;p4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0" name="Google Shape;530;p4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1" name="Google Shape;531;p4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2" name="Google Shape;532;p40"/>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3" name="Google Shape;533;p40"/>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4" name="Google Shape;534;p40"/>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35" name="Google Shape;535;p40"/>
          <p:cNvCxnSpPr>
            <a:stCxn id="529" idx="2"/>
            <a:endCxn id="5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36" name="Google Shape;536;p40"/>
          <p:cNvCxnSpPr>
            <a:stCxn id="531" idx="3"/>
            <a:endCxn id="53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37" name="Google Shape;537;p40"/>
          <p:cNvCxnSpPr>
            <a:stCxn id="532" idx="3"/>
            <a:endCxn id="52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38" name="Google Shape;538;p40"/>
          <p:cNvCxnSpPr>
            <a:stCxn id="527" idx="3"/>
            <a:endCxn id="53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39" name="Google Shape;539;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40" name="Google Shape;540;p4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41" name="Google Shape;541;p4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42" name="Google Shape;542;p4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43" name="Google Shape;543;p4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44" name="Google Shape;544;p4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45" name="Google Shape;545;p40"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46" name="Google Shape;546;p4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47" name="Google Shape;547;p40"/>
          <p:cNvCxnSpPr>
            <a:stCxn id="533" idx="3"/>
            <a:endCxn id="534"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48" name="Google Shape;548;p40"/>
          <p:cNvCxnSpPr>
            <a:stCxn id="530" idx="3"/>
            <a:endCxn id="53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49" name="Google Shape;549;p4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50" name="Google Shape;550;p40"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51" name="Google Shape;551;p40"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52" name="Google Shape;552;p40"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53" name="Google Shape;553;p40"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54" name="Google Shape;554;p40"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55" name="Google Shape;555;p40"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9" name="Shape 559"/>
        <p:cNvGrpSpPr/>
        <p:nvPr/>
      </p:nvGrpSpPr>
      <p:grpSpPr>
        <a:xfrm>
          <a:off x="0" y="0"/>
          <a:ext cx="0" cy="0"/>
          <a:chOff x="0" y="0"/>
          <a:chExt cx="0" cy="0"/>
        </a:xfrm>
      </p:grpSpPr>
      <p:sp>
        <p:nvSpPr>
          <p:cNvPr id="560" name="Google Shape;560;p4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61" name="Google Shape;561;p41"/>
          <p:cNvSpPr txBox="1"/>
          <p:nvPr>
            <p:ph idx="1" type="body"/>
          </p:nvPr>
        </p:nvSpPr>
        <p:spPr>
          <a:xfrm>
            <a:off x="311700" y="1152475"/>
            <a:ext cx="6340200" cy="34473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Char char="●"/>
            </a:pPr>
            <a:r>
              <a:rPr lang="en"/>
              <a:t>Of the four things you were asked to do in the first activity which one did you find most challenging or prone to error?</a:t>
            </a:r>
            <a:endParaRPr/>
          </a:p>
          <a:p>
            <a:pPr indent="-330200" lvl="2" marL="1371600" rtl="0" algn="l">
              <a:lnSpc>
                <a:spcPct val="100000"/>
              </a:lnSpc>
              <a:spcBef>
                <a:spcPts val="1000"/>
              </a:spcBef>
              <a:spcAft>
                <a:spcPts val="0"/>
              </a:spcAft>
              <a:buSzPts val="1600"/>
              <a:buChar char="■"/>
            </a:pPr>
            <a:r>
              <a:rPr lang="en"/>
              <a:t>writing an inequality</a:t>
            </a:r>
            <a:endParaRPr/>
          </a:p>
          <a:p>
            <a:pPr indent="-330200" lvl="2" marL="1371600" rtl="0" algn="l">
              <a:lnSpc>
                <a:spcPct val="100000"/>
              </a:lnSpc>
              <a:spcBef>
                <a:spcPts val="0"/>
              </a:spcBef>
              <a:spcAft>
                <a:spcPts val="0"/>
              </a:spcAft>
              <a:buSzPts val="1600"/>
              <a:buChar char="■"/>
            </a:pPr>
            <a:r>
              <a:rPr lang="en"/>
              <a:t>graphing the solutions</a:t>
            </a:r>
            <a:endParaRPr/>
          </a:p>
          <a:p>
            <a:pPr indent="-330200" lvl="2" marL="1371600" rtl="0" algn="l">
              <a:lnSpc>
                <a:spcPct val="100000"/>
              </a:lnSpc>
              <a:spcBef>
                <a:spcPts val="0"/>
              </a:spcBef>
              <a:spcAft>
                <a:spcPts val="0"/>
              </a:spcAft>
              <a:buSzPts val="1600"/>
              <a:buChar char="■"/>
            </a:pPr>
            <a:r>
              <a:rPr lang="en"/>
              <a:t>identifying and interpreting a particular solution</a:t>
            </a:r>
            <a:endParaRPr/>
          </a:p>
          <a:p>
            <a:pPr indent="-330200" lvl="2" marL="1371600" rtl="0" algn="l">
              <a:lnSpc>
                <a:spcPct val="100000"/>
              </a:lnSpc>
              <a:spcBef>
                <a:spcPts val="0"/>
              </a:spcBef>
              <a:spcAft>
                <a:spcPts val="0"/>
              </a:spcAft>
              <a:buSzPts val="1600"/>
              <a:buChar char="■"/>
            </a:pPr>
            <a:r>
              <a:rPr lang="en"/>
              <a:t>answering the question about the situation</a:t>
            </a:r>
            <a:endParaRPr/>
          </a:p>
          <a:p>
            <a:pPr indent="-342900" lvl="0" marL="457200" rtl="0" algn="l">
              <a:lnSpc>
                <a:spcPct val="100000"/>
              </a:lnSpc>
              <a:spcBef>
                <a:spcPts val="1000"/>
              </a:spcBef>
              <a:spcAft>
                <a:spcPts val="0"/>
              </a:spcAft>
              <a:buSzPts val="1800"/>
              <a:buChar char="●"/>
            </a:pPr>
            <a:r>
              <a:rPr lang="en"/>
              <a:t>How is graphing linear inequalities using technology similar to graphing them by hand? How is it different?</a:t>
            </a:r>
            <a:endParaRPr/>
          </a:p>
          <a:p>
            <a:pPr indent="-342900" lvl="0" marL="457200" rtl="0" algn="l">
              <a:lnSpc>
                <a:spcPct val="100000"/>
              </a:lnSpc>
              <a:spcBef>
                <a:spcPts val="1000"/>
              </a:spcBef>
              <a:spcAft>
                <a:spcPts val="0"/>
              </a:spcAft>
              <a:buSzPts val="1800"/>
              <a:buChar char="●"/>
            </a:pPr>
            <a:r>
              <a:rPr lang="en"/>
              <a:t>You have previously used technology to graph linear equations in two variables. How is graphing linear inequalities in two variables different than graphing equations?</a:t>
            </a:r>
            <a:endParaRPr/>
          </a:p>
        </p:txBody>
      </p:sp>
      <p:sp>
        <p:nvSpPr>
          <p:cNvPr id="562" name="Google Shape;562;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63" name="Google Shape;563;p4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2.13 Solving Problems with Inequalities in Two Variables</a:t>
            </a:r>
            <a:endParaRPr/>
          </a:p>
        </p:txBody>
      </p:sp>
      <p:pic>
        <p:nvPicPr>
          <p:cNvPr id="564" name="Google Shape;564;p41" title="160ea81093c6e634fbecf786af065f92c29236f9.jpg"/>
          <p:cNvPicPr preferRelativeResize="0"/>
          <p:nvPr/>
        </p:nvPicPr>
        <p:blipFill rotWithShape="1">
          <a:blip r:embed="rId4">
            <a:alphaModFix/>
          </a:blip>
          <a:srcRect b="9967" l="0" r="0" t="9967"/>
          <a:stretch/>
        </p:blipFill>
        <p:spPr>
          <a:xfrm>
            <a:off x="6603912" y="3111476"/>
            <a:ext cx="2276374" cy="1366950"/>
          </a:xfrm>
          <a:prstGeom prst="rect">
            <a:avLst/>
          </a:prstGeom>
          <a:noFill/>
          <a:ln>
            <a:noFill/>
          </a:ln>
        </p:spPr>
      </p:pic>
      <p:pic>
        <p:nvPicPr>
          <p:cNvPr id="565" name="Google Shape;565;p41" title="50559651dc86edfbe4480e8f4358916046348fea.jpg"/>
          <p:cNvPicPr preferRelativeResize="0"/>
          <p:nvPr/>
        </p:nvPicPr>
        <p:blipFill>
          <a:blip r:embed="rId5">
            <a:alphaModFix/>
          </a:blip>
          <a:stretch>
            <a:fillRect/>
          </a:stretch>
        </p:blipFill>
        <p:spPr>
          <a:xfrm>
            <a:off x="6651897" y="846201"/>
            <a:ext cx="2033550" cy="2092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71" name="Google Shape;571;p4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72" name="Google Shape;572;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3" name="Google Shape;573;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2.13 Solving Problems with Inequalities in Two Variables</a:t>
            </a:r>
            <a:endParaRPr/>
          </a:p>
        </p:txBody>
      </p:sp>
      <p:graphicFrame>
        <p:nvGraphicFramePr>
          <p:cNvPr id="574" name="Google Shape;574;p42"/>
          <p:cNvGraphicFramePr/>
          <p:nvPr/>
        </p:nvGraphicFramePr>
        <p:xfrm>
          <a:off x="311700" y="1764100"/>
          <a:ext cx="3000000" cy="3000000"/>
        </p:xfrm>
        <a:graphic>
          <a:graphicData uri="http://schemas.openxmlformats.org/drawingml/2006/table">
            <a:tbl>
              <a:tblPr>
                <a:noFill/>
                <a:tableStyleId>{EBCA0F26-FF21-447A-BF74-036296AAB511}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graphing technology to find the solution to a two-variable inequality.</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Connect the different representations and interpret them in terms of the situation, when given inequalities, graphs, and descriptions that represent the constraints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