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EB511C0-0230-4C4B-A904-AE42074BEEF8}">
  <a:tblStyle styleId="{EEB511C0-0230-4C4B-A904-AE42074BEEF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 Id="rId3" Type="http://schemas.openxmlformats.org/officeDocument/2006/relationships/slide" Target="/pp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dea3dbdcb5ad38aa790899274fb16a6259b5141d"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rgbClr val="9900FF"/>
              </a:solidFill>
            </a:endParaRPr>
          </a:p>
          <a:p>
            <a:pPr indent="0" lvl="0" marL="0" rtl="0" algn="l">
              <a:spcBef>
                <a:spcPts val="0"/>
              </a:spcBef>
              <a:spcAft>
                <a:spcPts val="0"/>
              </a:spcAft>
              <a:buNone/>
            </a:pPr>
            <a:r>
              <a:rPr lang="en"/>
              <a:t>Teacher Slides assignments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earlier lessons, students practiced solving for one variable after plugging in values for the others. Now, they focus on solving for the variable before substituting values. This method often makes problem-solving quicker and more flexible.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rearrange equations to isolate a variable and express it in terms of the others. They learn that once a variable is isolated, tools like spreadsheets or calculators can quickly compute its value for different inputs. This shows how isolating a variable can help test different scenarios more efficiently.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Graphing calculators, Desmos access, or other devices are required for the digital version of the activity “Writing an Equation to Represent a Constraint.”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Four-function calculators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Spreadsheet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a:t>
            </a:r>
            <a:r>
              <a:rPr lang="en" u="sng">
                <a:solidFill>
                  <a:schemeClr val="dk1"/>
                </a:solidFill>
                <a:latin typeface="Noto Sans"/>
                <a:ea typeface="Noto Sans"/>
                <a:cs typeface="Noto Sans"/>
                <a:sym typeface="Noto Sans"/>
              </a:rPr>
              <a:t>write linear equations in two variables given</a:t>
            </a:r>
            <a:r>
              <a:rPr lang="en">
                <a:solidFill>
                  <a:schemeClr val="dk1"/>
                </a:solidFill>
                <a:latin typeface="Noto Sans"/>
                <a:ea typeface="Noto Sans"/>
                <a:cs typeface="Noto Sans"/>
                <a:sym typeface="Noto Sans"/>
              </a:rPr>
              <a:t> a table of values, a graph, and </a:t>
            </a:r>
            <a:r>
              <a:rPr lang="en" u="sng">
                <a:solidFill>
                  <a:schemeClr val="dk1"/>
                </a:solidFill>
                <a:latin typeface="Noto Sans"/>
                <a:ea typeface="Noto Sans"/>
                <a:cs typeface="Noto Sans"/>
                <a:sym typeface="Noto Sans"/>
              </a:rPr>
              <a:t>a verbal description</a:t>
            </a:r>
            <a:endParaRPr u="sng">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A12(E) </a:t>
            </a:r>
            <a:r>
              <a:rPr lang="en" u="sng">
                <a:solidFill>
                  <a:schemeClr val="dk1"/>
                </a:solidFill>
                <a:latin typeface="Noto Sans"/>
                <a:ea typeface="Noto Sans"/>
                <a:cs typeface="Noto Sans"/>
                <a:sym typeface="Noto Sans"/>
              </a:rPr>
              <a:t>solve mathematic and scientific formulas</a:t>
            </a:r>
            <a:r>
              <a:rPr lang="en">
                <a:solidFill>
                  <a:schemeClr val="dk1"/>
                </a:solidFill>
                <a:latin typeface="Noto Sans"/>
                <a:ea typeface="Noto Sans"/>
                <a:cs typeface="Noto Sans"/>
                <a:sym typeface="Noto Sans"/>
              </a:rPr>
              <a:t>, and other literal equations, </a:t>
            </a:r>
            <a:r>
              <a:rPr lang="en" u="sng">
                <a:solidFill>
                  <a:schemeClr val="dk1"/>
                </a:solidFill>
                <a:latin typeface="Noto Sans"/>
                <a:ea typeface="Noto Sans"/>
                <a:cs typeface="Noto Sans"/>
                <a:sym typeface="Noto Sans"/>
              </a:rPr>
              <a:t>for a specified variable</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 </a:t>
            </a:r>
            <a:endParaRPr b="1">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1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1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2(F) listen to and derive meaning from a variety of media such as audiotape, video, DVD, and CD-ROM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3(I) adapt spoken language appropriately for formal and informal purposes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3(J) respond orally to information presented in a wide variety of print, electronic, audio, and visual media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4(G) demonstrate comprehension of increasingly complex English by participating in shared reading, retelling or summarizing material, responding to questions, and taking notes commensurate with content area and grade level needs</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a:t>
            </a:r>
            <a:endParaRPr>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 this warm up, students are given a simple equation in three variables and are prompted to rearrange it to pin down a particular variable. In each question, only the value of one variable is given, so students need to manipulate the equation even when some quantities are unknown. The work here prepares students to rearrange other variable equations later in the lesson.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 students work, look for those who substitute the given value before rearranging and those who first isolate the variable of interest before substituting. Invite them to share their approaches during class discussion.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Arrange students in groups of 2. For the last question, ask each partner to come up with a new equation.</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V</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 − 2 = </a:t>
            </a:r>
            <a:r>
              <a:rPr i="1" lang="en">
                <a:solidFill>
                  <a:schemeClr val="dk1"/>
                </a:solidFill>
                <a:latin typeface="Noto Sans"/>
                <a:ea typeface="Noto Sans"/>
                <a:cs typeface="Noto Sans"/>
                <a:sym typeface="Noto Sans"/>
              </a:rPr>
              <a:t>E</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V</a:t>
            </a:r>
            <a:r>
              <a:rPr lang="en">
                <a:solidFill>
                  <a:schemeClr val="dk1"/>
                </a:solidFill>
                <a:latin typeface="Noto Sans"/>
                <a:ea typeface="Noto Sans"/>
                <a:cs typeface="Noto Sans"/>
                <a:sym typeface="Noto Sans"/>
              </a:rPr>
              <a:t> + 8 − 2 = </a:t>
            </a:r>
            <a:r>
              <a:rPr i="1" lang="en">
                <a:solidFill>
                  <a:schemeClr val="dk1"/>
                </a:solidFill>
                <a:latin typeface="Noto Sans"/>
                <a:ea typeface="Noto Sans"/>
                <a:cs typeface="Noto Sans"/>
                <a:sym typeface="Noto Sans"/>
              </a:rPr>
              <a:t>E</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V</a:t>
            </a:r>
            <a:r>
              <a:rPr lang="en">
                <a:solidFill>
                  <a:schemeClr val="dk1"/>
                </a:solidFill>
                <a:latin typeface="Noto Sans"/>
                <a:ea typeface="Noto Sans"/>
                <a:cs typeface="Noto Sans"/>
                <a:sym typeface="Noto Sans"/>
              </a:rPr>
              <a:t> + 6 = </a:t>
            </a:r>
            <a:r>
              <a:rPr i="1" lang="en">
                <a:solidFill>
                  <a:schemeClr val="dk1"/>
                </a:solidFill>
                <a:latin typeface="Noto Sans"/>
                <a:ea typeface="Noto Sans"/>
                <a:cs typeface="Noto Sans"/>
                <a:sym typeface="Noto Sans"/>
              </a:rPr>
              <a:t>E</a:t>
            </a:r>
            <a:r>
              <a:rPr lang="en">
                <a:solidFill>
                  <a:schemeClr val="dk1"/>
                </a:solidFill>
                <a:latin typeface="Noto Sans"/>
                <a:ea typeface="Noto Sans"/>
                <a:cs typeface="Noto Sans"/>
                <a:sym typeface="Noto Sans"/>
              </a:rPr>
              <a:t>; </a:t>
            </a:r>
            <a:r>
              <a:rPr b="1" i="1" lang="en">
                <a:solidFill>
                  <a:schemeClr val="dk1"/>
                </a:solidFill>
                <a:latin typeface="Noto Sans"/>
                <a:ea typeface="Noto Sans"/>
                <a:cs typeface="Noto Sans"/>
                <a:sym typeface="Noto Sans"/>
              </a:rPr>
              <a:t>V</a:t>
            </a:r>
            <a:r>
              <a:rPr b="1" lang="en">
                <a:solidFill>
                  <a:schemeClr val="dk1"/>
                </a:solidFill>
                <a:latin typeface="Noto Sans"/>
                <a:ea typeface="Noto Sans"/>
                <a:cs typeface="Noto Sans"/>
                <a:sym typeface="Noto Sans"/>
              </a:rPr>
              <a:t> = </a:t>
            </a:r>
            <a:r>
              <a:rPr b="1" i="1" lang="en">
                <a:solidFill>
                  <a:schemeClr val="dk1"/>
                </a:solidFill>
                <a:latin typeface="Noto Sans"/>
                <a:ea typeface="Noto Sans"/>
                <a:cs typeface="Noto Sans"/>
                <a:sym typeface="Noto Sans"/>
              </a:rPr>
              <a:t>E</a:t>
            </a:r>
            <a:r>
              <a:rPr b="1" lang="en">
                <a:solidFill>
                  <a:schemeClr val="dk1"/>
                </a:solidFill>
                <a:latin typeface="Noto Sans"/>
                <a:ea typeface="Noto Sans"/>
                <a:cs typeface="Noto Sans"/>
                <a:sym typeface="Noto Sans"/>
              </a:rPr>
              <a:t> − 6</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V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F </a:t>
            </a:r>
            <a:r>
              <a:rPr lang="en">
                <a:solidFill>
                  <a:schemeClr val="dk1"/>
                </a:solidFill>
                <a:latin typeface="Noto Sans"/>
                <a:ea typeface="Noto Sans"/>
                <a:cs typeface="Noto Sans"/>
                <a:sym typeface="Noto Sans"/>
              </a:rPr>
              <a:t>− 2 = </a:t>
            </a:r>
            <a:r>
              <a:rPr i="1" lang="en">
                <a:solidFill>
                  <a:schemeClr val="dk1"/>
                </a:solidFill>
                <a:latin typeface="Noto Sans"/>
                <a:ea typeface="Noto Sans"/>
                <a:cs typeface="Noto Sans"/>
                <a:sym typeface="Noto Sans"/>
              </a:rPr>
              <a:t>E</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V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F </a:t>
            </a:r>
            <a:r>
              <a:rPr lang="en">
                <a:solidFill>
                  <a:schemeClr val="dk1"/>
                </a:solidFill>
                <a:latin typeface="Noto Sans"/>
                <a:ea typeface="Noto Sans"/>
                <a:cs typeface="Noto Sans"/>
                <a:sym typeface="Noto Sans"/>
              </a:rPr>
              <a:t>− 2 = 30; </a:t>
            </a:r>
            <a:r>
              <a:rPr i="1" lang="en">
                <a:solidFill>
                  <a:schemeClr val="dk1"/>
                </a:solidFill>
                <a:latin typeface="Noto Sans"/>
                <a:ea typeface="Noto Sans"/>
                <a:cs typeface="Noto Sans"/>
                <a:sym typeface="Noto Sans"/>
              </a:rPr>
              <a:t>V</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F </a:t>
            </a:r>
            <a:r>
              <a:rPr lang="en">
                <a:solidFill>
                  <a:schemeClr val="dk1"/>
                </a:solidFill>
                <a:latin typeface="Noto Sans"/>
                <a:ea typeface="Noto Sans"/>
                <a:cs typeface="Noto Sans"/>
                <a:sym typeface="Noto Sans"/>
              </a:rPr>
              <a:t>− 2 + 2 = 3 0 + 2; </a:t>
            </a:r>
            <a:r>
              <a:rPr i="1" lang="en">
                <a:solidFill>
                  <a:schemeClr val="dk1"/>
                </a:solidFill>
                <a:latin typeface="Noto Sans"/>
                <a:ea typeface="Noto Sans"/>
                <a:cs typeface="Noto Sans"/>
                <a:sym typeface="Noto Sans"/>
              </a:rPr>
              <a:t>V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F </a:t>
            </a:r>
            <a:r>
              <a:rPr lang="en">
                <a:solidFill>
                  <a:schemeClr val="dk1"/>
                </a:solidFill>
                <a:latin typeface="Noto Sans"/>
                <a:ea typeface="Noto Sans"/>
                <a:cs typeface="Noto Sans"/>
                <a:sym typeface="Noto Sans"/>
              </a:rPr>
              <a:t>= 32; </a:t>
            </a:r>
            <a:r>
              <a:rPr b="1" i="1" lang="en">
                <a:solidFill>
                  <a:schemeClr val="dk1"/>
                </a:solidFill>
                <a:latin typeface="Noto Sans"/>
                <a:ea typeface="Noto Sans"/>
                <a:cs typeface="Noto Sans"/>
                <a:sym typeface="Noto Sans"/>
              </a:rPr>
              <a:t>F </a:t>
            </a:r>
            <a:r>
              <a:rPr b="1" lang="en">
                <a:solidFill>
                  <a:schemeClr val="dk1"/>
                </a:solidFill>
                <a:latin typeface="Noto Sans"/>
                <a:ea typeface="Noto Sans"/>
                <a:cs typeface="Noto Sans"/>
                <a:sym typeface="Noto Sans"/>
              </a:rPr>
              <a:t>= 32 − </a:t>
            </a:r>
            <a:r>
              <a:rPr b="1" i="1" lang="en">
                <a:solidFill>
                  <a:schemeClr val="dk1"/>
                </a:solidFill>
                <a:latin typeface="Noto Sans"/>
                <a:ea typeface="Noto Sans"/>
                <a:cs typeface="Noto Sans"/>
                <a:sym typeface="Noto Sans"/>
              </a:rPr>
              <a:t>F</a:t>
            </a:r>
            <a:endParaRPr b="1"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V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F </a:t>
            </a:r>
            <a:r>
              <a:rPr lang="en">
                <a:solidFill>
                  <a:schemeClr val="dk1"/>
                </a:solidFill>
                <a:latin typeface="Noto Sans"/>
                <a:ea typeface="Noto Sans"/>
                <a:cs typeface="Noto Sans"/>
                <a:sym typeface="Noto Sans"/>
              </a:rPr>
              <a:t>− 2 = </a:t>
            </a:r>
            <a:r>
              <a:rPr i="1" lang="en">
                <a:solidFill>
                  <a:schemeClr val="dk1"/>
                </a:solidFill>
                <a:latin typeface="Noto Sans"/>
                <a:ea typeface="Noto Sans"/>
                <a:cs typeface="Noto Sans"/>
                <a:sym typeface="Noto Sans"/>
              </a:rPr>
              <a:t>E</a:t>
            </a:r>
            <a:r>
              <a:rPr lang="en">
                <a:solidFill>
                  <a:schemeClr val="dk1"/>
                </a:solidFill>
                <a:latin typeface="Noto Sans"/>
                <a:ea typeface="Noto Sans"/>
                <a:cs typeface="Noto Sans"/>
                <a:sym typeface="Noto Sans"/>
              </a:rPr>
              <a:t>; 60 + </a:t>
            </a:r>
            <a:r>
              <a:rPr i="1" lang="en">
                <a:solidFill>
                  <a:schemeClr val="dk1"/>
                </a:solidFill>
                <a:latin typeface="Noto Sans"/>
                <a:ea typeface="Noto Sans"/>
                <a:cs typeface="Noto Sans"/>
                <a:sym typeface="Noto Sans"/>
              </a:rPr>
              <a:t>F </a:t>
            </a:r>
            <a:r>
              <a:rPr lang="en">
                <a:solidFill>
                  <a:schemeClr val="dk1"/>
                </a:solidFill>
                <a:latin typeface="Noto Sans"/>
                <a:ea typeface="Noto Sans"/>
                <a:cs typeface="Noto Sans"/>
                <a:sym typeface="Noto Sans"/>
              </a:rPr>
              <a:t>− 2 = </a:t>
            </a:r>
            <a:r>
              <a:rPr i="1" lang="en">
                <a:solidFill>
                  <a:schemeClr val="dk1"/>
                </a:solidFill>
                <a:latin typeface="Noto Sans"/>
                <a:ea typeface="Noto Sans"/>
                <a:cs typeface="Noto Sans"/>
                <a:sym typeface="Noto Sans"/>
              </a:rPr>
              <a:t>E</a:t>
            </a:r>
            <a:r>
              <a:rPr lang="en">
                <a:solidFill>
                  <a:schemeClr val="dk1"/>
                </a:solidFill>
                <a:latin typeface="Noto Sans"/>
                <a:ea typeface="Noto Sans"/>
                <a:cs typeface="Noto Sans"/>
                <a:sym typeface="Noto Sans"/>
              </a:rPr>
              <a:t>; 58 + </a:t>
            </a:r>
            <a:r>
              <a:rPr i="1" lang="en">
                <a:solidFill>
                  <a:schemeClr val="dk1"/>
                </a:solidFill>
                <a:latin typeface="Noto Sans"/>
                <a:ea typeface="Noto Sans"/>
                <a:cs typeface="Noto Sans"/>
                <a:sym typeface="Noto Sans"/>
              </a:rPr>
              <a:t>F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E</a:t>
            </a:r>
            <a:r>
              <a:rPr lang="en">
                <a:solidFill>
                  <a:schemeClr val="dk1"/>
                </a:solidFill>
                <a:latin typeface="Noto Sans"/>
                <a:ea typeface="Noto Sans"/>
                <a:cs typeface="Noto Sans"/>
                <a:sym typeface="Noto Sans"/>
              </a:rPr>
              <a:t>; 58 − 58 + </a:t>
            </a:r>
            <a:r>
              <a:rPr i="1" lang="en">
                <a:solidFill>
                  <a:schemeClr val="dk1"/>
                </a:solidFill>
                <a:latin typeface="Noto Sans"/>
                <a:ea typeface="Noto Sans"/>
                <a:cs typeface="Noto Sans"/>
                <a:sym typeface="Noto Sans"/>
              </a:rPr>
              <a:t>F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E </a:t>
            </a:r>
            <a:r>
              <a:rPr lang="en">
                <a:solidFill>
                  <a:schemeClr val="dk1"/>
                </a:solidFill>
                <a:latin typeface="Noto Sans"/>
                <a:ea typeface="Noto Sans"/>
                <a:cs typeface="Noto Sans"/>
                <a:sym typeface="Noto Sans"/>
              </a:rPr>
              <a:t>− 58; </a:t>
            </a:r>
            <a:r>
              <a:rPr b="1" i="1" lang="en">
                <a:solidFill>
                  <a:schemeClr val="dk1"/>
                </a:solidFill>
                <a:latin typeface="Noto Sans"/>
                <a:ea typeface="Noto Sans"/>
                <a:cs typeface="Noto Sans"/>
                <a:sym typeface="Noto Sans"/>
              </a:rPr>
              <a:t>F</a:t>
            </a:r>
            <a:r>
              <a:rPr b="1" lang="en">
                <a:solidFill>
                  <a:schemeClr val="dk1"/>
                </a:solidFill>
                <a:latin typeface="Noto Sans"/>
                <a:ea typeface="Noto Sans"/>
                <a:cs typeface="Noto Sans"/>
                <a:sym typeface="Noto Sans"/>
              </a:rPr>
              <a:t> = </a:t>
            </a:r>
            <a:r>
              <a:rPr b="1" i="1" lang="en">
                <a:solidFill>
                  <a:schemeClr val="dk1"/>
                </a:solidFill>
                <a:latin typeface="Noto Sans"/>
                <a:ea typeface="Noto Sans"/>
                <a:cs typeface="Noto Sans"/>
                <a:sym typeface="Noto Sans"/>
              </a:rPr>
              <a:t>E </a:t>
            </a:r>
            <a:r>
              <a:rPr b="1" lang="en">
                <a:solidFill>
                  <a:schemeClr val="dk1"/>
                </a:solidFill>
                <a:latin typeface="Noto Sans"/>
                <a:ea typeface="Noto Sans"/>
                <a:cs typeface="Noto Sans"/>
                <a:sym typeface="Noto Sans"/>
              </a:rPr>
              <a:t>− 58</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Some students may be unclear about what it means to write an equation that “makes it easier to find the number of vertices (or faces).” Remind them of the work in an earlier activity. In the post-parade clean-up activity, for instance, they wrote the equation ℓ = 2/</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to quickly find the length of the road section each volunteer would clean up, ℓ, if there were </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volunteers. They wrote </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2/ℓ to quickly find the number of volunteers, </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if each volunteer were to clean up ℓ miles.</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Select previously identified students to share their responses and strategies. Record and display for all to see the steps they take to rearrange the equations. Emphasize how each step constitutes an acceptable move and how it keeps the equation true.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Make sure students see that we can substitute known values into the given equation before rearranging it, or we can rearrange the equation first before substituting known values. In the examples here, it doesn’t matter which way it is done. Ultimately, we were solving for </a:t>
            </a:r>
            <a:r>
              <a:rPr i="1" lang="en">
                <a:solidFill>
                  <a:schemeClr val="dk1"/>
                </a:solidFill>
                <a:latin typeface="Noto Sans"/>
                <a:ea typeface="Noto Sans"/>
                <a:cs typeface="Noto Sans"/>
                <a:sym typeface="Noto Sans"/>
              </a:rPr>
              <a:t>V</a:t>
            </a:r>
            <a:r>
              <a:rPr lang="en">
                <a:solidFill>
                  <a:schemeClr val="dk1"/>
                </a:solidFill>
                <a:latin typeface="Noto Sans"/>
                <a:ea typeface="Noto Sans"/>
                <a:cs typeface="Noto Sans"/>
                <a:sym typeface="Noto Sans"/>
              </a:rPr>
              <a:t> in the first question and for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 in the second question.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Explain that there will be times when one strategy might be more helpful than the other, as students will see in subsequent activities.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3"/>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(20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encourages students to write an equation in two variables to represent a constraint and then solve for each of the variables. One motivation for rearranging the equation is to find an expression that, when entered into a calculator or computer, can be used to quickly find the value of one quantity given the value of the other.</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they use spreadsheet technology to create mathematical models, test them, and solve problems, students engage in aspects of mathematical modeling.</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Arrange students in groups of 3</a:t>
            </a:r>
            <a:r>
              <a:rPr lang="en">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4 and make sure each group has access to a calculator, spreadsheet, or graphing tool.</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Start by giving students a few quiet minutes to think through the first question on their own. Then, have them discuss their ideas with their group. Pause the activity for a quick class check-in. Make sure everyone is using a correct equation before they move 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Once groups finish the second question, ask them to share how they figured out the number of cars that could be shipped with a given number of trucks. Then, have them share the equations they wrote to find the number of cars based on the number of trucks. Write these equations where everyone can see. Let students know they can test these equations using a calculator or computer. Show an example if needed, and be ready with backup directions if your classroom uses different tools.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Finally, explain that their next job is to reverse the process: use the number of cars to figure out how many trucks can be shipped. Encourage them to test their equations with the available technology.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image answer,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3.6</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+ 7.5</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 21,600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5,000; 2,875; 300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(21,600 – 7.5</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)/3.6</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(21,600 – 3.6</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)/7.5, where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is the number of cars.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2,400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840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When students are given the number of trucks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they may figure out the number of cars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by calculating and then generalizing the pattern, arriving at the expression: 𝑐 = (21,600 − 7.5𝑡)/3.6. Similarly, when given the number of cars, they might arrive at: 𝑡 = (21,600 − 3.6𝑐)/7.5. Both strategies are reasonable and expected. Just be sure students also understand that these expressions can be found by rearranging the original equation: 3.6𝑐 + 7.5𝑡 = 21,600.</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Point out that we can solve for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when we know the number of trucks, or solve for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when we know the number of cars. This flexibility is an important part of working with equations in two variables.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Representation: </a:t>
            </a:r>
            <a:r>
              <a:rPr b="1" lang="en">
                <a:solidFill>
                  <a:schemeClr val="dk1"/>
                </a:solidFill>
                <a:latin typeface="Noto Sans"/>
                <a:ea typeface="Noto Sans"/>
                <a:cs typeface="Noto Sans"/>
                <a:sym typeface="Noto Sans"/>
              </a:rPr>
              <a:t>Access for Perception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Provide students with a physical copy of written directions for using the spreadsheet or graphing technology available and read them aloud. Include step-by-step directions for how to enter equations, find the value of one variable by entering the value of another, and test equations.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a:t>
            </a:r>
            <a:r>
              <a:rPr i="1" lang="en">
                <a:solidFill>
                  <a:schemeClr val="dk1"/>
                </a:solidFill>
                <a:latin typeface="Noto Sans"/>
                <a:ea typeface="Noto Sans"/>
                <a:cs typeface="Noto Sans"/>
                <a:sym typeface="Noto Sans"/>
              </a:rPr>
              <a:t>Language; Memory</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21,600 − 7.5</a:t>
            </a:r>
            <a:r>
              <a:rPr i="1" lang="en">
                <a:solidFill>
                  <a:schemeClr val="dk1"/>
                </a:solidFill>
                <a:latin typeface="Noto Sans"/>
                <a:ea typeface="Noto Sans"/>
                <a:cs typeface="Noto Sans"/>
                <a:sym typeface="Noto Sans"/>
              </a:rPr>
              <a:t>t </a:t>
            </a:r>
            <a:r>
              <a:rPr lang="en">
                <a:solidFill>
                  <a:schemeClr val="dk1"/>
                </a:solidFill>
                <a:latin typeface="Noto Sans"/>
                <a:ea typeface="Noto Sans"/>
                <a:cs typeface="Noto Sans"/>
                <a:sym typeface="Noto Sans"/>
              </a:rPr>
              <a:t>− 3.6</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)/0.3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6,000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i="1" lang="en">
                <a:solidFill>
                  <a:schemeClr val="dk1"/>
                </a:solidFill>
              </a:rPr>
              <a:t>T</a:t>
            </a:r>
            <a:r>
              <a:rPr lang="en">
                <a:solidFill>
                  <a:schemeClr val="dk1"/>
                </a:solidFill>
              </a:rPr>
              <a:t> = 3.25</a:t>
            </a:r>
            <a:r>
              <a:rPr i="1" lang="en">
                <a:solidFill>
                  <a:schemeClr val="dk1"/>
                </a:solidFill>
              </a:rPr>
              <a:t>c</a:t>
            </a:r>
            <a:r>
              <a:rPr lang="en">
                <a:solidFill>
                  <a:schemeClr val="dk1"/>
                </a:solidFill>
              </a:rPr>
              <a:t> + 7.50</a:t>
            </a:r>
            <a:r>
              <a:rPr i="1" lang="en">
                <a:solidFill>
                  <a:schemeClr val="dk1"/>
                </a:solidFill>
              </a:rPr>
              <a:t>a</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equation would be best for finding the total ticket revenue. Try solving for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The answer is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 7.50</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)/3.25.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i="1" lang="en">
                <a:solidFill>
                  <a:schemeClr val="dk1"/>
                </a:solidFill>
              </a:rPr>
              <a:t>c</a:t>
            </a:r>
            <a:r>
              <a:rPr lang="en">
                <a:solidFill>
                  <a:schemeClr val="dk1"/>
                </a:solidFill>
              </a:rPr>
              <a:t> = (</a:t>
            </a:r>
            <a:r>
              <a:rPr i="1" lang="en">
                <a:solidFill>
                  <a:schemeClr val="dk1"/>
                </a:solidFill>
              </a:rPr>
              <a:t>T</a:t>
            </a:r>
            <a:r>
              <a:rPr lang="en">
                <a:solidFill>
                  <a:schemeClr val="dk1"/>
                </a:solidFill>
              </a:rPr>
              <a:t> – 7.50</a:t>
            </a:r>
            <a:r>
              <a:rPr i="1" lang="en">
                <a:solidFill>
                  <a:schemeClr val="dk1"/>
                </a:solidFill>
              </a:rPr>
              <a:t>a</a:t>
            </a:r>
            <a:r>
              <a:rPr lang="en">
                <a:solidFill>
                  <a:schemeClr val="dk1"/>
                </a:solidFill>
              </a:rPr>
              <a:t>)/3.25</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a:t>
            </a:r>
            <a:r>
              <a:rPr lang="en">
                <a:solidFill>
                  <a:schemeClr val="dk1"/>
                </a:solidFill>
                <a:latin typeface="Noto Sans"/>
                <a:ea typeface="Noto Sans"/>
                <a:cs typeface="Noto Sans"/>
                <a:sym typeface="Noto Sans"/>
              </a:rPr>
              <a:t> </a:t>
            </a:r>
            <a:r>
              <a:rPr b="1" lang="en">
                <a:solidFill>
                  <a:schemeClr val="dk1"/>
                </a:solidFill>
                <a:latin typeface="Noto Sans"/>
                <a:ea typeface="Noto Sans"/>
                <a:cs typeface="Noto Sans"/>
                <a:sym typeface="Noto Sans"/>
              </a:rPr>
              <a:t>correct</a:t>
            </a:r>
            <a:r>
              <a:rPr lang="en">
                <a:solidFill>
                  <a:schemeClr val="dk1"/>
                </a:solidFill>
                <a:latin typeface="Noto Sans"/>
                <a:ea typeface="Noto Sans"/>
                <a:cs typeface="Noto Sans"/>
                <a:sym typeface="Noto Sans"/>
              </a:rPr>
              <a:t>! The number of child tickets sold is found by subtracting the cost of an adult ticket times the number of adults from the ticket revenue and then dividing by the cost of a child ticket.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AutoNum type="alphaUcPeriod"/>
            </a:pPr>
            <a:r>
              <a:rPr i="1" lang="en">
                <a:solidFill>
                  <a:schemeClr val="dk1"/>
                </a:solidFill>
              </a:rPr>
              <a:t>a</a:t>
            </a:r>
            <a:r>
              <a:rPr lang="en">
                <a:solidFill>
                  <a:schemeClr val="dk1"/>
                </a:solidFill>
              </a:rPr>
              <a:t> = (</a:t>
            </a:r>
            <a:r>
              <a:rPr i="1" lang="en">
                <a:solidFill>
                  <a:schemeClr val="dk1"/>
                </a:solidFill>
              </a:rPr>
              <a:t>T </a:t>
            </a:r>
            <a:r>
              <a:rPr lang="en">
                <a:solidFill>
                  <a:schemeClr val="dk1"/>
                </a:solidFill>
              </a:rPr>
              <a:t>– 3.25</a:t>
            </a:r>
            <a:r>
              <a:rPr i="1" lang="en">
                <a:solidFill>
                  <a:schemeClr val="dk1"/>
                </a:solidFill>
              </a:rPr>
              <a:t>c</a:t>
            </a:r>
            <a:r>
              <a:rPr lang="en">
                <a:solidFill>
                  <a:schemeClr val="dk1"/>
                </a:solidFill>
              </a:rPr>
              <a:t>)/7.50</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equation would be best for finding the number of adult tickets sold. Try solving for c. The answer is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 7.50</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)/3.25.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i="1" lang="en">
                <a:solidFill>
                  <a:schemeClr val="dk1"/>
                </a:solidFill>
              </a:rPr>
              <a:t>C </a:t>
            </a:r>
            <a:r>
              <a:rPr lang="en">
                <a:solidFill>
                  <a:schemeClr val="dk1"/>
                </a:solidFill>
              </a:rPr>
              <a:t>= (</a:t>
            </a:r>
            <a:r>
              <a:rPr i="1" lang="en">
                <a:solidFill>
                  <a:schemeClr val="dk1"/>
                </a:solidFill>
              </a:rPr>
              <a:t>T</a:t>
            </a:r>
            <a:r>
              <a:rPr lang="en">
                <a:solidFill>
                  <a:schemeClr val="dk1"/>
                </a:solidFill>
              </a:rPr>
              <a:t>)/3.25</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amount made from adult tickets must be subtracted from the total. The answer is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 7.50</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)/3.25.</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298450" lvl="0" marL="457200" rtl="0" algn="l">
              <a:lnSpc>
                <a:spcPct val="115000"/>
              </a:lnSpc>
              <a:spcBef>
                <a:spcPts val="120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Let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represent the number of pounds of chicken that you can buy.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Let </a:t>
            </a:r>
            <a:r>
              <a:rPr i="1" lang="en">
                <a:solidFill>
                  <a:schemeClr val="dk1"/>
                </a:solidFill>
                <a:latin typeface="Noto Sans"/>
                <a:ea typeface="Noto Sans"/>
                <a:cs typeface="Noto Sans"/>
                <a:sym typeface="Noto Sans"/>
              </a:rPr>
              <a:t>s</a:t>
            </a:r>
            <a:r>
              <a:rPr lang="en">
                <a:solidFill>
                  <a:schemeClr val="dk1"/>
                </a:solidFill>
                <a:latin typeface="Noto Sans"/>
                <a:ea typeface="Noto Sans"/>
                <a:cs typeface="Noto Sans"/>
                <a:sym typeface="Noto Sans"/>
              </a:rPr>
              <a:t> represent the number of pounds of steak that you can buy.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Let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represent the total cost of the barbeque.</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Your answer may vary, but here are some examples.</a:t>
            </a:r>
            <a:endParaRPr>
              <a:solidFill>
                <a:schemeClr val="dk1"/>
              </a:solidFill>
              <a:latin typeface="Noto Sans"/>
              <a:ea typeface="Noto Sans"/>
              <a:cs typeface="Noto Sans"/>
              <a:sym typeface="Noto Sans"/>
            </a:endParaRPr>
          </a:p>
          <a:p>
            <a:pPr indent="-298450" lvl="0" marL="457200" rtl="0" algn="l">
              <a:lnSpc>
                <a:spcPct val="115000"/>
              </a:lnSpc>
              <a:spcBef>
                <a:spcPts val="120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total cost of the barbeque is the sum of the total cost of all the chicken purchased and the total cost of all the steak purchased.</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cost per pound of the chicken multiplied by the number of pounds purchased plus the cost per pound of the steak multiplied by the number of pounds purchased equals the total cost of the barbeque.</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 1.29</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+ 3.49</a:t>
            </a:r>
            <a:r>
              <a:rPr i="1" lang="en">
                <a:solidFill>
                  <a:schemeClr val="dk1"/>
                </a:solidFill>
                <a:latin typeface="Noto Sans"/>
                <a:ea typeface="Noto Sans"/>
                <a:cs typeface="Noto Sans"/>
                <a:sym typeface="Noto Sans"/>
              </a:rPr>
              <a:t>s</a:t>
            </a:r>
            <a:endParaRPr i="1">
              <a:solidFill>
                <a:schemeClr val="dk1"/>
              </a:solidFill>
              <a:latin typeface="Noto Sans"/>
              <a:ea typeface="Noto Sans"/>
              <a:cs typeface="Noto Sans"/>
              <a:sym typeface="Noto Sans"/>
            </a:endParaRPr>
          </a:p>
          <a:p>
            <a:pPr indent="-298450" lvl="0" marL="457200" rtl="0" algn="l">
              <a:lnSpc>
                <a:spcPct val="115000"/>
              </a:lnSpc>
              <a:spcBef>
                <a:spcPts val="120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 (100 − 3.49</a:t>
            </a:r>
            <a:r>
              <a:rPr i="1" lang="en">
                <a:solidFill>
                  <a:schemeClr val="dk1"/>
                </a:solidFill>
                <a:latin typeface="Noto Sans"/>
                <a:ea typeface="Noto Sans"/>
                <a:cs typeface="Noto Sans"/>
                <a:sym typeface="Noto Sans"/>
              </a:rPr>
              <a:t>s</a:t>
            </a:r>
            <a:r>
              <a:rPr lang="en">
                <a:solidFill>
                  <a:schemeClr val="dk1"/>
                </a:solidFill>
                <a:latin typeface="Noto Sans"/>
                <a:ea typeface="Noto Sans"/>
                <a:cs typeface="Noto Sans"/>
                <a:sym typeface="Noto Sans"/>
              </a:rPr>
              <a:t>)/1.29</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s</a:t>
            </a:r>
            <a:r>
              <a:rPr lang="en">
                <a:solidFill>
                  <a:schemeClr val="dk1"/>
                </a:solidFill>
                <a:latin typeface="Noto Sans"/>
                <a:ea typeface="Noto Sans"/>
                <a:cs typeface="Noto Sans"/>
                <a:sym typeface="Noto Sans"/>
              </a:rPr>
              <a:t> = (100 − 1.29</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)/3.49</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i="1">
              <a:solidFill>
                <a:schemeClr val="dk1"/>
              </a:solidFill>
              <a:latin typeface="Noto Sans"/>
              <a:ea typeface="Noto Sans"/>
              <a:cs typeface="Noto Sans"/>
              <a:sym typeface="Noto Sans"/>
            </a:endParaRPr>
          </a:p>
          <a:p>
            <a:pPr indent="0" lvl="0" marL="0" rtl="0" algn="l">
              <a:lnSpc>
                <a:spcPct val="115000"/>
              </a:lnSpc>
              <a:spcBef>
                <a:spcPts val="1200"/>
              </a:spcBef>
              <a:spcAft>
                <a:spcPts val="120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6a4510055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6a4510055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(10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gives students another opportunity to write and rearrange equations in two variables and to do so in context.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Unlike in previous activities, students no longer start by computing one quantity given numerical values of the other quantity and then generalizing the process. Instead, they are prompted to write one equation, solve for each variable, and interpret the solution. Students also articulate why one model might be more helpful than the other under a certain circumstance. Along the way, students reason quantitatively and abstractly and engage in aspects of modeling.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Making spreadsheet technology available gives students an opportunity to choose appropriate tools strategically.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Familiarize students with the idea of organizational budgets, if needed. Explain that every governmental agency has a budget (not unlike a budget for a pizza party) and needs to decide how to allocate a limited amount of funds. Ask students to think of examples of expenses that a city’s Department of Streets might have (road repairs, new street construction, additional workers, new equipment, and so on). Given a set budget, spending more on one thing means having less to spend on something else, so the agency would need to weigh its options and prioritize its needs.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6a4510055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6a4510055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84,000m + 36,000p = 1,962,800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,962,800 − 84,000</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)/36,000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It represents the number of new workers the department could hire if it resurfaces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miles of roads and spends its entire budget.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(1,962,800 − 36,000</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)/84,000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It represents the miles of roads the department could resurface if it spends the entire budget and hires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new workers.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1(,962,800 − 36,000</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)/84,000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Substitute 6 for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in the expression that is equal to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to find the miles of roads that could be resurfaced.</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20.8;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(1,962,800 − 36,000(6))/84,000;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(1,962,800−216,00084,000)/84,000;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20.8</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Some students may have trouble sorting out the given information because of unfamiliarity with the context or with certain terms. Ask them to explain the setup of the problem as best they understand it, and then point out any information that might be missing.</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Verify that the equations students wrote correctly isolate each variable. If students wrote expressions in different forms for a variable (for instance, (4,907−201</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)/91</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 and (1,962,800−84,000</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)/36,400 for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discuss how the expressions are equivalent.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time permits, consider asking students to use their equations to answer these questions: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many people could be hired if the department is resurfacing 16 miles of roads?” (17 people) “3 miles?” (47 people)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many miles of roads could be resurfaced if the department is hiring 2 new workers?” (22.5 miles) “If no new workers are hired?” (About 23.37 miles)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Make sure students understand that solving for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makes it possible to quickly find the number of people that the department could hire given some miles of road to be resurfaced (and while sticking to the budget). Similarly, solving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makes it possible to quickly find the miles that could be resurfaced given any number of new hires.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6a4510055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6a4510055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6 Three Reads: Reading, Listening, Conversing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Ask students to keep their books or devices closed and display only the image and the task statement without revealing the questions that follow. Use the first read to orient students to the situation. Ask students to describe what the situation is about without using numbers (a city department has money to resurface roads this year). Use the second read to identify quantities and relationships. Ask students, “What can be counted or measured?” Listen for, and amplify, the important quantities that vary in relation to each other in this situation: the total amount of money available, the cost to resurface 1 mile of a 2-lane road, the average worker’s salary, and the number of miles of road to resurface. After the third read, reveal the first question and ask students to brainstorm possible strategies to write an equation. This routine helps students interpret the language within a given situation needed to create an equation.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Provide appropriate reading accommodations and supports to ensure student access to written directions, word problems, and other text-based content.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Language; Conceptual processing</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6a4510055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6a4510055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i="1" lang="en">
                <a:solidFill>
                  <a:schemeClr val="dk1"/>
                </a:solidFill>
                <a:latin typeface="Calibri"/>
                <a:ea typeface="Calibri"/>
                <a:cs typeface="Calibri"/>
                <a:sym typeface="Calibri"/>
              </a:rPr>
              <a:t>M</a:t>
            </a:r>
            <a:r>
              <a:rPr lang="en">
                <a:solidFill>
                  <a:schemeClr val="dk1"/>
                </a:solidFill>
                <a:latin typeface="Calibri"/>
                <a:ea typeface="Calibri"/>
                <a:cs typeface="Calibri"/>
                <a:sym typeface="Calibri"/>
              </a:rPr>
              <a:t> = 4.00</a:t>
            </a:r>
            <a:r>
              <a:rPr i="1" lang="en">
                <a:solidFill>
                  <a:schemeClr val="dk1"/>
                </a:solidFill>
                <a:latin typeface="Calibri"/>
                <a:ea typeface="Calibri"/>
                <a:cs typeface="Calibri"/>
                <a:sym typeface="Calibri"/>
              </a:rPr>
              <a:t>p</a:t>
            </a:r>
            <a:r>
              <a:rPr lang="en">
                <a:solidFill>
                  <a:schemeClr val="dk1"/>
                </a:solidFill>
                <a:latin typeface="Calibri"/>
                <a:ea typeface="Calibri"/>
                <a:cs typeface="Calibri"/>
                <a:sym typeface="Calibri"/>
              </a:rPr>
              <a:t> + 0.75</a:t>
            </a:r>
            <a:r>
              <a:rPr i="1" lang="en">
                <a:solidFill>
                  <a:schemeClr val="dk1"/>
                </a:solidFill>
                <a:latin typeface="Calibri"/>
                <a:ea typeface="Calibri"/>
                <a:cs typeface="Calibri"/>
                <a:sym typeface="Calibri"/>
              </a:rPr>
              <a:t>a</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would help the farmer find out how much revenue he made. Solve for p. The answer is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− 0.75</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)/4.00.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Calibri"/>
              <a:buAutoNum type="alphaUcPeriod"/>
            </a:pPr>
            <a:r>
              <a:rPr i="1" lang="en">
                <a:solidFill>
                  <a:schemeClr val="dk1"/>
                </a:solidFill>
                <a:latin typeface="Calibri"/>
                <a:ea typeface="Calibri"/>
                <a:cs typeface="Calibri"/>
                <a:sym typeface="Calibri"/>
              </a:rPr>
              <a:t>a</a:t>
            </a:r>
            <a:r>
              <a:rPr lang="en">
                <a:solidFill>
                  <a:schemeClr val="dk1"/>
                </a:solidFill>
                <a:latin typeface="Calibri"/>
                <a:ea typeface="Calibri"/>
                <a:cs typeface="Calibri"/>
                <a:sym typeface="Calibri"/>
              </a:rPr>
              <a:t> = (</a:t>
            </a:r>
            <a:r>
              <a:rPr i="1" lang="en">
                <a:solidFill>
                  <a:schemeClr val="dk1"/>
                </a:solidFill>
                <a:latin typeface="Calibri"/>
                <a:ea typeface="Calibri"/>
                <a:cs typeface="Calibri"/>
                <a:sym typeface="Calibri"/>
              </a:rPr>
              <a:t>M</a:t>
            </a:r>
            <a:r>
              <a:rPr lang="en">
                <a:solidFill>
                  <a:schemeClr val="dk1"/>
                </a:solidFill>
                <a:latin typeface="Calibri"/>
                <a:ea typeface="Calibri"/>
                <a:cs typeface="Calibri"/>
                <a:sym typeface="Calibri"/>
              </a:rPr>
              <a:t> − 4.00</a:t>
            </a:r>
            <a:r>
              <a:rPr i="1" lang="en">
                <a:solidFill>
                  <a:schemeClr val="dk1"/>
                </a:solidFill>
                <a:latin typeface="Calibri"/>
                <a:ea typeface="Calibri"/>
                <a:cs typeface="Calibri"/>
                <a:sym typeface="Calibri"/>
              </a:rPr>
              <a:t>p</a:t>
            </a:r>
            <a:r>
              <a:rPr lang="en">
                <a:solidFill>
                  <a:schemeClr val="dk1"/>
                </a:solidFill>
                <a:latin typeface="Calibri"/>
                <a:ea typeface="Calibri"/>
                <a:cs typeface="Calibri"/>
                <a:sym typeface="Calibri"/>
              </a:rPr>
              <a:t>)/1.75</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would help the farmer find out how many apples he sold. Try solving for p. The answer is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− 0.75</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)/4.00.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Calibri"/>
              <a:buAutoNum type="alphaUcPeriod"/>
            </a:pPr>
            <a:r>
              <a:rPr i="1" lang="en">
                <a:solidFill>
                  <a:schemeClr val="dk1"/>
                </a:solidFill>
                <a:latin typeface="Calibri"/>
                <a:ea typeface="Calibri"/>
                <a:cs typeface="Calibri"/>
                <a:sym typeface="Calibri"/>
              </a:rPr>
              <a:t>p</a:t>
            </a:r>
            <a:r>
              <a:rPr lang="en">
                <a:solidFill>
                  <a:schemeClr val="dk1"/>
                </a:solidFill>
                <a:latin typeface="Calibri"/>
                <a:ea typeface="Calibri"/>
                <a:cs typeface="Calibri"/>
                <a:sym typeface="Calibri"/>
              </a:rPr>
              <a:t> = </a:t>
            </a:r>
            <a:r>
              <a:rPr i="1" lang="en">
                <a:solidFill>
                  <a:schemeClr val="dk1"/>
                </a:solidFill>
                <a:latin typeface="Calibri"/>
                <a:ea typeface="Calibri"/>
                <a:cs typeface="Calibri"/>
                <a:sym typeface="Calibri"/>
              </a:rPr>
              <a:t>M</a:t>
            </a:r>
            <a:r>
              <a:rPr lang="en">
                <a:solidFill>
                  <a:schemeClr val="dk1"/>
                </a:solidFill>
                <a:latin typeface="Calibri"/>
                <a:ea typeface="Calibri"/>
                <a:cs typeface="Calibri"/>
                <a:sym typeface="Calibri"/>
              </a:rPr>
              <a:t>/4.00</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Make sure to consider the amount made from apples in the equation. The answer is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− 0.75</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)/4.00.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i="1" lang="en">
                <a:solidFill>
                  <a:schemeClr val="dk1"/>
                </a:solidFill>
                <a:latin typeface="Calibri"/>
                <a:ea typeface="Calibri"/>
                <a:cs typeface="Calibri"/>
                <a:sym typeface="Calibri"/>
              </a:rPr>
              <a:t>p</a:t>
            </a:r>
            <a:r>
              <a:rPr lang="en">
                <a:solidFill>
                  <a:schemeClr val="dk1"/>
                </a:solidFill>
                <a:latin typeface="Calibri"/>
                <a:ea typeface="Calibri"/>
                <a:cs typeface="Calibri"/>
                <a:sym typeface="Calibri"/>
              </a:rPr>
              <a:t> = (</a:t>
            </a:r>
            <a:r>
              <a:rPr i="1" lang="en">
                <a:solidFill>
                  <a:schemeClr val="dk1"/>
                </a:solidFill>
                <a:latin typeface="Calibri"/>
                <a:ea typeface="Calibri"/>
                <a:cs typeface="Calibri"/>
                <a:sym typeface="Calibri"/>
              </a:rPr>
              <a:t>M</a:t>
            </a:r>
            <a:r>
              <a:rPr lang="en">
                <a:solidFill>
                  <a:schemeClr val="dk1"/>
                </a:solidFill>
                <a:latin typeface="Calibri"/>
                <a:ea typeface="Calibri"/>
                <a:cs typeface="Calibri"/>
                <a:sym typeface="Calibri"/>
              </a:rPr>
              <a:t> − 0.75</a:t>
            </a:r>
            <a:r>
              <a:rPr i="1" lang="en">
                <a:solidFill>
                  <a:schemeClr val="dk1"/>
                </a:solidFill>
                <a:latin typeface="Calibri"/>
                <a:ea typeface="Calibri"/>
                <a:cs typeface="Calibri"/>
                <a:sym typeface="Calibri"/>
              </a:rPr>
              <a:t>a</a:t>
            </a:r>
            <a:r>
              <a:rPr lang="en">
                <a:solidFill>
                  <a:schemeClr val="dk1"/>
                </a:solidFill>
                <a:latin typeface="Calibri"/>
                <a:ea typeface="Calibri"/>
                <a:cs typeface="Calibri"/>
                <a:sym typeface="Calibri"/>
              </a:rPr>
              <a:t>)/4.00</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a:t>
            </a:r>
            <a:r>
              <a:rPr lang="en">
                <a:solidFill>
                  <a:schemeClr val="dk1"/>
                </a:solidFill>
                <a:latin typeface="Noto Sans"/>
                <a:ea typeface="Noto Sans"/>
                <a:cs typeface="Noto Sans"/>
                <a:sym typeface="Noto Sans"/>
              </a:rPr>
              <a:t> </a:t>
            </a:r>
            <a:r>
              <a:rPr b="1" lang="en">
                <a:solidFill>
                  <a:schemeClr val="dk1"/>
                </a:solidFill>
                <a:latin typeface="Noto Sans"/>
                <a:ea typeface="Noto Sans"/>
                <a:cs typeface="Noto Sans"/>
                <a:sym typeface="Noto Sans"/>
              </a:rPr>
              <a:t>correct</a:t>
            </a:r>
            <a:r>
              <a:rPr lang="en">
                <a:solidFill>
                  <a:schemeClr val="dk1"/>
                </a:solidFill>
                <a:latin typeface="Noto Sans"/>
                <a:ea typeface="Noto Sans"/>
                <a:cs typeface="Noto Sans"/>
                <a:sym typeface="Noto Sans"/>
              </a:rPr>
              <a:t>! To find out how many pumpkins were sold, take the total revenue,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subtract the amount made from apples, and then divide by $4.00.</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6a4510055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6a4510055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a:solidFill>
                  <a:schemeClr val="dk1"/>
                </a:solidFill>
                <a:latin typeface="Noto Sans"/>
                <a:ea typeface="Noto Sans"/>
                <a:cs typeface="Noto Sans"/>
                <a:sym typeface="Noto Sans"/>
              </a:rPr>
              <a:t>Step 1: </a:t>
            </a:r>
            <a:r>
              <a:rPr lang="en">
                <a:solidFill>
                  <a:schemeClr val="dk1"/>
                </a:solidFill>
                <a:latin typeface="Noto Sans"/>
                <a:ea typeface="Noto Sans"/>
                <a:cs typeface="Noto Sans"/>
                <a:sym typeface="Noto Sans"/>
              </a:rPr>
              <a:t>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20 + 4</a:t>
            </a:r>
            <a:r>
              <a:rPr i="1" lang="en">
                <a:solidFill>
                  <a:schemeClr val="dk1"/>
                </a:solidFill>
                <a:latin typeface="Noto Sans"/>
                <a:ea typeface="Noto Sans"/>
                <a:cs typeface="Noto Sans"/>
                <a:sym typeface="Noto Sans"/>
              </a:rPr>
              <a:t>y</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20 + 4</a:t>
            </a:r>
            <a:r>
              <a:rPr i="1" lang="en">
                <a:solidFill>
                  <a:schemeClr val="dk1"/>
                </a:solidFill>
                <a:latin typeface="Noto Sans"/>
                <a:ea typeface="Noto Sans"/>
                <a:cs typeface="Noto Sans"/>
                <a:sym typeface="Noto Sans"/>
              </a:rPr>
              <a:t>y</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3: </a:t>
            </a:r>
            <a:r>
              <a:rPr lang="en">
                <a:solidFill>
                  <a:schemeClr val="dk1"/>
                </a:solidFill>
                <a:latin typeface="Noto Sans"/>
                <a:ea typeface="Noto Sans"/>
                <a:cs typeface="Noto Sans"/>
                <a:sym typeface="Noto Sans"/>
              </a:rPr>
              <a:t>(2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)/2 = (20+4</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4: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10 + 2</a:t>
            </a:r>
            <a:r>
              <a:rPr i="1" lang="en">
                <a:solidFill>
                  <a:schemeClr val="dk1"/>
                </a:solidFill>
                <a:latin typeface="Noto Sans"/>
                <a:ea typeface="Noto Sans"/>
                <a:cs typeface="Noto Sans"/>
                <a:sym typeface="Noto Sans"/>
              </a:rPr>
              <a:t>y</a:t>
            </a:r>
            <a:endParaRPr i="1">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b="1">
              <a:solidFill>
                <a:schemeClr val="dk1"/>
              </a:solidFill>
              <a:latin typeface="Noto Sans"/>
              <a:ea typeface="Noto Sans"/>
              <a:cs typeface="Noto Sans"/>
              <a:sym typeface="Noto Sans"/>
            </a:endParaRPr>
          </a:p>
          <a:p>
            <a:pPr indent="0" lvl="0" marL="0" rtl="0" algn="l">
              <a:lnSpc>
                <a:spcPct val="120000"/>
              </a:lnSpc>
              <a:spcBef>
                <a:spcPts val="400"/>
              </a:spcBef>
              <a:spcAft>
                <a:spcPts val="0"/>
              </a:spcAft>
              <a:buClr>
                <a:schemeClr val="dk1"/>
              </a:buClr>
              <a:buSzPts val="1100"/>
              <a:buFont typeface="Arial"/>
              <a:buNone/>
            </a:pPr>
            <a:r>
              <a:rPr lang="en">
                <a:solidFill>
                  <a:schemeClr val="dk1"/>
                </a:solidFill>
                <a:latin typeface="Noto Sans"/>
                <a:ea typeface="Noto Sans"/>
                <a:cs typeface="Noto Sans"/>
                <a:sym typeface="Noto Sans"/>
              </a:rPr>
              <a:t>Give students 5 minutes to work though the problem before reviewing as a class. </a:t>
            </a:r>
            <a:endParaRPr b="1">
              <a:solidFill>
                <a:schemeClr val="dk1"/>
              </a:solidFill>
              <a:latin typeface="Noto Sans"/>
              <a:ea typeface="Noto Sans"/>
              <a:cs typeface="Noto Sans"/>
              <a:sym typeface="Noto Sans"/>
            </a:endParaRPr>
          </a:p>
          <a:p>
            <a:pPr indent="0" lvl="0" marL="0" rtl="0" algn="l">
              <a:spcBef>
                <a:spcPts val="40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(500 − 5</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Your answer may vary, but here is a sample. Solving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helps us find out the number of child tickets to sell if we know the number of adults attending the carnival and we want to make exactly $500 from ticket sales.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Response to Student Thinking - More Chances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Prompt: </a:t>
            </a:r>
            <a:r>
              <a:rPr lang="en">
                <a:solidFill>
                  <a:schemeClr val="dk1"/>
                </a:solidFill>
                <a:latin typeface="Noto Sans"/>
                <a:ea typeface="Noto Sans"/>
                <a:cs typeface="Noto Sans"/>
                <a:sym typeface="Noto Sans"/>
              </a:rPr>
              <a:t>I want you to turn to the Lesson Summary in your textbook. This section is a quick way to review what we learned today. You’ll see the learning targets, a summary of each activity, and a reflection question at the end.</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Take a couple of minutes to read through it and think about how confident you feel with today’s material. This type of reflection helps your brain process and hold on to what you’ve learned.</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0.75</a:t>
            </a: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+ 0.95</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(When we want to find out how much different combinations of rolls would cost)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− 0.95</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)/0.75 (When we know the budget and want to find out how many vegetarian rolls we could get if we order different numbers of shrimp rolls)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− 0.75</a:t>
            </a: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)/0.95 (When we know the budget and want to find out how many shrimp rolls we could get if we order different numbers of vegetarian rolls)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3.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1.png"/><Relationship Id="rId4" Type="http://schemas.openxmlformats.org/officeDocument/2006/relationships/image" Target="../media/image7.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6.png"/><Relationship Id="rId8"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2.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1.png"/><Relationship Id="rId4" Type="http://schemas.openxmlformats.org/officeDocument/2006/relationships/image" Target="../media/image7.png"/><Relationship Id="rId9" Type="http://schemas.openxmlformats.org/officeDocument/2006/relationships/image" Target="../media/image11.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22.png"/><Relationship Id="rId8"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2.pn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2.png"/><Relationship Id="rId4"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0.png"/><Relationship Id="rId4" Type="http://schemas.openxmlformats.org/officeDocument/2006/relationships/image" Target="../media/image1.png"/><Relationship Id="rId5"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0.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0.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1.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22.png"/><Relationship Id="rId7" Type="http://schemas.openxmlformats.org/officeDocument/2006/relationships/image" Target="../media/image6.png"/><Relationship Id="rId8"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42.png"/><Relationship Id="rId4" Type="http://schemas.openxmlformats.org/officeDocument/2006/relationships/image" Target="../media/image48.jpg"/><Relationship Id="rId5"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2.png"/><Relationship Id="rId4" Type="http://schemas.openxmlformats.org/officeDocument/2006/relationships/slide" Target="/ppt/slides/slide12.xml"/><Relationship Id="rId5" Type="http://schemas.openxmlformats.org/officeDocument/2006/relationships/image" Target="../media/image4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42.png"/><Relationship Id="rId4" Type="http://schemas.openxmlformats.org/officeDocument/2006/relationships/hyperlink" Target="http://www.youtube.com/watch?v=oEYrLgCYAAU" TargetMode="External"/><Relationship Id="rId5" Type="http://schemas.openxmlformats.org/officeDocument/2006/relationships/image" Target="../media/image49.jpg"/><Relationship Id="rId6" Type="http://schemas.openxmlformats.org/officeDocument/2006/relationships/hyperlink" Target="https://youtu.be/oEYrLgCYAAU?si=671Jaht442Nzimq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0.png"/><Relationship Id="rId4" Type="http://schemas.openxmlformats.org/officeDocument/2006/relationships/image" Target="../media/image1.png"/><Relationship Id="rId5"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0.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22.png"/><Relationship Id="rId6" Type="http://schemas.openxmlformats.org/officeDocument/2006/relationships/image" Target="../media/image35.png"/><Relationship Id="rId7" Type="http://schemas.openxmlformats.org/officeDocument/2006/relationships/image" Target="../media/image6.png"/><Relationship Id="rId8"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42.png"/><Relationship Id="rId4" Type="http://schemas.openxmlformats.org/officeDocument/2006/relationships/image" Target="../media/image5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22.png"/><Relationship Id="rId6" Type="http://schemas.openxmlformats.org/officeDocument/2006/relationships/image" Target="../media/image33.png"/><Relationship Id="rId7" Type="http://schemas.openxmlformats.org/officeDocument/2006/relationships/image" Target="../media/image6.png"/><Relationship Id="rId8"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22.png"/><Relationship Id="rId6" Type="http://schemas.openxmlformats.org/officeDocument/2006/relationships/image" Target="../media/image35.png"/><Relationship Id="rId7" Type="http://schemas.openxmlformats.org/officeDocument/2006/relationships/image" Target="../media/image33.png"/><Relationship Id="rId8"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42.png"/><Relationship Id="rId4" Type="http://schemas.openxmlformats.org/officeDocument/2006/relationships/image" Target="../media/image5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1800">
              <a:solidFill>
                <a:srgbClr val="FDBD3E"/>
              </a:solidFill>
              <a:latin typeface="Noto Sans"/>
              <a:ea typeface="Noto Sans"/>
              <a:cs typeface="Noto Sans"/>
              <a:sym typeface="Noto Sans"/>
            </a:endParaRPr>
          </a:p>
        </p:txBody>
      </p:sp>
      <p:pic>
        <p:nvPicPr>
          <p:cNvPr id="57" name="Google Shape;57;p13"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58" name="Google Shape;58;p13"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59" name="Google Shape;59;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t>Lesson 1.9 Choosing the Correct Variable to Solve For, Part 2</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latin typeface="Verdana"/>
                <a:ea typeface="Verdana"/>
                <a:cs typeface="Verdana"/>
                <a:sym typeface="Verdana"/>
              </a:rPr>
              <a:t>How to use these slides</a:t>
            </a:r>
            <a:endParaRPr sz="3000">
              <a:solidFill>
                <a:srgbClr val="005047"/>
              </a:solidFill>
              <a:latin typeface="Verdana"/>
              <a:ea typeface="Verdana"/>
              <a:cs typeface="Verdana"/>
              <a:sym typeface="Verdana"/>
            </a:endParaRPr>
          </a:p>
        </p:txBody>
      </p:sp>
      <p:sp>
        <p:nvSpPr>
          <p:cNvPr id="65" name="Google Shape;65;p14"/>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66" name="Google Shape;6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7" name="Google Shape;67;p1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1.9 Choosing the Correct Variable to Solve For, Part 2</a:t>
            </a:r>
            <a:endParaRPr/>
          </a:p>
        </p:txBody>
      </p:sp>
      <p:sp>
        <p:nvSpPr>
          <p:cNvPr id="68" name="Google Shape;68;p14"/>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Reference </a:t>
            </a:r>
            <a:r>
              <a:rPr lang="en">
                <a:latin typeface="Verdana"/>
                <a:ea typeface="Verdana"/>
                <a:cs typeface="Verdana"/>
                <a:sym typeface="Verdana"/>
              </a:rPr>
              <a:t>Key</a:t>
            </a:r>
            <a:endParaRPr>
              <a:latin typeface="Verdana"/>
              <a:ea typeface="Verdana"/>
              <a:cs typeface="Verdana"/>
              <a:sym typeface="Verdana"/>
            </a:endParaRPr>
          </a:p>
        </p:txBody>
      </p:sp>
      <p:sp>
        <p:nvSpPr>
          <p:cNvPr id="74" name="Google Shape;74;p15"/>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75" name="Google Shape;7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1.9 Choosing the Correct Variable to Solve For, Part 2</a:t>
            </a:r>
            <a:endParaRPr/>
          </a:p>
        </p:txBody>
      </p:sp>
      <p:graphicFrame>
        <p:nvGraphicFramePr>
          <p:cNvPr id="77" name="Google Shape;77;p15"/>
          <p:cNvGraphicFramePr/>
          <p:nvPr/>
        </p:nvGraphicFramePr>
        <p:xfrm>
          <a:off x="416500" y="1479425"/>
          <a:ext cx="3000000" cy="3000000"/>
        </p:xfrm>
        <a:graphic>
          <a:graphicData uri="http://schemas.openxmlformats.org/drawingml/2006/table">
            <a:tbl>
              <a:tblPr>
                <a:noFill/>
                <a:tableStyleId>{EEB511C0-0230-4C4B-A904-AE42074BEEF8}</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78" name="Google Shape;78;p15"/>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 name="Google Shape;79;p15"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80" name="Google Shape;80;p15"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81" name="Google Shape;81;p15"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82" name="Google Shape;82;p15"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83" name="Google Shape;83;p15"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84" name="Google Shape;84;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85" name="Google Shape;85;p15"/>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latin typeface="Verdana"/>
                <a:ea typeface="Verdana"/>
                <a:cs typeface="Verdana"/>
                <a:sym typeface="Verdana"/>
              </a:rPr>
              <a:t>Learning Goals</a:t>
            </a:r>
            <a:endParaRPr sz="3000">
              <a:solidFill>
                <a:srgbClr val="FDBD3E"/>
              </a:solidFill>
              <a:latin typeface="Verdana"/>
              <a:ea typeface="Verdana"/>
              <a:cs typeface="Verdana"/>
              <a:sym typeface="Verdana"/>
            </a:endParaRPr>
          </a:p>
        </p:txBody>
      </p:sp>
      <p:sp>
        <p:nvSpPr>
          <p:cNvPr id="91" name="Google Shape;91;p16"/>
          <p:cNvSpPr txBox="1"/>
          <p:nvPr>
            <p:ph idx="1" type="body"/>
          </p:nvPr>
        </p:nvSpPr>
        <p:spPr>
          <a:xfrm>
            <a:off x="311700" y="1152475"/>
            <a:ext cx="4992600" cy="3498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42900" lvl="0" marL="457200" rtl="0" algn="l">
              <a:lnSpc>
                <a:spcPct val="100000"/>
              </a:lnSpc>
              <a:spcBef>
                <a:spcPts val="1000"/>
              </a:spcBef>
              <a:spcAft>
                <a:spcPts val="1000"/>
              </a:spcAft>
              <a:buClr>
                <a:srgbClr val="F3F3F3"/>
              </a:buClr>
              <a:buSzPts val="1800"/>
              <a:buFont typeface="Helvetica Neue"/>
              <a:buChar char="●"/>
            </a:pPr>
            <a:r>
              <a:rPr b="1" lang="en">
                <a:solidFill>
                  <a:srgbClr val="F3F3F3"/>
                </a:solidFill>
              </a:rPr>
              <a:t>Solve </a:t>
            </a:r>
            <a:r>
              <a:rPr lang="en">
                <a:solidFill>
                  <a:srgbClr val="F3F3F3"/>
                </a:solidFill>
              </a:rPr>
              <a:t>an</a:t>
            </a:r>
            <a:r>
              <a:rPr b="1" lang="en">
                <a:solidFill>
                  <a:srgbClr val="F3F3F3"/>
                </a:solidFill>
              </a:rPr>
              <a:t> equation </a:t>
            </a:r>
            <a:r>
              <a:rPr lang="en">
                <a:solidFill>
                  <a:srgbClr val="F3F3F3"/>
                </a:solidFill>
              </a:rPr>
              <a:t>for</a:t>
            </a:r>
            <a:r>
              <a:rPr b="1" lang="en">
                <a:solidFill>
                  <a:srgbClr val="F3F3F3"/>
                </a:solidFill>
              </a:rPr>
              <a:t> one </a:t>
            </a:r>
            <a:r>
              <a:rPr lang="en">
                <a:solidFill>
                  <a:srgbClr val="F3F3F3"/>
                </a:solidFill>
              </a:rPr>
              <a:t>of the</a:t>
            </a:r>
            <a:r>
              <a:rPr b="1" lang="en">
                <a:solidFill>
                  <a:srgbClr val="F3F3F3"/>
                </a:solidFill>
              </a:rPr>
              <a:t> variables.</a:t>
            </a:r>
            <a:endParaRPr>
              <a:solidFill>
                <a:srgbClr val="F3F3F3"/>
              </a:solidFill>
            </a:endParaRPr>
          </a:p>
        </p:txBody>
      </p:sp>
      <p:pic>
        <p:nvPicPr>
          <p:cNvPr id="92" name="Google Shape;92;p16" title="lesson journey-opt 2.png"/>
          <p:cNvPicPr preferRelativeResize="0"/>
          <p:nvPr/>
        </p:nvPicPr>
        <p:blipFill>
          <a:blip r:embed="rId3">
            <a:alphaModFix/>
          </a:blip>
          <a:stretch>
            <a:fillRect/>
          </a:stretch>
        </p:blipFill>
        <p:spPr>
          <a:xfrm>
            <a:off x="5385050" y="1152463"/>
            <a:ext cx="3447249" cy="2298175"/>
          </a:xfrm>
          <a:prstGeom prst="rect">
            <a:avLst/>
          </a:prstGeom>
          <a:noFill/>
          <a:ln>
            <a:noFill/>
          </a:ln>
        </p:spPr>
      </p:pic>
      <p:sp>
        <p:nvSpPr>
          <p:cNvPr id="93" name="Google Shape;9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94" name="Google Shape;94;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1.9 Choosing the Correct Variable to Solve For, Part 2</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Vocabulary</a:t>
            </a:r>
            <a:endParaRPr>
              <a:latin typeface="Verdana"/>
              <a:ea typeface="Verdana"/>
              <a:cs typeface="Verdana"/>
              <a:sym typeface="Verdana"/>
            </a:endParaRPr>
          </a:p>
        </p:txBody>
      </p:sp>
      <p:sp>
        <p:nvSpPr>
          <p:cNvPr id="100" name="Google Shape;100;p17"/>
          <p:cNvSpPr txBox="1"/>
          <p:nvPr>
            <p:ph idx="1" type="body"/>
          </p:nvPr>
        </p:nvSpPr>
        <p:spPr>
          <a:xfrm>
            <a:off x="311700" y="1152475"/>
            <a:ext cx="5165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Font typeface="Calibri"/>
              <a:buChar char="●"/>
            </a:pPr>
            <a:r>
              <a:rPr lang="en">
                <a:latin typeface="Calibri"/>
                <a:ea typeface="Calibri"/>
                <a:cs typeface="Calibri"/>
                <a:sym typeface="Calibri"/>
              </a:rPr>
              <a:t>Equation</a:t>
            </a:r>
            <a:endParaRPr>
              <a:latin typeface="Calibri"/>
              <a:ea typeface="Calibri"/>
              <a:cs typeface="Calibri"/>
              <a:sym typeface="Calibri"/>
            </a:endParaRPr>
          </a:p>
          <a:p>
            <a:pPr indent="-330200" lvl="1" marL="914400" rtl="0" algn="l">
              <a:spcBef>
                <a:spcPts val="0"/>
              </a:spcBef>
              <a:spcAft>
                <a:spcPts val="0"/>
              </a:spcAft>
              <a:buSzPts val="1600"/>
              <a:buFont typeface="Calibri"/>
              <a:buChar char="○"/>
            </a:pPr>
            <a:r>
              <a:rPr lang="en">
                <a:latin typeface="Calibri"/>
                <a:ea typeface="Calibri"/>
                <a:cs typeface="Calibri"/>
                <a:sym typeface="Calibri"/>
              </a:rPr>
              <a:t>A mathematical statement showing that two numbers, expressions, or objects are equal.</a:t>
            </a:r>
            <a:endParaRPr>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a:latin typeface="Calibri"/>
                <a:ea typeface="Calibri"/>
                <a:cs typeface="Calibri"/>
                <a:sym typeface="Calibri"/>
              </a:rPr>
              <a:t>Expression</a:t>
            </a:r>
            <a:endParaRPr>
              <a:latin typeface="Calibri"/>
              <a:ea typeface="Calibri"/>
              <a:cs typeface="Calibri"/>
              <a:sym typeface="Calibri"/>
            </a:endParaRPr>
          </a:p>
          <a:p>
            <a:pPr indent="-330200" lvl="1" marL="914400" rtl="0" algn="l">
              <a:spcBef>
                <a:spcPts val="0"/>
              </a:spcBef>
              <a:spcAft>
                <a:spcPts val="0"/>
              </a:spcAft>
              <a:buSzPts val="1600"/>
              <a:buFont typeface="Calibri"/>
              <a:buChar char="○"/>
            </a:pPr>
            <a:r>
              <a:rPr lang="en">
                <a:latin typeface="Calibri"/>
                <a:ea typeface="Calibri"/>
                <a:cs typeface="Calibri"/>
                <a:sym typeface="Calibri"/>
              </a:rPr>
              <a:t>The sum of products of numbers and variables.</a:t>
            </a:r>
            <a:endParaRPr>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a:latin typeface="Calibri"/>
                <a:ea typeface="Calibri"/>
                <a:cs typeface="Calibri"/>
                <a:sym typeface="Calibri"/>
              </a:rPr>
              <a:t>Variable</a:t>
            </a:r>
            <a:endParaRPr>
              <a:latin typeface="Calibri"/>
              <a:ea typeface="Calibri"/>
              <a:cs typeface="Calibri"/>
              <a:sym typeface="Calibri"/>
            </a:endParaRPr>
          </a:p>
          <a:p>
            <a:pPr indent="-330200" lvl="1" marL="914400" rtl="0" algn="l">
              <a:spcBef>
                <a:spcPts val="0"/>
              </a:spcBef>
              <a:spcAft>
                <a:spcPts val="0"/>
              </a:spcAft>
              <a:buSzPts val="1600"/>
              <a:buFont typeface="Calibri"/>
              <a:buChar char="○"/>
            </a:pPr>
            <a:r>
              <a:rPr lang="en">
                <a:latin typeface="Calibri"/>
                <a:ea typeface="Calibri"/>
                <a:cs typeface="Calibri"/>
                <a:sym typeface="Calibri"/>
              </a:rPr>
              <a:t>A quantity that can take on different values. Often represented by a letter such as 𝑥, 𝑦, 𝑎, 𝑏, 𝑚, etc.</a:t>
            </a:r>
            <a:endParaRPr>
              <a:latin typeface="Calibri"/>
              <a:ea typeface="Calibri"/>
              <a:cs typeface="Calibri"/>
              <a:sym typeface="Calibri"/>
            </a:endParaRPr>
          </a:p>
          <a:p>
            <a:pPr indent="0" lvl="0" marL="0" rtl="0" algn="l">
              <a:spcBef>
                <a:spcPts val="1200"/>
              </a:spcBef>
              <a:spcAft>
                <a:spcPts val="1200"/>
              </a:spcAft>
              <a:buNone/>
            </a:pPr>
            <a:r>
              <a:t/>
            </a:r>
            <a:endParaRPr b="1"/>
          </a:p>
        </p:txBody>
      </p:sp>
      <p:sp>
        <p:nvSpPr>
          <p:cNvPr id="101" name="Google Shape;101;p17"/>
          <p:cNvSpPr txBox="1"/>
          <p:nvPr>
            <p:ph idx="3" type="sldNum"/>
          </p:nvPr>
        </p:nvSpPr>
        <p:spPr>
          <a:xfrm>
            <a:off x="500800" y="4629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1.9 Choosing the Correct Variable to Solve For, Part 2</a:t>
            </a:r>
            <a:endParaRPr/>
          </a:p>
        </p:txBody>
      </p:sp>
      <p:sp>
        <p:nvSpPr>
          <p:cNvPr id="102" name="Google Shape;10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3" name="Google Shape;103;p17"/>
          <p:cNvSpPr txBox="1"/>
          <p:nvPr>
            <p:ph idx="2" type="body"/>
          </p:nvPr>
        </p:nvSpPr>
        <p:spPr>
          <a:xfrm>
            <a:off x="5650775" y="1152475"/>
            <a:ext cx="3350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sz="1400"/>
          </a:p>
          <a:p>
            <a:pPr indent="0" lvl="0" marL="0" rtl="0" algn="l">
              <a:spcBef>
                <a:spcPts val="1200"/>
              </a:spcBef>
              <a:spcAft>
                <a:spcPts val="1200"/>
              </a:spcAft>
              <a:buNone/>
            </a:pPr>
            <a:r>
              <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09" name="Google Shape;109;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0" name="Google Shape;110;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5" name="Google Shape;115;p18"/>
          <p:cNvCxnSpPr>
            <a:stCxn id="109" idx="2"/>
            <a:endCxn id="111"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16" name="Google Shape;116;p18"/>
          <p:cNvCxnSpPr>
            <a:stCxn id="111" idx="3"/>
            <a:endCxn id="11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8"/>
          <p:cNvCxnSpPr>
            <a:stCxn id="110" idx="3"/>
            <a:endCxn id="1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8"/>
          <p:cNvCxnSpPr>
            <a:stCxn id="112" idx="3"/>
            <a:endCxn id="11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8"/>
          <p:cNvCxnSpPr>
            <a:stCxn id="114" idx="3"/>
            <a:endCxn id="11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20" name="Google Shape;12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8" title="hugeicons_task-done-01.png"/>
          <p:cNvPicPr preferRelativeResize="0"/>
          <p:nvPr/>
        </p:nvPicPr>
        <p:blipFill>
          <a:blip r:embed="rId4">
            <a:alphaModFix/>
          </a:blip>
          <a:stretch>
            <a:fillRect/>
          </a:stretch>
        </p:blipFill>
        <p:spPr>
          <a:xfrm>
            <a:off x="1841720" y="3109005"/>
            <a:ext cx="228600" cy="228600"/>
          </a:xfrm>
          <a:prstGeom prst="rect">
            <a:avLst/>
          </a:prstGeom>
          <a:noFill/>
          <a:ln>
            <a:noFill/>
          </a:ln>
        </p:spPr>
      </p:pic>
      <p:sp>
        <p:nvSpPr>
          <p:cNvPr id="122" name="Google Shape;122;p18"/>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3" name="Google Shape;123;p18"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24" name="Google Shape;124;p18"/>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5" name="Google Shape;125;p18"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26" name="Google Shape;126;p18"/>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27" name="Google Shape;127;p18"/>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28" name="Google Shape;128;p18"/>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29" name="Google Shape;129;p18"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30" name="Google Shape;130;p18"/>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31" name="Google Shape;131;p18"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132" name="Google Shape;132;p18"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133" name="Google Shape;133;p18"/>
          <p:cNvSpPr txBox="1"/>
          <p:nvPr/>
        </p:nvSpPr>
        <p:spPr>
          <a:xfrm>
            <a:off x="0" y="0"/>
            <a:ext cx="9144000" cy="1160100"/>
          </a:xfrm>
          <a:prstGeom prst="rect">
            <a:avLst/>
          </a:prstGeom>
          <a:solidFill>
            <a:srgbClr val="005047"/>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rPr b="1" lang="en" sz="3000">
                <a:solidFill>
                  <a:srgbClr val="FDBD3E"/>
                </a:solidFill>
                <a:latin typeface="Verdana"/>
                <a:ea typeface="Verdana"/>
                <a:cs typeface="Verdana"/>
                <a:sym typeface="Verdana"/>
              </a:rPr>
              <a:t>Lesson Journey</a:t>
            </a:r>
            <a:endParaRPr b="1" sz="3000">
              <a:solidFill>
                <a:srgbClr val="FDBD3E"/>
              </a:solidFill>
              <a:latin typeface="Verdana"/>
              <a:ea typeface="Verdana"/>
              <a:cs typeface="Verdana"/>
              <a:sym typeface="Verdana"/>
            </a:endParaRPr>
          </a:p>
        </p:txBody>
      </p:sp>
      <p:sp>
        <p:nvSpPr>
          <p:cNvPr id="134" name="Google Shape;134;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7" name="Google Shape;137;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8" name="Google Shape;138;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9" name="Google Shape;139;p18"/>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40" name="Google Shape;140;p18"/>
          <p:cNvCxnSpPr>
            <a:stCxn id="134" idx="2"/>
            <a:endCxn id="136"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41" name="Google Shape;141;p18"/>
          <p:cNvCxnSpPr>
            <a:stCxn id="136" idx="3"/>
            <a:endCxn id="135"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42" name="Google Shape;142;p18"/>
          <p:cNvCxnSpPr>
            <a:stCxn id="135" idx="3"/>
            <a:endCxn id="13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43" name="Google Shape;143;p18"/>
          <p:cNvCxnSpPr>
            <a:stCxn id="137" idx="3"/>
            <a:endCxn id="139"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144" name="Google Shape;144;p18"/>
          <p:cNvCxnSpPr>
            <a:stCxn id="139" idx="3"/>
            <a:endCxn id="138"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145" name="Google Shape;145;p18"/>
          <p:cNvSpPr txBox="1"/>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100">
                <a:solidFill>
                  <a:srgbClr val="595959"/>
                </a:solidFill>
                <a:latin typeface="Calibri"/>
                <a:ea typeface="Calibri"/>
                <a:cs typeface="Calibri"/>
                <a:sym typeface="Calibri"/>
              </a:rPr>
              <a:t>‹#›</a:t>
            </a:fld>
            <a:endParaRPr sz="1100">
              <a:solidFill>
                <a:srgbClr val="595959"/>
              </a:solidFill>
              <a:latin typeface="Calibri"/>
              <a:ea typeface="Calibri"/>
              <a:cs typeface="Calibri"/>
              <a:sym typeface="Calibri"/>
            </a:endParaRPr>
          </a:p>
        </p:txBody>
      </p:sp>
      <p:pic>
        <p:nvPicPr>
          <p:cNvPr id="146" name="Google Shape;146;p18" title="hugeicons_task-done-01.png"/>
          <p:cNvPicPr preferRelativeResize="0"/>
          <p:nvPr/>
        </p:nvPicPr>
        <p:blipFill>
          <a:blip r:embed="rId4">
            <a:alphaModFix/>
          </a:blip>
          <a:stretch>
            <a:fillRect/>
          </a:stretch>
        </p:blipFill>
        <p:spPr>
          <a:xfrm>
            <a:off x="1841720" y="3200400"/>
            <a:ext cx="228600" cy="228600"/>
          </a:xfrm>
          <a:prstGeom prst="rect">
            <a:avLst/>
          </a:prstGeom>
          <a:noFill/>
          <a:ln>
            <a:noFill/>
          </a:ln>
        </p:spPr>
      </p:pic>
      <p:sp>
        <p:nvSpPr>
          <p:cNvPr id="147" name="Google Shape;147;p18"/>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sz="1800">
              <a:solidFill>
                <a:srgbClr val="595959"/>
              </a:solidFill>
              <a:latin typeface="Calibri"/>
              <a:ea typeface="Calibri"/>
              <a:cs typeface="Calibri"/>
              <a:sym typeface="Calibri"/>
            </a:endParaRPr>
          </a:p>
        </p:txBody>
      </p:sp>
      <p:pic>
        <p:nvPicPr>
          <p:cNvPr id="148" name="Google Shape;148;p18" title="hugeicons_task-done-01.png"/>
          <p:cNvPicPr preferRelativeResize="0"/>
          <p:nvPr/>
        </p:nvPicPr>
        <p:blipFill>
          <a:blip r:embed="rId4">
            <a:alphaModFix/>
          </a:blip>
          <a:stretch>
            <a:fillRect/>
          </a:stretch>
        </p:blipFill>
        <p:spPr>
          <a:xfrm>
            <a:off x="3628795" y="1554480"/>
            <a:ext cx="228600" cy="228600"/>
          </a:xfrm>
          <a:prstGeom prst="rect">
            <a:avLst/>
          </a:prstGeom>
          <a:noFill/>
          <a:ln>
            <a:noFill/>
          </a:ln>
        </p:spPr>
      </p:pic>
      <p:sp>
        <p:nvSpPr>
          <p:cNvPr id="149" name="Google Shape;149;p18"/>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b="1" sz="1800">
              <a:solidFill>
                <a:srgbClr val="595959"/>
              </a:solidFill>
              <a:latin typeface="Calibri"/>
              <a:ea typeface="Calibri"/>
              <a:cs typeface="Calibri"/>
              <a:sym typeface="Calibri"/>
            </a:endParaRPr>
          </a:p>
        </p:txBody>
      </p:sp>
      <p:pic>
        <p:nvPicPr>
          <p:cNvPr id="150" name="Google Shape;150;p18" title="hugeicons_chart-down.png"/>
          <p:cNvPicPr preferRelativeResize="0"/>
          <p:nvPr/>
        </p:nvPicPr>
        <p:blipFill>
          <a:blip r:embed="rId5">
            <a:alphaModFix/>
          </a:blip>
          <a:stretch>
            <a:fillRect/>
          </a:stretch>
        </p:blipFill>
        <p:spPr>
          <a:xfrm>
            <a:off x="4902133" y="3200400"/>
            <a:ext cx="228600" cy="228600"/>
          </a:xfrm>
          <a:prstGeom prst="rect">
            <a:avLst/>
          </a:prstGeom>
          <a:noFill/>
          <a:ln>
            <a:noFill/>
          </a:ln>
        </p:spPr>
      </p:pic>
      <p:sp>
        <p:nvSpPr>
          <p:cNvPr id="151" name="Google Shape;151;p18"/>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152" name="Google Shape;152;p1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153" name="Google Shape;153;p1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154" name="Google Shape;154;p18" title="hugeicons_start-up-02.png"/>
          <p:cNvPicPr preferRelativeResize="0"/>
          <p:nvPr/>
        </p:nvPicPr>
        <p:blipFill>
          <a:blip r:embed="rId6">
            <a:alphaModFix/>
          </a:blip>
          <a:stretch>
            <a:fillRect/>
          </a:stretch>
        </p:blipFill>
        <p:spPr>
          <a:xfrm>
            <a:off x="1084454" y="1554480"/>
            <a:ext cx="228600" cy="228600"/>
          </a:xfrm>
          <a:prstGeom prst="rect">
            <a:avLst/>
          </a:prstGeom>
          <a:noFill/>
          <a:ln>
            <a:noFill/>
          </a:ln>
        </p:spPr>
      </p:pic>
      <p:sp>
        <p:nvSpPr>
          <p:cNvPr id="155" name="Google Shape;155;p1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6" name="Google Shape;156;p18"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157" name="Google Shape;157;p18"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1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Warm Up - Platonic Solids 🧊</a:t>
            </a:r>
            <a:endParaRPr>
              <a:latin typeface="Verdana"/>
              <a:ea typeface="Verdana"/>
              <a:cs typeface="Verdana"/>
              <a:sym typeface="Verdana"/>
            </a:endParaRPr>
          </a:p>
        </p:txBody>
      </p:sp>
      <p:sp>
        <p:nvSpPr>
          <p:cNvPr id="163" name="Google Shape;163;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1.9.1 Rearranging an Equation in Three Variables</a:t>
            </a:r>
            <a:endParaRPr/>
          </a:p>
        </p:txBody>
      </p:sp>
      <p:sp>
        <p:nvSpPr>
          <p:cNvPr id="165" name="Google Shape;165;p19"/>
          <p:cNvSpPr txBox="1"/>
          <p:nvPr/>
        </p:nvSpPr>
        <p:spPr>
          <a:xfrm>
            <a:off x="543225" y="1071750"/>
            <a:ext cx="7971900" cy="34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alibri"/>
                <a:ea typeface="Calibri"/>
                <a:cs typeface="Calibri"/>
                <a:sym typeface="Calibri"/>
              </a:rPr>
              <a:t>In an earlier lesson, you saw the equation </a:t>
            </a:r>
            <a:r>
              <a:rPr i="1" lang="en" sz="1600">
                <a:latin typeface="Calibri"/>
                <a:ea typeface="Calibri"/>
                <a:cs typeface="Calibri"/>
                <a:sym typeface="Calibri"/>
              </a:rPr>
              <a:t>V</a:t>
            </a:r>
            <a:r>
              <a:rPr lang="en" sz="1600">
                <a:latin typeface="Calibri"/>
                <a:ea typeface="Calibri"/>
                <a:cs typeface="Calibri"/>
                <a:sym typeface="Calibri"/>
              </a:rPr>
              <a:t> + </a:t>
            </a:r>
            <a:r>
              <a:rPr i="1" lang="en" sz="1600">
                <a:latin typeface="Calibri"/>
                <a:ea typeface="Calibri"/>
                <a:cs typeface="Calibri"/>
                <a:sym typeface="Calibri"/>
              </a:rPr>
              <a:t>F</a:t>
            </a:r>
            <a:r>
              <a:rPr lang="en" sz="1600">
                <a:latin typeface="Calibri"/>
                <a:ea typeface="Calibri"/>
                <a:cs typeface="Calibri"/>
                <a:sym typeface="Calibri"/>
              </a:rPr>
              <a:t> − 2 = </a:t>
            </a:r>
            <a:r>
              <a:rPr i="1" lang="en" sz="1600">
                <a:latin typeface="Calibri"/>
                <a:ea typeface="Calibri"/>
                <a:cs typeface="Calibri"/>
                <a:sym typeface="Calibri"/>
              </a:rPr>
              <a:t>E</a:t>
            </a:r>
            <a:r>
              <a:rPr lang="en" sz="1600">
                <a:latin typeface="Calibri"/>
                <a:ea typeface="Calibri"/>
                <a:cs typeface="Calibri"/>
                <a:sym typeface="Calibri"/>
              </a:rPr>
              <a:t>, which relates the number of vertices, faces, and edges in a Platonic solid.</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0" lvl="0" marL="0" rtl="0" algn="l">
              <a:spcBef>
                <a:spcPts val="0"/>
              </a:spcBef>
              <a:spcAft>
                <a:spcPts val="0"/>
              </a:spcAft>
              <a:buNone/>
            </a:pPr>
            <a:r>
              <a:rPr lang="en" sz="1600">
                <a:latin typeface="Calibri"/>
                <a:ea typeface="Calibri"/>
                <a:cs typeface="Calibri"/>
                <a:sym typeface="Calibri"/>
              </a:rPr>
              <a:t>In questions 1 - 2, write an equation that makes it easier to find the number of vertices in each of the Platonic solids described:</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Calibri"/>
                <a:ea typeface="Calibri"/>
                <a:cs typeface="Calibri"/>
                <a:sym typeface="Calibri"/>
              </a:rPr>
              <a:t>An octahedron (shown here), which has 8 faces.</a:t>
            </a:r>
            <a:endParaRPr sz="1600">
              <a:latin typeface="Calibri"/>
              <a:ea typeface="Calibri"/>
              <a:cs typeface="Calibri"/>
              <a:sym typeface="Calibri"/>
            </a:endParaRPr>
          </a:p>
          <a:p>
            <a:pPr indent="-330200" lvl="0" marL="457200" rtl="0" algn="l">
              <a:spcBef>
                <a:spcPts val="1000"/>
              </a:spcBef>
              <a:spcAft>
                <a:spcPts val="0"/>
              </a:spcAft>
              <a:buSzPts val="1600"/>
              <a:buFont typeface="Calibri"/>
              <a:buAutoNum type="arabicPeriod"/>
            </a:pPr>
            <a:r>
              <a:rPr lang="en" sz="1600">
                <a:latin typeface="Calibri"/>
                <a:ea typeface="Calibri"/>
                <a:cs typeface="Calibri"/>
                <a:sym typeface="Calibri"/>
              </a:rPr>
              <a:t>An icosahedron, which has 30 edges</a:t>
            </a:r>
            <a:endParaRPr sz="1600">
              <a:latin typeface="Calibri"/>
              <a:ea typeface="Calibri"/>
              <a:cs typeface="Calibri"/>
              <a:sym typeface="Calibri"/>
            </a:endParaRPr>
          </a:p>
          <a:p>
            <a:pPr indent="-330200" lvl="0" marL="457200" rtl="0" algn="l">
              <a:spcBef>
                <a:spcPts val="1000"/>
              </a:spcBef>
              <a:spcAft>
                <a:spcPts val="1000"/>
              </a:spcAft>
              <a:buSzPts val="1600"/>
              <a:buFont typeface="Calibri"/>
              <a:buAutoNum type="arabicPeriod"/>
            </a:pPr>
            <a:r>
              <a:rPr lang="en" sz="1600">
                <a:latin typeface="Calibri"/>
                <a:ea typeface="Calibri"/>
                <a:cs typeface="Calibri"/>
                <a:sym typeface="Calibri"/>
              </a:rPr>
              <a:t>A Buckminsterfullerene (also known as a Buckyball) is a shape with 60 vertices. It isn’t a Platonic solid, but the number of faces, edges, and vertices follow the same rule. Write an equation to help find the number of faces if you know how many edges there are.</a:t>
            </a:r>
            <a:endParaRPr sz="1600">
              <a:latin typeface="Calibri"/>
              <a:ea typeface="Calibri"/>
              <a:cs typeface="Calibri"/>
              <a:sym typeface="Calibri"/>
            </a:endParaRPr>
          </a:p>
        </p:txBody>
      </p:sp>
      <p:pic>
        <p:nvPicPr>
          <p:cNvPr id="166" name="Google Shape;166;p19"/>
          <p:cNvPicPr preferRelativeResize="0"/>
          <p:nvPr/>
        </p:nvPicPr>
        <p:blipFill>
          <a:blip r:embed="rId4">
            <a:alphaModFix/>
          </a:blip>
          <a:stretch>
            <a:fillRect/>
          </a:stretch>
        </p:blipFill>
        <p:spPr>
          <a:xfrm>
            <a:off x="5257313" y="2169613"/>
            <a:ext cx="1253962" cy="125396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0"/>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72" name="Google Shape;172;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3" name="Google Shape;173;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4" name="Google Shape;174;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5" name="Google Shape;175;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6" name="Google Shape;176;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7" name="Google Shape;177;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78" name="Google Shape;178;p20"/>
          <p:cNvCxnSpPr>
            <a:stCxn id="172" idx="2"/>
            <a:endCxn id="17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79" name="Google Shape;179;p20"/>
          <p:cNvCxnSpPr>
            <a:stCxn id="174" idx="3"/>
            <a:endCxn id="17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80" name="Google Shape;180;p20"/>
          <p:cNvCxnSpPr>
            <a:stCxn id="173" idx="3"/>
            <a:endCxn id="17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81" name="Google Shape;181;p20"/>
          <p:cNvCxnSpPr>
            <a:stCxn id="175" idx="3"/>
            <a:endCxn id="17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82" name="Google Shape;182;p20"/>
          <p:cNvCxnSpPr>
            <a:stCxn id="177" idx="3"/>
            <a:endCxn id="17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83" name="Google Shape;183;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20"/>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85" name="Google Shape;185;p20"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86" name="Google Shape;186;p20"/>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87" name="Google Shape;187;p20"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88" name="Google Shape;188;p20"/>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89" name="Google Shape;189;p20"/>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90" name="Google Shape;190;p20"/>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91" name="Google Shape;191;p20"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92" name="Google Shape;192;p20"/>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93" name="Google Shape;193;p20" title="hugeicons_task-done-01.png"/>
          <p:cNvPicPr preferRelativeResize="0"/>
          <p:nvPr/>
        </p:nvPicPr>
        <p:blipFill>
          <a:blip r:embed="rId7">
            <a:alphaModFix/>
          </a:blip>
          <a:stretch>
            <a:fillRect/>
          </a:stretch>
        </p:blipFill>
        <p:spPr>
          <a:xfrm>
            <a:off x="1837944" y="3108960"/>
            <a:ext cx="228600" cy="228600"/>
          </a:xfrm>
          <a:prstGeom prst="rect">
            <a:avLst/>
          </a:prstGeom>
          <a:noFill/>
          <a:ln>
            <a:noFill/>
          </a:ln>
        </p:spPr>
      </p:pic>
      <p:pic>
        <p:nvPicPr>
          <p:cNvPr id="194" name="Google Shape;194;p20"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pic>
        <p:nvPicPr>
          <p:cNvPr id="195" name="Google Shape;195;p20" title="hugeicons_pencil.png"/>
          <p:cNvPicPr preferRelativeResize="0"/>
          <p:nvPr/>
        </p:nvPicPr>
        <p:blipFill>
          <a:blip r:embed="rId9">
            <a:alphaModFix/>
          </a:blip>
          <a:stretch>
            <a:fillRect/>
          </a:stretch>
        </p:blipFill>
        <p:spPr>
          <a:xfrm>
            <a:off x="6519672" y="1444752"/>
            <a:ext cx="228600" cy="228600"/>
          </a:xfrm>
          <a:prstGeom prst="rect">
            <a:avLst/>
          </a:prstGeom>
          <a:noFill/>
          <a:ln>
            <a:noFill/>
          </a:ln>
        </p:spPr>
      </p:pic>
      <p:sp>
        <p:nvSpPr>
          <p:cNvPr id="196" name="Google Shape;196;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7" name="Google Shape;197;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8" name="Google Shape;198;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9" name="Google Shape;199;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0" name="Google Shape;200;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1" name="Google Shape;201;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2" name="Google Shape;202;p20"/>
          <p:cNvCxnSpPr>
            <a:stCxn id="196" idx="2"/>
            <a:endCxn id="19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03" name="Google Shape;203;p20"/>
          <p:cNvCxnSpPr>
            <a:stCxn id="198" idx="3"/>
            <a:endCxn id="197"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204" name="Google Shape;204;p20"/>
          <p:cNvCxnSpPr>
            <a:stCxn id="197" idx="3"/>
            <a:endCxn id="199"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05" name="Google Shape;205;p20"/>
          <p:cNvCxnSpPr>
            <a:stCxn id="199" idx="3"/>
            <a:endCxn id="20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06" name="Google Shape;206;p20"/>
          <p:cNvCxnSpPr>
            <a:stCxn id="201" idx="3"/>
            <a:endCxn id="20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07" name="Google Shape;207;p20"/>
          <p:cNvSpPr txBox="1"/>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100">
                <a:solidFill>
                  <a:srgbClr val="595959"/>
                </a:solidFill>
                <a:latin typeface="Calibri"/>
                <a:ea typeface="Calibri"/>
                <a:cs typeface="Calibri"/>
                <a:sym typeface="Calibri"/>
              </a:rPr>
              <a:t>‹#›</a:t>
            </a:fld>
            <a:endParaRPr sz="1100">
              <a:solidFill>
                <a:srgbClr val="595959"/>
              </a:solidFill>
              <a:latin typeface="Calibri"/>
              <a:ea typeface="Calibri"/>
              <a:cs typeface="Calibri"/>
              <a:sym typeface="Calibri"/>
            </a:endParaRPr>
          </a:p>
        </p:txBody>
      </p:sp>
      <p:sp>
        <p:nvSpPr>
          <p:cNvPr id="208" name="Google Shape;208;p20"/>
          <p:cNvSpPr txBox="1"/>
          <p:nvPr/>
        </p:nvSpPr>
        <p:spPr>
          <a:xfrm>
            <a:off x="0" y="0"/>
            <a:ext cx="9144000" cy="1160100"/>
          </a:xfrm>
          <a:prstGeom prst="rect">
            <a:avLst/>
          </a:prstGeom>
          <a:solidFill>
            <a:srgbClr val="005047"/>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rPr b="1" lang="en" sz="3000">
                <a:solidFill>
                  <a:srgbClr val="FDBD3E"/>
                </a:solidFill>
                <a:latin typeface="Verdana"/>
                <a:ea typeface="Verdana"/>
                <a:cs typeface="Verdana"/>
                <a:sym typeface="Verdana"/>
              </a:rPr>
              <a:t>Lesson Journey</a:t>
            </a:r>
            <a:endParaRPr b="1" sz="3000">
              <a:solidFill>
                <a:srgbClr val="FDBD3E"/>
              </a:solidFill>
              <a:latin typeface="Verdana"/>
              <a:ea typeface="Verdana"/>
              <a:cs typeface="Verdana"/>
              <a:sym typeface="Verdana"/>
            </a:endParaRPr>
          </a:p>
        </p:txBody>
      </p:sp>
      <p:pic>
        <p:nvPicPr>
          <p:cNvPr id="209" name="Google Shape;209;p20" title="hugeicons_task-done-01.png"/>
          <p:cNvPicPr preferRelativeResize="0"/>
          <p:nvPr/>
        </p:nvPicPr>
        <p:blipFill>
          <a:blip r:embed="rId4">
            <a:alphaModFix/>
          </a:blip>
          <a:stretch>
            <a:fillRect/>
          </a:stretch>
        </p:blipFill>
        <p:spPr>
          <a:xfrm>
            <a:off x="3628795" y="1554480"/>
            <a:ext cx="228600" cy="228600"/>
          </a:xfrm>
          <a:prstGeom prst="rect">
            <a:avLst/>
          </a:prstGeom>
          <a:noFill/>
          <a:ln>
            <a:noFill/>
          </a:ln>
        </p:spPr>
      </p:pic>
      <p:sp>
        <p:nvSpPr>
          <p:cNvPr id="210" name="Google Shape;210;p20"/>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b="1" sz="1800">
              <a:solidFill>
                <a:srgbClr val="595959"/>
              </a:solidFill>
              <a:latin typeface="Calibri"/>
              <a:ea typeface="Calibri"/>
              <a:cs typeface="Calibri"/>
              <a:sym typeface="Calibri"/>
            </a:endParaRPr>
          </a:p>
        </p:txBody>
      </p:sp>
      <p:pic>
        <p:nvPicPr>
          <p:cNvPr id="211" name="Google Shape;211;p20" title="hugeicons_chart-down.png"/>
          <p:cNvPicPr preferRelativeResize="0"/>
          <p:nvPr/>
        </p:nvPicPr>
        <p:blipFill>
          <a:blip r:embed="rId5">
            <a:alphaModFix/>
          </a:blip>
          <a:stretch>
            <a:fillRect/>
          </a:stretch>
        </p:blipFill>
        <p:spPr>
          <a:xfrm>
            <a:off x="4902133" y="3200400"/>
            <a:ext cx="228600" cy="228600"/>
          </a:xfrm>
          <a:prstGeom prst="rect">
            <a:avLst/>
          </a:prstGeom>
          <a:noFill/>
          <a:ln>
            <a:noFill/>
          </a:ln>
        </p:spPr>
      </p:pic>
      <p:sp>
        <p:nvSpPr>
          <p:cNvPr id="212" name="Google Shape;212;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213" name="Google Shape;213;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214" name="Google Shape;214;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215" name="Google Shape;215;p20" title="hugeicons_start-up-02.png"/>
          <p:cNvPicPr preferRelativeResize="0"/>
          <p:nvPr/>
        </p:nvPicPr>
        <p:blipFill>
          <a:blip r:embed="rId6">
            <a:alphaModFix/>
          </a:blip>
          <a:stretch>
            <a:fillRect/>
          </a:stretch>
        </p:blipFill>
        <p:spPr>
          <a:xfrm>
            <a:off x="1084454" y="1554480"/>
            <a:ext cx="228600" cy="228600"/>
          </a:xfrm>
          <a:prstGeom prst="rect">
            <a:avLst/>
          </a:prstGeom>
          <a:noFill/>
          <a:ln>
            <a:noFill/>
          </a:ln>
        </p:spPr>
      </p:pic>
      <p:sp>
        <p:nvSpPr>
          <p:cNvPr id="216" name="Google Shape;216;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17" name="Google Shape;217;p20" title="hugeicons_centralized.png"/>
          <p:cNvPicPr preferRelativeResize="0"/>
          <p:nvPr/>
        </p:nvPicPr>
        <p:blipFill>
          <a:blip r:embed="rId8">
            <a:alphaModFix/>
          </a:blip>
          <a:stretch>
            <a:fillRect/>
          </a:stretch>
        </p:blipFill>
        <p:spPr>
          <a:xfrm>
            <a:off x="7799832" y="3200400"/>
            <a:ext cx="228600" cy="228600"/>
          </a:xfrm>
          <a:prstGeom prst="rect">
            <a:avLst/>
          </a:prstGeom>
          <a:noFill/>
          <a:ln>
            <a:noFill/>
          </a:ln>
        </p:spPr>
      </p:pic>
      <p:pic>
        <p:nvPicPr>
          <p:cNvPr id="218" name="Google Shape;218;p20" title="hugeicons_pencil.png"/>
          <p:cNvPicPr preferRelativeResize="0"/>
          <p:nvPr/>
        </p:nvPicPr>
        <p:blipFill>
          <a:blip r:embed="rId9">
            <a:alphaModFix/>
          </a:blip>
          <a:stretch>
            <a:fillRect/>
          </a:stretch>
        </p:blipFill>
        <p:spPr>
          <a:xfrm>
            <a:off x="6519672" y="1554480"/>
            <a:ext cx="228600" cy="228600"/>
          </a:xfrm>
          <a:prstGeom prst="rect">
            <a:avLst/>
          </a:prstGeom>
          <a:noFill/>
          <a:ln>
            <a:noFill/>
          </a:ln>
        </p:spPr>
      </p:pic>
      <p:sp>
        <p:nvSpPr>
          <p:cNvPr id="219" name="Google Shape;219;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20" name="Google Shape;220;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 name="Shape 224"/>
        <p:cNvGrpSpPr/>
        <p:nvPr/>
      </p:nvGrpSpPr>
      <p:grpSpPr>
        <a:xfrm>
          <a:off x="0" y="0"/>
          <a:ext cx="0" cy="0"/>
          <a:chOff x="0" y="0"/>
          <a:chExt cx="0" cy="0"/>
        </a:xfrm>
      </p:grpSpPr>
      <p:sp>
        <p:nvSpPr>
          <p:cNvPr id="225" name="Google Shape;225;p2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Learning Activity - Shipping Automobiles </a:t>
            </a:r>
            <a:endParaRPr sz="2800">
              <a:latin typeface="Verdana"/>
              <a:ea typeface="Verdana"/>
              <a:cs typeface="Verdana"/>
              <a:sym typeface="Verdana"/>
            </a:endParaRPr>
          </a:p>
        </p:txBody>
      </p:sp>
      <p:sp>
        <p:nvSpPr>
          <p:cNvPr id="226" name="Google Shape;226;p21"/>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latin typeface="Calibri"/>
                <a:ea typeface="Calibri"/>
                <a:cs typeface="Calibri"/>
                <a:sym typeface="Calibri"/>
              </a:rPr>
              <a:t>An automobile manufacturer is preparing a shipment of cars and trucks on a cargo ship that can carry 21,600 tons.</a:t>
            </a:r>
            <a:endParaRPr>
              <a:latin typeface="Calibri"/>
              <a:ea typeface="Calibri"/>
              <a:cs typeface="Calibri"/>
              <a:sym typeface="Calibri"/>
            </a:endParaRPr>
          </a:p>
          <a:p>
            <a:pPr indent="0" lvl="0" marL="0" rtl="0" algn="l">
              <a:lnSpc>
                <a:spcPct val="90000"/>
              </a:lnSpc>
              <a:spcBef>
                <a:spcPts val="1200"/>
              </a:spcBef>
              <a:spcAft>
                <a:spcPts val="0"/>
              </a:spcAft>
              <a:buNone/>
            </a:pPr>
            <a:r>
              <a:rPr lang="en">
                <a:latin typeface="Calibri"/>
                <a:ea typeface="Calibri"/>
                <a:cs typeface="Calibri"/>
                <a:sym typeface="Calibri"/>
              </a:rPr>
              <a:t>The cars weigh 3.6 tons each, and the trucks weigh 7.5 tons each.</a:t>
            </a:r>
            <a:endParaRPr>
              <a:latin typeface="Calibri"/>
              <a:ea typeface="Calibri"/>
              <a:cs typeface="Calibri"/>
              <a:sym typeface="Calibri"/>
            </a:endParaRPr>
          </a:p>
          <a:p>
            <a:pPr indent="-342900" lvl="0" marL="457200" marR="3134738" rtl="0" algn="l">
              <a:lnSpc>
                <a:spcPct val="90000"/>
              </a:lnSpc>
              <a:spcBef>
                <a:spcPts val="1200"/>
              </a:spcBef>
              <a:spcAft>
                <a:spcPts val="0"/>
              </a:spcAft>
              <a:buSzPts val="1800"/>
              <a:buFont typeface="Calibri"/>
              <a:buAutoNum type="arabicPeriod"/>
            </a:pPr>
            <a:r>
              <a:rPr lang="en">
                <a:latin typeface="Calibri"/>
                <a:ea typeface="Calibri"/>
                <a:cs typeface="Calibri"/>
                <a:sym typeface="Calibri"/>
              </a:rPr>
              <a:t>Write an equation that represents the weight constraint of a shipment. Let c be the number of cars and t be the number of trucks.</a:t>
            </a:r>
            <a:endParaRPr>
              <a:latin typeface="Calibri"/>
              <a:ea typeface="Calibri"/>
              <a:cs typeface="Calibri"/>
              <a:sym typeface="Calibri"/>
            </a:endParaRPr>
          </a:p>
          <a:p>
            <a:pPr indent="-342900" lvl="0" marL="457200" marR="3134738" rtl="0" algn="l">
              <a:lnSpc>
                <a:spcPct val="90000"/>
              </a:lnSpc>
              <a:spcBef>
                <a:spcPts val="1000"/>
              </a:spcBef>
              <a:spcAft>
                <a:spcPts val="0"/>
              </a:spcAft>
              <a:buSzPts val="1800"/>
              <a:buFont typeface="Calibri"/>
              <a:buAutoNum type="arabicPeriod"/>
            </a:pPr>
            <a:r>
              <a:rPr lang="en">
                <a:latin typeface="Calibri"/>
                <a:ea typeface="Calibri"/>
                <a:cs typeface="Calibri"/>
                <a:sym typeface="Calibri"/>
              </a:rPr>
              <a:t>Find the number of cars that can be shipped if the cargo already has </a:t>
            </a:r>
            <a:r>
              <a:rPr b="1" lang="en">
                <a:latin typeface="Calibri"/>
                <a:ea typeface="Calibri"/>
                <a:cs typeface="Calibri"/>
                <a:sym typeface="Calibri"/>
              </a:rPr>
              <a:t>480</a:t>
            </a:r>
            <a:r>
              <a:rPr lang="en">
                <a:latin typeface="Calibri"/>
                <a:ea typeface="Calibri"/>
                <a:cs typeface="Calibri"/>
                <a:sym typeface="Calibri"/>
              </a:rPr>
              <a:t> trucks. Already has </a:t>
            </a:r>
            <a:r>
              <a:rPr b="1" lang="en">
                <a:latin typeface="Calibri"/>
                <a:ea typeface="Calibri"/>
                <a:cs typeface="Calibri"/>
                <a:sym typeface="Calibri"/>
              </a:rPr>
              <a:t>1,500</a:t>
            </a:r>
            <a:r>
              <a:rPr lang="en">
                <a:latin typeface="Calibri"/>
                <a:ea typeface="Calibri"/>
                <a:cs typeface="Calibri"/>
                <a:sym typeface="Calibri"/>
              </a:rPr>
              <a:t> trucks. Already has </a:t>
            </a:r>
            <a:r>
              <a:rPr b="1" lang="en">
                <a:latin typeface="Calibri"/>
                <a:ea typeface="Calibri"/>
                <a:cs typeface="Calibri"/>
                <a:sym typeface="Calibri"/>
              </a:rPr>
              <a:t>2,736</a:t>
            </a:r>
            <a:r>
              <a:rPr lang="en">
                <a:latin typeface="Calibri"/>
                <a:ea typeface="Calibri"/>
                <a:cs typeface="Calibri"/>
                <a:sym typeface="Calibri"/>
              </a:rPr>
              <a:t> trucks.</a:t>
            </a:r>
            <a:endParaRPr>
              <a:latin typeface="Calibri"/>
              <a:ea typeface="Calibri"/>
              <a:cs typeface="Calibri"/>
              <a:sym typeface="Calibri"/>
            </a:endParaRPr>
          </a:p>
          <a:p>
            <a:pPr indent="-342900" lvl="0" marL="457200" marR="3134738" rtl="0" algn="l">
              <a:lnSpc>
                <a:spcPct val="90000"/>
              </a:lnSpc>
              <a:spcBef>
                <a:spcPts val="1000"/>
              </a:spcBef>
              <a:spcAft>
                <a:spcPts val="1000"/>
              </a:spcAft>
              <a:buSzPts val="1800"/>
              <a:buFont typeface="Calibri"/>
              <a:buAutoNum type="arabicPeriod"/>
            </a:pPr>
            <a:r>
              <a:rPr lang="en">
                <a:latin typeface="Calibri"/>
                <a:ea typeface="Calibri"/>
                <a:cs typeface="Calibri"/>
                <a:sym typeface="Calibri"/>
              </a:rPr>
              <a:t>Find the number of cars that can be shipped if the cargo already has </a:t>
            </a:r>
            <a:r>
              <a:rPr i="1" lang="en">
                <a:latin typeface="Calibri"/>
                <a:ea typeface="Calibri"/>
                <a:cs typeface="Calibri"/>
                <a:sym typeface="Calibri"/>
              </a:rPr>
              <a:t>t</a:t>
            </a:r>
            <a:r>
              <a:rPr lang="en">
                <a:latin typeface="Calibri"/>
                <a:ea typeface="Calibri"/>
                <a:cs typeface="Calibri"/>
                <a:sym typeface="Calibri"/>
              </a:rPr>
              <a:t> trucks.</a:t>
            </a:r>
            <a:endParaRPr>
              <a:latin typeface="Calibri"/>
              <a:ea typeface="Calibri"/>
              <a:cs typeface="Calibri"/>
              <a:sym typeface="Calibri"/>
            </a:endParaRPr>
          </a:p>
        </p:txBody>
      </p:sp>
      <p:sp>
        <p:nvSpPr>
          <p:cNvPr id="227" name="Google Shape;22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21"/>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1.9.2 Writing an Equation to Represent a Constraint</a:t>
            </a:r>
            <a:endParaRPr/>
          </a:p>
        </p:txBody>
      </p:sp>
      <p:pic>
        <p:nvPicPr>
          <p:cNvPr id="229" name="Google Shape;229;p21"/>
          <p:cNvPicPr preferRelativeResize="0"/>
          <p:nvPr/>
        </p:nvPicPr>
        <p:blipFill>
          <a:blip r:embed="rId4">
            <a:alphaModFix/>
          </a:blip>
          <a:stretch>
            <a:fillRect/>
          </a:stretch>
        </p:blipFill>
        <p:spPr>
          <a:xfrm>
            <a:off x="5621250" y="2328550"/>
            <a:ext cx="2937549" cy="19576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Learning Activity </a:t>
            </a:r>
            <a:r>
              <a:rPr lang="en" sz="2800">
                <a:latin typeface="Verdana"/>
                <a:ea typeface="Verdana"/>
                <a:cs typeface="Verdana"/>
                <a:sym typeface="Verdana"/>
              </a:rPr>
              <a:t>- Shipping Automobiles </a:t>
            </a:r>
            <a:endParaRPr sz="2800">
              <a:latin typeface="Verdana"/>
              <a:ea typeface="Verdana"/>
              <a:cs typeface="Verdana"/>
              <a:sym typeface="Verdana"/>
            </a:endParaRPr>
          </a:p>
          <a:p>
            <a:pPr indent="0" lvl="0" marL="0" marR="0" rtl="0" algn="l">
              <a:lnSpc>
                <a:spcPct val="100000"/>
              </a:lnSpc>
              <a:spcBef>
                <a:spcPts val="0"/>
              </a:spcBef>
              <a:spcAft>
                <a:spcPts val="0"/>
              </a:spcAft>
              <a:buNone/>
            </a:pPr>
            <a:r>
              <a:t/>
            </a:r>
            <a:endParaRPr>
              <a:latin typeface="Verdana"/>
              <a:ea typeface="Verdana"/>
              <a:cs typeface="Verdana"/>
              <a:sym typeface="Verdana"/>
            </a:endParaRPr>
          </a:p>
        </p:txBody>
      </p:sp>
      <p:sp>
        <p:nvSpPr>
          <p:cNvPr id="235" name="Google Shape;235;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6" name="Google Shape;236;p22">
            <a:hlinkClick action="ppaction://hlinksldjump" r:id="rId4"/>
          </p:cNvPr>
          <p:cNvSpPr/>
          <p:nvPr/>
        </p:nvSpPr>
        <p:spPr>
          <a:xfrm>
            <a:off x="7370850" y="369712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237" name="Google Shape;237;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Use the following information for questions 4 - 6. For a different shipment, cars are loaded first, and then trucks are loaded afterward.</a:t>
            </a:r>
            <a:endParaRPr>
              <a:latin typeface="Calibri"/>
              <a:ea typeface="Calibri"/>
              <a:cs typeface="Calibri"/>
              <a:sym typeface="Calibri"/>
            </a:endParaRPr>
          </a:p>
          <a:p>
            <a:pPr indent="-342900" lvl="0" marL="457200" rtl="0" algn="l">
              <a:spcBef>
                <a:spcPts val="1200"/>
              </a:spcBef>
              <a:spcAft>
                <a:spcPts val="0"/>
              </a:spcAft>
              <a:buSzPts val="1800"/>
              <a:buFont typeface="Calibri"/>
              <a:buAutoNum type="arabicPeriod"/>
            </a:pPr>
            <a:r>
              <a:rPr lang="en">
                <a:latin typeface="Calibri"/>
                <a:ea typeface="Calibri"/>
                <a:cs typeface="Calibri"/>
                <a:sym typeface="Calibri"/>
              </a:rPr>
              <a:t>Write an equation you could enter into a calculator or a spreadsheet tool to find the number of trucks that can be shipped if the number of cars is known.</a:t>
            </a:r>
            <a:endParaRPr>
              <a:latin typeface="Calibri"/>
              <a:ea typeface="Calibri"/>
              <a:cs typeface="Calibri"/>
              <a:sym typeface="Calibri"/>
            </a:endParaRPr>
          </a:p>
          <a:p>
            <a:pPr indent="-342900" lvl="0" marL="457200" rtl="0" algn="l">
              <a:spcBef>
                <a:spcPts val="0"/>
              </a:spcBef>
              <a:spcAft>
                <a:spcPts val="0"/>
              </a:spcAft>
              <a:buSzPts val="1800"/>
              <a:buFont typeface="Calibri"/>
              <a:buAutoNum type="arabicPeriod"/>
            </a:pPr>
            <a:r>
              <a:rPr lang="en">
                <a:latin typeface="Calibri"/>
                <a:ea typeface="Calibri"/>
                <a:cs typeface="Calibri"/>
                <a:sym typeface="Calibri"/>
              </a:rPr>
              <a:t>Use your equation and a calculator or a computer to find the number of trucks that can be shipped if the cargo already has 1,000 cars.</a:t>
            </a:r>
            <a:endParaRPr>
              <a:latin typeface="Calibri"/>
              <a:ea typeface="Calibri"/>
              <a:cs typeface="Calibri"/>
              <a:sym typeface="Calibri"/>
            </a:endParaRPr>
          </a:p>
          <a:p>
            <a:pPr indent="-342900" lvl="0" marL="457200" rtl="0" algn="l">
              <a:spcBef>
                <a:spcPts val="0"/>
              </a:spcBef>
              <a:spcAft>
                <a:spcPts val="0"/>
              </a:spcAft>
              <a:buSzPts val="1800"/>
              <a:buFont typeface="Calibri"/>
              <a:buAutoNum type="arabicPeriod"/>
            </a:pPr>
            <a:r>
              <a:rPr lang="en">
                <a:latin typeface="Calibri"/>
                <a:ea typeface="Calibri"/>
                <a:cs typeface="Calibri"/>
                <a:sym typeface="Calibri"/>
              </a:rPr>
              <a:t>Use your equation and a calculator or a computer to find the number of trucks that can be shipped if the cargo already has 4,250 cars.</a:t>
            </a:r>
            <a:endParaRPr>
              <a:latin typeface="Calibri"/>
              <a:ea typeface="Calibri"/>
              <a:cs typeface="Calibri"/>
              <a:sym typeface="Calibri"/>
            </a:endParaRPr>
          </a:p>
        </p:txBody>
      </p:sp>
      <p:sp>
        <p:nvSpPr>
          <p:cNvPr id="238" name="Google Shape;238;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1.9.2 Writing an Equation to Represent a Constraint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2" name="Shape 242"/>
        <p:cNvGrpSpPr/>
        <p:nvPr/>
      </p:nvGrpSpPr>
      <p:grpSpPr>
        <a:xfrm>
          <a:off x="0" y="0"/>
          <a:ext cx="0" cy="0"/>
          <a:chOff x="0" y="0"/>
          <a:chExt cx="0" cy="0"/>
        </a:xfrm>
      </p:grpSpPr>
      <p:sp>
        <p:nvSpPr>
          <p:cNvPr id="243" name="Google Shape;243;p23"/>
          <p:cNvSpPr txBox="1"/>
          <p:nvPr>
            <p:ph type="title"/>
          </p:nvPr>
        </p:nvSpPr>
        <p:spPr>
          <a:xfrm>
            <a:off x="142625" y="445025"/>
            <a:ext cx="8918400" cy="6156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Learning Strategies </a:t>
            </a:r>
            <a:r>
              <a:rPr lang="en" sz="2800">
                <a:latin typeface="Verdana"/>
                <a:ea typeface="Verdana"/>
                <a:cs typeface="Verdana"/>
                <a:sym typeface="Verdana"/>
              </a:rPr>
              <a:t>- </a:t>
            </a:r>
            <a:r>
              <a:rPr lang="en" sz="2800">
                <a:latin typeface="Verdana"/>
                <a:ea typeface="Verdana"/>
                <a:cs typeface="Verdana"/>
                <a:sym typeface="Verdana"/>
              </a:rPr>
              <a:t>Shipping Automobiles </a:t>
            </a:r>
            <a:endParaRPr sz="2800">
              <a:latin typeface="Verdana"/>
              <a:ea typeface="Verdana"/>
              <a:cs typeface="Verdana"/>
              <a:sym typeface="Verdana"/>
            </a:endParaRPr>
          </a:p>
        </p:txBody>
      </p:sp>
      <p:sp>
        <p:nvSpPr>
          <p:cNvPr id="244" name="Google Shape;244;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5" name="Google Shape;245;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1.9.2 Writing an Equation to Represent a Constraint</a:t>
            </a:r>
            <a:endParaRPr/>
          </a:p>
        </p:txBody>
      </p:sp>
      <p:pic>
        <p:nvPicPr>
          <p:cNvPr id="246" name="Google Shape;246;p23"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47" name="Google Shape;247;p23"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48" name="Google Shape;248;p23"/>
          <p:cNvSpPr/>
          <p:nvPr/>
        </p:nvSpPr>
        <p:spPr>
          <a:xfrm>
            <a:off x="5034300" y="1836100"/>
            <a:ext cx="3798000" cy="28221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I will out step-by-step directions for using your graphing tool. Follow along as I read them out loud so everyone knows how to enter equations and test them.</a:t>
            </a:r>
            <a:endParaRPr>
              <a:solidFill>
                <a:schemeClr val="dk1"/>
              </a:solidFill>
              <a:latin typeface="Noto Sans Medium"/>
              <a:ea typeface="Noto Sans Medium"/>
              <a:cs typeface="Noto Sans Medium"/>
              <a:sym typeface="Noto Sans Medium"/>
            </a:endParaRPr>
          </a:p>
          <a:p>
            <a:pPr indent="-317500" lvl="0" marL="457200" rtl="0" algn="l">
              <a:spcBef>
                <a:spcPts val="100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Use the directions to enter your equation. Then, try typing in a value for one variable to see what the other one would be. Let’s test a few together first!"</a:t>
            </a:r>
            <a:endParaRPr>
              <a:solidFill>
                <a:schemeClr val="dk1"/>
              </a:solidFill>
              <a:latin typeface="Noto Sans Medium"/>
              <a:ea typeface="Noto Sans Medium"/>
              <a:cs typeface="Noto Sans Medium"/>
              <a:sym typeface="Noto Sans Medium"/>
            </a:endParaRPr>
          </a:p>
          <a:p>
            <a:pPr indent="0" lvl="0" marL="0" rtl="0" algn="r">
              <a:spcBef>
                <a:spcPts val="1000"/>
              </a:spcBef>
              <a:spcAft>
                <a:spcPts val="0"/>
              </a:spcAft>
              <a:buNone/>
            </a:pPr>
            <a:r>
              <a:rPr lang="en" sz="1000">
                <a:solidFill>
                  <a:schemeClr val="dk1"/>
                </a:solidFill>
                <a:latin typeface="Noto Sans Light"/>
                <a:ea typeface="Noto Sans Light"/>
                <a:cs typeface="Noto Sans Light"/>
                <a:sym typeface="Noto Sans Light"/>
              </a:rPr>
              <a:t>Access for Perception</a:t>
            </a:r>
            <a:endParaRPr>
              <a:latin typeface="Noto Sans Light"/>
              <a:ea typeface="Noto Sans Light"/>
              <a:cs typeface="Noto Sans Light"/>
              <a:sym typeface="Noto Sans Light"/>
            </a:endParaRPr>
          </a:p>
        </p:txBody>
      </p:sp>
      <p:sp>
        <p:nvSpPr>
          <p:cNvPr id="249" name="Google Shape;249;p23"/>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3" name="Shape 253"/>
        <p:cNvGrpSpPr/>
        <p:nvPr/>
      </p:nvGrpSpPr>
      <p:grpSpPr>
        <a:xfrm>
          <a:off x="0" y="0"/>
          <a:ext cx="0" cy="0"/>
          <a:chOff x="0" y="0"/>
          <a:chExt cx="0" cy="0"/>
        </a:xfrm>
      </p:grpSpPr>
      <p:sp>
        <p:nvSpPr>
          <p:cNvPr id="254" name="Google Shape;254;p24"/>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255" name="Google Shape;255;p24"/>
          <p:cNvSpPr txBox="1"/>
          <p:nvPr>
            <p:ph idx="1" type="body"/>
          </p:nvPr>
        </p:nvSpPr>
        <p:spPr>
          <a:xfrm>
            <a:off x="311700" y="1160325"/>
            <a:ext cx="8375100" cy="349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latin typeface="Calibri"/>
                <a:ea typeface="Calibri"/>
                <a:cs typeface="Calibri"/>
                <a:sym typeface="Calibri"/>
              </a:rPr>
              <a:t>For numbers 1 and 2, use the following situation:</a:t>
            </a:r>
            <a:endParaRPr>
              <a:latin typeface="Calibri"/>
              <a:ea typeface="Calibri"/>
              <a:cs typeface="Calibri"/>
              <a:sym typeface="Calibri"/>
            </a:endParaRPr>
          </a:p>
          <a:p>
            <a:pPr indent="0" lvl="0" marL="0" rtl="0" algn="l">
              <a:lnSpc>
                <a:spcPct val="100000"/>
              </a:lnSpc>
              <a:spcBef>
                <a:spcPts val="1200"/>
              </a:spcBef>
              <a:spcAft>
                <a:spcPts val="0"/>
              </a:spcAft>
              <a:buNone/>
            </a:pPr>
            <a:r>
              <a:rPr lang="en">
                <a:latin typeface="Calibri"/>
                <a:ea typeface="Calibri"/>
                <a:cs typeface="Calibri"/>
                <a:sym typeface="Calibri"/>
              </a:rPr>
              <a:t>For yet another shipment, the manufacturer is also shipping motorcycles, which weigh 0.3 ton each.</a:t>
            </a:r>
            <a:endParaRPr>
              <a:latin typeface="Calibri"/>
              <a:ea typeface="Calibri"/>
              <a:cs typeface="Calibri"/>
              <a:sym typeface="Calibri"/>
            </a:endParaRPr>
          </a:p>
          <a:p>
            <a:pPr indent="-342900" lvl="0" marL="457200" rtl="0" algn="l">
              <a:lnSpc>
                <a:spcPct val="100000"/>
              </a:lnSpc>
              <a:spcBef>
                <a:spcPts val="1200"/>
              </a:spcBef>
              <a:spcAft>
                <a:spcPts val="0"/>
              </a:spcAft>
              <a:buSzPts val="1800"/>
              <a:buFont typeface="Calibri"/>
              <a:buAutoNum type="arabicPeriod"/>
            </a:pPr>
            <a:r>
              <a:rPr lang="en">
                <a:latin typeface="Calibri"/>
                <a:ea typeface="Calibri"/>
                <a:cs typeface="Calibri"/>
                <a:sym typeface="Calibri"/>
              </a:rPr>
              <a:t>Write an equation that you could enter into a calculator or a spreadsheet tool to find the number of motorcycles that can be shipped, </a:t>
            </a:r>
            <a:r>
              <a:rPr i="1" lang="en">
                <a:latin typeface="Calibri"/>
                <a:ea typeface="Calibri"/>
                <a:cs typeface="Calibri"/>
                <a:sym typeface="Calibri"/>
              </a:rPr>
              <a:t>m</a:t>
            </a:r>
            <a:r>
              <a:rPr lang="en">
                <a:latin typeface="Calibri"/>
                <a:ea typeface="Calibri"/>
                <a:cs typeface="Calibri"/>
                <a:sym typeface="Calibri"/>
              </a:rPr>
              <a:t>, if the number of cars and trucks are known.</a:t>
            </a:r>
            <a:endParaRPr>
              <a:latin typeface="Calibri"/>
              <a:ea typeface="Calibri"/>
              <a:cs typeface="Calibri"/>
              <a:sym typeface="Calibri"/>
            </a:endParaRPr>
          </a:p>
          <a:p>
            <a:pPr indent="-342900" lvl="0" marL="457200" rtl="0" algn="l">
              <a:lnSpc>
                <a:spcPct val="100000"/>
              </a:lnSpc>
              <a:spcBef>
                <a:spcPts val="1000"/>
              </a:spcBef>
              <a:spcAft>
                <a:spcPts val="1000"/>
              </a:spcAft>
              <a:buSzPts val="1800"/>
              <a:buFont typeface="Calibri"/>
              <a:buAutoNum type="arabicPeriod"/>
            </a:pPr>
            <a:r>
              <a:rPr lang="en">
                <a:latin typeface="Calibri"/>
                <a:ea typeface="Calibri"/>
                <a:cs typeface="Calibri"/>
                <a:sym typeface="Calibri"/>
              </a:rPr>
              <a:t>Use your equation to find the number of motorcycles that can be shipped if the cargo already contains 1,200 trucks and 3,000 cars.</a:t>
            </a:r>
            <a:endParaRPr>
              <a:latin typeface="Calibri"/>
              <a:ea typeface="Calibri"/>
              <a:cs typeface="Calibri"/>
              <a:sym typeface="Calibri"/>
            </a:endParaRPr>
          </a:p>
        </p:txBody>
      </p:sp>
      <p:sp>
        <p:nvSpPr>
          <p:cNvPr id="256" name="Google Shape;256;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7" name="Google Shape;257;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1.9.2 Writing an Equation to Represent a Constraint</a:t>
            </a:r>
            <a:endParaRPr/>
          </a:p>
        </p:txBody>
      </p:sp>
      <p:pic>
        <p:nvPicPr>
          <p:cNvPr id="258" name="Google Shape;258;p24"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sp>
        <p:nvSpPr>
          <p:cNvPr id="263" name="Google Shape;263;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64" name="Google Shape;264;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total revenue a high school makes from a play is </a:t>
            </a:r>
            <a:r>
              <a:rPr i="1" lang="en"/>
              <a:t>T</a:t>
            </a:r>
            <a:r>
              <a:rPr lang="en"/>
              <a:t> dollars. The revenue is made from selling tickets at $3.25 per child ticket, </a:t>
            </a:r>
            <a:r>
              <a:rPr i="1" lang="en"/>
              <a:t>c</a:t>
            </a:r>
            <a:r>
              <a:rPr lang="en"/>
              <a:t>, and $7.50 per adult ticket, </a:t>
            </a:r>
            <a:r>
              <a:rPr i="1" lang="en"/>
              <a:t>a</a:t>
            </a:r>
            <a:r>
              <a:rPr lang="en"/>
              <a:t>. Which equation is best to find the number of child tickets sold?</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65" name="Google Shape;265;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6" name="Google Shape;266;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1.9.2 Writing an Equation to Represent a Constraint</a:t>
            </a:r>
            <a:endParaRPr/>
          </a:p>
        </p:txBody>
      </p:sp>
      <p:pic>
        <p:nvPicPr>
          <p:cNvPr id="267" name="Google Shape;267;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68" name="Google Shape;268;p25">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69" name="Google Shape;269;p25"/>
          <p:cNvGraphicFramePr/>
          <p:nvPr/>
        </p:nvGraphicFramePr>
        <p:xfrm>
          <a:off x="952500" y="3199300"/>
          <a:ext cx="3000000" cy="3000000"/>
        </p:xfrm>
        <a:graphic>
          <a:graphicData uri="http://schemas.openxmlformats.org/drawingml/2006/table">
            <a:tbl>
              <a:tblPr>
                <a:noFill/>
                <a:tableStyleId>{EEB511C0-0230-4C4B-A904-AE42074BEEF8}</a:tableStyleId>
              </a:tblPr>
              <a:tblGrid>
                <a:gridCol w="3619500"/>
                <a:gridCol w="3619500"/>
              </a:tblGrid>
              <a:tr h="381000">
                <a:tc>
                  <a:txBody>
                    <a:bodyPr/>
                    <a:lstStyle/>
                    <a:p>
                      <a:pPr indent="-317500" lvl="0" marL="457200" rtl="0" algn="l">
                        <a:spcBef>
                          <a:spcPts val="0"/>
                        </a:spcBef>
                        <a:spcAft>
                          <a:spcPts val="0"/>
                        </a:spcAft>
                        <a:buSzPts val="1400"/>
                        <a:buAutoNum type="alphaUcPeriod"/>
                      </a:pPr>
                      <a:r>
                        <a:rPr i="1" lang="en"/>
                        <a:t>T</a:t>
                      </a:r>
                      <a:r>
                        <a:rPr lang="en"/>
                        <a:t> = 3.25</a:t>
                      </a:r>
                      <a:r>
                        <a:rPr i="1" lang="en"/>
                        <a:t>c</a:t>
                      </a:r>
                      <a:r>
                        <a:rPr lang="en"/>
                        <a:t> + 7.50</a:t>
                      </a:r>
                      <a:r>
                        <a:rPr i="1" lang="en"/>
                        <a:t>a</a:t>
                      </a:r>
                      <a:endParaRPr i="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3"/>
                      </a:pPr>
                      <a:r>
                        <a:rPr i="1" lang="en"/>
                        <a:t>a</a:t>
                      </a:r>
                      <a:r>
                        <a:rPr lang="en"/>
                        <a:t> = (</a:t>
                      </a:r>
                      <a:r>
                        <a:rPr i="1" lang="en"/>
                        <a:t>T </a:t>
                      </a:r>
                      <a:r>
                        <a:rPr lang="en">
                          <a:solidFill>
                            <a:schemeClr val="dk1"/>
                          </a:solidFill>
                        </a:rPr>
                        <a:t>–</a:t>
                      </a:r>
                      <a:r>
                        <a:rPr lang="en"/>
                        <a:t> 3.25</a:t>
                      </a:r>
                      <a:r>
                        <a:rPr i="1" lang="en"/>
                        <a:t>c</a:t>
                      </a:r>
                      <a:r>
                        <a:rPr lang="en"/>
                        <a:t>)/7.50</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17500" lvl="0" marL="457200" rtl="0" algn="l">
                        <a:spcBef>
                          <a:spcPts val="0"/>
                        </a:spcBef>
                        <a:spcAft>
                          <a:spcPts val="0"/>
                        </a:spcAft>
                        <a:buSzPts val="1400"/>
                        <a:buAutoNum type="alphaUcPeriod" startAt="2"/>
                      </a:pPr>
                      <a:r>
                        <a:rPr i="1" lang="en">
                          <a:solidFill>
                            <a:schemeClr val="dk1"/>
                          </a:solidFill>
                        </a:rPr>
                        <a:t>c</a:t>
                      </a:r>
                      <a:r>
                        <a:rPr lang="en">
                          <a:solidFill>
                            <a:schemeClr val="dk1"/>
                          </a:solidFill>
                        </a:rPr>
                        <a:t> = (</a:t>
                      </a:r>
                      <a:r>
                        <a:rPr i="1" lang="en">
                          <a:solidFill>
                            <a:schemeClr val="dk1"/>
                          </a:solidFill>
                        </a:rPr>
                        <a:t>T</a:t>
                      </a:r>
                      <a:r>
                        <a:rPr lang="en">
                          <a:solidFill>
                            <a:schemeClr val="dk1"/>
                          </a:solidFill>
                        </a:rPr>
                        <a:t> – 7.50</a:t>
                      </a:r>
                      <a:r>
                        <a:rPr i="1" lang="en">
                          <a:solidFill>
                            <a:schemeClr val="dk1"/>
                          </a:solidFill>
                        </a:rPr>
                        <a:t>a</a:t>
                      </a:r>
                      <a:r>
                        <a:rPr lang="en">
                          <a:solidFill>
                            <a:schemeClr val="dk1"/>
                          </a:solidFill>
                        </a:rPr>
                        <a:t>)/3.25</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4"/>
                      </a:pPr>
                      <a:r>
                        <a:rPr i="1" lang="en"/>
                        <a:t>C </a:t>
                      </a:r>
                      <a:r>
                        <a:rPr lang="en"/>
                        <a:t>= (</a:t>
                      </a:r>
                      <a:r>
                        <a:rPr i="1" lang="en"/>
                        <a:t>T</a:t>
                      </a:r>
                      <a:r>
                        <a:rPr lang="en"/>
                        <a:t>)/3.25</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73" name="Shape 273"/>
        <p:cNvGrpSpPr/>
        <p:nvPr/>
      </p:nvGrpSpPr>
      <p:grpSpPr>
        <a:xfrm>
          <a:off x="0" y="0"/>
          <a:ext cx="0" cy="0"/>
          <a:chOff x="0" y="0"/>
          <a:chExt cx="0" cy="0"/>
        </a:xfrm>
      </p:grpSpPr>
      <p:sp>
        <p:nvSpPr>
          <p:cNvPr id="274" name="Google Shape;274;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275" name="Google Shape;275;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You are buying chicken and steak for a barbeque. Chicken costs $1.29/lb and steak costs $3.49/lb.</a:t>
            </a:r>
            <a:endParaRPr>
              <a:latin typeface="Calibri"/>
              <a:ea typeface="Calibri"/>
              <a:cs typeface="Calibri"/>
              <a:sym typeface="Calibri"/>
            </a:endParaRPr>
          </a:p>
          <a:p>
            <a:pPr indent="0" lvl="0" marL="0" rtl="0" algn="l">
              <a:spcBef>
                <a:spcPts val="800"/>
              </a:spcBef>
              <a:spcAft>
                <a:spcPts val="0"/>
              </a:spcAft>
              <a:buNone/>
            </a:pPr>
            <a:r>
              <a:rPr b="1" lang="en">
                <a:latin typeface="Calibri"/>
                <a:ea typeface="Calibri"/>
                <a:cs typeface="Calibri"/>
                <a:sym typeface="Calibri"/>
              </a:rPr>
              <a:t>STEP 1: </a:t>
            </a:r>
            <a:r>
              <a:rPr lang="en">
                <a:latin typeface="Calibri"/>
                <a:ea typeface="Calibri"/>
                <a:cs typeface="Calibri"/>
                <a:sym typeface="Calibri"/>
              </a:rPr>
              <a:t>Identify known variables.</a:t>
            </a:r>
            <a:endParaRPr>
              <a:latin typeface="Calibri"/>
              <a:ea typeface="Calibri"/>
              <a:cs typeface="Calibri"/>
              <a:sym typeface="Calibri"/>
            </a:endParaRPr>
          </a:p>
          <a:p>
            <a:pPr indent="0" lvl="0" marL="0" rtl="0" algn="l">
              <a:spcBef>
                <a:spcPts val="800"/>
              </a:spcBef>
              <a:spcAft>
                <a:spcPts val="0"/>
              </a:spcAft>
              <a:buNone/>
            </a:pPr>
            <a:r>
              <a:rPr b="1" lang="en">
                <a:latin typeface="Calibri"/>
                <a:ea typeface="Calibri"/>
                <a:cs typeface="Calibri"/>
                <a:sym typeface="Calibri"/>
              </a:rPr>
              <a:t>STEP 2: </a:t>
            </a:r>
            <a:r>
              <a:rPr lang="en">
                <a:latin typeface="Calibri"/>
                <a:ea typeface="Calibri"/>
                <a:cs typeface="Calibri"/>
                <a:sym typeface="Calibri"/>
              </a:rPr>
              <a:t>What sentence might you use to describe the total cost of the barbeque?</a:t>
            </a:r>
            <a:endParaRPr>
              <a:latin typeface="Calibri"/>
              <a:ea typeface="Calibri"/>
              <a:cs typeface="Calibri"/>
              <a:sym typeface="Calibri"/>
            </a:endParaRPr>
          </a:p>
          <a:p>
            <a:pPr indent="0" lvl="0" marL="0" rtl="0" algn="l">
              <a:spcBef>
                <a:spcPts val="800"/>
              </a:spcBef>
              <a:spcAft>
                <a:spcPts val="0"/>
              </a:spcAft>
              <a:buNone/>
            </a:pPr>
            <a:r>
              <a:rPr b="1" lang="en">
                <a:latin typeface="Calibri"/>
                <a:ea typeface="Calibri"/>
                <a:cs typeface="Calibri"/>
                <a:sym typeface="Calibri"/>
              </a:rPr>
              <a:t>STEP 3: </a:t>
            </a:r>
            <a:r>
              <a:rPr lang="en">
                <a:latin typeface="Calibri"/>
                <a:ea typeface="Calibri"/>
                <a:cs typeface="Calibri"/>
                <a:sym typeface="Calibri"/>
              </a:rPr>
              <a:t>Write an equation to show the total cost, T, of the meat.</a:t>
            </a:r>
            <a:endParaRPr>
              <a:latin typeface="Calibri"/>
              <a:ea typeface="Calibri"/>
              <a:cs typeface="Calibri"/>
              <a:sym typeface="Calibri"/>
            </a:endParaRPr>
          </a:p>
          <a:p>
            <a:pPr indent="-342900" lvl="0" marL="457200" rtl="0" algn="l">
              <a:spcBef>
                <a:spcPts val="800"/>
              </a:spcBef>
              <a:spcAft>
                <a:spcPts val="0"/>
              </a:spcAft>
              <a:buSzPts val="1800"/>
              <a:buFont typeface="Calibri"/>
              <a:buAutoNum type="arabicPeriod"/>
            </a:pPr>
            <a:r>
              <a:rPr lang="en">
                <a:latin typeface="Calibri"/>
                <a:ea typeface="Calibri"/>
                <a:cs typeface="Calibri"/>
                <a:sym typeface="Calibri"/>
              </a:rPr>
              <a:t>You have $100 to spend on the barbeque. Use this information and rewrite the equation from </a:t>
            </a:r>
            <a:r>
              <a:rPr b="1" lang="en">
                <a:latin typeface="Calibri"/>
                <a:ea typeface="Calibri"/>
                <a:cs typeface="Calibri"/>
                <a:sym typeface="Calibri"/>
              </a:rPr>
              <a:t>STEP 3</a:t>
            </a:r>
            <a:r>
              <a:rPr lang="en">
                <a:latin typeface="Calibri"/>
                <a:ea typeface="Calibri"/>
                <a:cs typeface="Calibri"/>
                <a:sym typeface="Calibri"/>
              </a:rPr>
              <a:t> to find the number of pounds of chicken, </a:t>
            </a:r>
            <a:r>
              <a:rPr i="1" lang="en">
                <a:latin typeface="Calibri"/>
                <a:ea typeface="Calibri"/>
                <a:cs typeface="Calibri"/>
                <a:sym typeface="Calibri"/>
              </a:rPr>
              <a:t>c</a:t>
            </a:r>
            <a:r>
              <a:rPr lang="en">
                <a:latin typeface="Calibri"/>
                <a:ea typeface="Calibri"/>
                <a:cs typeface="Calibri"/>
                <a:sym typeface="Calibri"/>
              </a:rPr>
              <a:t>, that you can buy.</a:t>
            </a:r>
            <a:endParaRPr>
              <a:latin typeface="Calibri"/>
              <a:ea typeface="Calibri"/>
              <a:cs typeface="Calibri"/>
              <a:sym typeface="Calibri"/>
            </a:endParaRPr>
          </a:p>
          <a:p>
            <a:pPr indent="-342900" lvl="0" marL="457200" rtl="0" algn="l">
              <a:spcBef>
                <a:spcPts val="0"/>
              </a:spcBef>
              <a:spcAft>
                <a:spcPts val="0"/>
              </a:spcAft>
              <a:buSzPts val="1800"/>
              <a:buFont typeface="Calibri"/>
              <a:buAutoNum type="arabicPeriod"/>
            </a:pPr>
            <a:r>
              <a:rPr lang="en">
                <a:latin typeface="Calibri"/>
                <a:ea typeface="Calibri"/>
                <a:cs typeface="Calibri"/>
                <a:sym typeface="Calibri"/>
              </a:rPr>
              <a:t>You have $100 to spend on the barbeque. Use this information and r</a:t>
            </a:r>
            <a:r>
              <a:rPr lang="en">
                <a:latin typeface="Calibri"/>
                <a:ea typeface="Calibri"/>
                <a:cs typeface="Calibri"/>
                <a:sym typeface="Calibri"/>
              </a:rPr>
              <a:t>ewrite the equation from </a:t>
            </a:r>
            <a:r>
              <a:rPr b="1" lang="en">
                <a:latin typeface="Calibri"/>
                <a:ea typeface="Calibri"/>
                <a:cs typeface="Calibri"/>
                <a:sym typeface="Calibri"/>
              </a:rPr>
              <a:t>STEP 3</a:t>
            </a:r>
            <a:r>
              <a:rPr lang="en">
                <a:latin typeface="Calibri"/>
                <a:ea typeface="Calibri"/>
                <a:cs typeface="Calibri"/>
                <a:sym typeface="Calibri"/>
              </a:rPr>
              <a:t> </a:t>
            </a:r>
            <a:r>
              <a:rPr lang="en">
                <a:latin typeface="Calibri"/>
                <a:ea typeface="Calibri"/>
                <a:cs typeface="Calibri"/>
                <a:sym typeface="Calibri"/>
              </a:rPr>
              <a:t>to find the number of pounds of steak, </a:t>
            </a:r>
            <a:r>
              <a:rPr i="1" lang="en">
                <a:latin typeface="Calibri"/>
                <a:ea typeface="Calibri"/>
                <a:cs typeface="Calibri"/>
                <a:sym typeface="Calibri"/>
              </a:rPr>
              <a:t>s</a:t>
            </a:r>
            <a:r>
              <a:rPr lang="en">
                <a:latin typeface="Calibri"/>
                <a:ea typeface="Calibri"/>
                <a:cs typeface="Calibri"/>
                <a:sym typeface="Calibri"/>
              </a:rPr>
              <a:t>, that you can buy.</a:t>
            </a:r>
            <a:endParaRPr>
              <a:latin typeface="Calibri"/>
              <a:ea typeface="Calibri"/>
              <a:cs typeface="Calibri"/>
              <a:sym typeface="Calibri"/>
            </a:endParaRPr>
          </a:p>
          <a:p>
            <a:pPr indent="0" lvl="0" marL="0" rtl="0" algn="l">
              <a:spcBef>
                <a:spcPts val="800"/>
              </a:spcBef>
              <a:spcAft>
                <a:spcPts val="800"/>
              </a:spcAft>
              <a:buNone/>
            </a:pPr>
            <a:r>
              <a:t/>
            </a:r>
            <a:endParaRPr sz="1600"/>
          </a:p>
        </p:txBody>
      </p:sp>
      <p:sp>
        <p:nvSpPr>
          <p:cNvPr id="276" name="Google Shape;276;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7" name="Google Shape;277;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1.9.2 Writing an Equation to Represent a Constraint - Additional Resources</a:t>
            </a:r>
            <a:endParaRPr/>
          </a:p>
        </p:txBody>
      </p:sp>
      <p:pic>
        <p:nvPicPr>
          <p:cNvPr id="278" name="Google Shape;278;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27"/>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84" name="Google Shape;284;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5" name="Google Shape;285;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6" name="Google Shape;286;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7" name="Google Shape;287;p27"/>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8" name="Google Shape;288;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9" name="Google Shape;289;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90" name="Google Shape;290;p27"/>
          <p:cNvCxnSpPr>
            <a:stCxn id="284" idx="2"/>
            <a:endCxn id="28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91" name="Google Shape;291;p27"/>
          <p:cNvCxnSpPr>
            <a:stCxn id="286" idx="3"/>
            <a:endCxn id="28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92" name="Google Shape;292;p27"/>
          <p:cNvCxnSpPr>
            <a:stCxn id="285" idx="3"/>
            <a:endCxn id="28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93" name="Google Shape;293;p27"/>
          <p:cNvCxnSpPr>
            <a:stCxn id="287" idx="3"/>
            <a:endCxn id="28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94" name="Google Shape;294;p27"/>
          <p:cNvCxnSpPr>
            <a:stCxn id="289" idx="3"/>
            <a:endCxn id="28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95" name="Google Shape;295;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27"/>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297" name="Google Shape;297;p27"/>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298" name="Google Shape;298;p27" title="hugeicons_chart-down.png"/>
          <p:cNvPicPr preferRelativeResize="0"/>
          <p:nvPr/>
        </p:nvPicPr>
        <p:blipFill>
          <a:blip r:embed="rId4">
            <a:alphaModFix/>
          </a:blip>
          <a:stretch>
            <a:fillRect/>
          </a:stretch>
        </p:blipFill>
        <p:spPr>
          <a:xfrm>
            <a:off x="4902145" y="3088880"/>
            <a:ext cx="228600" cy="228600"/>
          </a:xfrm>
          <a:prstGeom prst="rect">
            <a:avLst/>
          </a:prstGeom>
          <a:noFill/>
          <a:ln>
            <a:noFill/>
          </a:ln>
        </p:spPr>
      </p:pic>
      <p:sp>
        <p:nvSpPr>
          <p:cNvPr id="299" name="Google Shape;299;p27"/>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300" name="Google Shape;300;p27"/>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01" name="Google Shape;301;p27"/>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02" name="Google Shape;302;p27" title="hugeicons_start-up-02.png"/>
          <p:cNvPicPr preferRelativeResize="0"/>
          <p:nvPr/>
        </p:nvPicPr>
        <p:blipFill>
          <a:blip r:embed="rId5">
            <a:alphaModFix/>
          </a:blip>
          <a:stretch>
            <a:fillRect/>
          </a:stretch>
        </p:blipFill>
        <p:spPr>
          <a:xfrm>
            <a:off x="1084454" y="1443417"/>
            <a:ext cx="228600" cy="228600"/>
          </a:xfrm>
          <a:prstGeom prst="rect">
            <a:avLst/>
          </a:prstGeom>
          <a:noFill/>
          <a:ln>
            <a:noFill/>
          </a:ln>
        </p:spPr>
      </p:pic>
      <p:sp>
        <p:nvSpPr>
          <p:cNvPr id="303" name="Google Shape;303;p27"/>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04" name="Google Shape;304;p27" title="hugeicons_task-done-01.png"/>
          <p:cNvPicPr preferRelativeResize="0"/>
          <p:nvPr/>
        </p:nvPicPr>
        <p:blipFill>
          <a:blip r:embed="rId6">
            <a:alphaModFix/>
          </a:blip>
          <a:stretch>
            <a:fillRect/>
          </a:stretch>
        </p:blipFill>
        <p:spPr>
          <a:xfrm>
            <a:off x="1837944" y="3108960"/>
            <a:ext cx="228600" cy="228600"/>
          </a:xfrm>
          <a:prstGeom prst="rect">
            <a:avLst/>
          </a:prstGeom>
          <a:noFill/>
          <a:ln>
            <a:noFill/>
          </a:ln>
        </p:spPr>
      </p:pic>
      <p:pic>
        <p:nvPicPr>
          <p:cNvPr id="305" name="Google Shape;305;p27" title="hugeicons_task-done-01.png"/>
          <p:cNvPicPr preferRelativeResize="0"/>
          <p:nvPr/>
        </p:nvPicPr>
        <p:blipFill>
          <a:blip r:embed="rId6">
            <a:alphaModFix/>
          </a:blip>
          <a:stretch>
            <a:fillRect/>
          </a:stretch>
        </p:blipFill>
        <p:spPr>
          <a:xfrm>
            <a:off x="3630168" y="1426464"/>
            <a:ext cx="228600" cy="228600"/>
          </a:xfrm>
          <a:prstGeom prst="rect">
            <a:avLst/>
          </a:prstGeom>
          <a:noFill/>
          <a:ln>
            <a:noFill/>
          </a:ln>
        </p:spPr>
      </p:pic>
      <p:pic>
        <p:nvPicPr>
          <p:cNvPr id="306" name="Google Shape;306;p27"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307" name="Google Shape;307;p27"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308" name="Google Shape;308;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9" name="Google Shape;309;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0" name="Google Shape;310;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1" name="Google Shape;311;p27"/>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2" name="Google Shape;312;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3" name="Google Shape;313;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4" name="Google Shape;314;p27"/>
          <p:cNvCxnSpPr>
            <a:stCxn id="308" idx="2"/>
            <a:endCxn id="31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15" name="Google Shape;315;p27"/>
          <p:cNvCxnSpPr>
            <a:stCxn id="310" idx="3"/>
            <a:endCxn id="30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6" name="Google Shape;316;p27"/>
          <p:cNvCxnSpPr>
            <a:stCxn id="309" idx="3"/>
            <a:endCxn id="311"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317" name="Google Shape;317;p27"/>
          <p:cNvCxnSpPr>
            <a:stCxn id="311" idx="3"/>
            <a:endCxn id="313"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18" name="Google Shape;318;p27"/>
          <p:cNvCxnSpPr>
            <a:stCxn id="313" idx="3"/>
            <a:endCxn id="31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9" name="Google Shape;319;p27"/>
          <p:cNvSpPr txBox="1"/>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100">
                <a:solidFill>
                  <a:srgbClr val="595959"/>
                </a:solidFill>
                <a:latin typeface="Calibri"/>
                <a:ea typeface="Calibri"/>
                <a:cs typeface="Calibri"/>
                <a:sym typeface="Calibri"/>
              </a:rPr>
              <a:t>‹#›</a:t>
            </a:fld>
            <a:endParaRPr sz="1100">
              <a:solidFill>
                <a:srgbClr val="595959"/>
              </a:solidFill>
              <a:latin typeface="Calibri"/>
              <a:ea typeface="Calibri"/>
              <a:cs typeface="Calibri"/>
              <a:sym typeface="Calibri"/>
            </a:endParaRPr>
          </a:p>
        </p:txBody>
      </p:sp>
      <p:sp>
        <p:nvSpPr>
          <p:cNvPr id="320" name="Google Shape;320;p27"/>
          <p:cNvSpPr txBox="1"/>
          <p:nvPr/>
        </p:nvSpPr>
        <p:spPr>
          <a:xfrm>
            <a:off x="0" y="0"/>
            <a:ext cx="9144000" cy="1160100"/>
          </a:xfrm>
          <a:prstGeom prst="rect">
            <a:avLst/>
          </a:prstGeom>
          <a:solidFill>
            <a:srgbClr val="005047"/>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rPr b="1" lang="en" sz="3000">
                <a:solidFill>
                  <a:srgbClr val="FDBD3E"/>
                </a:solidFill>
                <a:latin typeface="Verdana"/>
                <a:ea typeface="Verdana"/>
                <a:cs typeface="Verdana"/>
                <a:sym typeface="Verdana"/>
              </a:rPr>
              <a:t>Lesson Journey</a:t>
            </a:r>
            <a:endParaRPr b="1" sz="3000">
              <a:solidFill>
                <a:srgbClr val="FDBD3E"/>
              </a:solidFill>
              <a:latin typeface="Verdana"/>
              <a:ea typeface="Verdana"/>
              <a:cs typeface="Verdana"/>
              <a:sym typeface="Verdana"/>
            </a:endParaRPr>
          </a:p>
        </p:txBody>
      </p:sp>
      <p:pic>
        <p:nvPicPr>
          <p:cNvPr id="321" name="Google Shape;321;p27"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322" name="Google Shape;322;p27"/>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323" name="Google Shape;323;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324" name="Google Shape;324;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325" name="Google Shape;325;p27"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326" name="Google Shape;326;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27" name="Google Shape;327;p27"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328" name="Google Shape;328;p27"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329" name="Google Shape;329;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0" name="Google Shape;330;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331" name="Google Shape;331;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32" name="Google Shape;332;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6" name="Shape 336"/>
        <p:cNvGrpSpPr/>
        <p:nvPr/>
      </p:nvGrpSpPr>
      <p:grpSpPr>
        <a:xfrm>
          <a:off x="0" y="0"/>
          <a:ext cx="0" cy="0"/>
          <a:chOff x="0" y="0"/>
          <a:chExt cx="0" cy="0"/>
        </a:xfrm>
      </p:grpSpPr>
      <p:sp>
        <p:nvSpPr>
          <p:cNvPr id="337" name="Google Shape;337;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Learning Activity - Resurfacing Roads </a:t>
            </a:r>
            <a:endParaRPr sz="2800">
              <a:latin typeface="Verdana"/>
              <a:ea typeface="Verdana"/>
              <a:cs typeface="Verdana"/>
              <a:sym typeface="Verdana"/>
            </a:endParaRPr>
          </a:p>
        </p:txBody>
      </p:sp>
      <p:sp>
        <p:nvSpPr>
          <p:cNvPr id="338" name="Google Shape;338;p28"/>
          <p:cNvSpPr txBox="1"/>
          <p:nvPr>
            <p:ph idx="1" type="body"/>
          </p:nvPr>
        </p:nvSpPr>
        <p:spPr>
          <a:xfrm>
            <a:off x="311700" y="1076275"/>
            <a:ext cx="8520600" cy="3672300"/>
          </a:xfrm>
          <a:prstGeom prst="rect">
            <a:avLst/>
          </a:prstGeom>
        </p:spPr>
        <p:txBody>
          <a:bodyPr anchorCtr="0" anchor="t" bIns="91425" lIns="91425" spcFirstLastPara="1" rIns="91425" wrap="square" tIns="91425">
            <a:normAutofit lnSpcReduction="20000"/>
          </a:bodyPr>
          <a:lstStyle/>
          <a:p>
            <a:pPr indent="0" lvl="0" marL="0" rtl="0" algn="l">
              <a:lnSpc>
                <a:spcPct val="90000"/>
              </a:lnSpc>
              <a:spcBef>
                <a:spcPts val="0"/>
              </a:spcBef>
              <a:spcAft>
                <a:spcPts val="0"/>
              </a:spcAft>
              <a:buNone/>
            </a:pPr>
            <a:r>
              <a:rPr lang="en">
                <a:latin typeface="Calibri"/>
                <a:ea typeface="Calibri"/>
                <a:cs typeface="Calibri"/>
                <a:sym typeface="Calibri"/>
              </a:rPr>
              <a:t>A city’s Department of Streets has a budget of $1,962,800 for resurfacing roads and hiring additional workers this year.</a:t>
            </a:r>
            <a:endParaRPr>
              <a:latin typeface="Calibri"/>
              <a:ea typeface="Calibri"/>
              <a:cs typeface="Calibri"/>
              <a:sym typeface="Calibri"/>
            </a:endParaRPr>
          </a:p>
          <a:p>
            <a:pPr indent="0" lvl="0" marL="0" rtl="0" algn="l">
              <a:lnSpc>
                <a:spcPct val="90000"/>
              </a:lnSpc>
              <a:spcBef>
                <a:spcPts val="1200"/>
              </a:spcBef>
              <a:spcAft>
                <a:spcPts val="0"/>
              </a:spcAft>
              <a:buNone/>
            </a:pPr>
            <a:r>
              <a:rPr lang="en">
                <a:latin typeface="Calibri"/>
                <a:ea typeface="Calibri"/>
                <a:cs typeface="Calibri"/>
                <a:sym typeface="Calibri"/>
              </a:rPr>
              <a:t>The cost of resurfacing a mile of 2-lane road is estimated at $84,000. The average starting salary of a worker in the department is $36,000 a year.</a:t>
            </a:r>
            <a:endParaRPr>
              <a:latin typeface="Calibri"/>
              <a:ea typeface="Calibri"/>
              <a:cs typeface="Calibri"/>
              <a:sym typeface="Calibri"/>
            </a:endParaRPr>
          </a:p>
          <a:p>
            <a:pPr indent="-342900" lvl="0" marL="457200" rtl="0" algn="l">
              <a:lnSpc>
                <a:spcPct val="90000"/>
              </a:lnSpc>
              <a:spcBef>
                <a:spcPts val="1200"/>
              </a:spcBef>
              <a:spcAft>
                <a:spcPts val="0"/>
              </a:spcAft>
              <a:buSzPts val="1800"/>
              <a:buFont typeface="Calibri"/>
              <a:buAutoNum type="arabicPeriod"/>
            </a:pPr>
            <a:r>
              <a:rPr lang="en">
                <a:latin typeface="Calibri"/>
                <a:ea typeface="Calibri"/>
                <a:cs typeface="Calibri"/>
                <a:sym typeface="Calibri"/>
              </a:rPr>
              <a:t>Write an equation that represents the relationship between the miles of 2-lane roads the department could resurface, m, and the number of new workers it could hire, </a:t>
            </a:r>
            <a:r>
              <a:rPr i="1" lang="en">
                <a:latin typeface="Calibri"/>
                <a:ea typeface="Calibri"/>
                <a:cs typeface="Calibri"/>
                <a:sym typeface="Calibri"/>
              </a:rPr>
              <a:t>p</a:t>
            </a:r>
            <a:r>
              <a:rPr lang="en">
                <a:latin typeface="Calibri"/>
                <a:ea typeface="Calibri"/>
                <a:cs typeface="Calibri"/>
                <a:sym typeface="Calibri"/>
              </a:rPr>
              <a:t>, if it spends the entire budget.</a:t>
            </a:r>
            <a:endParaRPr>
              <a:latin typeface="Calibri"/>
              <a:ea typeface="Calibri"/>
              <a:cs typeface="Calibri"/>
              <a:sym typeface="Calibri"/>
            </a:endParaRPr>
          </a:p>
          <a:p>
            <a:pPr indent="-342900" lvl="0" marL="457200" rtl="0" algn="l">
              <a:lnSpc>
                <a:spcPct val="90000"/>
              </a:lnSpc>
              <a:spcBef>
                <a:spcPts val="1000"/>
              </a:spcBef>
              <a:spcAft>
                <a:spcPts val="0"/>
              </a:spcAft>
              <a:buSzPts val="1800"/>
              <a:buFont typeface="Calibri"/>
              <a:buAutoNum type="arabicPeriod"/>
            </a:pPr>
            <a:r>
              <a:rPr lang="en">
                <a:latin typeface="Calibri"/>
                <a:ea typeface="Calibri"/>
                <a:cs typeface="Calibri"/>
                <a:sym typeface="Calibri"/>
              </a:rPr>
              <a:t>Use the equation you wrote in the first question to solve for </a:t>
            </a:r>
            <a:r>
              <a:rPr i="1" lang="en">
                <a:latin typeface="Calibri"/>
                <a:ea typeface="Calibri"/>
                <a:cs typeface="Calibri"/>
                <a:sym typeface="Calibri"/>
              </a:rPr>
              <a:t>p</a:t>
            </a:r>
            <a:r>
              <a:rPr lang="en">
                <a:latin typeface="Calibri"/>
                <a:ea typeface="Calibri"/>
                <a:cs typeface="Calibri"/>
                <a:sym typeface="Calibri"/>
              </a:rPr>
              <a:t>.</a:t>
            </a:r>
            <a:endParaRPr>
              <a:latin typeface="Calibri"/>
              <a:ea typeface="Calibri"/>
              <a:cs typeface="Calibri"/>
              <a:sym typeface="Calibri"/>
            </a:endParaRPr>
          </a:p>
          <a:p>
            <a:pPr indent="-342900" lvl="0" marL="457200" marR="2789588" rtl="0" algn="l">
              <a:lnSpc>
                <a:spcPct val="90000"/>
              </a:lnSpc>
              <a:spcBef>
                <a:spcPts val="1000"/>
              </a:spcBef>
              <a:spcAft>
                <a:spcPts val="0"/>
              </a:spcAft>
              <a:buSzPts val="1800"/>
              <a:buFont typeface="Calibri"/>
              <a:buAutoNum type="arabicPeriod"/>
            </a:pPr>
            <a:r>
              <a:rPr lang="en">
                <a:latin typeface="Calibri"/>
                <a:ea typeface="Calibri"/>
                <a:cs typeface="Calibri"/>
                <a:sym typeface="Calibri"/>
              </a:rPr>
              <a:t>Explain what the solution to the equation in question 2 represents in this situation.</a:t>
            </a:r>
            <a:endParaRPr>
              <a:latin typeface="Calibri"/>
              <a:ea typeface="Calibri"/>
              <a:cs typeface="Calibri"/>
              <a:sym typeface="Calibri"/>
            </a:endParaRPr>
          </a:p>
          <a:p>
            <a:pPr indent="-342900" lvl="0" marL="457200" marR="2789588" rtl="0" algn="l">
              <a:lnSpc>
                <a:spcPct val="90000"/>
              </a:lnSpc>
              <a:spcBef>
                <a:spcPts val="1000"/>
              </a:spcBef>
              <a:spcAft>
                <a:spcPts val="0"/>
              </a:spcAft>
              <a:buSzPts val="1800"/>
              <a:buFont typeface="Calibri"/>
              <a:buAutoNum type="arabicPeriod"/>
            </a:pPr>
            <a:r>
              <a:rPr lang="en">
                <a:latin typeface="Calibri"/>
                <a:ea typeface="Calibri"/>
                <a:cs typeface="Calibri"/>
                <a:sym typeface="Calibri"/>
              </a:rPr>
              <a:t>Use the equation you wrote in the first question to solve for </a:t>
            </a:r>
            <a:r>
              <a:rPr i="1" lang="en">
                <a:latin typeface="Calibri"/>
                <a:ea typeface="Calibri"/>
                <a:cs typeface="Calibri"/>
                <a:sym typeface="Calibri"/>
              </a:rPr>
              <a:t>m</a:t>
            </a:r>
            <a:r>
              <a:rPr lang="en">
                <a:latin typeface="Calibri"/>
                <a:ea typeface="Calibri"/>
                <a:cs typeface="Calibri"/>
                <a:sym typeface="Calibri"/>
              </a:rPr>
              <a:t>.</a:t>
            </a:r>
            <a:endParaRPr>
              <a:latin typeface="Calibri"/>
              <a:ea typeface="Calibri"/>
              <a:cs typeface="Calibri"/>
              <a:sym typeface="Calibri"/>
            </a:endParaRPr>
          </a:p>
          <a:p>
            <a:pPr indent="0" lvl="0" marL="0" rtl="0" algn="l">
              <a:lnSpc>
                <a:spcPct val="90000"/>
              </a:lnSpc>
              <a:spcBef>
                <a:spcPts val="1000"/>
              </a:spcBef>
              <a:spcAft>
                <a:spcPts val="1200"/>
              </a:spcAft>
              <a:buNone/>
            </a:pPr>
            <a:r>
              <a:t/>
            </a:r>
            <a:endParaRPr sz="1700">
              <a:latin typeface="Calibri"/>
              <a:ea typeface="Calibri"/>
              <a:cs typeface="Calibri"/>
              <a:sym typeface="Calibri"/>
            </a:endParaRPr>
          </a:p>
        </p:txBody>
      </p:sp>
      <p:sp>
        <p:nvSpPr>
          <p:cNvPr id="339" name="Google Shape;339;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0" name="Google Shape;340;p28"/>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1.9.3 Writing and Rearranging Equations in Two Variables</a:t>
            </a:r>
            <a:endParaRPr/>
          </a:p>
        </p:txBody>
      </p:sp>
      <p:pic>
        <p:nvPicPr>
          <p:cNvPr descr="Asphalt roller line icon, heavy equipment concept, steamroller truck sign on white background, Road roller icon in outline style for mobile concept and web design. Vector graphics. (Provided by Getty Images)" id="341" name="Google Shape;341;p28"/>
          <p:cNvPicPr preferRelativeResize="0"/>
          <p:nvPr/>
        </p:nvPicPr>
        <p:blipFill>
          <a:blip r:embed="rId4">
            <a:alphaModFix/>
          </a:blip>
          <a:stretch>
            <a:fillRect/>
          </a:stretch>
        </p:blipFill>
        <p:spPr>
          <a:xfrm>
            <a:off x="8104925" y="255638"/>
            <a:ext cx="727373" cy="727373"/>
          </a:xfrm>
          <a:prstGeom prst="rect">
            <a:avLst/>
          </a:prstGeom>
          <a:noFill/>
          <a:ln>
            <a:noFill/>
          </a:ln>
        </p:spPr>
      </p:pic>
      <p:pic>
        <p:nvPicPr>
          <p:cNvPr id="342" name="Google Shape;342;p28"/>
          <p:cNvPicPr preferRelativeResize="0"/>
          <p:nvPr/>
        </p:nvPicPr>
        <p:blipFill>
          <a:blip r:embed="rId5">
            <a:alphaModFix/>
          </a:blip>
          <a:stretch>
            <a:fillRect/>
          </a:stretch>
        </p:blipFill>
        <p:spPr>
          <a:xfrm>
            <a:off x="5938141" y="3206625"/>
            <a:ext cx="2517482" cy="15419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6" name="Shape 346"/>
        <p:cNvGrpSpPr/>
        <p:nvPr/>
      </p:nvGrpSpPr>
      <p:grpSpPr>
        <a:xfrm>
          <a:off x="0" y="0"/>
          <a:ext cx="0" cy="0"/>
          <a:chOff x="0" y="0"/>
          <a:chExt cx="0" cy="0"/>
        </a:xfrm>
      </p:grpSpPr>
      <p:sp>
        <p:nvSpPr>
          <p:cNvPr id="347" name="Google Shape;347;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Learning Activity - </a:t>
            </a:r>
            <a:r>
              <a:rPr lang="en" sz="2800">
                <a:latin typeface="Verdana"/>
                <a:ea typeface="Verdana"/>
                <a:cs typeface="Verdana"/>
                <a:sym typeface="Verdana"/>
              </a:rPr>
              <a:t>Resurfacing Roads </a:t>
            </a:r>
            <a:endParaRPr sz="2800">
              <a:latin typeface="Verdana"/>
              <a:ea typeface="Verdana"/>
              <a:cs typeface="Verdana"/>
              <a:sym typeface="Verdana"/>
            </a:endParaRPr>
          </a:p>
          <a:p>
            <a:pPr indent="0" lvl="0" marL="0" marR="0" rtl="0" algn="l">
              <a:lnSpc>
                <a:spcPct val="100000"/>
              </a:lnSpc>
              <a:spcBef>
                <a:spcPts val="0"/>
              </a:spcBef>
              <a:spcAft>
                <a:spcPts val="0"/>
              </a:spcAft>
              <a:buNone/>
            </a:pPr>
            <a:r>
              <a:t/>
            </a:r>
            <a:endParaRPr sz="2800">
              <a:latin typeface="Verdana"/>
              <a:ea typeface="Verdana"/>
              <a:cs typeface="Verdana"/>
              <a:sym typeface="Verdana"/>
            </a:endParaRPr>
          </a:p>
        </p:txBody>
      </p:sp>
      <p:sp>
        <p:nvSpPr>
          <p:cNvPr id="348" name="Google Shape;348;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9" name="Google Shape;349;p29">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350" name="Google Shape;350;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5"/>
            </a:pPr>
            <a:r>
              <a:rPr lang="en"/>
              <a:t>Explain what the solution to the equation in question 4 represents in this situation.</a:t>
            </a:r>
            <a:endParaRPr/>
          </a:p>
          <a:p>
            <a:pPr indent="-342900" lvl="0" marL="457200" rtl="0" algn="l">
              <a:spcBef>
                <a:spcPts val="0"/>
              </a:spcBef>
              <a:spcAft>
                <a:spcPts val="0"/>
              </a:spcAft>
              <a:buSzPts val="1800"/>
              <a:buAutoNum type="arabicPeriod" startAt="5"/>
            </a:pPr>
            <a:r>
              <a:rPr lang="en"/>
              <a:t>The city is planning to hire 6 new workers and use its entire budget. Which equation should be used to find how many miles of 2-lane roads it could resurface?</a:t>
            </a:r>
            <a:endParaRPr/>
          </a:p>
          <a:p>
            <a:pPr indent="-342900" lvl="0" marL="457200" rtl="0" algn="l">
              <a:spcBef>
                <a:spcPts val="0"/>
              </a:spcBef>
              <a:spcAft>
                <a:spcPts val="0"/>
              </a:spcAft>
              <a:buSzPts val="1800"/>
              <a:buAutoNum type="arabicPeriod" startAt="5"/>
            </a:pPr>
            <a:r>
              <a:rPr lang="en"/>
              <a:t>Explain your reasoning.</a:t>
            </a:r>
            <a:endParaRPr/>
          </a:p>
          <a:p>
            <a:pPr indent="-342900" lvl="0" marL="457200" rtl="0" algn="l">
              <a:spcBef>
                <a:spcPts val="0"/>
              </a:spcBef>
              <a:spcAft>
                <a:spcPts val="0"/>
              </a:spcAft>
              <a:buSzPts val="1800"/>
              <a:buAutoNum type="arabicPeriod" startAt="5"/>
            </a:pPr>
            <a:r>
              <a:rPr lang="en"/>
              <a:t>To the nearest hundredth, how many miles of 2-lane roads could the city resurface if it hires 6 new workers?</a:t>
            </a:r>
            <a:endParaRPr/>
          </a:p>
        </p:txBody>
      </p:sp>
      <p:sp>
        <p:nvSpPr>
          <p:cNvPr id="351" name="Google Shape;351;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1.9.3 Writing and Rearranging Equations in Two Variables</a:t>
            </a:r>
            <a:endParaRPr/>
          </a:p>
        </p:txBody>
      </p:sp>
      <p:pic>
        <p:nvPicPr>
          <p:cNvPr descr="Asphalt roller line icon, heavy equipment concept, steamroller truck sign on white background, Road roller icon in outline style for mobile concept and web design. Vector graphics. (Provided by Getty Images)" id="352" name="Google Shape;352;p29"/>
          <p:cNvPicPr preferRelativeResize="0"/>
          <p:nvPr/>
        </p:nvPicPr>
        <p:blipFill>
          <a:blip r:embed="rId5">
            <a:alphaModFix/>
          </a:blip>
          <a:stretch>
            <a:fillRect/>
          </a:stretch>
        </p:blipFill>
        <p:spPr>
          <a:xfrm>
            <a:off x="8194263" y="245738"/>
            <a:ext cx="727373" cy="72737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6" name="Shape 356"/>
        <p:cNvGrpSpPr/>
        <p:nvPr/>
      </p:nvGrpSpPr>
      <p:grpSpPr>
        <a:xfrm>
          <a:off x="0" y="0"/>
          <a:ext cx="0" cy="0"/>
          <a:chOff x="0" y="0"/>
          <a:chExt cx="0" cy="0"/>
        </a:xfrm>
      </p:grpSpPr>
      <p:sp>
        <p:nvSpPr>
          <p:cNvPr id="357" name="Google Shape;357;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descr="Students are given a worked example for writing an inequality from a verbal description. Rewriting the equation to solve for specific variables is also demonstrated." id="358" name="Google Shape;358;p30" title="Writing an Inequality for the Constraint">
            <a:hlinkClick r:id="rId4"/>
          </p:cNvPr>
          <p:cNvPicPr preferRelativeResize="0"/>
          <p:nvPr/>
        </p:nvPicPr>
        <p:blipFill>
          <a:blip r:embed="rId5">
            <a:alphaModFix/>
          </a:blip>
          <a:stretch>
            <a:fillRect/>
          </a:stretch>
        </p:blipFill>
        <p:spPr>
          <a:xfrm>
            <a:off x="1813475" y="665713"/>
            <a:ext cx="5660750" cy="3184175"/>
          </a:xfrm>
          <a:prstGeom prst="rect">
            <a:avLst/>
          </a:prstGeom>
          <a:noFill/>
          <a:ln>
            <a:noFill/>
          </a:ln>
        </p:spPr>
      </p:pic>
      <p:sp>
        <p:nvSpPr>
          <p:cNvPr id="359" name="Google Shape;359;p30"/>
          <p:cNvSpPr txBox="1"/>
          <p:nvPr>
            <p:ph idx="4294967295" type="title"/>
          </p:nvPr>
        </p:nvSpPr>
        <p:spPr>
          <a:xfrm>
            <a:off x="173200" y="43646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accent5"/>
                </a:solidFill>
                <a:latin typeface="Noto Sans"/>
                <a:ea typeface="Noto Sans"/>
                <a:cs typeface="Noto Sans"/>
                <a:sym typeface="Noto Sans"/>
                <a:hlinkClick r:id="rId6">
                  <a:extLst>
                    <a:ext uri="{A12FA001-AC4F-418D-AE19-62706E023703}">
                      <ahyp:hlinkClr val="tx"/>
                    </a:ext>
                  </a:extLst>
                </a:hlinkClick>
              </a:rPr>
              <a:t>Video: Writing an Inequality for the Constraint</a:t>
            </a:r>
            <a:endParaRPr>
              <a:solidFill>
                <a:srgbClr val="005047"/>
              </a:solidFill>
              <a:latin typeface="Verdana"/>
              <a:ea typeface="Verdana"/>
              <a:cs typeface="Verdana"/>
              <a:sym typeface="Verdan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1000"/>
                                        <p:tgtEl>
                                          <p:spTgt spid="3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63" name="Shape 363"/>
        <p:cNvGrpSpPr/>
        <p:nvPr/>
      </p:nvGrpSpPr>
      <p:grpSpPr>
        <a:xfrm>
          <a:off x="0" y="0"/>
          <a:ext cx="0" cy="0"/>
          <a:chOff x="0" y="0"/>
          <a:chExt cx="0" cy="0"/>
        </a:xfrm>
      </p:grpSpPr>
      <p:sp>
        <p:nvSpPr>
          <p:cNvPr id="364" name="Google Shape;364;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Learning Strategies - Resurfacing Roads </a:t>
            </a:r>
            <a:endParaRPr sz="2800">
              <a:latin typeface="Verdana"/>
              <a:ea typeface="Verdana"/>
              <a:cs typeface="Verdana"/>
              <a:sym typeface="Verdana"/>
            </a:endParaRPr>
          </a:p>
        </p:txBody>
      </p:sp>
      <p:sp>
        <p:nvSpPr>
          <p:cNvPr id="365" name="Google Shape;365;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6" name="Google Shape;366;p3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1.9.3 Writing and Rearranging Equations in Two Variables</a:t>
            </a:r>
            <a:endParaRPr/>
          </a:p>
        </p:txBody>
      </p:sp>
      <p:pic>
        <p:nvPicPr>
          <p:cNvPr id="367" name="Google Shape;367;p31"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68" name="Google Shape;368;p31"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69" name="Google Shape;369;p31"/>
          <p:cNvSpPr/>
          <p:nvPr/>
        </p:nvSpPr>
        <p:spPr>
          <a:xfrm>
            <a:off x="5034300" y="1232100"/>
            <a:ext cx="3652500" cy="1941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First read: listen and describe the situation without numbers.</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Second read: list what can be counted or measured.</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Third read: listen for the question and brainstorm ways to solve.</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Reading, Listening, Conversing</a:t>
            </a:r>
            <a:endParaRPr sz="1000">
              <a:latin typeface="Noto Sans Light"/>
              <a:ea typeface="Noto Sans Light"/>
              <a:cs typeface="Noto Sans Light"/>
              <a:sym typeface="Noto Sans Light"/>
            </a:endParaRPr>
          </a:p>
        </p:txBody>
      </p:sp>
      <p:sp>
        <p:nvSpPr>
          <p:cNvPr id="370" name="Google Shape;370;p31"/>
          <p:cNvSpPr/>
          <p:nvPr/>
        </p:nvSpPr>
        <p:spPr>
          <a:xfrm>
            <a:off x="5034300" y="3313975"/>
            <a:ext cx="3798000" cy="13443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Medium"/>
                <a:ea typeface="Noto Sans Medium"/>
                <a:cs typeface="Noto Sans Medium"/>
                <a:sym typeface="Noto Sans Medium"/>
              </a:rPr>
              <a:t>We will read the directions together out loud as a class. Then, turn and talk with a partner to make sure you both understand what to do.</a:t>
            </a:r>
            <a:endParaRPr>
              <a:solidFill>
                <a:schemeClr val="dk1"/>
              </a:solidFill>
              <a:latin typeface="Noto Sans Medium"/>
              <a:ea typeface="Noto Sans Medium"/>
              <a:cs typeface="Noto Sans Medium"/>
              <a:sym typeface="Noto Sans Medium"/>
            </a:endParaRPr>
          </a:p>
          <a:p>
            <a:pPr indent="0" lvl="0" marL="0" rtl="0" algn="r">
              <a:spcBef>
                <a:spcPts val="0"/>
              </a:spcBef>
              <a:spcAft>
                <a:spcPts val="0"/>
              </a:spcAft>
              <a:buNone/>
            </a:pPr>
            <a:r>
              <a:rPr lang="en" sz="1000">
                <a:solidFill>
                  <a:schemeClr val="dk1"/>
                </a:solidFill>
                <a:latin typeface="Noto Sans Light"/>
                <a:ea typeface="Noto Sans Light"/>
                <a:cs typeface="Noto Sans Light"/>
                <a:sym typeface="Noto Sans Light"/>
              </a:rPr>
              <a:t>Internalize Comprehension</a:t>
            </a:r>
            <a:endParaRPr>
              <a:latin typeface="Noto Sans Light"/>
              <a:ea typeface="Noto Sans Light"/>
              <a:cs typeface="Noto Sans Light"/>
              <a:sym typeface="Noto Sans Light"/>
            </a:endParaRPr>
          </a:p>
        </p:txBody>
      </p:sp>
      <p:sp>
        <p:nvSpPr>
          <p:cNvPr id="371" name="Google Shape;371;p31"/>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5" name="Shape 375"/>
        <p:cNvGrpSpPr/>
        <p:nvPr/>
      </p:nvGrpSpPr>
      <p:grpSpPr>
        <a:xfrm>
          <a:off x="0" y="0"/>
          <a:ext cx="0" cy="0"/>
          <a:chOff x="0" y="0"/>
          <a:chExt cx="0" cy="0"/>
        </a:xfrm>
      </p:grpSpPr>
      <p:sp>
        <p:nvSpPr>
          <p:cNvPr id="376" name="Google Shape;376;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sz="2800">
                <a:latin typeface="Verdana"/>
                <a:ea typeface="Verdana"/>
                <a:cs typeface="Verdana"/>
                <a:sym typeface="Verdana"/>
              </a:rPr>
              <a:t>Self Check</a:t>
            </a:r>
            <a:endParaRPr sz="2800">
              <a:latin typeface="Verdana"/>
              <a:ea typeface="Verdana"/>
              <a:cs typeface="Verdana"/>
              <a:sym typeface="Verdana"/>
            </a:endParaRPr>
          </a:p>
        </p:txBody>
      </p:sp>
      <p:sp>
        <p:nvSpPr>
          <p:cNvPr id="377" name="Google Shape;377;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A farmer makes money selling pumpkins and apples in the fall. His revenue, </a:t>
            </a:r>
            <a:r>
              <a:rPr i="1" lang="en"/>
              <a:t>M</a:t>
            </a:r>
            <a:r>
              <a:rPr lang="en"/>
              <a:t>, is made from selling pumpkins, </a:t>
            </a:r>
            <a:r>
              <a:rPr i="1" lang="en"/>
              <a:t>p</a:t>
            </a:r>
            <a:r>
              <a:rPr lang="en"/>
              <a:t>, for $4.00 and apples, </a:t>
            </a:r>
            <a:r>
              <a:rPr i="1" lang="en"/>
              <a:t>a</a:t>
            </a:r>
            <a:r>
              <a:rPr lang="en"/>
              <a:t>, for $0.75. Which equation is solved to help him find out how many pumpkins he sold?</a:t>
            </a:r>
            <a:endParaRPr sz="1800">
              <a:solidFill>
                <a:srgbClr val="424242"/>
              </a:solidFill>
              <a:latin typeface="Noto Sans"/>
              <a:ea typeface="Noto Sans"/>
              <a:cs typeface="Noto Sans"/>
              <a:sym typeface="Noto Sans"/>
            </a:endParaRPr>
          </a:p>
        </p:txBody>
      </p:sp>
      <p:sp>
        <p:nvSpPr>
          <p:cNvPr id="378" name="Google Shape;37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9" name="Google Shape;379;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1.9.3 Writing and Rearranging Equations in Two Variables</a:t>
            </a:r>
            <a:endParaRPr/>
          </a:p>
        </p:txBody>
      </p:sp>
      <p:pic>
        <p:nvPicPr>
          <p:cNvPr id="380" name="Google Shape;380;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81" name="Google Shape;381;p32">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382" name="Google Shape;382;p32"/>
          <p:cNvGraphicFramePr/>
          <p:nvPr/>
        </p:nvGraphicFramePr>
        <p:xfrm>
          <a:off x="952500" y="2748400"/>
          <a:ext cx="3000000" cy="3000000"/>
        </p:xfrm>
        <a:graphic>
          <a:graphicData uri="http://schemas.openxmlformats.org/drawingml/2006/table">
            <a:tbl>
              <a:tblPr>
                <a:noFill/>
                <a:tableStyleId>{EEB511C0-0230-4C4B-A904-AE42074BEEF8}</a:tableStyleId>
              </a:tblPr>
              <a:tblGrid>
                <a:gridCol w="3619500"/>
                <a:gridCol w="3619500"/>
              </a:tblGrid>
              <a:tr h="381000">
                <a:tc>
                  <a:txBody>
                    <a:bodyPr/>
                    <a:lstStyle/>
                    <a:p>
                      <a:pPr indent="-342900" lvl="0" marL="457200" rtl="0" algn="l">
                        <a:spcBef>
                          <a:spcPts val="0"/>
                        </a:spcBef>
                        <a:spcAft>
                          <a:spcPts val="0"/>
                        </a:spcAft>
                        <a:buSzPts val="1800"/>
                        <a:buFont typeface="Calibri"/>
                        <a:buAutoNum type="alphaUcPeriod"/>
                      </a:pPr>
                      <a:r>
                        <a:rPr i="1" lang="en" sz="1800">
                          <a:latin typeface="Calibri"/>
                          <a:ea typeface="Calibri"/>
                          <a:cs typeface="Calibri"/>
                          <a:sym typeface="Calibri"/>
                        </a:rPr>
                        <a:t>M</a:t>
                      </a:r>
                      <a:r>
                        <a:rPr lang="en" sz="1800">
                          <a:latin typeface="Calibri"/>
                          <a:ea typeface="Calibri"/>
                          <a:cs typeface="Calibri"/>
                          <a:sym typeface="Calibri"/>
                        </a:rPr>
                        <a:t> = 4.00</a:t>
                      </a:r>
                      <a:r>
                        <a:rPr i="1" lang="en" sz="1800">
                          <a:latin typeface="Calibri"/>
                          <a:ea typeface="Calibri"/>
                          <a:cs typeface="Calibri"/>
                          <a:sym typeface="Calibri"/>
                        </a:rPr>
                        <a:t>p</a:t>
                      </a:r>
                      <a:r>
                        <a:rPr lang="en" sz="1800">
                          <a:latin typeface="Calibri"/>
                          <a:ea typeface="Calibri"/>
                          <a:cs typeface="Calibri"/>
                          <a:sym typeface="Calibri"/>
                        </a:rPr>
                        <a:t> + 0.75</a:t>
                      </a:r>
                      <a:r>
                        <a:rPr i="1" lang="en" sz="1800">
                          <a:latin typeface="Calibri"/>
                          <a:ea typeface="Calibri"/>
                          <a:cs typeface="Calibri"/>
                          <a:sym typeface="Calibri"/>
                        </a:rPr>
                        <a:t>a</a:t>
                      </a:r>
                      <a:endParaRPr i="1"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Calibri"/>
                        <a:buAutoNum type="alphaUcPeriod" startAt="3"/>
                      </a:pPr>
                      <a:r>
                        <a:rPr i="1" lang="en" sz="1800">
                          <a:latin typeface="Calibri"/>
                          <a:ea typeface="Calibri"/>
                          <a:cs typeface="Calibri"/>
                          <a:sym typeface="Calibri"/>
                        </a:rPr>
                        <a:t>p</a:t>
                      </a:r>
                      <a:r>
                        <a:rPr lang="en" sz="1800">
                          <a:latin typeface="Calibri"/>
                          <a:ea typeface="Calibri"/>
                          <a:cs typeface="Calibri"/>
                          <a:sym typeface="Calibri"/>
                        </a:rPr>
                        <a:t> = </a:t>
                      </a:r>
                      <a:r>
                        <a:rPr i="1" lang="en" sz="1800">
                          <a:latin typeface="Calibri"/>
                          <a:ea typeface="Calibri"/>
                          <a:cs typeface="Calibri"/>
                          <a:sym typeface="Calibri"/>
                        </a:rPr>
                        <a:t>M</a:t>
                      </a:r>
                      <a:r>
                        <a:rPr lang="en" sz="1800">
                          <a:latin typeface="Calibri"/>
                          <a:ea typeface="Calibri"/>
                          <a:cs typeface="Calibri"/>
                          <a:sym typeface="Calibri"/>
                        </a:rPr>
                        <a:t>/4.00</a:t>
                      </a:r>
                      <a:endParaRPr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Calibri"/>
                        <a:buAutoNum type="alphaUcPeriod" startAt="2"/>
                      </a:pPr>
                      <a:r>
                        <a:rPr i="1" lang="en" sz="1800">
                          <a:latin typeface="Calibri"/>
                          <a:ea typeface="Calibri"/>
                          <a:cs typeface="Calibri"/>
                          <a:sym typeface="Calibri"/>
                        </a:rPr>
                        <a:t>a</a:t>
                      </a:r>
                      <a:r>
                        <a:rPr lang="en" sz="1800">
                          <a:latin typeface="Calibri"/>
                          <a:ea typeface="Calibri"/>
                          <a:cs typeface="Calibri"/>
                          <a:sym typeface="Calibri"/>
                        </a:rPr>
                        <a:t> = (</a:t>
                      </a:r>
                      <a:r>
                        <a:rPr i="1" lang="en" sz="1800">
                          <a:latin typeface="Calibri"/>
                          <a:ea typeface="Calibri"/>
                          <a:cs typeface="Calibri"/>
                          <a:sym typeface="Calibri"/>
                        </a:rPr>
                        <a:t>M</a:t>
                      </a:r>
                      <a:r>
                        <a:rPr lang="en" sz="1800">
                          <a:latin typeface="Calibri"/>
                          <a:ea typeface="Calibri"/>
                          <a:cs typeface="Calibri"/>
                          <a:sym typeface="Calibri"/>
                        </a:rPr>
                        <a:t> − 4.00</a:t>
                      </a:r>
                      <a:r>
                        <a:rPr i="1" lang="en" sz="1800">
                          <a:latin typeface="Calibri"/>
                          <a:ea typeface="Calibri"/>
                          <a:cs typeface="Calibri"/>
                          <a:sym typeface="Calibri"/>
                        </a:rPr>
                        <a:t>p</a:t>
                      </a:r>
                      <a:r>
                        <a:rPr lang="en" sz="1800">
                          <a:latin typeface="Calibri"/>
                          <a:ea typeface="Calibri"/>
                          <a:cs typeface="Calibri"/>
                          <a:sym typeface="Calibri"/>
                        </a:rPr>
                        <a:t>)/1.75</a:t>
                      </a:r>
                      <a:endParaRPr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Calibri"/>
                        <a:buAutoNum type="alphaUcPeriod" startAt="4"/>
                      </a:pPr>
                      <a:r>
                        <a:rPr i="1" lang="en" sz="1800">
                          <a:latin typeface="Calibri"/>
                          <a:ea typeface="Calibri"/>
                          <a:cs typeface="Calibri"/>
                          <a:sym typeface="Calibri"/>
                        </a:rPr>
                        <a:t>p</a:t>
                      </a:r>
                      <a:r>
                        <a:rPr lang="en" sz="1800">
                          <a:latin typeface="Calibri"/>
                          <a:ea typeface="Calibri"/>
                          <a:cs typeface="Calibri"/>
                          <a:sym typeface="Calibri"/>
                        </a:rPr>
                        <a:t> = (</a:t>
                      </a:r>
                      <a:r>
                        <a:rPr i="1" lang="en" sz="1800">
                          <a:latin typeface="Calibri"/>
                          <a:ea typeface="Calibri"/>
                          <a:cs typeface="Calibri"/>
                          <a:sym typeface="Calibri"/>
                        </a:rPr>
                        <a:t>M</a:t>
                      </a:r>
                      <a:r>
                        <a:rPr lang="en" sz="1800">
                          <a:latin typeface="Calibri"/>
                          <a:ea typeface="Calibri"/>
                          <a:cs typeface="Calibri"/>
                          <a:sym typeface="Calibri"/>
                        </a:rPr>
                        <a:t> − 0.75</a:t>
                      </a:r>
                      <a:r>
                        <a:rPr i="1" lang="en" sz="1800">
                          <a:latin typeface="Calibri"/>
                          <a:ea typeface="Calibri"/>
                          <a:cs typeface="Calibri"/>
                          <a:sym typeface="Calibri"/>
                        </a:rPr>
                        <a:t>a</a:t>
                      </a:r>
                      <a:r>
                        <a:rPr lang="en" sz="1800">
                          <a:latin typeface="Calibri"/>
                          <a:ea typeface="Calibri"/>
                          <a:cs typeface="Calibri"/>
                          <a:sym typeface="Calibri"/>
                        </a:rPr>
                        <a:t>)/4.00</a:t>
                      </a:r>
                      <a:endParaRPr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86" name="Shape 386"/>
        <p:cNvGrpSpPr/>
        <p:nvPr/>
      </p:nvGrpSpPr>
      <p:grpSpPr>
        <a:xfrm>
          <a:off x="0" y="0"/>
          <a:ext cx="0" cy="0"/>
          <a:chOff x="0" y="0"/>
          <a:chExt cx="0" cy="0"/>
        </a:xfrm>
      </p:grpSpPr>
      <p:sp>
        <p:nvSpPr>
          <p:cNvPr id="387" name="Google Shape;38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Self Check - Review</a:t>
            </a:r>
            <a:endParaRPr sz="2800">
              <a:latin typeface="Verdana"/>
              <a:ea typeface="Verdana"/>
              <a:cs typeface="Verdana"/>
              <a:sym typeface="Verdana"/>
            </a:endParaRPr>
          </a:p>
        </p:txBody>
      </p:sp>
      <p:sp>
        <p:nvSpPr>
          <p:cNvPr id="388" name="Google Shape;388;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Solve 2</a:t>
            </a:r>
            <a:r>
              <a:rPr i="1" lang="en">
                <a:latin typeface="Calibri"/>
                <a:ea typeface="Calibri"/>
                <a:cs typeface="Calibri"/>
                <a:sym typeface="Calibri"/>
              </a:rPr>
              <a:t>x </a:t>
            </a:r>
            <a:r>
              <a:rPr lang="en">
                <a:latin typeface="Calibri"/>
                <a:ea typeface="Calibri"/>
                <a:cs typeface="Calibri"/>
                <a:sym typeface="Calibri"/>
              </a:rPr>
              <a:t>− 4</a:t>
            </a:r>
            <a:r>
              <a:rPr i="1" lang="en">
                <a:latin typeface="Calibri"/>
                <a:ea typeface="Calibri"/>
                <a:cs typeface="Calibri"/>
                <a:sym typeface="Calibri"/>
              </a:rPr>
              <a:t>y</a:t>
            </a:r>
            <a:r>
              <a:rPr lang="en">
                <a:latin typeface="Calibri"/>
                <a:ea typeface="Calibri"/>
                <a:cs typeface="Calibri"/>
                <a:sym typeface="Calibri"/>
              </a:rPr>
              <a:t> = 20 for </a:t>
            </a:r>
            <a:r>
              <a:rPr i="1" lang="en">
                <a:latin typeface="Calibri"/>
                <a:ea typeface="Calibri"/>
                <a:cs typeface="Calibri"/>
                <a:sym typeface="Calibri"/>
              </a:rPr>
              <a:t>x</a:t>
            </a:r>
            <a:r>
              <a:rPr lang="en">
                <a:latin typeface="Calibri"/>
                <a:ea typeface="Calibri"/>
                <a:cs typeface="Calibri"/>
                <a:sym typeface="Calibri"/>
              </a:rPr>
              <a:t>.</a:t>
            </a:r>
            <a:endParaRPr>
              <a:latin typeface="Calibri"/>
              <a:ea typeface="Calibri"/>
              <a:cs typeface="Calibri"/>
              <a:sym typeface="Calibri"/>
            </a:endParaRPr>
          </a:p>
          <a:p>
            <a:pPr indent="0" lvl="0" marL="0" rtl="0" algn="l">
              <a:spcBef>
                <a:spcPts val="800"/>
              </a:spcBef>
              <a:spcAft>
                <a:spcPts val="0"/>
              </a:spcAft>
              <a:buNone/>
            </a:pPr>
            <a:r>
              <a:t/>
            </a:r>
            <a:endParaRPr sz="600">
              <a:latin typeface="Calibri"/>
              <a:ea typeface="Calibri"/>
              <a:cs typeface="Calibri"/>
              <a:sym typeface="Calibri"/>
            </a:endParaRPr>
          </a:p>
          <a:p>
            <a:pPr indent="0" lvl="0" marL="0" rtl="0" algn="l">
              <a:spcBef>
                <a:spcPts val="800"/>
              </a:spcBef>
              <a:spcAft>
                <a:spcPts val="0"/>
              </a:spcAft>
              <a:buNone/>
            </a:pPr>
            <a:r>
              <a:rPr b="1" lang="en">
                <a:latin typeface="Calibri"/>
                <a:ea typeface="Calibri"/>
                <a:cs typeface="Calibri"/>
                <a:sym typeface="Calibri"/>
              </a:rPr>
              <a:t>Step 1: </a:t>
            </a:r>
            <a:r>
              <a:rPr lang="en">
                <a:latin typeface="Calibri"/>
                <a:ea typeface="Calibri"/>
                <a:cs typeface="Calibri"/>
                <a:sym typeface="Calibri"/>
              </a:rPr>
              <a:t>Use inverse operations to bring the </a:t>
            </a:r>
            <a:r>
              <a:rPr i="1" lang="en">
                <a:latin typeface="Calibri"/>
                <a:ea typeface="Calibri"/>
                <a:cs typeface="Calibri"/>
                <a:sym typeface="Calibri"/>
              </a:rPr>
              <a:t>y</a:t>
            </a:r>
            <a:r>
              <a:rPr lang="en">
                <a:latin typeface="Calibri"/>
                <a:ea typeface="Calibri"/>
                <a:cs typeface="Calibri"/>
                <a:sym typeface="Calibri"/>
              </a:rPr>
              <a:t> term to the right side of the equation by adding 4</a:t>
            </a:r>
            <a:r>
              <a:rPr i="1" lang="en">
                <a:latin typeface="Calibri"/>
                <a:ea typeface="Calibri"/>
                <a:cs typeface="Calibri"/>
                <a:sym typeface="Calibri"/>
              </a:rPr>
              <a:t>y</a:t>
            </a:r>
            <a:r>
              <a:rPr lang="en">
                <a:latin typeface="Calibri"/>
                <a:ea typeface="Calibri"/>
                <a:cs typeface="Calibri"/>
                <a:sym typeface="Calibri"/>
              </a:rPr>
              <a:t>. </a:t>
            </a:r>
            <a:endParaRPr sz="600">
              <a:latin typeface="Calibri"/>
              <a:ea typeface="Calibri"/>
              <a:cs typeface="Calibri"/>
              <a:sym typeface="Calibri"/>
            </a:endParaRPr>
          </a:p>
          <a:p>
            <a:pPr indent="0" lvl="0" marL="0" rtl="0" algn="l">
              <a:spcBef>
                <a:spcPts val="800"/>
              </a:spcBef>
              <a:spcAft>
                <a:spcPts val="0"/>
              </a:spcAft>
              <a:buNone/>
            </a:pPr>
            <a:r>
              <a:rPr b="1" lang="en">
                <a:latin typeface="Calibri"/>
                <a:ea typeface="Calibri"/>
                <a:cs typeface="Calibri"/>
                <a:sym typeface="Calibri"/>
              </a:rPr>
              <a:t>Step 2: </a:t>
            </a:r>
            <a:r>
              <a:rPr lang="en">
                <a:latin typeface="Calibri"/>
                <a:ea typeface="Calibri"/>
                <a:cs typeface="Calibri"/>
                <a:sym typeface="Calibri"/>
              </a:rPr>
              <a:t>Simplify.</a:t>
            </a:r>
            <a:endParaRPr>
              <a:latin typeface="Calibri"/>
              <a:ea typeface="Calibri"/>
              <a:cs typeface="Calibri"/>
              <a:sym typeface="Calibri"/>
            </a:endParaRPr>
          </a:p>
          <a:p>
            <a:pPr indent="0" lvl="0" marL="0" rtl="0" algn="l">
              <a:spcBef>
                <a:spcPts val="800"/>
              </a:spcBef>
              <a:spcAft>
                <a:spcPts val="0"/>
              </a:spcAft>
              <a:buNone/>
            </a:pPr>
            <a:r>
              <a:rPr b="1" lang="en">
                <a:latin typeface="Calibri"/>
                <a:ea typeface="Calibri"/>
                <a:cs typeface="Calibri"/>
                <a:sym typeface="Calibri"/>
              </a:rPr>
              <a:t>Step 3: </a:t>
            </a:r>
            <a:r>
              <a:rPr lang="en">
                <a:latin typeface="Calibri"/>
                <a:ea typeface="Calibri"/>
                <a:cs typeface="Calibri"/>
                <a:sym typeface="Calibri"/>
              </a:rPr>
              <a:t>Divide both sides by 2.</a:t>
            </a:r>
            <a:endParaRPr>
              <a:latin typeface="Calibri"/>
              <a:ea typeface="Calibri"/>
              <a:cs typeface="Calibri"/>
              <a:sym typeface="Calibri"/>
            </a:endParaRPr>
          </a:p>
          <a:p>
            <a:pPr indent="0" lvl="0" marL="0" rtl="0" algn="l">
              <a:spcBef>
                <a:spcPts val="800"/>
              </a:spcBef>
              <a:spcAft>
                <a:spcPts val="800"/>
              </a:spcAft>
              <a:buNone/>
            </a:pPr>
            <a:r>
              <a:rPr b="1" lang="en">
                <a:latin typeface="Calibri"/>
                <a:ea typeface="Calibri"/>
                <a:cs typeface="Calibri"/>
                <a:sym typeface="Calibri"/>
              </a:rPr>
              <a:t>Step 4: </a:t>
            </a:r>
            <a:r>
              <a:rPr lang="en">
                <a:latin typeface="Calibri"/>
                <a:ea typeface="Calibri"/>
                <a:cs typeface="Calibri"/>
                <a:sym typeface="Calibri"/>
              </a:rPr>
              <a:t>Simplify.</a:t>
            </a:r>
            <a:endParaRPr>
              <a:latin typeface="Calibri"/>
              <a:ea typeface="Calibri"/>
              <a:cs typeface="Calibri"/>
              <a:sym typeface="Calibri"/>
            </a:endParaRPr>
          </a:p>
        </p:txBody>
      </p:sp>
      <p:sp>
        <p:nvSpPr>
          <p:cNvPr id="389" name="Google Shape;389;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0" name="Google Shape;390;p3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1.9.3 Writing and Rearranging Equations in Two Variables </a:t>
            </a:r>
            <a:r>
              <a:rPr lang="en" sz="1000"/>
              <a:t>- Additional Resources</a:t>
            </a:r>
            <a:endParaRPr/>
          </a:p>
        </p:txBody>
      </p:sp>
      <p:pic>
        <p:nvPicPr>
          <p:cNvPr id="391" name="Google Shape;391;p33"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5" name="Shape 395"/>
        <p:cNvGrpSpPr/>
        <p:nvPr/>
      </p:nvGrpSpPr>
      <p:grpSpPr>
        <a:xfrm>
          <a:off x="0" y="0"/>
          <a:ext cx="0" cy="0"/>
          <a:chOff x="0" y="0"/>
          <a:chExt cx="0" cy="0"/>
        </a:xfrm>
      </p:grpSpPr>
      <p:sp>
        <p:nvSpPr>
          <p:cNvPr id="396" name="Google Shape;396;p34"/>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97" name="Google Shape;397;p3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8" name="Google Shape;398;p34"/>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9" name="Google Shape;399;p3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0" name="Google Shape;400;p34"/>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1" name="Google Shape;401;p3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2" name="Google Shape;402;p3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3" name="Google Shape;403;p34"/>
          <p:cNvCxnSpPr>
            <a:stCxn id="397" idx="2"/>
            <a:endCxn id="39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4" name="Google Shape;404;p34"/>
          <p:cNvCxnSpPr>
            <a:stCxn id="399" idx="3"/>
            <a:endCxn id="39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5" name="Google Shape;405;p34"/>
          <p:cNvCxnSpPr>
            <a:stCxn id="398" idx="3"/>
            <a:endCxn id="40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6" name="Google Shape;406;p34"/>
          <p:cNvCxnSpPr>
            <a:stCxn id="400" idx="3"/>
            <a:endCxn id="40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407" name="Google Shape;407;p34"/>
          <p:cNvCxnSpPr>
            <a:stCxn id="402" idx="3"/>
            <a:endCxn id="40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08" name="Google Shape;408;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9" name="Google Shape;409;p34"/>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10" name="Google Shape;410;p34"/>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11" name="Google Shape;411;p34"/>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12" name="Google Shape;412;p34"/>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413" name="Google Shape;413;p34"/>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414" name="Google Shape;414;p34"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415" name="Google Shape;415;p34"/>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16" name="Google Shape;416;p34"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417" name="Google Shape;417;p34"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418" name="Google Shape;418;p34"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419" name="Google Shape;419;p34"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420" name="Google Shape;420;p34"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421" name="Google Shape;421;p3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2" name="Google Shape;422;p34"/>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3" name="Google Shape;423;p3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4" name="Google Shape;424;p34"/>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5" name="Google Shape;425;p3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6" name="Google Shape;426;p3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27" name="Google Shape;427;p34"/>
          <p:cNvCxnSpPr>
            <a:stCxn id="421" idx="2"/>
            <a:endCxn id="42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28" name="Google Shape;428;p34"/>
          <p:cNvCxnSpPr>
            <a:stCxn id="423" idx="3"/>
            <a:endCxn id="42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29" name="Google Shape;429;p34"/>
          <p:cNvCxnSpPr>
            <a:stCxn id="422" idx="3"/>
            <a:endCxn id="42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30" name="Google Shape;430;p34"/>
          <p:cNvCxnSpPr>
            <a:stCxn id="424" idx="3"/>
            <a:endCxn id="42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431" name="Google Shape;431;p34"/>
          <p:cNvCxnSpPr>
            <a:stCxn id="426" idx="3"/>
            <a:endCxn id="42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32" name="Google Shape;432;p34"/>
          <p:cNvSpPr txBox="1"/>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100">
                <a:solidFill>
                  <a:srgbClr val="595959"/>
                </a:solidFill>
                <a:latin typeface="Calibri"/>
                <a:ea typeface="Calibri"/>
                <a:cs typeface="Calibri"/>
                <a:sym typeface="Calibri"/>
              </a:rPr>
              <a:t>‹#›</a:t>
            </a:fld>
            <a:endParaRPr sz="1100">
              <a:solidFill>
                <a:srgbClr val="595959"/>
              </a:solidFill>
              <a:latin typeface="Calibri"/>
              <a:ea typeface="Calibri"/>
              <a:cs typeface="Calibri"/>
              <a:sym typeface="Calibri"/>
            </a:endParaRPr>
          </a:p>
        </p:txBody>
      </p:sp>
      <p:sp>
        <p:nvSpPr>
          <p:cNvPr id="433" name="Google Shape;433;p34"/>
          <p:cNvSpPr txBox="1"/>
          <p:nvPr/>
        </p:nvSpPr>
        <p:spPr>
          <a:xfrm>
            <a:off x="0" y="0"/>
            <a:ext cx="9144000" cy="1160100"/>
          </a:xfrm>
          <a:prstGeom prst="rect">
            <a:avLst/>
          </a:prstGeom>
          <a:solidFill>
            <a:srgbClr val="005047"/>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rPr b="1" lang="en" sz="3000">
                <a:solidFill>
                  <a:srgbClr val="FDBD3E"/>
                </a:solidFill>
                <a:latin typeface="Verdana"/>
                <a:ea typeface="Verdana"/>
                <a:cs typeface="Verdana"/>
                <a:sym typeface="Verdana"/>
              </a:rPr>
              <a:t>Lesson Journey</a:t>
            </a:r>
            <a:endParaRPr b="1" sz="3000">
              <a:solidFill>
                <a:srgbClr val="FDBD3E"/>
              </a:solidFill>
              <a:latin typeface="Verdana"/>
              <a:ea typeface="Verdana"/>
              <a:cs typeface="Verdana"/>
              <a:sym typeface="Verdana"/>
            </a:endParaRPr>
          </a:p>
        </p:txBody>
      </p:sp>
      <p:sp>
        <p:nvSpPr>
          <p:cNvPr id="434" name="Google Shape;434;p3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435" name="Google Shape;435;p3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436" name="Google Shape;436;p34"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437" name="Google Shape;437;p3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38" name="Google Shape;438;p34"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439" name="Google Shape;439;p34"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440" name="Google Shape;440;p3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1" name="Google Shape;441;p34"/>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2" name="Google Shape;442;p34"/>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443" name="Google Shape;443;p34"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44" name="Google Shape;444;p34"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45" name="Google Shape;445;p34"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9" name="Shape 449"/>
        <p:cNvGrpSpPr/>
        <p:nvPr/>
      </p:nvGrpSpPr>
      <p:grpSpPr>
        <a:xfrm>
          <a:off x="0" y="0"/>
          <a:ext cx="0" cy="0"/>
          <a:chOff x="0" y="0"/>
          <a:chExt cx="0" cy="0"/>
        </a:xfrm>
      </p:grpSpPr>
      <p:sp>
        <p:nvSpPr>
          <p:cNvPr id="450" name="Google Shape;450;p3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Cool Down</a:t>
            </a:r>
            <a:endParaRPr sz="2800">
              <a:latin typeface="Verdana"/>
              <a:ea typeface="Verdana"/>
              <a:cs typeface="Verdana"/>
              <a:sym typeface="Verdana"/>
            </a:endParaRPr>
          </a:p>
        </p:txBody>
      </p:sp>
      <p:sp>
        <p:nvSpPr>
          <p:cNvPr id="451" name="Google Shape;451;p35"/>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latin typeface="Calibri"/>
                <a:ea typeface="Calibri"/>
                <a:cs typeface="Calibri"/>
                <a:sym typeface="Calibri"/>
              </a:rPr>
              <a:t>A school is holding a carnival and hopes to raise $500. Child tickets cost $3, and adult tickets cost $5. If the school sells x child tickets and y adult tickets, then the equation 3x+5y=500 expresses the fact that the school raised exactly $500 from ticket sales.</a:t>
            </a:r>
            <a:endParaRPr>
              <a:solidFill>
                <a:schemeClr val="dk1"/>
              </a:solidFill>
              <a:latin typeface="Calibri"/>
              <a:ea typeface="Calibri"/>
              <a:cs typeface="Calibri"/>
              <a:sym typeface="Calibri"/>
            </a:endParaRPr>
          </a:p>
          <a:p>
            <a:pPr indent="-342900" lvl="0" marL="457200" rtl="0" algn="l">
              <a:lnSpc>
                <a:spcPct val="100000"/>
              </a:lnSpc>
              <a:spcBef>
                <a:spcPts val="1200"/>
              </a:spcBef>
              <a:spcAft>
                <a:spcPts val="0"/>
              </a:spcAft>
              <a:buClr>
                <a:schemeClr val="dk1"/>
              </a:buClr>
              <a:buSzPts val="1800"/>
              <a:buFont typeface="Calibri"/>
              <a:buAutoNum type="arabicPeriod"/>
            </a:pPr>
            <a:r>
              <a:rPr lang="en">
                <a:solidFill>
                  <a:schemeClr val="dk1"/>
                </a:solidFill>
                <a:latin typeface="Calibri"/>
                <a:ea typeface="Calibri"/>
                <a:cs typeface="Calibri"/>
                <a:sym typeface="Calibri"/>
              </a:rPr>
              <a:t>Solve the equation for x.</a:t>
            </a:r>
            <a:endParaRPr>
              <a:solidFill>
                <a:schemeClr val="dk1"/>
              </a:solidFill>
              <a:latin typeface="Calibri"/>
              <a:ea typeface="Calibri"/>
              <a:cs typeface="Calibri"/>
              <a:sym typeface="Calibri"/>
            </a:endParaRPr>
          </a:p>
          <a:p>
            <a:pPr indent="-342900" lvl="0" marL="457200" marR="3531796" rtl="0" algn="l">
              <a:lnSpc>
                <a:spcPct val="100000"/>
              </a:lnSpc>
              <a:spcBef>
                <a:spcPts val="1000"/>
              </a:spcBef>
              <a:spcAft>
                <a:spcPts val="1000"/>
              </a:spcAft>
              <a:buClr>
                <a:schemeClr val="dk1"/>
              </a:buClr>
              <a:buSzPts val="1800"/>
              <a:buFont typeface="Calibri"/>
              <a:buAutoNum type="arabicPeriod"/>
            </a:pPr>
            <a:r>
              <a:rPr lang="en">
                <a:solidFill>
                  <a:schemeClr val="dk1"/>
                </a:solidFill>
                <a:latin typeface="Calibri"/>
                <a:ea typeface="Calibri"/>
                <a:cs typeface="Calibri"/>
                <a:sym typeface="Calibri"/>
              </a:rPr>
              <a:t>Explain when it might be helpful to rewrite the equation this way.</a:t>
            </a:r>
            <a:endParaRPr>
              <a:solidFill>
                <a:schemeClr val="dk1"/>
              </a:solidFill>
              <a:latin typeface="Calibri"/>
              <a:ea typeface="Calibri"/>
              <a:cs typeface="Calibri"/>
              <a:sym typeface="Calibri"/>
            </a:endParaRPr>
          </a:p>
        </p:txBody>
      </p:sp>
      <p:sp>
        <p:nvSpPr>
          <p:cNvPr id="452" name="Google Shape;452;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3" name="Google Shape;453;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1.9.4 Solving for a Specified Variable</a:t>
            </a:r>
            <a:endParaRPr/>
          </a:p>
        </p:txBody>
      </p:sp>
      <p:pic>
        <p:nvPicPr>
          <p:cNvPr descr="Close-up of a theme park with a spinning wheel in motion (Provided by Getty Images)" id="454" name="Google Shape;454;p35"/>
          <p:cNvPicPr preferRelativeResize="0"/>
          <p:nvPr/>
        </p:nvPicPr>
        <p:blipFill>
          <a:blip r:embed="rId4">
            <a:alphaModFix/>
          </a:blip>
          <a:stretch>
            <a:fillRect/>
          </a:stretch>
        </p:blipFill>
        <p:spPr>
          <a:xfrm>
            <a:off x="4838271" y="2303625"/>
            <a:ext cx="3590226" cy="23473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8" name="Shape 458"/>
        <p:cNvGrpSpPr/>
        <p:nvPr/>
      </p:nvGrpSpPr>
      <p:grpSpPr>
        <a:xfrm>
          <a:off x="0" y="0"/>
          <a:ext cx="0" cy="0"/>
          <a:chOff x="0" y="0"/>
          <a:chExt cx="0" cy="0"/>
        </a:xfrm>
      </p:grpSpPr>
      <p:sp>
        <p:nvSpPr>
          <p:cNvPr id="459" name="Google Shape;459;p36"/>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60" name="Google Shape;460;p3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1" name="Google Shape;461;p3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2" name="Google Shape;462;p3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3" name="Google Shape;463;p3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4" name="Google Shape;464;p3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5" name="Google Shape;465;p36"/>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66" name="Google Shape;466;p36"/>
          <p:cNvCxnSpPr>
            <a:stCxn id="460" idx="2"/>
            <a:endCxn id="46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67" name="Google Shape;467;p36"/>
          <p:cNvCxnSpPr>
            <a:stCxn id="462" idx="3"/>
            <a:endCxn id="46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68" name="Google Shape;468;p36"/>
          <p:cNvCxnSpPr>
            <a:stCxn id="461" idx="3"/>
            <a:endCxn id="46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69" name="Google Shape;469;p36"/>
          <p:cNvCxnSpPr>
            <a:stCxn id="463" idx="3"/>
            <a:endCxn id="465"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70" name="Google Shape;470;p36"/>
          <p:cNvCxnSpPr>
            <a:stCxn id="465" idx="3"/>
            <a:endCxn id="46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71" name="Google Shape;471;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72" name="Google Shape;472;p36"/>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73" name="Google Shape;473;p36"/>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74" name="Google Shape;474;p36"/>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75" name="Google Shape;475;p36"/>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76" name="Google Shape;476;p36"/>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477" name="Google Shape;477;p36"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478" name="Google Shape;478;p36"/>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79" name="Google Shape;479;p36"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480" name="Google Shape;480;p36" title="hugeicons_pencil.png"/>
          <p:cNvPicPr preferRelativeResize="0"/>
          <p:nvPr/>
        </p:nvPicPr>
        <p:blipFill>
          <a:blip r:embed="rId6">
            <a:alphaModFix/>
          </a:blip>
          <a:stretch>
            <a:fillRect/>
          </a:stretch>
        </p:blipFill>
        <p:spPr>
          <a:xfrm>
            <a:off x="6519672" y="1444752"/>
            <a:ext cx="228600" cy="228600"/>
          </a:xfrm>
          <a:prstGeom prst="rect">
            <a:avLst/>
          </a:prstGeom>
          <a:noFill/>
          <a:ln>
            <a:noFill/>
          </a:ln>
        </p:spPr>
      </p:pic>
      <p:pic>
        <p:nvPicPr>
          <p:cNvPr id="481" name="Google Shape;481;p36"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482" name="Google Shape;482;p36"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483" name="Google Shape;483;p36" title="hugeicons_chart-down.png"/>
          <p:cNvPicPr preferRelativeResize="0"/>
          <p:nvPr/>
        </p:nvPicPr>
        <p:blipFill>
          <a:blip r:embed="rId8">
            <a:alphaModFix/>
          </a:blip>
          <a:stretch>
            <a:fillRect/>
          </a:stretch>
        </p:blipFill>
        <p:spPr>
          <a:xfrm>
            <a:off x="4901184" y="3090672"/>
            <a:ext cx="228600" cy="228600"/>
          </a:xfrm>
          <a:prstGeom prst="rect">
            <a:avLst/>
          </a:prstGeom>
          <a:noFill/>
          <a:ln>
            <a:noFill/>
          </a:ln>
        </p:spPr>
      </p:pic>
      <p:sp>
        <p:nvSpPr>
          <p:cNvPr id="484" name="Google Shape;484;p3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5" name="Google Shape;485;p3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6" name="Google Shape;486;p3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7" name="Google Shape;487;p3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8" name="Google Shape;488;p3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9" name="Google Shape;489;p36"/>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90" name="Google Shape;490;p36"/>
          <p:cNvCxnSpPr>
            <a:stCxn id="484" idx="2"/>
            <a:endCxn id="48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91" name="Google Shape;491;p36"/>
          <p:cNvCxnSpPr>
            <a:stCxn id="486" idx="3"/>
            <a:endCxn id="48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92" name="Google Shape;492;p36"/>
          <p:cNvCxnSpPr>
            <a:stCxn id="485" idx="3"/>
            <a:endCxn id="48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93" name="Google Shape;493;p36"/>
          <p:cNvCxnSpPr>
            <a:stCxn id="487" idx="3"/>
            <a:endCxn id="489"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94" name="Google Shape;494;p36"/>
          <p:cNvCxnSpPr>
            <a:stCxn id="489" idx="3"/>
            <a:endCxn id="48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95" name="Google Shape;495;p36"/>
          <p:cNvSpPr txBox="1"/>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100">
                <a:solidFill>
                  <a:srgbClr val="595959"/>
                </a:solidFill>
                <a:latin typeface="Calibri"/>
                <a:ea typeface="Calibri"/>
                <a:cs typeface="Calibri"/>
                <a:sym typeface="Calibri"/>
              </a:rPr>
              <a:t>‹#›</a:t>
            </a:fld>
            <a:endParaRPr sz="1100">
              <a:solidFill>
                <a:srgbClr val="595959"/>
              </a:solidFill>
              <a:latin typeface="Calibri"/>
              <a:ea typeface="Calibri"/>
              <a:cs typeface="Calibri"/>
              <a:sym typeface="Calibri"/>
            </a:endParaRPr>
          </a:p>
        </p:txBody>
      </p:sp>
      <p:sp>
        <p:nvSpPr>
          <p:cNvPr id="496" name="Google Shape;496;p36"/>
          <p:cNvSpPr txBox="1"/>
          <p:nvPr/>
        </p:nvSpPr>
        <p:spPr>
          <a:xfrm>
            <a:off x="0" y="0"/>
            <a:ext cx="9144000" cy="1160100"/>
          </a:xfrm>
          <a:prstGeom prst="rect">
            <a:avLst/>
          </a:prstGeom>
          <a:solidFill>
            <a:srgbClr val="005047"/>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rPr b="1" lang="en" sz="3000">
                <a:solidFill>
                  <a:srgbClr val="FDBD3E"/>
                </a:solidFill>
                <a:latin typeface="Verdana"/>
                <a:ea typeface="Verdana"/>
                <a:cs typeface="Verdana"/>
                <a:sym typeface="Verdana"/>
              </a:rPr>
              <a:t>Lesson Journey</a:t>
            </a:r>
            <a:endParaRPr b="1" sz="3000">
              <a:solidFill>
                <a:srgbClr val="FDBD3E"/>
              </a:solidFill>
              <a:latin typeface="Verdana"/>
              <a:ea typeface="Verdana"/>
              <a:cs typeface="Verdana"/>
              <a:sym typeface="Verdana"/>
            </a:endParaRPr>
          </a:p>
        </p:txBody>
      </p:sp>
      <p:sp>
        <p:nvSpPr>
          <p:cNvPr id="497" name="Google Shape;497;p3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b="1" sz="1800">
              <a:solidFill>
                <a:srgbClr val="595959"/>
              </a:solidFill>
              <a:latin typeface="Calibri"/>
              <a:ea typeface="Calibri"/>
              <a:cs typeface="Calibri"/>
              <a:sym typeface="Calibri"/>
            </a:endParaRPr>
          </a:p>
        </p:txBody>
      </p:sp>
      <p:pic>
        <p:nvPicPr>
          <p:cNvPr id="498" name="Google Shape;498;p36"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499" name="Google Shape;499;p3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500" name="Google Shape;500;p36"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sp>
        <p:nvSpPr>
          <p:cNvPr id="501" name="Google Shape;501;p3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02" name="Google Shape;502;p3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03" name="Google Shape;503;p36"/>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504" name="Google Shape;504;p36"/>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505" name="Google Shape;505;p36"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506" name="Google Shape;506;p36"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507" name="Google Shape;507;p36"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508" name="Google Shape;508;p36" title="hugeicons_chart-down.png"/>
          <p:cNvPicPr preferRelativeResize="0"/>
          <p:nvPr/>
        </p:nvPicPr>
        <p:blipFill>
          <a:blip r:embed="rId8">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2" name="Shape 512"/>
        <p:cNvGrpSpPr/>
        <p:nvPr/>
      </p:nvGrpSpPr>
      <p:grpSpPr>
        <a:xfrm>
          <a:off x="0" y="0"/>
          <a:ext cx="0" cy="0"/>
          <a:chOff x="0" y="0"/>
          <a:chExt cx="0" cy="0"/>
        </a:xfrm>
      </p:grpSpPr>
      <p:sp>
        <p:nvSpPr>
          <p:cNvPr id="513" name="Google Shape;513;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Practice</a:t>
            </a:r>
            <a:endParaRPr sz="2800">
              <a:latin typeface="Verdana"/>
              <a:ea typeface="Verdana"/>
              <a:cs typeface="Verdana"/>
              <a:sym typeface="Verdana"/>
            </a:endParaRPr>
          </a:p>
        </p:txBody>
      </p:sp>
      <p:sp>
        <p:nvSpPr>
          <p:cNvPr id="514" name="Google Shape;514;p37"/>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515" name="Google Shape;515;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16" name="Google Shape;516;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1.9.5 Practice</a:t>
            </a:r>
            <a:endParaRPr/>
          </a:p>
        </p:txBody>
      </p:sp>
      <p:pic>
        <p:nvPicPr>
          <p:cNvPr id="517" name="Google Shape;517;p37" title="Learning-pana 3.png"/>
          <p:cNvPicPr preferRelativeResize="0"/>
          <p:nvPr/>
        </p:nvPicPr>
        <p:blipFill>
          <a:blip r:embed="rId4">
            <a:alphaModFix/>
          </a:blip>
          <a:stretch>
            <a:fillRect/>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1" name="Shape 521"/>
        <p:cNvGrpSpPr/>
        <p:nvPr/>
      </p:nvGrpSpPr>
      <p:grpSpPr>
        <a:xfrm>
          <a:off x="0" y="0"/>
          <a:ext cx="0" cy="0"/>
          <a:chOff x="0" y="0"/>
          <a:chExt cx="0" cy="0"/>
        </a:xfrm>
      </p:grpSpPr>
      <p:sp>
        <p:nvSpPr>
          <p:cNvPr id="522" name="Google Shape;522;p3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523" name="Google Shape;523;p3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4" name="Google Shape;524;p3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5" name="Google Shape;525;p3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6" name="Google Shape;526;p3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7" name="Google Shape;527;p38"/>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8" name="Google Shape;528;p3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29" name="Google Shape;529;p38"/>
          <p:cNvCxnSpPr>
            <a:stCxn id="523" idx="2"/>
            <a:endCxn id="5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530" name="Google Shape;530;p38"/>
          <p:cNvCxnSpPr>
            <a:stCxn id="525" idx="3"/>
            <a:endCxn id="52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531" name="Google Shape;531;p38"/>
          <p:cNvCxnSpPr>
            <a:stCxn id="524" idx="3"/>
            <a:endCxn id="52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532" name="Google Shape;532;p38"/>
          <p:cNvCxnSpPr>
            <a:stCxn id="526" idx="3"/>
            <a:endCxn id="52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533" name="Google Shape;533;p38"/>
          <p:cNvCxnSpPr>
            <a:stCxn id="528" idx="3"/>
            <a:endCxn id="527"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534" name="Google Shape;534;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35" name="Google Shape;535;p38"/>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536" name="Google Shape;536;p38"/>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537" name="Google Shape;537;p38"/>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538" name="Google Shape;538;p38"/>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539" name="Google Shape;539;p38"/>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540" name="Google Shape;540;p38"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541" name="Google Shape;541;p38"/>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542" name="Google Shape;542;p38"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543" name="Google Shape;543;p38"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544" name="Google Shape;544;p38"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545" name="Google Shape;545;p38" title="hugeicons_pencil.png"/>
          <p:cNvPicPr preferRelativeResize="0"/>
          <p:nvPr/>
        </p:nvPicPr>
        <p:blipFill>
          <a:blip r:embed="rId7">
            <a:alphaModFix/>
          </a:blip>
          <a:stretch>
            <a:fillRect/>
          </a:stretch>
        </p:blipFill>
        <p:spPr>
          <a:xfrm>
            <a:off x="6519672" y="1444752"/>
            <a:ext cx="228600" cy="228600"/>
          </a:xfrm>
          <a:prstGeom prst="rect">
            <a:avLst/>
          </a:prstGeom>
          <a:noFill/>
          <a:ln>
            <a:noFill/>
          </a:ln>
        </p:spPr>
      </p:pic>
      <p:pic>
        <p:nvPicPr>
          <p:cNvPr id="546" name="Google Shape;546;p38"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sp>
        <p:nvSpPr>
          <p:cNvPr id="547" name="Google Shape;547;p3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8" name="Google Shape;548;p3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9" name="Google Shape;549;p3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50" name="Google Shape;550;p3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51" name="Google Shape;551;p38"/>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52" name="Google Shape;552;p3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53" name="Google Shape;553;p38"/>
          <p:cNvCxnSpPr>
            <a:stCxn id="547" idx="2"/>
            <a:endCxn id="54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554" name="Google Shape;554;p38"/>
          <p:cNvCxnSpPr>
            <a:stCxn id="549" idx="3"/>
            <a:endCxn id="54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555" name="Google Shape;555;p38"/>
          <p:cNvCxnSpPr>
            <a:stCxn id="548" idx="3"/>
            <a:endCxn id="55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556" name="Google Shape;556;p38"/>
          <p:cNvCxnSpPr>
            <a:stCxn id="550" idx="3"/>
            <a:endCxn id="55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557" name="Google Shape;557;p38"/>
          <p:cNvCxnSpPr>
            <a:stCxn id="552" idx="3"/>
            <a:endCxn id="551"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558" name="Google Shape;558;p38"/>
          <p:cNvSpPr txBox="1"/>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100">
                <a:solidFill>
                  <a:srgbClr val="595959"/>
                </a:solidFill>
                <a:latin typeface="Calibri"/>
                <a:ea typeface="Calibri"/>
                <a:cs typeface="Calibri"/>
                <a:sym typeface="Calibri"/>
              </a:rPr>
              <a:t>‹#›</a:t>
            </a:fld>
            <a:endParaRPr sz="1100">
              <a:solidFill>
                <a:srgbClr val="595959"/>
              </a:solidFill>
              <a:latin typeface="Calibri"/>
              <a:ea typeface="Calibri"/>
              <a:cs typeface="Calibri"/>
              <a:sym typeface="Calibri"/>
            </a:endParaRPr>
          </a:p>
        </p:txBody>
      </p:sp>
      <p:sp>
        <p:nvSpPr>
          <p:cNvPr id="559" name="Google Shape;559;p3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60" name="Google Shape;560;p3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61" name="Google Shape;561;p3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562" name="Google Shape;562;p38"/>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563" name="Google Shape;563;p38"/>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564" name="Google Shape;564;p38"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565" name="Google Shape;565;p38"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pic>
        <p:nvPicPr>
          <p:cNvPr id="566" name="Google Shape;566;p38"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567" name="Google Shape;567;p38" title="hugeicons_pencil.png"/>
          <p:cNvPicPr preferRelativeResize="0"/>
          <p:nvPr/>
        </p:nvPicPr>
        <p:blipFill>
          <a:blip r:embed="rId7">
            <a:alphaModFix/>
          </a:blip>
          <a:stretch>
            <a:fillRect/>
          </a:stretch>
        </p:blipFill>
        <p:spPr>
          <a:xfrm>
            <a:off x="6512672" y="1554480"/>
            <a:ext cx="228600" cy="228600"/>
          </a:xfrm>
          <a:prstGeom prst="rect">
            <a:avLst/>
          </a:prstGeom>
          <a:noFill/>
          <a:ln>
            <a:noFill/>
          </a:ln>
        </p:spPr>
      </p:pic>
      <p:pic>
        <p:nvPicPr>
          <p:cNvPr id="568" name="Google Shape;568;p38" title="hugeicons_centralized.png"/>
          <p:cNvPicPr preferRelativeResize="0"/>
          <p:nvPr/>
        </p:nvPicPr>
        <p:blipFill>
          <a:blip r:embed="rId8">
            <a:alphaModFix/>
          </a:blip>
          <a:stretch>
            <a:fillRect/>
          </a:stretch>
        </p:blipFill>
        <p:spPr>
          <a:xfrm>
            <a:off x="7806782" y="3200400"/>
            <a:ext cx="228600" cy="228600"/>
          </a:xfrm>
          <a:prstGeom prst="rect">
            <a:avLst/>
          </a:prstGeom>
          <a:noFill/>
          <a:ln>
            <a:noFill/>
          </a:ln>
        </p:spPr>
      </p:pic>
      <p:sp>
        <p:nvSpPr>
          <p:cNvPr id="569" name="Google Shape;569;p38"/>
          <p:cNvSpPr txBox="1"/>
          <p:nvPr/>
        </p:nvSpPr>
        <p:spPr>
          <a:xfrm>
            <a:off x="0" y="0"/>
            <a:ext cx="9144000" cy="1160100"/>
          </a:xfrm>
          <a:prstGeom prst="rect">
            <a:avLst/>
          </a:prstGeom>
          <a:solidFill>
            <a:srgbClr val="005047"/>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rPr b="1" lang="en" sz="3000">
                <a:solidFill>
                  <a:srgbClr val="FDBD3E"/>
                </a:solidFill>
                <a:latin typeface="Verdana"/>
                <a:ea typeface="Verdana"/>
                <a:cs typeface="Verdana"/>
                <a:sym typeface="Verdana"/>
              </a:rPr>
              <a:t>Lesson Journey</a:t>
            </a:r>
            <a:endParaRPr b="1" sz="3000">
              <a:solidFill>
                <a:srgbClr val="FDBD3E"/>
              </a:solidFill>
              <a:latin typeface="Verdana"/>
              <a:ea typeface="Verdana"/>
              <a:cs typeface="Verdana"/>
              <a:sym typeface="Verdana"/>
            </a:endParaRPr>
          </a:p>
        </p:txBody>
      </p:sp>
      <p:pic>
        <p:nvPicPr>
          <p:cNvPr id="570" name="Google Shape;570;p38"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571" name="Google Shape;571;p38"/>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5" name="Shape 575"/>
        <p:cNvGrpSpPr/>
        <p:nvPr/>
      </p:nvGrpSpPr>
      <p:grpSpPr>
        <a:xfrm>
          <a:off x="0" y="0"/>
          <a:ext cx="0" cy="0"/>
          <a:chOff x="0" y="0"/>
          <a:chExt cx="0" cy="0"/>
        </a:xfrm>
      </p:grpSpPr>
      <p:sp>
        <p:nvSpPr>
          <p:cNvPr id="576" name="Google Shape;576;p3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Lesson Synthesis</a:t>
            </a:r>
            <a:endParaRPr sz="2800">
              <a:latin typeface="Verdana"/>
              <a:ea typeface="Verdana"/>
              <a:cs typeface="Verdana"/>
              <a:sym typeface="Verdana"/>
            </a:endParaRPr>
          </a:p>
        </p:txBody>
      </p:sp>
      <p:sp>
        <p:nvSpPr>
          <p:cNvPr id="577" name="Google Shape;577;p39"/>
          <p:cNvSpPr txBox="1"/>
          <p:nvPr>
            <p:ph idx="1" type="body"/>
          </p:nvPr>
        </p:nvSpPr>
        <p:spPr>
          <a:xfrm>
            <a:off x="311700" y="1152475"/>
            <a:ext cx="8478600" cy="3447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solidFill>
                  <a:schemeClr val="dk1"/>
                </a:solidFill>
                <a:latin typeface="Calibri"/>
                <a:ea typeface="Calibri"/>
                <a:cs typeface="Calibri"/>
                <a:sym typeface="Calibri"/>
              </a:rPr>
              <a:t>Suppose you are organizing a party and have a budget of </a:t>
            </a:r>
            <a:r>
              <a:rPr i="1" lang="en">
                <a:solidFill>
                  <a:schemeClr val="dk1"/>
                </a:solidFill>
                <a:latin typeface="Calibri"/>
                <a:ea typeface="Calibri"/>
                <a:cs typeface="Calibri"/>
                <a:sym typeface="Calibri"/>
              </a:rPr>
              <a:t>b</a:t>
            </a:r>
            <a:r>
              <a:rPr lang="en">
                <a:solidFill>
                  <a:schemeClr val="dk1"/>
                </a:solidFill>
                <a:latin typeface="Calibri"/>
                <a:ea typeface="Calibri"/>
                <a:cs typeface="Calibri"/>
                <a:sym typeface="Calibri"/>
              </a:rPr>
              <a:t> dollars for the appetizers. You plan to order </a:t>
            </a:r>
            <a:r>
              <a:rPr i="1" lang="en">
                <a:solidFill>
                  <a:schemeClr val="dk1"/>
                </a:solidFill>
                <a:latin typeface="Calibri"/>
                <a:ea typeface="Calibri"/>
                <a:cs typeface="Calibri"/>
                <a:sym typeface="Calibri"/>
              </a:rPr>
              <a:t>v</a:t>
            </a:r>
            <a:r>
              <a:rPr lang="en">
                <a:solidFill>
                  <a:schemeClr val="dk1"/>
                </a:solidFill>
                <a:latin typeface="Calibri"/>
                <a:ea typeface="Calibri"/>
                <a:cs typeface="Calibri"/>
                <a:sym typeface="Calibri"/>
              </a:rPr>
              <a:t> vegetarian spring rolls at $0.75 each and </a:t>
            </a:r>
            <a:r>
              <a:rPr i="1" lang="en">
                <a:solidFill>
                  <a:schemeClr val="dk1"/>
                </a:solidFill>
                <a:latin typeface="Calibri"/>
                <a:ea typeface="Calibri"/>
                <a:cs typeface="Calibri"/>
                <a:sym typeface="Calibri"/>
              </a:rPr>
              <a:t>s</a:t>
            </a:r>
            <a:r>
              <a:rPr lang="en">
                <a:solidFill>
                  <a:schemeClr val="dk1"/>
                </a:solidFill>
                <a:latin typeface="Calibri"/>
                <a:ea typeface="Calibri"/>
                <a:cs typeface="Calibri"/>
                <a:sym typeface="Calibri"/>
              </a:rPr>
              <a:t> shrimp rolls at $0.95 each. The equation 0.75</a:t>
            </a:r>
            <a:r>
              <a:rPr i="1" lang="en">
                <a:solidFill>
                  <a:schemeClr val="dk1"/>
                </a:solidFill>
                <a:latin typeface="Calibri"/>
                <a:ea typeface="Calibri"/>
                <a:cs typeface="Calibri"/>
                <a:sym typeface="Calibri"/>
              </a:rPr>
              <a:t>v</a:t>
            </a:r>
            <a:r>
              <a:rPr lang="en">
                <a:solidFill>
                  <a:schemeClr val="dk1"/>
                </a:solidFill>
                <a:latin typeface="Calibri"/>
                <a:ea typeface="Calibri"/>
                <a:cs typeface="Calibri"/>
                <a:sym typeface="Calibri"/>
              </a:rPr>
              <a:t> + 0.95</a:t>
            </a:r>
            <a:r>
              <a:rPr i="1" lang="en">
                <a:solidFill>
                  <a:schemeClr val="dk1"/>
                </a:solidFill>
                <a:latin typeface="Calibri"/>
                <a:ea typeface="Calibri"/>
                <a:cs typeface="Calibri"/>
                <a:sym typeface="Calibri"/>
              </a:rPr>
              <a:t>s</a:t>
            </a:r>
            <a:r>
              <a:rPr lang="en">
                <a:solidFill>
                  <a:schemeClr val="dk1"/>
                </a:solidFill>
                <a:latin typeface="Calibri"/>
                <a:ea typeface="Calibri"/>
                <a:cs typeface="Calibri"/>
                <a:sym typeface="Calibri"/>
              </a:rPr>
              <a:t> = </a:t>
            </a:r>
            <a:r>
              <a:rPr i="1" lang="en">
                <a:solidFill>
                  <a:schemeClr val="dk1"/>
                </a:solidFill>
                <a:latin typeface="Calibri"/>
                <a:ea typeface="Calibri"/>
                <a:cs typeface="Calibri"/>
                <a:sym typeface="Calibri"/>
              </a:rPr>
              <a:t>b</a:t>
            </a:r>
            <a:r>
              <a:rPr lang="en">
                <a:solidFill>
                  <a:schemeClr val="dk1"/>
                </a:solidFill>
                <a:latin typeface="Calibri"/>
                <a:ea typeface="Calibri"/>
                <a:cs typeface="Calibri"/>
                <a:sym typeface="Calibri"/>
              </a:rPr>
              <a:t> represents this constraint.</a:t>
            </a:r>
            <a:endParaRPr>
              <a:solidFill>
                <a:schemeClr val="dk1"/>
              </a:solidFill>
              <a:latin typeface="Calibri"/>
              <a:ea typeface="Calibri"/>
              <a:cs typeface="Calibri"/>
              <a:sym typeface="Calibri"/>
            </a:endParaRPr>
          </a:p>
          <a:p>
            <a:pPr indent="-342900" lvl="0" marL="457200" marR="3613438" rtl="0" algn="l">
              <a:lnSpc>
                <a:spcPct val="100000"/>
              </a:lnSpc>
              <a:spcBef>
                <a:spcPts val="1200"/>
              </a:spcBef>
              <a:spcAft>
                <a:spcPts val="0"/>
              </a:spcAft>
              <a:buClr>
                <a:schemeClr val="dk1"/>
              </a:buClr>
              <a:buSzPts val="1800"/>
              <a:buFont typeface="Calibri"/>
              <a:buChar char="●"/>
            </a:pPr>
            <a:r>
              <a:rPr lang="en">
                <a:solidFill>
                  <a:schemeClr val="dk1"/>
                </a:solidFill>
                <a:latin typeface="Calibri"/>
                <a:ea typeface="Calibri"/>
                <a:cs typeface="Calibri"/>
                <a:sym typeface="Calibri"/>
              </a:rPr>
              <a:t>The </a:t>
            </a:r>
            <a:r>
              <a:rPr b="1" lang="en">
                <a:solidFill>
                  <a:schemeClr val="dk1"/>
                </a:solidFill>
                <a:latin typeface="Calibri"/>
                <a:ea typeface="Calibri"/>
                <a:cs typeface="Calibri"/>
                <a:sym typeface="Calibri"/>
              </a:rPr>
              <a:t>right</a:t>
            </a:r>
            <a:r>
              <a:rPr lang="en">
                <a:solidFill>
                  <a:schemeClr val="dk1"/>
                </a:solidFill>
                <a:latin typeface="Calibri"/>
                <a:ea typeface="Calibri"/>
                <a:cs typeface="Calibri"/>
                <a:sym typeface="Calibri"/>
              </a:rPr>
              <a:t> side of the class will solve for </a:t>
            </a:r>
            <a:r>
              <a:rPr i="1" lang="en">
                <a:solidFill>
                  <a:schemeClr val="dk1"/>
                </a:solidFill>
                <a:latin typeface="Calibri"/>
                <a:ea typeface="Calibri"/>
                <a:cs typeface="Calibri"/>
                <a:sym typeface="Calibri"/>
              </a:rPr>
              <a:t>v</a:t>
            </a:r>
            <a:r>
              <a:rPr lang="en">
                <a:solidFill>
                  <a:schemeClr val="dk1"/>
                </a:solidFill>
                <a:latin typeface="Calibri"/>
                <a:ea typeface="Calibri"/>
                <a:cs typeface="Calibri"/>
                <a:sym typeface="Calibri"/>
              </a:rPr>
              <a:t>, the </a:t>
            </a:r>
            <a:r>
              <a:rPr b="1" lang="en">
                <a:solidFill>
                  <a:schemeClr val="dk1"/>
                </a:solidFill>
                <a:latin typeface="Calibri"/>
                <a:ea typeface="Calibri"/>
                <a:cs typeface="Calibri"/>
                <a:sym typeface="Calibri"/>
              </a:rPr>
              <a:t>left</a:t>
            </a:r>
            <a:r>
              <a:rPr lang="en">
                <a:solidFill>
                  <a:schemeClr val="dk1"/>
                </a:solidFill>
                <a:latin typeface="Calibri"/>
                <a:ea typeface="Calibri"/>
                <a:cs typeface="Calibri"/>
                <a:sym typeface="Calibri"/>
              </a:rPr>
              <a:t> side of the class will solve for </a:t>
            </a:r>
            <a:r>
              <a:rPr i="1" lang="en">
                <a:solidFill>
                  <a:schemeClr val="dk1"/>
                </a:solidFill>
                <a:latin typeface="Calibri"/>
                <a:ea typeface="Calibri"/>
                <a:cs typeface="Calibri"/>
                <a:sym typeface="Calibri"/>
              </a:rPr>
              <a:t>s</a:t>
            </a:r>
            <a:r>
              <a:rPr lang="en">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342900" lvl="0" marL="457200" marR="3613438" rtl="0" algn="l">
              <a:lnSpc>
                <a:spcPct val="100000"/>
              </a:lnSpc>
              <a:spcBef>
                <a:spcPts val="0"/>
              </a:spcBef>
              <a:spcAft>
                <a:spcPts val="0"/>
              </a:spcAft>
              <a:buClr>
                <a:schemeClr val="dk1"/>
              </a:buClr>
              <a:buSzPts val="1800"/>
              <a:buFont typeface="Calibri"/>
              <a:buChar char="●"/>
            </a:pPr>
            <a:r>
              <a:rPr lang="en">
                <a:solidFill>
                  <a:schemeClr val="dk1"/>
                </a:solidFill>
                <a:latin typeface="Calibri"/>
                <a:ea typeface="Calibri"/>
                <a:cs typeface="Calibri"/>
                <a:sym typeface="Calibri"/>
              </a:rPr>
              <a:t>Each side will share their equation with the class.</a:t>
            </a:r>
            <a:endParaRPr>
              <a:solidFill>
                <a:schemeClr val="dk1"/>
              </a:solidFill>
              <a:latin typeface="Calibri"/>
              <a:ea typeface="Calibri"/>
              <a:cs typeface="Calibri"/>
              <a:sym typeface="Calibri"/>
            </a:endParaRPr>
          </a:p>
          <a:p>
            <a:pPr indent="0" lvl="0" marL="0" marR="3613438" rtl="0" algn="l">
              <a:lnSpc>
                <a:spcPct val="100000"/>
              </a:lnSpc>
              <a:spcBef>
                <a:spcPts val="1200"/>
              </a:spcBef>
              <a:spcAft>
                <a:spcPts val="1200"/>
              </a:spcAft>
              <a:buNone/>
            </a:pPr>
            <a:r>
              <a:rPr lang="en">
                <a:solidFill>
                  <a:schemeClr val="dk1"/>
                </a:solidFill>
                <a:latin typeface="Calibri"/>
                <a:ea typeface="Calibri"/>
                <a:cs typeface="Calibri"/>
                <a:sym typeface="Calibri"/>
              </a:rPr>
              <a:t>When might it be most handy to use each of these equations in your party planning?</a:t>
            </a:r>
            <a:endParaRPr>
              <a:solidFill>
                <a:schemeClr val="dk1"/>
              </a:solidFill>
              <a:latin typeface="Calibri"/>
              <a:ea typeface="Calibri"/>
              <a:cs typeface="Calibri"/>
              <a:sym typeface="Calibri"/>
            </a:endParaRPr>
          </a:p>
        </p:txBody>
      </p:sp>
      <p:sp>
        <p:nvSpPr>
          <p:cNvPr id="578" name="Google Shape;578;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79" name="Google Shape;579;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1.9 Choosing the Correct Variable to Solve For, Part 2</a:t>
            </a:r>
            <a:endParaRPr/>
          </a:p>
        </p:txBody>
      </p:sp>
      <p:pic>
        <p:nvPicPr>
          <p:cNvPr descr="Mexican buffet (Provided by Getty Images)" id="580" name="Google Shape;580;p39"/>
          <p:cNvPicPr preferRelativeResize="0"/>
          <p:nvPr/>
        </p:nvPicPr>
        <p:blipFill>
          <a:blip r:embed="rId4">
            <a:alphaModFix/>
          </a:blip>
          <a:stretch>
            <a:fillRect/>
          </a:stretch>
        </p:blipFill>
        <p:spPr>
          <a:xfrm>
            <a:off x="5501125" y="2048500"/>
            <a:ext cx="3331174" cy="260244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Self Assessment</a:t>
            </a:r>
            <a:endParaRPr sz="2800">
              <a:latin typeface="Verdana"/>
              <a:ea typeface="Verdana"/>
              <a:cs typeface="Verdana"/>
              <a:sym typeface="Verdana"/>
            </a:endParaRPr>
          </a:p>
        </p:txBody>
      </p:sp>
      <p:sp>
        <p:nvSpPr>
          <p:cNvPr id="586" name="Google Shape;586;p40"/>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87" name="Google Shape;587;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88" name="Google Shape;588;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x.x Lesson Title</a:t>
            </a:r>
            <a:endParaRPr/>
          </a:p>
        </p:txBody>
      </p:sp>
      <p:graphicFrame>
        <p:nvGraphicFramePr>
          <p:cNvPr id="589" name="Google Shape;589;p40"/>
          <p:cNvGraphicFramePr/>
          <p:nvPr/>
        </p:nvGraphicFramePr>
        <p:xfrm>
          <a:off x="311700" y="1764100"/>
          <a:ext cx="3000000" cy="3000000"/>
        </p:xfrm>
        <a:graphic>
          <a:graphicData uri="http://schemas.openxmlformats.org/drawingml/2006/table">
            <a:tbl>
              <a:tblPr>
                <a:noFill/>
                <a:tableStyleId>{EEB511C0-0230-4C4B-A904-AE42074BEEF8}</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Solve an equation for one of the variables.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