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AE0F26D-8BFC-406E-ACBC-D22384EE0EF1}">
  <a:tblStyle styleId="{1AE0F26D-8BFC-406E-ACBC-D22384EE0EF1}"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2.xml"/><Relationship Id="rId3" Type="http://schemas.openxmlformats.org/officeDocument/2006/relationships/hyperlink" Target="https://teachers.raiselearning.org/2e/getting-started/quick-start" TargetMode="External"/><Relationship Id="rId4" Type="http://schemas.openxmlformats.org/officeDocument/2006/relationships/slide" Target="/pp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225/openstax-alg1-unit-7-spn-vocabulary-flash-cards/?funnelUUID=64d6c38d-d0b9-4dc0-94d3-93c122c6e063" TargetMode="External"/><Relationship Id="rId4" Type="http://schemas.openxmlformats.org/officeDocument/2006/relationships/hyperlink" Target="https://quizlet.com/881562770/openstax-alg1-unit-7-vocabulary-flash-cards/?funnelUUID=9b801ce2-897f-47c0-8ee3-8661d0e80671"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7.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19b9a567ed04eb181e85653e9ab876f80591726d"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4.xml"/><Relationship Id="rId3" Type="http://schemas.openxmlformats.org/officeDocument/2006/relationships/slide" Target="/pp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5.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k12/algebra" TargetMode="Externa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 name="Google Shape;31;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How to Get Started</a:t>
            </a:r>
            <a:endParaRPr/>
          </a:p>
          <a:p>
            <a:pPr indent="-298450" lvl="0" marL="457200" rtl="0" algn="l">
              <a:spcBef>
                <a:spcPts val="0"/>
              </a:spcBef>
              <a:spcAft>
                <a:spcPts val="0"/>
              </a:spcAft>
              <a:buSzPts val="1100"/>
              <a:buChar char="●"/>
            </a:pPr>
            <a:r>
              <a:rPr lang="en"/>
              <a:t>Review </a:t>
            </a:r>
            <a:r>
              <a:rPr lang="en" u="sng">
                <a:solidFill>
                  <a:schemeClr val="hlink"/>
                </a:solidFill>
                <a:hlinkClick action="ppaction://hlinksldjump" r:id="rId2"/>
              </a:rPr>
              <a:t>Slide 2: How to use these slides</a:t>
            </a:r>
            <a:endParaRPr/>
          </a:p>
          <a:p>
            <a:pPr indent="-298450" lvl="1" marL="914400" rtl="0" algn="l">
              <a:spcBef>
                <a:spcPts val="0"/>
              </a:spcBef>
              <a:spcAft>
                <a:spcPts val="0"/>
              </a:spcAft>
              <a:buSzPts val="1100"/>
              <a:buChar char="○"/>
            </a:pPr>
            <a:r>
              <a:rPr lang="en" u="sng">
                <a:solidFill>
                  <a:schemeClr val="hlink"/>
                </a:solidFill>
                <a:hlinkClick r:id="rId3"/>
              </a:rPr>
              <a:t>Check out the digital quick start guide!</a:t>
            </a:r>
            <a:r>
              <a:rPr lang="en"/>
              <a:t>	</a:t>
            </a:r>
            <a:endParaRPr/>
          </a:p>
          <a:p>
            <a:pPr indent="-298450" lvl="0" marL="457200" rtl="0" algn="l">
              <a:spcBef>
                <a:spcPts val="0"/>
              </a:spcBef>
              <a:spcAft>
                <a:spcPts val="0"/>
              </a:spcAft>
              <a:buSzPts val="1100"/>
              <a:buChar char="●"/>
            </a:pPr>
            <a:r>
              <a:rPr lang="en"/>
              <a:t>Review </a:t>
            </a:r>
            <a:r>
              <a:rPr lang="en" u="sng">
                <a:solidFill>
                  <a:schemeClr val="hlink"/>
                </a:solidFill>
                <a:hlinkClick action="ppaction://hlinksldjump" r:id="rId4"/>
              </a:rPr>
              <a:t>Slide 3: Reference Key of Icons</a:t>
            </a:r>
            <a:endParaRPr/>
          </a:p>
          <a:p>
            <a:pPr indent="0" lvl="0" marL="0" rtl="0" algn="l">
              <a:spcBef>
                <a:spcPts val="0"/>
              </a:spcBef>
              <a:spcAft>
                <a:spcPts val="0"/>
              </a:spcAft>
              <a:buNone/>
            </a:pPr>
            <a:r>
              <a:rPr lang="en"/>
              <a:t>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activity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Students extend their understanding of expanding (</a:t>
            </a:r>
            <a:r>
              <a:rPr i="1" lang="en" sz="1200">
                <a:solidFill>
                  <a:schemeClr val="dk1"/>
                </a:solidFill>
                <a:latin typeface="Times New Roman"/>
                <a:ea typeface="Times New Roman"/>
                <a:cs typeface="Times New Roman"/>
                <a:sym typeface="Times New Roman"/>
              </a:rPr>
              <a:t>x</a:t>
            </a:r>
            <a:r>
              <a:rPr i="1" lang="en" sz="1200">
                <a:solidFill>
                  <a:schemeClr val="dk1"/>
                </a:solidFill>
                <a:latin typeface="Calibri"/>
                <a:ea typeface="Calibri"/>
                <a:cs typeface="Calibri"/>
                <a:sym typeface="Calibri"/>
              </a:rPr>
              <a:t> </a:t>
            </a:r>
            <a:r>
              <a:rPr lang="en" sz="1200">
                <a:solidFill>
                  <a:schemeClr val="dk1"/>
                </a:solidFill>
                <a:latin typeface="Calibri"/>
                <a:ea typeface="Calibri"/>
                <a:cs typeface="Calibri"/>
                <a:sym typeface="Calibri"/>
              </a:rPr>
              <a:t>+ </a:t>
            </a:r>
            <a:r>
              <a:rPr i="1" lang="en" sz="1200">
                <a:solidFill>
                  <a:schemeClr val="dk1"/>
                </a:solidFill>
                <a:latin typeface="Times New Roman"/>
                <a:ea typeface="Times New Roman"/>
                <a:cs typeface="Times New Roman"/>
                <a:sym typeface="Times New Roman"/>
              </a:rPr>
              <a:t>p</a:t>
            </a:r>
            <a:r>
              <a:rPr lang="en" sz="1200">
                <a:solidFill>
                  <a:schemeClr val="dk1"/>
                </a:solidFill>
                <a:latin typeface="Calibri"/>
                <a:ea typeface="Calibri"/>
                <a:cs typeface="Calibri"/>
                <a:sym typeface="Calibri"/>
              </a:rPr>
              <a:t>)(</a:t>
            </a:r>
            <a:r>
              <a:rPr i="1" lang="en" sz="1200">
                <a:solidFill>
                  <a:schemeClr val="dk1"/>
                </a:solidFill>
                <a:latin typeface="Times New Roman"/>
                <a:ea typeface="Times New Roman"/>
                <a:cs typeface="Times New Roman"/>
                <a:sym typeface="Times New Roman"/>
              </a:rPr>
              <a:t>x</a:t>
            </a:r>
            <a:r>
              <a:rPr lang="en" sz="1200">
                <a:solidFill>
                  <a:schemeClr val="dk1"/>
                </a:solidFill>
                <a:latin typeface="Calibri"/>
                <a:ea typeface="Calibri"/>
                <a:cs typeface="Calibri"/>
                <a:sym typeface="Calibri"/>
              </a:rPr>
              <a:t> + </a:t>
            </a:r>
            <a:r>
              <a:rPr i="1" lang="en" sz="1200">
                <a:solidFill>
                  <a:schemeClr val="dk1"/>
                </a:solidFill>
                <a:latin typeface="Times New Roman"/>
                <a:ea typeface="Times New Roman"/>
                <a:cs typeface="Times New Roman"/>
                <a:sym typeface="Times New Roman"/>
              </a:rPr>
              <a:t>q</a:t>
            </a:r>
            <a:r>
              <a:rPr lang="en" sz="1200">
                <a:solidFill>
                  <a:schemeClr val="dk1"/>
                </a:solidFill>
                <a:latin typeface="Calibri"/>
                <a:ea typeface="Calibri"/>
                <a:cs typeface="Calibri"/>
                <a:sym typeface="Calibri"/>
              </a:rPr>
              <a:t>)to cases with negative terms, such as (</a:t>
            </a:r>
            <a:r>
              <a:rPr i="1" lang="en" sz="1200">
                <a:solidFill>
                  <a:schemeClr val="dk1"/>
                </a:solidFill>
                <a:latin typeface="Times New Roman"/>
                <a:ea typeface="Times New Roman"/>
                <a:cs typeface="Times New Roman"/>
                <a:sym typeface="Times New Roman"/>
              </a:rPr>
              <a:t>x</a:t>
            </a:r>
            <a:r>
              <a:rPr lang="en" sz="1200">
                <a:solidFill>
                  <a:schemeClr val="dk1"/>
                </a:solidFill>
                <a:latin typeface="Calibri"/>
                <a:ea typeface="Calibri"/>
                <a:cs typeface="Calibri"/>
                <a:sym typeface="Calibri"/>
              </a:rPr>
              <a:t> + 3)(</a:t>
            </a:r>
            <a:r>
              <a:rPr i="1" lang="en" sz="1200">
                <a:solidFill>
                  <a:schemeClr val="dk1"/>
                </a:solidFill>
                <a:latin typeface="Times New Roman"/>
                <a:ea typeface="Times New Roman"/>
                <a:cs typeface="Times New Roman"/>
                <a:sym typeface="Times New Roman"/>
              </a:rPr>
              <a:t>x</a:t>
            </a:r>
            <a:r>
              <a:rPr lang="en" sz="1200">
                <a:solidFill>
                  <a:schemeClr val="dk1"/>
                </a:solidFill>
                <a:latin typeface="Calibri"/>
                <a:ea typeface="Calibri"/>
                <a:cs typeface="Calibri"/>
                <a:sym typeface="Calibri"/>
              </a:rPr>
              <a:t> − 4) or (</a:t>
            </a:r>
            <a:r>
              <a:rPr i="1" lang="en" sz="1200">
                <a:solidFill>
                  <a:schemeClr val="dk1"/>
                </a:solidFill>
                <a:latin typeface="Times New Roman"/>
                <a:ea typeface="Times New Roman"/>
                <a:cs typeface="Times New Roman"/>
                <a:sym typeface="Times New Roman"/>
              </a:rPr>
              <a:t>x</a:t>
            </a:r>
            <a:r>
              <a:rPr i="1" lang="en" sz="1200">
                <a:solidFill>
                  <a:schemeClr val="dk1"/>
                </a:solidFill>
                <a:latin typeface="Calibri"/>
                <a:ea typeface="Calibri"/>
                <a:cs typeface="Calibri"/>
                <a:sym typeface="Calibri"/>
              </a:rPr>
              <a:t> </a:t>
            </a:r>
            <a:r>
              <a:rPr lang="en" sz="1200">
                <a:solidFill>
                  <a:schemeClr val="dk1"/>
                </a:solidFill>
                <a:latin typeface="Calibri"/>
                <a:ea typeface="Calibri"/>
                <a:cs typeface="Calibri"/>
                <a:sym typeface="Calibri"/>
              </a:rPr>
              <a:t>− 5)</a:t>
            </a:r>
            <a:r>
              <a:rPr baseline="30000" lang="en" sz="1200">
                <a:solidFill>
                  <a:schemeClr val="dk1"/>
                </a:solidFill>
                <a:latin typeface="Calibri"/>
                <a:ea typeface="Calibri"/>
                <a:cs typeface="Calibri"/>
                <a:sym typeface="Calibri"/>
              </a:rPr>
              <a:t>2</a:t>
            </a:r>
            <a:r>
              <a:rPr lang="en" sz="1200">
                <a:solidFill>
                  <a:schemeClr val="dk1"/>
                </a:solidFill>
                <a:latin typeface="Calibri"/>
                <a:ea typeface="Calibri"/>
                <a:cs typeface="Calibri"/>
                <a:sym typeface="Calibri"/>
              </a:rPr>
              <a:t>. They may still use area diagrams for support, though diagrams become less intuitive with differences. This lesson shifts students from viewing diagrams as concrete area models to using them as abstract organizers for multiplication. Students also learn to distinguish between </a:t>
            </a:r>
            <a:r>
              <a:rPr b="1" lang="en" sz="1200">
                <a:solidFill>
                  <a:schemeClr val="dk1"/>
                </a:solidFill>
                <a:latin typeface="Calibri"/>
                <a:ea typeface="Calibri"/>
                <a:cs typeface="Calibri"/>
                <a:sym typeface="Calibri"/>
              </a:rPr>
              <a:t>factored form</a:t>
            </a:r>
            <a:r>
              <a:rPr lang="en" sz="1200">
                <a:solidFill>
                  <a:schemeClr val="dk1"/>
                </a:solidFill>
                <a:latin typeface="Calibri"/>
                <a:ea typeface="Calibri"/>
                <a:cs typeface="Calibri"/>
                <a:sym typeface="Calibri"/>
              </a:rPr>
              <a:t> and </a:t>
            </a:r>
            <a:r>
              <a:rPr b="1" lang="en" sz="1200">
                <a:solidFill>
                  <a:schemeClr val="dk1"/>
                </a:solidFill>
                <a:latin typeface="Calibri"/>
                <a:ea typeface="Calibri"/>
                <a:cs typeface="Calibri"/>
                <a:sym typeface="Calibri"/>
              </a:rPr>
              <a:t>standard form</a:t>
            </a:r>
            <a:r>
              <a:rPr lang="en" sz="1200">
                <a:solidFill>
                  <a:schemeClr val="dk1"/>
                </a:solidFill>
                <a:latin typeface="Calibri"/>
                <a:ea typeface="Calibri"/>
                <a:cs typeface="Calibri"/>
                <a:sym typeface="Calibri"/>
              </a:rPr>
              <a:t>, refining their language about quadratic expressions in preparation for graphing them in later lessons.</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A1(D) communicate mathematical ideas, reasoning, and their implications using multiple representations, including symbols, diagrams, graphs, and language as appropriate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A6(B) write equations of quadratic functions given the vertex and another point on the graph, write the equation in vertex form </a:t>
            </a:r>
            <a:endParaRPr>
              <a:solidFill>
                <a:schemeClr val="dk1"/>
              </a:solidFill>
              <a:latin typeface="Noto Sans"/>
              <a:ea typeface="Noto Sans"/>
              <a:cs typeface="Noto Sans"/>
              <a:sym typeface="Noto Sans"/>
            </a:endParaRPr>
          </a:p>
          <a:p>
            <a:pPr indent="457200" lvl="0" marL="0" rtl="0" algn="l">
              <a:spcBef>
                <a:spcPts val="0"/>
              </a:spcBef>
              <a:spcAft>
                <a:spcPts val="0"/>
              </a:spcAft>
              <a:buNone/>
            </a:pPr>
            <a:r>
              <a:rPr i="1" lang="en" sz="1200">
                <a:solidFill>
                  <a:schemeClr val="dk1"/>
                </a:solidFill>
                <a:latin typeface="Times New Roman"/>
                <a:ea typeface="Times New Roman"/>
                <a:cs typeface="Times New Roman"/>
                <a:sym typeface="Times New Roman"/>
              </a:rPr>
              <a:t>f</a:t>
            </a:r>
            <a:r>
              <a:rPr lang="en">
                <a:solidFill>
                  <a:schemeClr val="dk1"/>
                </a:solidFill>
                <a:latin typeface="Noto Sans"/>
                <a:ea typeface="Noto Sans"/>
                <a:cs typeface="Noto Sans"/>
                <a:sym typeface="Noto Sans"/>
              </a:rPr>
              <a:t>(</a:t>
            </a:r>
            <a:r>
              <a:rPr i="1" lang="en" sz="1200">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 = </a:t>
            </a:r>
            <a:r>
              <a:rPr i="1" lang="en" sz="1200">
                <a:solidFill>
                  <a:schemeClr val="dk1"/>
                </a:solidFill>
                <a:latin typeface="Times New Roman"/>
                <a:ea typeface="Times New Roman"/>
                <a:cs typeface="Times New Roman"/>
                <a:sym typeface="Times New Roman"/>
              </a:rPr>
              <a:t>a</a:t>
            </a:r>
            <a:r>
              <a:rPr lang="en">
                <a:solidFill>
                  <a:schemeClr val="dk1"/>
                </a:solidFill>
                <a:latin typeface="Noto Sans"/>
                <a:ea typeface="Noto Sans"/>
                <a:cs typeface="Noto Sans"/>
                <a:sym typeface="Noto Sans"/>
              </a:rPr>
              <a:t>(</a:t>
            </a:r>
            <a:r>
              <a:rPr i="1" lang="en" sz="1200">
                <a:solidFill>
                  <a:schemeClr val="dk1"/>
                </a:solidFill>
                <a:latin typeface="Times New Roman"/>
                <a:ea typeface="Times New Roman"/>
                <a:cs typeface="Times New Roman"/>
                <a:sym typeface="Times New Roman"/>
              </a:rPr>
              <a:t>x </a:t>
            </a:r>
            <a:r>
              <a:rPr lang="en">
                <a:solidFill>
                  <a:schemeClr val="dk1"/>
                </a:solidFill>
                <a:latin typeface="Noto Sans"/>
                <a:ea typeface="Noto Sans"/>
                <a:cs typeface="Noto Sans"/>
                <a:sym typeface="Noto Sans"/>
              </a:rPr>
              <a:t>− </a:t>
            </a:r>
            <a:r>
              <a:rPr i="1" lang="en" sz="1200">
                <a:solidFill>
                  <a:schemeClr val="dk1"/>
                </a:solidFill>
                <a:latin typeface="Times New Roman"/>
                <a:ea typeface="Times New Roman"/>
                <a:cs typeface="Times New Roman"/>
                <a:sym typeface="Times New Roman"/>
              </a:rPr>
              <a:t>h</a:t>
            </a:r>
            <a:r>
              <a:rPr lang="en">
                <a:solidFill>
                  <a:schemeClr val="dk1"/>
                </a:solidFill>
                <a:latin typeface="Noto Sans"/>
                <a:ea typeface="Noto Sans"/>
                <a:cs typeface="Noto Sans"/>
                <a:sym typeface="Noto Sans"/>
              </a:rPr>
              <a:t>)</a:t>
            </a:r>
            <a:r>
              <a:rPr baseline="30000" lang="en">
                <a:solidFill>
                  <a:schemeClr val="dk1"/>
                </a:solidFill>
                <a:latin typeface="Noto Sans"/>
                <a:ea typeface="Noto Sans"/>
                <a:cs typeface="Noto Sans"/>
                <a:sym typeface="Noto Sans"/>
              </a:rPr>
              <a:t>2 </a:t>
            </a:r>
            <a:r>
              <a:rPr lang="en">
                <a:solidFill>
                  <a:schemeClr val="dk1"/>
                </a:solidFill>
                <a:latin typeface="Noto Sans"/>
                <a:ea typeface="Noto Sans"/>
                <a:cs typeface="Noto Sans"/>
                <a:sym typeface="Noto Sans"/>
              </a:rPr>
              <a:t>+ </a:t>
            </a:r>
            <a:r>
              <a:rPr i="1" lang="en" sz="1200">
                <a:solidFill>
                  <a:schemeClr val="dk1"/>
                </a:solidFill>
                <a:latin typeface="Times New Roman"/>
                <a:ea typeface="Times New Roman"/>
                <a:cs typeface="Times New Roman"/>
                <a:sym typeface="Times New Roman"/>
              </a:rPr>
              <a:t>k</a:t>
            </a:r>
            <a:r>
              <a:rPr lang="en">
                <a:solidFill>
                  <a:schemeClr val="dk1"/>
                </a:solidFill>
                <a:latin typeface="Noto Sans"/>
                <a:ea typeface="Noto Sans"/>
                <a:cs typeface="Noto Sans"/>
                <a:sym typeface="Noto Sans"/>
              </a:rPr>
              <a:t>, and rewrite the equation from vertex form to standard form </a:t>
            </a:r>
            <a:r>
              <a:rPr i="1" lang="en" sz="1200">
                <a:solidFill>
                  <a:schemeClr val="dk1"/>
                </a:solidFill>
                <a:latin typeface="Times New Roman"/>
                <a:ea typeface="Times New Roman"/>
                <a:cs typeface="Times New Roman"/>
                <a:sym typeface="Times New Roman"/>
              </a:rPr>
              <a:t>f</a:t>
            </a:r>
            <a:r>
              <a:rPr lang="en">
                <a:solidFill>
                  <a:schemeClr val="dk1"/>
                </a:solidFill>
                <a:latin typeface="Noto Sans"/>
                <a:ea typeface="Noto Sans"/>
                <a:cs typeface="Noto Sans"/>
                <a:sym typeface="Noto Sans"/>
              </a:rPr>
              <a:t>(</a:t>
            </a:r>
            <a:r>
              <a:rPr i="1" lang="en" sz="1200">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 = </a:t>
            </a:r>
            <a:r>
              <a:rPr i="1" lang="en" sz="1200">
                <a:solidFill>
                  <a:schemeClr val="dk1"/>
                </a:solidFill>
                <a:latin typeface="Times New Roman"/>
                <a:ea typeface="Times New Roman"/>
                <a:cs typeface="Times New Roman"/>
                <a:sym typeface="Times New Roman"/>
              </a:rPr>
              <a:t>ax</a:t>
            </a:r>
            <a:r>
              <a:rPr baseline="30000" lang="en">
                <a:solidFill>
                  <a:schemeClr val="dk1"/>
                </a:solidFill>
                <a:latin typeface="Noto Sans"/>
                <a:ea typeface="Noto Sans"/>
                <a:cs typeface="Noto Sans"/>
                <a:sym typeface="Noto Sans"/>
              </a:rPr>
              <a:t>2 </a:t>
            </a:r>
            <a:r>
              <a:rPr lang="en">
                <a:solidFill>
                  <a:schemeClr val="dk1"/>
                </a:solidFill>
                <a:latin typeface="Noto Sans"/>
                <a:ea typeface="Noto Sans"/>
                <a:cs typeface="Noto Sans"/>
                <a:sym typeface="Noto Sans"/>
              </a:rPr>
              <a:t>+ </a:t>
            </a:r>
            <a:r>
              <a:rPr i="1" lang="en" sz="1200">
                <a:solidFill>
                  <a:schemeClr val="dk1"/>
                </a:solidFill>
                <a:latin typeface="Times New Roman"/>
                <a:ea typeface="Times New Roman"/>
                <a:cs typeface="Times New Roman"/>
                <a:sym typeface="Times New Roman"/>
              </a:rPr>
              <a:t>bx </a:t>
            </a:r>
            <a:r>
              <a:rPr lang="en">
                <a:solidFill>
                  <a:schemeClr val="dk1"/>
                </a:solidFill>
                <a:latin typeface="Noto Sans"/>
                <a:ea typeface="Noto Sans"/>
                <a:cs typeface="Noto Sans"/>
                <a:sym typeface="Noto Sans"/>
              </a:rPr>
              <a:t>+ </a:t>
            </a:r>
            <a:r>
              <a:rPr i="1" lang="en" sz="1200">
                <a:solidFill>
                  <a:schemeClr val="dk1"/>
                </a:solidFill>
                <a:latin typeface="Times New Roman"/>
                <a:ea typeface="Times New Roman"/>
                <a:cs typeface="Times New Roman"/>
                <a:sym typeface="Times New Roman"/>
              </a:rPr>
              <a:t>c</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A10(B) multiply polynomials of degree one and degree two</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364e04b9a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364e04b9a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7 Spanish Vocabulary</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7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1(C) use strategic learning techniques such as concept mapping, drawing, memorizing, comparing, contrasting, and reviewing to acquire basic and grade-level vocabulary</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2(I) demonstrate listening comprehension of increasingly complex spoken English by following directions, retelling or summarizing spoken messages, responding to questions and requests, collaborating with peers, and taking notes commensurate with content and grade-level needs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3(B) expand and internalize initial English vocabulary by learning and using high-frequency English words necessary for identifying and describing people, places, and objects, by retelling simple stories and basic information represented or supported by pictures, and by learning and using routine language needed for classroom communication</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3(D) speak using grade-level content area vocabulary in context to internalize new English words and build academic language proficiency</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3(E) share information in cooperative learning interactions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4(D) use prereading supports such as graphic organizers, illustrations, and pretaught topic-related vocabulary and other prereading activities to enhance comprehension of written text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5(B) write using newly acquired basic vocabulary and content-based grade-level vocabulary</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3cf6491953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3cf6491953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9d4832738e_2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39d4832738e_2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English Language Learners: </a:t>
            </a:r>
            <a:r>
              <a:rPr b="1" lang="en">
                <a:solidFill>
                  <a:schemeClr val="dk1"/>
                </a:solidFill>
                <a:latin typeface="Noto Sans"/>
                <a:ea typeface="Noto Sans"/>
                <a:cs typeface="Noto Sans"/>
                <a:sym typeface="Noto Sans"/>
              </a:rPr>
              <a:t>MLR 8 Discussion Supports: Speaking</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lang="en">
                <a:solidFill>
                  <a:schemeClr val="dk1"/>
                </a:solidFill>
                <a:latin typeface="Noto Sans"/>
                <a:ea typeface="Noto Sans"/>
                <a:cs typeface="Noto Sans"/>
                <a:sym typeface="Noto Sans"/>
              </a:rPr>
              <a:t>Display sentence frames to support students when they explain their strategy. For example, “First, I _____ because . . . .” or “I noticed _____ so I . . . .” Some students may benefit from the opportunity to rehearse what they will say with a partner before they share with the whole class.</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Design Principle(s): Optimize output (for explanation)</a:t>
            </a:r>
            <a:endParaRPr>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33cf6491953_0_4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33cf6491953_0_4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helps students recognize that subtracting a number is the same as adding its opposite (e.g., 100 − 5 = 100 + −5) and to use the structure of expressions to solve mentally.</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For instance, when finding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in 40 − 8 = 40 +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students might reason that since 40 − 8 = 32,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must be −8. Others may solve algebraically by subtracting 40 from both sides.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Any valid strategy is fine—the key idea is that the number added on one side is the opposite of the number subtracted on the other. Once students demonstrate this understanding, they can move 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These insights prepare them to see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 as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 supporting expansion using diagrams and the distributive property.</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Display one problem at a time.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Give students quiet time to think individually for each problem and ask them to give a signal when they have an answer and a strategy.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Keep all problems displayed throughout the talk.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Follow with a whole-class discussion.</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lang="en" sz="1300">
                <a:solidFill>
                  <a:schemeClr val="dk1"/>
                </a:solidFill>
                <a:latin typeface="Calibri"/>
                <a:ea typeface="Calibri"/>
                <a:cs typeface="Calibri"/>
                <a:sym typeface="Calibri"/>
              </a:rPr>
              <a:t>Activity Answer</a:t>
            </a:r>
            <a:r>
              <a:rPr b="1"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AutoNum type="arabicPeriod"/>
            </a:pPr>
            <a:r>
              <a:rPr lang="en" sz="1300">
                <a:solidFill>
                  <a:schemeClr val="dk1"/>
                </a:solidFill>
                <a:latin typeface="Calibri"/>
                <a:ea typeface="Calibri"/>
                <a:cs typeface="Calibri"/>
                <a:sym typeface="Calibri"/>
              </a:rPr>
              <a:t>8</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100</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-13</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-6</a:t>
            </a:r>
            <a:endParaRPr sz="1300">
              <a:solidFill>
                <a:schemeClr val="dk1"/>
              </a:solidFill>
              <a:latin typeface="Calibri"/>
              <a:ea typeface="Calibri"/>
              <a:cs typeface="Calibri"/>
              <a:sym typeface="Calibri"/>
            </a:endParaRPr>
          </a:p>
          <a:p>
            <a:pPr indent="0" lvl="0" marL="0" rtl="0" algn="l">
              <a:lnSpc>
                <a:spcPct val="115000"/>
              </a:lnSpc>
              <a:spcBef>
                <a:spcPts val="80"/>
              </a:spcBef>
              <a:spcAft>
                <a:spcPts val="0"/>
              </a:spcAft>
              <a:buNone/>
            </a:pPr>
            <a:r>
              <a:rPr lang="en" sz="900">
                <a:solidFill>
                  <a:schemeClr val="dk1"/>
                </a:solidFill>
                <a:latin typeface="Roboto Mono"/>
                <a:ea typeface="Roboto Mono"/>
                <a:cs typeface="Roboto Mono"/>
                <a:sym typeface="Roboto Mono"/>
              </a:rPr>
              <a:t>          </a:t>
            </a:r>
            <a:endParaRPr b="1"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0" lvl="0" marL="0" rtl="0" algn="l">
              <a:lnSpc>
                <a:spcPct val="115000"/>
              </a:lnSpc>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Ask students to share their strategies for each problem. Record and display their responses for all to see. To involve more students in the conversation, consider asking:</a:t>
            </a:r>
            <a:endParaRPr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“Who can restate ______’s reasoning in a different way?”</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“Did anyone have the same strategy but would explain it differently?”</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“Did anyone solve the problem in a different way?”</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“Does anyone want to add on to ______’s strategy?”</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“Do you agree or disagree? Why?”</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If not already made clear in students’ explanations, highlight that subtracting a number gives the same outcome as adding the opposite of that number.</a:t>
            </a:r>
            <a:endParaRPr sz="1300">
              <a:solidFill>
                <a:schemeClr val="dk1"/>
              </a:solidFill>
              <a:latin typeface="Calibri"/>
              <a:ea typeface="Calibri"/>
              <a:cs typeface="Calibri"/>
              <a:sym typeface="Calibri"/>
            </a:endParaRPr>
          </a:p>
          <a:p>
            <a:pPr indent="0" lvl="0" marL="0" rtl="0" algn="l">
              <a:lnSpc>
                <a:spcPct val="100000"/>
              </a:lnSpc>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Tell students that remembering that subtraction can be thought of in terms of addition can help us rewrite quadratic expressions such as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− 5)(</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 or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− 9)(</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 where one or both factors are differences.</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120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highlight>
                <a:srgbClr val="FF0000"/>
              </a:highlight>
              <a:latin typeface="Calibri"/>
              <a:ea typeface="Calibri"/>
              <a:cs typeface="Calibri"/>
              <a:sym typeface="Calibri"/>
            </a:endParaRPr>
          </a:p>
          <a:p>
            <a:pPr indent="0" lvl="0" marL="0" rtl="0" algn="l">
              <a:spcBef>
                <a:spcPts val="0"/>
              </a:spcBef>
              <a:spcAft>
                <a:spcPts val="0"/>
              </a:spcAft>
              <a:buNone/>
            </a:pPr>
            <a:r>
              <a:t/>
            </a:r>
            <a:endParaRPr sz="1300">
              <a:solidFill>
                <a:schemeClr val="dk1"/>
              </a:solidFill>
              <a:highlight>
                <a:srgbClr val="FF0000"/>
              </a:highlight>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33cf6491953_0_3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33cf6491953_0_3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3850a9d65cd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3850a9d65cd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lnSpc>
                <a:spcPct val="115000"/>
              </a:lnSpc>
              <a:spcBef>
                <a:spcPts val="100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this activity, students work with quadratic expressions in factored form, including factors that involve subtraction. Some may reason with rectangular diagrams, while others apply what they learned about multiplying sums, knowing that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q</a:t>
            </a:r>
            <a:r>
              <a:rPr lang="en" sz="1300">
                <a:solidFill>
                  <a:schemeClr val="dk1"/>
                </a:solidFill>
                <a:latin typeface="Calibri"/>
                <a:ea typeface="Calibri"/>
                <a:cs typeface="Calibri"/>
                <a:sym typeface="Calibri"/>
              </a:rPr>
              <a:t>) expands to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p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q</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pq</a:t>
            </a:r>
            <a:r>
              <a:rPr lang="en" sz="1300">
                <a:solidFill>
                  <a:schemeClr val="dk1"/>
                </a:solidFill>
                <a:latin typeface="Calibri"/>
                <a:ea typeface="Calibri"/>
                <a:cs typeface="Calibri"/>
                <a:sym typeface="Calibri"/>
              </a:rPr>
              <a:t>, even when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 or </a:t>
            </a:r>
            <a:r>
              <a:rPr i="1" lang="en" sz="1300">
                <a:solidFill>
                  <a:schemeClr val="dk1"/>
                </a:solidFill>
                <a:latin typeface="Times New Roman"/>
                <a:ea typeface="Times New Roman"/>
                <a:cs typeface="Times New Roman"/>
                <a:sym typeface="Times New Roman"/>
              </a:rPr>
              <a:t>q</a:t>
            </a:r>
            <a:r>
              <a:rPr lang="en" sz="1300">
                <a:solidFill>
                  <a:schemeClr val="dk1"/>
                </a:solidFill>
                <a:latin typeface="Calibri"/>
                <a:ea typeface="Calibri"/>
                <a:cs typeface="Calibri"/>
                <a:sym typeface="Calibri"/>
              </a:rPr>
              <a:t> are negative.</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Encourage either approach but guide students to move from using diagrams to directly applying the distributive property. Emphasize that negative factors can be written as sums (e.g.,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 =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 and that diagrams now serve as organizational tools, not area models.</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b="1" sz="1300">
              <a:solidFill>
                <a:schemeClr val="dk1"/>
              </a:solidFill>
              <a:highlight>
                <a:srgbClr val="FF0000"/>
              </a:highlight>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Remind students that area diagrams help expand expressions like </a:t>
            </a:r>
            <a:r>
              <a:rPr i="1" lang="en" sz="1300">
                <a:solidFill>
                  <a:schemeClr val="dk1"/>
                </a:solidFill>
                <a:latin typeface="Times New Roman"/>
                <a:ea typeface="Times New Roman"/>
                <a:cs typeface="Times New Roman"/>
                <a:sym typeface="Times New Roman"/>
              </a:rPr>
              <a:t>x</a:t>
            </a:r>
            <a:r>
              <a:rPr lang="en" sz="1300">
                <a:solidFill>
                  <a:srgbClr val="1D2125"/>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rgbClr val="1D2125"/>
                </a:solidFill>
                <a:latin typeface="Calibri"/>
                <a:ea typeface="Calibri"/>
                <a:cs typeface="Calibri"/>
                <a:sym typeface="Calibri"/>
              </a:rPr>
              <a:t> + 5) to </a:t>
            </a:r>
            <a:r>
              <a:rPr i="1" lang="en" sz="1300">
                <a:solidFill>
                  <a:schemeClr val="dk1"/>
                </a:solidFill>
                <a:latin typeface="Times New Roman"/>
                <a:ea typeface="Times New Roman"/>
                <a:cs typeface="Times New Roman"/>
                <a:sym typeface="Times New Roman"/>
              </a:rPr>
              <a:t>x</a:t>
            </a:r>
            <a:r>
              <a:rPr lang="en" sz="1300">
                <a:solidFill>
                  <a:srgbClr val="1D2125"/>
                </a:solidFill>
                <a:latin typeface="Calibri"/>
                <a:ea typeface="Calibri"/>
                <a:cs typeface="Calibri"/>
                <a:sym typeface="Calibri"/>
              </a:rPr>
              <a:t>² + 5</a:t>
            </a:r>
            <a:r>
              <a:rPr i="1" lang="en" sz="1300">
                <a:solidFill>
                  <a:schemeClr val="dk1"/>
                </a:solidFill>
                <a:latin typeface="Times New Roman"/>
                <a:ea typeface="Times New Roman"/>
                <a:cs typeface="Times New Roman"/>
                <a:sym typeface="Times New Roman"/>
              </a:rPr>
              <a:t>x</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When negatives appear, areas no longer make sense, but diagrams can still organize terms when applying the distributive property.</a:t>
            </a:r>
            <a:endParaRPr sz="1300">
              <a:solidFill>
                <a:srgbClr val="1D2125"/>
              </a:solidFill>
              <a:latin typeface="Calibri"/>
              <a:ea typeface="Calibri"/>
              <a:cs typeface="Calibri"/>
              <a:sym typeface="Calibri"/>
            </a:endParaRPr>
          </a:p>
          <a:p>
            <a:pPr indent="0" lvl="0" marL="457200" rtl="0" algn="l">
              <a:spcBef>
                <a:spcPts val="0"/>
              </a:spcBef>
              <a:spcAft>
                <a:spcPts val="0"/>
              </a:spcAft>
              <a:buNone/>
            </a:pPr>
            <a:r>
              <a:rPr lang="en" sz="1300">
                <a:solidFill>
                  <a:srgbClr val="1D2125"/>
                </a:solidFill>
                <a:latin typeface="Calibri"/>
                <a:ea typeface="Calibri"/>
                <a:cs typeface="Calibri"/>
                <a:sym typeface="Calibri"/>
              </a:rPr>
              <a:t>For example:</a:t>
            </a:r>
            <a:endParaRPr sz="1300">
              <a:solidFill>
                <a:srgbClr val="1D2125"/>
              </a:solidFill>
              <a:latin typeface="Calibri"/>
              <a:ea typeface="Calibri"/>
              <a:cs typeface="Calibri"/>
              <a:sym typeface="Calibri"/>
            </a:endParaRPr>
          </a:p>
          <a:p>
            <a:pPr indent="0" lvl="0" marL="457200" rtl="0" algn="l">
              <a:spcBef>
                <a:spcPts val="0"/>
              </a:spcBef>
              <a:spcAft>
                <a:spcPts val="0"/>
              </a:spcAft>
              <a:buNone/>
            </a:pPr>
            <a:r>
              <a:rPr i="1" lang="en" sz="1300">
                <a:solidFill>
                  <a:schemeClr val="dk1"/>
                </a:solidFill>
                <a:latin typeface="Times New Roman"/>
                <a:ea typeface="Times New Roman"/>
                <a:cs typeface="Times New Roman"/>
                <a:sym typeface="Times New Roman"/>
              </a:rPr>
              <a:t>x</a:t>
            </a:r>
            <a:r>
              <a:rPr lang="en" sz="1300">
                <a:solidFill>
                  <a:srgbClr val="1D2125"/>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rgbClr val="1D2125"/>
                </a:solidFill>
                <a:latin typeface="Calibri"/>
                <a:ea typeface="Calibri"/>
                <a:cs typeface="Calibri"/>
                <a:sym typeface="Calibri"/>
              </a:rPr>
              <a:t> − 5) = </a:t>
            </a:r>
            <a:r>
              <a:rPr i="1" lang="en" sz="1300">
                <a:solidFill>
                  <a:schemeClr val="dk1"/>
                </a:solidFill>
                <a:latin typeface="Times New Roman"/>
                <a:ea typeface="Times New Roman"/>
                <a:cs typeface="Times New Roman"/>
                <a:sym typeface="Times New Roman"/>
              </a:rPr>
              <a:t>x</a:t>
            </a:r>
            <a:r>
              <a:rPr lang="en" sz="1300">
                <a:solidFill>
                  <a:srgbClr val="1D2125"/>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rgbClr val="1D2125"/>
                </a:solidFill>
                <a:latin typeface="Calibri"/>
                <a:ea typeface="Calibri"/>
                <a:cs typeface="Calibri"/>
                <a:sym typeface="Calibri"/>
              </a:rPr>
              <a:t> + −5) = </a:t>
            </a:r>
            <a:r>
              <a:rPr i="1" lang="en" sz="1300">
                <a:solidFill>
                  <a:schemeClr val="dk1"/>
                </a:solidFill>
                <a:latin typeface="Times New Roman"/>
                <a:ea typeface="Times New Roman"/>
                <a:cs typeface="Times New Roman"/>
                <a:sym typeface="Times New Roman"/>
              </a:rPr>
              <a:t>x</a:t>
            </a:r>
            <a:r>
              <a:rPr lang="en" sz="1300">
                <a:solidFill>
                  <a:srgbClr val="1D2125"/>
                </a:solidFill>
                <a:latin typeface="Calibri"/>
                <a:ea typeface="Calibri"/>
                <a:cs typeface="Calibri"/>
                <a:sym typeface="Calibri"/>
              </a:rPr>
              <a:t>² − 5</a:t>
            </a:r>
            <a:r>
              <a:rPr i="1" lang="en" sz="1300">
                <a:solidFill>
                  <a:schemeClr val="dk1"/>
                </a:solidFill>
                <a:latin typeface="Times New Roman"/>
                <a:ea typeface="Times New Roman"/>
                <a:cs typeface="Times New Roman"/>
                <a:sym typeface="Times New Roman"/>
              </a:rPr>
              <a:t>x</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Students may also show equivalence algebraically (e.g., using FOIL).</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Have students work in pairs, think individually first, then discuss their reasoning together.</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b="1" sz="1300">
              <a:solidFill>
                <a:srgbClr val="1D2125"/>
              </a:solidFill>
              <a:latin typeface="Calibri"/>
              <a:ea typeface="Calibri"/>
              <a:cs typeface="Calibri"/>
              <a:sym typeface="Calibri"/>
            </a:endParaRPr>
          </a:p>
          <a:p>
            <a:pPr indent="0" lvl="0" marL="0" rtl="0" algn="l">
              <a:spcBef>
                <a:spcPts val="1000"/>
              </a:spcBef>
              <a:spcAft>
                <a:spcPts val="0"/>
              </a:spcAft>
              <a:buNone/>
            </a:pPr>
            <a:r>
              <a:rPr b="1" lang="en" sz="1300">
                <a:solidFill>
                  <a:srgbClr val="1D2125"/>
                </a:solidFill>
                <a:latin typeface="Calibri"/>
                <a:ea typeface="Calibri"/>
                <a:cs typeface="Calibri"/>
                <a:sym typeface="Calibri"/>
              </a:rPr>
              <a:t>Answers</a:t>
            </a:r>
            <a:endParaRPr b="1" sz="1300">
              <a:solidFill>
                <a:srgbClr val="1D2125"/>
              </a:solidFill>
              <a:latin typeface="Calibri"/>
              <a:ea typeface="Calibri"/>
              <a:cs typeface="Calibri"/>
              <a:sym typeface="Calibri"/>
            </a:endParaRPr>
          </a:p>
          <a:p>
            <a:pPr indent="-311150" lvl="0" marL="457200" rtl="0" algn="l">
              <a:spcBef>
                <a:spcPts val="1000"/>
              </a:spcBef>
              <a:spcAft>
                <a:spcPts val="0"/>
              </a:spcAft>
              <a:buClr>
                <a:srgbClr val="1D2125"/>
              </a:buClr>
              <a:buSzPts val="1300"/>
              <a:buFont typeface="Calibri"/>
              <a:buAutoNum type="arabicPeriod"/>
            </a:pPr>
            <a:r>
              <a:rPr lang="en" sz="1300">
                <a:solidFill>
                  <a:srgbClr val="1D2125"/>
                </a:solidFill>
                <a:latin typeface="Courier New"/>
                <a:ea typeface="Courier New"/>
                <a:cs typeface="Courier New"/>
                <a:sym typeface="Courier New"/>
              </a:rPr>
              <a:t> </a:t>
            </a:r>
            <a:r>
              <a:rPr lang="en" sz="1300">
                <a:solidFill>
                  <a:srgbClr val="1D2125"/>
                </a:solidFill>
                <a:latin typeface="Calibri"/>
                <a:ea typeface="Calibri"/>
                <a:cs typeface="Calibri"/>
                <a:sym typeface="Calibri"/>
              </a:rPr>
              <a:t>The sum of the partial products are </a:t>
            </a:r>
            <a:r>
              <a:rPr i="1" lang="en" sz="1300">
                <a:solidFill>
                  <a:schemeClr val="dk1"/>
                </a:solidFill>
                <a:latin typeface="Times New Roman"/>
                <a:ea typeface="Times New Roman"/>
                <a:cs typeface="Times New Roman"/>
                <a:sym typeface="Times New Roman"/>
              </a:rPr>
              <a:t>x</a:t>
            </a:r>
            <a:r>
              <a:rPr baseline="30000" lang="en" sz="1300">
                <a:solidFill>
                  <a:srgbClr val="1D2125"/>
                </a:solidFill>
                <a:latin typeface="Calibri"/>
                <a:ea typeface="Calibri"/>
                <a:cs typeface="Calibri"/>
                <a:sym typeface="Calibri"/>
              </a:rPr>
              <a:t>2 </a:t>
            </a:r>
            <a:r>
              <a:rPr lang="en" sz="1300">
                <a:solidFill>
                  <a:srgbClr val="1D2125"/>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lang="en" sz="1300">
                <a:solidFill>
                  <a:schemeClr val="dk1"/>
                </a:solidFill>
                <a:latin typeface="Times New Roman"/>
                <a:ea typeface="Times New Roman"/>
                <a:cs typeface="Times New Roman"/>
                <a:sym typeface="Times New Roman"/>
              </a:rPr>
              <a:t>)</a:t>
            </a:r>
            <a:r>
              <a:rPr i="1" lang="en" sz="1300">
                <a:solidFill>
                  <a:schemeClr val="dk1"/>
                </a:solidFill>
                <a:latin typeface="Times New Roman"/>
                <a:ea typeface="Times New Roman"/>
                <a:cs typeface="Times New Roman"/>
                <a:sym typeface="Times New Roman"/>
              </a:rPr>
              <a:t> </a:t>
            </a:r>
            <a:r>
              <a:rPr lang="en" sz="1300">
                <a:solidFill>
                  <a:srgbClr val="1D2125"/>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lang="en" sz="1300">
                <a:solidFill>
                  <a:schemeClr val="dk1"/>
                </a:solidFill>
                <a:latin typeface="Times New Roman"/>
                <a:ea typeface="Times New Roman"/>
                <a:cs typeface="Times New Roman"/>
                <a:sym typeface="Times New Roman"/>
              </a:rPr>
              <a:t>)</a:t>
            </a:r>
            <a:r>
              <a:rPr i="1" lang="en" sz="1300">
                <a:solidFill>
                  <a:schemeClr val="dk1"/>
                </a:solidFill>
                <a:latin typeface="Times New Roman"/>
                <a:ea typeface="Times New Roman"/>
                <a:cs typeface="Times New Roman"/>
                <a:sym typeface="Times New Roman"/>
              </a:rPr>
              <a:t> </a:t>
            </a:r>
            <a:r>
              <a:rPr lang="en" sz="1300">
                <a:solidFill>
                  <a:srgbClr val="1D2125"/>
                </a:solidFill>
                <a:latin typeface="Calibri"/>
                <a:ea typeface="Calibri"/>
                <a:cs typeface="Calibri"/>
                <a:sym typeface="Calibri"/>
              </a:rPr>
              <a:t>+ 1 or </a:t>
            </a:r>
            <a:r>
              <a:rPr i="1" lang="en" sz="1300">
                <a:solidFill>
                  <a:schemeClr val="dk1"/>
                </a:solidFill>
                <a:latin typeface="Times New Roman"/>
                <a:ea typeface="Times New Roman"/>
                <a:cs typeface="Times New Roman"/>
                <a:sym typeface="Times New Roman"/>
              </a:rPr>
              <a:t>x</a:t>
            </a:r>
            <a:r>
              <a:rPr baseline="30000" lang="en" sz="1300">
                <a:solidFill>
                  <a:srgbClr val="1D2125"/>
                </a:solidFill>
                <a:latin typeface="Calibri"/>
                <a:ea typeface="Calibri"/>
                <a:cs typeface="Calibri"/>
                <a:sym typeface="Calibri"/>
              </a:rPr>
              <a:t>2 </a:t>
            </a:r>
            <a:r>
              <a:rPr lang="en" sz="1300">
                <a:solidFill>
                  <a:srgbClr val="1D2125"/>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x</a:t>
            </a:r>
            <a:r>
              <a:rPr lang="en" sz="1300">
                <a:solidFill>
                  <a:srgbClr val="1D2125"/>
                </a:solidFill>
                <a:latin typeface="Calibri"/>
                <a:ea typeface="Calibri"/>
                <a:cs typeface="Calibri"/>
                <a:sym typeface="Calibri"/>
              </a:rPr>
              <a:t> +1.</a:t>
            </a:r>
            <a:endParaRPr sz="1300">
              <a:solidFill>
                <a:srgbClr val="1D2125"/>
              </a:solidFill>
              <a:latin typeface="Calibri"/>
              <a:ea typeface="Calibri"/>
              <a:cs typeface="Calibri"/>
              <a:sym typeface="Calibri"/>
            </a:endParaRPr>
          </a:p>
          <a:p>
            <a:pPr indent="0" lvl="0" marL="539496" rtl="0" algn="l">
              <a:lnSpc>
                <a:spcPct val="115000"/>
              </a:lnSpc>
              <a:spcBef>
                <a:spcPts val="1000"/>
              </a:spcBef>
              <a:spcAft>
                <a:spcPts val="0"/>
              </a:spcAft>
              <a:buNone/>
            </a:pPr>
            <a:r>
              <a:rPr lang="en" sz="1300">
                <a:solidFill>
                  <a:schemeClr val="dk1"/>
                </a:solidFill>
                <a:latin typeface="Roboto Mono"/>
                <a:ea typeface="Roboto Mono"/>
                <a:cs typeface="Roboto Mono"/>
                <a:sym typeface="Roboto Mono"/>
              </a:rPr>
              <a:t> </a:t>
            </a:r>
            <a:r>
              <a:rPr lang="en" sz="1300">
                <a:solidFill>
                  <a:schemeClr val="dk1"/>
                </a:solidFill>
                <a:latin typeface="Roboto Mono"/>
                <a:ea typeface="Roboto Mono"/>
                <a:cs typeface="Roboto Mono"/>
                <a:sym typeface="Roboto Mono"/>
              </a:rPr>
              <a:t>    </a:t>
            </a:r>
            <a:r>
              <a:rPr lang="en" sz="1300">
                <a:solidFill>
                  <a:schemeClr val="dk1"/>
                </a:solidFill>
                <a:latin typeface="Courier New"/>
                <a:ea typeface="Courier New"/>
                <a:cs typeface="Courier New"/>
                <a:sym typeface="Courier New"/>
              </a:rPr>
              <a:t>  x      -1</a:t>
            </a:r>
            <a:endParaRPr sz="1300">
              <a:solidFill>
                <a:schemeClr val="dk1"/>
              </a:solidFill>
              <a:latin typeface="Courier New"/>
              <a:ea typeface="Courier New"/>
              <a:cs typeface="Courier New"/>
              <a:sym typeface="Courier New"/>
            </a:endParaRPr>
          </a:p>
          <a:p>
            <a:pPr indent="0" lvl="0" marL="539496" rtl="0" algn="l">
              <a:lnSpc>
                <a:spcPct val="115000"/>
              </a:lnSpc>
              <a:spcBef>
                <a:spcPts val="0"/>
              </a:spcBef>
              <a:spcAft>
                <a:spcPts val="0"/>
              </a:spcAft>
              <a:buNone/>
            </a:pPr>
            <a:r>
              <a:rPr lang="en" sz="1300">
                <a:solidFill>
                  <a:schemeClr val="dk1"/>
                </a:solidFill>
                <a:latin typeface="Courier New"/>
                <a:ea typeface="Courier New"/>
                <a:cs typeface="Courier New"/>
                <a:sym typeface="Courier New"/>
              </a:rPr>
              <a:t>   +-------+------+</a:t>
            </a:r>
            <a:endParaRPr sz="1300">
              <a:solidFill>
                <a:schemeClr val="dk1"/>
              </a:solidFill>
              <a:latin typeface="Courier New"/>
              <a:ea typeface="Courier New"/>
              <a:cs typeface="Courier New"/>
              <a:sym typeface="Courier New"/>
            </a:endParaRPr>
          </a:p>
          <a:p>
            <a:pPr indent="0" lvl="0" marL="539496" rtl="0" algn="l">
              <a:lnSpc>
                <a:spcPct val="115000"/>
              </a:lnSpc>
              <a:spcBef>
                <a:spcPts val="0"/>
              </a:spcBef>
              <a:spcAft>
                <a:spcPts val="0"/>
              </a:spcAft>
              <a:buNone/>
            </a:pPr>
            <a:r>
              <a:rPr lang="en" sz="1300">
                <a:solidFill>
                  <a:schemeClr val="dk1"/>
                </a:solidFill>
                <a:latin typeface="Courier New"/>
                <a:ea typeface="Courier New"/>
                <a:cs typeface="Courier New"/>
                <a:sym typeface="Courier New"/>
              </a:rPr>
              <a:t> x |   x²  |  </a:t>
            </a:r>
            <a:r>
              <a:rPr lang="en" sz="1300">
                <a:solidFill>
                  <a:schemeClr val="dk1"/>
                </a:solidFill>
                <a:latin typeface="Courier New"/>
                <a:ea typeface="Courier New"/>
                <a:cs typeface="Courier New"/>
                <a:sym typeface="Courier New"/>
              </a:rPr>
              <a:t>-x</a:t>
            </a:r>
            <a:r>
              <a:rPr lang="en" sz="1300">
                <a:solidFill>
                  <a:schemeClr val="dk1"/>
                </a:solidFill>
                <a:latin typeface="Courier New"/>
                <a:ea typeface="Courier New"/>
                <a:cs typeface="Courier New"/>
                <a:sym typeface="Courier New"/>
              </a:rPr>
              <a:t>  |</a:t>
            </a:r>
            <a:endParaRPr sz="1300">
              <a:solidFill>
                <a:schemeClr val="dk1"/>
              </a:solidFill>
              <a:latin typeface="Courier New"/>
              <a:ea typeface="Courier New"/>
              <a:cs typeface="Courier New"/>
              <a:sym typeface="Courier New"/>
            </a:endParaRPr>
          </a:p>
          <a:p>
            <a:pPr indent="0" lvl="0" marL="539496" rtl="0" algn="l">
              <a:lnSpc>
                <a:spcPct val="115000"/>
              </a:lnSpc>
              <a:spcBef>
                <a:spcPts val="0"/>
              </a:spcBef>
              <a:spcAft>
                <a:spcPts val="0"/>
              </a:spcAft>
              <a:buNone/>
            </a:pPr>
            <a:r>
              <a:rPr lang="en" sz="1300">
                <a:solidFill>
                  <a:schemeClr val="dk1"/>
                </a:solidFill>
                <a:latin typeface="Courier New"/>
                <a:ea typeface="Courier New"/>
                <a:cs typeface="Courier New"/>
                <a:sym typeface="Courier New"/>
              </a:rPr>
              <a:t>   +-------+------+</a:t>
            </a:r>
            <a:endParaRPr sz="1300">
              <a:solidFill>
                <a:schemeClr val="dk1"/>
              </a:solidFill>
              <a:latin typeface="Courier New"/>
              <a:ea typeface="Courier New"/>
              <a:cs typeface="Courier New"/>
              <a:sym typeface="Courier New"/>
            </a:endParaRPr>
          </a:p>
          <a:p>
            <a:pPr indent="0" lvl="0" marL="539496" rtl="0" algn="l">
              <a:lnSpc>
                <a:spcPct val="115000"/>
              </a:lnSpc>
              <a:spcBef>
                <a:spcPts val="0"/>
              </a:spcBef>
              <a:spcAft>
                <a:spcPts val="0"/>
              </a:spcAft>
              <a:buClr>
                <a:schemeClr val="dk1"/>
              </a:buClr>
              <a:buSzPts val="1100"/>
              <a:buFont typeface="Arial"/>
              <a:buNone/>
            </a:pPr>
            <a:r>
              <a:rPr lang="en" sz="1300">
                <a:solidFill>
                  <a:schemeClr val="dk1"/>
                </a:solidFill>
                <a:latin typeface="Courier New"/>
                <a:ea typeface="Courier New"/>
                <a:cs typeface="Courier New"/>
                <a:sym typeface="Courier New"/>
              </a:rPr>
              <a:t>-1 |  -x   |   1  |</a:t>
            </a:r>
            <a:endParaRPr sz="1300">
              <a:solidFill>
                <a:schemeClr val="dk1"/>
              </a:solidFill>
              <a:latin typeface="Courier New"/>
              <a:ea typeface="Courier New"/>
              <a:cs typeface="Courier New"/>
              <a:sym typeface="Courier New"/>
            </a:endParaRPr>
          </a:p>
          <a:p>
            <a:pPr indent="0" lvl="0" marL="539496" rtl="0" algn="l">
              <a:lnSpc>
                <a:spcPct val="115000"/>
              </a:lnSpc>
              <a:spcBef>
                <a:spcPts val="0"/>
              </a:spcBef>
              <a:spcAft>
                <a:spcPts val="0"/>
              </a:spcAft>
              <a:buClr>
                <a:schemeClr val="dk1"/>
              </a:buClr>
              <a:buSzPts val="1100"/>
              <a:buFont typeface="Arial"/>
              <a:buNone/>
            </a:pPr>
            <a:r>
              <a:rPr lang="en" sz="1300">
                <a:solidFill>
                  <a:schemeClr val="dk1"/>
                </a:solidFill>
                <a:latin typeface="Courier New"/>
                <a:ea typeface="Courier New"/>
                <a:cs typeface="Courier New"/>
                <a:sym typeface="Courier New"/>
              </a:rPr>
              <a:t>   +-------+------+</a:t>
            </a:r>
            <a:endParaRPr sz="1300">
              <a:solidFill>
                <a:schemeClr val="dk1"/>
              </a:solidFill>
              <a:latin typeface="Courier New"/>
              <a:ea typeface="Courier New"/>
              <a:cs typeface="Courier New"/>
              <a:sym typeface="Courier New"/>
            </a:endParaRPr>
          </a:p>
          <a:p>
            <a:pPr indent="0" lvl="0" marL="539496" rtl="0" algn="l">
              <a:lnSpc>
                <a:spcPct val="115000"/>
              </a:lnSpc>
              <a:spcBef>
                <a:spcPts val="0"/>
              </a:spcBef>
              <a:spcAft>
                <a:spcPts val="0"/>
              </a:spcAft>
              <a:buNone/>
            </a:pPr>
            <a:r>
              <a:t/>
            </a:r>
            <a:endParaRPr b="1" sz="1300">
              <a:solidFill>
                <a:schemeClr val="dk1"/>
              </a:solidFill>
              <a:latin typeface="Calibri"/>
              <a:ea typeface="Calibri"/>
              <a:cs typeface="Calibri"/>
              <a:sym typeface="Calibri"/>
            </a:endParaRPr>
          </a:p>
          <a:p>
            <a:pPr indent="0" lvl="0" marL="539496" rtl="0" algn="l">
              <a:lnSpc>
                <a:spcPct val="115000"/>
              </a:lnSpc>
              <a:spcBef>
                <a:spcPts val="0"/>
              </a:spcBef>
              <a:spcAft>
                <a:spcPts val="0"/>
              </a:spcAft>
              <a:buNone/>
            </a:pPr>
            <a:r>
              <a:rPr b="1" lang="en" sz="1300">
                <a:solidFill>
                  <a:schemeClr val="dk1"/>
                </a:solidFill>
                <a:latin typeface="Calibri"/>
                <a:ea typeface="Calibri"/>
                <a:cs typeface="Calibri"/>
                <a:sym typeface="Calibri"/>
              </a:rPr>
              <a:t>Applying the Distributive Property:</a:t>
            </a:r>
            <a:endParaRPr b="1" sz="1300">
              <a:solidFill>
                <a:schemeClr val="dk1"/>
              </a:solidFill>
              <a:latin typeface="Calibri"/>
              <a:ea typeface="Calibri"/>
              <a:cs typeface="Calibri"/>
              <a:sym typeface="Calibri"/>
            </a:endParaRPr>
          </a:p>
          <a:p>
            <a:pPr indent="0" lvl="0" marL="539496" rtl="0" algn="l">
              <a:lnSpc>
                <a:spcPct val="115000"/>
              </a:lnSpc>
              <a:spcBef>
                <a:spcPts val="0"/>
              </a:spcBef>
              <a:spcAft>
                <a:spcPts val="0"/>
              </a:spcAft>
              <a:buNone/>
            </a:pPr>
            <a:r>
              <a:rPr lang="en" sz="1300">
                <a:solidFill>
                  <a:schemeClr val="dk1"/>
                </a:solidFill>
                <a:latin typeface="Calibri"/>
                <a:ea typeface="Calibri"/>
                <a:cs typeface="Calibri"/>
                <a:sym typeface="Calibri"/>
              </a:rPr>
              <a:t>Applying the distributive property to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 gives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 + (−1) ⋅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 =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a:t>
            </a:r>
            <a:endParaRPr sz="1300">
              <a:solidFill>
                <a:schemeClr val="dk1"/>
              </a:solidFill>
              <a:latin typeface="Calibri"/>
              <a:ea typeface="Calibri"/>
              <a:cs typeface="Calibri"/>
              <a:sym typeface="Calibri"/>
            </a:endParaRPr>
          </a:p>
          <a:p>
            <a:pPr indent="0" lvl="0" marL="137160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−1. For example, applying the distributive property to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 gives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−1, which equals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− 6, because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 =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− 6 =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−6.</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Or using a diagram:</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539496" rtl="0" algn="l">
              <a:lnSpc>
                <a:spcPct val="115000"/>
              </a:lnSpc>
              <a:spcBef>
                <a:spcPts val="0"/>
              </a:spcBef>
              <a:spcAft>
                <a:spcPts val="0"/>
              </a:spcAft>
              <a:buClr>
                <a:schemeClr val="dk1"/>
              </a:buClr>
              <a:buSzPts val="1100"/>
              <a:buFont typeface="Arial"/>
              <a:buNone/>
            </a:pPr>
            <a:r>
              <a:rPr lang="en" sz="1300">
                <a:solidFill>
                  <a:schemeClr val="dk1"/>
                </a:solidFill>
                <a:latin typeface="Roboto Mono"/>
                <a:ea typeface="Roboto Mono"/>
                <a:cs typeface="Roboto Mono"/>
                <a:sym typeface="Roboto Mono"/>
              </a:rPr>
              <a:t>   </a:t>
            </a:r>
            <a:r>
              <a:rPr lang="en" sz="1300">
                <a:solidFill>
                  <a:schemeClr val="dk1"/>
                </a:solidFill>
                <a:latin typeface="Courier New"/>
                <a:ea typeface="Courier New"/>
                <a:cs typeface="Courier New"/>
                <a:sym typeface="Courier New"/>
              </a:rPr>
              <a:t>    x      3</a:t>
            </a:r>
            <a:endParaRPr sz="1300">
              <a:solidFill>
                <a:schemeClr val="dk1"/>
              </a:solidFill>
              <a:latin typeface="Courier New"/>
              <a:ea typeface="Courier New"/>
              <a:cs typeface="Courier New"/>
              <a:sym typeface="Courier New"/>
            </a:endParaRPr>
          </a:p>
          <a:p>
            <a:pPr indent="0" lvl="0" marL="539496" rtl="0" algn="l">
              <a:lnSpc>
                <a:spcPct val="115000"/>
              </a:lnSpc>
              <a:spcBef>
                <a:spcPts val="0"/>
              </a:spcBef>
              <a:spcAft>
                <a:spcPts val="0"/>
              </a:spcAft>
              <a:buClr>
                <a:schemeClr val="dk1"/>
              </a:buClr>
              <a:buSzPts val="1100"/>
              <a:buFont typeface="Arial"/>
              <a:buNone/>
            </a:pPr>
            <a:r>
              <a:rPr lang="en" sz="1300">
                <a:solidFill>
                  <a:schemeClr val="dk1"/>
                </a:solidFill>
                <a:latin typeface="Courier New"/>
                <a:ea typeface="Courier New"/>
                <a:cs typeface="Courier New"/>
                <a:sym typeface="Courier New"/>
              </a:rPr>
              <a:t>   +-------+------+</a:t>
            </a:r>
            <a:endParaRPr sz="1300">
              <a:solidFill>
                <a:schemeClr val="dk1"/>
              </a:solidFill>
              <a:latin typeface="Courier New"/>
              <a:ea typeface="Courier New"/>
              <a:cs typeface="Courier New"/>
              <a:sym typeface="Courier New"/>
            </a:endParaRPr>
          </a:p>
          <a:p>
            <a:pPr indent="0" lvl="0" marL="539496" rtl="0" algn="l">
              <a:lnSpc>
                <a:spcPct val="115000"/>
              </a:lnSpc>
              <a:spcBef>
                <a:spcPts val="0"/>
              </a:spcBef>
              <a:spcAft>
                <a:spcPts val="0"/>
              </a:spcAft>
              <a:buClr>
                <a:schemeClr val="dk1"/>
              </a:buClr>
              <a:buSzPts val="1100"/>
              <a:buFont typeface="Arial"/>
              <a:buNone/>
            </a:pPr>
            <a:r>
              <a:rPr lang="en" sz="1300">
                <a:solidFill>
                  <a:schemeClr val="dk1"/>
                </a:solidFill>
                <a:latin typeface="Courier New"/>
                <a:ea typeface="Courier New"/>
                <a:cs typeface="Courier New"/>
                <a:sym typeface="Courier New"/>
              </a:rPr>
              <a:t> x |   x²  |  3x  |</a:t>
            </a:r>
            <a:endParaRPr sz="1300">
              <a:solidFill>
                <a:schemeClr val="dk1"/>
              </a:solidFill>
              <a:latin typeface="Courier New"/>
              <a:ea typeface="Courier New"/>
              <a:cs typeface="Courier New"/>
              <a:sym typeface="Courier New"/>
            </a:endParaRPr>
          </a:p>
          <a:p>
            <a:pPr indent="0" lvl="0" marL="539496" rtl="0" algn="l">
              <a:lnSpc>
                <a:spcPct val="115000"/>
              </a:lnSpc>
              <a:spcBef>
                <a:spcPts val="0"/>
              </a:spcBef>
              <a:spcAft>
                <a:spcPts val="0"/>
              </a:spcAft>
              <a:buClr>
                <a:schemeClr val="dk1"/>
              </a:buClr>
              <a:buSzPts val="1100"/>
              <a:buFont typeface="Arial"/>
              <a:buNone/>
            </a:pPr>
            <a:r>
              <a:rPr lang="en" sz="1300">
                <a:solidFill>
                  <a:schemeClr val="dk1"/>
                </a:solidFill>
                <a:latin typeface="Courier New"/>
                <a:ea typeface="Courier New"/>
                <a:cs typeface="Courier New"/>
                <a:sym typeface="Courier New"/>
              </a:rPr>
              <a:t>   +-------+------+</a:t>
            </a:r>
            <a:endParaRPr sz="1300">
              <a:solidFill>
                <a:schemeClr val="dk1"/>
              </a:solidFill>
              <a:latin typeface="Courier New"/>
              <a:ea typeface="Courier New"/>
              <a:cs typeface="Courier New"/>
              <a:sym typeface="Courier New"/>
            </a:endParaRPr>
          </a:p>
          <a:p>
            <a:pPr indent="0" lvl="0" marL="539496" rtl="0" algn="l">
              <a:lnSpc>
                <a:spcPct val="115000"/>
              </a:lnSpc>
              <a:spcBef>
                <a:spcPts val="0"/>
              </a:spcBef>
              <a:spcAft>
                <a:spcPts val="0"/>
              </a:spcAft>
              <a:buClr>
                <a:schemeClr val="dk1"/>
              </a:buClr>
              <a:buSzPts val="1100"/>
              <a:buFont typeface="Arial"/>
              <a:buNone/>
            </a:pPr>
            <a:r>
              <a:rPr lang="en" sz="1300">
                <a:solidFill>
                  <a:schemeClr val="dk1"/>
                </a:solidFill>
                <a:latin typeface="Courier New"/>
                <a:ea typeface="Courier New"/>
                <a:cs typeface="Courier New"/>
                <a:sym typeface="Courier New"/>
              </a:rPr>
              <a:t>-2 |  -2x  |  -6  |</a:t>
            </a:r>
            <a:endParaRPr sz="1300">
              <a:solidFill>
                <a:schemeClr val="dk1"/>
              </a:solidFill>
              <a:latin typeface="Courier New"/>
              <a:ea typeface="Courier New"/>
              <a:cs typeface="Courier New"/>
              <a:sym typeface="Courier New"/>
            </a:endParaRPr>
          </a:p>
          <a:p>
            <a:pPr indent="0" lvl="0" marL="539496" rtl="0" algn="l">
              <a:lnSpc>
                <a:spcPct val="115000"/>
              </a:lnSpc>
              <a:spcBef>
                <a:spcPts val="0"/>
              </a:spcBef>
              <a:spcAft>
                <a:spcPts val="0"/>
              </a:spcAft>
              <a:buNone/>
            </a:pPr>
            <a:r>
              <a:rPr lang="en" sz="1300">
                <a:solidFill>
                  <a:schemeClr val="dk1"/>
                </a:solidFill>
                <a:latin typeface="Courier New"/>
                <a:ea typeface="Courier New"/>
                <a:cs typeface="Courier New"/>
                <a:sym typeface="Courier New"/>
              </a:rPr>
              <a:t>   +-------+------+</a:t>
            </a:r>
            <a:endParaRPr sz="1300">
              <a:solidFill>
                <a:schemeClr val="dk1"/>
              </a:solidFill>
              <a:latin typeface="Courier New"/>
              <a:ea typeface="Courier New"/>
              <a:cs typeface="Courier New"/>
              <a:sym typeface="Courier New"/>
            </a:endParaRPr>
          </a:p>
          <a:p>
            <a:pPr indent="0" lvl="0" marL="539496" rtl="0" algn="l">
              <a:lnSpc>
                <a:spcPct val="115000"/>
              </a:lnSpc>
              <a:spcBef>
                <a:spcPts val="0"/>
              </a:spcBef>
              <a:spcAft>
                <a:spcPts val="0"/>
              </a:spcAft>
              <a:buNone/>
            </a:pPr>
            <a:r>
              <a:t/>
            </a:r>
            <a:endParaRPr sz="1300">
              <a:solidFill>
                <a:schemeClr val="dk1"/>
              </a:solidFill>
              <a:latin typeface="Courier New"/>
              <a:ea typeface="Courier New"/>
              <a:cs typeface="Courier New"/>
              <a:sym typeface="Courier New"/>
            </a:endParaRPr>
          </a:p>
          <a:p>
            <a:pPr indent="0" lvl="0" marL="539496"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Adding the partial products in the four sub-rectangles gives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+ 3</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−6, which equals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− 6.</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 because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 =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 =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− 4x + 4.</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137160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Anticipated Misconceptions</a:t>
            </a:r>
            <a:endParaRPr sz="1300">
              <a:solidFill>
                <a:srgbClr val="FF0000"/>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Some students will write the expression in the last question as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− 2</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Remind them that just as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means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the expression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means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Have students with different strategies share their work. Show examples that use diagrams and connect them to those that use the distributive property.</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Explain that </a:t>
            </a:r>
            <a:r>
              <a:rPr i="1" lang="en" sz="1300">
                <a:solidFill>
                  <a:schemeClr val="dk1"/>
                </a:solidFill>
                <a:latin typeface="Times New Roman"/>
                <a:ea typeface="Times New Roman"/>
                <a:cs typeface="Times New Roman"/>
                <a:sym typeface="Times New Roman"/>
              </a:rPr>
              <a:t>x</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− 1 can be seen as </a:t>
            </a:r>
            <a:r>
              <a:rPr i="1" lang="en" sz="1300">
                <a:solidFill>
                  <a:schemeClr val="dk1"/>
                </a:solidFill>
                <a:latin typeface="Times New Roman"/>
                <a:ea typeface="Times New Roman"/>
                <a:cs typeface="Times New Roman"/>
                <a:sym typeface="Times New Roman"/>
              </a:rPr>
              <a:t>x</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1</a:t>
            </a:r>
            <a:r>
              <a:rPr lang="en" sz="1300">
                <a:solidFill>
                  <a:schemeClr val="dk1"/>
                </a:solidFill>
                <a:latin typeface="Calibri"/>
                <a:ea typeface="Calibri"/>
                <a:cs typeface="Calibri"/>
                <a:sym typeface="Calibri"/>
              </a:rPr>
              <a:t>), so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1</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i="1" lang="en" sz="1300">
                <a:solidFill>
                  <a:schemeClr val="dk1"/>
                </a:solidFill>
                <a:latin typeface="Calibri"/>
                <a:ea typeface="Calibri"/>
                <a:cs typeface="Calibri"/>
                <a:sym typeface="Calibri"/>
              </a:rPr>
              <a:t> − </a:t>
            </a:r>
            <a:r>
              <a:rPr lang="en" sz="1300">
                <a:solidFill>
                  <a:schemeClr val="dk1"/>
                </a:solidFill>
                <a:latin typeface="Calibri"/>
                <a:ea typeface="Calibri"/>
                <a:cs typeface="Calibri"/>
                <a:sym typeface="Calibri"/>
              </a:rPr>
              <a:t>1) is (</a:t>
            </a:r>
            <a:r>
              <a:rPr i="1" lang="en" sz="1300">
                <a:solidFill>
                  <a:schemeClr val="dk1"/>
                </a:solidFill>
                <a:latin typeface="Times New Roman"/>
                <a:ea typeface="Times New Roman"/>
                <a:cs typeface="Times New Roman"/>
                <a:sym typeface="Times New Roman"/>
              </a:rPr>
              <a:t>x</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−1)</a:t>
            </a:r>
            <a:r>
              <a:rPr i="1"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−1). Similarly, (</a:t>
            </a:r>
            <a:r>
              <a:rPr i="1" lang="en" sz="1300">
                <a:solidFill>
                  <a:schemeClr val="dk1"/>
                </a:solidFill>
                <a:latin typeface="Times New Roman"/>
                <a:ea typeface="Times New Roman"/>
                <a:cs typeface="Times New Roman"/>
                <a:sym typeface="Times New Roman"/>
              </a:rPr>
              <a:t>x</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+ 3)(</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 becomes (</a:t>
            </a:r>
            <a:r>
              <a:rPr i="1" lang="en" sz="1300">
                <a:solidFill>
                  <a:schemeClr val="dk1"/>
                </a:solidFill>
                <a:latin typeface="Times New Roman"/>
                <a:ea typeface="Times New Roman"/>
                <a:cs typeface="Times New Roman"/>
                <a:sym typeface="Times New Roman"/>
              </a:rPr>
              <a:t>x</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+ 3)(</a:t>
            </a:r>
            <a:r>
              <a:rPr i="1" lang="en" sz="1300">
                <a:solidFill>
                  <a:schemeClr val="dk1"/>
                </a:solidFill>
                <a:latin typeface="Times New Roman"/>
                <a:ea typeface="Times New Roman"/>
                <a:cs typeface="Times New Roman"/>
                <a:sym typeface="Times New Roman"/>
              </a:rPr>
              <a:t>x</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−2). Diagrams help organize terms, while the distributive property shows how each term multiplies across factors.</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If time allows, help students generalize:</a:t>
            </a:r>
            <a:br>
              <a:rPr lang="en" sz="1300">
                <a:solidFill>
                  <a:schemeClr val="dk1"/>
                </a:solidFill>
                <a:latin typeface="Calibri"/>
                <a:ea typeface="Calibri"/>
                <a:cs typeface="Calibri"/>
                <a:sym typeface="Calibri"/>
              </a:rPr>
            </a:b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q</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q</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pq</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 Ask:</a:t>
            </a:r>
            <a:endParaRPr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Is this still true when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 or </a:t>
            </a:r>
            <a:r>
              <a:rPr i="1" lang="en" sz="1300">
                <a:solidFill>
                  <a:schemeClr val="dk1"/>
                </a:solidFill>
                <a:latin typeface="Times New Roman"/>
                <a:ea typeface="Times New Roman"/>
                <a:cs typeface="Times New Roman"/>
                <a:sym typeface="Times New Roman"/>
              </a:rPr>
              <a:t>q</a:t>
            </a:r>
            <a:r>
              <a:rPr lang="en" sz="1300">
                <a:solidFill>
                  <a:schemeClr val="dk1"/>
                </a:solidFill>
                <a:latin typeface="Calibri"/>
                <a:ea typeface="Calibri"/>
                <a:cs typeface="Calibri"/>
                <a:sym typeface="Calibri"/>
              </a:rPr>
              <a:t> is negative? (Yes—differences can be written as sums.)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if both are negative? (Yes—same reasoning applies.)</a:t>
            </a:r>
            <a:endParaRPr sz="1300">
              <a:solidFill>
                <a:schemeClr val="dk1"/>
              </a:solidFill>
              <a:latin typeface="Calibri"/>
              <a:ea typeface="Calibri"/>
              <a:cs typeface="Calibri"/>
              <a:sym typeface="Calibri"/>
            </a:endParaRPr>
          </a:p>
          <a:p>
            <a:pPr indent="0" lvl="0" marL="0" rtl="0" algn="l">
              <a:lnSpc>
                <a:spcPct val="100000"/>
              </a:lnSpc>
              <a:spcBef>
                <a:spcPts val="120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This is the square of the first and last term. Remember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 Distribute to multiply the binomials.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This is the square of the first and last term. Remember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 Distribute to multiply the binomials.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Multiply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 and distribute. The answer becomes </a:t>
            </a:r>
            <a:r>
              <a:rPr i="1" lang="en" sz="1300">
                <a:solidFill>
                  <a:srgbClr val="424242"/>
                </a:solidFill>
                <a:latin typeface="Times New Roman"/>
                <a:ea typeface="Times New Roman"/>
                <a:cs typeface="Times New Roman"/>
                <a:sym typeface="Times New Roman"/>
              </a:rPr>
              <a:t>x</a:t>
            </a:r>
            <a:r>
              <a:rPr baseline="30000" lang="en" sz="1300">
                <a:solidFill>
                  <a:srgbClr val="424242"/>
                </a:solidFill>
                <a:latin typeface="Calibri"/>
                <a:ea typeface="Calibri"/>
                <a:cs typeface="Calibri"/>
                <a:sym typeface="Calibri"/>
              </a:rPr>
              <a:t>2</a:t>
            </a:r>
            <a:r>
              <a:rPr lang="en" sz="1300">
                <a:solidFill>
                  <a:srgbClr val="424242"/>
                </a:solidFill>
                <a:latin typeface="Calibri"/>
                <a:ea typeface="Calibri"/>
                <a:cs typeface="Calibri"/>
                <a:sym typeface="Calibri"/>
              </a:rPr>
              <a:t> - 2</a:t>
            </a:r>
            <a:r>
              <a:rPr i="1" lang="en" sz="1300">
                <a:solidFill>
                  <a:srgbClr val="424242"/>
                </a:solidFill>
                <a:latin typeface="Times New Roman"/>
                <a:ea typeface="Times New Roman"/>
                <a:cs typeface="Times New Roman"/>
                <a:sym typeface="Times New Roman"/>
              </a:rPr>
              <a:t>x </a:t>
            </a:r>
            <a:r>
              <a:rPr lang="en" sz="1300">
                <a:solidFill>
                  <a:srgbClr val="424242"/>
                </a:solidFill>
                <a:latin typeface="Calibri"/>
                <a:ea typeface="Calibri"/>
                <a:cs typeface="Calibri"/>
                <a:sym typeface="Calibri"/>
              </a:rPr>
              <a:t>- 2</a:t>
            </a:r>
            <a:r>
              <a:rPr i="1" lang="en" sz="1300">
                <a:solidFill>
                  <a:srgbClr val="424242"/>
                </a:solidFill>
                <a:latin typeface="Times New Roman"/>
                <a:ea typeface="Times New Roman"/>
                <a:cs typeface="Times New Roman"/>
                <a:sym typeface="Times New Roman"/>
              </a:rPr>
              <a:t>x </a:t>
            </a:r>
            <a:r>
              <a:rPr lang="en" sz="1300">
                <a:solidFill>
                  <a:srgbClr val="424242"/>
                </a:solidFill>
                <a:latin typeface="Calibri"/>
                <a:ea typeface="Calibri"/>
                <a:cs typeface="Calibri"/>
                <a:sym typeface="Calibri"/>
              </a:rPr>
              <a:t>+ 4</a:t>
            </a:r>
            <a:r>
              <a:rPr lang="en" sz="1300">
                <a:solidFill>
                  <a:schemeClr val="dk1"/>
                </a:solidFill>
                <a:latin typeface="Calibri"/>
                <a:ea typeface="Calibri"/>
                <a:cs typeface="Calibri"/>
                <a:sym typeface="Calibri"/>
              </a:rPr>
              <a:t>. Combining like terms gives </a:t>
            </a:r>
            <a:r>
              <a:rPr i="1" lang="en" sz="1300">
                <a:solidFill>
                  <a:srgbClr val="424242"/>
                </a:solidFill>
                <a:latin typeface="Times New Roman"/>
                <a:ea typeface="Times New Roman"/>
                <a:cs typeface="Times New Roman"/>
                <a:sym typeface="Times New Roman"/>
              </a:rPr>
              <a:t>x</a:t>
            </a:r>
            <a:r>
              <a:rPr baseline="30000" lang="en" sz="1300">
                <a:solidFill>
                  <a:srgbClr val="424242"/>
                </a:solidFill>
                <a:latin typeface="Calibri"/>
                <a:ea typeface="Calibri"/>
                <a:cs typeface="Calibri"/>
                <a:sym typeface="Calibri"/>
              </a:rPr>
              <a:t>2</a:t>
            </a:r>
            <a:r>
              <a:rPr lang="en" sz="1300">
                <a:solidFill>
                  <a:srgbClr val="424242"/>
                </a:solidFill>
                <a:latin typeface="Calibri"/>
                <a:ea typeface="Calibri"/>
                <a:cs typeface="Calibri"/>
                <a:sym typeface="Calibri"/>
              </a:rPr>
              <a:t> - 4</a:t>
            </a:r>
            <a:r>
              <a:rPr i="1" lang="en" sz="1300">
                <a:solidFill>
                  <a:srgbClr val="424242"/>
                </a:solidFill>
                <a:latin typeface="Times New Roman"/>
                <a:ea typeface="Times New Roman"/>
                <a:cs typeface="Times New Roman"/>
                <a:sym typeface="Times New Roman"/>
              </a:rPr>
              <a:t>x </a:t>
            </a:r>
            <a:r>
              <a:rPr lang="en" sz="1300">
                <a:solidFill>
                  <a:srgbClr val="424242"/>
                </a:solidFill>
                <a:latin typeface="Calibri"/>
                <a:ea typeface="Calibri"/>
                <a:cs typeface="Calibri"/>
                <a:sym typeface="Calibri"/>
              </a:rPr>
              <a:t>+ 4</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Watch the signs when multiplying.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 equals </a:t>
            </a:r>
            <a:r>
              <a:rPr i="1" lang="en" sz="1300">
                <a:solidFill>
                  <a:srgbClr val="424242"/>
                </a:solidFill>
                <a:latin typeface="Times New Roman"/>
                <a:ea typeface="Times New Roman"/>
                <a:cs typeface="Times New Roman"/>
                <a:sym typeface="Times New Roman"/>
              </a:rPr>
              <a:t>x</a:t>
            </a:r>
            <a:r>
              <a:rPr baseline="30000" lang="en" sz="1300">
                <a:solidFill>
                  <a:srgbClr val="424242"/>
                </a:solidFill>
                <a:latin typeface="Calibri"/>
                <a:ea typeface="Calibri"/>
                <a:cs typeface="Calibri"/>
                <a:sym typeface="Calibri"/>
              </a:rPr>
              <a:t>2</a:t>
            </a:r>
            <a:r>
              <a:rPr lang="en" sz="1300">
                <a:solidFill>
                  <a:srgbClr val="424242"/>
                </a:solidFill>
                <a:latin typeface="Calibri"/>
                <a:ea typeface="Calibri"/>
                <a:cs typeface="Calibri"/>
                <a:sym typeface="Calibri"/>
              </a:rPr>
              <a:t> - 2</a:t>
            </a:r>
            <a:r>
              <a:rPr i="1" lang="en" sz="1300">
                <a:solidFill>
                  <a:srgbClr val="424242"/>
                </a:solidFill>
                <a:latin typeface="Times New Roman"/>
                <a:ea typeface="Times New Roman"/>
                <a:cs typeface="Times New Roman"/>
                <a:sym typeface="Times New Roman"/>
              </a:rPr>
              <a:t>x </a:t>
            </a:r>
            <a:r>
              <a:rPr lang="en" sz="1300">
                <a:solidFill>
                  <a:srgbClr val="424242"/>
                </a:solidFill>
                <a:latin typeface="Calibri"/>
                <a:ea typeface="Calibri"/>
                <a:cs typeface="Calibri"/>
                <a:sym typeface="Calibri"/>
              </a:rPr>
              <a:t>- 2</a:t>
            </a:r>
            <a:r>
              <a:rPr i="1" lang="en" sz="1300">
                <a:solidFill>
                  <a:srgbClr val="424242"/>
                </a:solidFill>
                <a:latin typeface="Times New Roman"/>
                <a:ea typeface="Times New Roman"/>
                <a:cs typeface="Times New Roman"/>
                <a:sym typeface="Times New Roman"/>
              </a:rPr>
              <a:t>x </a:t>
            </a:r>
            <a:r>
              <a:rPr lang="en" sz="1300">
                <a:solidFill>
                  <a:srgbClr val="424242"/>
                </a:solidFill>
                <a:latin typeface="Calibri"/>
                <a:ea typeface="Calibri"/>
                <a:cs typeface="Calibri"/>
                <a:sym typeface="Calibri"/>
              </a:rPr>
              <a:t>+ 4</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137160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389a5c0d70d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389a5c0d70d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Multiplying Binomials with Negative Numbers</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Remind students: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Step 1: Distribute using FOIL</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Step 2: Combine like terms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Step 3: Simplify</a:t>
            </a:r>
            <a:endParaRPr sz="1300">
              <a:solidFill>
                <a:schemeClr val="dk1"/>
              </a:solidFill>
              <a:latin typeface="Calibri"/>
              <a:ea typeface="Calibri"/>
              <a:cs typeface="Calibri"/>
              <a:sym typeface="Calibri"/>
            </a:endParaRPr>
          </a:p>
          <a:p>
            <a:pPr indent="0" lvl="0" marL="0" rtl="0" algn="l">
              <a:lnSpc>
                <a:spcPct val="100000"/>
              </a:lnSpc>
              <a:spcBef>
                <a:spcPts val="1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AutoNum type="arabicPeriod"/>
            </a:pP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i="1" lang="en" sz="1300">
                <a:solidFill>
                  <a:schemeClr val="dk1"/>
                </a:solidFill>
                <a:latin typeface="Times New Roman"/>
                <a:ea typeface="Times New Roman"/>
                <a:cs typeface="Times New Roman"/>
                <a:sym typeface="Times New Roman"/>
              </a:rPr>
              <a:t> </a:t>
            </a:r>
            <a:r>
              <a:rPr lang="en" sz="1300">
                <a:solidFill>
                  <a:schemeClr val="dk1"/>
                </a:solidFill>
                <a:latin typeface="Calibri"/>
                <a:ea typeface="Calibri"/>
                <a:cs typeface="Calibri"/>
                <a:sym typeface="Calibri"/>
              </a:rPr>
              <a:t>- 6</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+ 9</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AutoNum type="arabicPeriod"/>
            </a:pP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i="1" lang="en" sz="1300">
                <a:solidFill>
                  <a:schemeClr val="dk1"/>
                </a:solidFill>
                <a:latin typeface="Times New Roman"/>
                <a:ea typeface="Times New Roman"/>
                <a:cs typeface="Times New Roman"/>
                <a:sym typeface="Times New Roman"/>
              </a:rPr>
              <a:t> </a:t>
            </a: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+ 8</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1000"/>
              </a:spcAft>
              <a:buNone/>
            </a:pPr>
            <a:r>
              <a:t/>
            </a:r>
            <a:endParaRPr baseline="30000" sz="1300">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33cf6491953_0_2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33cf6491953_0_2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33d2a549f63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33d2a549f63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English Language Learners: MLR 1 Stronger and Clearer Each Time: Writing, Conversing</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lang="en">
                <a:solidFill>
                  <a:schemeClr val="dk1"/>
                </a:solidFill>
                <a:latin typeface="Noto Sans"/>
                <a:ea typeface="Noto Sans"/>
                <a:cs typeface="Noto Sans"/>
                <a:sym typeface="Noto Sans"/>
              </a:rPr>
              <a:t>Use this routine to help students improve their writing by providing them with multiple opportunities to clarify their explanations through conversation. Give students time to meet with one to two partners to share their response to the final question, “Why do you think that form is called factored form?” Provide listeners with prompts for feedback that will help their partner add detail to strengthen and clarify their ideas. For example, students can ask their partner, “Can you say more about what each expression means?” or “I understand _____, but can you clarify . . .” Next, provide students with two to three minutes to revise their initial draft based on feedback from their peers.</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Design Principle(s): Optimize output (for explanation)</a:t>
            </a:r>
            <a:endParaRPr i="1">
              <a:solidFill>
                <a:schemeClr val="dk1"/>
              </a:solidFill>
              <a:latin typeface="Noto Sans"/>
              <a:ea typeface="Noto Sans"/>
              <a:cs typeface="Noto Sans"/>
              <a:sym typeface="Noto Sans"/>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2">
                  <a:extLst>
                    <a:ext uri="{A12FA001-AC4F-418D-AE19-62706E023703}">
                      <ahyp:hlinkClr val="tx"/>
                    </a:ext>
                  </a:extLst>
                </a:hlinkClick>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sz="1300">
              <a:solidFill>
                <a:schemeClr val="dk1"/>
              </a:solidFill>
              <a:latin typeface="Calibri"/>
              <a:ea typeface="Calibri"/>
              <a:cs typeface="Calibri"/>
              <a:sym typeface="Calibri"/>
            </a:endParaRPr>
          </a:p>
          <a:p>
            <a:pPr indent="0" lvl="0" marL="0" rtl="0" algn="l">
              <a:spcBef>
                <a:spcPts val="300"/>
              </a:spcBef>
              <a:spcAft>
                <a:spcPts val="0"/>
              </a:spcAft>
              <a:buClr>
                <a:schemeClr val="dk1"/>
              </a:buClr>
              <a:buSzPts val="1100"/>
              <a:buFont typeface="Arial"/>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Students with Disabilities: Action and Expression: Internalize Executive Functions</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Provide students with a graphic organizer that can be used to brainstorm the activity. Include one column for standard form and one column for factored form. Include a space at the bottom of the organizer for student-generated notes or reminders about standard form and factored form.</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1200"/>
              </a:spcAft>
              <a:buClr>
                <a:schemeClr val="dk1"/>
              </a:buClr>
              <a:buSzPts val="1100"/>
              <a:buFont typeface="Arial"/>
              <a:buNone/>
            </a:pPr>
            <a:r>
              <a:rPr i="1" lang="en" sz="1300">
                <a:solidFill>
                  <a:schemeClr val="dk1"/>
                </a:solidFill>
                <a:latin typeface="Calibri"/>
                <a:ea typeface="Calibri"/>
                <a:cs typeface="Calibri"/>
                <a:sym typeface="Calibri"/>
              </a:rPr>
              <a:t>Supports accessibility for: Language; Organization</a:t>
            </a:r>
            <a:endParaRPr>
              <a:solidFill>
                <a:schemeClr val="dk1"/>
              </a:solidFill>
              <a:latin typeface="Noto Sans"/>
              <a:ea typeface="Noto Sans"/>
              <a:cs typeface="Noto Sans"/>
              <a:sym typeface="Noto San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3364e04b9a5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3364e04b9a5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(10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have seen quadratic expressions in both standard form and factored form since the beginning of the unit. In this activity, they learn to distinguish the expressions by their forms and to refer to each form by its formal name. Refining their language about the different forms prepares students to be more precise in their thinking about the graphs of quadratic functions in later lessons.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Arrange students in groups of two.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Give students quiet work time and then time to share their work with a partner.</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1.	The standard form always starts with an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term and is in decreasing order of degree.</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It does not need to have an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term or a numerical term.</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Standard form is</a:t>
            </a:r>
            <a:r>
              <a:rPr i="1" lang="en" sz="1300">
                <a:solidFill>
                  <a:schemeClr val="dk1"/>
                </a:solidFill>
                <a:latin typeface="Times New Roman"/>
                <a:ea typeface="Times New Roman"/>
                <a:cs typeface="Times New Roman"/>
                <a:sym typeface="Times New Roman"/>
              </a:rPr>
              <a:t> ax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where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is not zero.</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The standard form shows a sum or difference of terms.</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2.	It is a product of two factors. Each factor could be a variable, a number, or an expression with a variable (with no exponent) and a number.</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Display both columns of expressions and ask students what they notice about each form. Record their ideas and invite others to agree, disagree, or clarify. </a:t>
            </a:r>
            <a:endParaRPr sz="1300">
              <a:solidFill>
                <a:schemeClr val="dk1"/>
              </a:solidFill>
              <a:latin typeface="Calibri"/>
              <a:ea typeface="Calibri"/>
              <a:cs typeface="Calibri"/>
              <a:sym typeface="Calibri"/>
            </a:endParaRPr>
          </a:p>
          <a:p>
            <a:pPr indent="0" lvl="0" marL="0" rtl="0" algn="l">
              <a:spcBef>
                <a:spcPts val="1000"/>
              </a:spcBef>
              <a:spcAft>
                <a:spcPts val="0"/>
              </a:spcAft>
              <a:buNone/>
            </a:pPr>
            <a:r>
              <a:rPr lang="en" sz="1300">
                <a:solidFill>
                  <a:schemeClr val="dk1"/>
                </a:solidFill>
                <a:latin typeface="Calibri"/>
                <a:ea typeface="Calibri"/>
                <a:cs typeface="Calibri"/>
                <a:sym typeface="Calibri"/>
              </a:rPr>
              <a:t>A quadratic expression in standard form is </a:t>
            </a:r>
            <a:r>
              <a:rPr i="1" lang="en" sz="1300">
                <a:solidFill>
                  <a:schemeClr val="dk1"/>
                </a:solidFill>
                <a:latin typeface="Times New Roman"/>
                <a:ea typeface="Times New Roman"/>
                <a:cs typeface="Times New Roman"/>
                <a:sym typeface="Times New Roman"/>
              </a:rPr>
              <a:t>ax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where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is the coefficient of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is the coefficient of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is the constant.</a:t>
            </a:r>
            <a:endParaRPr sz="1300">
              <a:solidFill>
                <a:schemeClr val="dk1"/>
              </a:solidFill>
              <a:latin typeface="Calibri"/>
              <a:ea typeface="Calibri"/>
              <a:cs typeface="Calibri"/>
              <a:sym typeface="Calibri"/>
            </a:endParaRPr>
          </a:p>
          <a:p>
            <a:pPr indent="0" lvl="0" marL="0" rtl="0" algn="l">
              <a:spcBef>
                <a:spcPts val="1000"/>
              </a:spcBef>
              <a:spcAft>
                <a:spcPts val="0"/>
              </a:spcAft>
              <a:buNone/>
            </a:pPr>
            <a:r>
              <a:rPr lang="en" sz="1300">
                <a:solidFill>
                  <a:schemeClr val="dk1"/>
                </a:solidFill>
                <a:latin typeface="Calibri"/>
                <a:ea typeface="Calibri"/>
                <a:cs typeface="Calibri"/>
                <a:sym typeface="Calibri"/>
              </a:rPr>
              <a:t>Ask:</a:t>
            </a:r>
            <a:endParaRPr sz="1300">
              <a:solidFill>
                <a:schemeClr val="dk1"/>
              </a:solidFill>
              <a:latin typeface="Calibri"/>
              <a:ea typeface="Calibri"/>
              <a:cs typeface="Calibri"/>
              <a:sym typeface="Calibri"/>
            </a:endParaRPr>
          </a:p>
          <a:p>
            <a:pPr indent="-311150" lvl="0" marL="457200" rtl="0" algn="l">
              <a:spcBef>
                <a:spcPts val="10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would you write (2</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+ 3)</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in standard form? (2</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² + 3</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Is 2</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² + 3</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still in standard form? (Yes, </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 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would you write −4(</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² + 14</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+ 7 in standard form? (−4</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² − 56</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+ 7)</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are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in −4</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² −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+ 7?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 −4,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 −1, </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 7)</a:t>
            </a:r>
            <a:endParaRPr sz="1300">
              <a:solidFill>
                <a:schemeClr val="dk1"/>
              </a:solidFill>
              <a:latin typeface="Calibri"/>
              <a:ea typeface="Calibri"/>
              <a:cs typeface="Calibri"/>
              <a:sym typeface="Calibri"/>
            </a:endParaRPr>
          </a:p>
          <a:p>
            <a:pPr indent="0" lvl="0" marL="0" rtl="0" algn="l">
              <a:spcBef>
                <a:spcPts val="1000"/>
              </a:spcBef>
              <a:spcAft>
                <a:spcPts val="0"/>
              </a:spcAft>
              <a:buNone/>
            </a:pPr>
            <a:r>
              <a:rPr lang="en" sz="1300">
                <a:solidFill>
                  <a:schemeClr val="dk1"/>
                </a:solidFill>
                <a:latin typeface="Calibri"/>
                <a:ea typeface="Calibri"/>
                <a:cs typeface="Calibri"/>
                <a:sym typeface="Calibri"/>
              </a:rPr>
              <a:t>Clarify that factored form shows the expression as a product of two linear factors, such as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 (2</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+ 3)</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or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(4</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Including a constant factor, like 2(</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 is also factored form.</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Each form reveals different information about the same quadratic, which students will explore in future lessons.</a:t>
            </a:r>
            <a:endParaRPr sz="130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33cf6491953_0_4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33cf6491953_0_4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385fede3db9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385fede3db9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could be viewed as both standard and factored. It has an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term even though there is not a constant or linear term. It can also be written as the product of two linear expressions because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is equal to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Go back to </a:t>
            </a:r>
            <a:r>
              <a:rPr lang="en" sz="1300" u="sng">
                <a:solidFill>
                  <a:schemeClr val="hlink"/>
                </a:solidFill>
                <a:latin typeface="Calibri"/>
                <a:ea typeface="Calibri"/>
                <a:cs typeface="Calibri"/>
                <a:sym typeface="Calibri"/>
                <a:hlinkClick action="ppaction://hlinksldjump" r:id="rId2"/>
              </a:rPr>
              <a:t>activity information</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3835a43fe90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3835a43fe90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0" lvl="0" marL="914400" rtl="0" algn="l">
              <a:spcBef>
                <a:spcPts val="0"/>
              </a:spcBef>
              <a:spcAft>
                <a:spcPts val="0"/>
              </a:spcAft>
              <a:buNone/>
            </a:pPr>
            <a:r>
              <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This expression does not have an </a:t>
            </a:r>
            <a:r>
              <a:rPr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term.</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his expression leads with an  </a:t>
            </a:r>
            <a:r>
              <a:rPr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term and is in standard form.</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This is in factored form.</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This is not in the form </a:t>
            </a:r>
            <a:r>
              <a:rPr i="1" lang="en" sz="1300">
                <a:solidFill>
                  <a:schemeClr val="dk1"/>
                </a:solidFill>
                <a:latin typeface="Times New Roman"/>
                <a:ea typeface="Times New Roman"/>
                <a:cs typeface="Times New Roman"/>
                <a:sym typeface="Times New Roman"/>
              </a:rPr>
              <a:t>ax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bx</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382791afd57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6" name="Google Shape;276;g382791afd57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Standard Form of Quadratics</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ax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where </a:t>
            </a:r>
            <a:r>
              <a:rPr i="1" lang="en" sz="1300">
                <a:solidFill>
                  <a:schemeClr val="dk1"/>
                </a:solidFill>
                <a:latin typeface="Times New Roman"/>
                <a:ea typeface="Times New Roman"/>
                <a:cs typeface="Times New Roman"/>
                <a:sym typeface="Times New Roman"/>
              </a:rPr>
              <a:t>a </a:t>
            </a:r>
            <a:r>
              <a:rPr lang="en" sz="1300">
                <a:solidFill>
                  <a:schemeClr val="dk1"/>
                </a:solidFill>
                <a:latin typeface="Calibri"/>
                <a:ea typeface="Calibri"/>
                <a:cs typeface="Calibri"/>
                <a:sym typeface="Calibri"/>
              </a:rPr>
              <a:t>≠ 0.</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Yes</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b. No</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c. Yes</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d. No</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e. No</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f. Yes</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g. Yes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These examples have an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and lead with it.</a:t>
            </a:r>
            <a:endParaRPr sz="1300">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33cf6491953_0_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33cf6491953_0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400"/>
              </a:spcAft>
              <a:buNone/>
            </a:pPr>
            <a:r>
              <a:t/>
            </a:r>
            <a:endParaRPr sz="900">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5" name="Google Shape;315;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2</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+ 7</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+ 5. The diagram shows that(2</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+ 5)(</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 = 2</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⋅1 + 5 ⋅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+ 5 ⋅ 1. Adding this together gives 2</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+ 7</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+ 5 in standard form.</a:t>
            </a:r>
            <a:endParaRPr sz="1300">
              <a:solidFill>
                <a:schemeClr val="dk1"/>
              </a:solidFill>
              <a:latin typeface="Calibri"/>
              <a:ea typeface="Calibri"/>
              <a:cs typeface="Calibri"/>
              <a:sym typeface="Calibri"/>
            </a:endParaRPr>
          </a:p>
          <a:p>
            <a:pPr indent="0" lvl="0" marL="539496" rtl="0" algn="l">
              <a:lnSpc>
                <a:spcPct val="115000"/>
              </a:lnSpc>
              <a:spcBef>
                <a:spcPts val="1000"/>
              </a:spcBef>
              <a:spcAft>
                <a:spcPts val="0"/>
              </a:spcAft>
              <a:buNone/>
            </a:pPr>
            <a:r>
              <a:rPr lang="en" sz="900">
                <a:solidFill>
                  <a:schemeClr val="dk1"/>
                </a:solidFill>
                <a:latin typeface="Roboto Mono"/>
                <a:ea typeface="Roboto Mono"/>
                <a:cs typeface="Roboto Mono"/>
                <a:sym typeface="Roboto Mono"/>
              </a:rPr>
              <a:t>        2x       5</a:t>
            </a:r>
            <a:endParaRPr sz="900">
              <a:solidFill>
                <a:schemeClr val="dk1"/>
              </a:solidFill>
              <a:latin typeface="Roboto Mono"/>
              <a:ea typeface="Roboto Mono"/>
              <a:cs typeface="Roboto Mono"/>
              <a:sym typeface="Roboto Mono"/>
            </a:endParaRPr>
          </a:p>
          <a:p>
            <a:pPr indent="0" lvl="0" marL="539496" rtl="0" algn="l">
              <a:lnSpc>
                <a:spcPct val="115000"/>
              </a:lnSpc>
              <a:spcBef>
                <a:spcPts val="0"/>
              </a:spcBef>
              <a:spcAft>
                <a:spcPts val="0"/>
              </a:spcAft>
              <a:buNone/>
            </a:pPr>
            <a:r>
              <a:rPr lang="en" sz="900">
                <a:solidFill>
                  <a:schemeClr val="dk1"/>
                </a:solidFill>
                <a:latin typeface="Roboto Mono"/>
                <a:ea typeface="Roboto Mono"/>
                <a:cs typeface="Roboto Mono"/>
                <a:sym typeface="Roboto Mono"/>
              </a:rPr>
              <a:t>     +-------+-------+</a:t>
            </a:r>
            <a:endParaRPr sz="900">
              <a:solidFill>
                <a:schemeClr val="dk1"/>
              </a:solidFill>
              <a:latin typeface="Roboto Mono"/>
              <a:ea typeface="Roboto Mono"/>
              <a:cs typeface="Roboto Mono"/>
              <a:sym typeface="Roboto Mono"/>
            </a:endParaRPr>
          </a:p>
          <a:p>
            <a:pPr indent="0" lvl="0" marL="539496" rtl="0" algn="l">
              <a:lnSpc>
                <a:spcPct val="115000"/>
              </a:lnSpc>
              <a:spcBef>
                <a:spcPts val="0"/>
              </a:spcBef>
              <a:spcAft>
                <a:spcPts val="0"/>
              </a:spcAft>
              <a:buNone/>
            </a:pPr>
            <a:r>
              <a:rPr lang="en" sz="900">
                <a:solidFill>
                  <a:schemeClr val="dk1"/>
                </a:solidFill>
                <a:latin typeface="Roboto Mono"/>
                <a:ea typeface="Roboto Mono"/>
                <a:cs typeface="Roboto Mono"/>
                <a:sym typeface="Roboto Mono"/>
              </a:rPr>
              <a:t>  x  |  2x²  |   5x  |</a:t>
            </a:r>
            <a:endParaRPr sz="900">
              <a:solidFill>
                <a:schemeClr val="dk1"/>
              </a:solidFill>
              <a:latin typeface="Roboto Mono"/>
              <a:ea typeface="Roboto Mono"/>
              <a:cs typeface="Roboto Mono"/>
              <a:sym typeface="Roboto Mono"/>
            </a:endParaRPr>
          </a:p>
          <a:p>
            <a:pPr indent="0" lvl="0" marL="539496" rtl="0" algn="l">
              <a:lnSpc>
                <a:spcPct val="115000"/>
              </a:lnSpc>
              <a:spcBef>
                <a:spcPts val="0"/>
              </a:spcBef>
              <a:spcAft>
                <a:spcPts val="0"/>
              </a:spcAft>
              <a:buNone/>
            </a:pPr>
            <a:r>
              <a:rPr lang="en" sz="900">
                <a:solidFill>
                  <a:schemeClr val="dk1"/>
                </a:solidFill>
                <a:latin typeface="Roboto Mono"/>
                <a:ea typeface="Roboto Mono"/>
                <a:cs typeface="Roboto Mono"/>
                <a:sym typeface="Roboto Mono"/>
              </a:rPr>
              <a:t>     +-------+-------+</a:t>
            </a:r>
            <a:endParaRPr sz="900">
              <a:solidFill>
                <a:schemeClr val="dk1"/>
              </a:solidFill>
              <a:latin typeface="Roboto Mono"/>
              <a:ea typeface="Roboto Mono"/>
              <a:cs typeface="Roboto Mono"/>
              <a:sym typeface="Roboto Mono"/>
            </a:endParaRPr>
          </a:p>
          <a:p>
            <a:pPr indent="0" lvl="0" marL="539496" rtl="0" algn="l">
              <a:lnSpc>
                <a:spcPct val="115000"/>
              </a:lnSpc>
              <a:spcBef>
                <a:spcPts val="0"/>
              </a:spcBef>
              <a:spcAft>
                <a:spcPts val="0"/>
              </a:spcAft>
              <a:buNone/>
            </a:pPr>
            <a:r>
              <a:rPr lang="en" sz="900">
                <a:solidFill>
                  <a:schemeClr val="dk1"/>
                </a:solidFill>
                <a:latin typeface="Roboto Mono"/>
                <a:ea typeface="Roboto Mono"/>
                <a:cs typeface="Roboto Mono"/>
                <a:sym typeface="Roboto Mono"/>
              </a:rPr>
              <a:t>  1  |  2x   |   5   |</a:t>
            </a:r>
            <a:endParaRPr sz="900">
              <a:solidFill>
                <a:schemeClr val="dk1"/>
              </a:solidFill>
              <a:latin typeface="Roboto Mono"/>
              <a:ea typeface="Roboto Mono"/>
              <a:cs typeface="Roboto Mono"/>
              <a:sym typeface="Roboto Mono"/>
            </a:endParaRPr>
          </a:p>
          <a:p>
            <a:pPr indent="0" lvl="0" marL="539496" rtl="0" algn="l">
              <a:lnSpc>
                <a:spcPct val="115000"/>
              </a:lnSpc>
              <a:spcBef>
                <a:spcPts val="0"/>
              </a:spcBef>
              <a:spcAft>
                <a:spcPts val="0"/>
              </a:spcAft>
              <a:buNone/>
            </a:pPr>
            <a:r>
              <a:rPr lang="en" sz="900">
                <a:solidFill>
                  <a:schemeClr val="dk1"/>
                </a:solidFill>
                <a:latin typeface="Roboto Mono"/>
                <a:ea typeface="Roboto Mono"/>
                <a:cs typeface="Roboto Mono"/>
                <a:sym typeface="Roboto Mono"/>
              </a:rPr>
              <a:t>     +-------+-------+</a:t>
            </a:r>
            <a:endParaRPr sz="900">
              <a:solidFill>
                <a:schemeClr val="dk1"/>
              </a:solidFill>
              <a:latin typeface="Roboto Mono"/>
              <a:ea typeface="Roboto Mono"/>
              <a:cs typeface="Roboto Mono"/>
              <a:sym typeface="Roboto Mono"/>
            </a:endParaRPr>
          </a:p>
          <a:p>
            <a:pPr indent="0" lvl="0" marL="539496" rtl="0" algn="l">
              <a:lnSpc>
                <a:spcPct val="115000"/>
              </a:lnSpc>
              <a:spcBef>
                <a:spcPts val="0"/>
              </a:spcBef>
              <a:spcAft>
                <a:spcPts val="0"/>
              </a:spcAft>
              <a:buNone/>
            </a:pPr>
            <a:r>
              <a:t/>
            </a:r>
            <a:endParaRPr sz="900">
              <a:solidFill>
                <a:schemeClr val="dk1"/>
              </a:solidFill>
              <a:latin typeface="Roboto Mono"/>
              <a:ea typeface="Roboto Mono"/>
              <a:cs typeface="Roboto Mono"/>
              <a:sym typeface="Roboto Mono"/>
            </a:endParaRPr>
          </a:p>
          <a:p>
            <a:pPr indent="0" lvl="0" marL="539496" rtl="0" algn="l">
              <a:lnSpc>
                <a:spcPct val="115000"/>
              </a:lnSpc>
              <a:spcBef>
                <a:spcPts val="0"/>
              </a:spcBef>
              <a:spcAft>
                <a:spcPts val="0"/>
              </a:spcAft>
              <a:buNone/>
            </a:pPr>
            <a:r>
              <a:t/>
            </a:r>
            <a:endParaRPr sz="900">
              <a:solidFill>
                <a:schemeClr val="dk1"/>
              </a:solidFill>
              <a:latin typeface="Roboto Mono"/>
              <a:ea typeface="Roboto Mono"/>
              <a:cs typeface="Roboto Mono"/>
              <a:sym typeface="Roboto Mono"/>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 =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 =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 The diagram also shows that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 =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a:t>
            </a:r>
            <a:endParaRPr sz="1300">
              <a:solidFill>
                <a:schemeClr val="dk1"/>
              </a:solidFill>
              <a:latin typeface="Calibri"/>
              <a:ea typeface="Calibri"/>
              <a:cs typeface="Calibri"/>
              <a:sym typeface="Calibri"/>
            </a:endParaRPr>
          </a:p>
          <a:p>
            <a:pPr indent="0" lvl="0" marL="539496" rtl="0" algn="l">
              <a:lnSpc>
                <a:spcPct val="115000"/>
              </a:lnSpc>
              <a:spcBef>
                <a:spcPts val="1000"/>
              </a:spcBef>
              <a:spcAft>
                <a:spcPts val="0"/>
              </a:spcAft>
              <a:buClr>
                <a:schemeClr val="dk1"/>
              </a:buClr>
              <a:buSzPts val="1100"/>
              <a:buFont typeface="Arial"/>
              <a:buNone/>
            </a:pPr>
            <a:r>
              <a:t/>
            </a:r>
            <a:endParaRPr sz="900">
              <a:solidFill>
                <a:schemeClr val="dk1"/>
              </a:solidFill>
              <a:latin typeface="Roboto Mono"/>
              <a:ea typeface="Roboto Mono"/>
              <a:cs typeface="Roboto Mono"/>
              <a:sym typeface="Roboto Mono"/>
            </a:endParaRPr>
          </a:p>
          <a:p>
            <a:pPr indent="0" lvl="0" marL="539496" rtl="0" algn="l">
              <a:lnSpc>
                <a:spcPct val="115000"/>
              </a:lnSpc>
              <a:spcBef>
                <a:spcPts val="0"/>
              </a:spcBef>
              <a:spcAft>
                <a:spcPts val="0"/>
              </a:spcAft>
              <a:buClr>
                <a:schemeClr val="dk1"/>
              </a:buClr>
              <a:buSzPts val="1100"/>
              <a:buFont typeface="Arial"/>
              <a:buNone/>
            </a:pPr>
            <a:r>
              <a:rPr lang="en" sz="900">
                <a:solidFill>
                  <a:schemeClr val="dk1"/>
                </a:solidFill>
                <a:latin typeface="Roboto Mono"/>
                <a:ea typeface="Roboto Mono"/>
                <a:cs typeface="Roboto Mono"/>
                <a:sym typeface="Roboto Mono"/>
              </a:rPr>
              <a:t>         x       2</a:t>
            </a:r>
            <a:endParaRPr sz="900">
              <a:solidFill>
                <a:schemeClr val="dk1"/>
              </a:solidFill>
              <a:latin typeface="Roboto Mono"/>
              <a:ea typeface="Roboto Mono"/>
              <a:cs typeface="Roboto Mono"/>
              <a:sym typeface="Roboto Mono"/>
            </a:endParaRPr>
          </a:p>
          <a:p>
            <a:pPr indent="0" lvl="0" marL="539496" rtl="0" algn="l">
              <a:lnSpc>
                <a:spcPct val="115000"/>
              </a:lnSpc>
              <a:spcBef>
                <a:spcPts val="0"/>
              </a:spcBef>
              <a:spcAft>
                <a:spcPts val="0"/>
              </a:spcAft>
              <a:buClr>
                <a:schemeClr val="dk1"/>
              </a:buClr>
              <a:buSzPts val="1100"/>
              <a:buFont typeface="Arial"/>
              <a:buNone/>
            </a:pPr>
            <a:r>
              <a:rPr lang="en" sz="900">
                <a:solidFill>
                  <a:schemeClr val="dk1"/>
                </a:solidFill>
                <a:latin typeface="Roboto Mono"/>
                <a:ea typeface="Roboto Mono"/>
                <a:cs typeface="Roboto Mono"/>
                <a:sym typeface="Roboto Mono"/>
              </a:rPr>
              <a:t>     +-------+-------+</a:t>
            </a:r>
            <a:endParaRPr sz="900">
              <a:solidFill>
                <a:schemeClr val="dk1"/>
              </a:solidFill>
              <a:latin typeface="Roboto Mono"/>
              <a:ea typeface="Roboto Mono"/>
              <a:cs typeface="Roboto Mono"/>
              <a:sym typeface="Roboto Mono"/>
            </a:endParaRPr>
          </a:p>
          <a:p>
            <a:pPr indent="0" lvl="0" marL="539496" rtl="0" algn="l">
              <a:lnSpc>
                <a:spcPct val="115000"/>
              </a:lnSpc>
              <a:spcBef>
                <a:spcPts val="0"/>
              </a:spcBef>
              <a:spcAft>
                <a:spcPts val="0"/>
              </a:spcAft>
              <a:buClr>
                <a:schemeClr val="dk1"/>
              </a:buClr>
              <a:buSzPts val="1100"/>
              <a:buFont typeface="Arial"/>
              <a:buNone/>
            </a:pPr>
            <a:r>
              <a:rPr lang="en" sz="900">
                <a:solidFill>
                  <a:schemeClr val="dk1"/>
                </a:solidFill>
                <a:latin typeface="Roboto Mono"/>
                <a:ea typeface="Roboto Mono"/>
                <a:cs typeface="Roboto Mono"/>
                <a:sym typeface="Roboto Mono"/>
              </a:rPr>
              <a:t>  x  |   x²  |   2x  |</a:t>
            </a:r>
            <a:endParaRPr sz="900">
              <a:solidFill>
                <a:schemeClr val="dk1"/>
              </a:solidFill>
              <a:latin typeface="Roboto Mono"/>
              <a:ea typeface="Roboto Mono"/>
              <a:cs typeface="Roboto Mono"/>
              <a:sym typeface="Roboto Mono"/>
            </a:endParaRPr>
          </a:p>
          <a:p>
            <a:pPr indent="0" lvl="0" marL="539496" rtl="0" algn="l">
              <a:lnSpc>
                <a:spcPct val="115000"/>
              </a:lnSpc>
              <a:spcBef>
                <a:spcPts val="0"/>
              </a:spcBef>
              <a:spcAft>
                <a:spcPts val="0"/>
              </a:spcAft>
              <a:buClr>
                <a:schemeClr val="dk1"/>
              </a:buClr>
              <a:buSzPts val="1100"/>
              <a:buFont typeface="Arial"/>
              <a:buNone/>
            </a:pPr>
            <a:r>
              <a:rPr lang="en" sz="900">
                <a:solidFill>
                  <a:schemeClr val="dk1"/>
                </a:solidFill>
                <a:latin typeface="Roboto Mono"/>
                <a:ea typeface="Roboto Mono"/>
                <a:cs typeface="Roboto Mono"/>
                <a:sym typeface="Roboto Mono"/>
              </a:rPr>
              <a:t>     +-------+-------+</a:t>
            </a:r>
            <a:endParaRPr sz="900">
              <a:solidFill>
                <a:schemeClr val="dk1"/>
              </a:solidFill>
              <a:latin typeface="Roboto Mono"/>
              <a:ea typeface="Roboto Mono"/>
              <a:cs typeface="Roboto Mono"/>
              <a:sym typeface="Roboto Mono"/>
            </a:endParaRPr>
          </a:p>
          <a:p>
            <a:pPr indent="0" lvl="0" marL="539496" rtl="0" algn="l">
              <a:lnSpc>
                <a:spcPct val="115000"/>
              </a:lnSpc>
              <a:spcBef>
                <a:spcPts val="0"/>
              </a:spcBef>
              <a:spcAft>
                <a:spcPts val="0"/>
              </a:spcAft>
              <a:buClr>
                <a:schemeClr val="dk1"/>
              </a:buClr>
              <a:buSzPts val="1100"/>
              <a:buFont typeface="Arial"/>
              <a:buNone/>
            </a:pPr>
            <a:r>
              <a:rPr lang="en" sz="900">
                <a:solidFill>
                  <a:schemeClr val="dk1"/>
                </a:solidFill>
                <a:latin typeface="Roboto Mono"/>
                <a:ea typeface="Roboto Mono"/>
                <a:cs typeface="Roboto Mono"/>
                <a:sym typeface="Roboto Mono"/>
              </a:rPr>
              <a:t> -2  |  -2x  |  -4   |</a:t>
            </a:r>
            <a:endParaRPr sz="900">
              <a:solidFill>
                <a:schemeClr val="dk1"/>
              </a:solidFill>
              <a:latin typeface="Roboto Mono"/>
              <a:ea typeface="Roboto Mono"/>
              <a:cs typeface="Roboto Mono"/>
              <a:sym typeface="Roboto Mono"/>
            </a:endParaRPr>
          </a:p>
          <a:p>
            <a:pPr indent="0" lvl="0" marL="539496" rtl="0" algn="l">
              <a:lnSpc>
                <a:spcPct val="115000"/>
              </a:lnSpc>
              <a:spcBef>
                <a:spcPts val="0"/>
              </a:spcBef>
              <a:spcAft>
                <a:spcPts val="0"/>
              </a:spcAft>
              <a:buClr>
                <a:schemeClr val="dk1"/>
              </a:buClr>
              <a:buSzPts val="1100"/>
              <a:buFont typeface="Arial"/>
              <a:buNone/>
            </a:pPr>
            <a:r>
              <a:rPr lang="en" sz="900">
                <a:solidFill>
                  <a:schemeClr val="dk1"/>
                </a:solidFill>
                <a:latin typeface="Roboto Mono"/>
                <a:ea typeface="Roboto Mono"/>
                <a:cs typeface="Roboto Mono"/>
                <a:sym typeface="Roboto Mono"/>
              </a:rPr>
              <a:t>     +-------+-------+</a:t>
            </a:r>
            <a:endParaRPr sz="900">
              <a:solidFill>
                <a:schemeClr val="dk1"/>
              </a:solidFill>
              <a:latin typeface="Roboto Mono"/>
              <a:ea typeface="Roboto Mono"/>
              <a:cs typeface="Roboto Mono"/>
              <a:sym typeface="Roboto Mono"/>
            </a:endParaRPr>
          </a:p>
          <a:p>
            <a:pPr indent="0" lvl="0" marL="0" rtl="0" algn="l">
              <a:spcBef>
                <a:spcPts val="0"/>
              </a:spcBef>
              <a:spcAft>
                <a:spcPts val="0"/>
              </a:spcAft>
              <a:buNone/>
            </a:pPr>
            <a:r>
              <a:t/>
            </a:r>
            <a:endParaRPr sz="1300">
              <a:solidFill>
                <a:schemeClr val="dk1"/>
              </a:solidFill>
              <a:latin typeface="Courier New"/>
              <a:ea typeface="Courier New"/>
              <a:cs typeface="Courier New"/>
              <a:sym typeface="Courier New"/>
            </a:endParaRPr>
          </a:p>
          <a:p>
            <a:pPr indent="0" lvl="0" marL="0" rtl="0" algn="l">
              <a:spcBef>
                <a:spcPts val="1000"/>
              </a:spcBef>
              <a:spcAft>
                <a:spcPts val="0"/>
              </a:spcAft>
              <a:buNone/>
            </a:pPr>
            <a:r>
              <a:t/>
            </a:r>
            <a:endParaRPr sz="1300">
              <a:solidFill>
                <a:schemeClr val="dk1"/>
              </a:solidFill>
              <a:latin typeface="Calibri"/>
              <a:ea typeface="Calibri"/>
              <a:cs typeface="Calibri"/>
              <a:sym typeface="Calibri"/>
            </a:endParaRPr>
          </a:p>
          <a:p>
            <a:pPr indent="0" lvl="0" marL="0" rtl="0" algn="l">
              <a:spcBef>
                <a:spcPts val="1000"/>
              </a:spcBef>
              <a:spcAft>
                <a:spcPts val="0"/>
              </a:spcAft>
              <a:buNone/>
            </a:pPr>
            <a:r>
              <a:t/>
            </a:r>
            <a:endParaRPr sz="1300">
              <a:solidFill>
                <a:schemeClr val="dk1"/>
              </a:solidFill>
              <a:latin typeface="Calibri"/>
              <a:ea typeface="Calibri"/>
              <a:cs typeface="Calibri"/>
              <a:sym typeface="Calibri"/>
            </a:endParaRPr>
          </a:p>
          <a:p>
            <a:pPr indent="0" lvl="0" marL="0" rtl="0" algn="l">
              <a:spcBef>
                <a:spcPts val="100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33cf6491953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5" name="Google Shape;325;g33cf6491953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4" name="Google Shape;354;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sz="1300" u="sng">
                <a:solidFill>
                  <a:schemeClr val="hlink"/>
                </a:solidFill>
                <a:latin typeface="Calibri"/>
                <a:ea typeface="Calibri"/>
                <a:cs typeface="Calibri"/>
                <a:sym typeface="Calibri"/>
                <a:hlinkClick r:id="rId2"/>
              </a:rPr>
              <a:t>https://openstax.org/k12/algebra</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33cf6491953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3" name="Google Shape;363;g33cf6491953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2" name="Google Shape;392;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Possible 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To multiply out all the terms in each factor.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Each part of the rectangle shows a partial product: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+ 4</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10</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40 =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a:t>
            </a:r>
            <a:r>
              <a:rPr lang="en" sz="1300">
                <a:solidFill>
                  <a:schemeClr val="dk1"/>
                </a:solidFill>
                <a:latin typeface="Calibri"/>
                <a:ea typeface="Calibri"/>
                <a:cs typeface="Calibri"/>
                <a:sym typeface="Calibri"/>
              </a:rPr>
              <a:t> 6</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40</a:t>
            </a:r>
            <a:endParaRPr sz="1300">
              <a:solidFill>
                <a:schemeClr val="dk1"/>
              </a:solidFill>
              <a:latin typeface="Calibri"/>
              <a:ea typeface="Calibri"/>
              <a:cs typeface="Calibri"/>
              <a:sym typeface="Calibri"/>
            </a:endParaRPr>
          </a:p>
          <a:p>
            <a:pPr indent="0" lvl="0" marL="539496" rtl="0" algn="l">
              <a:lnSpc>
                <a:spcPct val="115000"/>
              </a:lnSpc>
              <a:spcBef>
                <a:spcPts val="1000"/>
              </a:spcBef>
              <a:spcAft>
                <a:spcPts val="0"/>
              </a:spcAft>
              <a:buNone/>
            </a:pPr>
            <a:r>
              <a:rPr lang="en" sz="900">
                <a:solidFill>
                  <a:schemeClr val="dk1"/>
                </a:solidFill>
                <a:latin typeface="Roboto Mono"/>
                <a:ea typeface="Roboto Mono"/>
                <a:cs typeface="Roboto Mono"/>
                <a:sym typeface="Roboto Mono"/>
              </a:rPr>
              <a:t>        x       4</a:t>
            </a:r>
            <a:endParaRPr sz="900">
              <a:solidFill>
                <a:schemeClr val="dk1"/>
              </a:solidFill>
              <a:latin typeface="Roboto Mono"/>
              <a:ea typeface="Roboto Mono"/>
              <a:cs typeface="Roboto Mono"/>
              <a:sym typeface="Roboto Mono"/>
            </a:endParaRPr>
          </a:p>
          <a:p>
            <a:pPr indent="0" lvl="0" marL="539496" rtl="0" algn="l">
              <a:lnSpc>
                <a:spcPct val="115000"/>
              </a:lnSpc>
              <a:spcBef>
                <a:spcPts val="0"/>
              </a:spcBef>
              <a:spcAft>
                <a:spcPts val="0"/>
              </a:spcAft>
              <a:buNone/>
            </a:pPr>
            <a:r>
              <a:rPr lang="en" sz="900">
                <a:solidFill>
                  <a:schemeClr val="dk1"/>
                </a:solidFill>
                <a:latin typeface="Roboto Mono"/>
                <a:ea typeface="Roboto Mono"/>
                <a:cs typeface="Roboto Mono"/>
                <a:sym typeface="Roboto Mono"/>
              </a:rPr>
              <a:t>     +-------+-------+</a:t>
            </a:r>
            <a:endParaRPr sz="900">
              <a:solidFill>
                <a:schemeClr val="dk1"/>
              </a:solidFill>
              <a:latin typeface="Roboto Mono"/>
              <a:ea typeface="Roboto Mono"/>
              <a:cs typeface="Roboto Mono"/>
              <a:sym typeface="Roboto Mono"/>
            </a:endParaRPr>
          </a:p>
          <a:p>
            <a:pPr indent="0" lvl="0" marL="539496" rtl="0" algn="l">
              <a:lnSpc>
                <a:spcPct val="115000"/>
              </a:lnSpc>
              <a:spcBef>
                <a:spcPts val="0"/>
              </a:spcBef>
              <a:spcAft>
                <a:spcPts val="0"/>
              </a:spcAft>
              <a:buNone/>
            </a:pPr>
            <a:r>
              <a:rPr lang="en" sz="900">
                <a:solidFill>
                  <a:schemeClr val="dk1"/>
                </a:solidFill>
                <a:latin typeface="Roboto Mono"/>
                <a:ea typeface="Roboto Mono"/>
                <a:cs typeface="Roboto Mono"/>
                <a:sym typeface="Roboto Mono"/>
              </a:rPr>
              <a:t>  x  |  x²   |  4x   |</a:t>
            </a:r>
            <a:endParaRPr sz="900">
              <a:solidFill>
                <a:schemeClr val="dk1"/>
              </a:solidFill>
              <a:latin typeface="Roboto Mono"/>
              <a:ea typeface="Roboto Mono"/>
              <a:cs typeface="Roboto Mono"/>
              <a:sym typeface="Roboto Mono"/>
            </a:endParaRPr>
          </a:p>
          <a:p>
            <a:pPr indent="0" lvl="0" marL="539496" rtl="0" algn="l">
              <a:lnSpc>
                <a:spcPct val="115000"/>
              </a:lnSpc>
              <a:spcBef>
                <a:spcPts val="0"/>
              </a:spcBef>
              <a:spcAft>
                <a:spcPts val="0"/>
              </a:spcAft>
              <a:buNone/>
            </a:pPr>
            <a:r>
              <a:rPr lang="en" sz="900">
                <a:solidFill>
                  <a:schemeClr val="dk1"/>
                </a:solidFill>
                <a:latin typeface="Roboto Mono"/>
                <a:ea typeface="Roboto Mono"/>
                <a:cs typeface="Roboto Mono"/>
                <a:sym typeface="Roboto Mono"/>
              </a:rPr>
              <a:t>     +-------+-------+</a:t>
            </a:r>
            <a:endParaRPr sz="900">
              <a:solidFill>
                <a:schemeClr val="dk1"/>
              </a:solidFill>
              <a:latin typeface="Roboto Mono"/>
              <a:ea typeface="Roboto Mono"/>
              <a:cs typeface="Roboto Mono"/>
              <a:sym typeface="Roboto Mono"/>
            </a:endParaRPr>
          </a:p>
          <a:p>
            <a:pPr indent="0" lvl="0" marL="539496" rtl="0" algn="l">
              <a:lnSpc>
                <a:spcPct val="115000"/>
              </a:lnSpc>
              <a:spcBef>
                <a:spcPts val="0"/>
              </a:spcBef>
              <a:spcAft>
                <a:spcPts val="0"/>
              </a:spcAft>
              <a:buNone/>
            </a:pPr>
            <a:r>
              <a:rPr lang="en" sz="900">
                <a:solidFill>
                  <a:schemeClr val="dk1"/>
                </a:solidFill>
                <a:latin typeface="Roboto Mono"/>
                <a:ea typeface="Roboto Mono"/>
                <a:cs typeface="Roboto Mono"/>
                <a:sym typeface="Roboto Mono"/>
              </a:rPr>
              <a:t>-10  | -10x  | -40   |</a:t>
            </a:r>
            <a:endParaRPr sz="900">
              <a:solidFill>
                <a:schemeClr val="dk1"/>
              </a:solidFill>
              <a:latin typeface="Roboto Mono"/>
              <a:ea typeface="Roboto Mono"/>
              <a:cs typeface="Roboto Mono"/>
              <a:sym typeface="Roboto Mono"/>
            </a:endParaRPr>
          </a:p>
          <a:p>
            <a:pPr indent="0" lvl="0" marL="539496" rtl="0" algn="l">
              <a:lnSpc>
                <a:spcPct val="115000"/>
              </a:lnSpc>
              <a:spcBef>
                <a:spcPts val="0"/>
              </a:spcBef>
              <a:spcAft>
                <a:spcPts val="0"/>
              </a:spcAft>
              <a:buNone/>
            </a:pPr>
            <a:r>
              <a:rPr lang="en" sz="900">
                <a:solidFill>
                  <a:schemeClr val="dk1"/>
                </a:solidFill>
                <a:latin typeface="Roboto Mono"/>
                <a:ea typeface="Roboto Mono"/>
                <a:cs typeface="Roboto Mono"/>
                <a:sym typeface="Roboto Mono"/>
              </a:rPr>
              <a:t>     +-------+-------+</a:t>
            </a:r>
            <a:endParaRPr sz="900">
              <a:solidFill>
                <a:schemeClr val="dk1"/>
              </a:solidFill>
              <a:latin typeface="Roboto Mono"/>
              <a:ea typeface="Roboto Mono"/>
              <a:cs typeface="Roboto Mono"/>
              <a:sym typeface="Roboto Mono"/>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Multiply each term in the first factor by each in the second:</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− 10) + 4(</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− 10) =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− 10</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+ 4</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−40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− 6</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− 40. </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Use distribution or a diagram:</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− 15</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− 10</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+ 150 =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− 25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+ 150. </a:t>
            </a:r>
            <a:endParaRPr sz="1300">
              <a:solidFill>
                <a:schemeClr val="dk1"/>
              </a:solidFill>
              <a:latin typeface="Calibri"/>
              <a:ea typeface="Calibri"/>
              <a:cs typeface="Calibri"/>
              <a:sym typeface="Calibri"/>
            </a:endParaRPr>
          </a:p>
          <a:p>
            <a:pPr indent="0" lvl="0" marL="539496" rtl="0" algn="l">
              <a:lnSpc>
                <a:spcPct val="115000"/>
              </a:lnSpc>
              <a:spcBef>
                <a:spcPts val="0"/>
              </a:spcBef>
              <a:spcAft>
                <a:spcPts val="0"/>
              </a:spcAft>
              <a:buClr>
                <a:schemeClr val="dk1"/>
              </a:buClr>
              <a:buSzPts val="1100"/>
              <a:buFont typeface="Arial"/>
              <a:buNone/>
            </a:pPr>
            <a:r>
              <a:t/>
            </a:r>
            <a:endParaRPr sz="900">
              <a:solidFill>
                <a:schemeClr val="dk1"/>
              </a:solidFill>
              <a:latin typeface="Roboto Mono"/>
              <a:ea typeface="Roboto Mono"/>
              <a:cs typeface="Roboto Mono"/>
              <a:sym typeface="Roboto Mono"/>
            </a:endParaRPr>
          </a:p>
          <a:p>
            <a:pPr indent="0" lvl="0" marL="539496" rtl="0" algn="l">
              <a:lnSpc>
                <a:spcPct val="115000"/>
              </a:lnSpc>
              <a:spcBef>
                <a:spcPts val="0"/>
              </a:spcBef>
              <a:spcAft>
                <a:spcPts val="0"/>
              </a:spcAft>
              <a:buClr>
                <a:schemeClr val="dk1"/>
              </a:buClr>
              <a:buSzPts val="1100"/>
              <a:buFont typeface="Arial"/>
              <a:buNone/>
            </a:pPr>
            <a:r>
              <a:rPr lang="en" sz="900">
                <a:solidFill>
                  <a:schemeClr val="dk1"/>
                </a:solidFill>
                <a:latin typeface="Roboto Mono"/>
                <a:ea typeface="Roboto Mono"/>
                <a:cs typeface="Roboto Mono"/>
                <a:sym typeface="Roboto Mono"/>
              </a:rPr>
              <a:t>        x       -10</a:t>
            </a:r>
            <a:endParaRPr sz="900">
              <a:solidFill>
                <a:schemeClr val="dk1"/>
              </a:solidFill>
              <a:latin typeface="Roboto Mono"/>
              <a:ea typeface="Roboto Mono"/>
              <a:cs typeface="Roboto Mono"/>
              <a:sym typeface="Roboto Mono"/>
            </a:endParaRPr>
          </a:p>
          <a:p>
            <a:pPr indent="0" lvl="0" marL="539496" rtl="0" algn="l">
              <a:lnSpc>
                <a:spcPct val="115000"/>
              </a:lnSpc>
              <a:spcBef>
                <a:spcPts val="0"/>
              </a:spcBef>
              <a:spcAft>
                <a:spcPts val="0"/>
              </a:spcAft>
              <a:buClr>
                <a:schemeClr val="dk1"/>
              </a:buClr>
              <a:buSzPts val="1100"/>
              <a:buFont typeface="Arial"/>
              <a:buNone/>
            </a:pPr>
            <a:r>
              <a:rPr lang="en" sz="900">
                <a:solidFill>
                  <a:schemeClr val="dk1"/>
                </a:solidFill>
                <a:latin typeface="Roboto Mono"/>
                <a:ea typeface="Roboto Mono"/>
                <a:cs typeface="Roboto Mono"/>
                <a:sym typeface="Roboto Mono"/>
              </a:rPr>
              <a:t>     +-------+-------+</a:t>
            </a:r>
            <a:endParaRPr sz="900">
              <a:solidFill>
                <a:schemeClr val="dk1"/>
              </a:solidFill>
              <a:latin typeface="Roboto Mono"/>
              <a:ea typeface="Roboto Mono"/>
              <a:cs typeface="Roboto Mono"/>
              <a:sym typeface="Roboto Mono"/>
            </a:endParaRPr>
          </a:p>
          <a:p>
            <a:pPr indent="0" lvl="0" marL="539496" rtl="0" algn="l">
              <a:lnSpc>
                <a:spcPct val="115000"/>
              </a:lnSpc>
              <a:spcBef>
                <a:spcPts val="0"/>
              </a:spcBef>
              <a:spcAft>
                <a:spcPts val="0"/>
              </a:spcAft>
              <a:buClr>
                <a:schemeClr val="dk1"/>
              </a:buClr>
              <a:buSzPts val="1100"/>
              <a:buFont typeface="Arial"/>
              <a:buNone/>
            </a:pPr>
            <a:r>
              <a:rPr lang="en" sz="900">
                <a:solidFill>
                  <a:schemeClr val="dk1"/>
                </a:solidFill>
                <a:latin typeface="Roboto Mono"/>
                <a:ea typeface="Roboto Mono"/>
                <a:cs typeface="Roboto Mono"/>
                <a:sym typeface="Roboto Mono"/>
              </a:rPr>
              <a:t>  x  |  x²   | -10x  |</a:t>
            </a:r>
            <a:endParaRPr sz="900">
              <a:solidFill>
                <a:schemeClr val="dk1"/>
              </a:solidFill>
              <a:latin typeface="Roboto Mono"/>
              <a:ea typeface="Roboto Mono"/>
              <a:cs typeface="Roboto Mono"/>
              <a:sym typeface="Roboto Mono"/>
            </a:endParaRPr>
          </a:p>
          <a:p>
            <a:pPr indent="0" lvl="0" marL="539496" rtl="0" algn="l">
              <a:lnSpc>
                <a:spcPct val="115000"/>
              </a:lnSpc>
              <a:spcBef>
                <a:spcPts val="0"/>
              </a:spcBef>
              <a:spcAft>
                <a:spcPts val="0"/>
              </a:spcAft>
              <a:buClr>
                <a:schemeClr val="dk1"/>
              </a:buClr>
              <a:buSzPts val="1100"/>
              <a:buFont typeface="Arial"/>
              <a:buNone/>
            </a:pPr>
            <a:r>
              <a:rPr lang="en" sz="900">
                <a:solidFill>
                  <a:schemeClr val="dk1"/>
                </a:solidFill>
                <a:latin typeface="Roboto Mono"/>
                <a:ea typeface="Roboto Mono"/>
                <a:cs typeface="Roboto Mono"/>
                <a:sym typeface="Roboto Mono"/>
              </a:rPr>
              <a:t>     +-------+-------+</a:t>
            </a:r>
            <a:endParaRPr sz="900">
              <a:solidFill>
                <a:schemeClr val="dk1"/>
              </a:solidFill>
              <a:latin typeface="Roboto Mono"/>
              <a:ea typeface="Roboto Mono"/>
              <a:cs typeface="Roboto Mono"/>
              <a:sym typeface="Roboto Mono"/>
            </a:endParaRPr>
          </a:p>
          <a:p>
            <a:pPr indent="0" lvl="0" marL="539496" rtl="0" algn="l">
              <a:lnSpc>
                <a:spcPct val="115000"/>
              </a:lnSpc>
              <a:spcBef>
                <a:spcPts val="0"/>
              </a:spcBef>
              <a:spcAft>
                <a:spcPts val="0"/>
              </a:spcAft>
              <a:buClr>
                <a:schemeClr val="dk1"/>
              </a:buClr>
              <a:buSzPts val="1100"/>
              <a:buFont typeface="Arial"/>
              <a:buNone/>
            </a:pPr>
            <a:r>
              <a:rPr lang="en" sz="900">
                <a:solidFill>
                  <a:schemeClr val="dk1"/>
                </a:solidFill>
                <a:latin typeface="Roboto Mono"/>
                <a:ea typeface="Roboto Mono"/>
                <a:cs typeface="Roboto Mono"/>
                <a:sym typeface="Roboto Mono"/>
              </a:rPr>
              <a:t>-15  | -15x  |  150  |</a:t>
            </a:r>
            <a:endParaRPr sz="900">
              <a:solidFill>
                <a:schemeClr val="dk1"/>
              </a:solidFill>
              <a:latin typeface="Roboto Mono"/>
              <a:ea typeface="Roboto Mono"/>
              <a:cs typeface="Roboto Mono"/>
              <a:sym typeface="Roboto Mono"/>
            </a:endParaRPr>
          </a:p>
          <a:p>
            <a:pPr indent="0" lvl="0" marL="539496" rtl="0" algn="l">
              <a:lnSpc>
                <a:spcPct val="115000"/>
              </a:lnSpc>
              <a:spcBef>
                <a:spcPts val="0"/>
              </a:spcBef>
              <a:spcAft>
                <a:spcPts val="0"/>
              </a:spcAft>
              <a:buClr>
                <a:schemeClr val="dk1"/>
              </a:buClr>
              <a:buSzPts val="1100"/>
              <a:buFont typeface="Arial"/>
              <a:buNone/>
            </a:pPr>
            <a:r>
              <a:rPr lang="en" sz="900">
                <a:solidFill>
                  <a:schemeClr val="dk1"/>
                </a:solidFill>
                <a:latin typeface="Roboto Mono"/>
                <a:ea typeface="Roboto Mono"/>
                <a:cs typeface="Roboto Mono"/>
                <a:sym typeface="Roboto Mono"/>
              </a:rPr>
              <a:t>     +-------+-------+</a:t>
            </a:r>
            <a:endParaRPr sz="900">
              <a:solidFill>
                <a:schemeClr val="dk1"/>
              </a:solidFill>
              <a:latin typeface="Roboto Mono"/>
              <a:ea typeface="Roboto Mono"/>
              <a:cs typeface="Roboto Mono"/>
              <a:sym typeface="Roboto Mono"/>
            </a:endParaRPr>
          </a:p>
          <a:p>
            <a:pPr indent="457200" lvl="0" marL="0" rtl="0" algn="l">
              <a:spcBef>
                <a:spcPts val="0"/>
              </a:spcBef>
              <a:spcAft>
                <a:spcPts val="0"/>
              </a:spcAft>
              <a:buNone/>
            </a:pPr>
            <a:r>
              <a:t/>
            </a:r>
            <a:endParaRPr sz="1300">
              <a:solidFill>
                <a:schemeClr val="dk1"/>
              </a:solidFill>
              <a:latin typeface="Courier New"/>
              <a:ea typeface="Courier New"/>
              <a:cs typeface="Courier New"/>
              <a:sym typeface="Courier New"/>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 answers many vary, but here are some samples.</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Factored form: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+ 5),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+ 7)</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Standard form: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+ 8</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+ 15,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+ 3</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−28</a:t>
            </a:r>
            <a:endParaRPr sz="1300">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2" name="Google Shape;402;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16" name="Google Shape;16;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1" name="Google Shape;21;p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2" name="Google Shape;22;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23" name="Google Shape;23;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 name="Shape 24"/>
        <p:cNvGrpSpPr/>
        <p:nvPr/>
      </p:nvGrpSpPr>
      <p:grpSpPr>
        <a:xfrm>
          <a:off x="0" y="0"/>
          <a:ext cx="0" cy="0"/>
          <a:chOff x="0" y="0"/>
          <a:chExt cx="0" cy="0"/>
        </a:xfrm>
      </p:grpSpPr>
      <p:sp>
        <p:nvSpPr>
          <p:cNvPr id="25" name="Google Shape;25;p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Verdana"/>
              <a:buNone/>
              <a:defRPr b="1" sz="3000">
                <a:solidFill>
                  <a:schemeClr val="dk1"/>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Calibri"/>
              <a:buChar char="●"/>
              <a:defRPr sz="1800">
                <a:solidFill>
                  <a:srgbClr val="424242"/>
                </a:solidFill>
                <a:latin typeface="Calibri"/>
                <a:ea typeface="Calibri"/>
                <a:cs typeface="Calibri"/>
                <a:sym typeface="Calibri"/>
              </a:defRPr>
            </a:lvl1pPr>
            <a:lvl2pPr indent="-317500" lvl="1" marL="914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2pPr>
            <a:lvl3pPr indent="-317500" lvl="2" marL="1371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3pPr>
            <a:lvl4pPr indent="-317500" lvl="3" marL="1828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4pPr>
            <a:lvl5pPr indent="-317500" lvl="4" marL="22860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5pPr>
            <a:lvl6pPr indent="-317500" lvl="5" marL="27432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6pPr>
            <a:lvl7pPr indent="-317500" lvl="6" marL="3200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7pPr>
            <a:lvl8pPr indent="-317500" lvl="7" marL="3657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8pPr>
            <a:lvl9pPr indent="-317500" lvl="8" marL="4114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teachers.raiselearning.org/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png"/><Relationship Id="rId4" Type="http://schemas.openxmlformats.org/officeDocument/2006/relationships/image" Target="../media/image5.png"/><Relationship Id="rId5" Type="http://schemas.openxmlformats.org/officeDocument/2006/relationships/image" Target="../media/image14.png"/><Relationship Id="rId6" Type="http://schemas.openxmlformats.org/officeDocument/2006/relationships/image" Target="../media/image7.png"/><Relationship Id="rId7" Type="http://schemas.openxmlformats.org/officeDocument/2006/relationships/image" Target="../media/image3.png"/><Relationship Id="rId8"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10.png"/><Relationship Id="rId4" Type="http://schemas.openxmlformats.org/officeDocument/2006/relationships/image" Target="../media/image18.png"/><Relationship Id="rId5" Type="http://schemas.openxmlformats.org/officeDocument/2006/relationships/image" Target="../media/image9.png"/><Relationship Id="rId6" Type="http://schemas.openxmlformats.org/officeDocument/2006/relationships/image" Target="../media/image11.png"/><Relationship Id="rId7"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3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10.png"/><Relationship Id="rId4" Type="http://schemas.openxmlformats.org/officeDocument/2006/relationships/image" Target="../media/image18.png"/><Relationship Id="rId5" Type="http://schemas.openxmlformats.org/officeDocument/2006/relationships/image" Target="../media/image9.png"/><Relationship Id="rId6" Type="http://schemas.openxmlformats.org/officeDocument/2006/relationships/image" Target="../media/image11.png"/><Relationship Id="rId7" Type="http://schemas.openxmlformats.org/officeDocument/2006/relationships/image" Target="../media/image8.png"/><Relationship Id="rId8"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18.png"/><Relationship Id="rId4" Type="http://schemas.openxmlformats.org/officeDocument/2006/relationships/image" Target="../media/image9.png"/><Relationship Id="rId5" Type="http://schemas.openxmlformats.org/officeDocument/2006/relationships/image" Target="../media/image11.png"/><Relationship Id="rId6" Type="http://schemas.openxmlformats.org/officeDocument/2006/relationships/image" Target="../media/image8.png"/><Relationship Id="rId7"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26.png"/><Relationship Id="rId4" Type="http://schemas.openxmlformats.org/officeDocument/2006/relationships/image" Target="../media/image5.png"/><Relationship Id="rId5"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slide" Target="/ppt/slides/slide17.xml"/><Relationship Id="rId4" Type="http://schemas.openxmlformats.org/officeDocument/2006/relationships/image" Target="../media/image23.png"/><Relationship Id="rId5" Type="http://schemas.openxmlformats.org/officeDocument/2006/relationships/image" Target="../media/image2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hyperlink" Target="https://youtu.be/tInT4bUY1io?si=dMiRaIxB3VYVQiwt" TargetMode="External"/><Relationship Id="rId4" Type="http://schemas.openxmlformats.org/officeDocument/2006/relationships/hyperlink" Target="http://www.youtube.com/watch?v=tInT4bUY1io" TargetMode="External"/><Relationship Id="rId5" Type="http://schemas.openxmlformats.org/officeDocument/2006/relationships/image" Target="../media/image27.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6.png"/><Relationship Id="rId4" Type="http://schemas.openxmlformats.org/officeDocument/2006/relationships/image" Target="../media/image7.png"/><Relationship Id="rId5" Type="http://schemas.openxmlformats.org/officeDocument/2006/relationships/image" Target="../media/image2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3.png"/><Relationship Id="rId4" Type="http://schemas.openxmlformats.org/officeDocument/2006/relationships/slide" Target="/ppt/slides/slide19.xml"/><Relationship Id="rId5" Type="http://schemas.openxmlformats.org/officeDocument/2006/relationships/image" Target="../media/image2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6.png"/><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image" Target="../media/image9.png"/><Relationship Id="rId4" Type="http://schemas.openxmlformats.org/officeDocument/2006/relationships/image" Target="../media/image11.png"/><Relationship Id="rId5" Type="http://schemas.openxmlformats.org/officeDocument/2006/relationships/image" Target="../media/image8.png"/><Relationship Id="rId6" Type="http://schemas.openxmlformats.org/officeDocument/2006/relationships/image" Target="../media/image13.png"/><Relationship Id="rId7" Type="http://schemas.openxmlformats.org/officeDocument/2006/relationships/image" Target="../media/image1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2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9.png"/><Relationship Id="rId4" Type="http://schemas.openxmlformats.org/officeDocument/2006/relationships/image" Target="../media/image11.png"/><Relationship Id="rId5" Type="http://schemas.openxmlformats.org/officeDocument/2006/relationships/image" Target="../media/image13.png"/><Relationship Id="rId6" Type="http://schemas.openxmlformats.org/officeDocument/2006/relationships/image" Target="../media/image19.png"/><Relationship Id="rId7" Type="http://schemas.openxmlformats.org/officeDocument/2006/relationships/image" Target="../media/image1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2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 Id="rId3" Type="http://schemas.openxmlformats.org/officeDocument/2006/relationships/image" Target="../media/image13.png"/><Relationship Id="rId4" Type="http://schemas.openxmlformats.org/officeDocument/2006/relationships/image" Target="../media/image17.png"/><Relationship Id="rId5" Type="http://schemas.openxmlformats.org/officeDocument/2006/relationships/image" Target="../media/image19.png"/><Relationship Id="rId6" Type="http://schemas.openxmlformats.org/officeDocument/2006/relationships/image" Target="../media/image20.png"/><Relationship Id="rId7" Type="http://schemas.openxmlformats.org/officeDocument/2006/relationships/image" Target="../media/image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2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sp>
        <p:nvSpPr>
          <p:cNvPr id="33" name="Google Shape;33;p7"/>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DBD3E"/>
                </a:solidFill>
                <a:latin typeface="Roboto Slab"/>
                <a:ea typeface="Roboto Slab"/>
                <a:cs typeface="Roboto Slab"/>
                <a:sym typeface="Roboto Slab"/>
              </a:rPr>
              <a:t>Algebra 1</a:t>
            </a:r>
            <a:endParaRPr sz="3000">
              <a:solidFill>
                <a:srgbClr val="FDBD3E"/>
              </a:solidFill>
              <a:latin typeface="Roboto Slab"/>
              <a:ea typeface="Roboto Slab"/>
              <a:cs typeface="Roboto Slab"/>
              <a:sym typeface="Roboto Slab"/>
            </a:endParaRPr>
          </a:p>
          <a:p>
            <a:pPr indent="0" lvl="0" marL="0" rtl="0" algn="ctr">
              <a:spcBef>
                <a:spcPts val="1000"/>
              </a:spcBef>
              <a:spcAft>
                <a:spcPts val="1000"/>
              </a:spcAft>
              <a:buNone/>
            </a:pPr>
            <a:r>
              <a:rPr lang="en" sz="1900">
                <a:solidFill>
                  <a:srgbClr val="FDBD3E"/>
                </a:solidFill>
                <a:latin typeface="Calibri"/>
                <a:ea typeface="Calibri"/>
                <a:cs typeface="Calibri"/>
                <a:sym typeface="Calibri"/>
              </a:rPr>
              <a:t>Unit 7 Introduction to Quadratic Functions</a:t>
            </a:r>
            <a:endParaRPr sz="1900">
              <a:solidFill>
                <a:srgbClr val="FDBD3E"/>
              </a:solidFill>
              <a:latin typeface="Calibri"/>
              <a:ea typeface="Calibri"/>
              <a:cs typeface="Calibri"/>
              <a:sym typeface="Calibri"/>
            </a:endParaRPr>
          </a:p>
        </p:txBody>
      </p:sp>
      <p:pic>
        <p:nvPicPr>
          <p:cNvPr id="34" name="Google Shape;34;p7"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35" name="Google Shape;35;p7"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36" name="Google Shape;36;p7"/>
          <p:cNvSpPr txBox="1"/>
          <p:nvPr>
            <p:ph idx="1" type="subTitle"/>
          </p:nvPr>
        </p:nvSpPr>
        <p:spPr>
          <a:xfrm>
            <a:off x="311700" y="2834125"/>
            <a:ext cx="8520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800"/>
              <a:t>Lesson </a:t>
            </a:r>
            <a:r>
              <a:rPr lang="en" sz="1800"/>
              <a:t>7.9 Standard Form and Factored Form</a:t>
            </a:r>
            <a:endParaRPr sz="1800">
              <a:solidFill>
                <a:srgbClr val="424242"/>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 name="Shape 40"/>
        <p:cNvGrpSpPr/>
        <p:nvPr/>
      </p:nvGrpSpPr>
      <p:grpSpPr>
        <a:xfrm>
          <a:off x="0" y="0"/>
          <a:ext cx="0" cy="0"/>
          <a:chOff x="0" y="0"/>
          <a:chExt cx="0" cy="0"/>
        </a:xfrm>
      </p:grpSpPr>
      <p:sp>
        <p:nvSpPr>
          <p:cNvPr id="41" name="Google Shape;41;p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42" name="Google Shape;42;p8"/>
          <p:cNvSpPr txBox="1"/>
          <p:nvPr>
            <p:ph idx="1" type="body"/>
          </p:nvPr>
        </p:nvSpPr>
        <p:spPr>
          <a:xfrm>
            <a:off x="311700" y="1152475"/>
            <a:ext cx="8520600" cy="3201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hlink"/>
                </a:solidFill>
                <a:hlinkClick r:id="rId3"/>
              </a:rPr>
              <a:t>Check out the digital quick start guide</a:t>
            </a:r>
            <a:r>
              <a:rPr lang="en"/>
              <a:t>!			</a:t>
            </a:r>
            <a:endParaRPr/>
          </a:p>
        </p:txBody>
      </p:sp>
      <p:sp>
        <p:nvSpPr>
          <p:cNvPr id="43" name="Google Shape;43;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 name="Google Shape;44;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7.9 Standard Form and Factored Form</a:t>
            </a:r>
            <a:endParaRPr/>
          </a:p>
        </p:txBody>
      </p:sp>
      <p:sp>
        <p:nvSpPr>
          <p:cNvPr id="45" name="Google Shape;45;p8"/>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latin typeface="Calibri"/>
                <a:ea typeface="Calibri"/>
                <a:cs typeface="Calibri"/>
                <a:sym typeface="Calibri"/>
              </a:rPr>
              <a:t>OpenStax CC BY NC SA</a:t>
            </a:r>
            <a:endParaRPr sz="900">
              <a:solidFill>
                <a:srgbClr val="666666"/>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9" name="Shape 49"/>
        <p:cNvGrpSpPr/>
        <p:nvPr/>
      </p:nvGrpSpPr>
      <p:grpSpPr>
        <a:xfrm>
          <a:off x="0" y="0"/>
          <a:ext cx="0" cy="0"/>
          <a:chOff x="0" y="0"/>
          <a:chExt cx="0" cy="0"/>
        </a:xfrm>
      </p:grpSpPr>
      <p:sp>
        <p:nvSpPr>
          <p:cNvPr id="50" name="Google Shape;50;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51" name="Google Shape;51;p9"/>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52" name="Google Shape;52;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graphicFrame>
        <p:nvGraphicFramePr>
          <p:cNvPr id="53" name="Google Shape;53;p9"/>
          <p:cNvGraphicFramePr/>
          <p:nvPr/>
        </p:nvGraphicFramePr>
        <p:xfrm>
          <a:off x="416500" y="1479425"/>
          <a:ext cx="3000000" cy="3000000"/>
        </p:xfrm>
        <a:graphic>
          <a:graphicData uri="http://schemas.openxmlformats.org/drawingml/2006/table">
            <a:tbl>
              <a:tblPr>
                <a:noFill/>
                <a:tableStyleId>{1AE0F26D-8BFC-406E-ACBC-D22384EE0EF1}</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p>
                      <a:pPr indent="0" lvl="0" marL="0" rtl="0" algn="l">
                        <a:spcBef>
                          <a:spcPts val="0"/>
                        </a:spcBef>
                        <a:spcAft>
                          <a:spcPts val="0"/>
                        </a:spcAft>
                        <a:buNone/>
                      </a:pPr>
                      <a:r>
                        <a:t/>
                      </a:r>
                      <a:endParaRPr sz="13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54" name="Google Shape;54;p9"/>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5" name="Google Shape;55;p9"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56" name="Google Shape;56;p9"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57" name="Google Shape;57;p9"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58" name="Google Shape;58;p9"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59" name="Google Shape;59;p9"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60" name="Google Shape;60;p9"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61" name="Google Shape;61;p9"/>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65" name="Shape 65"/>
        <p:cNvGrpSpPr/>
        <p:nvPr/>
      </p:nvGrpSpPr>
      <p:grpSpPr>
        <a:xfrm>
          <a:off x="0" y="0"/>
          <a:ext cx="0" cy="0"/>
          <a:chOff x="0" y="0"/>
          <a:chExt cx="0" cy="0"/>
        </a:xfrm>
      </p:grpSpPr>
      <p:pic>
        <p:nvPicPr>
          <p:cNvPr descr=" A group of students raising a flag together near a target, representing collaboration and working toward shared learning goals." id="66" name="Google Shape;66;p10" title="Goals-2.png"/>
          <p:cNvPicPr preferRelativeResize="0"/>
          <p:nvPr/>
        </p:nvPicPr>
        <p:blipFill rotWithShape="1">
          <a:blip r:embed="rId3">
            <a:alphaModFix/>
          </a:blip>
          <a:srcRect b="0" l="0" r="0" t="0"/>
          <a:stretch/>
        </p:blipFill>
        <p:spPr>
          <a:xfrm>
            <a:off x="4850500" y="112200"/>
            <a:ext cx="4094575" cy="4094575"/>
          </a:xfrm>
          <a:prstGeom prst="rect">
            <a:avLst/>
          </a:prstGeom>
          <a:noFill/>
          <a:ln>
            <a:noFill/>
          </a:ln>
        </p:spPr>
      </p:pic>
      <p:sp>
        <p:nvSpPr>
          <p:cNvPr id="67" name="Google Shape;67;p1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68" name="Google Shape;68;p10"/>
          <p:cNvSpPr txBox="1"/>
          <p:nvPr>
            <p:ph idx="1" type="body"/>
          </p:nvPr>
        </p:nvSpPr>
        <p:spPr>
          <a:xfrm>
            <a:off x="311700" y="1152475"/>
            <a:ext cx="4476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a:t>
            </a:r>
            <a:r>
              <a:rPr lang="en">
                <a:solidFill>
                  <a:srgbClr val="F3F3F3"/>
                </a:solidFill>
              </a:rPr>
              <a:t>o -</a:t>
            </a:r>
            <a:endParaRPr>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Rewrite quadratic expressions</a:t>
            </a:r>
            <a:r>
              <a:rPr lang="en">
                <a:solidFill>
                  <a:srgbClr val="F3F3F3"/>
                </a:solidFill>
              </a:rPr>
              <a:t> given in factored form in standard form using either the distributive property or a diagram.</a:t>
            </a:r>
            <a:endParaRPr>
              <a:solidFill>
                <a:srgbClr val="F3F3F3"/>
              </a:solidFill>
            </a:endParaRPr>
          </a:p>
          <a:p>
            <a:pPr indent="-342900" lvl="0" marL="457200" rtl="0" algn="l">
              <a:lnSpc>
                <a:spcPct val="100000"/>
              </a:lnSpc>
              <a:spcBef>
                <a:spcPts val="0"/>
              </a:spcBef>
              <a:spcAft>
                <a:spcPts val="0"/>
              </a:spcAft>
              <a:buClr>
                <a:srgbClr val="F3F3F3"/>
              </a:buClr>
              <a:buSzPts val="1800"/>
              <a:buFont typeface="Helvetica Neue"/>
              <a:buChar char="●"/>
            </a:pPr>
            <a:r>
              <a:rPr b="1" lang="en">
                <a:solidFill>
                  <a:srgbClr val="F3F3F3"/>
                </a:solidFill>
              </a:rPr>
              <a:t>Know </a:t>
            </a:r>
            <a:r>
              <a:rPr lang="en">
                <a:solidFill>
                  <a:srgbClr val="F3F3F3"/>
                </a:solidFill>
              </a:rPr>
              <a:t>the </a:t>
            </a:r>
            <a:r>
              <a:rPr b="1" lang="en">
                <a:solidFill>
                  <a:srgbClr val="F3F3F3"/>
                </a:solidFill>
              </a:rPr>
              <a:t>difference </a:t>
            </a:r>
            <a:r>
              <a:rPr lang="en">
                <a:solidFill>
                  <a:srgbClr val="F3F3F3"/>
                </a:solidFill>
              </a:rPr>
              <a:t>between “</a:t>
            </a:r>
            <a:r>
              <a:rPr b="1" lang="en">
                <a:solidFill>
                  <a:srgbClr val="F3F3F3"/>
                </a:solidFill>
              </a:rPr>
              <a:t>factored form</a:t>
            </a:r>
            <a:r>
              <a:rPr lang="en">
                <a:solidFill>
                  <a:srgbClr val="F3F3F3"/>
                </a:solidFill>
              </a:rPr>
              <a:t>” and “</a:t>
            </a:r>
            <a:r>
              <a:rPr b="1" lang="en">
                <a:solidFill>
                  <a:srgbClr val="F3F3F3"/>
                </a:solidFill>
              </a:rPr>
              <a:t>standard form.</a:t>
            </a:r>
            <a:r>
              <a:rPr lang="en">
                <a:solidFill>
                  <a:srgbClr val="F3F3F3"/>
                </a:solidFill>
              </a:rPr>
              <a:t>”</a:t>
            </a:r>
            <a:endParaRPr>
              <a:solidFill>
                <a:srgbClr val="F3F3F3"/>
              </a:solidFill>
            </a:endParaRPr>
          </a:p>
          <a:p>
            <a:pPr indent="0" lvl="0" marL="457200" rtl="0" algn="l">
              <a:lnSpc>
                <a:spcPct val="100000"/>
              </a:lnSpc>
              <a:spcBef>
                <a:spcPts val="0"/>
              </a:spcBef>
              <a:spcAft>
                <a:spcPts val="0"/>
              </a:spcAft>
              <a:buNone/>
            </a:pPr>
            <a:r>
              <a:t/>
            </a:r>
            <a:endParaRPr>
              <a:solidFill>
                <a:srgbClr val="F3F3F3"/>
              </a:solidFill>
            </a:endParaRPr>
          </a:p>
        </p:txBody>
      </p:sp>
      <p:sp>
        <p:nvSpPr>
          <p:cNvPr id="69" name="Google Shape;69;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70" name="Google Shape;70;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7.9 Standard Form and Factored Form</a:t>
            </a:r>
            <a:endParaRPr>
              <a:solidFill>
                <a:srgbClr val="EFEFE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1"/>
          <p:cNvSpPr txBox="1"/>
          <p:nvPr>
            <p:ph type="title"/>
          </p:nvPr>
        </p:nvSpPr>
        <p:spPr>
          <a:xfrm>
            <a:off x="311700" y="445025"/>
            <a:ext cx="48441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76" name="Google Shape;76;p11"/>
          <p:cNvSpPr txBox="1"/>
          <p:nvPr>
            <p:ph idx="1" type="body"/>
          </p:nvPr>
        </p:nvSpPr>
        <p:spPr>
          <a:xfrm>
            <a:off x="311700" y="929404"/>
            <a:ext cx="4404900" cy="370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Previous</a:t>
            </a:r>
            <a:endParaRPr b="1"/>
          </a:p>
          <a:p>
            <a:pPr indent="-323850" lvl="0" marL="457200" rtl="0" algn="l">
              <a:lnSpc>
                <a:spcPct val="100000"/>
              </a:lnSpc>
              <a:spcBef>
                <a:spcPts val="500"/>
              </a:spcBef>
              <a:spcAft>
                <a:spcPts val="0"/>
              </a:spcAft>
              <a:buSzPts val="1500"/>
              <a:buChar char="●"/>
            </a:pPr>
            <a:r>
              <a:rPr b="1" lang="en" sz="1500"/>
              <a:t>Coefficient</a:t>
            </a:r>
            <a:endParaRPr b="1" sz="1500"/>
          </a:p>
          <a:p>
            <a:pPr indent="-323850" lvl="1" marL="914400" rtl="0" algn="l">
              <a:lnSpc>
                <a:spcPct val="100000"/>
              </a:lnSpc>
              <a:spcBef>
                <a:spcPts val="0"/>
              </a:spcBef>
              <a:spcAft>
                <a:spcPts val="0"/>
              </a:spcAft>
              <a:buSzPts val="1500"/>
              <a:buChar char="○"/>
            </a:pPr>
            <a:r>
              <a:rPr lang="en" sz="1500"/>
              <a:t>In an algebraic expression, it is the constant the variable is multiplied by.</a:t>
            </a:r>
            <a:endParaRPr sz="1500"/>
          </a:p>
          <a:p>
            <a:pPr indent="-323850" lvl="0" marL="457200" rtl="0" algn="l">
              <a:lnSpc>
                <a:spcPct val="100000"/>
              </a:lnSpc>
              <a:spcBef>
                <a:spcPts val="0"/>
              </a:spcBef>
              <a:spcAft>
                <a:spcPts val="0"/>
              </a:spcAft>
              <a:buSzPts val="1500"/>
              <a:buChar char="●"/>
            </a:pPr>
            <a:r>
              <a:rPr b="1" lang="en" sz="1500"/>
              <a:t>Constant Term</a:t>
            </a:r>
            <a:endParaRPr b="1" sz="1500"/>
          </a:p>
          <a:p>
            <a:pPr indent="-323850" lvl="1" marL="914400" rtl="0" algn="l">
              <a:lnSpc>
                <a:spcPct val="100000"/>
              </a:lnSpc>
              <a:spcBef>
                <a:spcPts val="0"/>
              </a:spcBef>
              <a:spcAft>
                <a:spcPts val="0"/>
              </a:spcAft>
              <a:buSzPts val="1500"/>
              <a:buChar char="○"/>
            </a:pPr>
            <a:r>
              <a:rPr lang="en" sz="1500"/>
              <a:t>In an expression like (5</a:t>
            </a:r>
            <a:r>
              <a:rPr i="1" lang="en" sz="1500">
                <a:latin typeface="Times New Roman"/>
                <a:ea typeface="Times New Roman"/>
                <a:cs typeface="Times New Roman"/>
                <a:sym typeface="Times New Roman"/>
              </a:rPr>
              <a:t>𝑥</a:t>
            </a:r>
            <a:r>
              <a:rPr lang="en" sz="1500"/>
              <a:t> + 2), it is the number 2 because it doesn't change when the </a:t>
            </a:r>
            <a:r>
              <a:rPr i="1" lang="en" sz="1500">
                <a:latin typeface="Times New Roman"/>
                <a:ea typeface="Times New Roman"/>
                <a:cs typeface="Times New Roman"/>
                <a:sym typeface="Times New Roman"/>
              </a:rPr>
              <a:t>𝑥</a:t>
            </a:r>
            <a:r>
              <a:rPr lang="en" sz="1500"/>
              <a:t>-value changes.</a:t>
            </a:r>
            <a:endParaRPr sz="1500"/>
          </a:p>
          <a:p>
            <a:pPr indent="-323850" lvl="0" marL="457200" rtl="0" algn="l">
              <a:lnSpc>
                <a:spcPct val="100000"/>
              </a:lnSpc>
              <a:spcBef>
                <a:spcPts val="0"/>
              </a:spcBef>
              <a:spcAft>
                <a:spcPts val="0"/>
              </a:spcAft>
              <a:buSzPts val="1500"/>
              <a:buChar char="●"/>
            </a:pPr>
            <a:r>
              <a:rPr b="1" lang="en" sz="1500"/>
              <a:t>Distributive Property</a:t>
            </a:r>
            <a:endParaRPr sz="1500"/>
          </a:p>
          <a:p>
            <a:pPr indent="-323850" lvl="1" marL="914400" rtl="0" algn="l">
              <a:lnSpc>
                <a:spcPct val="100000"/>
              </a:lnSpc>
              <a:spcBef>
                <a:spcPts val="0"/>
              </a:spcBef>
              <a:spcAft>
                <a:spcPts val="0"/>
              </a:spcAft>
              <a:buSzPts val="1500"/>
              <a:buChar char="○"/>
            </a:pPr>
            <a:r>
              <a:rPr lang="en" sz="1500"/>
              <a:t>A property indicating a special way in which multiplication is applied to addition of two or more numbers in which each term inside a set of parentheses can be multiplied by a factor outside the parentheses, such as </a:t>
            </a:r>
            <a:r>
              <a:rPr i="1" lang="en" sz="1500">
                <a:latin typeface="Times New Roman"/>
                <a:ea typeface="Times New Roman"/>
                <a:cs typeface="Times New Roman"/>
                <a:sym typeface="Times New Roman"/>
              </a:rPr>
              <a:t>𝑎</a:t>
            </a:r>
            <a:r>
              <a:rPr lang="en" sz="1500"/>
              <a:t>(</a:t>
            </a:r>
            <a:r>
              <a:rPr i="1" lang="en" sz="1500">
                <a:latin typeface="Times New Roman"/>
                <a:ea typeface="Times New Roman"/>
                <a:cs typeface="Times New Roman"/>
                <a:sym typeface="Times New Roman"/>
              </a:rPr>
              <a:t>𝑏</a:t>
            </a:r>
            <a:r>
              <a:rPr lang="en" sz="1500"/>
              <a:t> + </a:t>
            </a:r>
            <a:r>
              <a:rPr i="1" lang="en" sz="1500">
                <a:latin typeface="Times New Roman"/>
                <a:ea typeface="Times New Roman"/>
                <a:cs typeface="Times New Roman"/>
                <a:sym typeface="Times New Roman"/>
              </a:rPr>
              <a:t>𝑐</a:t>
            </a:r>
            <a:r>
              <a:rPr lang="en" sz="1500"/>
              <a:t>) = </a:t>
            </a:r>
            <a:r>
              <a:rPr i="1" lang="en" sz="1500">
                <a:latin typeface="Times New Roman"/>
                <a:ea typeface="Times New Roman"/>
                <a:cs typeface="Times New Roman"/>
                <a:sym typeface="Times New Roman"/>
              </a:rPr>
              <a:t>𝑎𝑏</a:t>
            </a:r>
            <a:r>
              <a:rPr lang="en" sz="1500"/>
              <a:t> + </a:t>
            </a:r>
            <a:r>
              <a:rPr i="1" lang="en" sz="1500">
                <a:latin typeface="Times New Roman"/>
                <a:ea typeface="Times New Roman"/>
                <a:cs typeface="Times New Roman"/>
                <a:sym typeface="Times New Roman"/>
              </a:rPr>
              <a:t>𝑎𝑐</a:t>
            </a:r>
            <a:r>
              <a:rPr lang="en" sz="1500"/>
              <a:t>.</a:t>
            </a:r>
            <a:endParaRPr i="1" sz="1500">
              <a:latin typeface="Times New Roman"/>
              <a:ea typeface="Times New Roman"/>
              <a:cs typeface="Times New Roman"/>
              <a:sym typeface="Times New Roman"/>
            </a:endParaRPr>
          </a:p>
          <a:p>
            <a:pPr indent="0" lvl="0" marL="0" rtl="0" algn="l">
              <a:lnSpc>
                <a:spcPct val="100000"/>
              </a:lnSpc>
              <a:spcBef>
                <a:spcPts val="1000"/>
              </a:spcBef>
              <a:spcAft>
                <a:spcPts val="0"/>
              </a:spcAft>
              <a:buNone/>
            </a:pPr>
            <a:r>
              <a:t/>
            </a:r>
            <a:endParaRPr i="1" sz="1300">
              <a:latin typeface="Times New Roman"/>
              <a:ea typeface="Times New Roman"/>
              <a:cs typeface="Times New Roman"/>
              <a:sym typeface="Times New Roman"/>
            </a:endParaRPr>
          </a:p>
        </p:txBody>
      </p:sp>
      <p:sp>
        <p:nvSpPr>
          <p:cNvPr id="77" name="Google Shape;77;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7.9 Standard Form and Factored Form</a:t>
            </a:r>
            <a:endParaRPr/>
          </a:p>
        </p:txBody>
      </p:sp>
      <p:sp>
        <p:nvSpPr>
          <p:cNvPr id="78" name="Google Shape;78;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9" name="Google Shape;79;p11"/>
          <p:cNvSpPr txBox="1"/>
          <p:nvPr>
            <p:ph idx="2" type="body"/>
          </p:nvPr>
        </p:nvSpPr>
        <p:spPr>
          <a:xfrm>
            <a:off x="4761750" y="338250"/>
            <a:ext cx="3831000" cy="4467000"/>
          </a:xfrm>
          <a:prstGeom prst="rect">
            <a:avLst/>
          </a:prstGeom>
        </p:spPr>
        <p:txBody>
          <a:bodyPr anchorCtr="0" anchor="t" bIns="91425" lIns="91425" spcFirstLastPara="1" rIns="91425" wrap="square" tIns="91425">
            <a:noAutofit/>
          </a:bodyPr>
          <a:lstStyle/>
          <a:p>
            <a:pPr indent="-323850" lvl="0" marL="457200" rtl="0" algn="l">
              <a:lnSpc>
                <a:spcPct val="100000"/>
              </a:lnSpc>
              <a:spcBef>
                <a:spcPts val="0"/>
              </a:spcBef>
              <a:spcAft>
                <a:spcPts val="0"/>
              </a:spcAft>
              <a:buSzPts val="1500"/>
              <a:buChar char="●"/>
            </a:pPr>
            <a:r>
              <a:rPr b="1" lang="en" sz="1500"/>
              <a:t>Expression</a:t>
            </a:r>
            <a:endParaRPr b="1" sz="1500"/>
          </a:p>
          <a:p>
            <a:pPr indent="-323850" lvl="1" marL="914400" rtl="0" algn="l">
              <a:lnSpc>
                <a:spcPct val="100000"/>
              </a:lnSpc>
              <a:spcBef>
                <a:spcPts val="0"/>
              </a:spcBef>
              <a:spcAft>
                <a:spcPts val="0"/>
              </a:spcAft>
              <a:buSzPts val="1500"/>
              <a:buChar char="○"/>
            </a:pPr>
            <a:r>
              <a:rPr lang="en" sz="1500"/>
              <a:t>The sum of products of numbers and variables. The variables can be raised to different powers.</a:t>
            </a:r>
            <a:endParaRPr sz="1500"/>
          </a:p>
          <a:p>
            <a:pPr indent="-323850" lvl="0" marL="457200" rtl="0" algn="l">
              <a:lnSpc>
                <a:spcPct val="100000"/>
              </a:lnSpc>
              <a:spcBef>
                <a:spcPts val="1000"/>
              </a:spcBef>
              <a:spcAft>
                <a:spcPts val="0"/>
              </a:spcAft>
              <a:buSzPts val="1500"/>
              <a:buChar char="●"/>
            </a:pPr>
            <a:r>
              <a:rPr b="1" lang="en" sz="1500"/>
              <a:t>Factor</a:t>
            </a:r>
            <a:endParaRPr sz="1500"/>
          </a:p>
          <a:p>
            <a:pPr indent="-323850" lvl="1" marL="914400" rtl="0" algn="l">
              <a:lnSpc>
                <a:spcPct val="100000"/>
              </a:lnSpc>
              <a:spcBef>
                <a:spcPts val="0"/>
              </a:spcBef>
              <a:spcAft>
                <a:spcPts val="0"/>
              </a:spcAft>
              <a:buSzPts val="1500"/>
              <a:buChar char="○"/>
            </a:pPr>
            <a:r>
              <a:rPr lang="en" sz="1500"/>
              <a:t>If </a:t>
            </a:r>
            <a:r>
              <a:rPr i="1" lang="en" sz="1500">
                <a:latin typeface="Times New Roman"/>
                <a:ea typeface="Times New Roman"/>
                <a:cs typeface="Times New Roman"/>
                <a:sym typeface="Times New Roman"/>
              </a:rPr>
              <a:t>𝑎</a:t>
            </a:r>
            <a:r>
              <a:rPr lang="en" sz="1500"/>
              <a:t> · </a:t>
            </a:r>
            <a:r>
              <a:rPr i="1" lang="en" sz="1500">
                <a:latin typeface="Times New Roman"/>
                <a:ea typeface="Times New Roman"/>
                <a:cs typeface="Times New Roman"/>
                <a:sym typeface="Times New Roman"/>
              </a:rPr>
              <a:t>b</a:t>
            </a:r>
            <a:r>
              <a:rPr lang="en" sz="1500"/>
              <a:t> = </a:t>
            </a:r>
            <a:r>
              <a:rPr i="1" lang="en" sz="1500">
                <a:latin typeface="Times New Roman"/>
                <a:ea typeface="Times New Roman"/>
                <a:cs typeface="Times New Roman"/>
                <a:sym typeface="Times New Roman"/>
              </a:rPr>
              <a:t>m</a:t>
            </a:r>
            <a:r>
              <a:rPr lang="en" sz="1500"/>
              <a:t> then </a:t>
            </a:r>
            <a:r>
              <a:rPr i="1" lang="en" sz="1500">
                <a:latin typeface="Times New Roman"/>
                <a:ea typeface="Times New Roman"/>
                <a:cs typeface="Times New Roman"/>
                <a:sym typeface="Times New Roman"/>
              </a:rPr>
              <a:t>𝑎</a:t>
            </a:r>
            <a:r>
              <a:rPr lang="en" sz="1500"/>
              <a:t> and </a:t>
            </a:r>
            <a:r>
              <a:rPr i="1" lang="en" sz="1500">
                <a:latin typeface="Times New Roman"/>
                <a:ea typeface="Times New Roman"/>
                <a:cs typeface="Times New Roman"/>
                <a:sym typeface="Times New Roman"/>
              </a:rPr>
              <a:t>b</a:t>
            </a:r>
            <a:r>
              <a:rPr lang="en" sz="1500"/>
              <a:t>. These are the values or expressions that multiply to be a specific product.</a:t>
            </a:r>
            <a:endParaRPr sz="1500"/>
          </a:p>
          <a:p>
            <a:pPr indent="0" lvl="0" marL="0" rtl="0" algn="l">
              <a:lnSpc>
                <a:spcPct val="100000"/>
              </a:lnSpc>
              <a:spcBef>
                <a:spcPts val="1000"/>
              </a:spcBef>
              <a:spcAft>
                <a:spcPts val="0"/>
              </a:spcAft>
              <a:buNone/>
            </a:pPr>
            <a:r>
              <a:rPr b="1" lang="en"/>
              <a:t>New</a:t>
            </a:r>
            <a:endParaRPr/>
          </a:p>
          <a:p>
            <a:pPr indent="-323850" lvl="0" marL="457200" rtl="0" algn="l">
              <a:lnSpc>
                <a:spcPct val="100000"/>
              </a:lnSpc>
              <a:spcBef>
                <a:spcPts val="1200"/>
              </a:spcBef>
              <a:spcAft>
                <a:spcPts val="0"/>
              </a:spcAft>
              <a:buSzPts val="1500"/>
              <a:buChar char="●"/>
            </a:pPr>
            <a:r>
              <a:rPr b="1" lang="en" sz="1500"/>
              <a:t>Factored Form</a:t>
            </a:r>
            <a:endParaRPr sz="1500"/>
          </a:p>
          <a:p>
            <a:pPr indent="-323850" lvl="1" marL="914400" rtl="0" algn="l">
              <a:lnSpc>
                <a:spcPct val="100000"/>
              </a:lnSpc>
              <a:spcBef>
                <a:spcPts val="0"/>
              </a:spcBef>
              <a:spcAft>
                <a:spcPts val="0"/>
              </a:spcAft>
              <a:buSzPts val="1500"/>
              <a:buChar char="○"/>
            </a:pPr>
            <a:r>
              <a:rPr lang="en" sz="1500"/>
              <a:t>The form of a number or algebraic expression when it has been broken down into a product of its factors.</a:t>
            </a:r>
            <a:endParaRPr sz="1500"/>
          </a:p>
          <a:p>
            <a:pPr indent="-323850" lvl="0" marL="457200" rtl="0" algn="l">
              <a:lnSpc>
                <a:spcPct val="100000"/>
              </a:lnSpc>
              <a:spcBef>
                <a:spcPts val="1000"/>
              </a:spcBef>
              <a:spcAft>
                <a:spcPts val="0"/>
              </a:spcAft>
              <a:buSzPts val="1500"/>
              <a:buChar char="●"/>
            </a:pPr>
            <a:r>
              <a:rPr b="1" lang="en" sz="1500"/>
              <a:t>Standard Form (quadratic expression)</a:t>
            </a:r>
            <a:endParaRPr b="1" sz="1500"/>
          </a:p>
          <a:p>
            <a:pPr indent="-323850" lvl="1" marL="914400" rtl="0" algn="l">
              <a:lnSpc>
                <a:spcPct val="100000"/>
              </a:lnSpc>
              <a:spcBef>
                <a:spcPts val="0"/>
              </a:spcBef>
              <a:spcAft>
                <a:spcPts val="0"/>
              </a:spcAft>
              <a:buSzPts val="1500"/>
              <a:buChar char="○"/>
            </a:pPr>
            <a:r>
              <a:rPr i="1" lang="en" sz="1500">
                <a:solidFill>
                  <a:schemeClr val="dk1"/>
                </a:solidFill>
                <a:latin typeface="Times New Roman"/>
                <a:ea typeface="Times New Roman"/>
                <a:cs typeface="Times New Roman"/>
                <a:sym typeface="Times New Roman"/>
              </a:rPr>
              <a:t>ax</a:t>
            </a:r>
            <a:r>
              <a:rPr baseline="30000" lang="en" sz="1500">
                <a:solidFill>
                  <a:schemeClr val="dk1"/>
                </a:solidFill>
                <a:latin typeface="Noto Sans"/>
                <a:ea typeface="Noto Sans"/>
                <a:cs typeface="Noto Sans"/>
                <a:sym typeface="Noto Sans"/>
              </a:rPr>
              <a:t>2 </a:t>
            </a:r>
            <a:r>
              <a:rPr lang="en" sz="1500">
                <a:solidFill>
                  <a:schemeClr val="dk1"/>
                </a:solidFill>
                <a:latin typeface="Noto Sans"/>
                <a:ea typeface="Noto Sans"/>
                <a:cs typeface="Noto Sans"/>
                <a:sym typeface="Noto Sans"/>
              </a:rPr>
              <a:t>+ </a:t>
            </a:r>
            <a:r>
              <a:rPr i="1" lang="en" sz="1500">
                <a:solidFill>
                  <a:schemeClr val="dk1"/>
                </a:solidFill>
                <a:latin typeface="Times New Roman"/>
                <a:ea typeface="Times New Roman"/>
                <a:cs typeface="Times New Roman"/>
                <a:sym typeface="Times New Roman"/>
              </a:rPr>
              <a:t>bx </a:t>
            </a:r>
            <a:r>
              <a:rPr lang="en" sz="1500">
                <a:solidFill>
                  <a:schemeClr val="dk1"/>
                </a:solidFill>
                <a:latin typeface="Noto Sans"/>
                <a:ea typeface="Noto Sans"/>
                <a:cs typeface="Noto Sans"/>
                <a:sym typeface="Noto Sans"/>
              </a:rPr>
              <a:t>+ </a:t>
            </a:r>
            <a:r>
              <a:rPr i="1" lang="en" sz="1500">
                <a:solidFill>
                  <a:schemeClr val="dk1"/>
                </a:solidFill>
                <a:latin typeface="Times New Roman"/>
                <a:ea typeface="Times New Roman"/>
                <a:cs typeface="Times New Roman"/>
                <a:sym typeface="Times New Roman"/>
              </a:rPr>
              <a:t>c</a:t>
            </a:r>
            <a:endParaRPr sz="1500"/>
          </a:p>
          <a:p>
            <a:pPr indent="0" lvl="0" marL="0" rtl="0" algn="l">
              <a:lnSpc>
                <a:spcPct val="100000"/>
              </a:lnSpc>
              <a:spcBef>
                <a:spcPts val="0"/>
              </a:spcBef>
              <a:spcAft>
                <a:spcPts val="1000"/>
              </a:spcAft>
              <a:buNone/>
            </a:pPr>
            <a:r>
              <a:t/>
            </a:r>
            <a:endParaRPr sz="17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85" name="Google Shape;85;p1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6" name="Google Shape;86;p12"/>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7" name="Google Shape;87;p12"/>
          <p:cNvSpPr/>
          <p:nvPr/>
        </p:nvSpPr>
        <p:spPr>
          <a:xfrm>
            <a:off x="944775"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8" name="Google Shape;88;p12"/>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9" name="Google Shape;89;p12"/>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0" name="Google Shape;90;p12"/>
          <p:cNvSpPr/>
          <p:nvPr/>
        </p:nvSpPr>
        <p:spPr>
          <a:xfrm>
            <a:off x="5629650" y="13493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91" name="Google Shape;91;p12"/>
          <p:cNvCxnSpPr>
            <a:stCxn id="85" idx="2"/>
            <a:endCxn id="87" idx="0"/>
          </p:cNvCxnSpPr>
          <p:nvPr/>
        </p:nvCxnSpPr>
        <p:spPr>
          <a:xfrm flipH="1" rot="-5400000">
            <a:off x="1413938" y="2483200"/>
            <a:ext cx="336600" cy="736800"/>
          </a:xfrm>
          <a:prstGeom prst="bentConnector3">
            <a:avLst>
              <a:gd fmla="val 49994" name="adj1"/>
            </a:avLst>
          </a:prstGeom>
          <a:noFill/>
          <a:ln cap="flat" cmpd="sng" w="19050">
            <a:solidFill>
              <a:srgbClr val="CCCCCC"/>
            </a:solidFill>
            <a:prstDash val="dash"/>
            <a:round/>
            <a:headEnd len="med" w="med" type="none"/>
            <a:tailEnd len="med" w="med" type="none"/>
          </a:ln>
        </p:spPr>
      </p:cxnSp>
      <p:cxnSp>
        <p:nvCxnSpPr>
          <p:cNvPr id="92" name="Google Shape;92;p12"/>
          <p:cNvCxnSpPr>
            <a:stCxn id="87" idx="3"/>
            <a:endCxn id="86"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93" name="Google Shape;93;p12"/>
          <p:cNvCxnSpPr>
            <a:stCxn id="86" idx="3"/>
            <a:endCxn id="88"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94" name="Google Shape;94;p12"/>
          <p:cNvCxnSpPr>
            <a:stCxn id="88" idx="3"/>
            <a:endCxn id="90" idx="2"/>
          </p:cNvCxnSpPr>
          <p:nvPr/>
        </p:nvCxnSpPr>
        <p:spPr>
          <a:xfrm flipH="1" rot="10800000">
            <a:off x="6016988" y="2675163"/>
            <a:ext cx="618600" cy="1007700"/>
          </a:xfrm>
          <a:prstGeom prst="bentConnector2">
            <a:avLst/>
          </a:prstGeom>
          <a:noFill/>
          <a:ln cap="flat" cmpd="sng" w="19050">
            <a:solidFill>
              <a:srgbClr val="CCCCCC"/>
            </a:solidFill>
            <a:prstDash val="dash"/>
            <a:round/>
            <a:headEnd len="med" w="med" type="none"/>
            <a:tailEnd len="med" w="med" type="none"/>
          </a:ln>
        </p:spPr>
      </p:cxnSp>
      <p:cxnSp>
        <p:nvCxnSpPr>
          <p:cNvPr id="95" name="Google Shape;95;p12"/>
          <p:cNvCxnSpPr>
            <a:stCxn id="90" idx="3"/>
            <a:endCxn id="89" idx="0"/>
          </p:cNvCxnSpPr>
          <p:nvPr/>
        </p:nvCxnSpPr>
        <p:spPr>
          <a:xfrm>
            <a:off x="7641450" y="2012313"/>
            <a:ext cx="269400" cy="994500"/>
          </a:xfrm>
          <a:prstGeom prst="bentConnector2">
            <a:avLst/>
          </a:prstGeom>
          <a:noFill/>
          <a:ln cap="flat" cmpd="sng" w="19050">
            <a:solidFill>
              <a:srgbClr val="CCCCCC"/>
            </a:solidFill>
            <a:prstDash val="dash"/>
            <a:round/>
            <a:headEnd len="med" w="med" type="none"/>
            <a:tailEnd len="med" w="med" type="none"/>
          </a:ln>
        </p:spPr>
      </p:cxnSp>
      <p:sp>
        <p:nvSpPr>
          <p:cNvPr id="96" name="Google Shape;96;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7" name="Google Shape;97;p12" title="hugeicons_task-done-01.png"/>
          <p:cNvPicPr preferRelativeResize="0"/>
          <p:nvPr/>
        </p:nvPicPr>
        <p:blipFill>
          <a:blip r:embed="rId3">
            <a:alphaModFix/>
          </a:blip>
          <a:stretch>
            <a:fillRect/>
          </a:stretch>
        </p:blipFill>
        <p:spPr>
          <a:xfrm>
            <a:off x="1841720" y="3200400"/>
            <a:ext cx="228600" cy="228600"/>
          </a:xfrm>
          <a:prstGeom prst="rect">
            <a:avLst/>
          </a:prstGeom>
          <a:noFill/>
          <a:ln>
            <a:noFill/>
          </a:ln>
        </p:spPr>
      </p:pic>
      <p:sp>
        <p:nvSpPr>
          <p:cNvPr id="98" name="Google Shape;98;p12"/>
          <p:cNvSpPr txBox="1"/>
          <p:nvPr/>
        </p:nvSpPr>
        <p:spPr>
          <a:xfrm>
            <a:off x="103627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pic>
        <p:nvPicPr>
          <p:cNvPr id="99" name="Google Shape;99;p12"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00" name="Google Shape;100;p12"/>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01" name="Google Shape;101;p12"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02" name="Google Shape;102;p12"/>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03" name="Google Shape;103;p12"/>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04" name="Google Shape;104;p12"/>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05" name="Google Shape;105;p12"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06" name="Google Shape;106;p12"/>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07" name="Google Shape;107;p12"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08" name="Google Shape;108;p12"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2" name="Shape 112"/>
        <p:cNvGrpSpPr/>
        <p:nvPr/>
      </p:nvGrpSpPr>
      <p:grpSpPr>
        <a:xfrm>
          <a:off x="0" y="0"/>
          <a:ext cx="0" cy="0"/>
          <a:chOff x="0" y="0"/>
          <a:chExt cx="0" cy="0"/>
        </a:xfrm>
      </p:grpSpPr>
      <p:sp>
        <p:nvSpPr>
          <p:cNvPr id="113" name="Google Shape;113;p13"/>
          <p:cNvSpPr txBox="1"/>
          <p:nvPr>
            <p:ph type="title"/>
          </p:nvPr>
        </p:nvSpPr>
        <p:spPr>
          <a:xfrm>
            <a:off x="311700" y="445025"/>
            <a:ext cx="8520600" cy="477000"/>
          </a:xfrm>
          <a:prstGeom prst="rect">
            <a:avLst/>
          </a:prstGeom>
          <a:noFill/>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700"/>
              <a:t>Learning Strategies - </a:t>
            </a:r>
            <a:r>
              <a:rPr lang="en" sz="1900"/>
              <a:t> Mental Math 🟰</a:t>
            </a:r>
            <a:endParaRPr sz="1700"/>
          </a:p>
        </p:txBody>
      </p:sp>
      <p:sp>
        <p:nvSpPr>
          <p:cNvPr id="114" name="Google Shape;114;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15" name="Google Shape;115;p13"/>
          <p:cNvSpPr/>
          <p:nvPr/>
        </p:nvSpPr>
        <p:spPr>
          <a:xfrm>
            <a:off x="4223625" y="1043825"/>
            <a:ext cx="4353900" cy="2317500"/>
          </a:xfrm>
          <a:prstGeom prst="wedgeRoundRectCallout">
            <a:avLst>
              <a:gd fmla="val -58476" name="adj1"/>
              <a:gd fmla="val -21281" name="adj2"/>
              <a:gd fmla="val 0" name="adj3"/>
            </a:avLst>
          </a:prstGeom>
          <a:solidFill>
            <a:srgbClr val="FDBD3E"/>
          </a:solidFill>
          <a:ln>
            <a:noFill/>
          </a:ln>
        </p:spPr>
        <p:txBody>
          <a:bodyPr anchorCtr="0" anchor="ctr" bIns="91425" lIns="91425" spcFirstLastPara="1" rIns="91425" wrap="square" tIns="91425">
            <a:noAutofit/>
          </a:bodyPr>
          <a:lstStyle/>
          <a:p>
            <a:pPr indent="-213359" lvl="0" marL="274320" rtl="0" algn="l">
              <a:spcBef>
                <a:spcPts val="500"/>
              </a:spcBef>
              <a:spcAft>
                <a:spcPts val="0"/>
              </a:spcAft>
              <a:buSzPts val="1200"/>
              <a:buFont typeface="Noto Sans"/>
              <a:buAutoNum type="arabicPeriod"/>
            </a:pPr>
            <a:r>
              <a:rPr lang="en" sz="1200">
                <a:latin typeface="Noto Sans"/>
                <a:ea typeface="Noto Sans"/>
                <a:cs typeface="Noto Sans"/>
                <a:sym typeface="Noto Sans"/>
              </a:rPr>
              <a:t>Use phrased like these when explaining your strategy</a:t>
            </a:r>
            <a:endParaRPr sz="1200">
              <a:latin typeface="Noto Sans"/>
              <a:ea typeface="Noto Sans"/>
              <a:cs typeface="Noto Sans"/>
              <a:sym typeface="Noto Sans"/>
            </a:endParaRPr>
          </a:p>
          <a:p>
            <a:pPr indent="-304800" lvl="1" marL="914400" rtl="0" algn="l">
              <a:spcBef>
                <a:spcPts val="500"/>
              </a:spcBef>
              <a:spcAft>
                <a:spcPts val="0"/>
              </a:spcAft>
              <a:buSzPts val="1200"/>
              <a:buFont typeface="Noto Sans"/>
              <a:buChar char="○"/>
            </a:pPr>
            <a:r>
              <a:rPr lang="en" sz="1200">
                <a:latin typeface="Noto Sans"/>
                <a:ea typeface="Noto Sans"/>
                <a:cs typeface="Noto Sans"/>
                <a:sym typeface="Noto Sans"/>
              </a:rPr>
              <a:t>First, I _____ because . . . .</a:t>
            </a:r>
            <a:endParaRPr sz="1200">
              <a:latin typeface="Noto Sans"/>
              <a:ea typeface="Noto Sans"/>
              <a:cs typeface="Noto Sans"/>
              <a:sym typeface="Noto Sans"/>
            </a:endParaRPr>
          </a:p>
          <a:p>
            <a:pPr indent="-304800" lvl="1" marL="914400" rtl="0" algn="l">
              <a:spcBef>
                <a:spcPts val="500"/>
              </a:spcBef>
              <a:spcAft>
                <a:spcPts val="0"/>
              </a:spcAft>
              <a:buSzPts val="1200"/>
              <a:buFont typeface="Noto Sans"/>
              <a:buChar char="○"/>
            </a:pPr>
            <a:r>
              <a:rPr lang="en" sz="1200">
                <a:latin typeface="Noto Sans"/>
                <a:ea typeface="Noto Sans"/>
                <a:cs typeface="Noto Sans"/>
                <a:sym typeface="Noto Sans"/>
              </a:rPr>
              <a:t>I noticed _____ so I . . . .</a:t>
            </a:r>
            <a:endParaRPr sz="1200">
              <a:latin typeface="Noto Sans"/>
              <a:ea typeface="Noto Sans"/>
              <a:cs typeface="Noto Sans"/>
              <a:sym typeface="Noto Sans"/>
            </a:endParaRPr>
          </a:p>
          <a:p>
            <a:pPr indent="0" lvl="0" marL="0" rtl="0" algn="l">
              <a:spcBef>
                <a:spcPts val="500"/>
              </a:spcBef>
              <a:spcAft>
                <a:spcPts val="0"/>
              </a:spcAft>
              <a:buNone/>
            </a:pPr>
            <a:r>
              <a:t/>
            </a:r>
            <a:endParaRPr sz="1200">
              <a:latin typeface="Noto Sans"/>
              <a:ea typeface="Noto Sans"/>
              <a:cs typeface="Noto Sans"/>
              <a:sym typeface="Noto Sans"/>
            </a:endParaRPr>
          </a:p>
          <a:p>
            <a:pPr indent="-213359" lvl="0" marL="274320" rtl="0" algn="l">
              <a:spcBef>
                <a:spcPts val="500"/>
              </a:spcBef>
              <a:spcAft>
                <a:spcPts val="0"/>
              </a:spcAft>
              <a:buSzPts val="1200"/>
              <a:buFont typeface="Noto Sans"/>
              <a:buAutoNum type="arabicPeriod"/>
            </a:pPr>
            <a:r>
              <a:rPr lang="en" sz="1200">
                <a:latin typeface="Noto Sans"/>
                <a:ea typeface="Noto Sans"/>
                <a:cs typeface="Noto Sans"/>
                <a:sym typeface="Noto Sans"/>
              </a:rPr>
              <a:t>If you think you need extra </a:t>
            </a:r>
            <a:r>
              <a:rPr lang="en" sz="1200">
                <a:latin typeface="Noto Sans"/>
                <a:ea typeface="Noto Sans"/>
                <a:cs typeface="Noto Sans"/>
                <a:sym typeface="Noto Sans"/>
              </a:rPr>
              <a:t>practice</a:t>
            </a:r>
            <a:r>
              <a:rPr lang="en" sz="1200">
                <a:latin typeface="Noto Sans"/>
                <a:ea typeface="Noto Sans"/>
                <a:cs typeface="Noto Sans"/>
                <a:sym typeface="Noto Sans"/>
              </a:rPr>
              <a:t>, share your explanation with a partner before you share with </a:t>
            </a:r>
            <a:r>
              <a:rPr lang="en" sz="1200">
                <a:latin typeface="Noto Sans"/>
                <a:ea typeface="Noto Sans"/>
                <a:cs typeface="Noto Sans"/>
                <a:sym typeface="Noto Sans"/>
              </a:rPr>
              <a:t>everyone</a:t>
            </a:r>
            <a:r>
              <a:rPr lang="en" sz="1200">
                <a:latin typeface="Noto Sans"/>
                <a:ea typeface="Noto Sans"/>
                <a:cs typeface="Noto Sans"/>
                <a:sym typeface="Noto Sans"/>
              </a:rPr>
              <a:t>.</a:t>
            </a:r>
            <a:endParaRPr sz="1200">
              <a:latin typeface="Noto Sans"/>
              <a:ea typeface="Noto Sans"/>
              <a:cs typeface="Noto Sans"/>
              <a:sym typeface="Noto Sans"/>
            </a:endParaRPr>
          </a:p>
          <a:p>
            <a:pPr indent="0" lvl="0" marL="0" rtl="0" algn="r">
              <a:spcBef>
                <a:spcPts val="500"/>
              </a:spcBef>
              <a:spcAft>
                <a:spcPts val="0"/>
              </a:spcAft>
              <a:buNone/>
            </a:pPr>
            <a:r>
              <a:rPr lang="en" sz="1100">
                <a:solidFill>
                  <a:schemeClr val="dk1"/>
                </a:solidFill>
                <a:latin typeface="Noto Sans"/>
                <a:ea typeface="Noto Sans"/>
                <a:cs typeface="Noto Sans"/>
                <a:sym typeface="Noto Sans"/>
              </a:rPr>
              <a:t>Discussion Supports</a:t>
            </a:r>
            <a:endParaRPr sz="1500">
              <a:latin typeface="Calibri"/>
              <a:ea typeface="Calibri"/>
              <a:cs typeface="Calibri"/>
              <a:sym typeface="Calibri"/>
            </a:endParaRPr>
          </a:p>
        </p:txBody>
      </p:sp>
      <p:sp>
        <p:nvSpPr>
          <p:cNvPr id="116" name="Google Shape;116;p1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7.9.3 Standard and Factored Forms of Quadratic Expressions</a:t>
            </a:r>
            <a:endParaRPr/>
          </a:p>
        </p:txBody>
      </p:sp>
      <p:sp>
        <p:nvSpPr>
          <p:cNvPr id="117" name="Google Shape;117;p13"/>
          <p:cNvSpPr txBox="1"/>
          <p:nvPr>
            <p:ph idx="1" type="body"/>
          </p:nvPr>
        </p:nvSpPr>
        <p:spPr>
          <a:xfrm>
            <a:off x="311700" y="1197450"/>
            <a:ext cx="3804600" cy="2254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English language learners.</a:t>
            </a:r>
            <a:r>
              <a:rPr lang="en">
                <a:highlight>
                  <a:srgbClr val="FF0000"/>
                </a:highlight>
              </a:rPr>
              <a:t> </a:t>
            </a:r>
            <a:endParaRPr>
              <a:highlight>
                <a:srgbClr val="FF0000"/>
              </a:highlight>
            </a:endParaRPr>
          </a:p>
          <a:p>
            <a:pPr indent="-330200" lvl="1" marL="914400" rtl="0" algn="l">
              <a:lnSpc>
                <a:spcPct val="100000"/>
              </a:lnSpc>
              <a:spcBef>
                <a:spcPts val="1200"/>
              </a:spcBef>
              <a:spcAft>
                <a:spcPts val="0"/>
              </a:spcAft>
              <a:buSzPts val="1600"/>
              <a:buChar char="○"/>
            </a:pPr>
            <a:r>
              <a:rPr i="1" lang="en"/>
              <a:t>You can copy and paste the callouts directly on top of the activity or give the instructions aloud. </a:t>
            </a:r>
            <a:endParaRPr i="1"/>
          </a:p>
        </p:txBody>
      </p:sp>
      <p:pic>
        <p:nvPicPr>
          <p:cNvPr id="118" name="Google Shape;118;p13" title="emojione_input-latin-letters (4).png"/>
          <p:cNvPicPr preferRelativeResize="0"/>
          <p:nvPr/>
        </p:nvPicPr>
        <p:blipFill>
          <a:blip r:embed="rId3">
            <a:alphaModFix/>
          </a:blip>
          <a:stretch>
            <a:fillRect/>
          </a:stretch>
        </p:blipFill>
        <p:spPr>
          <a:xfrm>
            <a:off x="8686800" y="140225"/>
            <a:ext cx="274320" cy="27432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24" name="Google Shape;124;p1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7.9.1 Solving Equations Using Opposite Operations</a:t>
            </a:r>
            <a:endParaRPr/>
          </a:p>
        </p:txBody>
      </p:sp>
      <p:sp>
        <p:nvSpPr>
          <p:cNvPr id="125" name="Google Shape;125;p14"/>
          <p:cNvSpPr txBox="1"/>
          <p:nvPr/>
        </p:nvSpPr>
        <p:spPr>
          <a:xfrm>
            <a:off x="4843500" y="1574125"/>
            <a:ext cx="4300500" cy="2770500"/>
          </a:xfrm>
          <a:prstGeom prst="rect">
            <a:avLst/>
          </a:prstGeom>
          <a:noFill/>
          <a:ln>
            <a:noFill/>
          </a:ln>
        </p:spPr>
        <p:txBody>
          <a:bodyPr anchorCtr="0" anchor="t" bIns="91425" lIns="91425" spcFirstLastPara="1" rIns="91425" wrap="square" tIns="91425">
            <a:spAutoFit/>
          </a:bodyPr>
          <a:lstStyle/>
          <a:p>
            <a:pPr indent="-381000" lvl="0" marL="457200" rtl="0" algn="l">
              <a:lnSpc>
                <a:spcPct val="200000"/>
              </a:lnSpc>
              <a:spcBef>
                <a:spcPts val="0"/>
              </a:spcBef>
              <a:spcAft>
                <a:spcPts val="0"/>
              </a:spcAft>
              <a:buClr>
                <a:schemeClr val="dk1"/>
              </a:buClr>
              <a:buSzPts val="2400"/>
              <a:buFont typeface="Calibri"/>
              <a:buAutoNum type="arabicPeriod"/>
            </a:pPr>
            <a:r>
              <a:rPr lang="en" sz="2400">
                <a:solidFill>
                  <a:schemeClr val="dk1"/>
                </a:solidFill>
                <a:latin typeface="Calibri"/>
                <a:ea typeface="Calibri"/>
                <a:cs typeface="Calibri"/>
                <a:sym typeface="Calibri"/>
              </a:rPr>
              <a:t>40 − 8 = 40 + </a:t>
            </a:r>
            <a:r>
              <a:rPr i="1" lang="en" sz="2400">
                <a:solidFill>
                  <a:schemeClr val="dk1"/>
                </a:solidFill>
                <a:latin typeface="Times New Roman"/>
                <a:ea typeface="Times New Roman"/>
                <a:cs typeface="Times New Roman"/>
                <a:sym typeface="Times New Roman"/>
              </a:rPr>
              <a:t>n</a:t>
            </a:r>
            <a:endParaRPr i="1" sz="2400">
              <a:solidFill>
                <a:schemeClr val="dk1"/>
              </a:solidFill>
              <a:latin typeface="Times New Roman"/>
              <a:ea typeface="Times New Roman"/>
              <a:cs typeface="Times New Roman"/>
              <a:sym typeface="Times New Roman"/>
            </a:endParaRPr>
          </a:p>
          <a:p>
            <a:pPr indent="-381000" lvl="0" marL="457200" rtl="0" algn="l">
              <a:lnSpc>
                <a:spcPct val="200000"/>
              </a:lnSpc>
              <a:spcBef>
                <a:spcPts val="0"/>
              </a:spcBef>
              <a:spcAft>
                <a:spcPts val="0"/>
              </a:spcAft>
              <a:buClr>
                <a:schemeClr val="dk1"/>
              </a:buClr>
              <a:buSzPts val="2400"/>
              <a:buFont typeface="Calibri"/>
              <a:buAutoNum type="arabicPeriod"/>
            </a:pPr>
            <a:r>
              <a:rPr lang="en" sz="2400">
                <a:solidFill>
                  <a:schemeClr val="dk1"/>
                </a:solidFill>
                <a:latin typeface="Calibri"/>
                <a:ea typeface="Calibri"/>
                <a:cs typeface="Calibri"/>
                <a:sym typeface="Calibri"/>
              </a:rPr>
              <a:t>25 + −100 = 25 − </a:t>
            </a:r>
            <a:r>
              <a:rPr i="1" lang="en" sz="2400">
                <a:solidFill>
                  <a:schemeClr val="dk1"/>
                </a:solidFill>
                <a:latin typeface="Times New Roman"/>
                <a:ea typeface="Times New Roman"/>
                <a:cs typeface="Times New Roman"/>
                <a:sym typeface="Times New Roman"/>
              </a:rPr>
              <a:t>n</a:t>
            </a:r>
            <a:endParaRPr i="1" sz="2400">
              <a:solidFill>
                <a:schemeClr val="dk1"/>
              </a:solidFill>
              <a:latin typeface="Times New Roman"/>
              <a:ea typeface="Times New Roman"/>
              <a:cs typeface="Times New Roman"/>
              <a:sym typeface="Times New Roman"/>
            </a:endParaRPr>
          </a:p>
          <a:p>
            <a:pPr indent="-381000" lvl="0" marL="457200" rtl="0" algn="l">
              <a:lnSpc>
                <a:spcPct val="200000"/>
              </a:lnSpc>
              <a:spcBef>
                <a:spcPts val="0"/>
              </a:spcBef>
              <a:spcAft>
                <a:spcPts val="0"/>
              </a:spcAft>
              <a:buClr>
                <a:schemeClr val="dk1"/>
              </a:buClr>
              <a:buSzPts val="2400"/>
              <a:buFont typeface="Calibri"/>
              <a:buAutoNum type="arabicPeriod"/>
            </a:pPr>
            <a:r>
              <a:rPr lang="en" sz="2400">
                <a:solidFill>
                  <a:schemeClr val="dk1"/>
                </a:solidFill>
                <a:latin typeface="Calibri"/>
                <a:ea typeface="Calibri"/>
                <a:cs typeface="Calibri"/>
                <a:sym typeface="Calibri"/>
              </a:rPr>
              <a:t>−3 − ½  = 3 + ½</a:t>
            </a:r>
            <a:r>
              <a:rPr i="1" lang="en" sz="2400">
                <a:solidFill>
                  <a:schemeClr val="dk1"/>
                </a:solidFill>
                <a:latin typeface="Times New Roman"/>
                <a:ea typeface="Times New Roman"/>
                <a:cs typeface="Times New Roman"/>
                <a:sym typeface="Times New Roman"/>
              </a:rPr>
              <a:t>n</a:t>
            </a:r>
            <a:endParaRPr sz="2400">
              <a:solidFill>
                <a:schemeClr val="dk1"/>
              </a:solidFill>
              <a:latin typeface="Calibri"/>
              <a:ea typeface="Calibri"/>
              <a:cs typeface="Calibri"/>
              <a:sym typeface="Calibri"/>
            </a:endParaRPr>
          </a:p>
          <a:p>
            <a:pPr indent="-381000" lvl="0" marL="457200" rtl="0" algn="l">
              <a:lnSpc>
                <a:spcPct val="200000"/>
              </a:lnSpc>
              <a:spcBef>
                <a:spcPts val="0"/>
              </a:spcBef>
              <a:spcAft>
                <a:spcPts val="0"/>
              </a:spcAft>
              <a:buClr>
                <a:schemeClr val="dk1"/>
              </a:buClr>
              <a:buSzPts val="2400"/>
              <a:buFont typeface="Calibri"/>
              <a:buAutoNum type="arabicPeriod"/>
            </a:pPr>
            <a:r>
              <a:rPr lang="en" sz="2400">
                <a:solidFill>
                  <a:schemeClr val="dk1"/>
                </a:solidFill>
                <a:latin typeface="Calibri"/>
                <a:ea typeface="Calibri"/>
                <a:cs typeface="Calibri"/>
                <a:sym typeface="Calibri"/>
              </a:rPr>
              <a:t>72 − </a:t>
            </a:r>
            <a:r>
              <a:rPr i="1" lang="en" sz="2400">
                <a:solidFill>
                  <a:schemeClr val="dk1"/>
                </a:solidFill>
                <a:latin typeface="Times New Roman"/>
                <a:ea typeface="Times New Roman"/>
                <a:cs typeface="Times New Roman"/>
                <a:sym typeface="Times New Roman"/>
              </a:rPr>
              <a:t>n </a:t>
            </a:r>
            <a:r>
              <a:rPr lang="en" sz="2400">
                <a:solidFill>
                  <a:schemeClr val="dk1"/>
                </a:solidFill>
                <a:latin typeface="Calibri"/>
                <a:ea typeface="Calibri"/>
                <a:cs typeface="Calibri"/>
                <a:sym typeface="Calibri"/>
              </a:rPr>
              <a:t>= 72 + 6</a:t>
            </a:r>
            <a:endParaRPr i="1" sz="2400">
              <a:solidFill>
                <a:schemeClr val="dk1"/>
              </a:solidFill>
              <a:latin typeface="Times New Roman"/>
              <a:ea typeface="Times New Roman"/>
              <a:cs typeface="Times New Roman"/>
              <a:sym typeface="Times New Roman"/>
            </a:endParaRPr>
          </a:p>
        </p:txBody>
      </p:sp>
      <p:sp>
        <p:nvSpPr>
          <p:cNvPr id="126" name="Google Shape;126;p14"/>
          <p:cNvSpPr txBox="1"/>
          <p:nvPr>
            <p:ph type="title"/>
          </p:nvPr>
        </p:nvSpPr>
        <p:spPr>
          <a:xfrm>
            <a:off x="311700" y="445025"/>
            <a:ext cx="8520600" cy="477000"/>
          </a:xfrm>
          <a:prstGeom prst="rect">
            <a:avLst/>
          </a:prstGeom>
          <a:noFill/>
        </p:spPr>
        <p:txBody>
          <a:bodyPr anchorCtr="0" anchor="t" bIns="91425" lIns="91425" spcFirstLastPara="1" rIns="91425" wrap="square" tIns="91425">
            <a:spAutoFit/>
          </a:bodyPr>
          <a:lstStyle/>
          <a:p>
            <a:pPr indent="0" lvl="0" marL="0" rtl="0" algn="l">
              <a:spcBef>
                <a:spcPts val="0"/>
              </a:spcBef>
              <a:spcAft>
                <a:spcPts val="0"/>
              </a:spcAft>
              <a:buNone/>
            </a:pPr>
            <a:r>
              <a:rPr lang="en" sz="1900">
                <a:solidFill>
                  <a:srgbClr val="005047"/>
                </a:solidFill>
              </a:rPr>
              <a:t>Warm Up -</a:t>
            </a:r>
            <a:r>
              <a:rPr lang="en" sz="1900"/>
              <a:t> Mental Math 🟰</a:t>
            </a:r>
            <a:endParaRPr sz="1900">
              <a:solidFill>
                <a:srgbClr val="005047"/>
              </a:solidFill>
            </a:endParaRPr>
          </a:p>
        </p:txBody>
      </p:sp>
      <p:sp>
        <p:nvSpPr>
          <p:cNvPr id="127" name="Google Shape;127;p14"/>
          <p:cNvSpPr txBox="1"/>
          <p:nvPr/>
        </p:nvSpPr>
        <p:spPr>
          <a:xfrm>
            <a:off x="328675" y="1058800"/>
            <a:ext cx="10487700" cy="47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Solve each equation mentally. Then, check your answer.</a:t>
            </a:r>
            <a:endParaRPr sz="1800">
              <a:solidFill>
                <a:srgbClr val="424242"/>
              </a:solidFill>
              <a:latin typeface="Calibri"/>
              <a:ea typeface="Calibri"/>
              <a:cs typeface="Calibri"/>
              <a:sym typeface="Calibri"/>
            </a:endParaRPr>
          </a:p>
        </p:txBody>
      </p:sp>
      <p:pic>
        <p:nvPicPr>
          <p:cNvPr id="128" name="Google Shape;128;p14"/>
          <p:cNvPicPr preferRelativeResize="0"/>
          <p:nvPr/>
        </p:nvPicPr>
        <p:blipFill rotWithShape="1">
          <a:blip r:embed="rId3">
            <a:alphaModFix/>
          </a:blip>
          <a:srcRect b="27778" l="0" r="0" t="19868"/>
          <a:stretch/>
        </p:blipFill>
        <p:spPr>
          <a:xfrm>
            <a:off x="87575" y="1574113"/>
            <a:ext cx="4631475" cy="2424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15"/>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4" name="Google Shape;134;p15"/>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5" name="Google Shape;135;p15"/>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6" name="Google Shape;136;p15"/>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7" name="Google Shape;137;p15"/>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8" name="Google Shape;138;p15"/>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39" name="Google Shape;139;p15"/>
          <p:cNvCxnSpPr>
            <a:stCxn id="133" idx="2"/>
            <a:endCxn id="135"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140" name="Google Shape;140;p15"/>
          <p:cNvCxnSpPr>
            <a:stCxn id="135" idx="3"/>
            <a:endCxn id="134"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41" name="Google Shape;141;p15"/>
          <p:cNvCxnSpPr>
            <a:stCxn id="134" idx="3"/>
            <a:endCxn id="136"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42" name="Google Shape;142;p15"/>
          <p:cNvCxnSpPr>
            <a:stCxn id="136" idx="3"/>
            <a:endCxn id="138"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143" name="Google Shape;143;p15"/>
          <p:cNvCxnSpPr>
            <a:stCxn id="138" idx="3"/>
            <a:endCxn id="137"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144" name="Google Shape;144;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45" name="Google Shape;145;p15"/>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146" name="Google Shape;146;p15"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47" name="Google Shape;147;p15"/>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48" name="Google Shape;148;p15"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49" name="Google Shape;149;p15"/>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50" name="Google Shape;150;p15"/>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51" name="Google Shape;151;p15"/>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52" name="Google Shape;152;p15"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53" name="Google Shape;153;p15"/>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54" name="Google Shape;154;p15"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55" name="Google Shape;155;p15"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
        <p:nvSpPr>
          <p:cNvPr id="156" name="Google Shape;156;p15"/>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157" name="Google Shape;157;p15" title="hugeicons_task-done-01.png"/>
          <p:cNvPicPr preferRelativeResize="0"/>
          <p:nvPr/>
        </p:nvPicPr>
        <p:blipFill>
          <a:blip r:embed="rId8">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16"/>
          <p:cNvSpPr txBox="1"/>
          <p:nvPr>
            <p:ph type="title"/>
          </p:nvPr>
        </p:nvSpPr>
        <p:spPr>
          <a:xfrm>
            <a:off x="311700" y="445025"/>
            <a:ext cx="8520600" cy="446400"/>
          </a:xfrm>
          <a:prstGeom prst="rect">
            <a:avLst/>
          </a:prstGeom>
          <a:noFill/>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700">
                <a:solidFill>
                  <a:srgbClr val="005047"/>
                </a:solidFill>
              </a:rPr>
              <a:t>Learning Activity - </a:t>
            </a:r>
            <a:r>
              <a:rPr lang="en" sz="1700"/>
              <a:t>Squaring the Difference 🧮</a:t>
            </a:r>
            <a:endParaRPr sz="1700">
              <a:solidFill>
                <a:srgbClr val="005047"/>
              </a:solidFill>
            </a:endParaRPr>
          </a:p>
        </p:txBody>
      </p:sp>
      <p:sp>
        <p:nvSpPr>
          <p:cNvPr id="163" name="Google Shape;163;p1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64" name="Google Shape;164;p16"/>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7.9.2 Finding Products of Differences</a:t>
            </a:r>
            <a:endParaRPr/>
          </a:p>
        </p:txBody>
      </p:sp>
      <p:sp>
        <p:nvSpPr>
          <p:cNvPr id="165" name="Google Shape;165;p16"/>
          <p:cNvSpPr txBox="1"/>
          <p:nvPr/>
        </p:nvSpPr>
        <p:spPr>
          <a:xfrm>
            <a:off x="190575" y="1160325"/>
            <a:ext cx="8093100" cy="2319000"/>
          </a:xfrm>
          <a:prstGeom prst="rect">
            <a:avLst/>
          </a:prstGeom>
          <a:noFill/>
          <a:ln>
            <a:noFill/>
          </a:ln>
        </p:spPr>
        <p:txBody>
          <a:bodyPr anchorCtr="0" anchor="t" bIns="91425" lIns="91425" spcFirstLastPara="1" rIns="91425" wrap="square" tIns="91425">
            <a:noAutofit/>
          </a:bodyPr>
          <a:lstStyle/>
          <a:p>
            <a:pPr indent="-336550" lvl="0" marL="457200" rtl="0" algn="l">
              <a:spcBef>
                <a:spcPts val="0"/>
              </a:spcBef>
              <a:spcAft>
                <a:spcPts val="0"/>
              </a:spcAft>
              <a:buClr>
                <a:srgbClr val="424242"/>
              </a:buClr>
              <a:buSzPts val="1700"/>
              <a:buFont typeface="Calibri"/>
              <a:buAutoNum type="arabicPeriod"/>
            </a:pPr>
            <a:r>
              <a:rPr lang="en" sz="1700">
                <a:solidFill>
                  <a:srgbClr val="424242"/>
                </a:solidFill>
                <a:latin typeface="Calibri"/>
                <a:ea typeface="Calibri"/>
                <a:cs typeface="Calibri"/>
                <a:sym typeface="Calibri"/>
              </a:rPr>
              <a:t>Show that (</a:t>
            </a:r>
            <a:r>
              <a:rPr i="1" lang="en" sz="1700">
                <a:solidFill>
                  <a:srgbClr val="424242"/>
                </a:solidFill>
                <a:latin typeface="Times New Roman"/>
                <a:ea typeface="Times New Roman"/>
                <a:cs typeface="Times New Roman"/>
                <a:sym typeface="Times New Roman"/>
              </a:rPr>
              <a:t>x </a:t>
            </a:r>
            <a:r>
              <a:rPr lang="en" sz="1700">
                <a:solidFill>
                  <a:srgbClr val="424242"/>
                </a:solidFill>
                <a:latin typeface="Calibri"/>
                <a:ea typeface="Calibri"/>
                <a:cs typeface="Calibri"/>
                <a:sym typeface="Calibri"/>
              </a:rPr>
              <a:t>− 1)(</a:t>
            </a:r>
            <a:r>
              <a:rPr i="1" lang="en" sz="1700">
                <a:solidFill>
                  <a:srgbClr val="424242"/>
                </a:solidFill>
                <a:latin typeface="Times New Roman"/>
                <a:ea typeface="Times New Roman"/>
                <a:cs typeface="Times New Roman"/>
                <a:sym typeface="Times New Roman"/>
              </a:rPr>
              <a:t>x </a:t>
            </a:r>
            <a:r>
              <a:rPr lang="en" sz="1700">
                <a:solidFill>
                  <a:srgbClr val="424242"/>
                </a:solidFill>
                <a:latin typeface="Calibri"/>
                <a:ea typeface="Calibri"/>
                <a:cs typeface="Calibri"/>
                <a:sym typeface="Calibri"/>
              </a:rPr>
              <a:t>− 1) and </a:t>
            </a:r>
            <a:r>
              <a:rPr i="1" lang="en" sz="1700">
                <a:solidFill>
                  <a:srgbClr val="424242"/>
                </a:solidFill>
                <a:latin typeface="Times New Roman"/>
                <a:ea typeface="Times New Roman"/>
                <a:cs typeface="Times New Roman"/>
                <a:sym typeface="Times New Roman"/>
              </a:rPr>
              <a:t>x</a:t>
            </a:r>
            <a:r>
              <a:rPr baseline="30000" lang="en" sz="1700">
                <a:solidFill>
                  <a:srgbClr val="424242"/>
                </a:solidFill>
                <a:latin typeface="Calibri"/>
                <a:ea typeface="Calibri"/>
                <a:cs typeface="Calibri"/>
                <a:sym typeface="Calibri"/>
              </a:rPr>
              <a:t>2 </a:t>
            </a:r>
            <a:r>
              <a:rPr lang="en" sz="1700">
                <a:solidFill>
                  <a:srgbClr val="424242"/>
                </a:solidFill>
                <a:latin typeface="Calibri"/>
                <a:ea typeface="Calibri"/>
                <a:cs typeface="Calibri"/>
                <a:sym typeface="Calibri"/>
              </a:rPr>
              <a:t>− 2</a:t>
            </a:r>
            <a:r>
              <a:rPr i="1" lang="en" sz="1700">
                <a:solidFill>
                  <a:srgbClr val="424242"/>
                </a:solidFill>
                <a:latin typeface="Times New Roman"/>
                <a:ea typeface="Times New Roman"/>
                <a:cs typeface="Times New Roman"/>
                <a:sym typeface="Times New Roman"/>
              </a:rPr>
              <a:t>x </a:t>
            </a:r>
            <a:r>
              <a:rPr lang="en" sz="1700">
                <a:solidFill>
                  <a:srgbClr val="424242"/>
                </a:solidFill>
                <a:latin typeface="Calibri"/>
                <a:ea typeface="Calibri"/>
                <a:cs typeface="Calibri"/>
                <a:sym typeface="Calibri"/>
              </a:rPr>
              <a:t>+ 1 are equivalent expressions by drawing a diagram or applying the distributive property. Show your reasoning.</a:t>
            </a:r>
            <a:endParaRPr sz="1700">
              <a:solidFill>
                <a:srgbClr val="424242"/>
              </a:solidFill>
              <a:latin typeface="Calibri"/>
              <a:ea typeface="Calibri"/>
              <a:cs typeface="Calibri"/>
              <a:sym typeface="Calibri"/>
            </a:endParaRPr>
          </a:p>
          <a:p>
            <a:pPr indent="0" lvl="0" marL="0" rtl="0" algn="l">
              <a:spcBef>
                <a:spcPts val="500"/>
              </a:spcBef>
              <a:spcAft>
                <a:spcPts val="0"/>
              </a:spcAft>
              <a:buNone/>
            </a:pPr>
            <a:r>
              <a:t/>
            </a:r>
            <a:endParaRPr sz="1700">
              <a:solidFill>
                <a:srgbClr val="424242"/>
              </a:solidFill>
              <a:latin typeface="Calibri"/>
              <a:ea typeface="Calibri"/>
              <a:cs typeface="Calibri"/>
              <a:sym typeface="Calibri"/>
            </a:endParaRPr>
          </a:p>
          <a:p>
            <a:pPr indent="-336550" lvl="0" marL="457200" rtl="0" algn="l">
              <a:spcBef>
                <a:spcPts val="500"/>
              </a:spcBef>
              <a:spcAft>
                <a:spcPts val="0"/>
              </a:spcAft>
              <a:buClr>
                <a:srgbClr val="424242"/>
              </a:buClr>
              <a:buSzPts val="1700"/>
              <a:buFont typeface="Calibri"/>
              <a:buAutoNum type="arabicPeriod"/>
            </a:pPr>
            <a:r>
              <a:rPr lang="en" sz="1700">
                <a:solidFill>
                  <a:srgbClr val="424242"/>
                </a:solidFill>
                <a:latin typeface="Calibri"/>
                <a:ea typeface="Calibri"/>
                <a:cs typeface="Calibri"/>
                <a:sym typeface="Calibri"/>
              </a:rPr>
              <a:t>For each expression, write an equivalent expression. </a:t>
            </a:r>
            <a:endParaRPr sz="1700">
              <a:solidFill>
                <a:srgbClr val="424242"/>
              </a:solidFill>
              <a:latin typeface="Calibri"/>
              <a:ea typeface="Calibri"/>
              <a:cs typeface="Calibri"/>
              <a:sym typeface="Calibri"/>
            </a:endParaRPr>
          </a:p>
          <a:p>
            <a:pPr indent="457200" lvl="0" marL="0" rtl="0" algn="l">
              <a:spcBef>
                <a:spcPts val="500"/>
              </a:spcBef>
              <a:spcAft>
                <a:spcPts val="0"/>
              </a:spcAft>
              <a:buNone/>
            </a:pPr>
            <a:r>
              <a:rPr lang="en" sz="1700">
                <a:solidFill>
                  <a:srgbClr val="424242"/>
                </a:solidFill>
                <a:latin typeface="Calibri"/>
                <a:ea typeface="Calibri"/>
                <a:cs typeface="Calibri"/>
                <a:sym typeface="Calibri"/>
              </a:rPr>
              <a:t>Show your reasoning.</a:t>
            </a:r>
            <a:endParaRPr sz="1700">
              <a:solidFill>
                <a:srgbClr val="424242"/>
              </a:solidFill>
              <a:latin typeface="Calibri"/>
              <a:ea typeface="Calibri"/>
              <a:cs typeface="Calibri"/>
              <a:sym typeface="Calibri"/>
            </a:endParaRPr>
          </a:p>
          <a:p>
            <a:pPr indent="457200" lvl="0" marL="0" rtl="0" algn="l">
              <a:spcBef>
                <a:spcPts val="500"/>
              </a:spcBef>
              <a:spcAft>
                <a:spcPts val="0"/>
              </a:spcAft>
              <a:buNone/>
            </a:pPr>
            <a:r>
              <a:t/>
            </a:r>
            <a:endParaRPr sz="500">
              <a:solidFill>
                <a:srgbClr val="424242"/>
              </a:solidFill>
              <a:latin typeface="Calibri"/>
              <a:ea typeface="Calibri"/>
              <a:cs typeface="Calibri"/>
              <a:sym typeface="Calibri"/>
            </a:endParaRPr>
          </a:p>
          <a:p>
            <a:pPr indent="-336550" lvl="1" marL="914400" rtl="0" algn="l">
              <a:spcBef>
                <a:spcPts val="500"/>
              </a:spcBef>
              <a:spcAft>
                <a:spcPts val="0"/>
              </a:spcAft>
              <a:buClr>
                <a:srgbClr val="424242"/>
              </a:buClr>
              <a:buSzPts val="1700"/>
              <a:buFont typeface="Calibri"/>
              <a:buAutoNum type="alphaLcPeriod"/>
            </a:pPr>
            <a:r>
              <a:rPr lang="en" sz="1700">
                <a:solidFill>
                  <a:srgbClr val="424242"/>
                </a:solidFill>
                <a:latin typeface="Calibri"/>
                <a:ea typeface="Calibri"/>
                <a:cs typeface="Calibri"/>
                <a:sym typeface="Calibri"/>
              </a:rPr>
              <a:t>(</a:t>
            </a:r>
            <a:r>
              <a:rPr i="1" lang="en" sz="1700">
                <a:solidFill>
                  <a:srgbClr val="424242"/>
                </a:solidFill>
                <a:latin typeface="Times New Roman"/>
                <a:ea typeface="Times New Roman"/>
                <a:cs typeface="Times New Roman"/>
                <a:sym typeface="Times New Roman"/>
              </a:rPr>
              <a:t>x </a:t>
            </a:r>
            <a:r>
              <a:rPr lang="en" sz="1700">
                <a:solidFill>
                  <a:srgbClr val="424242"/>
                </a:solidFill>
                <a:latin typeface="Calibri"/>
                <a:ea typeface="Calibri"/>
                <a:cs typeface="Calibri"/>
                <a:sym typeface="Calibri"/>
              </a:rPr>
              <a:t>+ 1)(</a:t>
            </a:r>
            <a:r>
              <a:rPr i="1" lang="en" sz="1700">
                <a:solidFill>
                  <a:srgbClr val="424242"/>
                </a:solidFill>
                <a:latin typeface="Times New Roman"/>
                <a:ea typeface="Times New Roman"/>
                <a:cs typeface="Times New Roman"/>
                <a:sym typeface="Times New Roman"/>
              </a:rPr>
              <a:t>x </a:t>
            </a:r>
            <a:r>
              <a:rPr lang="en" sz="1700">
                <a:solidFill>
                  <a:srgbClr val="424242"/>
                </a:solidFill>
                <a:latin typeface="Calibri"/>
                <a:ea typeface="Calibri"/>
                <a:cs typeface="Calibri"/>
                <a:sym typeface="Calibri"/>
              </a:rPr>
              <a:t>− 1)</a:t>
            </a:r>
            <a:endParaRPr sz="1700">
              <a:solidFill>
                <a:srgbClr val="424242"/>
              </a:solidFill>
              <a:latin typeface="Calibri"/>
              <a:ea typeface="Calibri"/>
              <a:cs typeface="Calibri"/>
              <a:sym typeface="Calibri"/>
            </a:endParaRPr>
          </a:p>
          <a:p>
            <a:pPr indent="-336550" lvl="1" marL="914400" rtl="0" algn="l">
              <a:spcBef>
                <a:spcPts val="500"/>
              </a:spcBef>
              <a:spcAft>
                <a:spcPts val="0"/>
              </a:spcAft>
              <a:buClr>
                <a:srgbClr val="424242"/>
              </a:buClr>
              <a:buSzPts val="1700"/>
              <a:buFont typeface="Calibri"/>
              <a:buAutoNum type="alphaLcPeriod"/>
            </a:pPr>
            <a:r>
              <a:rPr lang="en" sz="1700">
                <a:solidFill>
                  <a:srgbClr val="424242"/>
                </a:solidFill>
                <a:latin typeface="Calibri"/>
                <a:ea typeface="Calibri"/>
                <a:cs typeface="Calibri"/>
                <a:sym typeface="Calibri"/>
              </a:rPr>
              <a:t>(</a:t>
            </a:r>
            <a:r>
              <a:rPr i="1" lang="en" sz="1700">
                <a:solidFill>
                  <a:srgbClr val="424242"/>
                </a:solidFill>
                <a:latin typeface="Times New Roman"/>
                <a:ea typeface="Times New Roman"/>
                <a:cs typeface="Times New Roman"/>
                <a:sym typeface="Times New Roman"/>
              </a:rPr>
              <a:t>x </a:t>
            </a:r>
            <a:r>
              <a:rPr lang="en" sz="1700">
                <a:solidFill>
                  <a:srgbClr val="424242"/>
                </a:solidFill>
                <a:latin typeface="Calibri"/>
                <a:ea typeface="Calibri"/>
                <a:cs typeface="Calibri"/>
                <a:sym typeface="Calibri"/>
              </a:rPr>
              <a:t>− 2)(</a:t>
            </a:r>
            <a:r>
              <a:rPr i="1" lang="en" sz="1700">
                <a:solidFill>
                  <a:srgbClr val="424242"/>
                </a:solidFill>
                <a:latin typeface="Times New Roman"/>
                <a:ea typeface="Times New Roman"/>
                <a:cs typeface="Times New Roman"/>
                <a:sym typeface="Times New Roman"/>
              </a:rPr>
              <a:t>x </a:t>
            </a:r>
            <a:r>
              <a:rPr lang="en" sz="1700">
                <a:solidFill>
                  <a:srgbClr val="424242"/>
                </a:solidFill>
                <a:latin typeface="Calibri"/>
                <a:ea typeface="Calibri"/>
                <a:cs typeface="Calibri"/>
                <a:sym typeface="Calibri"/>
              </a:rPr>
              <a:t>+ 3)</a:t>
            </a:r>
            <a:endParaRPr sz="1700">
              <a:solidFill>
                <a:srgbClr val="424242"/>
              </a:solidFill>
              <a:latin typeface="Calibri"/>
              <a:ea typeface="Calibri"/>
              <a:cs typeface="Calibri"/>
              <a:sym typeface="Calibri"/>
            </a:endParaRPr>
          </a:p>
          <a:p>
            <a:pPr indent="-336550" lvl="1" marL="914400" rtl="0" algn="l">
              <a:spcBef>
                <a:spcPts val="500"/>
              </a:spcBef>
              <a:spcAft>
                <a:spcPts val="500"/>
              </a:spcAft>
              <a:buClr>
                <a:srgbClr val="424242"/>
              </a:buClr>
              <a:buSzPts val="1700"/>
              <a:buFont typeface="Calibri"/>
              <a:buAutoNum type="alphaLcPeriod"/>
            </a:pPr>
            <a:r>
              <a:rPr lang="en" sz="1700">
                <a:solidFill>
                  <a:srgbClr val="424242"/>
                </a:solidFill>
                <a:latin typeface="Calibri"/>
                <a:ea typeface="Calibri"/>
                <a:cs typeface="Calibri"/>
                <a:sym typeface="Calibri"/>
              </a:rPr>
              <a:t>(</a:t>
            </a:r>
            <a:r>
              <a:rPr i="1" lang="en" sz="1700">
                <a:solidFill>
                  <a:srgbClr val="424242"/>
                </a:solidFill>
                <a:latin typeface="Times New Roman"/>
                <a:ea typeface="Times New Roman"/>
                <a:cs typeface="Times New Roman"/>
                <a:sym typeface="Times New Roman"/>
              </a:rPr>
              <a:t>x </a:t>
            </a:r>
            <a:r>
              <a:rPr lang="en" sz="1700">
                <a:solidFill>
                  <a:srgbClr val="424242"/>
                </a:solidFill>
                <a:latin typeface="Calibri"/>
                <a:ea typeface="Calibri"/>
                <a:cs typeface="Calibri"/>
                <a:sym typeface="Calibri"/>
              </a:rPr>
              <a:t>− 2)</a:t>
            </a:r>
            <a:r>
              <a:rPr baseline="30000" lang="en" sz="1700">
                <a:solidFill>
                  <a:srgbClr val="424242"/>
                </a:solidFill>
                <a:latin typeface="Calibri"/>
                <a:ea typeface="Calibri"/>
                <a:cs typeface="Calibri"/>
                <a:sym typeface="Calibri"/>
              </a:rPr>
              <a:t>2</a:t>
            </a:r>
            <a:endParaRPr baseline="30000" sz="1700">
              <a:solidFill>
                <a:srgbClr val="424242"/>
              </a:solidFill>
              <a:latin typeface="Calibri"/>
              <a:ea typeface="Calibri"/>
              <a:cs typeface="Calibri"/>
              <a:sym typeface="Calibri"/>
            </a:endParaRPr>
          </a:p>
        </p:txBody>
      </p:sp>
      <p:pic>
        <p:nvPicPr>
          <p:cNvPr id="166" name="Google Shape;166;p16" title="Screenshot_2025-10-27_153446-removebg-preview.png"/>
          <p:cNvPicPr preferRelativeResize="0"/>
          <p:nvPr/>
        </p:nvPicPr>
        <p:blipFill>
          <a:blip r:embed="rId3">
            <a:alphaModFix/>
          </a:blip>
          <a:stretch>
            <a:fillRect/>
          </a:stretch>
        </p:blipFill>
        <p:spPr>
          <a:xfrm>
            <a:off x="2729775" y="2527000"/>
            <a:ext cx="4280026" cy="1271575"/>
          </a:xfrm>
          <a:prstGeom prst="rect">
            <a:avLst/>
          </a:prstGeom>
          <a:noFill/>
          <a:ln>
            <a:noFill/>
          </a:ln>
        </p:spPr>
      </p:pic>
      <p:sp>
        <p:nvSpPr>
          <p:cNvPr id="167" name="Google Shape;167;p16"/>
          <p:cNvSpPr/>
          <p:nvPr/>
        </p:nvSpPr>
        <p:spPr>
          <a:xfrm>
            <a:off x="2785950" y="3798592"/>
            <a:ext cx="3960900" cy="3387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latin typeface="Calibri"/>
                <a:ea typeface="Calibri"/>
                <a:cs typeface="Calibri"/>
                <a:sym typeface="Calibri"/>
              </a:rPr>
              <a:t>Example Diagram</a:t>
            </a:r>
            <a:endParaRPr b="1">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173" name="Google Shape;173;p17"/>
          <p:cNvSpPr txBox="1"/>
          <p:nvPr>
            <p:ph idx="1" type="body"/>
          </p:nvPr>
        </p:nvSpPr>
        <p:spPr>
          <a:xfrm>
            <a:off x="310900" y="1022393"/>
            <a:ext cx="8461800" cy="712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Which of the following expressions is equivalent to (</a:t>
            </a:r>
            <a:r>
              <a:rPr i="1" lang="en">
                <a:latin typeface="Times New Roman"/>
                <a:ea typeface="Times New Roman"/>
                <a:cs typeface="Times New Roman"/>
                <a:sym typeface="Times New Roman"/>
              </a:rPr>
              <a:t>x </a:t>
            </a:r>
            <a:r>
              <a:rPr lang="en"/>
              <a:t>− 2)</a:t>
            </a:r>
            <a:r>
              <a:rPr baseline="30000" lang="en"/>
              <a:t>2</a:t>
            </a:r>
            <a:r>
              <a:rPr lang="en"/>
              <a:t>?</a:t>
            </a:r>
            <a:endParaRPr/>
          </a:p>
        </p:txBody>
      </p:sp>
      <p:sp>
        <p:nvSpPr>
          <p:cNvPr id="174" name="Google Shape;174;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75" name="Google Shape;175;p17"/>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7.9.2 Finding Products of Differences</a:t>
            </a:r>
            <a:endParaRPr sz="1000"/>
          </a:p>
        </p:txBody>
      </p:sp>
      <p:sp>
        <p:nvSpPr>
          <p:cNvPr id="176" name="Google Shape;176;p17"/>
          <p:cNvSpPr txBox="1"/>
          <p:nvPr/>
        </p:nvSpPr>
        <p:spPr>
          <a:xfrm>
            <a:off x="4568084" y="1944234"/>
            <a:ext cx="3524700" cy="22047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lphaLcPeriod"/>
            </a:pPr>
            <a:r>
              <a:rPr i="1" lang="en" sz="1800">
                <a:solidFill>
                  <a:srgbClr val="424242"/>
                </a:solidFill>
                <a:latin typeface="Times New Roman"/>
                <a:ea typeface="Times New Roman"/>
                <a:cs typeface="Times New Roman"/>
                <a:sym typeface="Times New Roman"/>
              </a:rPr>
              <a:t>x</a:t>
            </a:r>
            <a:r>
              <a:rPr baseline="30000" lang="en" sz="1800">
                <a:solidFill>
                  <a:srgbClr val="424242"/>
                </a:solidFill>
                <a:latin typeface="Calibri"/>
                <a:ea typeface="Calibri"/>
                <a:cs typeface="Calibri"/>
                <a:sym typeface="Calibri"/>
              </a:rPr>
              <a:t>2</a:t>
            </a:r>
            <a:r>
              <a:rPr lang="en" sz="1800">
                <a:solidFill>
                  <a:srgbClr val="424242"/>
                </a:solidFill>
                <a:latin typeface="Calibri"/>
                <a:ea typeface="Calibri"/>
                <a:cs typeface="Calibri"/>
                <a:sym typeface="Calibri"/>
              </a:rPr>
              <a:t> -  4</a:t>
            </a:r>
            <a:endParaRPr baseline="30000"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lphaLcPeriod"/>
            </a:pPr>
            <a:r>
              <a:rPr i="1" lang="en" sz="1800">
                <a:solidFill>
                  <a:srgbClr val="424242"/>
                </a:solidFill>
                <a:latin typeface="Times New Roman"/>
                <a:ea typeface="Times New Roman"/>
                <a:cs typeface="Times New Roman"/>
                <a:sym typeface="Times New Roman"/>
              </a:rPr>
              <a:t>x</a:t>
            </a:r>
            <a:r>
              <a:rPr baseline="30000" lang="en" sz="1800">
                <a:solidFill>
                  <a:srgbClr val="424242"/>
                </a:solidFill>
                <a:latin typeface="Calibri"/>
                <a:ea typeface="Calibri"/>
                <a:cs typeface="Calibri"/>
                <a:sym typeface="Calibri"/>
              </a:rPr>
              <a:t>2</a:t>
            </a:r>
            <a:r>
              <a:rPr lang="en" sz="1800">
                <a:solidFill>
                  <a:srgbClr val="424242"/>
                </a:solidFill>
                <a:latin typeface="Calibri"/>
                <a:ea typeface="Calibri"/>
                <a:cs typeface="Calibri"/>
                <a:sym typeface="Calibri"/>
              </a:rPr>
              <a:t> + 4</a:t>
            </a:r>
            <a:endParaRPr baseline="30000"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lphaLcPeriod"/>
            </a:pPr>
            <a:r>
              <a:rPr i="1" lang="en" sz="1800">
                <a:solidFill>
                  <a:srgbClr val="424242"/>
                </a:solidFill>
                <a:latin typeface="Times New Roman"/>
                <a:ea typeface="Times New Roman"/>
                <a:cs typeface="Times New Roman"/>
                <a:sym typeface="Times New Roman"/>
              </a:rPr>
              <a:t>x</a:t>
            </a:r>
            <a:r>
              <a:rPr baseline="30000" lang="en" sz="1800">
                <a:solidFill>
                  <a:srgbClr val="424242"/>
                </a:solidFill>
                <a:latin typeface="Calibri"/>
                <a:ea typeface="Calibri"/>
                <a:cs typeface="Calibri"/>
                <a:sym typeface="Calibri"/>
              </a:rPr>
              <a:t>2</a:t>
            </a:r>
            <a:r>
              <a:rPr lang="en" sz="1800">
                <a:solidFill>
                  <a:srgbClr val="424242"/>
                </a:solidFill>
                <a:latin typeface="Calibri"/>
                <a:ea typeface="Calibri"/>
                <a:cs typeface="Calibri"/>
                <a:sym typeface="Calibri"/>
              </a:rPr>
              <a:t> -  4</a:t>
            </a:r>
            <a:r>
              <a:rPr i="1" lang="en" sz="1800">
                <a:solidFill>
                  <a:srgbClr val="424242"/>
                </a:solidFill>
                <a:latin typeface="Times New Roman"/>
                <a:ea typeface="Times New Roman"/>
                <a:cs typeface="Times New Roman"/>
                <a:sym typeface="Times New Roman"/>
              </a:rPr>
              <a:t>x </a:t>
            </a:r>
            <a:r>
              <a:rPr lang="en" sz="1800">
                <a:solidFill>
                  <a:srgbClr val="424242"/>
                </a:solidFill>
                <a:latin typeface="Calibri"/>
                <a:ea typeface="Calibri"/>
                <a:cs typeface="Calibri"/>
                <a:sym typeface="Calibri"/>
              </a:rPr>
              <a:t>+ 4</a:t>
            </a:r>
            <a:endParaRPr baseline="30000" sz="1800">
              <a:solidFill>
                <a:srgbClr val="424242"/>
              </a:solidFill>
              <a:latin typeface="Calibri"/>
              <a:ea typeface="Calibri"/>
              <a:cs typeface="Calibri"/>
              <a:sym typeface="Calibri"/>
            </a:endParaRPr>
          </a:p>
          <a:p>
            <a:pPr indent="-342900" lvl="0" marL="457200" rtl="0" algn="l">
              <a:spcBef>
                <a:spcPts val="1000"/>
              </a:spcBef>
              <a:spcAft>
                <a:spcPts val="1000"/>
              </a:spcAft>
              <a:buClr>
                <a:srgbClr val="424242"/>
              </a:buClr>
              <a:buSzPts val="1800"/>
              <a:buFont typeface="Calibri"/>
              <a:buAutoNum type="alphaLcPeriod"/>
            </a:pPr>
            <a:r>
              <a:rPr i="1" lang="en" sz="1800">
                <a:solidFill>
                  <a:srgbClr val="424242"/>
                </a:solidFill>
                <a:latin typeface="Times New Roman"/>
                <a:ea typeface="Times New Roman"/>
                <a:cs typeface="Times New Roman"/>
                <a:sym typeface="Times New Roman"/>
              </a:rPr>
              <a:t>x</a:t>
            </a:r>
            <a:r>
              <a:rPr baseline="30000" lang="en" sz="1800">
                <a:solidFill>
                  <a:srgbClr val="424242"/>
                </a:solidFill>
                <a:latin typeface="Calibri"/>
                <a:ea typeface="Calibri"/>
                <a:cs typeface="Calibri"/>
                <a:sym typeface="Calibri"/>
              </a:rPr>
              <a:t>2</a:t>
            </a:r>
            <a:r>
              <a:rPr lang="en" sz="1800">
                <a:solidFill>
                  <a:srgbClr val="424242"/>
                </a:solidFill>
                <a:latin typeface="Calibri"/>
                <a:ea typeface="Calibri"/>
                <a:cs typeface="Calibri"/>
                <a:sym typeface="Calibri"/>
              </a:rPr>
              <a:t> +  4</a:t>
            </a:r>
            <a:r>
              <a:rPr i="1" lang="en" sz="1800">
                <a:solidFill>
                  <a:srgbClr val="424242"/>
                </a:solidFill>
                <a:latin typeface="Times New Roman"/>
                <a:ea typeface="Times New Roman"/>
                <a:cs typeface="Times New Roman"/>
                <a:sym typeface="Times New Roman"/>
              </a:rPr>
              <a:t>x </a:t>
            </a:r>
            <a:r>
              <a:rPr lang="en" sz="1800">
                <a:solidFill>
                  <a:srgbClr val="424242"/>
                </a:solidFill>
                <a:latin typeface="Calibri"/>
                <a:ea typeface="Calibri"/>
                <a:cs typeface="Calibri"/>
                <a:sym typeface="Calibri"/>
              </a:rPr>
              <a:t>+ 4</a:t>
            </a:r>
            <a:endParaRPr sz="1800">
              <a:solidFill>
                <a:srgbClr val="424242"/>
              </a:solidFill>
              <a:latin typeface="Calibri"/>
              <a:ea typeface="Calibri"/>
              <a:cs typeface="Calibri"/>
              <a:sym typeface="Calibri"/>
            </a:endParaRPr>
          </a:p>
        </p:txBody>
      </p:sp>
      <p:pic>
        <p:nvPicPr>
          <p:cNvPr id="177" name="Google Shape;177;p17" title="self-checl-1.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178" name="Google Shape;178;p17">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pic>
        <p:nvPicPr>
          <p:cNvPr id="179" name="Google Shape;179;p17" title="Screenshot 2025-10-15 132111.png"/>
          <p:cNvPicPr preferRelativeResize="0"/>
          <p:nvPr/>
        </p:nvPicPr>
        <p:blipFill>
          <a:blip r:embed="rId4">
            <a:alphaModFix/>
          </a:blip>
          <a:stretch>
            <a:fillRect/>
          </a:stretch>
        </p:blipFill>
        <p:spPr>
          <a:xfrm>
            <a:off x="990813" y="1883642"/>
            <a:ext cx="3295650" cy="18478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83" name="Shape 183"/>
        <p:cNvGrpSpPr/>
        <p:nvPr/>
      </p:nvGrpSpPr>
      <p:grpSpPr>
        <a:xfrm>
          <a:off x="0" y="0"/>
          <a:ext cx="0" cy="0"/>
          <a:chOff x="0" y="0"/>
          <a:chExt cx="0" cy="0"/>
        </a:xfrm>
      </p:grpSpPr>
      <p:sp>
        <p:nvSpPr>
          <p:cNvPr id="184" name="Google Shape;184;p18"/>
          <p:cNvSpPr txBox="1"/>
          <p:nvPr>
            <p:ph type="title"/>
          </p:nvPr>
        </p:nvSpPr>
        <p:spPr>
          <a:xfrm>
            <a:off x="292608" y="448056"/>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185" name="Google Shape;185;p1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6" name="Google Shape;186;p18"/>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7.9.2 Finding Products of Differences - Additional Resources</a:t>
            </a:r>
            <a:endParaRPr sz="1000"/>
          </a:p>
        </p:txBody>
      </p:sp>
      <p:pic>
        <p:nvPicPr>
          <p:cNvPr id="187" name="Google Shape;187;p18"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188" name="Google Shape;188;p18"/>
          <p:cNvSpPr txBox="1"/>
          <p:nvPr/>
        </p:nvSpPr>
        <p:spPr>
          <a:xfrm>
            <a:off x="1188300" y="1410650"/>
            <a:ext cx="6767400" cy="1033500"/>
          </a:xfrm>
          <a:prstGeom prst="rect">
            <a:avLst/>
          </a:prstGeom>
          <a:solidFill>
            <a:schemeClr val="lt2"/>
          </a:solid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0"/>
              </a:spcAft>
              <a:buNone/>
            </a:pPr>
            <a:r>
              <a:rPr b="1" lang="en" sz="2100">
                <a:solidFill>
                  <a:schemeClr val="dk1"/>
                </a:solidFill>
                <a:latin typeface="Calibri"/>
                <a:ea typeface="Calibri"/>
                <a:cs typeface="Calibri"/>
                <a:sym typeface="Calibri"/>
              </a:rPr>
              <a:t>In a previous lesson, you learned how to square a binomial.</a:t>
            </a:r>
            <a:endParaRPr b="1" sz="2100">
              <a:solidFill>
                <a:schemeClr val="dk1"/>
              </a:solidFill>
              <a:latin typeface="Calibri"/>
              <a:ea typeface="Calibri"/>
              <a:cs typeface="Calibri"/>
              <a:sym typeface="Calibri"/>
            </a:endParaRPr>
          </a:p>
          <a:p>
            <a:pPr indent="0" lvl="0" marL="0" rtl="0" algn="ctr">
              <a:lnSpc>
                <a:spcPct val="115000"/>
              </a:lnSpc>
              <a:spcBef>
                <a:spcPts val="1200"/>
              </a:spcBef>
              <a:spcAft>
                <a:spcPts val="0"/>
              </a:spcAft>
              <a:buNone/>
            </a:pPr>
            <a:r>
              <a:rPr lang="en" sz="2100">
                <a:solidFill>
                  <a:schemeClr val="dk1"/>
                </a:solidFill>
                <a:latin typeface="Calibri"/>
                <a:ea typeface="Calibri"/>
                <a:cs typeface="Calibri"/>
                <a:sym typeface="Calibri"/>
              </a:rPr>
              <a:t>(</a:t>
            </a:r>
            <a:r>
              <a:rPr i="1" lang="en" sz="2100">
                <a:solidFill>
                  <a:schemeClr val="dk1"/>
                </a:solidFill>
                <a:latin typeface="Times New Roman"/>
                <a:ea typeface="Times New Roman"/>
                <a:cs typeface="Times New Roman"/>
                <a:sym typeface="Times New Roman"/>
              </a:rPr>
              <a:t>a </a:t>
            </a:r>
            <a:r>
              <a:rPr lang="en" sz="2100">
                <a:solidFill>
                  <a:schemeClr val="dk1"/>
                </a:solidFill>
                <a:latin typeface="Calibri"/>
                <a:ea typeface="Calibri"/>
                <a:cs typeface="Calibri"/>
                <a:sym typeface="Calibri"/>
              </a:rPr>
              <a:t>+ </a:t>
            </a:r>
            <a:r>
              <a:rPr i="1" lang="en" sz="2100">
                <a:solidFill>
                  <a:schemeClr val="dk1"/>
                </a:solidFill>
                <a:latin typeface="Times New Roman"/>
                <a:ea typeface="Times New Roman"/>
                <a:cs typeface="Times New Roman"/>
                <a:sym typeface="Times New Roman"/>
              </a:rPr>
              <a:t>b</a:t>
            </a:r>
            <a:r>
              <a:rPr lang="en" sz="2100">
                <a:solidFill>
                  <a:schemeClr val="dk1"/>
                </a:solidFill>
                <a:latin typeface="Calibri"/>
                <a:ea typeface="Calibri"/>
                <a:cs typeface="Calibri"/>
                <a:sym typeface="Calibri"/>
              </a:rPr>
              <a:t>)</a:t>
            </a:r>
            <a:r>
              <a:rPr baseline="30000" lang="en" sz="2100">
                <a:solidFill>
                  <a:schemeClr val="dk1"/>
                </a:solidFill>
                <a:latin typeface="Calibri"/>
                <a:ea typeface="Calibri"/>
                <a:cs typeface="Calibri"/>
                <a:sym typeface="Calibri"/>
              </a:rPr>
              <a:t>2 </a:t>
            </a:r>
            <a:r>
              <a:rPr lang="en" sz="2100">
                <a:solidFill>
                  <a:schemeClr val="dk1"/>
                </a:solidFill>
                <a:latin typeface="Calibri"/>
                <a:ea typeface="Calibri"/>
                <a:cs typeface="Calibri"/>
                <a:sym typeface="Calibri"/>
              </a:rPr>
              <a:t>= </a:t>
            </a:r>
            <a:r>
              <a:rPr i="1" lang="en" sz="2100">
                <a:solidFill>
                  <a:schemeClr val="dk1"/>
                </a:solidFill>
                <a:latin typeface="Times New Roman"/>
                <a:ea typeface="Times New Roman"/>
                <a:cs typeface="Times New Roman"/>
                <a:sym typeface="Times New Roman"/>
              </a:rPr>
              <a:t>a</a:t>
            </a:r>
            <a:r>
              <a:rPr baseline="30000" lang="en" sz="2100">
                <a:solidFill>
                  <a:schemeClr val="dk1"/>
                </a:solidFill>
                <a:latin typeface="Calibri"/>
                <a:ea typeface="Calibri"/>
                <a:cs typeface="Calibri"/>
                <a:sym typeface="Calibri"/>
              </a:rPr>
              <a:t>2 </a:t>
            </a:r>
            <a:r>
              <a:rPr lang="en" sz="2100">
                <a:solidFill>
                  <a:schemeClr val="dk1"/>
                </a:solidFill>
                <a:latin typeface="Calibri"/>
                <a:ea typeface="Calibri"/>
                <a:cs typeface="Calibri"/>
                <a:sym typeface="Calibri"/>
              </a:rPr>
              <a:t>+ 2</a:t>
            </a:r>
            <a:r>
              <a:rPr i="1" lang="en" sz="2100">
                <a:solidFill>
                  <a:schemeClr val="dk1"/>
                </a:solidFill>
                <a:latin typeface="Times New Roman"/>
                <a:ea typeface="Times New Roman"/>
                <a:cs typeface="Times New Roman"/>
                <a:sym typeface="Times New Roman"/>
              </a:rPr>
              <a:t>ab </a:t>
            </a:r>
            <a:r>
              <a:rPr lang="en" sz="2100">
                <a:solidFill>
                  <a:schemeClr val="dk1"/>
                </a:solidFill>
                <a:latin typeface="Calibri"/>
                <a:ea typeface="Calibri"/>
                <a:cs typeface="Calibri"/>
                <a:sym typeface="Calibri"/>
              </a:rPr>
              <a:t>+ </a:t>
            </a:r>
            <a:r>
              <a:rPr i="1" lang="en" sz="2100">
                <a:solidFill>
                  <a:schemeClr val="dk1"/>
                </a:solidFill>
                <a:latin typeface="Times New Roman"/>
                <a:ea typeface="Times New Roman"/>
                <a:cs typeface="Times New Roman"/>
                <a:sym typeface="Times New Roman"/>
              </a:rPr>
              <a:t>b</a:t>
            </a:r>
            <a:r>
              <a:rPr baseline="30000" lang="en" sz="2100">
                <a:solidFill>
                  <a:schemeClr val="dk1"/>
                </a:solidFill>
                <a:latin typeface="Calibri"/>
                <a:ea typeface="Calibri"/>
                <a:cs typeface="Calibri"/>
                <a:sym typeface="Calibri"/>
              </a:rPr>
              <a:t>2</a:t>
            </a:r>
            <a:r>
              <a:rPr lang="en" sz="2100">
                <a:solidFill>
                  <a:schemeClr val="dk1"/>
                </a:solidFill>
                <a:latin typeface="Calibri"/>
                <a:ea typeface="Calibri"/>
                <a:cs typeface="Calibri"/>
                <a:sym typeface="Calibri"/>
              </a:rPr>
              <a:t> and (</a:t>
            </a:r>
            <a:r>
              <a:rPr i="1" lang="en" sz="2100">
                <a:solidFill>
                  <a:schemeClr val="dk1"/>
                </a:solidFill>
                <a:latin typeface="Times New Roman"/>
                <a:ea typeface="Times New Roman"/>
                <a:cs typeface="Times New Roman"/>
                <a:sym typeface="Times New Roman"/>
              </a:rPr>
              <a:t>a </a:t>
            </a:r>
            <a:r>
              <a:rPr lang="en" sz="2100">
                <a:solidFill>
                  <a:schemeClr val="dk1"/>
                </a:solidFill>
                <a:latin typeface="Calibri"/>
                <a:ea typeface="Calibri"/>
                <a:cs typeface="Calibri"/>
                <a:sym typeface="Calibri"/>
              </a:rPr>
              <a:t>− </a:t>
            </a:r>
            <a:r>
              <a:rPr i="1" lang="en" sz="2100">
                <a:solidFill>
                  <a:schemeClr val="dk1"/>
                </a:solidFill>
                <a:latin typeface="Times New Roman"/>
                <a:ea typeface="Times New Roman"/>
                <a:cs typeface="Times New Roman"/>
                <a:sym typeface="Times New Roman"/>
              </a:rPr>
              <a:t>b</a:t>
            </a:r>
            <a:r>
              <a:rPr lang="en" sz="2100">
                <a:solidFill>
                  <a:schemeClr val="dk1"/>
                </a:solidFill>
                <a:latin typeface="Calibri"/>
                <a:ea typeface="Calibri"/>
                <a:cs typeface="Calibri"/>
                <a:sym typeface="Calibri"/>
              </a:rPr>
              <a:t>)</a:t>
            </a:r>
            <a:r>
              <a:rPr baseline="30000" lang="en" sz="2100">
                <a:solidFill>
                  <a:schemeClr val="dk1"/>
                </a:solidFill>
                <a:latin typeface="Calibri"/>
                <a:ea typeface="Calibri"/>
                <a:cs typeface="Calibri"/>
                <a:sym typeface="Calibri"/>
              </a:rPr>
              <a:t>2 </a:t>
            </a:r>
            <a:r>
              <a:rPr lang="en" sz="2100">
                <a:solidFill>
                  <a:schemeClr val="dk1"/>
                </a:solidFill>
                <a:latin typeface="Calibri"/>
                <a:ea typeface="Calibri"/>
                <a:cs typeface="Calibri"/>
                <a:sym typeface="Calibri"/>
              </a:rPr>
              <a:t>= </a:t>
            </a:r>
            <a:r>
              <a:rPr i="1" lang="en" sz="2100">
                <a:solidFill>
                  <a:schemeClr val="dk1"/>
                </a:solidFill>
                <a:latin typeface="Times New Roman"/>
                <a:ea typeface="Times New Roman"/>
                <a:cs typeface="Times New Roman"/>
                <a:sym typeface="Times New Roman"/>
              </a:rPr>
              <a:t>a</a:t>
            </a:r>
            <a:r>
              <a:rPr baseline="30000" lang="en" sz="2100">
                <a:solidFill>
                  <a:schemeClr val="dk1"/>
                </a:solidFill>
                <a:latin typeface="Calibri"/>
                <a:ea typeface="Calibri"/>
                <a:cs typeface="Calibri"/>
                <a:sym typeface="Calibri"/>
              </a:rPr>
              <a:t>2 </a:t>
            </a:r>
            <a:r>
              <a:rPr lang="en" sz="2100">
                <a:solidFill>
                  <a:schemeClr val="dk1"/>
                </a:solidFill>
                <a:latin typeface="Calibri"/>
                <a:ea typeface="Calibri"/>
                <a:cs typeface="Calibri"/>
                <a:sym typeface="Calibri"/>
              </a:rPr>
              <a:t>− 2a</a:t>
            </a:r>
            <a:r>
              <a:rPr i="1" lang="en" sz="2100">
                <a:solidFill>
                  <a:schemeClr val="dk1"/>
                </a:solidFill>
                <a:latin typeface="Times New Roman"/>
                <a:ea typeface="Times New Roman"/>
                <a:cs typeface="Times New Roman"/>
                <a:sym typeface="Times New Roman"/>
              </a:rPr>
              <a:t>b </a:t>
            </a:r>
            <a:r>
              <a:rPr lang="en" sz="2100">
                <a:solidFill>
                  <a:schemeClr val="dk1"/>
                </a:solidFill>
                <a:latin typeface="Calibri"/>
                <a:ea typeface="Calibri"/>
                <a:cs typeface="Calibri"/>
                <a:sym typeface="Calibri"/>
              </a:rPr>
              <a:t>+ </a:t>
            </a:r>
            <a:r>
              <a:rPr i="1" lang="en" sz="2100">
                <a:solidFill>
                  <a:schemeClr val="dk1"/>
                </a:solidFill>
                <a:latin typeface="Times New Roman"/>
                <a:ea typeface="Times New Roman"/>
                <a:cs typeface="Times New Roman"/>
                <a:sym typeface="Times New Roman"/>
              </a:rPr>
              <a:t>b</a:t>
            </a:r>
            <a:r>
              <a:rPr baseline="30000" lang="en" sz="2100">
                <a:solidFill>
                  <a:schemeClr val="dk1"/>
                </a:solidFill>
                <a:latin typeface="Calibri"/>
                <a:ea typeface="Calibri"/>
                <a:cs typeface="Calibri"/>
                <a:sym typeface="Calibri"/>
              </a:rPr>
              <a:t>2</a:t>
            </a:r>
            <a:endParaRPr baseline="30000" sz="2100">
              <a:solidFill>
                <a:schemeClr val="dk1"/>
              </a:solidFill>
              <a:latin typeface="Calibri"/>
              <a:ea typeface="Calibri"/>
              <a:cs typeface="Calibri"/>
              <a:sym typeface="Calibri"/>
            </a:endParaRPr>
          </a:p>
        </p:txBody>
      </p:sp>
      <p:sp>
        <p:nvSpPr>
          <p:cNvPr id="189" name="Google Shape;189;p18"/>
          <p:cNvSpPr txBox="1"/>
          <p:nvPr/>
        </p:nvSpPr>
        <p:spPr>
          <a:xfrm>
            <a:off x="1238950" y="2834050"/>
            <a:ext cx="6716700" cy="170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Find the expression equivalent to:</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1800">
              <a:solidFill>
                <a:srgbClr val="424242"/>
              </a:solidFill>
              <a:latin typeface="Calibri"/>
              <a:ea typeface="Calibri"/>
              <a:cs typeface="Calibri"/>
              <a:sym typeface="Calibri"/>
            </a:endParaRPr>
          </a:p>
          <a:p>
            <a:pPr indent="-342900" lvl="0" marL="457200" rtl="0" algn="l">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x </a:t>
            </a:r>
            <a:r>
              <a:rPr lang="en" sz="1800">
                <a:solidFill>
                  <a:srgbClr val="424242"/>
                </a:solidFill>
                <a:latin typeface="Calibri"/>
                <a:ea typeface="Calibri"/>
                <a:cs typeface="Calibri"/>
                <a:sym typeface="Calibri"/>
              </a:rPr>
              <a:t>- 3)</a:t>
            </a:r>
            <a:r>
              <a:rPr baseline="30000" lang="en" sz="1800">
                <a:solidFill>
                  <a:srgbClr val="424242"/>
                </a:solidFill>
                <a:latin typeface="Calibri"/>
                <a:ea typeface="Calibri"/>
                <a:cs typeface="Calibri"/>
                <a:sym typeface="Calibri"/>
              </a:rPr>
              <a:t>2</a:t>
            </a:r>
            <a:endParaRPr baseline="30000" sz="1800">
              <a:solidFill>
                <a:srgbClr val="424242"/>
              </a:solidFill>
              <a:latin typeface="Calibri"/>
              <a:ea typeface="Calibri"/>
              <a:cs typeface="Calibri"/>
              <a:sym typeface="Calibri"/>
            </a:endParaRPr>
          </a:p>
          <a:p>
            <a:pPr indent="-342900" lvl="0" marL="457200" rtl="0" algn="l">
              <a:spcBef>
                <a:spcPts val="1000"/>
              </a:spcBef>
              <a:spcAft>
                <a:spcPts val="1000"/>
              </a:spcAft>
              <a:buClr>
                <a:srgbClr val="424242"/>
              </a:buClr>
              <a:buSzPts val="1800"/>
              <a:buFont typeface="Calibri"/>
              <a:buAutoNum type="arabicPeriod"/>
            </a:pP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x </a:t>
            </a:r>
            <a:r>
              <a:rPr lang="en" sz="1800">
                <a:solidFill>
                  <a:srgbClr val="424242"/>
                </a:solidFill>
                <a:latin typeface="Calibri"/>
                <a:ea typeface="Calibri"/>
                <a:cs typeface="Calibri"/>
                <a:sym typeface="Calibri"/>
              </a:rPr>
              <a:t>- 4)(</a:t>
            </a:r>
            <a:r>
              <a:rPr i="1" lang="en" sz="1800">
                <a:solidFill>
                  <a:srgbClr val="424242"/>
                </a:solidFill>
                <a:latin typeface="Times New Roman"/>
                <a:ea typeface="Times New Roman"/>
                <a:cs typeface="Times New Roman"/>
                <a:sym typeface="Times New Roman"/>
              </a:rPr>
              <a:t>x </a:t>
            </a:r>
            <a:r>
              <a:rPr lang="en" sz="1800">
                <a:solidFill>
                  <a:srgbClr val="424242"/>
                </a:solidFill>
                <a:latin typeface="Calibri"/>
                <a:ea typeface="Calibri"/>
                <a:cs typeface="Calibri"/>
                <a:sym typeface="Calibri"/>
              </a:rPr>
              <a:t>+ 2)</a:t>
            </a:r>
            <a:endParaRPr sz="1800">
              <a:solidFill>
                <a:srgbClr val="424242"/>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19"/>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95" name="Google Shape;195;p19"/>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96" name="Google Shape;196;p19"/>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97" name="Google Shape;197;p19"/>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98" name="Google Shape;198;p19"/>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99" name="Google Shape;199;p19"/>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00" name="Google Shape;200;p19"/>
          <p:cNvCxnSpPr>
            <a:stCxn id="194" idx="2"/>
            <a:endCxn id="196"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201" name="Google Shape;201;p19"/>
          <p:cNvCxnSpPr>
            <a:stCxn id="196" idx="3"/>
            <a:endCxn id="195"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202" name="Google Shape;202;p19"/>
          <p:cNvCxnSpPr>
            <a:stCxn id="195" idx="3"/>
            <a:endCxn id="197"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203" name="Google Shape;203;p19"/>
          <p:cNvCxnSpPr>
            <a:stCxn id="197" idx="3"/>
            <a:endCxn id="199"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204" name="Google Shape;204;p19"/>
          <p:cNvCxnSpPr>
            <a:stCxn id="199" idx="3"/>
            <a:endCxn id="198"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205" name="Google Shape;205;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06" name="Google Shape;206;p19"/>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207" name="Google Shape;207;p19" title="hugeicons_chart-down.png"/>
          <p:cNvPicPr preferRelativeResize="0"/>
          <p:nvPr/>
        </p:nvPicPr>
        <p:blipFill>
          <a:blip r:embed="rId3">
            <a:alphaModFix/>
          </a:blip>
          <a:stretch>
            <a:fillRect/>
          </a:stretch>
        </p:blipFill>
        <p:spPr>
          <a:xfrm>
            <a:off x="4902133" y="3200400"/>
            <a:ext cx="228600" cy="228600"/>
          </a:xfrm>
          <a:prstGeom prst="rect">
            <a:avLst/>
          </a:prstGeom>
          <a:noFill/>
          <a:ln>
            <a:noFill/>
          </a:ln>
        </p:spPr>
      </p:pic>
      <p:sp>
        <p:nvSpPr>
          <p:cNvPr id="208" name="Google Shape;208;p19"/>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209" name="Google Shape;209;p19"/>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210" name="Google Shape;210;p19"/>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211" name="Google Shape;211;p19" title="hugeicons_start-up-02.png"/>
          <p:cNvPicPr preferRelativeResize="0"/>
          <p:nvPr/>
        </p:nvPicPr>
        <p:blipFill>
          <a:blip r:embed="rId4">
            <a:alphaModFix/>
          </a:blip>
          <a:stretch>
            <a:fillRect/>
          </a:stretch>
        </p:blipFill>
        <p:spPr>
          <a:xfrm>
            <a:off x="1084454" y="1554480"/>
            <a:ext cx="228600" cy="228600"/>
          </a:xfrm>
          <a:prstGeom prst="rect">
            <a:avLst/>
          </a:prstGeom>
          <a:noFill/>
          <a:ln>
            <a:noFill/>
          </a:ln>
        </p:spPr>
      </p:pic>
      <p:sp>
        <p:nvSpPr>
          <p:cNvPr id="212" name="Google Shape;212;p19"/>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13" name="Google Shape;213;p19" title="hugeicons_centralized.png"/>
          <p:cNvPicPr preferRelativeResize="0"/>
          <p:nvPr/>
        </p:nvPicPr>
        <p:blipFill>
          <a:blip r:embed="rId5">
            <a:alphaModFix/>
          </a:blip>
          <a:stretch>
            <a:fillRect/>
          </a:stretch>
        </p:blipFill>
        <p:spPr>
          <a:xfrm>
            <a:off x="7799832" y="3200400"/>
            <a:ext cx="228600" cy="228600"/>
          </a:xfrm>
          <a:prstGeom prst="rect">
            <a:avLst/>
          </a:prstGeom>
          <a:noFill/>
          <a:ln>
            <a:noFill/>
          </a:ln>
        </p:spPr>
      </p:pic>
      <p:pic>
        <p:nvPicPr>
          <p:cNvPr id="214" name="Google Shape;214;p19" title="hugeicons_pencil.png"/>
          <p:cNvPicPr preferRelativeResize="0"/>
          <p:nvPr/>
        </p:nvPicPr>
        <p:blipFill>
          <a:blip r:embed="rId6">
            <a:alphaModFix/>
          </a:blip>
          <a:stretch>
            <a:fillRect/>
          </a:stretch>
        </p:blipFill>
        <p:spPr>
          <a:xfrm>
            <a:off x="6519672" y="1554480"/>
            <a:ext cx="228600" cy="228600"/>
          </a:xfrm>
          <a:prstGeom prst="rect">
            <a:avLst/>
          </a:prstGeom>
          <a:noFill/>
          <a:ln>
            <a:noFill/>
          </a:ln>
        </p:spPr>
      </p:pic>
      <p:sp>
        <p:nvSpPr>
          <p:cNvPr id="215" name="Google Shape;215;p19"/>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216" name="Google Shape;216;p19"/>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217" name="Google Shape;217;p19" title="hugeicons_task-done-01.png"/>
          <p:cNvPicPr preferRelativeResize="0"/>
          <p:nvPr/>
        </p:nvPicPr>
        <p:blipFill>
          <a:blip r:embed="rId7">
            <a:alphaModFix/>
          </a:blip>
          <a:stretch>
            <a:fillRect/>
          </a:stretch>
        </p:blipFill>
        <p:spPr>
          <a:xfrm>
            <a:off x="3623168" y="1554480"/>
            <a:ext cx="228600" cy="228600"/>
          </a:xfrm>
          <a:prstGeom prst="rect">
            <a:avLst/>
          </a:prstGeom>
          <a:noFill/>
          <a:ln>
            <a:noFill/>
          </a:ln>
        </p:spPr>
      </p:pic>
      <p:pic>
        <p:nvPicPr>
          <p:cNvPr id="218" name="Google Shape;218;p19" title="hugeicons_task-done-01.png"/>
          <p:cNvPicPr preferRelativeResize="0"/>
          <p:nvPr/>
        </p:nvPicPr>
        <p:blipFill>
          <a:blip r:embed="rId7">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22" name="Shape 222"/>
        <p:cNvGrpSpPr/>
        <p:nvPr/>
      </p:nvGrpSpPr>
      <p:grpSpPr>
        <a:xfrm>
          <a:off x="0" y="0"/>
          <a:ext cx="0" cy="0"/>
          <a:chOff x="0" y="0"/>
          <a:chExt cx="0" cy="0"/>
        </a:xfrm>
      </p:grpSpPr>
      <p:pic>
        <p:nvPicPr>
          <p:cNvPr id="223" name="Google Shape;223;p20"/>
          <p:cNvPicPr preferRelativeResize="0"/>
          <p:nvPr/>
        </p:nvPicPr>
        <p:blipFill>
          <a:blip r:embed="rId3">
            <a:alphaModFix/>
          </a:blip>
          <a:stretch>
            <a:fillRect/>
          </a:stretch>
        </p:blipFill>
        <p:spPr>
          <a:xfrm>
            <a:off x="1769775" y="734477"/>
            <a:ext cx="354020" cy="353999"/>
          </a:xfrm>
          <a:prstGeom prst="rect">
            <a:avLst/>
          </a:prstGeom>
          <a:noFill/>
          <a:ln>
            <a:noFill/>
          </a:ln>
        </p:spPr>
      </p:pic>
      <p:sp>
        <p:nvSpPr>
          <p:cNvPr id="224" name="Google Shape;224;p20"/>
          <p:cNvSpPr txBox="1"/>
          <p:nvPr>
            <p:ph type="title"/>
          </p:nvPr>
        </p:nvSpPr>
        <p:spPr>
          <a:xfrm>
            <a:off x="311700" y="445025"/>
            <a:ext cx="8520600" cy="715800"/>
          </a:xfrm>
          <a:prstGeom prst="rect">
            <a:avLst/>
          </a:prstGeom>
          <a:noFill/>
        </p:spPr>
        <p:txBody>
          <a:bodyPr anchorCtr="0" anchor="t" bIns="91425" lIns="91425" spcFirstLastPara="1" rIns="91425" wrap="square" tIns="91425">
            <a:spAutoFit/>
          </a:bodyPr>
          <a:lstStyle/>
          <a:p>
            <a:pPr indent="0" lvl="0" marL="0" rtl="0" algn="l">
              <a:lnSpc>
                <a:spcPct val="130000"/>
              </a:lnSpc>
              <a:spcBef>
                <a:spcPts val="0"/>
              </a:spcBef>
              <a:spcAft>
                <a:spcPts val="0"/>
              </a:spcAft>
              <a:buClr>
                <a:schemeClr val="dk1"/>
              </a:buClr>
              <a:buSzPts val="1100"/>
              <a:buFont typeface="Arial"/>
              <a:buNone/>
            </a:pPr>
            <a:r>
              <a:rPr lang="en" sz="1500"/>
              <a:t>Learning Strategies</a:t>
            </a:r>
            <a:r>
              <a:rPr lang="en" sz="1500"/>
              <a:t> - Learning Activity - Is it a Standard or Factored Form of a Quadratic? </a:t>
            </a:r>
            <a:endParaRPr sz="1500"/>
          </a:p>
        </p:txBody>
      </p:sp>
      <p:sp>
        <p:nvSpPr>
          <p:cNvPr id="225" name="Google Shape;225;p2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26" name="Google Shape;226;p20"/>
          <p:cNvSpPr/>
          <p:nvPr/>
        </p:nvSpPr>
        <p:spPr>
          <a:xfrm>
            <a:off x="4223625" y="835350"/>
            <a:ext cx="4353900" cy="2327700"/>
          </a:xfrm>
          <a:prstGeom prst="wedgeRoundRectCallout">
            <a:avLst>
              <a:gd fmla="val -58476" name="adj1"/>
              <a:gd fmla="val -21281" name="adj2"/>
              <a:gd fmla="val 0" name="adj3"/>
            </a:avLst>
          </a:prstGeom>
          <a:solidFill>
            <a:srgbClr val="FDBD3E"/>
          </a:solidFill>
          <a:ln>
            <a:noFill/>
          </a:ln>
        </p:spPr>
        <p:txBody>
          <a:bodyPr anchorCtr="0" anchor="ctr" bIns="91425" lIns="91425" spcFirstLastPara="1" rIns="91425" wrap="square" tIns="91425">
            <a:noAutofit/>
          </a:bodyPr>
          <a:lstStyle/>
          <a:p>
            <a:pPr indent="-213359" lvl="0" marL="274320" rtl="0" algn="l">
              <a:spcBef>
                <a:spcPts val="500"/>
              </a:spcBef>
              <a:spcAft>
                <a:spcPts val="0"/>
              </a:spcAft>
              <a:buSzPts val="1200"/>
              <a:buFont typeface="Noto Sans"/>
              <a:buAutoNum type="arabicPeriod"/>
            </a:pPr>
            <a:r>
              <a:rPr lang="en" sz="1200">
                <a:latin typeface="Noto Sans"/>
                <a:ea typeface="Noto Sans"/>
                <a:cs typeface="Noto Sans"/>
                <a:sym typeface="Noto Sans"/>
              </a:rPr>
              <a:t>Meet with your partnet to share your response to the question, “Why do you think that form is called factored form?”.</a:t>
            </a:r>
            <a:endParaRPr sz="1200">
              <a:latin typeface="Noto Sans"/>
              <a:ea typeface="Noto Sans"/>
              <a:cs typeface="Noto Sans"/>
              <a:sym typeface="Noto Sans"/>
            </a:endParaRPr>
          </a:p>
          <a:p>
            <a:pPr indent="-213359" lvl="0" marL="274320" rtl="0" algn="l">
              <a:spcBef>
                <a:spcPts val="500"/>
              </a:spcBef>
              <a:spcAft>
                <a:spcPts val="0"/>
              </a:spcAft>
              <a:buSzPts val="1200"/>
              <a:buFont typeface="Noto Sans"/>
              <a:buAutoNum type="arabicPeriod"/>
            </a:pPr>
            <a:r>
              <a:rPr lang="en" sz="1200">
                <a:latin typeface="Noto Sans"/>
                <a:ea typeface="Noto Sans"/>
                <a:cs typeface="Noto Sans"/>
                <a:sym typeface="Noto Sans"/>
              </a:rPr>
              <a:t>To help clarify your ideas, ask your partner:</a:t>
            </a:r>
            <a:endParaRPr sz="1200">
              <a:latin typeface="Noto Sans"/>
              <a:ea typeface="Noto Sans"/>
              <a:cs typeface="Noto Sans"/>
              <a:sym typeface="Noto Sans"/>
            </a:endParaRPr>
          </a:p>
          <a:p>
            <a:pPr indent="-304800" lvl="1" marL="914400" rtl="0" algn="l">
              <a:spcBef>
                <a:spcPts val="500"/>
              </a:spcBef>
              <a:spcAft>
                <a:spcPts val="0"/>
              </a:spcAft>
              <a:buSzPts val="1200"/>
              <a:buFont typeface="Noto Sans"/>
              <a:buChar char="○"/>
            </a:pPr>
            <a:r>
              <a:rPr lang="en" sz="1200">
                <a:latin typeface="Noto Sans"/>
                <a:ea typeface="Noto Sans"/>
                <a:cs typeface="Noto Sans"/>
                <a:sym typeface="Noto Sans"/>
              </a:rPr>
              <a:t>Can you say more about what each expression means?</a:t>
            </a:r>
            <a:endParaRPr sz="1200">
              <a:latin typeface="Noto Sans"/>
              <a:ea typeface="Noto Sans"/>
              <a:cs typeface="Noto Sans"/>
              <a:sym typeface="Noto Sans"/>
            </a:endParaRPr>
          </a:p>
          <a:p>
            <a:pPr indent="-304800" lvl="1" marL="914400" rtl="0" algn="l">
              <a:spcBef>
                <a:spcPts val="500"/>
              </a:spcBef>
              <a:spcAft>
                <a:spcPts val="0"/>
              </a:spcAft>
              <a:buSzPts val="1200"/>
              <a:buFont typeface="Noto Sans"/>
              <a:buChar char="○"/>
            </a:pPr>
            <a:r>
              <a:rPr lang="en" sz="1200">
                <a:latin typeface="Noto Sans"/>
                <a:ea typeface="Noto Sans"/>
                <a:cs typeface="Noto Sans"/>
                <a:sym typeface="Noto Sans"/>
              </a:rPr>
              <a:t>I understand _____, but can you clarify . . .</a:t>
            </a:r>
            <a:endParaRPr sz="1200">
              <a:latin typeface="Noto Sans"/>
              <a:ea typeface="Noto Sans"/>
              <a:cs typeface="Noto Sans"/>
              <a:sym typeface="Noto Sans"/>
            </a:endParaRPr>
          </a:p>
          <a:p>
            <a:pPr indent="-304800" lvl="0" marL="457200" rtl="0" algn="l">
              <a:spcBef>
                <a:spcPts val="500"/>
              </a:spcBef>
              <a:spcAft>
                <a:spcPts val="0"/>
              </a:spcAft>
              <a:buSzPts val="1200"/>
              <a:buFont typeface="Noto Sans"/>
              <a:buAutoNum type="arabicPeriod"/>
            </a:pPr>
            <a:r>
              <a:rPr lang="en" sz="1200">
                <a:latin typeface="Noto Sans"/>
                <a:ea typeface="Noto Sans"/>
                <a:cs typeface="Noto Sans"/>
                <a:sym typeface="Noto Sans"/>
              </a:rPr>
              <a:t>Revise your initial draft based on feedback from your partner.</a:t>
            </a:r>
            <a:endParaRPr sz="1200">
              <a:latin typeface="Noto Sans"/>
              <a:ea typeface="Noto Sans"/>
              <a:cs typeface="Noto Sans"/>
              <a:sym typeface="Noto Sans"/>
            </a:endParaRPr>
          </a:p>
          <a:p>
            <a:pPr indent="0" lvl="0" marL="0" rtl="0" algn="r">
              <a:spcBef>
                <a:spcPts val="500"/>
              </a:spcBef>
              <a:spcAft>
                <a:spcPts val="0"/>
              </a:spcAft>
              <a:buNone/>
            </a:pPr>
            <a:r>
              <a:rPr lang="en" sz="1100">
                <a:solidFill>
                  <a:schemeClr val="dk1"/>
                </a:solidFill>
                <a:latin typeface="Noto Sans"/>
                <a:ea typeface="Noto Sans"/>
                <a:cs typeface="Noto Sans"/>
                <a:sym typeface="Noto Sans"/>
              </a:rPr>
              <a:t>Stronger and Clearer Each Time</a:t>
            </a:r>
            <a:endParaRPr sz="1500">
              <a:latin typeface="Calibri"/>
              <a:ea typeface="Calibri"/>
              <a:cs typeface="Calibri"/>
              <a:sym typeface="Calibri"/>
            </a:endParaRPr>
          </a:p>
        </p:txBody>
      </p:sp>
      <p:sp>
        <p:nvSpPr>
          <p:cNvPr id="227" name="Google Shape;227;p2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7.9.3 Standard and Factored Forms of Quadratic Expressions</a:t>
            </a:r>
            <a:endParaRPr/>
          </a:p>
        </p:txBody>
      </p:sp>
      <p:sp>
        <p:nvSpPr>
          <p:cNvPr id="228" name="Google Shape;228;p20"/>
          <p:cNvSpPr txBox="1"/>
          <p:nvPr>
            <p:ph idx="1" type="body"/>
          </p:nvPr>
        </p:nvSpPr>
        <p:spPr>
          <a:xfrm>
            <a:off x="311700" y="1197450"/>
            <a:ext cx="3804600" cy="2254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a:t>
            </a:r>
            <a:r>
              <a:rPr lang="en"/>
              <a:t>English</a:t>
            </a:r>
            <a:r>
              <a:rPr lang="en"/>
              <a:t> language learners and students with disabilities.</a:t>
            </a:r>
            <a:r>
              <a:rPr lang="en">
                <a:highlight>
                  <a:srgbClr val="FF0000"/>
                </a:highlight>
              </a:rPr>
              <a:t> </a:t>
            </a:r>
            <a:endParaRPr>
              <a:highlight>
                <a:srgbClr val="FF0000"/>
              </a:highlight>
            </a:endParaRPr>
          </a:p>
          <a:p>
            <a:pPr indent="-330200" lvl="1" marL="914400" rtl="0" algn="l">
              <a:lnSpc>
                <a:spcPct val="100000"/>
              </a:lnSpc>
              <a:spcBef>
                <a:spcPts val="1200"/>
              </a:spcBef>
              <a:spcAft>
                <a:spcPts val="0"/>
              </a:spcAft>
              <a:buSzPts val="1600"/>
              <a:buChar char="○"/>
            </a:pPr>
            <a:r>
              <a:rPr i="1" lang="en"/>
              <a:t>You can copy and paste the callouts directly on top of the activity or give the instructions aloud. </a:t>
            </a:r>
            <a:endParaRPr i="1"/>
          </a:p>
        </p:txBody>
      </p:sp>
      <p:pic>
        <p:nvPicPr>
          <p:cNvPr id="229" name="Google Shape;229;p20"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230" name="Google Shape;230;p20"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231" name="Google Shape;231;p20"/>
          <p:cNvSpPr/>
          <p:nvPr/>
        </p:nvSpPr>
        <p:spPr>
          <a:xfrm>
            <a:off x="4223625" y="3209980"/>
            <a:ext cx="4353900" cy="16707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213359" lvl="0" marL="274320" rtl="0" algn="l">
              <a:spcBef>
                <a:spcPts val="500"/>
              </a:spcBef>
              <a:spcAft>
                <a:spcPts val="0"/>
              </a:spcAft>
              <a:buSzPts val="1200"/>
              <a:buFont typeface="Noto Sans"/>
              <a:buAutoNum type="arabicPeriod"/>
            </a:pPr>
            <a:r>
              <a:rPr lang="en" sz="1200">
                <a:latin typeface="Noto Sans"/>
                <a:ea typeface="Noto Sans"/>
                <a:cs typeface="Noto Sans"/>
                <a:sym typeface="Noto Sans"/>
              </a:rPr>
              <a:t>Use the organizer to record examples.</a:t>
            </a:r>
            <a:endParaRPr sz="1200">
              <a:latin typeface="Noto Sans"/>
              <a:ea typeface="Noto Sans"/>
              <a:cs typeface="Noto Sans"/>
              <a:sym typeface="Noto Sans"/>
            </a:endParaRPr>
          </a:p>
          <a:p>
            <a:pPr indent="-213359" lvl="0" marL="274320" rtl="0" algn="l">
              <a:spcBef>
                <a:spcPts val="500"/>
              </a:spcBef>
              <a:spcAft>
                <a:spcPts val="0"/>
              </a:spcAft>
              <a:buSzPts val="1200"/>
              <a:buFont typeface="Noto Sans"/>
              <a:buAutoNum type="arabicPeriod"/>
            </a:pPr>
            <a:r>
              <a:rPr lang="en" sz="1200">
                <a:latin typeface="Noto Sans"/>
                <a:ea typeface="Noto Sans"/>
                <a:cs typeface="Noto Sans"/>
                <a:sym typeface="Noto Sans"/>
              </a:rPr>
              <a:t>Left column: Standard form (</a:t>
            </a:r>
            <a:r>
              <a:rPr i="1" lang="en" sz="1200">
                <a:latin typeface="Times New Roman"/>
                <a:ea typeface="Times New Roman"/>
                <a:cs typeface="Times New Roman"/>
                <a:sym typeface="Times New Roman"/>
              </a:rPr>
              <a:t>ax</a:t>
            </a:r>
            <a:r>
              <a:rPr lang="en" sz="1200">
                <a:latin typeface="Noto Sans"/>
                <a:ea typeface="Noto Sans"/>
                <a:cs typeface="Noto Sans"/>
                <a:sym typeface="Noto Sans"/>
              </a:rPr>
              <a:t>² + </a:t>
            </a:r>
            <a:r>
              <a:rPr i="1" lang="en" sz="1200">
                <a:latin typeface="Times New Roman"/>
                <a:ea typeface="Times New Roman"/>
                <a:cs typeface="Times New Roman"/>
                <a:sym typeface="Times New Roman"/>
              </a:rPr>
              <a:t>bx</a:t>
            </a:r>
            <a:r>
              <a:rPr lang="en" sz="1200">
                <a:latin typeface="Noto Sans"/>
                <a:ea typeface="Noto Sans"/>
                <a:cs typeface="Noto Sans"/>
                <a:sym typeface="Noto Sans"/>
              </a:rPr>
              <a:t> + </a:t>
            </a:r>
            <a:r>
              <a:rPr i="1" lang="en" sz="1200">
                <a:latin typeface="Times New Roman"/>
                <a:ea typeface="Times New Roman"/>
                <a:cs typeface="Times New Roman"/>
                <a:sym typeface="Times New Roman"/>
              </a:rPr>
              <a:t>c</a:t>
            </a:r>
            <a:r>
              <a:rPr lang="en" sz="1200">
                <a:latin typeface="Noto Sans"/>
                <a:ea typeface="Noto Sans"/>
                <a:cs typeface="Noto Sans"/>
                <a:sym typeface="Noto Sans"/>
              </a:rPr>
              <a:t>)</a:t>
            </a:r>
            <a:endParaRPr sz="1200">
              <a:latin typeface="Noto Sans"/>
              <a:ea typeface="Noto Sans"/>
              <a:cs typeface="Noto Sans"/>
              <a:sym typeface="Noto Sans"/>
            </a:endParaRPr>
          </a:p>
          <a:p>
            <a:pPr indent="-213359" lvl="0" marL="274320" rtl="0" algn="l">
              <a:spcBef>
                <a:spcPts val="500"/>
              </a:spcBef>
              <a:spcAft>
                <a:spcPts val="0"/>
              </a:spcAft>
              <a:buSzPts val="1200"/>
              <a:buFont typeface="Noto Sans"/>
              <a:buAutoNum type="arabicPeriod"/>
            </a:pPr>
            <a:r>
              <a:rPr lang="en" sz="1200">
                <a:latin typeface="Noto Sans"/>
                <a:ea typeface="Noto Sans"/>
                <a:cs typeface="Noto Sans"/>
                <a:sym typeface="Noto Sans"/>
              </a:rPr>
              <a:t>Right column: Factored form (</a:t>
            </a:r>
            <a:r>
              <a:rPr i="1" lang="en" sz="1200">
                <a:latin typeface="Times New Roman"/>
                <a:ea typeface="Times New Roman"/>
                <a:cs typeface="Times New Roman"/>
                <a:sym typeface="Times New Roman"/>
              </a:rPr>
              <a:t>a</a:t>
            </a:r>
            <a:r>
              <a:rPr lang="en" sz="1200">
                <a:latin typeface="Noto Sans"/>
                <a:ea typeface="Noto Sans"/>
                <a:cs typeface="Noto Sans"/>
                <a:sym typeface="Noto Sans"/>
              </a:rPr>
              <a:t>(</a:t>
            </a:r>
            <a:r>
              <a:rPr i="1" lang="en" sz="1200">
                <a:latin typeface="Times New Roman"/>
                <a:ea typeface="Times New Roman"/>
                <a:cs typeface="Times New Roman"/>
                <a:sym typeface="Times New Roman"/>
              </a:rPr>
              <a:t>x</a:t>
            </a:r>
            <a:r>
              <a:rPr lang="en" sz="1200">
                <a:latin typeface="Noto Sans"/>
                <a:ea typeface="Noto Sans"/>
                <a:cs typeface="Noto Sans"/>
                <a:sym typeface="Noto Sans"/>
              </a:rPr>
              <a:t> + </a:t>
            </a:r>
            <a:r>
              <a:rPr i="1" lang="en" sz="1200">
                <a:latin typeface="Times New Roman"/>
                <a:ea typeface="Times New Roman"/>
                <a:cs typeface="Times New Roman"/>
                <a:sym typeface="Times New Roman"/>
              </a:rPr>
              <a:t>m</a:t>
            </a:r>
            <a:r>
              <a:rPr lang="en" sz="1200">
                <a:latin typeface="Noto Sans"/>
                <a:ea typeface="Noto Sans"/>
                <a:cs typeface="Noto Sans"/>
                <a:sym typeface="Noto Sans"/>
              </a:rPr>
              <a:t>)(</a:t>
            </a:r>
            <a:r>
              <a:rPr i="1" lang="en" sz="1200">
                <a:latin typeface="Times New Roman"/>
                <a:ea typeface="Times New Roman"/>
                <a:cs typeface="Times New Roman"/>
                <a:sym typeface="Times New Roman"/>
              </a:rPr>
              <a:t>x</a:t>
            </a:r>
            <a:r>
              <a:rPr lang="en" sz="1200">
                <a:latin typeface="Noto Sans"/>
                <a:ea typeface="Noto Sans"/>
                <a:cs typeface="Noto Sans"/>
                <a:sym typeface="Noto Sans"/>
              </a:rPr>
              <a:t> + </a:t>
            </a:r>
            <a:r>
              <a:rPr i="1" lang="en" sz="1200">
                <a:latin typeface="Times New Roman"/>
                <a:ea typeface="Times New Roman"/>
                <a:cs typeface="Times New Roman"/>
                <a:sym typeface="Times New Roman"/>
              </a:rPr>
              <a:t>n</a:t>
            </a:r>
            <a:r>
              <a:rPr lang="en" sz="1200">
                <a:latin typeface="Noto Sans"/>
                <a:ea typeface="Noto Sans"/>
                <a:cs typeface="Noto Sans"/>
                <a:sym typeface="Noto Sans"/>
              </a:rPr>
              <a:t>))</a:t>
            </a:r>
            <a:endParaRPr sz="1200">
              <a:latin typeface="Noto Sans"/>
              <a:ea typeface="Noto Sans"/>
              <a:cs typeface="Noto Sans"/>
              <a:sym typeface="Noto Sans"/>
            </a:endParaRPr>
          </a:p>
          <a:p>
            <a:pPr indent="-213359" lvl="0" marL="274320" rtl="0" algn="l">
              <a:spcBef>
                <a:spcPts val="500"/>
              </a:spcBef>
              <a:spcAft>
                <a:spcPts val="0"/>
              </a:spcAft>
              <a:buSzPts val="1200"/>
              <a:buFont typeface="Noto Sans"/>
              <a:buAutoNum type="arabicPeriod"/>
            </a:pPr>
            <a:r>
              <a:rPr lang="en" sz="1200">
                <a:latin typeface="Noto Sans"/>
                <a:ea typeface="Noto Sans"/>
                <a:cs typeface="Noto Sans"/>
                <a:sym typeface="Noto Sans"/>
              </a:rPr>
              <a:t>Check that both forms match.</a:t>
            </a:r>
            <a:endParaRPr sz="1200">
              <a:latin typeface="Noto Sans"/>
              <a:ea typeface="Noto Sans"/>
              <a:cs typeface="Noto Sans"/>
              <a:sym typeface="Noto Sans"/>
            </a:endParaRPr>
          </a:p>
          <a:p>
            <a:pPr indent="-213359" lvl="0" marL="274320" rtl="0" algn="l">
              <a:spcBef>
                <a:spcPts val="500"/>
              </a:spcBef>
              <a:spcAft>
                <a:spcPts val="0"/>
              </a:spcAft>
              <a:buSzPts val="1200"/>
              <a:buFont typeface="Noto Sans"/>
              <a:buAutoNum type="arabicPeriod"/>
            </a:pPr>
            <a:r>
              <a:rPr lang="en" sz="1200">
                <a:latin typeface="Noto Sans"/>
                <a:ea typeface="Noto Sans"/>
                <a:cs typeface="Noto Sans"/>
                <a:sym typeface="Noto Sans"/>
              </a:rPr>
              <a:t>Bottom space: add your notes or reminders about each form.</a:t>
            </a:r>
            <a:endParaRPr sz="1200">
              <a:latin typeface="Noto Sans"/>
              <a:ea typeface="Noto Sans"/>
              <a:cs typeface="Noto Sans"/>
              <a:sym typeface="Noto Sans"/>
            </a:endParaRPr>
          </a:p>
          <a:p>
            <a:pPr indent="0" lvl="0" marL="0" rtl="0" algn="r">
              <a:spcBef>
                <a:spcPts val="500"/>
              </a:spcBef>
              <a:spcAft>
                <a:spcPts val="0"/>
              </a:spcAft>
              <a:buNone/>
            </a:pPr>
            <a:r>
              <a:rPr lang="en" sz="1100">
                <a:latin typeface="Noto Sans"/>
                <a:ea typeface="Noto Sans"/>
                <a:cs typeface="Noto Sans"/>
                <a:sym typeface="Noto Sans"/>
              </a:rPr>
              <a:t>Action and Expression</a:t>
            </a:r>
            <a:endParaRPr sz="1500">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21"/>
          <p:cNvSpPr txBox="1"/>
          <p:nvPr>
            <p:ph type="title"/>
          </p:nvPr>
        </p:nvSpPr>
        <p:spPr>
          <a:xfrm>
            <a:off x="311700" y="445025"/>
            <a:ext cx="85206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rgbClr val="005047"/>
                </a:solidFill>
              </a:rPr>
              <a:t>Le</a:t>
            </a:r>
            <a:r>
              <a:rPr lang="en" sz="1600">
                <a:solidFill>
                  <a:srgbClr val="005047"/>
                </a:solidFill>
              </a:rPr>
              <a:t>arning Activity - Is it a </a:t>
            </a:r>
            <a:r>
              <a:rPr lang="en" sz="1600"/>
              <a:t>Standard or Factored Form of a Quadratic? </a:t>
            </a:r>
            <a:endParaRPr sz="1600"/>
          </a:p>
        </p:txBody>
      </p:sp>
      <p:sp>
        <p:nvSpPr>
          <p:cNvPr id="237" name="Google Shape;237;p2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38" name="Google Shape;238;p2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7.9.3 Standard and Factored Forms of Quadratic Expressions</a:t>
            </a:r>
            <a:endParaRPr/>
          </a:p>
        </p:txBody>
      </p:sp>
      <p:sp>
        <p:nvSpPr>
          <p:cNvPr id="239" name="Google Shape;239;p21"/>
          <p:cNvSpPr txBox="1"/>
          <p:nvPr/>
        </p:nvSpPr>
        <p:spPr>
          <a:xfrm>
            <a:off x="131400" y="895225"/>
            <a:ext cx="8929200" cy="108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424242"/>
                </a:solidFill>
                <a:latin typeface="Calibri"/>
                <a:ea typeface="Calibri"/>
                <a:cs typeface="Calibri"/>
                <a:sym typeface="Calibri"/>
              </a:rPr>
              <a:t>The quadratic expression </a:t>
            </a:r>
            <a:r>
              <a:rPr i="1" lang="en" sz="1600">
                <a:solidFill>
                  <a:srgbClr val="424242"/>
                </a:solidFill>
                <a:latin typeface="Times New Roman"/>
                <a:ea typeface="Times New Roman"/>
                <a:cs typeface="Times New Roman"/>
                <a:sym typeface="Times New Roman"/>
              </a:rPr>
              <a:t>x</a:t>
            </a:r>
            <a:r>
              <a:rPr baseline="30000" lang="en" sz="1600">
                <a:solidFill>
                  <a:srgbClr val="424242"/>
                </a:solidFill>
                <a:latin typeface="Calibri"/>
                <a:ea typeface="Calibri"/>
                <a:cs typeface="Calibri"/>
                <a:sym typeface="Calibri"/>
              </a:rPr>
              <a:t>2 </a:t>
            </a:r>
            <a:r>
              <a:rPr lang="en" sz="1600">
                <a:solidFill>
                  <a:srgbClr val="424242"/>
                </a:solidFill>
                <a:latin typeface="Calibri"/>
                <a:ea typeface="Calibri"/>
                <a:cs typeface="Calibri"/>
                <a:sym typeface="Calibri"/>
              </a:rPr>
              <a:t>+ 4</a:t>
            </a:r>
            <a:r>
              <a:rPr i="1" lang="en" sz="1600">
                <a:solidFill>
                  <a:srgbClr val="424242"/>
                </a:solidFill>
                <a:latin typeface="Times New Roman"/>
                <a:ea typeface="Times New Roman"/>
                <a:cs typeface="Times New Roman"/>
                <a:sym typeface="Times New Roman"/>
              </a:rPr>
              <a:t>x </a:t>
            </a:r>
            <a:r>
              <a:rPr lang="en" sz="1600">
                <a:solidFill>
                  <a:srgbClr val="424242"/>
                </a:solidFill>
                <a:latin typeface="Calibri"/>
                <a:ea typeface="Calibri"/>
                <a:cs typeface="Calibri"/>
                <a:sym typeface="Calibri"/>
              </a:rPr>
              <a:t>+ 3 is written in standard form. </a:t>
            </a:r>
            <a:endParaRPr sz="1600">
              <a:solidFill>
                <a:srgbClr val="424242"/>
              </a:solidFill>
              <a:latin typeface="Calibri"/>
              <a:ea typeface="Calibri"/>
              <a:cs typeface="Calibri"/>
              <a:sym typeface="Calibri"/>
            </a:endParaRPr>
          </a:p>
          <a:p>
            <a:pPr indent="0" lvl="0" marL="0" rtl="0" algn="l">
              <a:spcBef>
                <a:spcPts val="1000"/>
              </a:spcBef>
              <a:spcAft>
                <a:spcPts val="1000"/>
              </a:spcAft>
              <a:buNone/>
            </a:pPr>
            <a:r>
              <a:rPr lang="en" sz="1600">
                <a:solidFill>
                  <a:srgbClr val="424242"/>
                </a:solidFill>
                <a:latin typeface="Calibri"/>
                <a:ea typeface="Calibri"/>
                <a:cs typeface="Calibri"/>
                <a:sym typeface="Calibri"/>
              </a:rPr>
              <a:t>In the </a:t>
            </a:r>
            <a:r>
              <a:rPr lang="en" sz="1600">
                <a:solidFill>
                  <a:srgbClr val="424242"/>
                </a:solidFill>
                <a:latin typeface="Calibri"/>
                <a:ea typeface="Calibri"/>
                <a:cs typeface="Calibri"/>
                <a:sym typeface="Calibri"/>
              </a:rPr>
              <a:t>table t</a:t>
            </a:r>
            <a:r>
              <a:rPr lang="en" sz="1600">
                <a:solidFill>
                  <a:srgbClr val="424242"/>
                </a:solidFill>
                <a:latin typeface="Calibri"/>
                <a:ea typeface="Calibri"/>
                <a:cs typeface="Calibri"/>
                <a:sym typeface="Calibri"/>
              </a:rPr>
              <a:t>he </a:t>
            </a:r>
            <a:r>
              <a:rPr lang="en" sz="1600">
                <a:solidFill>
                  <a:srgbClr val="424242"/>
                </a:solidFill>
                <a:latin typeface="Calibri"/>
                <a:ea typeface="Calibri"/>
                <a:cs typeface="Calibri"/>
                <a:sym typeface="Calibri"/>
              </a:rPr>
              <a:t>quadratic </a:t>
            </a:r>
            <a:r>
              <a:rPr lang="en" sz="1600">
                <a:solidFill>
                  <a:srgbClr val="424242"/>
                </a:solidFill>
                <a:latin typeface="Calibri"/>
                <a:ea typeface="Calibri"/>
                <a:cs typeface="Calibri"/>
                <a:sym typeface="Calibri"/>
              </a:rPr>
              <a:t>expressions on the left are written in standard form and the expressions on the right are not.</a:t>
            </a:r>
            <a:endParaRPr sz="1600">
              <a:solidFill>
                <a:srgbClr val="424242"/>
              </a:solidFill>
              <a:latin typeface="Calibri"/>
              <a:ea typeface="Calibri"/>
              <a:cs typeface="Calibri"/>
              <a:sym typeface="Calibri"/>
            </a:endParaRPr>
          </a:p>
        </p:txBody>
      </p:sp>
      <p:sp>
        <p:nvSpPr>
          <p:cNvPr id="240" name="Google Shape;240;p21"/>
          <p:cNvSpPr txBox="1"/>
          <p:nvPr/>
        </p:nvSpPr>
        <p:spPr>
          <a:xfrm>
            <a:off x="5143525" y="1914725"/>
            <a:ext cx="3870300" cy="2736300"/>
          </a:xfrm>
          <a:prstGeom prst="rect">
            <a:avLst/>
          </a:prstGeom>
          <a:noFill/>
          <a:ln>
            <a:noFill/>
          </a:ln>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What are some characteristics of expressions in standard form?  </a:t>
            </a:r>
            <a:endParaRPr sz="1800">
              <a:solidFill>
                <a:srgbClr val="424242"/>
              </a:solidFill>
              <a:latin typeface="Calibri"/>
              <a:ea typeface="Calibri"/>
              <a:cs typeface="Calibri"/>
              <a:sym typeface="Calibri"/>
            </a:endParaRPr>
          </a:p>
          <a:p>
            <a:pPr indent="-342900" lvl="0" marL="457200" rtl="0" algn="l">
              <a:lnSpc>
                <a:spcPct val="100000"/>
              </a:lnSpc>
              <a:spcBef>
                <a:spcPts val="100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x</a:t>
            </a:r>
            <a:r>
              <a:rPr i="1" lang="en" sz="1800">
                <a:solidFill>
                  <a:srgbClr val="424242"/>
                </a:solidFill>
                <a:latin typeface="Calibri"/>
                <a:ea typeface="Calibri"/>
                <a:cs typeface="Calibri"/>
                <a:sym typeface="Calibri"/>
              </a:rPr>
              <a:t> </a:t>
            </a:r>
            <a:r>
              <a:rPr lang="en" sz="1800">
                <a:solidFill>
                  <a:srgbClr val="424242"/>
                </a:solidFill>
                <a:latin typeface="Calibri"/>
                <a:ea typeface="Calibri"/>
                <a:cs typeface="Calibri"/>
                <a:sym typeface="Calibri"/>
              </a:rPr>
              <a:t>+ 1)(</a:t>
            </a:r>
            <a:r>
              <a:rPr i="1" lang="en" sz="1800">
                <a:solidFill>
                  <a:srgbClr val="424242"/>
                </a:solidFill>
                <a:latin typeface="Times New Roman"/>
                <a:ea typeface="Times New Roman"/>
                <a:cs typeface="Times New Roman"/>
                <a:sym typeface="Times New Roman"/>
              </a:rPr>
              <a:t>x </a:t>
            </a:r>
            <a:r>
              <a:rPr lang="en" sz="1800">
                <a:solidFill>
                  <a:srgbClr val="424242"/>
                </a:solidFill>
                <a:latin typeface="Calibri"/>
                <a:ea typeface="Calibri"/>
                <a:cs typeface="Calibri"/>
                <a:sym typeface="Calibri"/>
              </a:rPr>
              <a:t>− 1) and (2</a:t>
            </a:r>
            <a:r>
              <a:rPr i="1" lang="en" sz="1800">
                <a:solidFill>
                  <a:srgbClr val="424242"/>
                </a:solidFill>
                <a:latin typeface="Times New Roman"/>
                <a:ea typeface="Times New Roman"/>
                <a:cs typeface="Times New Roman"/>
                <a:sym typeface="Times New Roman"/>
              </a:rPr>
              <a:t>x </a:t>
            </a:r>
            <a:r>
              <a:rPr lang="en" sz="1800">
                <a:solidFill>
                  <a:srgbClr val="424242"/>
                </a:solidFill>
                <a:latin typeface="Calibri"/>
                <a:ea typeface="Calibri"/>
                <a:cs typeface="Calibri"/>
                <a:sym typeface="Calibri"/>
              </a:rPr>
              <a:t>+ 3)</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 in the right column are quadratic expressions written in factored form. Why do you think that form is called factored form?</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1800">
              <a:solidFill>
                <a:srgbClr val="424242"/>
              </a:solidFill>
              <a:latin typeface="Calibri"/>
              <a:ea typeface="Calibri"/>
              <a:cs typeface="Calibri"/>
              <a:sym typeface="Calibri"/>
            </a:endParaRPr>
          </a:p>
        </p:txBody>
      </p:sp>
      <p:sp>
        <p:nvSpPr>
          <p:cNvPr id="241" name="Google Shape;241;p21">
            <a:hlinkClick action="ppaction://hlinksldjump" r:id="rId3"/>
          </p:cNvPr>
          <p:cNvSpPr/>
          <p:nvPr/>
        </p:nvSpPr>
        <p:spPr>
          <a:xfrm>
            <a:off x="56313" y="2784150"/>
            <a:ext cx="1497900" cy="9846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pic>
        <p:nvPicPr>
          <p:cNvPr id="242" name="Google Shape;242;p21"/>
          <p:cNvPicPr preferRelativeResize="0"/>
          <p:nvPr/>
        </p:nvPicPr>
        <p:blipFill>
          <a:blip r:embed="rId4">
            <a:alphaModFix/>
          </a:blip>
          <a:stretch>
            <a:fillRect/>
          </a:stretch>
        </p:blipFill>
        <p:spPr>
          <a:xfrm>
            <a:off x="1601125" y="1800250"/>
            <a:ext cx="3688675" cy="2952400"/>
          </a:xfrm>
          <a:prstGeom prst="rect">
            <a:avLst/>
          </a:prstGeom>
          <a:noFill/>
          <a:ln>
            <a:noFill/>
          </a:ln>
        </p:spPr>
      </p:pic>
      <p:pic>
        <p:nvPicPr>
          <p:cNvPr id="243" name="Google Shape;243;p21"/>
          <p:cNvPicPr preferRelativeResize="0"/>
          <p:nvPr/>
        </p:nvPicPr>
        <p:blipFill>
          <a:blip r:embed="rId5">
            <a:alphaModFix/>
          </a:blip>
          <a:stretch>
            <a:fillRect/>
          </a:stretch>
        </p:blipFill>
        <p:spPr>
          <a:xfrm>
            <a:off x="8199125" y="388700"/>
            <a:ext cx="431099" cy="43109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49" name="Google Shape;249;p22"/>
          <p:cNvSpPr txBox="1"/>
          <p:nvPr>
            <p:ph idx="1" type="body"/>
          </p:nvPr>
        </p:nvSpPr>
        <p:spPr>
          <a:xfrm>
            <a:off x="311700" y="4230575"/>
            <a:ext cx="78255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u="sng">
                <a:solidFill>
                  <a:schemeClr val="hlink"/>
                </a:solidFill>
                <a:hlinkClick r:id="rId3"/>
              </a:rPr>
              <a:t>Video: Finding Products of Differences</a:t>
            </a:r>
            <a:endParaRPr b="1"/>
          </a:p>
        </p:txBody>
      </p:sp>
      <p:pic>
        <p:nvPicPr>
          <p:cNvPr descr="This Algebra 1 curriculum has been developed by Rice University's OpenStax through the Rice Algebra Initiative for Success and Equity (RAISE). Learn more at https://openstax.org/k12/algebra.&#10;&#10;#Algebra #HighSchool #QuadraticFunctions #Quadratic #SimplifyingExpressionsWorkedExample #Annotations #Diagram" id="250" name="Google Shape;250;p22" title="Finding Products of Differences">
            <a:hlinkClick r:id="rId4"/>
          </p:cNvPr>
          <p:cNvPicPr preferRelativeResize="0"/>
          <p:nvPr/>
        </p:nvPicPr>
        <p:blipFill>
          <a:blip r:embed="rId5">
            <a:alphaModFix/>
          </a:blip>
          <a:stretch>
            <a:fillRect/>
          </a:stretch>
        </p:blipFill>
        <p:spPr>
          <a:xfrm>
            <a:off x="1691640" y="402336"/>
            <a:ext cx="5724144" cy="322783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0"/>
                                        </p:tgtEl>
                                        <p:attrNameLst>
                                          <p:attrName>style.visibility</p:attrName>
                                        </p:attrNameLst>
                                      </p:cBhvr>
                                      <p:to>
                                        <p:strVal val="visible"/>
                                      </p:to>
                                    </p:set>
                                    <p:animEffect filter="fade" transition="in">
                                      <p:cBhvr>
                                        <p:cTn dur="1000"/>
                                        <p:tgtEl>
                                          <p:spTgt spid="25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54" name="Shape 254"/>
        <p:cNvGrpSpPr/>
        <p:nvPr/>
      </p:nvGrpSpPr>
      <p:grpSpPr>
        <a:xfrm>
          <a:off x="0" y="0"/>
          <a:ext cx="0" cy="0"/>
          <a:chOff x="0" y="0"/>
          <a:chExt cx="0" cy="0"/>
        </a:xfrm>
      </p:grpSpPr>
      <p:sp>
        <p:nvSpPr>
          <p:cNvPr id="255" name="Google Shape;255;p23"/>
          <p:cNvSpPr txBox="1"/>
          <p:nvPr>
            <p:ph type="title"/>
          </p:nvPr>
        </p:nvSpPr>
        <p:spPr>
          <a:xfrm>
            <a:off x="311700" y="445025"/>
            <a:ext cx="8520600" cy="45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3000"/>
              <a:t>Extending Your Thinking</a:t>
            </a:r>
            <a:endParaRPr sz="3000"/>
          </a:p>
        </p:txBody>
      </p:sp>
      <p:sp>
        <p:nvSpPr>
          <p:cNvPr id="256" name="Google Shape;256;p23"/>
          <p:cNvSpPr txBox="1"/>
          <p:nvPr>
            <p:ph idx="1" type="body"/>
          </p:nvPr>
        </p:nvSpPr>
        <p:spPr>
          <a:xfrm>
            <a:off x="860850" y="980125"/>
            <a:ext cx="7422300" cy="3460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200"/>
              <a:t>Which quadratic expression can be described as being both standard form and factored form? Explain how you know.</a:t>
            </a:r>
            <a:endParaRPr sz="2200"/>
          </a:p>
          <a:p>
            <a:pPr indent="0" lvl="0" marL="0" rtl="0" algn="l">
              <a:lnSpc>
                <a:spcPct val="100000"/>
              </a:lnSpc>
              <a:spcBef>
                <a:spcPts val="1000"/>
              </a:spcBef>
              <a:spcAft>
                <a:spcPts val="1000"/>
              </a:spcAft>
              <a:buNone/>
            </a:pPr>
            <a:r>
              <a:t/>
            </a:r>
            <a:endParaRPr/>
          </a:p>
        </p:txBody>
      </p:sp>
      <p:sp>
        <p:nvSpPr>
          <p:cNvPr id="257" name="Google Shape;257;p2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58" name="Google Shape;258;p2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7.9.3 Standard and Factored Forms of Quadratic Expressions</a:t>
            </a:r>
            <a:endParaRPr/>
          </a:p>
        </p:txBody>
      </p:sp>
      <p:pic>
        <p:nvPicPr>
          <p:cNvPr id="259" name="Google Shape;259;p23" title="extending your thinking-1.png"/>
          <p:cNvPicPr preferRelativeResize="0"/>
          <p:nvPr/>
        </p:nvPicPr>
        <p:blipFill>
          <a:blip r:embed="rId4">
            <a:alphaModFix/>
          </a:blip>
          <a:stretch>
            <a:fillRect/>
          </a:stretch>
        </p:blipFill>
        <p:spPr>
          <a:xfrm>
            <a:off x="8686800" y="137160"/>
            <a:ext cx="274320" cy="274320"/>
          </a:xfrm>
          <a:prstGeom prst="rect">
            <a:avLst/>
          </a:prstGeom>
          <a:noFill/>
          <a:ln>
            <a:noFill/>
          </a:ln>
        </p:spPr>
      </p:pic>
      <p:pic>
        <p:nvPicPr>
          <p:cNvPr id="260" name="Google Shape;260;p23" title="ChatGPT Image Oct 17, 2025, 12_02_12 PM.png"/>
          <p:cNvPicPr preferRelativeResize="0"/>
          <p:nvPr/>
        </p:nvPicPr>
        <p:blipFill>
          <a:blip r:embed="rId5">
            <a:alphaModFix/>
          </a:blip>
          <a:stretch>
            <a:fillRect/>
          </a:stretch>
        </p:blipFill>
        <p:spPr>
          <a:xfrm>
            <a:off x="2217450" y="1779657"/>
            <a:ext cx="4160402" cy="277360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66" name="Google Shape;266;p24"/>
          <p:cNvSpPr txBox="1"/>
          <p:nvPr>
            <p:ph idx="1" type="body"/>
          </p:nvPr>
        </p:nvSpPr>
        <p:spPr>
          <a:xfrm>
            <a:off x="401250" y="1160325"/>
            <a:ext cx="8859600" cy="743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Clr>
                <a:schemeClr val="dk1"/>
              </a:buClr>
              <a:buSzPts val="1100"/>
              <a:buFont typeface="Arial"/>
              <a:buNone/>
            </a:pPr>
            <a:r>
              <a:rPr lang="en"/>
              <a:t>Which of the following expressions is a quadratic expression written in standard form?</a:t>
            </a:r>
            <a:endParaRPr/>
          </a:p>
        </p:txBody>
      </p:sp>
      <p:sp>
        <p:nvSpPr>
          <p:cNvPr id="267" name="Google Shape;267;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68" name="Google Shape;268;p2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7.9.3 Standard and Factored Forms of Quadratic Expressions</a:t>
            </a:r>
            <a:endParaRPr sz="1000"/>
          </a:p>
        </p:txBody>
      </p:sp>
      <p:pic>
        <p:nvPicPr>
          <p:cNvPr id="269" name="Google Shape;269;p24" title="self-checl-1.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270" name="Google Shape;270;p24">
            <a:hlinkClick action="ppaction://hlinksldjump" r:id="rId4"/>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
        <p:nvSpPr>
          <p:cNvPr id="271" name="Google Shape;271;p24"/>
          <p:cNvSpPr txBox="1"/>
          <p:nvPr/>
        </p:nvSpPr>
        <p:spPr>
          <a:xfrm>
            <a:off x="4572000" y="1947672"/>
            <a:ext cx="2408400" cy="17043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lphaLcPeriod"/>
            </a:pP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 - 4</a:t>
            </a:r>
            <a:endParaRPr baseline="30000"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lphaLcPeriod"/>
            </a:pPr>
            <a:r>
              <a:rPr i="1" lang="en" sz="1800">
                <a:solidFill>
                  <a:srgbClr val="424242"/>
                </a:solidFill>
                <a:latin typeface="Times New Roman"/>
                <a:ea typeface="Times New Roman"/>
                <a:cs typeface="Times New Roman"/>
                <a:sym typeface="Times New Roman"/>
              </a:rPr>
              <a:t>x</a:t>
            </a:r>
            <a:r>
              <a:rPr baseline="30000" lang="en" sz="1800">
                <a:solidFill>
                  <a:srgbClr val="424242"/>
                </a:solidFill>
                <a:latin typeface="Calibri"/>
                <a:ea typeface="Calibri"/>
                <a:cs typeface="Calibri"/>
                <a:sym typeface="Calibri"/>
              </a:rPr>
              <a:t>2</a:t>
            </a:r>
            <a:r>
              <a:rPr lang="en" sz="1800">
                <a:solidFill>
                  <a:srgbClr val="424242"/>
                </a:solidFill>
                <a:latin typeface="Calibri"/>
                <a:ea typeface="Calibri"/>
                <a:cs typeface="Calibri"/>
                <a:sym typeface="Calibri"/>
              </a:rPr>
              <a:t> - 9</a:t>
            </a:r>
            <a:r>
              <a:rPr i="1" lang="en" sz="1800">
                <a:solidFill>
                  <a:srgbClr val="424242"/>
                </a:solidFill>
                <a:latin typeface="Times New Roman"/>
                <a:ea typeface="Times New Roman"/>
                <a:cs typeface="Times New Roman"/>
                <a:sym typeface="Times New Roman"/>
              </a:rPr>
              <a:t>x </a:t>
            </a:r>
            <a:r>
              <a:rPr lang="en" sz="1800">
                <a:solidFill>
                  <a:srgbClr val="424242"/>
                </a:solidFill>
                <a:latin typeface="Calibri"/>
                <a:ea typeface="Calibri"/>
                <a:cs typeface="Calibri"/>
                <a:sym typeface="Calibri"/>
              </a:rPr>
              <a:t>+ 20</a:t>
            </a:r>
            <a:endParaRPr baseline="30000"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lphaLcPeriod"/>
            </a:pPr>
            <a:r>
              <a:rPr i="1" lang="en" sz="1800">
                <a:solidFill>
                  <a:srgbClr val="424242"/>
                </a:solidFill>
                <a:latin typeface="Times New Roman"/>
                <a:ea typeface="Times New Roman"/>
                <a:cs typeface="Times New Roman"/>
                <a:sym typeface="Times New Roman"/>
              </a:rPr>
              <a:t>x</a:t>
            </a:r>
            <a:r>
              <a:rPr lang="en" sz="1800">
                <a:solidFill>
                  <a:srgbClr val="424242"/>
                </a:solidFill>
                <a:latin typeface="Times New Roman"/>
                <a:ea typeface="Times New Roman"/>
                <a:cs typeface="Times New Roman"/>
                <a:sym typeface="Times New Roman"/>
              </a:rPr>
              <a:t>(</a:t>
            </a:r>
            <a:r>
              <a:rPr i="1" lang="en" sz="1800">
                <a:solidFill>
                  <a:srgbClr val="424242"/>
                </a:solidFill>
                <a:latin typeface="Times New Roman"/>
                <a:ea typeface="Times New Roman"/>
                <a:cs typeface="Times New Roman"/>
                <a:sym typeface="Times New Roman"/>
              </a:rPr>
              <a:t>x </a:t>
            </a:r>
            <a:r>
              <a:rPr lang="en" sz="1800">
                <a:solidFill>
                  <a:srgbClr val="424242"/>
                </a:solidFill>
                <a:latin typeface="Times New Roman"/>
                <a:ea typeface="Times New Roman"/>
                <a:cs typeface="Times New Roman"/>
                <a:sym typeface="Times New Roman"/>
              </a:rPr>
              <a:t>- 5)</a:t>
            </a:r>
            <a:endParaRPr sz="1800">
              <a:solidFill>
                <a:srgbClr val="424242"/>
              </a:solidFill>
              <a:latin typeface="Calibri"/>
              <a:ea typeface="Calibri"/>
              <a:cs typeface="Calibri"/>
              <a:sym typeface="Calibri"/>
            </a:endParaRPr>
          </a:p>
          <a:p>
            <a:pPr indent="-342900" lvl="0" marL="457200" rtl="0" algn="l">
              <a:spcBef>
                <a:spcPts val="1000"/>
              </a:spcBef>
              <a:spcAft>
                <a:spcPts val="1000"/>
              </a:spcAft>
              <a:buClr>
                <a:srgbClr val="424242"/>
              </a:buClr>
              <a:buSzPts val="1800"/>
              <a:buFont typeface="Calibri"/>
              <a:buAutoNum type="alphaLcPeriod"/>
            </a:pPr>
            <a:r>
              <a:rPr lang="en" sz="1800">
                <a:solidFill>
                  <a:srgbClr val="424242"/>
                </a:solidFill>
                <a:latin typeface="Calibri"/>
                <a:ea typeface="Calibri"/>
                <a:cs typeface="Calibri"/>
                <a:sym typeface="Calibri"/>
              </a:rPr>
              <a:t>7</a:t>
            </a:r>
            <a:r>
              <a:rPr i="1"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x </a:t>
            </a:r>
            <a:r>
              <a:rPr i="1" lang="en" sz="1800">
                <a:solidFill>
                  <a:srgbClr val="424242"/>
                </a:solidFill>
                <a:latin typeface="Calibri"/>
                <a:ea typeface="Calibri"/>
                <a:cs typeface="Calibri"/>
                <a:sym typeface="Calibri"/>
              </a:rPr>
              <a:t>− 6)</a:t>
            </a:r>
            <a:r>
              <a:rPr baseline="30000" i="1" lang="en" sz="1800">
                <a:solidFill>
                  <a:srgbClr val="424242"/>
                </a:solidFill>
                <a:latin typeface="Calibri"/>
                <a:ea typeface="Calibri"/>
                <a:cs typeface="Calibri"/>
                <a:sym typeface="Calibri"/>
              </a:rPr>
              <a:t>2</a:t>
            </a:r>
            <a:r>
              <a:rPr i="1" lang="en" sz="1800">
                <a:solidFill>
                  <a:srgbClr val="424242"/>
                </a:solidFill>
                <a:latin typeface="Calibri"/>
                <a:ea typeface="Calibri"/>
                <a:cs typeface="Calibri"/>
                <a:sym typeface="Calibri"/>
              </a:rPr>
              <a:t> + 1</a:t>
            </a:r>
            <a:endParaRPr baseline="30000" sz="2400">
              <a:solidFill>
                <a:srgbClr val="424242"/>
              </a:solidFill>
              <a:latin typeface="Calibri"/>
              <a:ea typeface="Calibri"/>
              <a:cs typeface="Calibri"/>
              <a:sym typeface="Calibri"/>
            </a:endParaRPr>
          </a:p>
        </p:txBody>
      </p:sp>
      <p:sp>
        <p:nvSpPr>
          <p:cNvPr id="272" name="Google Shape;272;p24"/>
          <p:cNvSpPr txBox="1"/>
          <p:nvPr/>
        </p:nvSpPr>
        <p:spPr>
          <a:xfrm>
            <a:off x="6776675" y="5611100"/>
            <a:ext cx="9000" cy="8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rgbClr val="424242"/>
              </a:solidFill>
              <a:latin typeface="Calibri"/>
              <a:ea typeface="Calibri"/>
              <a:cs typeface="Calibri"/>
              <a:sym typeface="Calibri"/>
            </a:endParaRPr>
          </a:p>
        </p:txBody>
      </p:sp>
      <p:pic>
        <p:nvPicPr>
          <p:cNvPr id="273" name="Google Shape;273;p24"/>
          <p:cNvPicPr preferRelativeResize="0"/>
          <p:nvPr/>
        </p:nvPicPr>
        <p:blipFill>
          <a:blip r:embed="rId5">
            <a:alphaModFix/>
          </a:blip>
          <a:stretch>
            <a:fillRect/>
          </a:stretch>
        </p:blipFill>
        <p:spPr>
          <a:xfrm>
            <a:off x="1256350" y="1684588"/>
            <a:ext cx="2442125" cy="24421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77" name="Shape 277"/>
        <p:cNvGrpSpPr/>
        <p:nvPr/>
      </p:nvGrpSpPr>
      <p:grpSpPr>
        <a:xfrm>
          <a:off x="0" y="0"/>
          <a:ext cx="0" cy="0"/>
          <a:chOff x="0" y="0"/>
          <a:chExt cx="0" cy="0"/>
        </a:xfrm>
      </p:grpSpPr>
      <p:sp>
        <p:nvSpPr>
          <p:cNvPr id="278" name="Google Shape;278;p25"/>
          <p:cNvSpPr txBox="1"/>
          <p:nvPr>
            <p:ph type="title"/>
          </p:nvPr>
        </p:nvSpPr>
        <p:spPr>
          <a:xfrm>
            <a:off x="292608" y="448056"/>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279" name="Google Shape;279;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80" name="Google Shape;280;p25"/>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7.9.3 Standard and Factored Forms of Quadratic Expressions</a:t>
            </a:r>
            <a:r>
              <a:rPr lang="en" sz="1000"/>
              <a:t> </a:t>
            </a:r>
            <a:r>
              <a:rPr lang="en" sz="1000"/>
              <a:t>- Additional Resources</a:t>
            </a:r>
            <a:endParaRPr sz="1000"/>
          </a:p>
        </p:txBody>
      </p:sp>
      <p:sp>
        <p:nvSpPr>
          <p:cNvPr id="281" name="Google Shape;281;p25"/>
          <p:cNvSpPr txBox="1"/>
          <p:nvPr/>
        </p:nvSpPr>
        <p:spPr>
          <a:xfrm>
            <a:off x="310902" y="1047225"/>
            <a:ext cx="8650200" cy="40635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Clr>
                <a:schemeClr val="dk1"/>
              </a:buClr>
              <a:buSzPts val="1800"/>
              <a:buFont typeface="Calibri"/>
              <a:buAutoNum type="arabicPeriod"/>
            </a:pPr>
            <a:r>
              <a:rPr lang="en" sz="1800">
                <a:solidFill>
                  <a:schemeClr val="dk1"/>
                </a:solidFill>
                <a:latin typeface="Calibri"/>
                <a:ea typeface="Calibri"/>
                <a:cs typeface="Calibri"/>
                <a:sym typeface="Calibri"/>
              </a:rPr>
              <a:t>What is the standard form of a quadratic expression?</a:t>
            </a:r>
            <a:endParaRPr sz="1800">
              <a:solidFill>
                <a:schemeClr val="dk1"/>
              </a:solidFill>
              <a:latin typeface="Calibri"/>
              <a:ea typeface="Calibri"/>
              <a:cs typeface="Calibri"/>
              <a:sym typeface="Calibri"/>
            </a:endParaRPr>
          </a:p>
          <a:p>
            <a:pPr indent="0" lvl="0" marL="0" rtl="0" algn="l">
              <a:spcBef>
                <a:spcPts val="0"/>
              </a:spcBef>
              <a:spcAft>
                <a:spcPts val="0"/>
              </a:spcAft>
              <a:buNone/>
            </a:pPr>
            <a:r>
              <a:t/>
            </a:r>
            <a:endParaRPr sz="1800">
              <a:solidFill>
                <a:schemeClr val="dk1"/>
              </a:solidFill>
              <a:latin typeface="Calibri"/>
              <a:ea typeface="Calibri"/>
              <a:cs typeface="Calibri"/>
              <a:sym typeface="Calibri"/>
            </a:endParaRPr>
          </a:p>
          <a:p>
            <a:pPr indent="-342900" lvl="0" marL="457200" rtl="0" algn="l">
              <a:spcBef>
                <a:spcPts val="0"/>
              </a:spcBef>
              <a:spcAft>
                <a:spcPts val="0"/>
              </a:spcAft>
              <a:buClr>
                <a:schemeClr val="dk1"/>
              </a:buClr>
              <a:buSzPts val="1800"/>
              <a:buFont typeface="Calibri"/>
              <a:buAutoNum type="arabicPeriod"/>
            </a:pPr>
            <a:r>
              <a:rPr lang="en" sz="1800">
                <a:solidFill>
                  <a:schemeClr val="dk1"/>
                </a:solidFill>
                <a:latin typeface="Calibri"/>
                <a:ea typeface="Calibri"/>
                <a:cs typeface="Calibri"/>
                <a:sym typeface="Calibri"/>
              </a:rPr>
              <a:t>Decide if each expression is in standard form.</a:t>
            </a:r>
            <a:endParaRPr sz="1800">
              <a:solidFill>
                <a:schemeClr val="dk1"/>
              </a:solidFill>
              <a:latin typeface="Calibri"/>
              <a:ea typeface="Calibri"/>
              <a:cs typeface="Calibri"/>
              <a:sym typeface="Calibri"/>
            </a:endParaRPr>
          </a:p>
          <a:p>
            <a:pPr indent="-342900" lvl="1" marL="914400" rtl="0" algn="l">
              <a:spcBef>
                <a:spcPts val="0"/>
              </a:spcBef>
              <a:spcAft>
                <a:spcPts val="0"/>
              </a:spcAft>
              <a:buClr>
                <a:schemeClr val="dk1"/>
              </a:buClr>
              <a:buSzPts val="1800"/>
              <a:buFont typeface="Calibri"/>
              <a:buAutoNum type="alphaLcPeriod"/>
            </a:pPr>
            <a:r>
              <a:rPr i="1" lang="en" sz="1800">
                <a:solidFill>
                  <a:schemeClr val="dk1"/>
                </a:solidFill>
                <a:latin typeface="Times New Roman"/>
                <a:ea typeface="Times New Roman"/>
                <a:cs typeface="Times New Roman"/>
                <a:sym typeface="Times New Roman"/>
              </a:rPr>
              <a:t>x</a:t>
            </a:r>
            <a:r>
              <a:rPr lang="en" sz="1800">
                <a:solidFill>
                  <a:schemeClr val="dk1"/>
                </a:solidFill>
                <a:latin typeface="Calibri"/>
                <a:ea typeface="Calibri"/>
                <a:cs typeface="Calibri"/>
                <a:sym typeface="Calibri"/>
              </a:rPr>
              <a:t>² − 3</a:t>
            </a:r>
            <a:r>
              <a:rPr i="1" lang="en" sz="1800">
                <a:solidFill>
                  <a:schemeClr val="dk1"/>
                </a:solidFill>
                <a:latin typeface="Times New Roman"/>
                <a:ea typeface="Times New Roman"/>
                <a:cs typeface="Times New Roman"/>
                <a:sym typeface="Times New Roman"/>
              </a:rPr>
              <a:t>x</a:t>
            </a:r>
            <a:endParaRPr sz="1800">
              <a:solidFill>
                <a:schemeClr val="dk1"/>
              </a:solidFill>
              <a:latin typeface="Calibri"/>
              <a:ea typeface="Calibri"/>
              <a:cs typeface="Calibri"/>
              <a:sym typeface="Calibri"/>
            </a:endParaRPr>
          </a:p>
          <a:p>
            <a:pPr indent="-342900" lvl="1" marL="914400" rtl="0" algn="l">
              <a:spcBef>
                <a:spcPts val="0"/>
              </a:spcBef>
              <a:spcAft>
                <a:spcPts val="0"/>
              </a:spcAft>
              <a:buClr>
                <a:schemeClr val="dk1"/>
              </a:buClr>
              <a:buSzPts val="1800"/>
              <a:buFont typeface="Calibri"/>
              <a:buAutoNum type="alphaLcPeriod"/>
            </a:pPr>
            <a:r>
              <a:rPr lang="en" sz="1800">
                <a:solidFill>
                  <a:schemeClr val="dk1"/>
                </a:solidFill>
                <a:latin typeface="Calibri"/>
                <a:ea typeface="Calibri"/>
                <a:cs typeface="Calibri"/>
                <a:sym typeface="Calibri"/>
              </a:rPr>
              <a:t>9(</a:t>
            </a:r>
            <a:r>
              <a:rPr i="1" lang="en" sz="1800">
                <a:solidFill>
                  <a:schemeClr val="dk1"/>
                </a:solidFill>
                <a:latin typeface="Times New Roman"/>
                <a:ea typeface="Times New Roman"/>
                <a:cs typeface="Times New Roman"/>
                <a:sym typeface="Times New Roman"/>
              </a:rPr>
              <a:t>x</a:t>
            </a:r>
            <a:r>
              <a:rPr lang="en" sz="1800">
                <a:solidFill>
                  <a:schemeClr val="dk1"/>
                </a:solidFill>
                <a:latin typeface="Calibri"/>
                <a:ea typeface="Calibri"/>
                <a:cs typeface="Calibri"/>
                <a:sym typeface="Calibri"/>
              </a:rPr>
              <a:t> − 2)</a:t>
            </a:r>
            <a:endParaRPr sz="1800">
              <a:solidFill>
                <a:schemeClr val="dk1"/>
              </a:solidFill>
              <a:latin typeface="Calibri"/>
              <a:ea typeface="Calibri"/>
              <a:cs typeface="Calibri"/>
              <a:sym typeface="Calibri"/>
            </a:endParaRPr>
          </a:p>
          <a:p>
            <a:pPr indent="-342900" lvl="1" marL="914400" rtl="0" algn="l">
              <a:spcBef>
                <a:spcPts val="0"/>
              </a:spcBef>
              <a:spcAft>
                <a:spcPts val="0"/>
              </a:spcAft>
              <a:buClr>
                <a:schemeClr val="dk1"/>
              </a:buClr>
              <a:buSzPts val="1800"/>
              <a:buFont typeface="Calibri"/>
              <a:buAutoNum type="alphaLcPeriod"/>
            </a:pPr>
            <a:r>
              <a:rPr i="1" lang="en" sz="1800">
                <a:solidFill>
                  <a:schemeClr val="dk1"/>
                </a:solidFill>
                <a:latin typeface="Times New Roman"/>
                <a:ea typeface="Times New Roman"/>
                <a:cs typeface="Times New Roman"/>
                <a:sym typeface="Times New Roman"/>
              </a:rPr>
              <a:t>x</a:t>
            </a:r>
            <a:r>
              <a:rPr lang="en" sz="1800">
                <a:solidFill>
                  <a:schemeClr val="dk1"/>
                </a:solidFill>
                <a:latin typeface="Calibri"/>
                <a:ea typeface="Calibri"/>
                <a:cs typeface="Calibri"/>
                <a:sym typeface="Calibri"/>
              </a:rPr>
              <a:t>² + 4</a:t>
            </a:r>
            <a:r>
              <a:rPr i="1" lang="en" sz="1800">
                <a:solidFill>
                  <a:schemeClr val="dk1"/>
                </a:solidFill>
                <a:latin typeface="Times New Roman"/>
                <a:ea typeface="Times New Roman"/>
                <a:cs typeface="Times New Roman"/>
                <a:sym typeface="Times New Roman"/>
              </a:rPr>
              <a:t>x</a:t>
            </a:r>
            <a:r>
              <a:rPr lang="en" sz="1800">
                <a:solidFill>
                  <a:schemeClr val="dk1"/>
                </a:solidFill>
                <a:latin typeface="Calibri"/>
                <a:ea typeface="Calibri"/>
                <a:cs typeface="Calibri"/>
                <a:sym typeface="Calibri"/>
              </a:rPr>
              <a:t> − 45</a:t>
            </a:r>
            <a:endParaRPr sz="1800">
              <a:solidFill>
                <a:schemeClr val="dk1"/>
              </a:solidFill>
              <a:latin typeface="Calibri"/>
              <a:ea typeface="Calibri"/>
              <a:cs typeface="Calibri"/>
              <a:sym typeface="Calibri"/>
            </a:endParaRPr>
          </a:p>
          <a:p>
            <a:pPr indent="-342900" lvl="1" marL="914400" rtl="0" algn="l">
              <a:spcBef>
                <a:spcPts val="0"/>
              </a:spcBef>
              <a:spcAft>
                <a:spcPts val="0"/>
              </a:spcAft>
              <a:buClr>
                <a:schemeClr val="dk1"/>
              </a:buClr>
              <a:buSzPts val="1800"/>
              <a:buFont typeface="Calibri"/>
              <a:buAutoNum type="alphaLcPeriod"/>
            </a:pPr>
            <a:r>
              <a:rPr lang="en" sz="1800">
                <a:solidFill>
                  <a:schemeClr val="dk1"/>
                </a:solidFill>
                <a:latin typeface="Calibri"/>
                <a:ea typeface="Calibri"/>
                <a:cs typeface="Calibri"/>
                <a:sym typeface="Calibri"/>
              </a:rPr>
              <a:t>7 − </a:t>
            </a:r>
            <a:r>
              <a:rPr i="1" lang="en" sz="1800">
                <a:solidFill>
                  <a:schemeClr val="dk1"/>
                </a:solidFill>
                <a:latin typeface="Times New Roman"/>
                <a:ea typeface="Times New Roman"/>
                <a:cs typeface="Times New Roman"/>
                <a:sym typeface="Times New Roman"/>
              </a:rPr>
              <a:t>x</a:t>
            </a:r>
            <a:endParaRPr sz="1800">
              <a:solidFill>
                <a:schemeClr val="dk1"/>
              </a:solidFill>
              <a:latin typeface="Calibri"/>
              <a:ea typeface="Calibri"/>
              <a:cs typeface="Calibri"/>
              <a:sym typeface="Calibri"/>
            </a:endParaRPr>
          </a:p>
          <a:p>
            <a:pPr indent="-342900" lvl="1" marL="914400" rtl="0" algn="l">
              <a:spcBef>
                <a:spcPts val="0"/>
              </a:spcBef>
              <a:spcAft>
                <a:spcPts val="0"/>
              </a:spcAft>
              <a:buClr>
                <a:schemeClr val="dk1"/>
              </a:buClr>
              <a:buSzPts val="1800"/>
              <a:buFont typeface="Calibri"/>
              <a:buAutoNum type="alphaLcPeriod"/>
            </a:pPr>
            <a:r>
              <a:rPr i="1" lang="en" sz="1800">
                <a:solidFill>
                  <a:schemeClr val="dk1"/>
                </a:solidFill>
                <a:latin typeface="Times New Roman"/>
                <a:ea typeface="Times New Roman"/>
                <a:cs typeface="Times New Roman"/>
                <a:sym typeface="Times New Roman"/>
              </a:rPr>
              <a:t>x</a:t>
            </a:r>
            <a:r>
              <a:rPr lang="en" sz="1800">
                <a:solidFill>
                  <a:schemeClr val="dk1"/>
                </a:solidFill>
                <a:latin typeface="Calibri"/>
                <a:ea typeface="Calibri"/>
                <a:cs typeface="Calibri"/>
                <a:sym typeface="Calibri"/>
              </a:rPr>
              <a:t>(</a:t>
            </a:r>
            <a:r>
              <a:rPr i="1" lang="en" sz="1800">
                <a:solidFill>
                  <a:schemeClr val="dk1"/>
                </a:solidFill>
                <a:latin typeface="Times New Roman"/>
                <a:ea typeface="Times New Roman"/>
                <a:cs typeface="Times New Roman"/>
                <a:sym typeface="Times New Roman"/>
              </a:rPr>
              <a:t>x</a:t>
            </a:r>
            <a:r>
              <a:rPr lang="en" sz="1800">
                <a:solidFill>
                  <a:schemeClr val="dk1"/>
                </a:solidFill>
                <a:latin typeface="Calibri"/>
                <a:ea typeface="Calibri"/>
                <a:cs typeface="Calibri"/>
                <a:sym typeface="Calibri"/>
              </a:rPr>
              <a:t> + 10)</a:t>
            </a:r>
            <a:endParaRPr sz="1800">
              <a:solidFill>
                <a:schemeClr val="dk1"/>
              </a:solidFill>
              <a:latin typeface="Calibri"/>
              <a:ea typeface="Calibri"/>
              <a:cs typeface="Calibri"/>
              <a:sym typeface="Calibri"/>
            </a:endParaRPr>
          </a:p>
          <a:p>
            <a:pPr indent="-342900" lvl="1" marL="914400" rtl="0" algn="l">
              <a:spcBef>
                <a:spcPts val="0"/>
              </a:spcBef>
              <a:spcAft>
                <a:spcPts val="0"/>
              </a:spcAft>
              <a:buClr>
                <a:schemeClr val="dk1"/>
              </a:buClr>
              <a:buSzPts val="1800"/>
              <a:buFont typeface="Calibri"/>
              <a:buAutoNum type="alphaLcPeriod"/>
            </a:pPr>
            <a:r>
              <a:rPr i="1" lang="en" sz="1800">
                <a:solidFill>
                  <a:schemeClr val="dk1"/>
                </a:solidFill>
                <a:latin typeface="Times New Roman"/>
                <a:ea typeface="Times New Roman"/>
                <a:cs typeface="Times New Roman"/>
                <a:sym typeface="Times New Roman"/>
              </a:rPr>
              <a:t>x</a:t>
            </a:r>
            <a:r>
              <a:rPr lang="en" sz="1800">
                <a:solidFill>
                  <a:schemeClr val="dk1"/>
                </a:solidFill>
                <a:latin typeface="Calibri"/>
                <a:ea typeface="Calibri"/>
                <a:cs typeface="Calibri"/>
                <a:sym typeface="Calibri"/>
              </a:rPr>
              <a:t>²</a:t>
            </a:r>
            <a:endParaRPr sz="1800">
              <a:solidFill>
                <a:schemeClr val="dk1"/>
              </a:solidFill>
              <a:latin typeface="Calibri"/>
              <a:ea typeface="Calibri"/>
              <a:cs typeface="Calibri"/>
              <a:sym typeface="Calibri"/>
            </a:endParaRPr>
          </a:p>
          <a:p>
            <a:pPr indent="-342900" lvl="1" marL="914400" rtl="0" algn="l">
              <a:spcBef>
                <a:spcPts val="0"/>
              </a:spcBef>
              <a:spcAft>
                <a:spcPts val="0"/>
              </a:spcAft>
              <a:buClr>
                <a:schemeClr val="dk1"/>
              </a:buClr>
              <a:buSzPts val="1800"/>
              <a:buFont typeface="Calibri"/>
              <a:buAutoNum type="alphaLcPeriod"/>
            </a:pPr>
            <a:r>
              <a:rPr i="1" lang="en" sz="1800">
                <a:solidFill>
                  <a:schemeClr val="dk1"/>
                </a:solidFill>
                <a:latin typeface="Times New Roman"/>
                <a:ea typeface="Times New Roman"/>
                <a:cs typeface="Times New Roman"/>
                <a:sym typeface="Times New Roman"/>
              </a:rPr>
              <a:t>x</a:t>
            </a:r>
            <a:r>
              <a:rPr lang="en" sz="1800">
                <a:solidFill>
                  <a:schemeClr val="dk1"/>
                </a:solidFill>
                <a:latin typeface="Calibri"/>
                <a:ea typeface="Calibri"/>
                <a:cs typeface="Calibri"/>
                <a:sym typeface="Calibri"/>
              </a:rPr>
              <a:t>² − 9</a:t>
            </a:r>
            <a:endParaRPr sz="1800">
              <a:solidFill>
                <a:schemeClr val="dk1"/>
              </a:solidFill>
              <a:latin typeface="Calibri"/>
              <a:ea typeface="Calibri"/>
              <a:cs typeface="Calibri"/>
              <a:sym typeface="Calibri"/>
            </a:endParaRPr>
          </a:p>
          <a:p>
            <a:pPr indent="0" lvl="0" marL="0" rtl="0" algn="l">
              <a:spcBef>
                <a:spcPts val="0"/>
              </a:spcBef>
              <a:spcAft>
                <a:spcPts val="0"/>
              </a:spcAft>
              <a:buNone/>
            </a:pPr>
            <a:r>
              <a:t/>
            </a:r>
            <a:endParaRPr sz="1800">
              <a:solidFill>
                <a:schemeClr val="dk1"/>
              </a:solidFill>
              <a:latin typeface="Calibri"/>
              <a:ea typeface="Calibri"/>
              <a:cs typeface="Calibri"/>
              <a:sym typeface="Calibri"/>
            </a:endParaRPr>
          </a:p>
          <a:p>
            <a:pPr indent="-342900" lvl="0" marL="457200" rtl="0" algn="l">
              <a:spcBef>
                <a:spcPts val="0"/>
              </a:spcBef>
              <a:spcAft>
                <a:spcPts val="0"/>
              </a:spcAft>
              <a:buClr>
                <a:schemeClr val="dk1"/>
              </a:buClr>
              <a:buSzPts val="1800"/>
              <a:buFont typeface="Calibri"/>
              <a:buAutoNum type="arabicPeriod"/>
            </a:pPr>
            <a:r>
              <a:rPr lang="en" sz="1800">
                <a:solidFill>
                  <a:schemeClr val="dk1"/>
                </a:solidFill>
                <a:latin typeface="Calibri"/>
                <a:ea typeface="Calibri"/>
                <a:cs typeface="Calibri"/>
                <a:sym typeface="Calibri"/>
              </a:rPr>
              <a:t>What do all the expressions in standard form have in common?</a:t>
            </a:r>
            <a:endParaRPr sz="1800">
              <a:solidFill>
                <a:schemeClr val="dk1"/>
              </a:solidFill>
              <a:latin typeface="Calibri"/>
              <a:ea typeface="Calibri"/>
              <a:cs typeface="Calibri"/>
              <a:sym typeface="Calibri"/>
            </a:endParaRPr>
          </a:p>
          <a:p>
            <a:pPr indent="0" lvl="0" marL="0" rtl="0" algn="l">
              <a:spcBef>
                <a:spcPts val="0"/>
              </a:spcBef>
              <a:spcAft>
                <a:spcPts val="0"/>
              </a:spcAft>
              <a:buNone/>
            </a:pPr>
            <a:r>
              <a:t/>
            </a:r>
            <a:endParaRPr sz="1800">
              <a:solidFill>
                <a:schemeClr val="dk1"/>
              </a:solidFill>
              <a:latin typeface="Calibri"/>
              <a:ea typeface="Calibri"/>
              <a:cs typeface="Calibri"/>
              <a:sym typeface="Calibri"/>
            </a:endParaRPr>
          </a:p>
          <a:p>
            <a:pPr indent="0" lvl="0" marL="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282" name="Google Shape;282;p25"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pic>
        <p:nvPicPr>
          <p:cNvPr id="283" name="Google Shape;283;p25"/>
          <p:cNvPicPr preferRelativeResize="0"/>
          <p:nvPr/>
        </p:nvPicPr>
        <p:blipFill>
          <a:blip r:embed="rId4">
            <a:alphaModFix/>
          </a:blip>
          <a:stretch>
            <a:fillRect/>
          </a:stretch>
        </p:blipFill>
        <p:spPr>
          <a:xfrm>
            <a:off x="4874938" y="1769063"/>
            <a:ext cx="2442125" cy="24421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26"/>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89" name="Google Shape;289;p26"/>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90" name="Google Shape;290;p26"/>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91" name="Google Shape;291;p26"/>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92" name="Google Shape;292;p26"/>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93" name="Google Shape;293;p26"/>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94" name="Google Shape;294;p26"/>
          <p:cNvCxnSpPr>
            <a:stCxn id="288" idx="2"/>
            <a:endCxn id="290"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295" name="Google Shape;295;p26"/>
          <p:cNvCxnSpPr>
            <a:stCxn id="290" idx="3"/>
            <a:endCxn id="289"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296" name="Google Shape;296;p26"/>
          <p:cNvCxnSpPr>
            <a:stCxn id="289" idx="3"/>
            <a:endCxn id="291"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297" name="Google Shape;297;p26"/>
          <p:cNvCxnSpPr>
            <a:stCxn id="291" idx="3"/>
            <a:endCxn id="293"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298" name="Google Shape;298;p26"/>
          <p:cNvCxnSpPr>
            <a:stCxn id="293" idx="3"/>
            <a:endCxn id="292"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299" name="Google Shape;299;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00" name="Google Shape;300;p26"/>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01" name="Google Shape;301;p26"/>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302" name="Google Shape;302;p26"/>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303" name="Google Shape;303;p26"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04" name="Google Shape;304;p26"/>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05" name="Google Shape;305;p26"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pic>
        <p:nvPicPr>
          <p:cNvPr id="306" name="Google Shape;306;p26" title="hugeicons_pencil.png"/>
          <p:cNvPicPr preferRelativeResize="0"/>
          <p:nvPr/>
        </p:nvPicPr>
        <p:blipFill>
          <a:blip r:embed="rId5">
            <a:alphaModFix/>
          </a:blip>
          <a:stretch>
            <a:fillRect/>
          </a:stretch>
        </p:blipFill>
        <p:spPr>
          <a:xfrm>
            <a:off x="6519672" y="1554480"/>
            <a:ext cx="228600" cy="228600"/>
          </a:xfrm>
          <a:prstGeom prst="rect">
            <a:avLst/>
          </a:prstGeom>
          <a:noFill/>
          <a:ln>
            <a:noFill/>
          </a:ln>
        </p:spPr>
      </p:pic>
      <p:sp>
        <p:nvSpPr>
          <p:cNvPr id="307" name="Google Shape;307;p26"/>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08" name="Google Shape;308;p26"/>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09" name="Google Shape;309;p26"/>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pic>
        <p:nvPicPr>
          <p:cNvPr id="310" name="Google Shape;310;p26" title="hugeicons_task-done-01.png"/>
          <p:cNvPicPr preferRelativeResize="0"/>
          <p:nvPr/>
        </p:nvPicPr>
        <p:blipFill>
          <a:blip r:embed="rId6">
            <a:alphaModFix/>
          </a:blip>
          <a:stretch>
            <a:fillRect/>
          </a:stretch>
        </p:blipFill>
        <p:spPr>
          <a:xfrm>
            <a:off x="3623168" y="1554480"/>
            <a:ext cx="228600" cy="228600"/>
          </a:xfrm>
          <a:prstGeom prst="rect">
            <a:avLst/>
          </a:prstGeom>
          <a:noFill/>
          <a:ln>
            <a:noFill/>
          </a:ln>
        </p:spPr>
      </p:pic>
      <p:pic>
        <p:nvPicPr>
          <p:cNvPr id="311" name="Google Shape;311;p26" title="hugeicons_task-done-01.png"/>
          <p:cNvPicPr preferRelativeResize="0"/>
          <p:nvPr/>
        </p:nvPicPr>
        <p:blipFill>
          <a:blip r:embed="rId6">
            <a:alphaModFix/>
          </a:blip>
          <a:stretch>
            <a:fillRect/>
          </a:stretch>
        </p:blipFill>
        <p:spPr>
          <a:xfrm>
            <a:off x="1844894" y="3200400"/>
            <a:ext cx="228600" cy="228600"/>
          </a:xfrm>
          <a:prstGeom prst="rect">
            <a:avLst/>
          </a:prstGeom>
          <a:noFill/>
          <a:ln>
            <a:noFill/>
          </a:ln>
        </p:spPr>
      </p:pic>
      <p:pic>
        <p:nvPicPr>
          <p:cNvPr id="312" name="Google Shape;312;p26"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27"/>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a:t>
            </a:r>
            <a:endParaRPr sz="3000">
              <a:solidFill>
                <a:srgbClr val="005047"/>
              </a:solidFill>
            </a:endParaRPr>
          </a:p>
        </p:txBody>
      </p:sp>
      <p:sp>
        <p:nvSpPr>
          <p:cNvPr id="318" name="Google Shape;318;p27"/>
          <p:cNvSpPr txBox="1"/>
          <p:nvPr>
            <p:ph idx="1" type="body"/>
          </p:nvPr>
        </p:nvSpPr>
        <p:spPr>
          <a:xfrm>
            <a:off x="4625275" y="1983548"/>
            <a:ext cx="2701500" cy="1635300"/>
          </a:xfrm>
          <a:prstGeom prst="rect">
            <a:avLst/>
          </a:prstGeom>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SzPts val="1800"/>
              <a:buAutoNum type="arabicPeriod"/>
            </a:pPr>
            <a:r>
              <a:rPr lang="en"/>
              <a:t>(2</a:t>
            </a:r>
            <a:r>
              <a:rPr i="1" lang="en">
                <a:latin typeface="Times New Roman"/>
                <a:ea typeface="Times New Roman"/>
                <a:cs typeface="Times New Roman"/>
                <a:sym typeface="Times New Roman"/>
              </a:rPr>
              <a:t>x </a:t>
            </a:r>
            <a:r>
              <a:rPr lang="en"/>
              <a:t>+ 5)(</a:t>
            </a:r>
            <a:r>
              <a:rPr i="1" lang="en">
                <a:latin typeface="Times New Roman"/>
                <a:ea typeface="Times New Roman"/>
                <a:cs typeface="Times New Roman"/>
                <a:sym typeface="Times New Roman"/>
              </a:rPr>
              <a:t>x </a:t>
            </a:r>
            <a:r>
              <a:rPr lang="en"/>
              <a:t>+ 1)</a:t>
            </a:r>
            <a:endParaRPr/>
          </a:p>
          <a:p>
            <a:pPr indent="0" lvl="0" marL="0" rtl="0" algn="l">
              <a:lnSpc>
                <a:spcPct val="115000"/>
              </a:lnSpc>
              <a:spcBef>
                <a:spcPts val="500"/>
              </a:spcBef>
              <a:spcAft>
                <a:spcPts val="0"/>
              </a:spcAft>
              <a:buNone/>
            </a:pPr>
            <a:r>
              <a:t/>
            </a:r>
            <a:endParaRPr/>
          </a:p>
          <a:p>
            <a:pPr indent="-342900" lvl="0" marL="457200" rtl="0" algn="l">
              <a:lnSpc>
                <a:spcPct val="115000"/>
              </a:lnSpc>
              <a:spcBef>
                <a:spcPts val="500"/>
              </a:spcBef>
              <a:spcAft>
                <a:spcPts val="0"/>
              </a:spcAft>
              <a:buSzPts val="1800"/>
              <a:buAutoNum type="arabicPeriod"/>
            </a:pPr>
            <a:r>
              <a:rPr lang="en"/>
              <a:t>(</a:t>
            </a:r>
            <a:r>
              <a:rPr i="1" lang="en">
                <a:latin typeface="Times New Roman"/>
                <a:ea typeface="Times New Roman"/>
                <a:cs typeface="Times New Roman"/>
                <a:sym typeface="Times New Roman"/>
              </a:rPr>
              <a:t>x </a:t>
            </a:r>
            <a:r>
              <a:rPr lang="en"/>
              <a:t>− 2)(</a:t>
            </a:r>
            <a:r>
              <a:rPr i="1" lang="en">
                <a:latin typeface="Times New Roman"/>
                <a:ea typeface="Times New Roman"/>
                <a:cs typeface="Times New Roman"/>
                <a:sym typeface="Times New Roman"/>
              </a:rPr>
              <a:t>x </a:t>
            </a:r>
            <a:r>
              <a:rPr lang="en"/>
              <a:t>+ 2)</a:t>
            </a:r>
            <a:endParaRPr/>
          </a:p>
          <a:p>
            <a:pPr indent="0" lvl="0" marL="457200" rtl="0" algn="l">
              <a:lnSpc>
                <a:spcPct val="115000"/>
              </a:lnSpc>
              <a:spcBef>
                <a:spcPts val="500"/>
              </a:spcBef>
              <a:spcAft>
                <a:spcPts val="500"/>
              </a:spcAft>
              <a:buNone/>
            </a:pPr>
            <a:r>
              <a:t/>
            </a:r>
            <a:endParaRPr/>
          </a:p>
        </p:txBody>
      </p:sp>
      <p:sp>
        <p:nvSpPr>
          <p:cNvPr id="319" name="Google Shape;319;p2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20" name="Google Shape;320;p27"/>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7.9.4 Expressions in Standard Form</a:t>
            </a:r>
            <a:endParaRPr/>
          </a:p>
        </p:txBody>
      </p:sp>
      <p:pic>
        <p:nvPicPr>
          <p:cNvPr id="321" name="Google Shape;321;p27" title="Screenshot 2025-10-15 132111.png"/>
          <p:cNvPicPr preferRelativeResize="0"/>
          <p:nvPr/>
        </p:nvPicPr>
        <p:blipFill>
          <a:blip r:embed="rId3">
            <a:alphaModFix/>
          </a:blip>
          <a:stretch>
            <a:fillRect/>
          </a:stretch>
        </p:blipFill>
        <p:spPr>
          <a:xfrm>
            <a:off x="1268525" y="1981725"/>
            <a:ext cx="3295650" cy="1847850"/>
          </a:xfrm>
          <a:prstGeom prst="rect">
            <a:avLst/>
          </a:prstGeom>
          <a:noFill/>
          <a:ln>
            <a:noFill/>
          </a:ln>
        </p:spPr>
      </p:pic>
      <p:sp>
        <p:nvSpPr>
          <p:cNvPr id="322" name="Google Shape;322;p27"/>
          <p:cNvSpPr txBox="1"/>
          <p:nvPr/>
        </p:nvSpPr>
        <p:spPr>
          <a:xfrm>
            <a:off x="311696" y="1220225"/>
            <a:ext cx="8755500" cy="40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For each expression, write an equivalent expression in standard form. Show your reasoning.</a:t>
            </a:r>
            <a:endParaRPr sz="1800">
              <a:solidFill>
                <a:srgbClr val="424242"/>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28"/>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8" name="Google Shape;328;p28"/>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9" name="Google Shape;329;p28"/>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0" name="Google Shape;330;p28"/>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1" name="Google Shape;331;p28"/>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2" name="Google Shape;332;p28"/>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33" name="Google Shape;333;p28"/>
          <p:cNvCxnSpPr>
            <a:stCxn id="327" idx="2"/>
            <a:endCxn id="329"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34" name="Google Shape;334;p28"/>
          <p:cNvCxnSpPr>
            <a:stCxn id="329" idx="3"/>
            <a:endCxn id="328"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35" name="Google Shape;335;p28"/>
          <p:cNvCxnSpPr>
            <a:stCxn id="328" idx="3"/>
            <a:endCxn id="330"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36" name="Google Shape;336;p28"/>
          <p:cNvCxnSpPr>
            <a:stCxn id="330" idx="3"/>
            <a:endCxn id="332"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37" name="Google Shape;337;p28"/>
          <p:cNvCxnSpPr>
            <a:stCxn id="332" idx="3"/>
            <a:endCxn id="331"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38" name="Google Shape;338;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39" name="Google Shape;339;p28"/>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40" name="Google Shape;340;p28"/>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b="1" sz="1800">
              <a:solidFill>
                <a:schemeClr val="dk2"/>
              </a:solidFill>
              <a:latin typeface="Calibri"/>
              <a:ea typeface="Calibri"/>
              <a:cs typeface="Calibri"/>
              <a:sym typeface="Calibri"/>
            </a:endParaRPr>
          </a:p>
        </p:txBody>
      </p:sp>
      <p:pic>
        <p:nvPicPr>
          <p:cNvPr id="341" name="Google Shape;341;p28"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42" name="Google Shape;342;p28"/>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43" name="Google Shape;343;p28"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sp>
        <p:nvSpPr>
          <p:cNvPr id="344" name="Google Shape;344;p28"/>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45" name="Google Shape;345;p28"/>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46" name="Google Shape;346;p28"/>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347" name="Google Shape;347;p28"/>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pic>
        <p:nvPicPr>
          <p:cNvPr id="348" name="Google Shape;348;p28" title="hugeicons_task-done-01.png"/>
          <p:cNvPicPr preferRelativeResize="0"/>
          <p:nvPr/>
        </p:nvPicPr>
        <p:blipFill>
          <a:blip r:embed="rId5">
            <a:alphaModFix/>
          </a:blip>
          <a:stretch>
            <a:fillRect/>
          </a:stretch>
        </p:blipFill>
        <p:spPr>
          <a:xfrm>
            <a:off x="3623168" y="1554480"/>
            <a:ext cx="228600" cy="228600"/>
          </a:xfrm>
          <a:prstGeom prst="rect">
            <a:avLst/>
          </a:prstGeom>
          <a:noFill/>
          <a:ln>
            <a:noFill/>
          </a:ln>
        </p:spPr>
      </p:pic>
      <p:pic>
        <p:nvPicPr>
          <p:cNvPr id="349" name="Google Shape;349;p28" title="hugeicons_task-done-01.png"/>
          <p:cNvPicPr preferRelativeResize="0"/>
          <p:nvPr/>
        </p:nvPicPr>
        <p:blipFill>
          <a:blip r:embed="rId5">
            <a:alphaModFix/>
          </a:blip>
          <a:stretch>
            <a:fillRect/>
          </a:stretch>
        </p:blipFill>
        <p:spPr>
          <a:xfrm>
            <a:off x="1844894" y="3200400"/>
            <a:ext cx="228600" cy="228600"/>
          </a:xfrm>
          <a:prstGeom prst="rect">
            <a:avLst/>
          </a:prstGeom>
          <a:noFill/>
          <a:ln>
            <a:noFill/>
          </a:ln>
        </p:spPr>
      </p:pic>
      <p:pic>
        <p:nvPicPr>
          <p:cNvPr id="350" name="Google Shape;350;p28" title="hugeicons_pencil.png"/>
          <p:cNvPicPr preferRelativeResize="0"/>
          <p:nvPr/>
        </p:nvPicPr>
        <p:blipFill>
          <a:blip r:embed="rId6">
            <a:alphaModFix/>
          </a:blip>
          <a:stretch>
            <a:fillRect/>
          </a:stretch>
        </p:blipFill>
        <p:spPr>
          <a:xfrm>
            <a:off x="6512672" y="1554480"/>
            <a:ext cx="228600" cy="228600"/>
          </a:xfrm>
          <a:prstGeom prst="rect">
            <a:avLst/>
          </a:prstGeom>
          <a:noFill/>
          <a:ln>
            <a:noFill/>
          </a:ln>
        </p:spPr>
      </p:pic>
      <p:pic>
        <p:nvPicPr>
          <p:cNvPr id="351" name="Google Shape;351;p28"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29"/>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57" name="Google Shape;357;p29"/>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358" name="Google Shape;358;p2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59" name="Google Shape;359;p2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7.9.</a:t>
            </a:r>
            <a:r>
              <a:rPr lang="en"/>
              <a:t>5 Practice</a:t>
            </a:r>
            <a:endParaRPr/>
          </a:p>
        </p:txBody>
      </p:sp>
      <p:pic>
        <p:nvPicPr>
          <p:cNvPr descr="One student helping another with a laptop, with question marks above, representing collaboration and asking for help with challenging problems." id="360" name="Google Shape;360;p29" title="Practice-2.png"/>
          <p:cNvPicPr preferRelativeResize="0"/>
          <p:nvPr/>
        </p:nvPicPr>
        <p:blipFill rotWithShape="1">
          <a:blip r:embed="rId3">
            <a:alphaModFix/>
          </a:blip>
          <a:srcRect b="2570" l="0" r="0" t="2579"/>
          <a:stretch/>
        </p:blipFill>
        <p:spPr>
          <a:xfrm>
            <a:off x="4024725" y="445025"/>
            <a:ext cx="4807575" cy="455992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30"/>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6" name="Google Shape;366;p30"/>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7" name="Google Shape;367;p30"/>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8" name="Google Shape;368;p30"/>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9" name="Google Shape;369;p30"/>
          <p:cNvSpPr/>
          <p:nvPr/>
        </p:nvSpPr>
        <p:spPr>
          <a:xfrm>
            <a:off x="6905038" y="30069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70" name="Google Shape;370;p30"/>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71" name="Google Shape;371;p30"/>
          <p:cNvCxnSpPr>
            <a:stCxn id="365" idx="2"/>
            <a:endCxn id="367"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72" name="Google Shape;372;p30"/>
          <p:cNvCxnSpPr>
            <a:stCxn id="367" idx="3"/>
            <a:endCxn id="366"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73" name="Google Shape;373;p30"/>
          <p:cNvCxnSpPr>
            <a:stCxn id="366" idx="3"/>
            <a:endCxn id="368"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74" name="Google Shape;374;p30"/>
          <p:cNvCxnSpPr>
            <a:stCxn id="368" idx="3"/>
            <a:endCxn id="370"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75" name="Google Shape;375;p30"/>
          <p:cNvCxnSpPr>
            <a:stCxn id="370" idx="3"/>
            <a:endCxn id="369" idx="0"/>
          </p:cNvCxnSpPr>
          <p:nvPr/>
        </p:nvCxnSpPr>
        <p:spPr>
          <a:xfrm>
            <a:off x="7641450" y="2013613"/>
            <a:ext cx="269400" cy="993300"/>
          </a:xfrm>
          <a:prstGeom prst="bentConnector2">
            <a:avLst/>
          </a:prstGeom>
          <a:noFill/>
          <a:ln cap="flat" cmpd="sng" w="19050">
            <a:solidFill>
              <a:srgbClr val="005047"/>
            </a:solidFill>
            <a:prstDash val="dash"/>
            <a:round/>
            <a:headEnd len="med" w="med" type="none"/>
            <a:tailEnd len="med" w="med" type="none"/>
          </a:ln>
        </p:spPr>
      </p:cxnSp>
      <p:sp>
        <p:nvSpPr>
          <p:cNvPr id="376" name="Google Shape;376;p3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77" name="Google Shape;377;p30"/>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78" name="Google Shape;378;p30"/>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79" name="Google Shape;379;p30"/>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380" name="Google Shape;380;p30"/>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sp>
        <p:nvSpPr>
          <p:cNvPr id="381" name="Google Shape;381;p30"/>
          <p:cNvSpPr txBox="1"/>
          <p:nvPr/>
        </p:nvSpPr>
        <p:spPr>
          <a:xfrm>
            <a:off x="700350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Lesson Synthesis</a:t>
            </a:r>
            <a:endParaRPr b="1" sz="1800">
              <a:solidFill>
                <a:srgbClr val="FDBD3E"/>
              </a:solidFill>
              <a:latin typeface="Calibri"/>
              <a:ea typeface="Calibri"/>
              <a:cs typeface="Calibri"/>
              <a:sym typeface="Calibri"/>
            </a:endParaRPr>
          </a:p>
        </p:txBody>
      </p:sp>
      <p:pic>
        <p:nvPicPr>
          <p:cNvPr id="382" name="Google Shape;382;p30" title="hugeicons_task-done-01.png"/>
          <p:cNvPicPr preferRelativeResize="0"/>
          <p:nvPr/>
        </p:nvPicPr>
        <p:blipFill>
          <a:blip r:embed="rId3">
            <a:alphaModFix/>
          </a:blip>
          <a:stretch>
            <a:fillRect/>
          </a:stretch>
        </p:blipFill>
        <p:spPr>
          <a:xfrm>
            <a:off x="3623168" y="1554480"/>
            <a:ext cx="228600" cy="228600"/>
          </a:xfrm>
          <a:prstGeom prst="rect">
            <a:avLst/>
          </a:prstGeom>
          <a:noFill/>
          <a:ln>
            <a:noFill/>
          </a:ln>
        </p:spPr>
      </p:pic>
      <p:pic>
        <p:nvPicPr>
          <p:cNvPr id="383" name="Google Shape;383;p30" title="hugeicons_chart-down.png"/>
          <p:cNvPicPr preferRelativeResize="0"/>
          <p:nvPr/>
        </p:nvPicPr>
        <p:blipFill>
          <a:blip r:embed="rId4">
            <a:alphaModFix/>
          </a:blip>
          <a:stretch>
            <a:fillRect/>
          </a:stretch>
        </p:blipFill>
        <p:spPr>
          <a:xfrm>
            <a:off x="4908134" y="3200400"/>
            <a:ext cx="228600" cy="228600"/>
          </a:xfrm>
          <a:prstGeom prst="rect">
            <a:avLst/>
          </a:prstGeom>
          <a:noFill/>
          <a:ln>
            <a:noFill/>
          </a:ln>
        </p:spPr>
      </p:pic>
      <p:pic>
        <p:nvPicPr>
          <p:cNvPr id="384" name="Google Shape;384;p30" title="hugeicons_task-done-01.png"/>
          <p:cNvPicPr preferRelativeResize="0"/>
          <p:nvPr/>
        </p:nvPicPr>
        <p:blipFill>
          <a:blip r:embed="rId3">
            <a:alphaModFix/>
          </a:blip>
          <a:stretch>
            <a:fillRect/>
          </a:stretch>
        </p:blipFill>
        <p:spPr>
          <a:xfrm>
            <a:off x="1844894" y="3200400"/>
            <a:ext cx="228600" cy="228600"/>
          </a:xfrm>
          <a:prstGeom prst="rect">
            <a:avLst/>
          </a:prstGeom>
          <a:noFill/>
          <a:ln>
            <a:noFill/>
          </a:ln>
        </p:spPr>
      </p:pic>
      <p:pic>
        <p:nvPicPr>
          <p:cNvPr id="385" name="Google Shape;385;p30" title="hugeicons_pencil.png"/>
          <p:cNvPicPr preferRelativeResize="0"/>
          <p:nvPr/>
        </p:nvPicPr>
        <p:blipFill>
          <a:blip r:embed="rId5">
            <a:alphaModFix/>
          </a:blip>
          <a:stretch>
            <a:fillRect/>
          </a:stretch>
        </p:blipFill>
        <p:spPr>
          <a:xfrm>
            <a:off x="6512672" y="1554480"/>
            <a:ext cx="228600" cy="228600"/>
          </a:xfrm>
          <a:prstGeom prst="rect">
            <a:avLst/>
          </a:prstGeom>
          <a:noFill/>
          <a:ln>
            <a:noFill/>
          </a:ln>
        </p:spPr>
      </p:pic>
      <p:pic>
        <p:nvPicPr>
          <p:cNvPr id="386" name="Google Shape;386;p30" title="hugeicons_centralized.png"/>
          <p:cNvPicPr preferRelativeResize="0"/>
          <p:nvPr/>
        </p:nvPicPr>
        <p:blipFill>
          <a:blip r:embed="rId6">
            <a:alphaModFix/>
          </a:blip>
          <a:stretch>
            <a:fillRect/>
          </a:stretch>
        </p:blipFill>
        <p:spPr>
          <a:xfrm>
            <a:off x="7806782" y="3200400"/>
            <a:ext cx="228600" cy="228600"/>
          </a:xfrm>
          <a:prstGeom prst="rect">
            <a:avLst/>
          </a:prstGeom>
          <a:noFill/>
          <a:ln>
            <a:noFill/>
          </a:ln>
        </p:spPr>
      </p:pic>
      <p:sp>
        <p:nvSpPr>
          <p:cNvPr id="387" name="Google Shape;387;p30"/>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388" name="Google Shape;388;p30" title="hugeicons_start-up-02.png"/>
          <p:cNvPicPr preferRelativeResize="0"/>
          <p:nvPr/>
        </p:nvPicPr>
        <p:blipFill>
          <a:blip r:embed="rId7">
            <a:alphaModFix/>
          </a:blip>
          <a:stretch>
            <a:fillRect/>
          </a:stretch>
        </p:blipFill>
        <p:spPr>
          <a:xfrm>
            <a:off x="1084454" y="1554480"/>
            <a:ext cx="228600" cy="228600"/>
          </a:xfrm>
          <a:prstGeom prst="rect">
            <a:avLst/>
          </a:prstGeom>
          <a:noFill/>
          <a:ln>
            <a:noFill/>
          </a:ln>
        </p:spPr>
      </p:pic>
      <p:sp>
        <p:nvSpPr>
          <p:cNvPr id="389" name="Google Shape;389;p30"/>
          <p:cNvSpPr txBox="1"/>
          <p:nvPr/>
        </p:nvSpPr>
        <p:spPr>
          <a:xfrm>
            <a:off x="284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p3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395" name="Google Shape;395;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96" name="Google Shape;396;p31"/>
          <p:cNvSpPr txBox="1"/>
          <p:nvPr/>
        </p:nvSpPr>
        <p:spPr>
          <a:xfrm>
            <a:off x="310900" y="1801368"/>
            <a:ext cx="5866500" cy="2729700"/>
          </a:xfrm>
          <a:prstGeom prst="rect">
            <a:avLst/>
          </a:prstGeom>
          <a:noFill/>
          <a:ln>
            <a:noFill/>
          </a:ln>
        </p:spPr>
        <p:txBody>
          <a:bodyPr anchorCtr="0" anchor="t" bIns="91425" lIns="91425" spcFirstLastPara="1" rIns="91425" wrap="square" tIns="91425">
            <a:spAutoFit/>
          </a:bodyPr>
          <a:lstStyle/>
          <a:p>
            <a:pPr indent="-333375" lvl="0" marL="457200" rtl="0" algn="l">
              <a:spcBef>
                <a:spcPts val="0"/>
              </a:spcBef>
              <a:spcAft>
                <a:spcPts val="0"/>
              </a:spcAft>
              <a:buClr>
                <a:srgbClr val="424242"/>
              </a:buClr>
              <a:buSzPts val="1650"/>
              <a:buFont typeface="Calibri"/>
              <a:buAutoNum type="arabicPeriod"/>
            </a:pPr>
            <a:r>
              <a:rPr lang="en" sz="1650">
                <a:solidFill>
                  <a:srgbClr val="424242"/>
                </a:solidFill>
                <a:latin typeface="Calibri"/>
                <a:ea typeface="Calibri"/>
                <a:cs typeface="Calibri"/>
                <a:sym typeface="Calibri"/>
              </a:rPr>
              <a:t>What does it mean to expand a factored expression?</a:t>
            </a:r>
            <a:endParaRPr sz="1650">
              <a:solidFill>
                <a:srgbClr val="424242"/>
              </a:solidFill>
              <a:latin typeface="Calibri"/>
              <a:ea typeface="Calibri"/>
              <a:cs typeface="Calibri"/>
              <a:sym typeface="Calibri"/>
            </a:endParaRPr>
          </a:p>
          <a:p>
            <a:pPr indent="-333375" lvl="0" marL="457200" rtl="0" algn="l">
              <a:spcBef>
                <a:spcPts val="1000"/>
              </a:spcBef>
              <a:spcAft>
                <a:spcPts val="0"/>
              </a:spcAft>
              <a:buClr>
                <a:srgbClr val="424242"/>
              </a:buClr>
              <a:buSzPts val="1650"/>
              <a:buFont typeface="Calibri"/>
              <a:buAutoNum type="arabicPeriod"/>
            </a:pPr>
            <a:r>
              <a:rPr lang="en" sz="1650">
                <a:solidFill>
                  <a:srgbClr val="424242"/>
                </a:solidFill>
                <a:latin typeface="Calibri"/>
                <a:ea typeface="Calibri"/>
                <a:cs typeface="Calibri"/>
                <a:sym typeface="Calibri"/>
              </a:rPr>
              <a:t>How can a diagram can help expand (</a:t>
            </a:r>
            <a:r>
              <a:rPr i="1" lang="en" sz="1650">
                <a:solidFill>
                  <a:srgbClr val="424242"/>
                </a:solidFill>
                <a:latin typeface="Times New Roman"/>
                <a:ea typeface="Times New Roman"/>
                <a:cs typeface="Times New Roman"/>
                <a:sym typeface="Times New Roman"/>
              </a:rPr>
              <a:t>x </a:t>
            </a:r>
            <a:r>
              <a:rPr lang="en" sz="1650">
                <a:solidFill>
                  <a:srgbClr val="424242"/>
                </a:solidFill>
                <a:latin typeface="Calibri"/>
                <a:ea typeface="Calibri"/>
                <a:cs typeface="Calibri"/>
                <a:sym typeface="Calibri"/>
              </a:rPr>
              <a:t>+ 4)(</a:t>
            </a:r>
            <a:r>
              <a:rPr i="1" lang="en" sz="1650">
                <a:solidFill>
                  <a:srgbClr val="424242"/>
                </a:solidFill>
                <a:latin typeface="Times New Roman"/>
                <a:ea typeface="Times New Roman"/>
                <a:cs typeface="Times New Roman"/>
                <a:sym typeface="Times New Roman"/>
              </a:rPr>
              <a:t>x </a:t>
            </a:r>
            <a:r>
              <a:rPr lang="en" sz="1650">
                <a:solidFill>
                  <a:srgbClr val="424242"/>
                </a:solidFill>
                <a:latin typeface="Calibri"/>
                <a:ea typeface="Calibri"/>
                <a:cs typeface="Calibri"/>
                <a:sym typeface="Calibri"/>
              </a:rPr>
              <a:t>− 10)?</a:t>
            </a:r>
            <a:endParaRPr sz="1650">
              <a:solidFill>
                <a:srgbClr val="424242"/>
              </a:solidFill>
              <a:latin typeface="Calibri"/>
              <a:ea typeface="Calibri"/>
              <a:cs typeface="Calibri"/>
              <a:sym typeface="Calibri"/>
            </a:endParaRPr>
          </a:p>
          <a:p>
            <a:pPr indent="-333375" lvl="0" marL="457200" rtl="0" algn="l">
              <a:spcBef>
                <a:spcPts val="1000"/>
              </a:spcBef>
              <a:spcAft>
                <a:spcPts val="0"/>
              </a:spcAft>
              <a:buClr>
                <a:srgbClr val="424242"/>
              </a:buClr>
              <a:buSzPts val="1650"/>
              <a:buFont typeface="Calibri"/>
              <a:buAutoNum type="arabicPeriod"/>
            </a:pPr>
            <a:r>
              <a:rPr lang="en" sz="1650">
                <a:solidFill>
                  <a:srgbClr val="424242"/>
                </a:solidFill>
                <a:latin typeface="Calibri"/>
                <a:ea typeface="Calibri"/>
                <a:cs typeface="Calibri"/>
                <a:sym typeface="Calibri"/>
              </a:rPr>
              <a:t>How can we expand (</a:t>
            </a:r>
            <a:r>
              <a:rPr i="1" lang="en" sz="1650">
                <a:solidFill>
                  <a:srgbClr val="424242"/>
                </a:solidFill>
                <a:latin typeface="Times New Roman"/>
                <a:ea typeface="Times New Roman"/>
                <a:cs typeface="Times New Roman"/>
                <a:sym typeface="Times New Roman"/>
              </a:rPr>
              <a:t>x </a:t>
            </a:r>
            <a:r>
              <a:rPr lang="en" sz="1650">
                <a:solidFill>
                  <a:srgbClr val="424242"/>
                </a:solidFill>
                <a:latin typeface="Calibri"/>
                <a:ea typeface="Calibri"/>
                <a:cs typeface="Calibri"/>
                <a:sym typeface="Calibri"/>
              </a:rPr>
              <a:t>+ 4)(</a:t>
            </a:r>
            <a:r>
              <a:rPr i="1" lang="en" sz="1650">
                <a:solidFill>
                  <a:srgbClr val="424242"/>
                </a:solidFill>
                <a:latin typeface="Times New Roman"/>
                <a:ea typeface="Times New Roman"/>
                <a:cs typeface="Times New Roman"/>
                <a:sym typeface="Times New Roman"/>
              </a:rPr>
              <a:t>x </a:t>
            </a:r>
            <a:r>
              <a:rPr lang="en" sz="1650">
                <a:solidFill>
                  <a:srgbClr val="424242"/>
                </a:solidFill>
                <a:latin typeface="Calibri"/>
                <a:ea typeface="Calibri"/>
                <a:cs typeface="Calibri"/>
                <a:sym typeface="Calibri"/>
              </a:rPr>
              <a:t>− 10) using the Distributive Property and without drawing a diagram?</a:t>
            </a:r>
            <a:endParaRPr sz="1650">
              <a:solidFill>
                <a:srgbClr val="424242"/>
              </a:solidFill>
              <a:latin typeface="Calibri"/>
              <a:ea typeface="Calibri"/>
              <a:cs typeface="Calibri"/>
              <a:sym typeface="Calibri"/>
            </a:endParaRPr>
          </a:p>
          <a:p>
            <a:pPr indent="-333375" lvl="0" marL="457200" rtl="0" algn="l">
              <a:spcBef>
                <a:spcPts val="1000"/>
              </a:spcBef>
              <a:spcAft>
                <a:spcPts val="0"/>
              </a:spcAft>
              <a:buClr>
                <a:srgbClr val="424242"/>
              </a:buClr>
              <a:buSzPts val="1650"/>
              <a:buFont typeface="Calibri"/>
              <a:buAutoNum type="arabicPeriod"/>
            </a:pPr>
            <a:r>
              <a:rPr lang="en" sz="1650">
                <a:solidFill>
                  <a:srgbClr val="424242"/>
                </a:solidFill>
                <a:latin typeface="Calibri"/>
                <a:ea typeface="Calibri"/>
                <a:cs typeface="Calibri"/>
                <a:sym typeface="Calibri"/>
              </a:rPr>
              <a:t>How would you explain to a friend how to write an equivalent expression for  (</a:t>
            </a:r>
            <a:r>
              <a:rPr i="1" lang="en" sz="1650">
                <a:solidFill>
                  <a:srgbClr val="424242"/>
                </a:solidFill>
                <a:latin typeface="Times New Roman"/>
                <a:ea typeface="Times New Roman"/>
                <a:cs typeface="Times New Roman"/>
                <a:sym typeface="Times New Roman"/>
              </a:rPr>
              <a:t>x </a:t>
            </a:r>
            <a:r>
              <a:rPr lang="en" sz="1650">
                <a:solidFill>
                  <a:srgbClr val="424242"/>
                </a:solidFill>
                <a:latin typeface="Calibri"/>
                <a:ea typeface="Calibri"/>
                <a:cs typeface="Calibri"/>
                <a:sym typeface="Calibri"/>
              </a:rPr>
              <a:t>− 10)(</a:t>
            </a:r>
            <a:r>
              <a:rPr i="1" lang="en" sz="1650">
                <a:solidFill>
                  <a:srgbClr val="424242"/>
                </a:solidFill>
                <a:latin typeface="Times New Roman"/>
                <a:ea typeface="Times New Roman"/>
                <a:cs typeface="Times New Roman"/>
                <a:sym typeface="Times New Roman"/>
              </a:rPr>
              <a:t>x </a:t>
            </a:r>
            <a:r>
              <a:rPr lang="en" sz="1650">
                <a:solidFill>
                  <a:srgbClr val="424242"/>
                </a:solidFill>
                <a:latin typeface="Calibri"/>
                <a:ea typeface="Calibri"/>
                <a:cs typeface="Calibri"/>
                <a:sym typeface="Calibri"/>
              </a:rPr>
              <a:t>− 15)? </a:t>
            </a:r>
            <a:endParaRPr sz="1650">
              <a:solidFill>
                <a:srgbClr val="424242"/>
              </a:solidFill>
              <a:latin typeface="Calibri"/>
              <a:ea typeface="Calibri"/>
              <a:cs typeface="Calibri"/>
              <a:sym typeface="Calibri"/>
            </a:endParaRPr>
          </a:p>
          <a:p>
            <a:pPr indent="-333375" lvl="0" marL="457200" rtl="0" algn="l">
              <a:spcBef>
                <a:spcPts val="1000"/>
              </a:spcBef>
              <a:spcAft>
                <a:spcPts val="1000"/>
              </a:spcAft>
              <a:buClr>
                <a:srgbClr val="424242"/>
              </a:buClr>
              <a:buSzPts val="1650"/>
              <a:buFont typeface="Calibri"/>
              <a:buAutoNum type="arabicPeriod"/>
            </a:pPr>
            <a:r>
              <a:rPr lang="en" sz="1650">
                <a:solidFill>
                  <a:srgbClr val="424242"/>
                </a:solidFill>
                <a:latin typeface="Calibri"/>
                <a:ea typeface="Calibri"/>
                <a:cs typeface="Calibri"/>
                <a:sym typeface="Calibri"/>
              </a:rPr>
              <a:t>Give different examples of quadratic expressions in standard and factored form. </a:t>
            </a:r>
            <a:endParaRPr sz="1650">
              <a:solidFill>
                <a:srgbClr val="424242"/>
              </a:solidFill>
              <a:latin typeface="Calibri"/>
              <a:ea typeface="Calibri"/>
              <a:cs typeface="Calibri"/>
              <a:sym typeface="Calibri"/>
            </a:endParaRPr>
          </a:p>
        </p:txBody>
      </p:sp>
      <p:sp>
        <p:nvSpPr>
          <p:cNvPr id="397" name="Google Shape;397;p3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7.9 Standard Form and Factored Form</a:t>
            </a:r>
            <a:endParaRPr/>
          </a:p>
        </p:txBody>
      </p:sp>
      <p:sp>
        <p:nvSpPr>
          <p:cNvPr id="398" name="Google Shape;398;p31"/>
          <p:cNvSpPr txBox="1"/>
          <p:nvPr/>
        </p:nvSpPr>
        <p:spPr>
          <a:xfrm>
            <a:off x="310900" y="1060625"/>
            <a:ext cx="8670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Answer the questions to reinforce your understanding of standard and factored forms.</a:t>
            </a:r>
            <a:endParaRPr sz="1800">
              <a:solidFill>
                <a:srgbClr val="424242"/>
              </a:solidFill>
              <a:latin typeface="Calibri"/>
              <a:ea typeface="Calibri"/>
              <a:cs typeface="Calibri"/>
              <a:sym typeface="Calibri"/>
            </a:endParaRPr>
          </a:p>
        </p:txBody>
      </p:sp>
      <p:pic>
        <p:nvPicPr>
          <p:cNvPr id="399" name="Google Shape;399;p31" title="ChatGPT Image Oct 17, 2025, 12_02_12 PM.png"/>
          <p:cNvPicPr preferRelativeResize="0"/>
          <p:nvPr/>
        </p:nvPicPr>
        <p:blipFill>
          <a:blip r:embed="rId3">
            <a:alphaModFix/>
          </a:blip>
          <a:stretch>
            <a:fillRect/>
          </a:stretch>
        </p:blipFill>
        <p:spPr>
          <a:xfrm>
            <a:off x="5816025" y="1918700"/>
            <a:ext cx="2661800" cy="1774533"/>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3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a:t>
            </a:r>
            <a:endParaRPr/>
          </a:p>
        </p:txBody>
      </p:sp>
      <p:sp>
        <p:nvSpPr>
          <p:cNvPr id="405" name="Google Shape;405;p32"/>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406" name="Google Shape;406;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07" name="Google Shape;407;p3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7.9 Standard Form and Factored Form</a:t>
            </a:r>
            <a:endParaRPr/>
          </a:p>
        </p:txBody>
      </p:sp>
      <p:graphicFrame>
        <p:nvGraphicFramePr>
          <p:cNvPr id="408" name="Google Shape;408;p32"/>
          <p:cNvGraphicFramePr/>
          <p:nvPr/>
        </p:nvGraphicFramePr>
        <p:xfrm>
          <a:off x="311700" y="1764100"/>
          <a:ext cx="3000000" cy="3000000"/>
        </p:xfrm>
        <a:graphic>
          <a:graphicData uri="http://schemas.openxmlformats.org/drawingml/2006/table">
            <a:tbl>
              <a:tblPr>
                <a:noFill/>
                <a:tableStyleId>{1AE0F26D-8BFC-406E-ACBC-D22384EE0EF1}</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I can…</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Rewrite quadratic expressions given in factored form in standard form using either the distributive property or a diagram.</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Explain the difference between “factored form” and “standard form.”</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