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CEC0E47-11C6-4A83-B20F-C2FA76B3A34B}">
  <a:tblStyle styleId="{CCEC0E47-11C6-4A83-B20F-C2FA76B3A34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hyperlink" Target="https://openstax.org/books/algebra-1/pages/7-13-3-writing-equations-that-represent-a-graph"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ntvpk3pd1h"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lesson, students continue to examine the ties between quadratic expressions in standard form and the graphs that represent them. The focus this time is on the coefficient of the linear term,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and how changes to it affect the graph. Students are not expected to know how to modify given expressions to transform the graphs in certain ways, but they will notice that adding a linear term to the squared term translates the graph in both horizontal and vertical directions. This understanding will help students to conclude that writing an expression such as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in factored form can help us reason about the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also practice writing expressions that produce particular graphs. To do so, students make use of the structure in quadratic expressions and what they learned about the connections between expressions and graphs.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A6(C) write quadratic functions when given real solutions and graphs of their related equations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students practice applying the distributive property to write equivalent quadratic expressions in standard and factored forms. They also notice that when a quadratic expression has no constant term (that is, is in the form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its factors are a variable and a sum (or a difference). Their awareness of this structure prepares them to think about how the linear term in a quadratic expression affects the behavior of the graph later in the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them a moment of quiet time to think individually, and then time to briefly share their responses with their partner.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+ 9</a:t>
            </a:r>
            <a:r>
              <a:rPr i="1" lang="en" sz="1300">
                <a:solidFill>
                  <a:schemeClr val="dk1"/>
                </a:solidFill>
                <a:latin typeface="Times New Roman"/>
                <a:ea typeface="Times New Roman"/>
                <a:cs typeface="Times New Roman"/>
                <a:sym typeface="Times New Roman"/>
              </a:rPr>
              <a:t>x</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- 2.75</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In the left column, all the expressions in standard form have a squared term and a linear term but no constant term, and the squared term has a coefficient of either 1 or -1. In the right column, one of the factors is just a variable whose coefficient is 1 or -1, and the other factor is either a sum or a difference.</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Consider displaying the completed table for all to see. If needed, discuss only the last few expressions that can be written in a few different but equivalent ways.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Then, focus the discussion on the second question. Ask students: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"Look at all the quadratic expressions in standard form. What do they have in common?" (They have a squared term and a linear term. They do not have a constant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"From these expressions, what can we predict, if anything, about the features of the graphs that represent them?" (Their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(0, 0).) "Can you tell where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or the vertex will be?" (Not easily.)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"Look at all the expressions in factored form. What do they have in common?" (They are all in the form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times a sum or a difference.)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"From these expressions, what can we predict, if anything, about the features of the graphs?" (We can "see" their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and the vertex.)</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Remind students that they have looked at how the constant term and the coefficient of the squared term affect the features of a graph representing a quadratic function. Tell them that they will now explore how the linear term influences the graph, and that along the way, it can be helpful to think flexibly about the expressions that represent a function.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Conversing,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encourage students’ use of mathematical language to communicate understanding. After a student shares a response, invite them to repeat their reasoning using mathematical language relevant to the lesson. For example, say, “Can you say that again, using the phrase . . .?” Consider inviting remaining students to repeat completed phrases to provide additional opportunities for all students to produce language and solidify understanding.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Break the class into small discussion groups and then invite a representative from each group to report back to the whole class. Remind students that each member should be prepared to speak on behalf of the group if called 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Attention; Social-emotional skills</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use graphing technology to explore how adding a linear term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to quadratic expressions of the form </a:t>
            </a:r>
            <a:r>
              <a:rPr i="1" lang="en" sz="1300">
                <a:solidFill>
                  <a:schemeClr val="dk1"/>
                </a:solidFill>
                <a:latin typeface="Times New Roman"/>
                <a:ea typeface="Times New Roman"/>
                <a:cs typeface="Times New Roman"/>
                <a:sym typeface="Times New Roman"/>
              </a:rPr>
              <a:t>ax</a:t>
            </a:r>
            <a:r>
              <a:rPr lang="en" sz="1300">
                <a:solidFill>
                  <a:schemeClr val="dk1"/>
                </a:solidFill>
                <a:latin typeface="Calibri"/>
                <a:ea typeface="Calibri"/>
                <a:cs typeface="Calibri"/>
                <a:sym typeface="Calibri"/>
              </a:rPr>
              <a:t>²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affects the graph’s position and shape. They observe that adding bx shifts the parabola both horizontally and vertically, changing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and vertex. For instance,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has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at (0, 0), while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shifts left and down, with x-intercepts at (−20, 0) and (0, 0) and a vertex at (−10, −100). Students connect these patterns to factoring, noting that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+ 20) and that setting each factor to zero reveals the intercepts. They also observe that when the linear term is missing but a constant is added, factoring becomes more complex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may disappear, laying groundwork for later exploration of non-real roots.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devices that can run Desmos or other graphing technology.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the first question, ask one partner to operate the graphing technology and the other to record the group's observations, and then to switch roles halfway.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using Desmos, instruct students that creating a slider to experiment with linear terms might be a useful tool in this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a:t>
            </a:r>
            <a:r>
              <a:rPr b="1" lang="en" sz="1300">
                <a:solidFill>
                  <a:schemeClr val="dk1"/>
                </a:solidFill>
                <a:latin typeface="Calibri"/>
                <a:ea typeface="Calibri"/>
                <a:cs typeface="Calibri"/>
                <a:sym typeface="Calibri"/>
              </a:rPr>
              <a:t>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still looks like a quadratic function when adding a linear term but it "shifts" both horizontally and vertically. Adding a positive multiple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shifts it down and to the left while adding a negative multiple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shifts it down and to the right.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 0), (−6,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0, 0), (10,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 0), (50,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 0), (-36,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 0), (-5,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There are no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make sense of shifts in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connect standard and factored forms of quadratic expressions. In factored form, the zeros (and therefore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visible.</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For example:</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− 20) → zeros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20, giving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(0, 0) and (20,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+ 50</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+ 50) → zeros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50,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(0,0) and (−50,0).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If the squared term has a negative coefficient, as in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−36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+ 36), the zeros are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vertex is still halfway between the two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even when the graph opens downward.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there is no linear term but a constant term, such as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+ 16 or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 it is harder to find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from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+ 16 has none, while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has two.</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To extend thinking, have students predict how adding both a linear and constant term changes the graph, for example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 The graph now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at (0, 8), but finding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requires new methods they will learn in upcoming lessons.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one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but there are two. Factor the expression, set each factor equal to zero, and solve.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In factored form,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The factors equal 0 at these values.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one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but there are two. Factor the expression, set each factor equal to zero, and solve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While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is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is not. Factor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Watch the signs when setting each factor equal to zero and solving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(2, 0) and (−2,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Vertex: (0, −4)</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describe their strategies for writing equations. Arrange students in groups of two. Invite Partner A to begin with this sentence frame: “Equation _____ matches with graph _____, because . . . .” Invite the listener, Partner B, to press for additional details referring to specific features of the graphs such as intercepts, vertex, and direction of opening. Students should switch roles for each equation. This will help students justify how features of quadratic graphs can be used to write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Cultivate conversation</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Engagement: Provide Access by Recruiting Interest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Leverage choice around perceived challenge. Invite students to find functions for at least four or five of the graphs. Be sure to let students know that the equations increase in complexity as students move from Graph A to Graph J.</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now work in reverse, writing equations to match given graphs using what they know about quadratic forms and their graph connections. Each graph shows at least three labeled points to support their reasoning. Some equations are easier to write in factored form, others in standard form. Highlight students who use the given information strategically and invite them to share their thinking.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Note: Questions 1, 2, 5, and 10 are shown in this slide version. All problems can be found in the </a:t>
            </a:r>
            <a:r>
              <a:rPr lang="en" sz="1300" u="sng">
                <a:solidFill>
                  <a:schemeClr val="hlink"/>
                </a:solidFill>
                <a:latin typeface="Calibri"/>
                <a:ea typeface="Calibri"/>
                <a:cs typeface="Calibri"/>
                <a:sym typeface="Calibri"/>
                <a:hlinkClick r:id="rId3"/>
              </a:rPr>
              <a:t>online version</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graphing technology.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activity allows for instant feedback to students (if an equation is incorrect, the graph that results will not match the given graph).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Because the equations increase in complexity as students move from Graph A to Graph J, students may find that their equations are off but not know what the issue is or how to correct them.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 so that they can discuss how to write the more-challenging equations.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 or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Select students to share strategies for writing equations. Emphasize these key ideas:</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 If a graph opens up, the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²</a:t>
            </a:r>
            <a:r>
              <a:rPr lang="en" sz="1300">
                <a:solidFill>
                  <a:schemeClr val="dk1"/>
                </a:solidFill>
                <a:latin typeface="Calibri"/>
                <a:ea typeface="Calibri"/>
                <a:cs typeface="Calibri"/>
                <a:sym typeface="Calibri"/>
              </a:rPr>
              <a:t> term’s coefficient is positive; if it opens down, it’s negative.</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 With two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use factored form.</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 When the graph is centered on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-axis and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(0,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the equation is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 a</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²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(no linear term).</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 If (0, 0) is the only intercept and vertex, the equation is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ax</a:t>
            </a:r>
            <a:r>
              <a:rPr i="1" lang="en" sz="1300">
                <a:solidFill>
                  <a:schemeClr val="dk1"/>
                </a:solidFill>
                <a:latin typeface="Calibri"/>
                <a:ea typeface="Calibri"/>
                <a:cs typeface="Calibri"/>
                <a:sym typeface="Calibri"/>
              </a:rPr>
              <a:t>²</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Discuss Graph F as an example with one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(2, 0) and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not at the origin. Its equation can be found by squaring the repeated factor:</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a:t>
            </a:r>
            <a:r>
              <a:rPr i="1"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²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 showing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(0, 4).</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Connecting this to earlier work, shifting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 up by 4 units also gives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²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2 of activity </a:t>
            </a:r>
            <a:r>
              <a:rPr b="1" lang="en">
                <a:solidFill>
                  <a:schemeClr val="dk1"/>
                </a:solidFill>
                <a:latin typeface="Noto Sans"/>
                <a:ea typeface="Noto Sans"/>
                <a:cs typeface="Noto Sans"/>
                <a:sym typeface="Noto Sans"/>
              </a:rPr>
              <a:t>7.13</a:t>
            </a:r>
            <a:r>
              <a:rPr b="1" lang="en">
                <a:solidFill>
                  <a:schemeClr val="dk1"/>
                </a:solidFill>
                <a:latin typeface="Noto Sans"/>
                <a:ea typeface="Noto Sans"/>
                <a:cs typeface="Noto Sans"/>
                <a:sym typeface="Noto Sans"/>
              </a:rPr>
              <a:t>.3</a:t>
            </a:r>
            <a:r>
              <a:rPr b="1" lang="en">
                <a:solidFill>
                  <a:srgbClr val="9900FF"/>
                </a:solidFill>
                <a:highlight>
                  <a:srgbClr val="FFFF00"/>
                </a:highlight>
                <a:latin typeface="Noto Sans"/>
                <a:ea typeface="Noto Sans"/>
                <a:cs typeface="Noto Sans"/>
                <a:sym typeface="Noto Sans"/>
              </a:rPr>
              <a:t>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he signs of the constants in the factors should be opposite signs as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Factored form is based on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not the vertex.</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of this function are 0 and -3.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is not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Watch the signs when writing the factors from the intercepts.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at 3 and -4 so the factors are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15</a:t>
            </a:r>
            <a:r>
              <a:rPr b="1" lang="en" sz="1300">
                <a:solidFill>
                  <a:schemeClr val="dk1"/>
                </a:solidFill>
                <a:latin typeface="Calibri"/>
                <a:ea typeface="Calibri"/>
                <a:cs typeface="Calibri"/>
                <a:sym typeface="Calibri"/>
              </a:rPr>
              <a:t>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work backward from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of a parabola to build its quadratic equation, connecting what they know about factoring and real solutions. This helps them see how the structure of an equation reflects the graph’s key features.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Students may be tempted to solve these problems using Desmos or another technology as they did in the previous section.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the purpose of this unit is writing quadratic equations from real solutions without graphing.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know that (-1, 0) and (2, 0) are points on the graph when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0. So there are two possibilities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are called the real solutions of the quadratic because they are the solutions of the equation when we set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0. Because each of the equations equals zero, multiplying them together will also equal zero.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0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This answer can also give us the more general quadratic with those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We replace 0 with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to show that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varies and isn’t always 0. So,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is a parabola that crosses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at -1 and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now reverse their earlier process, working from known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to write a quadratic equation. Extensions could include determining whether the parabola opens up or down or using a known point, such as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to find the value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becomes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0.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Check your signs when you use FOIL to multiply the binomials.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Remember that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becomes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0.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Check your signs when you use FOIL to multiply the binomials.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 and 1</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put away devices for this cool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The vertex is halfway between the intercepts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equivalent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so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Calculate the vertex by finding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in between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which is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−2.5. Substitute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−2.5 into the equation to find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(−2.5)2 + 5(−2.5) = −6.188. The vertex is at (−2.5, −6.188). The squared term has a positive coefficient so the graph opens upward. Adding a positive linear term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shifts the graph down and to the left.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https://www.desmos.com/calculator/ntvpk3pd1h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lesson goes beyond the depth of understanding required to address the standards, so there is not a need to slow down if students struggle with these ideas.</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jpg"/><Relationship Id="rId4" Type="http://schemas.openxmlformats.org/officeDocument/2006/relationships/image" Target="../media/image36.png"/><Relationship Id="rId5"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jpg"/><Relationship Id="rId4" Type="http://schemas.openxmlformats.org/officeDocument/2006/relationships/image" Target="../media/image33.png"/><Relationship Id="rId5" Type="http://schemas.openxmlformats.org/officeDocument/2006/relationships/image" Target="../media/image30.png"/><Relationship Id="rId6" Type="http://schemas.openxmlformats.org/officeDocument/2006/relationships/hyperlink" Target="https://openstax.org/books/algebra-1/pages/7-13-3-writing-equations-that-represent-a-graph"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5.jpg"/><Relationship Id="rId4" Type="http://schemas.openxmlformats.org/officeDocument/2006/relationships/hyperlink" Target="https://youtu.be/j3ZiMkSRakg?si=DCkjpqUYr0QCsHVZ" TargetMode="External"/><Relationship Id="rId5" Type="http://schemas.openxmlformats.org/officeDocument/2006/relationships/hyperlink" Target="http://www.youtube.com/watch?v=j3ZiMkSRakg" TargetMode="External"/><Relationship Id="rId6" Type="http://schemas.openxmlformats.org/officeDocument/2006/relationships/image" Target="../media/image3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jp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jp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5.jp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7 Introduction to Quadratic Functions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a:t>
            </a:r>
            <a:r>
              <a:rPr lang="en"/>
              <a:t>7.13 Graphing the Standard Form, Part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{CCEC0E47-11C6-4A83-B20F-C2FA76B3A34B}</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sp>
        <p:nvSpPr>
          <p:cNvPr id="102" name="Google Shape;102;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5">
            <a:alphaModFix/>
          </a:blip>
          <a:stretch>
            <a:fillRect/>
          </a:stretch>
        </p:blipFill>
        <p:spPr>
          <a:xfrm>
            <a:off x="382175" y="2702586"/>
            <a:ext cx="392925" cy="383577"/>
          </a:xfrm>
          <a:prstGeom prst="rect">
            <a:avLst/>
          </a:prstGeom>
          <a:noFill/>
          <a:ln>
            <a:noFill/>
          </a:ln>
        </p:spPr>
      </p:pic>
      <p:pic>
        <p:nvPicPr>
          <p:cNvPr descr="Icon indicating the slide contains a support for emerging bilingual students " id="104" name="Google Shape;104;p16" title="emojione_input-latin-letters (4).png"/>
          <p:cNvPicPr preferRelativeResize="0"/>
          <p:nvPr/>
        </p:nvPicPr>
        <p:blipFill>
          <a:blip r:embed="rId6">
            <a:alphaModFix/>
          </a:blip>
          <a:stretch>
            <a:fillRect/>
          </a:stretch>
        </p:blipFill>
        <p:spPr>
          <a:xfrm>
            <a:off x="418607" y="2162346"/>
            <a:ext cx="320040" cy="320040"/>
          </a:xfrm>
          <a:prstGeom prst="rect">
            <a:avLst/>
          </a:prstGeom>
          <a:noFill/>
          <a:ln>
            <a:noFill/>
          </a:ln>
        </p:spPr>
      </p:pic>
      <p:pic>
        <p:nvPicPr>
          <p:cNvPr descr="Icon indicating the slide contains a check for understanding question for students " id="105" name="Google Shape;105;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6" name="Google Shape;106;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7" name="Google Shape;107;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22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how the </a:t>
            </a:r>
            <a:r>
              <a:rPr b="1" i="1" lang="en">
                <a:solidFill>
                  <a:srgbClr val="F3F3F3"/>
                </a:solidFill>
                <a:latin typeface="Times New Roman"/>
                <a:ea typeface="Times New Roman"/>
                <a:cs typeface="Times New Roman"/>
                <a:sym typeface="Times New Roman"/>
              </a:rPr>
              <a:t>b</a:t>
            </a:r>
            <a:r>
              <a:rPr b="1" lang="en">
                <a:solidFill>
                  <a:srgbClr val="F3F3F3"/>
                </a:solidFill>
              </a:rPr>
              <a:t> </a:t>
            </a:r>
            <a:r>
              <a:rPr lang="en">
                <a:solidFill>
                  <a:srgbClr val="F3F3F3"/>
                </a:solidFill>
              </a:rPr>
              <a:t>in </a:t>
            </a:r>
            <a:r>
              <a:rPr i="1" lang="en">
                <a:solidFill>
                  <a:srgbClr val="F3F3F3"/>
                </a:solidFill>
                <a:latin typeface="Times New Roman"/>
                <a:ea typeface="Times New Roman"/>
                <a:cs typeface="Times New Roman"/>
                <a:sym typeface="Times New Roman"/>
              </a:rPr>
              <a:t>ax</a:t>
            </a:r>
            <a:r>
              <a:rPr baseline="30000" lang="en">
                <a:solidFill>
                  <a:srgbClr val="F3F3F3"/>
                </a:solidFill>
              </a:rPr>
              <a:t>2</a:t>
            </a:r>
            <a:r>
              <a:rPr b="1" lang="en">
                <a:solidFill>
                  <a:srgbClr val="F3F3F3"/>
                </a:solidFill>
              </a:rPr>
              <a:t> </a:t>
            </a:r>
            <a:r>
              <a:rPr lang="en">
                <a:solidFill>
                  <a:srgbClr val="F3F3F3"/>
                </a:solidFill>
              </a:rPr>
              <a:t>+ </a:t>
            </a:r>
            <a:r>
              <a:rPr i="1" lang="en">
                <a:solidFill>
                  <a:srgbClr val="F3F3F3"/>
                </a:solidFill>
                <a:latin typeface="Times New Roman"/>
                <a:ea typeface="Times New Roman"/>
                <a:cs typeface="Times New Roman"/>
                <a:sym typeface="Times New Roman"/>
              </a:rPr>
              <a:t>bx</a:t>
            </a:r>
            <a:r>
              <a:rPr lang="en">
                <a:solidFill>
                  <a:srgbClr val="F3F3F3"/>
                </a:solidFill>
              </a:rPr>
              <a:t> + </a:t>
            </a:r>
            <a:r>
              <a:rPr i="1" lang="en">
                <a:solidFill>
                  <a:srgbClr val="F3F3F3"/>
                </a:solidFill>
                <a:latin typeface="Times New Roman"/>
                <a:ea typeface="Times New Roman"/>
                <a:cs typeface="Times New Roman"/>
                <a:sym typeface="Times New Roman"/>
              </a:rPr>
              <a:t>c</a:t>
            </a:r>
            <a:r>
              <a:rPr lang="en">
                <a:solidFill>
                  <a:srgbClr val="F3F3F3"/>
                </a:solidFill>
              </a:rPr>
              <a:t> </a:t>
            </a:r>
            <a:r>
              <a:rPr b="1" lang="en">
                <a:solidFill>
                  <a:srgbClr val="F3F3F3"/>
                </a:solidFill>
              </a:rPr>
              <a:t>affects the graph</a:t>
            </a:r>
            <a:r>
              <a:rPr lang="en">
                <a:solidFill>
                  <a:srgbClr val="F3F3F3"/>
                </a:solidFill>
              </a:rPr>
              <a:t> of the equation.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Match equations</a:t>
            </a:r>
            <a:r>
              <a:rPr lang="en">
                <a:solidFill>
                  <a:srgbClr val="F3F3F3"/>
                </a:solidFill>
              </a:rPr>
              <a:t> given in standard and factored form </a:t>
            </a:r>
            <a:r>
              <a:rPr b="1" lang="en">
                <a:solidFill>
                  <a:srgbClr val="F3F3F3"/>
                </a:solidFill>
              </a:rPr>
              <a:t>with their graph</a:t>
            </a:r>
            <a:r>
              <a:rPr lang="en">
                <a:solidFill>
                  <a:srgbClr val="F3F3F3"/>
                </a:solidFill>
              </a:rPr>
              <a:t>.</a:t>
            </a:r>
            <a:endParaRPr>
              <a:solidFill>
                <a:srgbClr val="F3F3F3"/>
              </a:solidFill>
            </a:endParaRPr>
          </a:p>
        </p:txBody>
      </p:sp>
      <p:pic>
        <p:nvPicPr>
          <p:cNvPr descr=" Three students celebrating as they leave a classroom, showing excitement and a sense of accomplishment after finishing a task." id="114" name="Google Shape;114;p17" title="Goals-4.png"/>
          <p:cNvPicPr preferRelativeResize="0"/>
          <p:nvPr/>
        </p:nvPicPr>
        <p:blipFill rotWithShape="1">
          <a:blip r:embed="rId3">
            <a:alphaModFix/>
          </a:blip>
          <a:srcRect b="0" l="0" r="0" t="2028"/>
          <a:stretch/>
        </p:blipFill>
        <p:spPr>
          <a:xfrm>
            <a:off x="5385050" y="647974"/>
            <a:ext cx="3447250" cy="337722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a:t>
            </a:r>
            <a:r>
              <a:rPr lang="en"/>
              <a:t>7.13 Graphing the Standard Form, Part 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3" name="Google Shape;123;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a:t>
            </a:r>
            <a:r>
              <a:rPr lang="en"/>
              <a:t>7.13 Graphing the Standard Form, Part 2</a:t>
            </a:r>
            <a:endParaRPr/>
          </a:p>
        </p:txBody>
      </p:sp>
      <p:sp>
        <p:nvSpPr>
          <p:cNvPr id="124" name="Google Shape;124;p18"/>
          <p:cNvSpPr txBox="1"/>
          <p:nvPr/>
        </p:nvSpPr>
        <p:spPr>
          <a:xfrm>
            <a:off x="311700" y="960120"/>
            <a:ext cx="3999900" cy="365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rgbClr val="000000"/>
                </a:solidFill>
                <a:latin typeface="Noto Sans"/>
                <a:ea typeface="Noto Sans"/>
                <a:cs typeface="Noto Sans"/>
                <a:sym typeface="Noto Sans"/>
              </a:rPr>
              <a:t>Previous</a:t>
            </a:r>
            <a:endParaRPr b="1" sz="2200">
              <a:solidFill>
                <a:srgbClr val="000000"/>
              </a:solidFill>
              <a:latin typeface="Noto Sans"/>
              <a:ea typeface="Noto Sans"/>
              <a:cs typeface="Noto Sans"/>
              <a:sym typeface="Noto Sans"/>
            </a:endParaRPr>
          </a:p>
          <a:p>
            <a:pPr indent="-368300" lvl="0" marL="457200" rtl="0" algn="l">
              <a:lnSpc>
                <a:spcPct val="115000"/>
              </a:lnSpc>
              <a:spcBef>
                <a:spcPts val="1200"/>
              </a:spcBef>
              <a:spcAft>
                <a:spcPts val="0"/>
              </a:spcAft>
              <a:buClr>
                <a:srgbClr val="000000"/>
              </a:buClr>
              <a:buSzPts val="2200"/>
              <a:buFont typeface="Noto Sans"/>
              <a:buChar char="●"/>
            </a:pPr>
            <a:r>
              <a:rPr b="1" lang="en" sz="2200">
                <a:latin typeface="Noto Sans"/>
                <a:ea typeface="Noto Sans"/>
                <a:cs typeface="Noto Sans"/>
                <a:sym typeface="Noto Sans"/>
              </a:rPr>
              <a:t>None</a:t>
            </a:r>
            <a:endParaRPr sz="2000">
              <a:solidFill>
                <a:srgbClr val="000000"/>
              </a:solidFill>
              <a:latin typeface="Noto Sans"/>
              <a:ea typeface="Noto Sans"/>
              <a:cs typeface="Noto Sans"/>
              <a:sym typeface="Noto Sans"/>
            </a:endParaRPr>
          </a:p>
        </p:txBody>
      </p:sp>
      <p:sp>
        <p:nvSpPr>
          <p:cNvPr id="125" name="Google Shape;125;p18"/>
          <p:cNvSpPr txBox="1"/>
          <p:nvPr/>
        </p:nvSpPr>
        <p:spPr>
          <a:xfrm>
            <a:off x="4832400" y="960120"/>
            <a:ext cx="3999900" cy="365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rgbClr val="000000"/>
                </a:solidFill>
                <a:latin typeface="Noto Sans"/>
                <a:ea typeface="Noto Sans"/>
                <a:cs typeface="Noto Sans"/>
                <a:sym typeface="Noto Sans"/>
              </a:rPr>
              <a:t>New</a:t>
            </a:r>
            <a:endParaRPr b="1" sz="2200">
              <a:solidFill>
                <a:srgbClr val="000000"/>
              </a:solidFill>
              <a:latin typeface="Noto Sans"/>
              <a:ea typeface="Noto Sans"/>
              <a:cs typeface="Noto Sans"/>
              <a:sym typeface="Noto Sans"/>
            </a:endParaRPr>
          </a:p>
          <a:p>
            <a:pPr indent="-368300" lvl="0" marL="457200" rtl="0" algn="l">
              <a:lnSpc>
                <a:spcPct val="115000"/>
              </a:lnSpc>
              <a:spcBef>
                <a:spcPts val="1200"/>
              </a:spcBef>
              <a:spcAft>
                <a:spcPts val="0"/>
              </a:spcAft>
              <a:buClr>
                <a:srgbClr val="000000"/>
              </a:buClr>
              <a:buSzPts val="2200"/>
              <a:buFont typeface="Noto Sans"/>
              <a:buChar char="●"/>
            </a:pPr>
            <a:r>
              <a:rPr b="1" lang="en" sz="2200">
                <a:latin typeface="Noto Sans"/>
                <a:ea typeface="Noto Sans"/>
                <a:cs typeface="Noto Sans"/>
                <a:sym typeface="Noto Sans"/>
              </a:rPr>
              <a:t>None</a:t>
            </a:r>
            <a:endParaRPr sz="2000">
              <a:solidFill>
                <a:srgbClr val="000000"/>
              </a:solidFill>
              <a:latin typeface="Noto Sans"/>
              <a:ea typeface="Noto Sans"/>
              <a:cs typeface="Noto Sans"/>
              <a:sym typeface="Noto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1" name="Google Shape;131;p19"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172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2500"/>
              <a:t>What Do You Think They Have In Common? 💭</a:t>
            </a:r>
            <a:endParaRPr sz="2300">
              <a:solidFill>
                <a:srgbClr val="005047"/>
              </a:solidFill>
            </a:endParaRPr>
          </a:p>
        </p:txBody>
      </p:sp>
      <p:sp>
        <p:nvSpPr>
          <p:cNvPr id="138" name="Google Shape;138;p20"/>
          <p:cNvSpPr txBox="1"/>
          <p:nvPr>
            <p:ph idx="1" type="body"/>
          </p:nvPr>
        </p:nvSpPr>
        <p:spPr>
          <a:xfrm>
            <a:off x="311700" y="960125"/>
            <a:ext cx="4781700" cy="3657600"/>
          </a:xfrm>
          <a:prstGeom prst="rect">
            <a:avLst/>
          </a:prstGeom>
        </p:spPr>
        <p:txBody>
          <a:bodyPr anchorCtr="0" anchor="t" bIns="91425" lIns="91425" spcFirstLastPara="1" rIns="91425" wrap="square" tIns="91425">
            <a:normAutofit fontScale="92500" lnSpcReduction="10000"/>
          </a:bodyPr>
          <a:lstStyle/>
          <a:p>
            <a:pPr indent="-357822" lvl="0" marL="457200" rtl="0" algn="l">
              <a:lnSpc>
                <a:spcPct val="100000"/>
              </a:lnSpc>
              <a:spcBef>
                <a:spcPts val="0"/>
              </a:spcBef>
              <a:spcAft>
                <a:spcPts val="0"/>
              </a:spcAft>
              <a:buSzPct val="100000"/>
              <a:buAutoNum type="arabicPeriod"/>
            </a:pPr>
            <a:r>
              <a:rPr lang="en"/>
              <a:t>Complete each row with an equivalent expression in standard form or factored form.</a:t>
            </a:r>
            <a:endParaRPr/>
          </a:p>
          <a:p>
            <a:pPr indent="-357822" lvl="0" marL="457200" rtl="0" algn="l">
              <a:lnSpc>
                <a:spcPct val="100000"/>
              </a:lnSpc>
              <a:spcBef>
                <a:spcPts val="1000"/>
              </a:spcBef>
              <a:spcAft>
                <a:spcPts val="1000"/>
              </a:spcAft>
              <a:buSzPct val="100000"/>
              <a:buAutoNum type="arabicPeriod"/>
            </a:pPr>
            <a:r>
              <a:rPr lang="en"/>
              <a:t>What do the quadratic expressions in each column have in common (besides the fact that everything in the left column is in standard form and everything in the other column is in factored form)? Be prepared to share your observations.</a:t>
            </a:r>
            <a:endParaRPr/>
          </a:p>
        </p:txBody>
      </p:sp>
      <p:sp>
        <p:nvSpPr>
          <p:cNvPr id="139" name="Google Shape;13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7.13.1 Equivalent Expressions</a:t>
            </a:r>
            <a:endParaRPr/>
          </a:p>
        </p:txBody>
      </p:sp>
      <p:graphicFrame>
        <p:nvGraphicFramePr>
          <p:cNvPr id="141" name="Google Shape;141;p20"/>
          <p:cNvGraphicFramePr/>
          <p:nvPr/>
        </p:nvGraphicFramePr>
        <p:xfrm>
          <a:off x="5293425" y="1084350"/>
          <a:ext cx="3000000" cy="3000000"/>
        </p:xfrm>
        <a:graphic>
          <a:graphicData uri="http://schemas.openxmlformats.org/drawingml/2006/table">
            <a:tbl>
              <a:tblPr>
                <a:noFill/>
                <a:tableStyleId>{CCEC0E47-11C6-4A83-B20F-C2FA76B3A34B}</a:tableStyleId>
              </a:tblPr>
              <a:tblGrid>
                <a:gridCol w="1649775"/>
                <a:gridCol w="1724250"/>
              </a:tblGrid>
              <a:tr h="3810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ctr">
                        <a:spcBef>
                          <a:spcPts val="0"/>
                        </a:spcBef>
                        <a:spcAft>
                          <a:spcPts val="0"/>
                        </a:spcAft>
                        <a:buNone/>
                      </a:pPr>
                      <a:r>
                        <a:rPr i="1" lang="en" sz="1800">
                          <a:latin typeface="Times New Roman"/>
                          <a:ea typeface="Times New Roman"/>
                          <a:cs typeface="Times New Roman"/>
                          <a:sym typeface="Times New Roman"/>
                        </a:rPr>
                        <a:t>x</a:t>
                      </a:r>
                      <a:r>
                        <a:rPr baseline="30000" lang="en" sz="1800">
                          <a:latin typeface="Noto Sans"/>
                          <a:ea typeface="Noto Sans"/>
                          <a:cs typeface="Noto Sans"/>
                          <a:sym typeface="Noto Sans"/>
                        </a:rPr>
                        <a:t>2</a:t>
                      </a:r>
                      <a:endParaRPr baseline="30000" sz="1800">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a:t>
                      </a:r>
                      <a:r>
                        <a:rPr lang="en" sz="1800">
                          <a:solidFill>
                            <a:schemeClr val="dk1"/>
                          </a:solidFill>
                          <a:latin typeface="Noto Sans"/>
                          <a:ea typeface="Noto Sans"/>
                          <a:cs typeface="Noto Sans"/>
                          <a:sym typeface="Noto Sans"/>
                        </a:rPr>
                        <a:t>.   ___</a:t>
                      </a:r>
                      <a:endParaRPr sz="1800">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d</a:t>
                      </a:r>
                      <a:r>
                        <a:rPr lang="en" sz="1800">
                          <a:solidFill>
                            <a:schemeClr val="dk1"/>
                          </a:solidFill>
                          <a:latin typeface="Noto Sans"/>
                          <a:ea typeface="Noto Sans"/>
                          <a:cs typeface="Noto Sans"/>
                          <a:sym typeface="Noto Sans"/>
                        </a:rPr>
                        <a:t>.   ___</a:t>
                      </a:r>
                      <a:endParaRPr sz="1800">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9)</a:t>
                      </a:r>
                      <a:endParaRPr baseline="-25000" sz="1800">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x</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- 18</a:t>
                      </a:r>
                      <a:r>
                        <a:rPr i="1" lang="en" sz="1800">
                          <a:solidFill>
                            <a:schemeClr val="dk1"/>
                          </a:solidFill>
                          <a:latin typeface="Times New Roman"/>
                          <a:ea typeface="Times New Roman"/>
                          <a:cs typeface="Times New Roman"/>
                          <a:sym typeface="Times New Roman"/>
                        </a:rPr>
                        <a:t>x</a:t>
                      </a:r>
                      <a:endParaRPr sz="1800">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Noto Sans"/>
                          <a:ea typeface="Noto Sans"/>
                          <a:cs typeface="Noto Sans"/>
                          <a:sym typeface="Noto Sans"/>
                        </a:rPr>
                        <a:t>b.   ___</a:t>
                      </a:r>
                      <a:endParaRPr sz="1800">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e</a:t>
                      </a:r>
                      <a:r>
                        <a:rPr lang="en" sz="1800">
                          <a:solidFill>
                            <a:schemeClr val="dk1"/>
                          </a:solidFill>
                          <a:latin typeface="Noto Sans"/>
                          <a:ea typeface="Noto Sans"/>
                          <a:cs typeface="Noto Sans"/>
                          <a:sym typeface="Noto Sans"/>
                        </a:rPr>
                        <a:t>.   ___</a:t>
                      </a:r>
                      <a:endParaRPr i="1" sz="1800">
                        <a:solidFill>
                          <a:schemeClr val="dk1"/>
                        </a:solidFill>
                        <a:latin typeface="Times New Roman"/>
                        <a:ea typeface="Times New Roman"/>
                        <a:cs typeface="Times New Roman"/>
                        <a:sym typeface="Times New Roman"/>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- 9)</a:t>
                      </a:r>
                      <a:endParaRPr sz="1800">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a:t>
                      </a:r>
                      <a:r>
                        <a:rPr i="1" lang="en" sz="1800">
                          <a:solidFill>
                            <a:schemeClr val="dk1"/>
                          </a:solidFill>
                          <a:latin typeface="Times New Roman"/>
                          <a:ea typeface="Times New Roman"/>
                          <a:cs typeface="Times New Roman"/>
                          <a:sym typeface="Times New Roman"/>
                        </a:rPr>
                        <a:t>x</a:t>
                      </a:r>
                      <a:r>
                        <a:rPr baseline="30000" i="1" lang="en" sz="1800">
                          <a:solidFill>
                            <a:schemeClr val="dk1"/>
                          </a:solidFill>
                          <a:latin typeface="Times New Roman"/>
                          <a:ea typeface="Times New Roman"/>
                          <a:cs typeface="Times New Roman"/>
                          <a:sym typeface="Times New Roman"/>
                        </a:rPr>
                        <a:t>2</a:t>
                      </a:r>
                      <a:r>
                        <a:rPr i="1" lang="en" sz="1800">
                          <a:solidFill>
                            <a:schemeClr val="dk1"/>
                          </a:solidFill>
                          <a:latin typeface="Times New Roman"/>
                          <a:ea typeface="Times New Roman"/>
                          <a:cs typeface="Times New Roman"/>
                          <a:sym typeface="Times New Roman"/>
                        </a:rPr>
                        <a:t> </a:t>
                      </a:r>
                      <a:r>
                        <a:rPr lang="en" sz="1800">
                          <a:solidFill>
                            <a:schemeClr val="dk1"/>
                          </a:solidFill>
                          <a:latin typeface="Noto Sans"/>
                          <a:ea typeface="Noto Sans"/>
                          <a:cs typeface="Noto Sans"/>
                          <a:sym typeface="Noto Sans"/>
                        </a:rPr>
                        <a:t>+ 10</a:t>
                      </a:r>
                      <a:r>
                        <a:rPr i="1" lang="en" sz="1800">
                          <a:solidFill>
                            <a:schemeClr val="dk1"/>
                          </a:solidFill>
                          <a:latin typeface="Times New Roman"/>
                          <a:ea typeface="Times New Roman"/>
                          <a:cs typeface="Times New Roman"/>
                          <a:sym typeface="Times New Roman"/>
                        </a:rPr>
                        <a:t>x</a:t>
                      </a:r>
                      <a:endParaRPr sz="18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c</a:t>
                      </a:r>
                      <a:r>
                        <a:rPr lang="en" sz="1800">
                          <a:solidFill>
                            <a:schemeClr val="dk1"/>
                          </a:solidFill>
                          <a:latin typeface="Noto Sans"/>
                          <a:ea typeface="Noto Sans"/>
                          <a:cs typeface="Noto Sans"/>
                          <a:sym typeface="Noto Sans"/>
                        </a:rPr>
                        <a:t>.   ___</a:t>
                      </a:r>
                      <a:endParaRPr i="1" sz="1800">
                        <a:solidFill>
                          <a:schemeClr val="dk1"/>
                        </a:solidFill>
                        <a:latin typeface="Times New Roman"/>
                        <a:ea typeface="Times New Roman"/>
                        <a:cs typeface="Times New Roman"/>
                        <a:sym typeface="Times New Roman"/>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f</a:t>
                      </a:r>
                      <a:r>
                        <a:rPr lang="en" sz="1800">
                          <a:solidFill>
                            <a:schemeClr val="dk1"/>
                          </a:solidFill>
                          <a:latin typeface="Noto Sans"/>
                          <a:ea typeface="Noto Sans"/>
                          <a:cs typeface="Noto Sans"/>
                          <a:sym typeface="Noto Sans"/>
                        </a:rPr>
                        <a:t>.   ___</a:t>
                      </a:r>
                      <a:endParaRPr sz="18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2.75)</a:t>
                      </a:r>
                      <a:endParaRPr i="1" sz="1800">
                        <a:solidFill>
                          <a:schemeClr val="dk1"/>
                        </a:solidFill>
                        <a:latin typeface="Times New Roman"/>
                        <a:ea typeface="Times New Roman"/>
                        <a:cs typeface="Times New Roman"/>
                        <a:sym typeface="Times New Roman"/>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7" name="Google Shape;147;p21"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2" name="Shape 152"/>
        <p:cNvGrpSpPr/>
        <p:nvPr/>
      </p:nvGrpSpPr>
      <p:grpSpPr>
        <a:xfrm>
          <a:off x="0" y="0"/>
          <a:ext cx="0" cy="0"/>
          <a:chOff x="0" y="0"/>
          <a:chExt cx="0" cy="0"/>
        </a:xfrm>
      </p:grpSpPr>
      <p:pic>
        <p:nvPicPr>
          <p:cNvPr descr="Icon indicating the slide contains a support for students with disabilities" id="153" name="Google Shape;153;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54" name="Google Shape;154;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55" name="Google Shape;155;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chemeClr val="dk1"/>
                </a:solidFill>
              </a:rPr>
              <a:t>Learning Activity A | Learning Strategies</a:t>
            </a:r>
            <a:endParaRPr b="0" sz="1400">
              <a:solidFill>
                <a:schemeClr val="dk1"/>
              </a:solidFill>
            </a:endParaRPr>
          </a:p>
          <a:p>
            <a:pPr indent="0" lvl="0" marL="0" rtl="0" algn="l">
              <a:spcBef>
                <a:spcPts val="0"/>
              </a:spcBef>
              <a:spcAft>
                <a:spcPts val="0"/>
              </a:spcAft>
              <a:buClr>
                <a:schemeClr val="dk1"/>
              </a:buClr>
              <a:buSzPts val="1100"/>
              <a:buFont typeface="Arial"/>
              <a:buNone/>
            </a:pPr>
            <a:r>
              <a:rPr lang="en" sz="2600"/>
              <a:t>Experiment with the Linear Term 🧪</a:t>
            </a:r>
            <a:endParaRPr sz="2600">
              <a:solidFill>
                <a:schemeClr val="dk1"/>
              </a:solidFill>
            </a:endParaRPr>
          </a:p>
        </p:txBody>
      </p:sp>
      <p:sp>
        <p:nvSpPr>
          <p:cNvPr id="156" name="Google Shape;156;p22"/>
          <p:cNvSpPr txBox="1"/>
          <p:nvPr>
            <p:ph idx="1" type="body"/>
          </p:nvPr>
        </p:nvSpPr>
        <p:spPr>
          <a:xfrm>
            <a:off x="311700" y="960125"/>
            <a:ext cx="3753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7" name="Google Shape;157;p22" title="ELL callout box"/>
          <p:cNvSpPr/>
          <p:nvPr/>
        </p:nvSpPr>
        <p:spPr>
          <a:xfrm>
            <a:off x="4437025" y="891519"/>
            <a:ext cx="4202100" cy="2258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Listen to a classmate’s explanation.</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Restate their reasoning using math words from the lesson.</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Try saying it again with phrases like “opens upward” or “coefficient of </a:t>
            </a:r>
            <a:r>
              <a:rPr i="1" lang="en" sz="1500">
                <a:latin typeface="Times New Roman"/>
                <a:ea typeface="Times New Roman"/>
                <a:cs typeface="Times New Roman"/>
                <a:sym typeface="Times New Roman"/>
              </a:rPr>
              <a:t>x</a:t>
            </a:r>
            <a:r>
              <a:rPr lang="en" sz="1500">
                <a:latin typeface="Noto Sans"/>
                <a:ea typeface="Noto Sans"/>
                <a:cs typeface="Noto Sans"/>
                <a:sym typeface="Noto Sans"/>
              </a:rPr>
              <a:t>².”</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Repeat key phrases together to strengthen understanding.</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158" name="Google Shape;158;p22" title="UDL callout box"/>
          <p:cNvSpPr/>
          <p:nvPr/>
        </p:nvSpPr>
        <p:spPr>
          <a:xfrm>
            <a:off x="4492555" y="3191641"/>
            <a:ext cx="4146600" cy="18510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Discuss the question in your small group.</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Choose one person to share your group’s ideas with the class.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Be ready to speak for your group if called on.</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Engagement</a:t>
            </a:r>
            <a:endParaRPr>
              <a:latin typeface="Noto Sans"/>
              <a:ea typeface="Noto Sans"/>
              <a:cs typeface="Noto Sans"/>
              <a:sym typeface="Noto Sans"/>
            </a:endParaRPr>
          </a:p>
        </p:txBody>
      </p:sp>
      <p:sp>
        <p:nvSpPr>
          <p:cNvPr id="159" name="Google Shape;15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7.13</a:t>
            </a:r>
            <a:r>
              <a:rPr lang="en"/>
              <a:t>.2 </a:t>
            </a:r>
            <a:r>
              <a:rPr lang="en"/>
              <a:t>The Linear Term in a Quadratic Expression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Experiment with the Linear Term 🧪</a:t>
            </a:r>
            <a:endParaRPr>
              <a:solidFill>
                <a:srgbClr val="005047"/>
              </a:solidFill>
            </a:endParaRPr>
          </a:p>
        </p:txBody>
      </p:sp>
      <p:sp>
        <p:nvSpPr>
          <p:cNvPr id="166" name="Google Shape;166;p23"/>
          <p:cNvSpPr txBox="1"/>
          <p:nvPr>
            <p:ph idx="1" type="body"/>
          </p:nvPr>
        </p:nvSpPr>
        <p:spPr>
          <a:xfrm>
            <a:off x="311700" y="959075"/>
            <a:ext cx="5108700" cy="3657600"/>
          </a:xfrm>
          <a:prstGeom prst="rect">
            <a:avLst/>
          </a:prstGeom>
        </p:spPr>
        <p:txBody>
          <a:bodyPr anchorCtr="0" anchor="t" bIns="91425" lIns="91425" spcFirstLastPara="1" rIns="91425" wrap="square" tIns="91425">
            <a:normAutofit/>
          </a:bodyPr>
          <a:lstStyle/>
          <a:p>
            <a:pPr indent="-381000" lvl="0" marL="457200" rtl="0" algn="l">
              <a:lnSpc>
                <a:spcPct val="90000"/>
              </a:lnSpc>
              <a:spcBef>
                <a:spcPts val="0"/>
              </a:spcBef>
              <a:spcAft>
                <a:spcPts val="0"/>
              </a:spcAft>
              <a:buSzPts val="2400"/>
              <a:buAutoNum type="arabicPeriod"/>
            </a:pPr>
            <a:r>
              <a:rPr lang="en"/>
              <a:t>Use a graphing tool. </a:t>
            </a:r>
            <a:endParaRPr/>
          </a:p>
          <a:p>
            <a:pPr indent="0" lvl="0" marL="457200" rtl="0" algn="l">
              <a:lnSpc>
                <a:spcPct val="90000"/>
              </a:lnSpc>
              <a:spcBef>
                <a:spcPts val="1200"/>
              </a:spcBef>
              <a:spcAft>
                <a:spcPts val="0"/>
              </a:spcAft>
              <a:buNone/>
            </a:pPr>
            <a:r>
              <a:rPr lang="en"/>
              <a:t>Graph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a:t>
            </a:r>
            <a:r>
              <a:rPr baseline="30000" lang="en"/>
              <a:t>2</a:t>
            </a:r>
            <a:r>
              <a:rPr lang="en"/>
              <a:t>, and then experiment with adding different linear terms (for example, </a:t>
            </a:r>
            <a:r>
              <a:rPr i="1" lang="en">
                <a:latin typeface="Times New Roman"/>
                <a:ea typeface="Times New Roman"/>
                <a:cs typeface="Times New Roman"/>
                <a:sym typeface="Times New Roman"/>
              </a:rPr>
              <a:t>x</a:t>
            </a:r>
            <a:r>
              <a:rPr baseline="30000" lang="en"/>
              <a:t>2 </a:t>
            </a:r>
            <a:r>
              <a:rPr lang="en"/>
              <a:t>+ 4</a:t>
            </a:r>
            <a:r>
              <a:rPr i="1" lang="en">
                <a:latin typeface="Times New Roman"/>
                <a:ea typeface="Times New Roman"/>
                <a:cs typeface="Times New Roman"/>
                <a:sym typeface="Times New Roman"/>
              </a:rPr>
              <a:t>x</a:t>
            </a:r>
            <a:r>
              <a:rPr lang="en"/>
              <a:t>, </a:t>
            </a:r>
            <a:r>
              <a:rPr i="1" lang="en">
                <a:latin typeface="Times New Roman"/>
                <a:ea typeface="Times New Roman"/>
                <a:cs typeface="Times New Roman"/>
                <a:sym typeface="Times New Roman"/>
              </a:rPr>
              <a:t>x</a:t>
            </a:r>
            <a:r>
              <a:rPr baseline="30000" lang="en"/>
              <a:t>2 </a:t>
            </a:r>
            <a:r>
              <a:rPr lang="en"/>
              <a:t>+ 20</a:t>
            </a:r>
            <a:r>
              <a:rPr i="1" lang="en">
                <a:latin typeface="Times New Roman"/>
                <a:ea typeface="Times New Roman"/>
                <a:cs typeface="Times New Roman"/>
                <a:sym typeface="Times New Roman"/>
              </a:rPr>
              <a:t>x</a:t>
            </a:r>
            <a:r>
              <a:rPr lang="en"/>
              <a:t>,</a:t>
            </a:r>
            <a:endParaRPr/>
          </a:p>
          <a:p>
            <a:pPr indent="0" lvl="0" marL="457200" rtl="0" algn="l">
              <a:lnSpc>
                <a:spcPct val="90000"/>
              </a:lnSpc>
              <a:spcBef>
                <a:spcPts val="0"/>
              </a:spcBef>
              <a:spcAft>
                <a:spcPts val="0"/>
              </a:spcAft>
              <a:buNone/>
            </a:pPr>
            <a:r>
              <a:rPr i="1" lang="en">
                <a:latin typeface="Times New Roman"/>
                <a:ea typeface="Times New Roman"/>
                <a:cs typeface="Times New Roman"/>
                <a:sym typeface="Times New Roman"/>
              </a:rPr>
              <a:t>x</a:t>
            </a:r>
            <a:r>
              <a:rPr baseline="30000" lang="en"/>
              <a:t>2 </a:t>
            </a:r>
            <a:r>
              <a:rPr lang="en"/>
              <a:t>− 50</a:t>
            </a:r>
            <a:r>
              <a:rPr i="1" lang="en">
                <a:latin typeface="Times New Roman"/>
                <a:ea typeface="Times New Roman"/>
                <a:cs typeface="Times New Roman"/>
                <a:sym typeface="Times New Roman"/>
              </a:rPr>
              <a:t>x</a:t>
            </a:r>
            <a:r>
              <a:rPr lang="en"/>
              <a:t>). </a:t>
            </a:r>
            <a:endParaRPr/>
          </a:p>
          <a:p>
            <a:pPr indent="0" lvl="0" marL="457200" rtl="0" algn="l">
              <a:lnSpc>
                <a:spcPct val="90000"/>
              </a:lnSpc>
              <a:spcBef>
                <a:spcPts val="0"/>
              </a:spcBef>
              <a:spcAft>
                <a:spcPts val="0"/>
              </a:spcAft>
              <a:buNone/>
            </a:pPr>
            <a:r>
              <a:t/>
            </a:r>
            <a:endParaRPr/>
          </a:p>
          <a:p>
            <a:pPr indent="0" lvl="0" marL="457200" rtl="0" algn="l">
              <a:lnSpc>
                <a:spcPct val="90000"/>
              </a:lnSpc>
              <a:spcBef>
                <a:spcPts val="0"/>
              </a:spcBef>
              <a:spcAft>
                <a:spcPts val="0"/>
              </a:spcAft>
              <a:buNone/>
            </a:pPr>
            <a:r>
              <a:rPr lang="en"/>
              <a:t>Record your observations.</a:t>
            </a:r>
            <a:endParaRPr/>
          </a:p>
        </p:txBody>
      </p:sp>
      <p:sp>
        <p:nvSpPr>
          <p:cNvPr id="167" name="Google Shape;167;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8" name="Google Shape;168;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7.13.2 The Linear Term in a Quadratic Expression</a:t>
            </a:r>
            <a:endParaRPr/>
          </a:p>
        </p:txBody>
      </p:sp>
      <p:pic>
        <p:nvPicPr>
          <p:cNvPr id="169" name="Google Shape;169;p23" title="7.12.3 f of x equals x squared.png"/>
          <p:cNvPicPr preferRelativeResize="0"/>
          <p:nvPr/>
        </p:nvPicPr>
        <p:blipFill>
          <a:blip r:embed="rId4">
            <a:alphaModFix/>
          </a:blip>
          <a:stretch>
            <a:fillRect/>
          </a:stretch>
        </p:blipFill>
        <p:spPr>
          <a:xfrm>
            <a:off x="5162225" y="1094835"/>
            <a:ext cx="3386082" cy="33860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Experiment with the Linear Term 🧪</a:t>
            </a:r>
            <a:endParaRPr sz="3000">
              <a:solidFill>
                <a:srgbClr val="005047"/>
              </a:solidFill>
            </a:endParaRPr>
          </a:p>
        </p:txBody>
      </p:sp>
      <p:sp>
        <p:nvSpPr>
          <p:cNvPr id="175" name="Google Shape;17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7.13.2 The Linear Term in a Quadratic Expression</a:t>
            </a:r>
            <a:endParaRPr/>
          </a:p>
        </p:txBody>
      </p:sp>
      <p:graphicFrame>
        <p:nvGraphicFramePr>
          <p:cNvPr id="177" name="Google Shape;177;p24"/>
          <p:cNvGraphicFramePr/>
          <p:nvPr/>
        </p:nvGraphicFramePr>
        <p:xfrm>
          <a:off x="310896" y="1582536"/>
          <a:ext cx="3000000" cy="3000000"/>
        </p:xfrm>
        <a:graphic>
          <a:graphicData uri="http://schemas.openxmlformats.org/drawingml/2006/table">
            <a:tbl>
              <a:tblPr>
                <a:noFill/>
                <a:tableStyleId>{CCEC0E47-11C6-4A83-B20F-C2FA76B3A34B}</a:tableStyleId>
              </a:tblPr>
              <a:tblGrid>
                <a:gridCol w="2588075"/>
                <a:gridCol w="1461125"/>
                <a:gridCol w="1902300"/>
              </a:tblGrid>
              <a:tr h="452625">
                <a:tc>
                  <a:txBody>
                    <a:bodyPr/>
                    <a:lstStyle/>
                    <a:p>
                      <a:pPr indent="0" lvl="0" marL="0" rtl="0" algn="ctr">
                        <a:spcBef>
                          <a:spcPts val="0"/>
                        </a:spcBef>
                        <a:spcAft>
                          <a:spcPts val="0"/>
                        </a:spcAft>
                        <a:buNone/>
                      </a:pPr>
                      <a:r>
                        <a:rPr b="1" lang="en">
                          <a:solidFill>
                            <a:srgbClr val="FFFFFF"/>
                          </a:solidFill>
                          <a:latin typeface="Noto Sans"/>
                          <a:ea typeface="Noto Sans"/>
                          <a:cs typeface="Noto Sans"/>
                          <a:sym typeface="Noto Sans"/>
                        </a:rPr>
                        <a:t>Equation</a:t>
                      </a:r>
                      <a:endParaRPr b="1">
                        <a:solidFill>
                          <a:srgbClr val="FFFFFF"/>
                        </a:solidFill>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r>
                        <a:rPr b="1" lang="en">
                          <a:solidFill>
                            <a:srgbClr val="FFFFFF"/>
                          </a:solidFill>
                          <a:latin typeface="Noto Sans"/>
                          <a:ea typeface="Noto Sans"/>
                          <a:cs typeface="Noto Sans"/>
                          <a:sym typeface="Noto Sans"/>
                        </a:rPr>
                        <a:t>-intercept</a:t>
                      </a:r>
                      <a:endParaRPr b="1">
                        <a:solidFill>
                          <a:srgbClr val="FFFFFF"/>
                        </a:solidFill>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rgbClr val="000000"/>
                        </a:buClr>
                        <a:buSzPts val="1100"/>
                        <a:buFont typeface="Arial"/>
                        <a:buNone/>
                      </a:pPr>
                      <a:r>
                        <a:rPr b="1" i="1" lang="en">
                          <a:solidFill>
                            <a:srgbClr val="FFFFFF"/>
                          </a:solidFill>
                          <a:latin typeface="Times New Roman"/>
                          <a:ea typeface="Times New Roman"/>
                          <a:cs typeface="Times New Roman"/>
                          <a:sym typeface="Times New Roman"/>
                        </a:rPr>
                        <a:t>x</a:t>
                      </a:r>
                      <a:r>
                        <a:rPr b="1" lang="en">
                          <a:solidFill>
                            <a:srgbClr val="FFFFFF"/>
                          </a:solidFill>
                          <a:latin typeface="Noto Sans"/>
                          <a:ea typeface="Noto Sans"/>
                          <a:cs typeface="Noto Sans"/>
                          <a:sym typeface="Noto Sans"/>
                        </a:rPr>
                        <a:t>-coordinate of the vertex</a:t>
                      </a:r>
                      <a:endParaRPr b="1">
                        <a:solidFill>
                          <a:srgbClr val="FFFFFF"/>
                        </a:solidFill>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290325">
                <a:tc>
                  <a:txBody>
                    <a:bodyPr/>
                    <a:lstStyle/>
                    <a:p>
                      <a:pPr indent="-314325" lvl="0" marL="457200" rtl="0" algn="l">
                        <a:lnSpc>
                          <a:spcPct val="115000"/>
                        </a:lnSpc>
                        <a:spcBef>
                          <a:spcPts val="0"/>
                        </a:spcBef>
                        <a:spcAft>
                          <a:spcPts val="0"/>
                        </a:spcAft>
                        <a:buClr>
                          <a:srgbClr val="424242"/>
                        </a:buClr>
                        <a:buSzPts val="1350"/>
                        <a:buAutoNum type="arabicPeriod" startAt="2"/>
                      </a:pPr>
                      <a:r>
                        <a:rPr i="1" lang="en">
                          <a:solidFill>
                            <a:schemeClr val="dk1"/>
                          </a:solidFill>
                          <a:latin typeface="Times New Roman"/>
                          <a:ea typeface="Times New Roman"/>
                          <a:cs typeface="Times New Roman"/>
                          <a:sym typeface="Times New Roman"/>
                        </a:rPr>
                        <a:t>y</a:t>
                      </a:r>
                      <a:r>
                        <a:rPr i="1" lang="en" sz="1350">
                          <a:solidFill>
                            <a:srgbClr val="424242"/>
                          </a:solidFill>
                          <a:highlight>
                            <a:schemeClr val="lt1"/>
                          </a:highlight>
                          <a:latin typeface="Noto Sans"/>
                          <a:ea typeface="Noto Sans"/>
                          <a:cs typeface="Noto Sans"/>
                          <a:sym typeface="Noto Sans"/>
                        </a:rPr>
                        <a:t> </a:t>
                      </a:r>
                      <a:r>
                        <a:rPr lang="en" sz="1350">
                          <a:solidFill>
                            <a:srgbClr val="424242"/>
                          </a:solidFill>
                          <a:highlight>
                            <a:srgbClr val="FFFFFF"/>
                          </a:highlight>
                          <a:latin typeface="Noto Sans"/>
                          <a:ea typeface="Noto Sans"/>
                          <a:cs typeface="Noto Sans"/>
                          <a:sym typeface="Noto Sans"/>
                        </a:rPr>
                        <a:t>= </a:t>
                      </a:r>
                      <a:r>
                        <a:rPr i="1" lang="en" sz="1350">
                          <a:solidFill>
                            <a:srgbClr val="424242"/>
                          </a:solidFill>
                          <a:highlight>
                            <a:schemeClr val="lt1"/>
                          </a:highlight>
                          <a:latin typeface="Times New Roman"/>
                          <a:ea typeface="Times New Roman"/>
                          <a:cs typeface="Times New Roman"/>
                          <a:sym typeface="Times New Roman"/>
                        </a:rPr>
                        <a:t>x</a:t>
                      </a:r>
                      <a:r>
                        <a:rPr baseline="30000" lang="en" sz="1350">
                          <a:solidFill>
                            <a:srgbClr val="424242"/>
                          </a:solidFill>
                          <a:highlight>
                            <a:srgbClr val="FFFFFF"/>
                          </a:highlight>
                          <a:latin typeface="Noto Sans"/>
                          <a:ea typeface="Noto Sans"/>
                          <a:cs typeface="Noto Sans"/>
                          <a:sym typeface="Noto Sans"/>
                        </a:rPr>
                        <a:t>2 </a:t>
                      </a:r>
                      <a:r>
                        <a:rPr lang="en" sz="1350">
                          <a:solidFill>
                            <a:srgbClr val="424242"/>
                          </a:solidFill>
                          <a:highlight>
                            <a:srgbClr val="FFFFFF"/>
                          </a:highlight>
                          <a:latin typeface="Noto Sans"/>
                          <a:ea typeface="Noto Sans"/>
                          <a:cs typeface="Noto Sans"/>
                          <a:sym typeface="Noto Sans"/>
                        </a:rPr>
                        <a:t>+ 6</a:t>
                      </a:r>
                      <a:r>
                        <a:rPr i="1" lang="en" sz="1350">
                          <a:solidFill>
                            <a:srgbClr val="424242"/>
                          </a:solidFill>
                          <a:highlight>
                            <a:schemeClr val="lt1"/>
                          </a:highlight>
                          <a:latin typeface="Times New Roman"/>
                          <a:ea typeface="Times New Roman"/>
                          <a:cs typeface="Times New Roman"/>
                          <a:sym typeface="Times New Roman"/>
                        </a:rPr>
                        <a:t>x</a:t>
                      </a:r>
                      <a:endParaRPr i="1" sz="1350">
                        <a:solidFill>
                          <a:srgbClr val="424242"/>
                        </a:solidFill>
                        <a:highlight>
                          <a:srgbClr val="FFFFFF"/>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000000"/>
                          </a:solidFill>
                        </a:rPr>
                        <a:t>a. ___</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a:t>b</a:t>
                      </a:r>
                      <a:r>
                        <a:rPr lang="en">
                          <a:solidFill>
                            <a:srgbClr val="000000"/>
                          </a:solidFill>
                        </a:rPr>
                        <a:t>. ___</a:t>
                      </a:r>
                      <a:endParaRPr sz="13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314325" lvl="0" marL="457200" rtl="0" algn="l">
                        <a:lnSpc>
                          <a:spcPct val="115000"/>
                        </a:lnSpc>
                        <a:spcBef>
                          <a:spcPts val="0"/>
                        </a:spcBef>
                        <a:spcAft>
                          <a:spcPts val="0"/>
                        </a:spcAft>
                        <a:buClr>
                          <a:srgbClr val="424242"/>
                        </a:buClr>
                        <a:buSzPts val="1350"/>
                        <a:buAutoNum type="arabicPeriod" startAt="3"/>
                      </a:pPr>
                      <a:r>
                        <a:rPr i="1" lang="en">
                          <a:solidFill>
                            <a:schemeClr val="dk1"/>
                          </a:solidFill>
                          <a:latin typeface="Times New Roman"/>
                          <a:ea typeface="Times New Roman"/>
                          <a:cs typeface="Times New Roman"/>
                          <a:sym typeface="Times New Roman"/>
                        </a:rPr>
                        <a:t>y</a:t>
                      </a:r>
                      <a:r>
                        <a:rPr i="1" lang="en" sz="1350">
                          <a:solidFill>
                            <a:srgbClr val="424242"/>
                          </a:solidFill>
                          <a:highlight>
                            <a:schemeClr val="lt1"/>
                          </a:highlight>
                          <a:latin typeface="Noto Sans"/>
                          <a:ea typeface="Noto Sans"/>
                          <a:cs typeface="Noto Sans"/>
                          <a:sym typeface="Noto Sans"/>
                        </a:rPr>
                        <a:t> </a:t>
                      </a:r>
                      <a:r>
                        <a:rPr lang="en" sz="1350">
                          <a:solidFill>
                            <a:srgbClr val="424242"/>
                          </a:solidFill>
                          <a:highlight>
                            <a:srgbClr val="FFFFFF"/>
                          </a:highlight>
                          <a:latin typeface="Noto Sans"/>
                          <a:ea typeface="Noto Sans"/>
                          <a:cs typeface="Noto Sans"/>
                          <a:sym typeface="Noto Sans"/>
                        </a:rPr>
                        <a:t>= </a:t>
                      </a:r>
                      <a:r>
                        <a:rPr i="1" lang="en" sz="1350">
                          <a:solidFill>
                            <a:srgbClr val="424242"/>
                          </a:solidFill>
                          <a:highlight>
                            <a:schemeClr val="lt1"/>
                          </a:highlight>
                          <a:latin typeface="Times New Roman"/>
                          <a:ea typeface="Times New Roman"/>
                          <a:cs typeface="Times New Roman"/>
                          <a:sym typeface="Times New Roman"/>
                        </a:rPr>
                        <a:t>x</a:t>
                      </a:r>
                      <a:r>
                        <a:rPr baseline="30000" lang="en" sz="1350">
                          <a:solidFill>
                            <a:srgbClr val="424242"/>
                          </a:solidFill>
                          <a:highlight>
                            <a:srgbClr val="FFFFFF"/>
                          </a:highlight>
                          <a:latin typeface="Noto Sans"/>
                          <a:ea typeface="Noto Sans"/>
                          <a:cs typeface="Noto Sans"/>
                          <a:sym typeface="Noto Sans"/>
                        </a:rPr>
                        <a:t>2 </a:t>
                      </a:r>
                      <a:r>
                        <a:rPr lang="en" sz="1350">
                          <a:solidFill>
                            <a:srgbClr val="424242"/>
                          </a:solidFill>
                          <a:highlight>
                            <a:srgbClr val="FFFFFF"/>
                          </a:highlight>
                          <a:latin typeface="Noto Sans"/>
                          <a:ea typeface="Noto Sans"/>
                          <a:cs typeface="Noto Sans"/>
                          <a:sym typeface="Noto Sans"/>
                        </a:rPr>
                        <a:t>- 10</a:t>
                      </a:r>
                      <a:r>
                        <a:rPr i="1" lang="en" sz="1350">
                          <a:solidFill>
                            <a:srgbClr val="424242"/>
                          </a:solidFill>
                          <a:highlight>
                            <a:schemeClr val="lt1"/>
                          </a:highlight>
                          <a:latin typeface="Times New Roman"/>
                          <a:ea typeface="Times New Roman"/>
                          <a:cs typeface="Times New Roman"/>
                          <a:sym typeface="Times New Roman"/>
                        </a:rPr>
                        <a:t>x</a:t>
                      </a:r>
                      <a:endParaRPr sz="1350">
                        <a:solidFill>
                          <a:srgbClr val="424242"/>
                        </a:solidFill>
                        <a:highlight>
                          <a:srgbClr val="FFFFFF"/>
                        </a:highlight>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a. ___</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a:t>b</a:t>
                      </a:r>
                      <a:r>
                        <a:rPr lang="en">
                          <a:solidFill>
                            <a:srgbClr val="000000"/>
                          </a:solidFill>
                        </a:rPr>
                        <a:t>. ___</a:t>
                      </a:r>
                      <a:endParaRPr sz="1350">
                        <a:solidFill>
                          <a:srgbClr val="000000"/>
                        </a:solidFill>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314325" lvl="0" marL="457200" rtl="0" algn="l">
                        <a:lnSpc>
                          <a:spcPct val="115000"/>
                        </a:lnSpc>
                        <a:spcBef>
                          <a:spcPts val="0"/>
                        </a:spcBef>
                        <a:spcAft>
                          <a:spcPts val="0"/>
                        </a:spcAft>
                        <a:buClr>
                          <a:srgbClr val="424242"/>
                        </a:buClr>
                        <a:buSzPts val="1350"/>
                        <a:buAutoNum type="arabicPeriod" startAt="4"/>
                      </a:pPr>
                      <a:r>
                        <a:rPr i="1" lang="en">
                          <a:solidFill>
                            <a:schemeClr val="dk1"/>
                          </a:solidFill>
                          <a:latin typeface="Times New Roman"/>
                          <a:ea typeface="Times New Roman"/>
                          <a:cs typeface="Times New Roman"/>
                          <a:sym typeface="Times New Roman"/>
                        </a:rPr>
                        <a:t>y</a:t>
                      </a:r>
                      <a:r>
                        <a:rPr i="1" lang="en" sz="1350">
                          <a:solidFill>
                            <a:srgbClr val="424242"/>
                          </a:solidFill>
                          <a:highlight>
                            <a:schemeClr val="lt1"/>
                          </a:highlight>
                          <a:latin typeface="Noto Sans"/>
                          <a:ea typeface="Noto Sans"/>
                          <a:cs typeface="Noto Sans"/>
                          <a:sym typeface="Noto Sans"/>
                        </a:rPr>
                        <a:t> </a:t>
                      </a:r>
                      <a:r>
                        <a:rPr lang="en" sz="1350">
                          <a:solidFill>
                            <a:srgbClr val="424242"/>
                          </a:solidFill>
                          <a:highlight>
                            <a:srgbClr val="FFFFFF"/>
                          </a:highlight>
                          <a:latin typeface="Noto Sans"/>
                          <a:ea typeface="Noto Sans"/>
                          <a:cs typeface="Noto Sans"/>
                          <a:sym typeface="Noto Sans"/>
                        </a:rPr>
                        <a:t>= -</a:t>
                      </a:r>
                      <a:r>
                        <a:rPr i="1" lang="en" sz="1350">
                          <a:solidFill>
                            <a:srgbClr val="424242"/>
                          </a:solidFill>
                          <a:highlight>
                            <a:schemeClr val="lt1"/>
                          </a:highlight>
                          <a:latin typeface="Times New Roman"/>
                          <a:ea typeface="Times New Roman"/>
                          <a:cs typeface="Times New Roman"/>
                          <a:sym typeface="Times New Roman"/>
                        </a:rPr>
                        <a:t>x</a:t>
                      </a:r>
                      <a:r>
                        <a:rPr baseline="30000" lang="en" sz="1350">
                          <a:solidFill>
                            <a:srgbClr val="424242"/>
                          </a:solidFill>
                          <a:highlight>
                            <a:srgbClr val="FFFFFF"/>
                          </a:highlight>
                          <a:latin typeface="Noto Sans"/>
                          <a:ea typeface="Noto Sans"/>
                          <a:cs typeface="Noto Sans"/>
                          <a:sym typeface="Noto Sans"/>
                        </a:rPr>
                        <a:t>2 </a:t>
                      </a:r>
                      <a:r>
                        <a:rPr lang="en" sz="1350">
                          <a:solidFill>
                            <a:srgbClr val="424242"/>
                          </a:solidFill>
                          <a:highlight>
                            <a:srgbClr val="FFFFFF"/>
                          </a:highlight>
                          <a:latin typeface="Noto Sans"/>
                          <a:ea typeface="Noto Sans"/>
                          <a:cs typeface="Noto Sans"/>
                          <a:sym typeface="Noto Sans"/>
                        </a:rPr>
                        <a:t>+ 50</a:t>
                      </a:r>
                      <a:r>
                        <a:rPr i="1" lang="en" sz="1350">
                          <a:solidFill>
                            <a:srgbClr val="424242"/>
                          </a:solidFill>
                          <a:highlight>
                            <a:schemeClr val="lt1"/>
                          </a:highlight>
                          <a:latin typeface="Times New Roman"/>
                          <a:ea typeface="Times New Roman"/>
                          <a:cs typeface="Times New Roman"/>
                          <a:sym typeface="Times New Roman"/>
                        </a:rPr>
                        <a:t>x</a:t>
                      </a:r>
                      <a:endParaRPr i="1" sz="1350">
                        <a:solidFill>
                          <a:srgbClr val="424242"/>
                        </a:solidFill>
                        <a:highlight>
                          <a:srgbClr val="FFFFFF"/>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a. ___</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a:t>b</a:t>
                      </a:r>
                      <a:r>
                        <a:rPr lang="en">
                          <a:solidFill>
                            <a:srgbClr val="000000"/>
                          </a:solidFill>
                        </a:rPr>
                        <a:t>. ___</a:t>
                      </a:r>
                      <a:endParaRPr sz="13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314325" lvl="0" marL="457200" rtl="0" algn="l">
                        <a:lnSpc>
                          <a:spcPct val="115000"/>
                        </a:lnSpc>
                        <a:spcBef>
                          <a:spcPts val="0"/>
                        </a:spcBef>
                        <a:spcAft>
                          <a:spcPts val="0"/>
                        </a:spcAft>
                        <a:buClr>
                          <a:srgbClr val="424242"/>
                        </a:buClr>
                        <a:buSzPts val="1350"/>
                        <a:buAutoNum type="arabicPeriod" startAt="5"/>
                      </a:pPr>
                      <a:r>
                        <a:rPr i="1" lang="en">
                          <a:solidFill>
                            <a:schemeClr val="dk1"/>
                          </a:solidFill>
                          <a:latin typeface="Times New Roman"/>
                          <a:ea typeface="Times New Roman"/>
                          <a:cs typeface="Times New Roman"/>
                          <a:sym typeface="Times New Roman"/>
                        </a:rPr>
                        <a:t>y</a:t>
                      </a:r>
                      <a:r>
                        <a:rPr i="1" lang="en" sz="1350">
                          <a:solidFill>
                            <a:srgbClr val="424242"/>
                          </a:solidFill>
                          <a:highlight>
                            <a:schemeClr val="lt1"/>
                          </a:highlight>
                          <a:latin typeface="Noto Sans"/>
                          <a:ea typeface="Noto Sans"/>
                          <a:cs typeface="Noto Sans"/>
                          <a:sym typeface="Noto Sans"/>
                        </a:rPr>
                        <a:t> </a:t>
                      </a:r>
                      <a:r>
                        <a:rPr lang="en" sz="1350">
                          <a:solidFill>
                            <a:srgbClr val="424242"/>
                          </a:solidFill>
                          <a:highlight>
                            <a:srgbClr val="FFFFFF"/>
                          </a:highlight>
                          <a:latin typeface="Noto Sans"/>
                          <a:ea typeface="Noto Sans"/>
                          <a:cs typeface="Noto Sans"/>
                          <a:sym typeface="Noto Sans"/>
                        </a:rPr>
                        <a:t>= -</a:t>
                      </a:r>
                      <a:r>
                        <a:rPr i="1" lang="en" sz="1350">
                          <a:solidFill>
                            <a:srgbClr val="424242"/>
                          </a:solidFill>
                          <a:highlight>
                            <a:schemeClr val="lt1"/>
                          </a:highlight>
                          <a:latin typeface="Times New Roman"/>
                          <a:ea typeface="Times New Roman"/>
                          <a:cs typeface="Times New Roman"/>
                          <a:sym typeface="Times New Roman"/>
                        </a:rPr>
                        <a:t>x</a:t>
                      </a:r>
                      <a:r>
                        <a:rPr baseline="30000" lang="en" sz="1350">
                          <a:solidFill>
                            <a:srgbClr val="424242"/>
                          </a:solidFill>
                          <a:highlight>
                            <a:srgbClr val="FFFFFF"/>
                          </a:highlight>
                          <a:latin typeface="Noto Sans"/>
                          <a:ea typeface="Noto Sans"/>
                          <a:cs typeface="Noto Sans"/>
                          <a:sym typeface="Noto Sans"/>
                        </a:rPr>
                        <a:t>2 </a:t>
                      </a:r>
                      <a:r>
                        <a:rPr lang="en" sz="1350">
                          <a:solidFill>
                            <a:srgbClr val="424242"/>
                          </a:solidFill>
                          <a:highlight>
                            <a:srgbClr val="FFFFFF"/>
                          </a:highlight>
                          <a:latin typeface="Noto Sans"/>
                          <a:ea typeface="Noto Sans"/>
                          <a:cs typeface="Noto Sans"/>
                          <a:sym typeface="Noto Sans"/>
                        </a:rPr>
                        <a:t>+ 36</a:t>
                      </a:r>
                      <a:r>
                        <a:rPr i="1" lang="en" sz="1350">
                          <a:solidFill>
                            <a:srgbClr val="424242"/>
                          </a:solidFill>
                          <a:highlight>
                            <a:schemeClr val="lt1"/>
                          </a:highlight>
                          <a:latin typeface="Times New Roman"/>
                          <a:ea typeface="Times New Roman"/>
                          <a:cs typeface="Times New Roman"/>
                          <a:sym typeface="Times New Roman"/>
                        </a:rPr>
                        <a:t>x</a:t>
                      </a:r>
                      <a:endParaRPr i="1" sz="1350">
                        <a:solidFill>
                          <a:srgbClr val="424242"/>
                        </a:solidFill>
                        <a:highlight>
                          <a:srgbClr val="FFFFFF"/>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a. ___</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a:t>b</a:t>
                      </a:r>
                      <a:r>
                        <a:rPr lang="en">
                          <a:solidFill>
                            <a:srgbClr val="000000"/>
                          </a:solidFill>
                        </a:rPr>
                        <a:t>. ___</a:t>
                      </a:r>
                      <a:endParaRPr sz="13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314325" lvl="0" marL="457200" rtl="0" algn="l">
                        <a:lnSpc>
                          <a:spcPct val="115000"/>
                        </a:lnSpc>
                        <a:spcBef>
                          <a:spcPts val="0"/>
                        </a:spcBef>
                        <a:spcAft>
                          <a:spcPts val="0"/>
                        </a:spcAft>
                        <a:buClr>
                          <a:srgbClr val="424242"/>
                        </a:buClr>
                        <a:buSzPts val="1350"/>
                        <a:buAutoNum type="arabicPeriod" startAt="6"/>
                      </a:pPr>
                      <a:r>
                        <a:rPr i="1" lang="en">
                          <a:solidFill>
                            <a:schemeClr val="dk1"/>
                          </a:solidFill>
                          <a:latin typeface="Times New Roman"/>
                          <a:ea typeface="Times New Roman"/>
                          <a:cs typeface="Times New Roman"/>
                          <a:sym typeface="Times New Roman"/>
                        </a:rPr>
                        <a:t>y</a:t>
                      </a:r>
                      <a:r>
                        <a:rPr i="1" lang="en" sz="1350">
                          <a:solidFill>
                            <a:srgbClr val="424242"/>
                          </a:solidFill>
                          <a:highlight>
                            <a:schemeClr val="lt1"/>
                          </a:highlight>
                          <a:latin typeface="Noto Sans"/>
                          <a:ea typeface="Noto Sans"/>
                          <a:cs typeface="Noto Sans"/>
                          <a:sym typeface="Noto Sans"/>
                        </a:rPr>
                        <a:t> </a:t>
                      </a:r>
                      <a:r>
                        <a:rPr lang="en" sz="1350">
                          <a:solidFill>
                            <a:srgbClr val="424242"/>
                          </a:solidFill>
                          <a:highlight>
                            <a:srgbClr val="FFFFFF"/>
                          </a:highlight>
                          <a:latin typeface="Noto Sans"/>
                          <a:ea typeface="Noto Sans"/>
                          <a:cs typeface="Noto Sans"/>
                          <a:sym typeface="Noto Sans"/>
                        </a:rPr>
                        <a:t>= </a:t>
                      </a:r>
                      <a:r>
                        <a:rPr i="1" lang="en" sz="1350">
                          <a:solidFill>
                            <a:srgbClr val="424242"/>
                          </a:solidFill>
                          <a:highlight>
                            <a:schemeClr val="lt1"/>
                          </a:highlight>
                          <a:latin typeface="Times New Roman"/>
                          <a:ea typeface="Times New Roman"/>
                          <a:cs typeface="Times New Roman"/>
                          <a:sym typeface="Times New Roman"/>
                        </a:rPr>
                        <a:t>x</a:t>
                      </a:r>
                      <a:r>
                        <a:rPr baseline="30000" lang="en" sz="1350">
                          <a:solidFill>
                            <a:srgbClr val="424242"/>
                          </a:solidFill>
                          <a:highlight>
                            <a:srgbClr val="FFFFFF"/>
                          </a:highlight>
                          <a:latin typeface="Noto Sans"/>
                          <a:ea typeface="Noto Sans"/>
                          <a:cs typeface="Noto Sans"/>
                          <a:sym typeface="Noto Sans"/>
                        </a:rPr>
                        <a:t>2 </a:t>
                      </a:r>
                      <a:r>
                        <a:rPr lang="en" sz="1350">
                          <a:solidFill>
                            <a:srgbClr val="424242"/>
                          </a:solidFill>
                          <a:highlight>
                            <a:srgbClr val="FFFFFF"/>
                          </a:highlight>
                          <a:latin typeface="Noto Sans"/>
                          <a:ea typeface="Noto Sans"/>
                          <a:cs typeface="Noto Sans"/>
                          <a:sym typeface="Noto Sans"/>
                        </a:rPr>
                        <a:t>-</a:t>
                      </a:r>
                      <a:r>
                        <a:rPr lang="en" sz="1350">
                          <a:solidFill>
                            <a:srgbClr val="424242"/>
                          </a:solidFill>
                          <a:highlight>
                            <a:srgbClr val="FFFFFF"/>
                          </a:highlight>
                          <a:latin typeface="Noto Sans"/>
                          <a:ea typeface="Noto Sans"/>
                          <a:cs typeface="Noto Sans"/>
                          <a:sym typeface="Noto Sans"/>
                        </a:rPr>
                        <a:t> 25</a:t>
                      </a:r>
                      <a:endParaRPr i="1" sz="1350">
                        <a:solidFill>
                          <a:srgbClr val="424242"/>
                        </a:solidFill>
                        <a:highlight>
                          <a:srgbClr val="FFFFFF"/>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a. ___</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a:t>b</a:t>
                      </a:r>
                      <a:r>
                        <a:rPr lang="en">
                          <a:solidFill>
                            <a:srgbClr val="000000"/>
                          </a:solidFill>
                        </a:rPr>
                        <a:t>. ___</a:t>
                      </a:r>
                      <a:endParaRPr sz="13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314325" lvl="0" marL="457200" rtl="0" algn="l">
                        <a:lnSpc>
                          <a:spcPct val="115000"/>
                        </a:lnSpc>
                        <a:spcBef>
                          <a:spcPts val="0"/>
                        </a:spcBef>
                        <a:spcAft>
                          <a:spcPts val="0"/>
                        </a:spcAft>
                        <a:buClr>
                          <a:srgbClr val="424242"/>
                        </a:buClr>
                        <a:buSzPts val="1350"/>
                        <a:buAutoNum type="arabicPeriod" startAt="7"/>
                      </a:pPr>
                      <a:r>
                        <a:rPr i="1" lang="en">
                          <a:solidFill>
                            <a:schemeClr val="dk1"/>
                          </a:solidFill>
                          <a:latin typeface="Times New Roman"/>
                          <a:ea typeface="Times New Roman"/>
                          <a:cs typeface="Times New Roman"/>
                          <a:sym typeface="Times New Roman"/>
                        </a:rPr>
                        <a:t>y</a:t>
                      </a:r>
                      <a:r>
                        <a:rPr i="1" lang="en" sz="1350">
                          <a:solidFill>
                            <a:srgbClr val="424242"/>
                          </a:solidFill>
                          <a:highlight>
                            <a:schemeClr val="lt1"/>
                          </a:highlight>
                          <a:latin typeface="Noto Sans"/>
                          <a:ea typeface="Noto Sans"/>
                          <a:cs typeface="Noto Sans"/>
                          <a:sym typeface="Noto Sans"/>
                        </a:rPr>
                        <a:t> </a:t>
                      </a:r>
                      <a:r>
                        <a:rPr lang="en" sz="1350">
                          <a:solidFill>
                            <a:srgbClr val="424242"/>
                          </a:solidFill>
                          <a:highlight>
                            <a:srgbClr val="FFFFFF"/>
                          </a:highlight>
                          <a:latin typeface="Noto Sans"/>
                          <a:ea typeface="Noto Sans"/>
                          <a:cs typeface="Noto Sans"/>
                          <a:sym typeface="Noto Sans"/>
                        </a:rPr>
                        <a:t>= </a:t>
                      </a:r>
                      <a:r>
                        <a:rPr i="1" lang="en" sz="1350">
                          <a:solidFill>
                            <a:srgbClr val="424242"/>
                          </a:solidFill>
                          <a:highlight>
                            <a:schemeClr val="lt1"/>
                          </a:highlight>
                          <a:latin typeface="Times New Roman"/>
                          <a:ea typeface="Times New Roman"/>
                          <a:cs typeface="Times New Roman"/>
                          <a:sym typeface="Times New Roman"/>
                        </a:rPr>
                        <a:t>x</a:t>
                      </a:r>
                      <a:r>
                        <a:rPr baseline="30000" lang="en" sz="1350">
                          <a:solidFill>
                            <a:srgbClr val="424242"/>
                          </a:solidFill>
                          <a:highlight>
                            <a:srgbClr val="FFFFFF"/>
                          </a:highlight>
                          <a:latin typeface="Noto Sans"/>
                          <a:ea typeface="Noto Sans"/>
                          <a:cs typeface="Noto Sans"/>
                          <a:sym typeface="Noto Sans"/>
                        </a:rPr>
                        <a:t>2 </a:t>
                      </a:r>
                      <a:r>
                        <a:rPr lang="en" sz="1350">
                          <a:solidFill>
                            <a:srgbClr val="424242"/>
                          </a:solidFill>
                          <a:highlight>
                            <a:srgbClr val="FFFFFF"/>
                          </a:highlight>
                          <a:latin typeface="Noto Sans"/>
                          <a:ea typeface="Noto Sans"/>
                          <a:cs typeface="Noto Sans"/>
                          <a:sym typeface="Noto Sans"/>
                        </a:rPr>
                        <a:t>+</a:t>
                      </a:r>
                      <a:r>
                        <a:rPr lang="en" sz="1350">
                          <a:solidFill>
                            <a:srgbClr val="424242"/>
                          </a:solidFill>
                          <a:highlight>
                            <a:srgbClr val="FFFFFF"/>
                          </a:highlight>
                          <a:latin typeface="Noto Sans"/>
                          <a:ea typeface="Noto Sans"/>
                          <a:cs typeface="Noto Sans"/>
                          <a:sym typeface="Noto Sans"/>
                        </a:rPr>
                        <a:t> 16</a:t>
                      </a:r>
                      <a:endParaRPr i="1" sz="1350">
                        <a:solidFill>
                          <a:srgbClr val="424242"/>
                        </a:solidFill>
                        <a:highlight>
                          <a:srgbClr val="FFFFFF"/>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a. ___</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a:t>b</a:t>
                      </a:r>
                      <a:r>
                        <a:rPr lang="en">
                          <a:solidFill>
                            <a:srgbClr val="000000"/>
                          </a:solidFill>
                        </a:rPr>
                        <a:t>. ___</a:t>
                      </a:r>
                      <a:endParaRPr sz="13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78" name="Google Shape;178;p24"/>
          <p:cNvSpPr txBox="1"/>
          <p:nvPr/>
        </p:nvSpPr>
        <p:spPr>
          <a:xfrm>
            <a:off x="310900" y="1015850"/>
            <a:ext cx="8520600" cy="44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Use your observations from question 1 to answer questions 2 – 5. </a:t>
            </a:r>
            <a:endParaRPr sz="2100">
              <a:solidFill>
                <a:schemeClr val="dk1"/>
              </a:solidFill>
              <a:latin typeface="Noto Sans"/>
              <a:ea typeface="Noto Sans"/>
              <a:cs typeface="Noto Sans"/>
              <a:sym typeface="Noto Sans"/>
            </a:endParaRPr>
          </a:p>
        </p:txBody>
      </p:sp>
      <p:sp>
        <p:nvSpPr>
          <p:cNvPr id="179" name="Google Shape;179;p24"/>
          <p:cNvSpPr txBox="1"/>
          <p:nvPr/>
        </p:nvSpPr>
        <p:spPr>
          <a:xfrm>
            <a:off x="6519675" y="1581904"/>
            <a:ext cx="2266200" cy="1855800"/>
          </a:xfrm>
          <a:prstGeom prst="rect">
            <a:avLst/>
          </a:prstGeom>
          <a:solidFill>
            <a:srgbClr val="F5F5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Noto Sans"/>
                <a:ea typeface="Noto Sans"/>
                <a:cs typeface="Noto Sans"/>
                <a:sym typeface="Noto Sans"/>
              </a:rPr>
              <a:t>Note</a:t>
            </a:r>
            <a:r>
              <a:rPr lang="en" sz="1700">
                <a:solidFill>
                  <a:schemeClr val="dk1"/>
                </a:solidFill>
                <a:latin typeface="Noto Sans"/>
                <a:ea typeface="Noto Sans"/>
                <a:cs typeface="Noto Sans"/>
                <a:sym typeface="Noto Sans"/>
              </a:rPr>
              <a:t>: </a:t>
            </a:r>
            <a:endParaRPr sz="1700">
              <a:solidFill>
                <a:schemeClr val="dk1"/>
              </a:solidFill>
              <a:latin typeface="Noto Sans"/>
              <a:ea typeface="Noto Sans"/>
              <a:cs typeface="Noto Sans"/>
              <a:sym typeface="Noto Sans"/>
            </a:endParaRPr>
          </a:p>
          <a:p>
            <a:pPr indent="0" lvl="0" marL="0" rtl="0" algn="l">
              <a:spcBef>
                <a:spcPts val="0"/>
              </a:spcBef>
              <a:spcAft>
                <a:spcPts val="0"/>
              </a:spcAft>
              <a:buNone/>
            </a:pPr>
            <a:r>
              <a:rPr lang="en" sz="1700">
                <a:solidFill>
                  <a:schemeClr val="dk1"/>
                </a:solidFill>
                <a:latin typeface="Noto Sans"/>
                <a:ea typeface="Noto Sans"/>
                <a:cs typeface="Noto Sans"/>
                <a:sym typeface="Noto Sans"/>
              </a:rPr>
              <a:t>Questions 6-7 have no linear terms. (It is possible for the graph not to intersect the </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-axis.)</a:t>
            </a:r>
            <a:endParaRPr sz="1700">
              <a:solidFill>
                <a:schemeClr val="dk1"/>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descr="Icon indicating the slide contains a check for understanding question for students " id="184" name="Google Shape;184;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5" name="Google Shape;185;p25"/>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424242"/>
                </a:solidFill>
              </a:rPr>
              <a:t>Find the </a:t>
            </a:r>
            <a:r>
              <a:rPr i="1" lang="en" sz="1800">
                <a:solidFill>
                  <a:srgbClr val="424242"/>
                </a:solidFill>
                <a:latin typeface="Times New Roman"/>
                <a:ea typeface="Times New Roman"/>
                <a:cs typeface="Times New Roman"/>
                <a:sym typeface="Times New Roman"/>
              </a:rPr>
              <a:t>x</a:t>
            </a:r>
            <a:r>
              <a:rPr lang="en" sz="1800">
                <a:solidFill>
                  <a:srgbClr val="424242"/>
                </a:solidFill>
              </a:rPr>
              <a:t>-coordinates of all of the </a:t>
            </a:r>
            <a:r>
              <a:rPr i="1" lang="en" sz="1800">
                <a:solidFill>
                  <a:srgbClr val="424242"/>
                </a:solidFill>
                <a:latin typeface="Times New Roman"/>
                <a:ea typeface="Times New Roman"/>
                <a:cs typeface="Times New Roman"/>
                <a:sym typeface="Times New Roman"/>
              </a:rPr>
              <a:t>x</a:t>
            </a:r>
            <a:r>
              <a:rPr lang="en" sz="1800">
                <a:solidFill>
                  <a:srgbClr val="424242"/>
                </a:solidFill>
              </a:rPr>
              <a:t>-intercepts of the function </a:t>
            </a:r>
            <a:r>
              <a:rPr i="1" lang="en" sz="1800">
                <a:solidFill>
                  <a:srgbClr val="424242"/>
                </a:solidFill>
                <a:latin typeface="Times New Roman"/>
                <a:ea typeface="Times New Roman"/>
                <a:cs typeface="Times New Roman"/>
                <a:sym typeface="Times New Roman"/>
              </a:rPr>
              <a:t>f</a:t>
            </a:r>
            <a:r>
              <a:rPr lang="en" sz="1800">
                <a:solidFill>
                  <a:srgbClr val="424242"/>
                </a:solidFill>
              </a:rPr>
              <a:t>(</a:t>
            </a:r>
            <a:r>
              <a:rPr i="1" lang="en" sz="1800">
                <a:solidFill>
                  <a:srgbClr val="424242"/>
                </a:solidFill>
                <a:latin typeface="Times New Roman"/>
                <a:ea typeface="Times New Roman"/>
                <a:cs typeface="Times New Roman"/>
                <a:sym typeface="Times New Roman"/>
              </a:rPr>
              <a:t>x</a:t>
            </a:r>
            <a:r>
              <a:rPr lang="en" sz="1800">
                <a:solidFill>
                  <a:srgbClr val="424242"/>
                </a:solidFill>
              </a:rPr>
              <a:t>) = </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rPr>
              <a:t>2 </a:t>
            </a:r>
            <a:r>
              <a:rPr lang="en" sz="1800">
                <a:solidFill>
                  <a:srgbClr val="424242"/>
                </a:solidFill>
              </a:rPr>
              <a:t>− 5</a:t>
            </a:r>
            <a:r>
              <a:rPr i="1" lang="en" sz="1800">
                <a:solidFill>
                  <a:srgbClr val="424242"/>
                </a:solidFill>
                <a:latin typeface="Times New Roman"/>
                <a:ea typeface="Times New Roman"/>
                <a:cs typeface="Times New Roman"/>
                <a:sym typeface="Times New Roman"/>
              </a:rPr>
              <a:t>x</a:t>
            </a:r>
            <a:r>
              <a:rPr lang="en" sz="1800">
                <a:solidFill>
                  <a:srgbClr val="424242"/>
                </a:solidFill>
              </a:rPr>
              <a:t>.</a:t>
            </a:r>
            <a:endParaRPr sz="1800">
              <a:solidFill>
                <a:srgbClr val="424242"/>
              </a:solidFill>
            </a:endParaRPr>
          </a:p>
          <a:p>
            <a:pPr indent="-342900" lvl="0" marL="914400" rtl="0" algn="l">
              <a:lnSpc>
                <a:spcPct val="100000"/>
              </a:lnSpc>
              <a:spcBef>
                <a:spcPts val="12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lang="en" sz="1800">
                <a:solidFill>
                  <a:srgbClr val="424242"/>
                </a:solidFill>
              </a:rPr>
              <a:t> = 5</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lang="en" sz="1800">
                <a:solidFill>
                  <a:srgbClr val="424242"/>
                </a:solidFill>
              </a:rPr>
              <a:t> = 0, </a:t>
            </a:r>
            <a:r>
              <a:rPr i="1" lang="en" sz="1800">
                <a:solidFill>
                  <a:srgbClr val="424242"/>
                </a:solidFill>
                <a:latin typeface="Times New Roman"/>
                <a:ea typeface="Times New Roman"/>
                <a:cs typeface="Times New Roman"/>
                <a:sym typeface="Times New Roman"/>
              </a:rPr>
              <a:t>x</a:t>
            </a:r>
            <a:r>
              <a:rPr lang="en" sz="1800">
                <a:solidFill>
                  <a:srgbClr val="424242"/>
                </a:solidFill>
              </a:rPr>
              <a:t> = 5</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lang="en" sz="1800">
                <a:solidFill>
                  <a:srgbClr val="424242"/>
                </a:solidFill>
              </a:rPr>
              <a:t> = 0</a:t>
            </a:r>
            <a:endParaRPr sz="1800">
              <a:solidFill>
                <a:srgbClr val="424242"/>
              </a:solidFill>
            </a:endParaRPr>
          </a:p>
          <a:p>
            <a:pPr indent="-342900" lvl="0" marL="914400" rtl="0" algn="l">
              <a:lnSpc>
                <a:spcPct val="100000"/>
              </a:lnSpc>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lang="en" sz="1800">
                <a:solidFill>
                  <a:srgbClr val="424242"/>
                </a:solidFill>
              </a:rPr>
              <a:t> = 0, </a:t>
            </a:r>
            <a:r>
              <a:rPr i="1" lang="en" sz="1800">
                <a:solidFill>
                  <a:srgbClr val="424242"/>
                </a:solidFill>
                <a:latin typeface="Times New Roman"/>
                <a:ea typeface="Times New Roman"/>
                <a:cs typeface="Times New Roman"/>
                <a:sym typeface="Times New Roman"/>
              </a:rPr>
              <a:t>x</a:t>
            </a:r>
            <a:r>
              <a:rPr lang="en" sz="1800">
                <a:solidFill>
                  <a:srgbClr val="424242"/>
                </a:solidFill>
              </a:rPr>
              <a:t> = -5</a:t>
            </a:r>
            <a:endParaRPr sz="1800">
              <a:solidFill>
                <a:srgbClr val="424242"/>
              </a:solidFill>
            </a:endParaRPr>
          </a:p>
        </p:txBody>
      </p:sp>
      <p:sp>
        <p:nvSpPr>
          <p:cNvPr id="186" name="Google Shape;18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7.13.2 The Linear Term in a Quadratic Expression</a:t>
            </a:r>
            <a:endParaRPr/>
          </a:p>
        </p:txBody>
      </p:sp>
      <p:sp>
        <p:nvSpPr>
          <p:cNvPr descr="An arrow icon reads &quot;Let's review!&quot; and links to a slide that reviews the content that was assessed in the self check question. " id="188" name="Google Shape;188;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2" name="Shape 192"/>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3" name="Google Shape;193;p2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4" name="Google Shape;194;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5" name="Google Shape;1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6" name="Google Shape;196;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7.13.2 The Linear Term in a Quadratic Expression - Additional Resources</a:t>
            </a:r>
            <a:endParaRPr/>
          </a:p>
        </p:txBody>
      </p:sp>
      <p:sp>
        <p:nvSpPr>
          <p:cNvPr id="197" name="Google Shape;197;p26"/>
          <p:cNvSpPr txBox="1"/>
          <p:nvPr>
            <p:ph idx="1" type="body"/>
          </p:nvPr>
        </p:nvSpPr>
        <p:spPr>
          <a:xfrm>
            <a:off x="311700" y="960125"/>
            <a:ext cx="33369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Find the </a:t>
            </a:r>
            <a:r>
              <a:rPr i="1" lang="en">
                <a:latin typeface="Times New Roman"/>
                <a:ea typeface="Times New Roman"/>
                <a:cs typeface="Times New Roman"/>
                <a:sym typeface="Times New Roman"/>
              </a:rPr>
              <a:t>x</a:t>
            </a:r>
            <a:r>
              <a:rPr lang="en"/>
              <a:t>-intercepts and the vertex for</a:t>
            </a:r>
            <a:endParaRPr/>
          </a:p>
          <a:p>
            <a:pPr indent="0" lvl="0" marL="0" rtl="0" algn="l">
              <a:lnSpc>
                <a:spcPct val="100000"/>
              </a:lnSpc>
              <a:spcBef>
                <a:spcPts val="1200"/>
              </a:spcBef>
              <a:spcAft>
                <a:spcPts val="1200"/>
              </a:spcAft>
              <a:buNone/>
            </a:pPr>
            <a:r>
              <a:rPr lang="en"/>
              <a:t> </a:t>
            </a: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x</a:t>
            </a:r>
            <a:r>
              <a:rPr baseline="30000" lang="en"/>
              <a:t>2 </a:t>
            </a:r>
            <a:r>
              <a:rPr lang="en"/>
              <a:t>− 4</a:t>
            </a:r>
            <a:r>
              <a:rPr lang="en"/>
              <a:t>.</a:t>
            </a:r>
            <a:endParaRPr/>
          </a:p>
        </p:txBody>
      </p:sp>
      <p:sp>
        <p:nvSpPr>
          <p:cNvPr id="198" name="Google Shape;198;p26"/>
          <p:cNvSpPr txBox="1"/>
          <p:nvPr>
            <p:ph idx="4294967295" type="body"/>
          </p:nvPr>
        </p:nvSpPr>
        <p:spPr>
          <a:xfrm>
            <a:off x="3476600" y="960125"/>
            <a:ext cx="5355600" cy="3657600"/>
          </a:xfrm>
          <a:prstGeom prst="rect">
            <a:avLst/>
          </a:prstGeom>
          <a:solidFill>
            <a:srgbClr val="D9D9D9"/>
          </a:solidFill>
        </p:spPr>
        <p:txBody>
          <a:bodyPr anchorCtr="0" anchor="t" bIns="91425" lIns="91425" spcFirstLastPara="1" rIns="91425" wrap="square" tIns="91425">
            <a:noAutofit/>
          </a:bodyPr>
          <a:lstStyle/>
          <a:p>
            <a:pPr indent="0" lvl="0" marL="0" rtl="0" algn="l">
              <a:spcBef>
                <a:spcPts val="0"/>
              </a:spcBef>
              <a:spcAft>
                <a:spcPts val="0"/>
              </a:spcAft>
              <a:buNone/>
            </a:pPr>
            <a:r>
              <a:rPr b="1" lang="en" sz="2300"/>
              <a:t>Step 1 </a:t>
            </a:r>
            <a:r>
              <a:rPr lang="en" sz="2300"/>
              <a:t>- Write the function in factored form. Use difference of squares.</a:t>
            </a:r>
            <a:endParaRPr sz="2300"/>
          </a:p>
          <a:p>
            <a:pPr indent="0" lvl="0" marL="0" rtl="0" algn="l">
              <a:spcBef>
                <a:spcPts val="1200"/>
              </a:spcBef>
              <a:spcAft>
                <a:spcPts val="0"/>
              </a:spcAft>
              <a:buNone/>
            </a:pPr>
            <a:r>
              <a:rPr b="1" lang="en" sz="2300"/>
              <a:t>Step 2</a:t>
            </a:r>
            <a:r>
              <a:rPr lang="en" sz="2300"/>
              <a:t> - Set each factor equal to 0.</a:t>
            </a:r>
            <a:endParaRPr sz="2300"/>
          </a:p>
          <a:p>
            <a:pPr indent="0" lvl="0" marL="0" rtl="0" algn="l">
              <a:spcBef>
                <a:spcPts val="1200"/>
              </a:spcBef>
              <a:spcAft>
                <a:spcPts val="1200"/>
              </a:spcAft>
              <a:buNone/>
            </a:pPr>
            <a:r>
              <a:rPr b="1" lang="en" sz="2300"/>
              <a:t>Step 3</a:t>
            </a:r>
            <a:r>
              <a:rPr lang="en" sz="2300"/>
              <a:t> - Find the </a:t>
            </a:r>
            <a:r>
              <a:rPr i="1" lang="en" sz="2300">
                <a:latin typeface="Times New Roman"/>
                <a:ea typeface="Times New Roman"/>
                <a:cs typeface="Times New Roman"/>
                <a:sym typeface="Times New Roman"/>
              </a:rPr>
              <a:t>x</a:t>
            </a:r>
            <a:r>
              <a:rPr lang="en" sz="2300"/>
              <a:t>-value in the middle of the two </a:t>
            </a:r>
            <a:r>
              <a:rPr i="1" lang="en" sz="2300">
                <a:latin typeface="Times New Roman"/>
                <a:ea typeface="Times New Roman"/>
                <a:cs typeface="Times New Roman"/>
                <a:sym typeface="Times New Roman"/>
              </a:rPr>
              <a:t>x</a:t>
            </a:r>
            <a:r>
              <a:rPr lang="en" sz="2300"/>
              <a:t>-intercepts. This occurs at </a:t>
            </a:r>
            <a:r>
              <a:rPr i="1" lang="en" sz="2300">
                <a:latin typeface="Times New Roman"/>
                <a:ea typeface="Times New Roman"/>
                <a:cs typeface="Times New Roman"/>
                <a:sym typeface="Times New Roman"/>
              </a:rPr>
              <a:t>x </a:t>
            </a:r>
            <a:r>
              <a:rPr lang="en" sz="2300"/>
              <a:t>= 0. This is the </a:t>
            </a:r>
            <a:r>
              <a:rPr i="1" lang="en" sz="2300">
                <a:latin typeface="Times New Roman"/>
                <a:ea typeface="Times New Roman"/>
                <a:cs typeface="Times New Roman"/>
                <a:sym typeface="Times New Roman"/>
              </a:rPr>
              <a:t>x</a:t>
            </a:r>
            <a:r>
              <a:rPr lang="en" sz="2300"/>
              <a:t>-coordinate of the vertex.</a:t>
            </a:r>
            <a:endParaRPr sz="23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4" name="Google Shape;204;p27"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05" name="Google Shape;205;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9" name="Shape 209"/>
        <p:cNvGrpSpPr/>
        <p:nvPr/>
      </p:nvGrpSpPr>
      <p:grpSpPr>
        <a:xfrm>
          <a:off x="0" y="0"/>
          <a:ext cx="0" cy="0"/>
          <a:chOff x="0" y="0"/>
          <a:chExt cx="0" cy="0"/>
        </a:xfrm>
      </p:grpSpPr>
      <p:pic>
        <p:nvPicPr>
          <p:cNvPr descr="Icon indicating the slide contains a support for students with disabilities" id="210" name="Google Shape;210;p28"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11" name="Google Shape;211;p28"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12" name="Google Shape;212;p2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Identify the Function 🔎</a:t>
            </a:r>
            <a:endParaRPr sz="2600">
              <a:solidFill>
                <a:srgbClr val="FF0000"/>
              </a:solidFill>
            </a:endParaRPr>
          </a:p>
        </p:txBody>
      </p:sp>
      <p:sp>
        <p:nvSpPr>
          <p:cNvPr id="213" name="Google Shape;213;p28"/>
          <p:cNvSpPr txBox="1"/>
          <p:nvPr>
            <p:ph idx="1" type="body"/>
          </p:nvPr>
        </p:nvSpPr>
        <p:spPr>
          <a:xfrm>
            <a:off x="311700" y="960125"/>
            <a:ext cx="3849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id="214" name="Google Shape;214;p28"/>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5" name="Google Shape;215;p2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7.13</a:t>
            </a:r>
            <a:r>
              <a:rPr lang="en"/>
              <a:t>.3 </a:t>
            </a:r>
            <a:r>
              <a:rPr lang="en"/>
              <a:t>7.13.3 Writing Equations that Represent a Graph</a:t>
            </a:r>
            <a:endParaRPr/>
          </a:p>
        </p:txBody>
      </p:sp>
      <p:sp>
        <p:nvSpPr>
          <p:cNvPr descr="A callout box providing steps in a math language routine to support English Language Learners." id="216" name="Google Shape;216;p28" title="ELL callout box"/>
          <p:cNvSpPr/>
          <p:nvPr/>
        </p:nvSpPr>
        <p:spPr>
          <a:xfrm>
            <a:off x="4415911" y="922253"/>
            <a:ext cx="4167600" cy="24348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Work with your partner to match each equation to its graph.</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Partner A explains using: “Equation ___ matches graph ___ because….”</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Partner B asks for details about intercepts, vertex, or direction of opening.</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Switch roles for each new equation.</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217" name="Google Shape;217;p28" title="UDL callout box"/>
          <p:cNvSpPr/>
          <p:nvPr/>
        </p:nvSpPr>
        <p:spPr>
          <a:xfrm>
            <a:off x="4470986" y="3389788"/>
            <a:ext cx="4112700" cy="15204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Choose at least 4 or 5 graphs to find their equations.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Start where you feel comfortable,</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Each graph gets more challenging from A to J.</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Engagement</a:t>
            </a:r>
            <a:endParaRPr>
              <a:latin typeface="Noto Sans"/>
              <a:ea typeface="Noto Sans"/>
              <a:cs typeface="Noto Sans"/>
              <a:sym typeface="Noto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29"/>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Identify the Function 🔎</a:t>
            </a:r>
            <a:endParaRPr>
              <a:solidFill>
                <a:srgbClr val="005047"/>
              </a:solidFill>
            </a:endParaRPr>
          </a:p>
        </p:txBody>
      </p:sp>
      <p:sp>
        <p:nvSpPr>
          <p:cNvPr id="223" name="Google Shape;223;p29"/>
          <p:cNvSpPr txBox="1"/>
          <p:nvPr>
            <p:ph idx="1" type="body"/>
          </p:nvPr>
        </p:nvSpPr>
        <p:spPr>
          <a:xfrm>
            <a:off x="311700" y="1671049"/>
            <a:ext cx="3999900" cy="29466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a:pPr>
            <a:r>
              <a:rPr lang="en"/>
              <a:t> </a:t>
            </a:r>
            <a:endParaRPr/>
          </a:p>
        </p:txBody>
      </p:sp>
      <p:sp>
        <p:nvSpPr>
          <p:cNvPr id="224" name="Google Shape;224;p29"/>
          <p:cNvSpPr txBox="1"/>
          <p:nvPr>
            <p:ph idx="2" type="body"/>
          </p:nvPr>
        </p:nvSpPr>
        <p:spPr>
          <a:xfrm>
            <a:off x="4832400" y="1671049"/>
            <a:ext cx="3999900" cy="2946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2.</a:t>
            </a:r>
            <a:endParaRPr/>
          </a:p>
        </p:txBody>
      </p:sp>
      <p:sp>
        <p:nvSpPr>
          <p:cNvPr id="225" name="Google Shape;225;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7.13.3 Writing Equations that Represent a Graph</a:t>
            </a:r>
            <a:endParaRPr/>
          </a:p>
        </p:txBody>
      </p:sp>
      <p:sp>
        <p:nvSpPr>
          <p:cNvPr id="227" name="Google Shape;227;p29"/>
          <p:cNvSpPr txBox="1"/>
          <p:nvPr/>
        </p:nvSpPr>
        <p:spPr>
          <a:xfrm>
            <a:off x="310896" y="873886"/>
            <a:ext cx="8604600" cy="56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a graphing tool to identify the function that matches each graph. Make sure your graph goes through all three points shown!</a:t>
            </a:r>
            <a:endParaRPr sz="1800">
              <a:solidFill>
                <a:schemeClr val="dk1"/>
              </a:solidFill>
              <a:latin typeface="Noto Sans"/>
              <a:ea typeface="Noto Sans"/>
              <a:cs typeface="Noto Sans"/>
              <a:sym typeface="Noto Sans"/>
            </a:endParaRPr>
          </a:p>
        </p:txBody>
      </p:sp>
      <p:pic>
        <p:nvPicPr>
          <p:cNvPr descr="A parabola on a coordinate grid. The parabola passes through 3 points that are labeled: (negative 1, 1), (0, 0), and (1, 1). The x-axis scale is 1 and extends from negative 6 to 6. The y-axis scale is 1 and extends from negative 6 to 6." id="228" name="Google Shape;228;p29"/>
          <p:cNvPicPr preferRelativeResize="0"/>
          <p:nvPr/>
        </p:nvPicPr>
        <p:blipFill>
          <a:blip r:embed="rId4">
            <a:alphaModFix/>
          </a:blip>
          <a:stretch>
            <a:fillRect/>
          </a:stretch>
        </p:blipFill>
        <p:spPr>
          <a:xfrm>
            <a:off x="702800" y="1797401"/>
            <a:ext cx="2743200" cy="2743200"/>
          </a:xfrm>
          <a:prstGeom prst="rect">
            <a:avLst/>
          </a:prstGeom>
          <a:noFill/>
          <a:ln>
            <a:noFill/>
          </a:ln>
        </p:spPr>
      </p:pic>
      <p:pic>
        <p:nvPicPr>
          <p:cNvPr descr="A parabola on a coordinate grid. The parabola passes through 3 points that are labeled: (negative 3, 0), (0, negative 9), and (3, 0). The x-axis scale is 1 and extends from negative 6 to 6. The y-axis scale is 1 and extends from negative 10 to 2." id="229" name="Google Shape;229;p29"/>
          <p:cNvPicPr preferRelativeResize="0"/>
          <p:nvPr/>
        </p:nvPicPr>
        <p:blipFill>
          <a:blip r:embed="rId5">
            <a:alphaModFix/>
          </a:blip>
          <a:stretch>
            <a:fillRect/>
          </a:stretch>
        </p:blipFill>
        <p:spPr>
          <a:xfrm>
            <a:off x="5489125" y="1801368"/>
            <a:ext cx="2743200" cy="2743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Identify the Function 🔎</a:t>
            </a:r>
            <a:endParaRPr>
              <a:solidFill>
                <a:srgbClr val="005047"/>
              </a:solidFill>
            </a:endParaRPr>
          </a:p>
        </p:txBody>
      </p:sp>
      <p:sp>
        <p:nvSpPr>
          <p:cNvPr id="235" name="Google Shape;235;p30"/>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a:t>5.</a:t>
            </a:r>
            <a:endParaRPr/>
          </a:p>
        </p:txBody>
      </p:sp>
      <p:sp>
        <p:nvSpPr>
          <p:cNvPr id="236" name="Google Shape;236;p30"/>
          <p:cNvSpPr txBox="1"/>
          <p:nvPr>
            <p:ph idx="2" type="body"/>
          </p:nvPr>
        </p:nvSpPr>
        <p:spPr>
          <a:xfrm>
            <a:off x="445022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10. </a:t>
            </a:r>
            <a:endParaRPr/>
          </a:p>
        </p:txBody>
      </p:sp>
      <p:sp>
        <p:nvSpPr>
          <p:cNvPr id="237" name="Google Shape;23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7.13.3 Writing Equations that Represent a Graph</a:t>
            </a:r>
            <a:endParaRPr/>
          </a:p>
        </p:txBody>
      </p:sp>
      <p:pic>
        <p:nvPicPr>
          <p:cNvPr descr="A parabola on a coordinate grid. The parabola passes through 3 points that are labeled: (negative 2, 0), (0, 4), and (2, 0). The x-axis scale is 1 and extends from negative 6 to 6. The y-axis scale is 1 and extends from negative 6 to 6." id="239" name="Google Shape;239;p30"/>
          <p:cNvPicPr preferRelativeResize="0"/>
          <p:nvPr/>
        </p:nvPicPr>
        <p:blipFill>
          <a:blip r:embed="rId4">
            <a:alphaModFix/>
          </a:blip>
          <a:stretch>
            <a:fillRect/>
          </a:stretch>
        </p:blipFill>
        <p:spPr>
          <a:xfrm>
            <a:off x="704088" y="978408"/>
            <a:ext cx="3657600" cy="3657600"/>
          </a:xfrm>
          <a:prstGeom prst="rect">
            <a:avLst/>
          </a:prstGeom>
          <a:noFill/>
          <a:ln>
            <a:noFill/>
          </a:ln>
        </p:spPr>
      </p:pic>
      <p:pic>
        <p:nvPicPr>
          <p:cNvPr descr="A parabola on a coordinate grid. The parabola passes through 3 points that are labeled: (negative 4, negative 4), (0, 0), and (4, negative 4). The x-axis scale is 1 and extends from negative 6 to 6. The y-axis scale is 1 and extends from negative 8 to 4." id="240" name="Google Shape;240;p30"/>
          <p:cNvPicPr preferRelativeResize="0"/>
          <p:nvPr/>
        </p:nvPicPr>
        <p:blipFill>
          <a:blip r:embed="rId5">
            <a:alphaModFix/>
          </a:blip>
          <a:stretch>
            <a:fillRect/>
          </a:stretch>
        </p:blipFill>
        <p:spPr>
          <a:xfrm>
            <a:off x="5076788" y="978408"/>
            <a:ext cx="3657600" cy="3657600"/>
          </a:xfrm>
          <a:prstGeom prst="rect">
            <a:avLst/>
          </a:prstGeom>
          <a:noFill/>
          <a:ln>
            <a:noFill/>
          </a:ln>
        </p:spPr>
      </p:pic>
      <p:sp>
        <p:nvSpPr>
          <p:cNvPr id="241" name="Google Shape;241;p30">
            <a:hlinkClick r:id="rId6"/>
          </p:cNvPr>
          <p:cNvSpPr txBox="1"/>
          <p:nvPr/>
        </p:nvSpPr>
        <p:spPr>
          <a:xfrm>
            <a:off x="6375300" y="186325"/>
            <a:ext cx="2457000" cy="5574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Noto Sans"/>
                <a:ea typeface="Noto Sans"/>
                <a:cs typeface="Noto Sans"/>
                <a:sym typeface="Noto Sans"/>
              </a:rPr>
              <a:t>Questions</a:t>
            </a:r>
            <a:r>
              <a:rPr lang="en" sz="1100">
                <a:solidFill>
                  <a:schemeClr val="dk1"/>
                </a:solidFill>
                <a:latin typeface="Noto Sans"/>
                <a:ea typeface="Noto Sans"/>
                <a:cs typeface="Noto Sans"/>
                <a:sym typeface="Noto Sans"/>
              </a:rPr>
              <a:t> 3,4,6-9 can be found in the online </a:t>
            </a:r>
            <a:r>
              <a:rPr lang="en" sz="1100">
                <a:solidFill>
                  <a:schemeClr val="dk1"/>
                </a:solidFill>
                <a:latin typeface="Noto Sans"/>
                <a:ea typeface="Noto Sans"/>
                <a:cs typeface="Noto Sans"/>
                <a:sym typeface="Noto Sans"/>
              </a:rPr>
              <a:t>textbook</a:t>
            </a:r>
            <a:r>
              <a:rPr lang="en" sz="1100">
                <a:solidFill>
                  <a:schemeClr val="dk1"/>
                </a:solidFill>
                <a:latin typeface="Noto Sans"/>
                <a:ea typeface="Noto Sans"/>
                <a:cs typeface="Noto Sans"/>
                <a:sym typeface="Noto Sans"/>
              </a:rPr>
              <a:t>.</a:t>
            </a:r>
            <a:endParaRPr sz="1100">
              <a:solidFill>
                <a:schemeClr val="dk1"/>
              </a:solidFill>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31"/>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47" name="Google Shape;247;p31"/>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Writing Equations that Represent a Quadratic Graph</a:t>
            </a:r>
            <a:endParaRPr/>
          </a:p>
        </p:txBody>
      </p:sp>
      <p:sp>
        <p:nvSpPr>
          <p:cNvPr id="248" name="Google Shape;248;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9" name="Google Shape;249;p31"/>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7.13.3 Writing Equations that Represent a Graph</a:t>
            </a:r>
            <a:endParaRPr/>
          </a:p>
        </p:txBody>
      </p:sp>
      <p:pic>
        <p:nvPicPr>
          <p:cNvPr descr="This Algebra 1 curriculum has been developed by Rice University's OpenStax through the Rice Algebra Initiative for Success and Equity (RAISE). Learn more at https://openstax.org/k12/algebra.&#10;&#10;#Algebra #HighSchool #QuadraticFunctions #Quadratic #Function #Equation #CharacteristicsWorkedExample #Annotations #Algebraic #Graph" id="250" name="Google Shape;250;p31" title="Writing Equations that Represent a Quadratic Graph">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descr="Icon indicating the slide contains a check for understanding question for students " id="255" name="Google Shape;255;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6" name="Google Shape;256;p32"/>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424242"/>
                </a:solidFill>
              </a:rPr>
              <a:t>Which equation describes the graph?</a:t>
            </a:r>
            <a:endParaRPr sz="1800">
              <a:solidFill>
                <a:srgbClr val="424242"/>
              </a:solidFill>
            </a:endParaRPr>
          </a:p>
          <a:p>
            <a:pPr indent="-342900" lvl="0" marL="914400" rtl="0" algn="l">
              <a:lnSpc>
                <a:spcPct val="100000"/>
              </a:lnSpc>
              <a:spcBef>
                <a:spcPts val="12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rPr>
              <a:t>(</a:t>
            </a:r>
            <a:r>
              <a:rPr i="1" lang="en" sz="1800">
                <a:solidFill>
                  <a:srgbClr val="424242"/>
                </a:solidFill>
                <a:latin typeface="Times New Roman"/>
                <a:ea typeface="Times New Roman"/>
                <a:cs typeface="Times New Roman"/>
                <a:sym typeface="Times New Roman"/>
              </a:rPr>
              <a:t>x</a:t>
            </a:r>
            <a:r>
              <a:rPr lang="en" sz="1800">
                <a:solidFill>
                  <a:srgbClr val="424242"/>
                </a:solidFill>
              </a:rPr>
              <a:t>) = (</a:t>
            </a:r>
            <a:r>
              <a:rPr i="1" lang="en" sz="1800">
                <a:solidFill>
                  <a:srgbClr val="424242"/>
                </a:solidFill>
                <a:latin typeface="Times New Roman"/>
                <a:ea typeface="Times New Roman"/>
                <a:cs typeface="Times New Roman"/>
                <a:sym typeface="Times New Roman"/>
              </a:rPr>
              <a:t>x </a:t>
            </a:r>
            <a:r>
              <a:rPr lang="en" sz="1800">
                <a:solidFill>
                  <a:srgbClr val="424242"/>
                </a:solidFill>
              </a:rPr>
              <a:t>+ 3)(</a:t>
            </a:r>
            <a:r>
              <a:rPr i="1" lang="en" sz="1800">
                <a:solidFill>
                  <a:srgbClr val="424242"/>
                </a:solidFill>
                <a:latin typeface="Times New Roman"/>
                <a:ea typeface="Times New Roman"/>
                <a:cs typeface="Times New Roman"/>
                <a:sym typeface="Times New Roman"/>
              </a:rPr>
              <a:t>x </a:t>
            </a:r>
            <a:r>
              <a:rPr lang="en" sz="1800">
                <a:solidFill>
                  <a:srgbClr val="424242"/>
                </a:solidFill>
              </a:rPr>
              <a:t>− 4)</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rPr>
              <a:t>(</a:t>
            </a:r>
            <a:r>
              <a:rPr i="1" lang="en" sz="1800">
                <a:solidFill>
                  <a:srgbClr val="424242"/>
                </a:solidFill>
                <a:latin typeface="Times New Roman"/>
                <a:ea typeface="Times New Roman"/>
                <a:cs typeface="Times New Roman"/>
                <a:sym typeface="Times New Roman"/>
              </a:rPr>
              <a:t>x</a:t>
            </a:r>
            <a:r>
              <a:rPr lang="en" sz="1800">
                <a:solidFill>
                  <a:srgbClr val="424242"/>
                </a:solidFill>
              </a:rPr>
              <a:t>) = </a:t>
            </a:r>
            <a:r>
              <a:rPr i="1" lang="en" sz="1800">
                <a:solidFill>
                  <a:srgbClr val="424242"/>
                </a:solidFill>
                <a:latin typeface="Times New Roman"/>
                <a:ea typeface="Times New Roman"/>
                <a:cs typeface="Times New Roman"/>
                <a:sym typeface="Times New Roman"/>
              </a:rPr>
              <a:t>x </a:t>
            </a:r>
            <a:r>
              <a:rPr lang="en" sz="1800">
                <a:solidFill>
                  <a:srgbClr val="424242"/>
                </a:solidFill>
              </a:rPr>
              <a:t>+ 12</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rPr>
              <a:t>(</a:t>
            </a:r>
            <a:r>
              <a:rPr i="1" lang="en" sz="1800">
                <a:solidFill>
                  <a:srgbClr val="424242"/>
                </a:solidFill>
                <a:latin typeface="Times New Roman"/>
                <a:ea typeface="Times New Roman"/>
                <a:cs typeface="Times New Roman"/>
                <a:sym typeface="Times New Roman"/>
              </a:rPr>
              <a:t>x</a:t>
            </a:r>
            <a:r>
              <a:rPr lang="en" sz="1800">
                <a:solidFill>
                  <a:srgbClr val="424242"/>
                </a:solidFill>
              </a:rPr>
              <a:t>) = </a:t>
            </a:r>
            <a:r>
              <a:rPr i="1" lang="en" sz="1800">
                <a:solidFill>
                  <a:srgbClr val="424242"/>
                </a:solidFill>
                <a:latin typeface="Times New Roman"/>
                <a:ea typeface="Times New Roman"/>
                <a:cs typeface="Times New Roman"/>
                <a:sym typeface="Times New Roman"/>
              </a:rPr>
              <a:t>x</a:t>
            </a:r>
            <a:r>
              <a:rPr lang="en" sz="1800">
                <a:solidFill>
                  <a:srgbClr val="424242"/>
                </a:solidFill>
              </a:rPr>
              <a:t>(</a:t>
            </a:r>
            <a:r>
              <a:rPr i="1" lang="en" sz="1800">
                <a:solidFill>
                  <a:srgbClr val="424242"/>
                </a:solidFill>
                <a:latin typeface="Times New Roman"/>
                <a:ea typeface="Times New Roman"/>
                <a:cs typeface="Times New Roman"/>
                <a:sym typeface="Times New Roman"/>
              </a:rPr>
              <a:t>x </a:t>
            </a:r>
            <a:r>
              <a:rPr lang="en" sz="1800">
                <a:solidFill>
                  <a:srgbClr val="424242"/>
                </a:solidFill>
              </a:rPr>
              <a:t>+ 3)</a:t>
            </a:r>
            <a:endParaRPr sz="1800">
              <a:solidFill>
                <a:srgbClr val="424242"/>
              </a:solidFill>
            </a:endParaRPr>
          </a:p>
          <a:p>
            <a:pPr indent="-342900" lvl="0" marL="914400" rtl="0" algn="l">
              <a:lnSpc>
                <a:spcPct val="100000"/>
              </a:lnSpc>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rPr>
              <a:t>(</a:t>
            </a:r>
            <a:r>
              <a:rPr i="1" lang="en" sz="1800">
                <a:solidFill>
                  <a:srgbClr val="424242"/>
                </a:solidFill>
                <a:latin typeface="Times New Roman"/>
                <a:ea typeface="Times New Roman"/>
                <a:cs typeface="Times New Roman"/>
                <a:sym typeface="Times New Roman"/>
              </a:rPr>
              <a:t>x</a:t>
            </a:r>
            <a:r>
              <a:rPr lang="en" sz="1800">
                <a:solidFill>
                  <a:srgbClr val="424242"/>
                </a:solidFill>
              </a:rPr>
              <a:t>) = (</a:t>
            </a:r>
            <a:r>
              <a:rPr i="1" lang="en" sz="1800">
                <a:solidFill>
                  <a:srgbClr val="424242"/>
                </a:solidFill>
                <a:latin typeface="Times New Roman"/>
                <a:ea typeface="Times New Roman"/>
                <a:cs typeface="Times New Roman"/>
                <a:sym typeface="Times New Roman"/>
              </a:rPr>
              <a:t>x </a:t>
            </a:r>
            <a:r>
              <a:rPr lang="en" sz="1800">
                <a:solidFill>
                  <a:srgbClr val="424242"/>
                </a:solidFill>
              </a:rPr>
              <a:t>− 3)(</a:t>
            </a:r>
            <a:r>
              <a:rPr i="1" lang="en" sz="1800">
                <a:solidFill>
                  <a:srgbClr val="424242"/>
                </a:solidFill>
                <a:latin typeface="Times New Roman"/>
                <a:ea typeface="Times New Roman"/>
                <a:cs typeface="Times New Roman"/>
                <a:sym typeface="Times New Roman"/>
              </a:rPr>
              <a:t>x </a:t>
            </a:r>
            <a:r>
              <a:rPr lang="en" sz="1800">
                <a:solidFill>
                  <a:srgbClr val="424242"/>
                </a:solidFill>
              </a:rPr>
              <a:t>+ 4)</a:t>
            </a:r>
            <a:endParaRPr sz="1800">
              <a:solidFill>
                <a:srgbClr val="424242"/>
              </a:solidFill>
            </a:endParaRPr>
          </a:p>
        </p:txBody>
      </p:sp>
      <p:sp>
        <p:nvSpPr>
          <p:cNvPr id="257" name="Google Shape;25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8" name="Google Shape;258;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a:t>
            </a:r>
            <a:r>
              <a:rPr lang="en"/>
              <a:t>.3 </a:t>
            </a:r>
            <a:r>
              <a:rPr lang="en"/>
              <a:t>Writing Equations that Represent a Graph</a:t>
            </a:r>
            <a:endParaRPr/>
          </a:p>
        </p:txBody>
      </p:sp>
      <p:sp>
        <p:nvSpPr>
          <p:cNvPr descr="An arrow icon reads &quot;Let's review!&quot; and links to a slide that reviews the content that was assessed in the self check question. " id="259" name="Google Shape;259;p32"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parabola on a coordinate grid. The x-axis scale is 1 and extends from negative 4 to 3. The y-axis scale is 1 and extends from approximately negative 13 to 1.5." id="260" name="Google Shape;260;p32" title="fd9f826367e7f9ba7a5a7cba388f5b67f6852384.png"/>
          <p:cNvPicPr preferRelativeResize="0"/>
          <p:nvPr/>
        </p:nvPicPr>
        <p:blipFill>
          <a:blip r:embed="rId4">
            <a:alphaModFix/>
          </a:blip>
          <a:stretch>
            <a:fillRect/>
          </a:stretch>
        </p:blipFill>
        <p:spPr>
          <a:xfrm>
            <a:off x="4637025" y="1295338"/>
            <a:ext cx="1877176" cy="31998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4" name="Shape 26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5" name="Google Shape;265;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6" name="Google Shape;266;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7" name="Google Shape;267;p33"/>
          <p:cNvSpPr txBox="1"/>
          <p:nvPr>
            <p:ph idx="1" type="body"/>
          </p:nvPr>
        </p:nvSpPr>
        <p:spPr>
          <a:xfrm>
            <a:off x="311700" y="959075"/>
            <a:ext cx="5328900" cy="3657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lang="en">
                <a:solidFill>
                  <a:srgbClr val="1D2125"/>
                </a:solidFill>
              </a:rPr>
              <a:t>Write an equation for the graph.</a:t>
            </a:r>
            <a:endParaRPr>
              <a:solidFill>
                <a:srgbClr val="1D2125"/>
              </a:solidFill>
            </a:endParaRPr>
          </a:p>
        </p:txBody>
      </p:sp>
      <p:sp>
        <p:nvSpPr>
          <p:cNvPr id="268" name="Google Shape;268;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9" name="Google Shape;269;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7.13.3 Writing Equations that Represent a Graph - Additional Resources</a:t>
            </a:r>
            <a:endParaRPr/>
          </a:p>
        </p:txBody>
      </p:sp>
      <p:sp>
        <p:nvSpPr>
          <p:cNvPr id="270" name="Google Shape;270;p33"/>
          <p:cNvSpPr txBox="1"/>
          <p:nvPr>
            <p:ph idx="4294967295" type="body"/>
          </p:nvPr>
        </p:nvSpPr>
        <p:spPr>
          <a:xfrm>
            <a:off x="5306700" y="960125"/>
            <a:ext cx="3525600" cy="3191400"/>
          </a:xfrm>
          <a:prstGeom prst="rect">
            <a:avLst/>
          </a:prstGeom>
          <a:solidFill>
            <a:srgbClr val="D9D9D9"/>
          </a:solidFill>
        </p:spPr>
        <p:txBody>
          <a:bodyPr anchorCtr="0" anchor="t" bIns="91425" lIns="91425" spcFirstLastPara="1" rIns="91425" wrap="square" tIns="91425">
            <a:noAutofit/>
          </a:bodyPr>
          <a:lstStyle/>
          <a:p>
            <a:pPr indent="0" lvl="0" marL="0" rtl="0" algn="l">
              <a:spcBef>
                <a:spcPts val="0"/>
              </a:spcBef>
              <a:spcAft>
                <a:spcPts val="0"/>
              </a:spcAft>
              <a:buNone/>
            </a:pPr>
            <a:r>
              <a:rPr b="1" lang="en" sz="2200"/>
              <a:t>Step 1 </a:t>
            </a:r>
            <a:r>
              <a:rPr lang="en" sz="2200"/>
              <a:t>- L</a:t>
            </a:r>
            <a:r>
              <a:rPr lang="en" sz="2200"/>
              <a:t>ocate the </a:t>
            </a:r>
            <a:r>
              <a:rPr i="1" lang="en" sz="2200">
                <a:latin typeface="Times New Roman"/>
                <a:ea typeface="Times New Roman"/>
                <a:cs typeface="Times New Roman"/>
                <a:sym typeface="Times New Roman"/>
              </a:rPr>
              <a:t>x</a:t>
            </a:r>
            <a:r>
              <a:rPr lang="en" sz="2200"/>
              <a:t>-intercepts</a:t>
            </a:r>
            <a:endParaRPr sz="2200"/>
          </a:p>
          <a:p>
            <a:pPr indent="0" lvl="0" marL="0" rtl="0" algn="l">
              <a:spcBef>
                <a:spcPts val="1200"/>
              </a:spcBef>
              <a:spcAft>
                <a:spcPts val="0"/>
              </a:spcAft>
              <a:buNone/>
            </a:pPr>
            <a:r>
              <a:rPr b="1" lang="en" sz="2200"/>
              <a:t>Step 2</a:t>
            </a:r>
            <a:r>
              <a:rPr lang="en" sz="2200"/>
              <a:t> - W</a:t>
            </a:r>
            <a:r>
              <a:rPr lang="en" sz="2200"/>
              <a:t>rite the factor for each </a:t>
            </a:r>
            <a:r>
              <a:rPr i="1" lang="en" sz="2200">
                <a:latin typeface="Times New Roman"/>
                <a:ea typeface="Times New Roman"/>
                <a:cs typeface="Times New Roman"/>
                <a:sym typeface="Times New Roman"/>
              </a:rPr>
              <a:t>x</a:t>
            </a:r>
            <a:r>
              <a:rPr lang="en" sz="2200"/>
              <a:t>-intercept.</a:t>
            </a:r>
            <a:endParaRPr sz="2200"/>
          </a:p>
          <a:p>
            <a:pPr indent="0" lvl="0" marL="0" rtl="0" algn="l">
              <a:spcBef>
                <a:spcPts val="1200"/>
              </a:spcBef>
              <a:spcAft>
                <a:spcPts val="1200"/>
              </a:spcAft>
              <a:buNone/>
            </a:pPr>
            <a:r>
              <a:rPr b="1" lang="en" sz="2200"/>
              <a:t>Step 3</a:t>
            </a:r>
            <a:r>
              <a:rPr lang="en" sz="2200"/>
              <a:t> - </a:t>
            </a:r>
            <a:r>
              <a:rPr lang="en" sz="2200"/>
              <a:t>Use graphing technology to check your answer.</a:t>
            </a:r>
            <a:endParaRPr sz="2200"/>
          </a:p>
        </p:txBody>
      </p:sp>
      <p:pic>
        <p:nvPicPr>
          <p:cNvPr descr="A parabola on a coordinate grid. The parabola passes through 3 points that are labeled: (negative 2, 0), (1, negative 9), and (4, 0). The x-axis scale is 1 and extends from negative 10 to 10. The y-axis scale is 1 and extends from negative 15 to 10." id="271" name="Google Shape;271;p33"/>
          <p:cNvPicPr preferRelativeResize="0"/>
          <p:nvPr/>
        </p:nvPicPr>
        <p:blipFill>
          <a:blip r:embed="rId4">
            <a:alphaModFix/>
          </a:blip>
          <a:stretch>
            <a:fillRect/>
          </a:stretch>
        </p:blipFill>
        <p:spPr>
          <a:xfrm>
            <a:off x="1482975" y="1533375"/>
            <a:ext cx="2587325" cy="30092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77" name="Google Shape;277;p34"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78" name="Google Shape;278;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35"/>
          <p:cNvSpPr txBox="1"/>
          <p:nvPr>
            <p:ph type="title"/>
          </p:nvPr>
        </p:nvSpPr>
        <p:spPr>
          <a:xfrm>
            <a:off x="311700" y="136185"/>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Quadratic Equations without Graphing🚫📈</a:t>
            </a:r>
            <a:endParaRPr>
              <a:solidFill>
                <a:srgbClr val="005047"/>
              </a:solidFill>
            </a:endParaRPr>
          </a:p>
        </p:txBody>
      </p:sp>
      <p:sp>
        <p:nvSpPr>
          <p:cNvPr id="284" name="Google Shape;284;p35"/>
          <p:cNvSpPr txBox="1"/>
          <p:nvPr>
            <p:ph idx="1" type="body"/>
          </p:nvPr>
        </p:nvSpPr>
        <p:spPr>
          <a:xfrm>
            <a:off x="311700" y="959072"/>
            <a:ext cx="8520600" cy="12330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2200"/>
              <a:t>A parabola crosses the </a:t>
            </a:r>
            <a:r>
              <a:rPr i="1" lang="en" sz="2200">
                <a:latin typeface="Times New Roman"/>
                <a:ea typeface="Times New Roman"/>
                <a:cs typeface="Times New Roman"/>
                <a:sym typeface="Times New Roman"/>
              </a:rPr>
              <a:t>x</a:t>
            </a:r>
            <a:r>
              <a:rPr lang="en" sz="2200"/>
              <a:t>-axis at (-1, 0) and (2, 0). We want to write a quadratic equation with those </a:t>
            </a:r>
            <a:r>
              <a:rPr i="1" lang="en" sz="2200">
                <a:latin typeface="Times New Roman"/>
                <a:ea typeface="Times New Roman"/>
                <a:cs typeface="Times New Roman"/>
                <a:sym typeface="Times New Roman"/>
              </a:rPr>
              <a:t>x</a:t>
            </a:r>
            <a:r>
              <a:rPr lang="en" sz="2200"/>
              <a:t>-intercepts without graphing.</a:t>
            </a:r>
            <a:endParaRPr sz="2200"/>
          </a:p>
          <a:p>
            <a:pPr indent="0" lvl="0" marL="0" rtl="0" algn="l">
              <a:lnSpc>
                <a:spcPct val="90000"/>
              </a:lnSpc>
              <a:spcBef>
                <a:spcPts val="1200"/>
              </a:spcBef>
              <a:spcAft>
                <a:spcPts val="1000"/>
              </a:spcAft>
              <a:buNone/>
            </a:pPr>
            <a:r>
              <a:t/>
            </a:r>
            <a:endParaRPr/>
          </a:p>
        </p:txBody>
      </p:sp>
      <p:sp>
        <p:nvSpPr>
          <p:cNvPr id="285" name="Google Shape;285;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6" name="Google Shape;286;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a:t>
            </a:r>
            <a:r>
              <a:rPr lang="en"/>
              <a:t>.4 </a:t>
            </a:r>
            <a:r>
              <a:rPr lang="en"/>
              <a:t>Writing Quadratic Equations from Real Solutions</a:t>
            </a:r>
            <a:endParaRPr/>
          </a:p>
        </p:txBody>
      </p:sp>
      <p:sp>
        <p:nvSpPr>
          <p:cNvPr id="287" name="Google Shape;287;p35"/>
          <p:cNvSpPr txBox="1"/>
          <p:nvPr/>
        </p:nvSpPr>
        <p:spPr>
          <a:xfrm>
            <a:off x="310896" y="1995990"/>
            <a:ext cx="5738100" cy="2435700"/>
          </a:xfrm>
          <a:prstGeom prst="rect">
            <a:avLst/>
          </a:prstGeom>
          <a:noFill/>
          <a:ln>
            <a:noFill/>
          </a:ln>
        </p:spPr>
        <p:txBody>
          <a:bodyPr anchorCtr="0" anchor="t" bIns="91425" lIns="91425" spcFirstLastPara="1" rIns="91425" wrap="square" tIns="91425">
            <a:noAutofit/>
          </a:bodyPr>
          <a:lstStyle/>
          <a:p>
            <a:pPr indent="-368300" lvl="0" marL="457200" rtl="0" algn="l">
              <a:lnSpc>
                <a:spcPct val="90000"/>
              </a:lnSpc>
              <a:spcBef>
                <a:spcPts val="0"/>
              </a:spcBef>
              <a:spcAft>
                <a:spcPts val="0"/>
              </a:spcAft>
              <a:buClr>
                <a:schemeClr val="dk1"/>
              </a:buClr>
              <a:buSzPts val="2200"/>
              <a:buFont typeface="Noto Sans"/>
              <a:buAutoNum type="arabicPeriod"/>
            </a:pPr>
            <a:r>
              <a:rPr lang="en" sz="2200">
                <a:solidFill>
                  <a:schemeClr val="dk1"/>
                </a:solidFill>
                <a:latin typeface="Noto Sans"/>
                <a:ea typeface="Noto Sans"/>
                <a:cs typeface="Noto Sans"/>
                <a:sym typeface="Noto Sans"/>
              </a:rPr>
              <a:t>When </a:t>
            </a:r>
            <a:r>
              <a:rPr i="1" lang="en" sz="2200">
                <a:solidFill>
                  <a:schemeClr val="dk1"/>
                </a:solidFill>
                <a:latin typeface="Times New Roman"/>
                <a:ea typeface="Times New Roman"/>
                <a:cs typeface="Times New Roman"/>
                <a:sym typeface="Times New Roman"/>
              </a:rPr>
              <a:t>y </a:t>
            </a:r>
            <a:r>
              <a:rPr lang="en" sz="2200">
                <a:solidFill>
                  <a:schemeClr val="dk1"/>
                </a:solidFill>
                <a:latin typeface="Noto Sans"/>
                <a:ea typeface="Noto Sans"/>
                <a:cs typeface="Noto Sans"/>
                <a:sym typeface="Noto Sans"/>
              </a:rPr>
              <a:t>= 0, what must </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be?</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AutoNum type="arabicPeriod"/>
            </a:pPr>
            <a:r>
              <a:rPr lang="en" sz="2200">
                <a:solidFill>
                  <a:schemeClr val="dk1"/>
                </a:solidFill>
                <a:latin typeface="Noto Sans"/>
                <a:ea typeface="Noto Sans"/>
                <a:cs typeface="Noto Sans"/>
                <a:sym typeface="Noto Sans"/>
              </a:rPr>
              <a:t>Rewrite the equations from number 1 so they both equal zero.</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AutoNum type="arabicPeriod"/>
            </a:pPr>
            <a:r>
              <a:rPr lang="en" sz="2200">
                <a:solidFill>
                  <a:schemeClr val="dk1"/>
                </a:solidFill>
                <a:latin typeface="Noto Sans"/>
                <a:ea typeface="Noto Sans"/>
                <a:cs typeface="Noto Sans"/>
                <a:sym typeface="Noto Sans"/>
              </a:rPr>
              <a:t>What equation do you get when you multiply the previous equations together?</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1000"/>
              </a:spcAft>
              <a:buClr>
                <a:schemeClr val="dk1"/>
              </a:buClr>
              <a:buSzPts val="2200"/>
              <a:buFont typeface="Noto Sans"/>
              <a:buAutoNum type="arabicPeriod"/>
            </a:pPr>
            <a:r>
              <a:rPr lang="en" sz="2200">
                <a:solidFill>
                  <a:schemeClr val="dk1"/>
                </a:solidFill>
                <a:latin typeface="Noto Sans"/>
                <a:ea typeface="Noto Sans"/>
                <a:cs typeface="Noto Sans"/>
                <a:sym typeface="Noto Sans"/>
              </a:rPr>
              <a:t>Multiply the binomials.</a:t>
            </a:r>
            <a:endParaRPr sz="2200">
              <a:solidFill>
                <a:schemeClr val="dk1"/>
              </a:solidFill>
              <a:latin typeface="Noto Sans"/>
              <a:ea typeface="Noto Sans"/>
              <a:cs typeface="Noto Sans"/>
              <a:sym typeface="Noto Sans"/>
            </a:endParaRPr>
          </a:p>
        </p:txBody>
      </p:sp>
      <p:pic>
        <p:nvPicPr>
          <p:cNvPr descr="A coordinate plane with labeled x- and y-axes and evenly spaced grid lines. A large red circle with a diagonal slash runs from the upper left to the lower right, forming a “no” or prohibition symbol over the graph, all on a transparent background.&#10;" id="288" name="Google Shape;288;p35" title="ChatGPT Image Nov 7, 2025, 05_06_37 PM.png"/>
          <p:cNvPicPr preferRelativeResize="0"/>
          <p:nvPr/>
        </p:nvPicPr>
        <p:blipFill>
          <a:blip r:embed="rId4">
            <a:alphaModFix/>
          </a:blip>
          <a:stretch>
            <a:fillRect/>
          </a:stretch>
        </p:blipFill>
        <p:spPr>
          <a:xfrm>
            <a:off x="6201396" y="1828609"/>
            <a:ext cx="2154071" cy="215407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pic>
        <p:nvPicPr>
          <p:cNvPr descr="Icon indicating the slide contains a check for understanding question for students " id="293" name="Google Shape;293;p3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4" name="Google Shape;294;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95" name="Google Shape;295;p36"/>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Write a quadratic from the real solutions </a:t>
            </a:r>
            <a:r>
              <a:rPr i="1" lang="en" sz="2100">
                <a:latin typeface="Times New Roman"/>
                <a:ea typeface="Times New Roman"/>
                <a:cs typeface="Times New Roman"/>
                <a:sym typeface="Times New Roman"/>
              </a:rPr>
              <a:t>x </a:t>
            </a:r>
            <a:r>
              <a:rPr lang="en" sz="2100"/>
              <a:t>= −3 and </a:t>
            </a:r>
            <a:r>
              <a:rPr i="1" lang="en" sz="2100">
                <a:latin typeface="Times New Roman"/>
                <a:ea typeface="Times New Roman"/>
                <a:cs typeface="Times New Roman"/>
                <a:sym typeface="Times New Roman"/>
              </a:rPr>
              <a:t>x </a:t>
            </a:r>
            <a:r>
              <a:rPr lang="en" sz="2100"/>
              <a:t>= 4 without graphing.</a:t>
            </a:r>
            <a:endParaRPr sz="2100"/>
          </a:p>
          <a:p>
            <a:pPr indent="-361950" lvl="0" marL="914400" rtl="0" algn="l">
              <a:lnSpc>
                <a:spcPct val="100000"/>
              </a:lnSpc>
              <a:spcBef>
                <a:spcPts val="1200"/>
              </a:spcBef>
              <a:spcAft>
                <a:spcPts val="0"/>
              </a:spcAft>
              <a:buSzPts val="2100"/>
              <a:buFont typeface="Noto Sans"/>
              <a:buAutoNum type="alphaLcPeriod"/>
            </a:pPr>
            <a:r>
              <a:rPr i="1" lang="en" sz="2100">
                <a:latin typeface="Times New Roman"/>
                <a:ea typeface="Times New Roman"/>
                <a:cs typeface="Times New Roman"/>
                <a:sym typeface="Times New Roman"/>
              </a:rPr>
              <a:t>y </a:t>
            </a:r>
            <a:r>
              <a:rPr lang="en" sz="2100"/>
              <a:t>= </a:t>
            </a:r>
            <a:r>
              <a:rPr i="1" lang="en" sz="2100">
                <a:latin typeface="Times New Roman"/>
                <a:ea typeface="Times New Roman"/>
                <a:cs typeface="Times New Roman"/>
                <a:sym typeface="Times New Roman"/>
              </a:rPr>
              <a:t>x</a:t>
            </a:r>
            <a:r>
              <a:rPr baseline="30000" lang="en" sz="2100"/>
              <a:t>2 </a:t>
            </a:r>
            <a:r>
              <a:rPr lang="en" sz="2100"/>
              <a:t>− </a:t>
            </a:r>
            <a:r>
              <a:rPr i="1" lang="en" sz="2100">
                <a:latin typeface="Times New Roman"/>
                <a:ea typeface="Times New Roman"/>
                <a:cs typeface="Times New Roman"/>
                <a:sym typeface="Times New Roman"/>
              </a:rPr>
              <a:t>x </a:t>
            </a:r>
            <a:r>
              <a:rPr lang="en" sz="2100"/>
              <a:t>− 12</a:t>
            </a:r>
            <a:endParaRPr baseline="30000"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i="1" lang="en" sz="2100">
                <a:latin typeface="Times New Roman"/>
                <a:ea typeface="Times New Roman"/>
                <a:cs typeface="Times New Roman"/>
                <a:sym typeface="Times New Roman"/>
              </a:rPr>
              <a:t>y </a:t>
            </a:r>
            <a:r>
              <a:rPr lang="en" sz="2100"/>
              <a:t>= </a:t>
            </a:r>
            <a:r>
              <a:rPr i="1" lang="en" sz="2100">
                <a:latin typeface="Times New Roman"/>
                <a:ea typeface="Times New Roman"/>
                <a:cs typeface="Times New Roman"/>
                <a:sym typeface="Times New Roman"/>
              </a:rPr>
              <a:t>x</a:t>
            </a:r>
            <a:r>
              <a:rPr baseline="30000" lang="en" sz="2100"/>
              <a:t>2 </a:t>
            </a:r>
            <a:r>
              <a:rPr lang="en" sz="2100"/>
              <a:t>− </a:t>
            </a:r>
            <a:r>
              <a:rPr i="1" lang="en" sz="2100">
                <a:latin typeface="Times New Roman"/>
                <a:ea typeface="Times New Roman"/>
                <a:cs typeface="Times New Roman"/>
                <a:sym typeface="Times New Roman"/>
              </a:rPr>
              <a:t>x </a:t>
            </a:r>
            <a:r>
              <a:rPr lang="en" sz="2100"/>
              <a:t>+ 12</a:t>
            </a:r>
            <a:endParaRPr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i="1" lang="en" sz="2100">
                <a:latin typeface="Times New Roman"/>
                <a:ea typeface="Times New Roman"/>
                <a:cs typeface="Times New Roman"/>
                <a:sym typeface="Times New Roman"/>
              </a:rPr>
              <a:t>y </a:t>
            </a:r>
            <a:r>
              <a:rPr lang="en" sz="2100"/>
              <a:t>= </a:t>
            </a:r>
            <a:r>
              <a:rPr i="1" lang="en" sz="2100">
                <a:latin typeface="Times New Roman"/>
                <a:ea typeface="Times New Roman"/>
                <a:cs typeface="Times New Roman"/>
                <a:sym typeface="Times New Roman"/>
              </a:rPr>
              <a:t>x</a:t>
            </a:r>
            <a:r>
              <a:rPr baseline="30000" lang="en" sz="2100"/>
              <a:t>2 </a:t>
            </a:r>
            <a:r>
              <a:rPr lang="en" sz="2100"/>
              <a:t>+ </a:t>
            </a:r>
            <a:r>
              <a:rPr i="1" lang="en" sz="2100">
                <a:latin typeface="Times New Roman"/>
                <a:ea typeface="Times New Roman"/>
                <a:cs typeface="Times New Roman"/>
                <a:sym typeface="Times New Roman"/>
              </a:rPr>
              <a:t>x </a:t>
            </a:r>
            <a:r>
              <a:rPr lang="en" sz="2100"/>
              <a:t>− 12</a:t>
            </a:r>
            <a:endParaRPr sz="2100">
              <a:latin typeface="Noto Sans"/>
              <a:ea typeface="Noto Sans"/>
              <a:cs typeface="Noto Sans"/>
              <a:sym typeface="Noto Sans"/>
            </a:endParaRPr>
          </a:p>
          <a:p>
            <a:pPr indent="-361950" lvl="0" marL="914400" rtl="0" algn="l">
              <a:lnSpc>
                <a:spcPct val="100000"/>
              </a:lnSpc>
              <a:spcBef>
                <a:spcPts val="1000"/>
              </a:spcBef>
              <a:spcAft>
                <a:spcPts val="1000"/>
              </a:spcAft>
              <a:buSzPts val="2100"/>
              <a:buFont typeface="Noto Sans"/>
              <a:buAutoNum type="alphaLcPeriod"/>
            </a:pPr>
            <a:r>
              <a:rPr i="1" lang="en" sz="2100">
                <a:latin typeface="Times New Roman"/>
                <a:ea typeface="Times New Roman"/>
                <a:cs typeface="Times New Roman"/>
                <a:sym typeface="Times New Roman"/>
              </a:rPr>
              <a:t>y </a:t>
            </a:r>
            <a:r>
              <a:rPr lang="en" sz="2100"/>
              <a:t>= </a:t>
            </a:r>
            <a:r>
              <a:rPr i="1" lang="en" sz="2100">
                <a:latin typeface="Times New Roman"/>
                <a:ea typeface="Times New Roman"/>
                <a:cs typeface="Times New Roman"/>
                <a:sym typeface="Times New Roman"/>
              </a:rPr>
              <a:t>x</a:t>
            </a:r>
            <a:r>
              <a:rPr baseline="30000" lang="en" sz="2100"/>
              <a:t>2 </a:t>
            </a:r>
            <a:r>
              <a:rPr lang="en" sz="2100"/>
              <a:t>+ </a:t>
            </a:r>
            <a:r>
              <a:rPr i="1" lang="en" sz="2100">
                <a:latin typeface="Times New Roman"/>
                <a:ea typeface="Times New Roman"/>
                <a:cs typeface="Times New Roman"/>
                <a:sym typeface="Times New Roman"/>
              </a:rPr>
              <a:t>x </a:t>
            </a:r>
            <a:r>
              <a:rPr lang="en" sz="2100"/>
              <a:t>+ 12</a:t>
            </a:r>
            <a:endParaRPr sz="2100">
              <a:latin typeface="Noto Sans"/>
              <a:ea typeface="Noto Sans"/>
              <a:cs typeface="Noto Sans"/>
              <a:sym typeface="Noto Sans"/>
            </a:endParaRPr>
          </a:p>
        </p:txBody>
      </p:sp>
      <p:sp>
        <p:nvSpPr>
          <p:cNvPr id="296" name="Google Shape;296;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7" name="Google Shape;297;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7.13.4 Writing Quadratic Equations from Real Solutions</a:t>
            </a:r>
            <a:endParaRPr/>
          </a:p>
        </p:txBody>
      </p:sp>
      <p:sp>
        <p:nvSpPr>
          <p:cNvPr descr="An arrow icon reads &quot;Let's review!&quot; and links to a slide that reviews the content that was assessed in the self check question. " id="298" name="Google Shape;298;p36"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02" name="Shape 302"/>
        <p:cNvGrpSpPr/>
        <p:nvPr/>
      </p:nvGrpSpPr>
      <p:grpSpPr>
        <a:xfrm>
          <a:off x="0" y="0"/>
          <a:ext cx="0" cy="0"/>
          <a:chOff x="0" y="0"/>
          <a:chExt cx="0" cy="0"/>
        </a:xfrm>
      </p:grpSpPr>
      <p:pic>
        <p:nvPicPr>
          <p:cNvPr descr="Icon indicating the slide contains a additional resources for students who struggled with the check for understanding (self check) question" id="303" name="Google Shape;303;p3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04" name="Google Shape;304;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05" name="Google Shape;305;p37"/>
          <p:cNvSpPr txBox="1"/>
          <p:nvPr>
            <p:ph idx="1" type="body"/>
          </p:nvPr>
        </p:nvSpPr>
        <p:spPr>
          <a:xfrm>
            <a:off x="311700" y="959075"/>
            <a:ext cx="35010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Find the </a:t>
            </a:r>
            <a:r>
              <a:rPr i="1" lang="en" sz="2000">
                <a:latin typeface="Times New Roman"/>
                <a:ea typeface="Times New Roman"/>
                <a:cs typeface="Times New Roman"/>
                <a:sym typeface="Times New Roman"/>
              </a:rPr>
              <a:t>x</a:t>
            </a:r>
            <a:r>
              <a:rPr lang="en" sz="2000"/>
              <a:t>-intercepts of:</a:t>
            </a:r>
            <a:endParaRPr sz="2000"/>
          </a:p>
          <a:p>
            <a:pPr indent="0" lvl="0" marL="0" rtl="0" algn="l">
              <a:spcBef>
                <a:spcPts val="1200"/>
              </a:spcBef>
              <a:spcAft>
                <a:spcPts val="1200"/>
              </a:spcAft>
              <a:buNone/>
            </a:pPr>
            <a:r>
              <a:rPr i="1" lang="en" sz="2000">
                <a:latin typeface="Times New Roman"/>
                <a:ea typeface="Times New Roman"/>
                <a:cs typeface="Times New Roman"/>
                <a:sym typeface="Times New Roman"/>
              </a:rPr>
              <a:t>y </a:t>
            </a:r>
            <a:r>
              <a:rPr lang="en" sz="2000"/>
              <a:t>= </a:t>
            </a:r>
            <a:r>
              <a:rPr i="1" lang="en" sz="2000">
                <a:latin typeface="Times New Roman"/>
                <a:ea typeface="Times New Roman"/>
                <a:cs typeface="Times New Roman"/>
                <a:sym typeface="Times New Roman"/>
              </a:rPr>
              <a:t>x</a:t>
            </a:r>
            <a:r>
              <a:rPr baseline="30000" lang="en" sz="2000"/>
              <a:t>2 </a:t>
            </a:r>
            <a:r>
              <a:rPr lang="en" sz="2000"/>
              <a:t>+ 2</a:t>
            </a:r>
            <a:r>
              <a:rPr i="1" lang="en" sz="2000">
                <a:latin typeface="Times New Roman"/>
                <a:ea typeface="Times New Roman"/>
                <a:cs typeface="Times New Roman"/>
                <a:sym typeface="Times New Roman"/>
              </a:rPr>
              <a:t>x </a:t>
            </a:r>
            <a:r>
              <a:rPr lang="en" sz="2000"/>
              <a:t>− 3</a:t>
            </a:r>
            <a:endParaRPr sz="2000"/>
          </a:p>
        </p:txBody>
      </p:sp>
      <p:sp>
        <p:nvSpPr>
          <p:cNvPr id="306" name="Google Shape;306;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7" name="Google Shape;307;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a:t>
            </a:r>
            <a:r>
              <a:rPr lang="en"/>
              <a:t>.4 </a:t>
            </a:r>
            <a:r>
              <a:rPr lang="en"/>
              <a:t>Writing Quadratic Equations from Real Solutions</a:t>
            </a:r>
            <a:r>
              <a:rPr lang="en"/>
              <a:t> - Additional Resources</a:t>
            </a:r>
            <a:endParaRPr/>
          </a:p>
        </p:txBody>
      </p:sp>
      <p:sp>
        <p:nvSpPr>
          <p:cNvPr id="308" name="Google Shape;308;p37"/>
          <p:cNvSpPr txBox="1"/>
          <p:nvPr>
            <p:ph idx="4294967295" type="body"/>
          </p:nvPr>
        </p:nvSpPr>
        <p:spPr>
          <a:xfrm>
            <a:off x="4394850" y="960125"/>
            <a:ext cx="4437300" cy="3557700"/>
          </a:xfrm>
          <a:prstGeom prst="rect">
            <a:avLst/>
          </a:prstGeom>
          <a:solidFill>
            <a:srgbClr val="D9D9D9"/>
          </a:solidFill>
        </p:spPr>
        <p:txBody>
          <a:bodyPr anchorCtr="0" anchor="t" bIns="91425" lIns="91425" spcFirstLastPara="1" rIns="91425" wrap="square" tIns="91425">
            <a:noAutofit/>
          </a:bodyPr>
          <a:lstStyle/>
          <a:p>
            <a:pPr indent="0" lvl="0" marL="0" rtl="0" algn="l">
              <a:spcBef>
                <a:spcPts val="0"/>
              </a:spcBef>
              <a:spcAft>
                <a:spcPts val="0"/>
              </a:spcAft>
              <a:buNone/>
            </a:pPr>
            <a:r>
              <a:rPr b="1" lang="en" sz="2000"/>
              <a:t>Step 1 </a:t>
            </a:r>
            <a:r>
              <a:rPr lang="en" sz="2000"/>
              <a:t>- </a:t>
            </a:r>
            <a:r>
              <a:rPr lang="en" sz="2000"/>
              <a:t>Write the quadratic in factored form.</a:t>
            </a:r>
            <a:endParaRPr sz="2000"/>
          </a:p>
          <a:p>
            <a:pPr indent="0" lvl="0" marL="0" rtl="0" algn="l">
              <a:spcBef>
                <a:spcPts val="1200"/>
              </a:spcBef>
              <a:spcAft>
                <a:spcPts val="0"/>
              </a:spcAft>
              <a:buNone/>
            </a:pPr>
            <a:r>
              <a:rPr b="1" lang="en" sz="2000"/>
              <a:t>Step 2</a:t>
            </a:r>
            <a:r>
              <a:rPr lang="en" sz="2000"/>
              <a:t> - S</a:t>
            </a:r>
            <a:r>
              <a:rPr lang="en" sz="2000"/>
              <a:t>et </a:t>
            </a:r>
            <a:r>
              <a:rPr i="1" lang="en" sz="2000">
                <a:latin typeface="Times New Roman"/>
                <a:ea typeface="Times New Roman"/>
                <a:cs typeface="Times New Roman"/>
                <a:sym typeface="Times New Roman"/>
              </a:rPr>
              <a:t>y </a:t>
            </a:r>
            <a:r>
              <a:rPr lang="en" sz="2000"/>
              <a:t>= 0, to find the places where the parabola crosses the </a:t>
            </a:r>
            <a:r>
              <a:rPr i="1" lang="en" sz="2000">
                <a:latin typeface="Times New Roman"/>
                <a:ea typeface="Times New Roman"/>
                <a:cs typeface="Times New Roman"/>
                <a:sym typeface="Times New Roman"/>
              </a:rPr>
              <a:t>x</a:t>
            </a:r>
            <a:r>
              <a:rPr lang="en" sz="2000"/>
              <a:t>-axis.</a:t>
            </a:r>
            <a:endParaRPr sz="2000"/>
          </a:p>
          <a:p>
            <a:pPr indent="0" lvl="0" marL="0" rtl="0" algn="l">
              <a:spcBef>
                <a:spcPts val="1200"/>
              </a:spcBef>
              <a:spcAft>
                <a:spcPts val="0"/>
              </a:spcAft>
              <a:buNone/>
            </a:pPr>
            <a:r>
              <a:rPr b="1" lang="en" sz="2000"/>
              <a:t>Step 3</a:t>
            </a:r>
            <a:r>
              <a:rPr lang="en" sz="2000"/>
              <a:t> - Find the </a:t>
            </a:r>
            <a:r>
              <a:rPr i="1" lang="en" sz="2000">
                <a:latin typeface="Times New Roman"/>
                <a:ea typeface="Times New Roman"/>
                <a:cs typeface="Times New Roman"/>
                <a:sym typeface="Times New Roman"/>
              </a:rPr>
              <a:t>x</a:t>
            </a:r>
            <a:r>
              <a:rPr lang="en" sz="2000"/>
              <a:t>-intercepts</a:t>
            </a:r>
            <a:endParaRPr sz="2000"/>
          </a:p>
          <a:p>
            <a:pPr indent="0" lvl="0" marL="0" rtl="0" algn="l">
              <a:spcBef>
                <a:spcPts val="1200"/>
              </a:spcBef>
              <a:spcAft>
                <a:spcPts val="1200"/>
              </a:spcAft>
              <a:buNone/>
            </a:pPr>
            <a:r>
              <a:rPr b="1" lang="en" sz="2000"/>
              <a:t>Step 3</a:t>
            </a:r>
            <a:r>
              <a:rPr lang="en" sz="2000"/>
              <a:t> - Use graphing technology to check your answer.</a:t>
            </a:r>
            <a:endParaRPr sz="2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14" name="Google Shape;314;p38"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315" name="Google Shape;31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9" name="Shape 319"/>
        <p:cNvGrpSpPr/>
        <p:nvPr/>
      </p:nvGrpSpPr>
      <p:grpSpPr>
        <a:xfrm>
          <a:off x="0" y="0"/>
          <a:ext cx="0" cy="0"/>
          <a:chOff x="0" y="0"/>
          <a:chExt cx="0" cy="0"/>
        </a:xfrm>
      </p:grpSpPr>
      <p:sp>
        <p:nvSpPr>
          <p:cNvPr id="320" name="Google Shape;320;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21" name="Google Shape;321;p39"/>
          <p:cNvSpPr txBox="1"/>
          <p:nvPr>
            <p:ph idx="1" type="body"/>
          </p:nvPr>
        </p:nvSpPr>
        <p:spPr>
          <a:xfrm>
            <a:off x="311700" y="767550"/>
            <a:ext cx="8520600" cy="38490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SzPts val="2400"/>
              <a:buAutoNum type="arabicPeriod"/>
            </a:pPr>
            <a:r>
              <a:rPr lang="en"/>
              <a:t>Consider the graph of quadratic equation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a:t>
            </a:r>
            <a:r>
              <a:rPr baseline="30000" lang="en"/>
              <a:t>2 </a:t>
            </a:r>
            <a:r>
              <a:rPr lang="en"/>
              <a:t>− 4</a:t>
            </a:r>
            <a:r>
              <a:rPr i="1" lang="en">
                <a:latin typeface="Times New Roman"/>
                <a:ea typeface="Times New Roman"/>
                <a:cs typeface="Times New Roman"/>
                <a:sym typeface="Times New Roman"/>
              </a:rPr>
              <a:t>x</a:t>
            </a:r>
            <a:r>
              <a:rPr lang="en"/>
              <a:t>. </a:t>
            </a:r>
            <a:endParaRPr/>
          </a:p>
          <a:p>
            <a:pPr indent="-368300" lvl="1" marL="914400" rtl="0" algn="l">
              <a:lnSpc>
                <a:spcPct val="100000"/>
              </a:lnSpc>
              <a:spcBef>
                <a:spcPts val="0"/>
              </a:spcBef>
              <a:spcAft>
                <a:spcPts val="0"/>
              </a:spcAft>
              <a:buSzPts val="2200"/>
              <a:buAutoNum type="alphaLcPeriod"/>
            </a:pPr>
            <a:r>
              <a:rPr lang="en"/>
              <a:t>Where are the </a:t>
            </a:r>
            <a:r>
              <a:rPr i="1" lang="en" sz="2400">
                <a:latin typeface="Times New Roman"/>
                <a:ea typeface="Times New Roman"/>
                <a:cs typeface="Times New Roman"/>
                <a:sym typeface="Times New Roman"/>
              </a:rPr>
              <a:t>x</a:t>
            </a:r>
            <a:r>
              <a:rPr lang="en"/>
              <a:t>-intercepts located?</a:t>
            </a:r>
            <a:endParaRPr/>
          </a:p>
          <a:p>
            <a:pPr indent="-368300" lvl="1" marL="914400" rtl="0" algn="l">
              <a:lnSpc>
                <a:spcPct val="100000"/>
              </a:lnSpc>
              <a:spcBef>
                <a:spcPts val="0"/>
              </a:spcBef>
              <a:spcAft>
                <a:spcPts val="0"/>
              </a:spcAft>
              <a:buSzPts val="2200"/>
              <a:buAutoNum type="alphaLcPeriod"/>
            </a:pPr>
            <a:r>
              <a:rPr lang="en"/>
              <a:t>What is the </a:t>
            </a:r>
            <a:r>
              <a:rPr i="1" lang="en" sz="2400">
                <a:latin typeface="Times New Roman"/>
                <a:ea typeface="Times New Roman"/>
                <a:cs typeface="Times New Roman"/>
                <a:sym typeface="Times New Roman"/>
              </a:rPr>
              <a:t>x</a:t>
            </a:r>
            <a:r>
              <a:rPr lang="en"/>
              <a:t>-coordinate of the vertex?</a:t>
            </a:r>
            <a:endParaRPr/>
          </a:p>
          <a:p>
            <a:pPr indent="-381000" lvl="0" marL="457200" rtl="0" algn="l">
              <a:lnSpc>
                <a:spcPct val="100000"/>
              </a:lnSpc>
              <a:spcBef>
                <a:spcPts val="1000"/>
              </a:spcBef>
              <a:spcAft>
                <a:spcPts val="0"/>
              </a:spcAft>
              <a:buSzPts val="2400"/>
              <a:buAutoNum type="arabicPeriod"/>
            </a:pPr>
            <a:r>
              <a:t/>
            </a:r>
            <a:endParaRPr/>
          </a:p>
        </p:txBody>
      </p:sp>
      <p:sp>
        <p:nvSpPr>
          <p:cNvPr id="322" name="Google Shape;322;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3" name="Google Shape;323;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7.13.5 Graphing Quadratic Equations</a:t>
            </a:r>
            <a:endParaRPr/>
          </a:p>
        </p:txBody>
      </p:sp>
      <p:pic>
        <p:nvPicPr>
          <p:cNvPr descr="Graph of the parent quadratic function on the coordinate plane. The x-axis scale is 2 and extends from negative 8 to 8. The y-axis scale is 2 and extends from negative 8 to 12." id="324" name="Google Shape;324;p39"/>
          <p:cNvPicPr preferRelativeResize="0"/>
          <p:nvPr/>
        </p:nvPicPr>
        <p:blipFill>
          <a:blip r:embed="rId4">
            <a:alphaModFix/>
          </a:blip>
          <a:stretch>
            <a:fillRect/>
          </a:stretch>
        </p:blipFill>
        <p:spPr>
          <a:xfrm>
            <a:off x="945875" y="2260323"/>
            <a:ext cx="3323350" cy="2092750"/>
          </a:xfrm>
          <a:prstGeom prst="rect">
            <a:avLst/>
          </a:prstGeom>
          <a:noFill/>
          <a:ln>
            <a:noFill/>
          </a:ln>
        </p:spPr>
      </p:pic>
      <p:sp>
        <p:nvSpPr>
          <p:cNvPr id="325" name="Google Shape;325;p39"/>
          <p:cNvSpPr txBox="1"/>
          <p:nvPr/>
        </p:nvSpPr>
        <p:spPr>
          <a:xfrm>
            <a:off x="4948725" y="2260325"/>
            <a:ext cx="3818700" cy="239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Here is a graph of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 = </a:t>
            </a: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Copy it and graph </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 = </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+ 5</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 on the same graph and explain how you knew where to sketch it.</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400">
              <a:solidFill>
                <a:schemeClr val="dk1"/>
              </a:solidFill>
              <a:latin typeface="Noto Sans"/>
              <a:ea typeface="Noto Sans"/>
              <a:cs typeface="Noto Sans"/>
              <a:sym typeface="Noto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31" name="Google Shape;331;p40"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32" name="Google Shape;332;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6" name="Shape 336"/>
        <p:cNvGrpSpPr/>
        <p:nvPr/>
      </p:nvGrpSpPr>
      <p:grpSpPr>
        <a:xfrm>
          <a:off x="0" y="0"/>
          <a:ext cx="0" cy="0"/>
          <a:chOff x="0" y="0"/>
          <a:chExt cx="0" cy="0"/>
        </a:xfrm>
      </p:grpSpPr>
      <p:sp>
        <p:nvSpPr>
          <p:cNvPr id="337" name="Google Shape;337;p41"/>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38" name="Google Shape;338;p4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Student working at a desk with a checklist on screen, showing progress, organization, and staying on task with assignments." id="339" name="Google Shape;339;p41" title="Practice-4.png"/>
          <p:cNvPicPr preferRelativeResize="0"/>
          <p:nvPr/>
        </p:nvPicPr>
        <p:blipFill rotWithShape="1">
          <a:blip r:embed="rId4">
            <a:alphaModFix/>
          </a:blip>
          <a:srcRect b="0" l="6597" r="6597" t="0"/>
          <a:stretch/>
        </p:blipFill>
        <p:spPr>
          <a:xfrm>
            <a:off x="5577675" y="1152475"/>
            <a:ext cx="3254625" cy="3254625"/>
          </a:xfrm>
          <a:prstGeom prst="rect">
            <a:avLst/>
          </a:prstGeom>
          <a:noFill/>
          <a:ln>
            <a:noFill/>
          </a:ln>
        </p:spPr>
      </p:pic>
      <p:sp>
        <p:nvSpPr>
          <p:cNvPr id="340" name="Google Shape;340;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1" name="Google Shape;341;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7.13</a:t>
            </a:r>
            <a:r>
              <a:rPr lang="en"/>
              <a:t>.6 Practice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47" name="Google Shape;347;p42"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48" name="Google Shape;348;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2" name="Shape 352"/>
        <p:cNvGrpSpPr/>
        <p:nvPr/>
      </p:nvGrpSpPr>
      <p:grpSpPr>
        <a:xfrm>
          <a:off x="0" y="0"/>
          <a:ext cx="0" cy="0"/>
          <a:chOff x="0" y="0"/>
          <a:chExt cx="0" cy="0"/>
        </a:xfrm>
      </p:grpSpPr>
      <p:sp>
        <p:nvSpPr>
          <p:cNvPr id="353" name="Google Shape;353;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54" name="Google Shape;354;p43"/>
          <p:cNvSpPr txBox="1"/>
          <p:nvPr>
            <p:ph idx="1" type="body"/>
          </p:nvPr>
        </p:nvSpPr>
        <p:spPr>
          <a:xfrm>
            <a:off x="311700" y="959070"/>
            <a:ext cx="8520600" cy="3657600"/>
          </a:xfrm>
          <a:prstGeom prst="rect">
            <a:avLst/>
          </a:prstGeom>
        </p:spPr>
        <p:txBody>
          <a:bodyPr anchorCtr="0" anchor="t" bIns="91425" lIns="91425" spcFirstLastPara="1" rIns="91425" wrap="square" tIns="91425">
            <a:normAutofit fontScale="70000" lnSpcReduction="20000"/>
          </a:bodyPr>
          <a:lstStyle/>
          <a:p>
            <a:pPr indent="0" lvl="0" marL="0" rtl="0" algn="l">
              <a:lnSpc>
                <a:spcPct val="100000"/>
              </a:lnSpc>
              <a:spcBef>
                <a:spcPts val="0"/>
              </a:spcBef>
              <a:spcAft>
                <a:spcPts val="0"/>
              </a:spcAft>
              <a:buNone/>
            </a:pPr>
            <a:r>
              <a:rPr lang="en"/>
              <a:t>Answer each question to reflect on the lesson how </a:t>
            </a:r>
            <a:r>
              <a:rPr lang="en"/>
              <a:t>each form of quadratic expression reveals the features of the graph.</a:t>
            </a:r>
            <a:endParaRPr/>
          </a:p>
          <a:p>
            <a:pPr indent="-335280" lvl="0" marL="457200" rtl="0" algn="l">
              <a:lnSpc>
                <a:spcPct val="100000"/>
              </a:lnSpc>
              <a:spcBef>
                <a:spcPts val="1200"/>
              </a:spcBef>
              <a:spcAft>
                <a:spcPts val="0"/>
              </a:spcAft>
              <a:buSzPct val="100000"/>
              <a:buAutoNum type="arabicPeriod"/>
            </a:pPr>
            <a:r>
              <a:rPr lang="en"/>
              <a:t>Suppose two students are debating whether an expression in standard form or in factored form is more useful for sketching the graph representing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+ 1)(</a:t>
            </a:r>
            <a:r>
              <a:rPr i="1" lang="en">
                <a:latin typeface="Times New Roman"/>
                <a:ea typeface="Times New Roman"/>
                <a:cs typeface="Times New Roman"/>
                <a:sym typeface="Times New Roman"/>
              </a:rPr>
              <a:t>x </a:t>
            </a:r>
            <a:r>
              <a:rPr lang="en"/>
              <a:t>− 6), which is equivalent to </a:t>
            </a:r>
            <a:endParaRPr/>
          </a:p>
          <a:p>
            <a:pPr indent="0" lvl="0" marL="457200" rtl="0" algn="l">
              <a:lnSpc>
                <a:spcPct val="100000"/>
              </a:lnSpc>
              <a:spcBef>
                <a:spcPts val="0"/>
              </a:spcBef>
              <a:spcAft>
                <a:spcPts val="0"/>
              </a:spcAft>
              <a:buNone/>
            </a:pP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a:t>
            </a:r>
            <a:r>
              <a:rPr baseline="30000" lang="en"/>
              <a:t>2 </a:t>
            </a:r>
            <a:r>
              <a:rPr lang="en"/>
              <a:t>− 5</a:t>
            </a:r>
            <a:r>
              <a:rPr i="1" lang="en">
                <a:latin typeface="Times New Roman"/>
                <a:ea typeface="Times New Roman"/>
                <a:cs typeface="Times New Roman"/>
                <a:sym typeface="Times New Roman"/>
              </a:rPr>
              <a:t>x </a:t>
            </a:r>
            <a:r>
              <a:rPr lang="en"/>
              <a:t>− 6. </a:t>
            </a:r>
            <a:endParaRPr/>
          </a:p>
          <a:p>
            <a:pPr indent="0" lvl="0" marL="457200" rtl="0" algn="l">
              <a:lnSpc>
                <a:spcPct val="100000"/>
              </a:lnSpc>
              <a:spcBef>
                <a:spcPts val="1200"/>
              </a:spcBef>
              <a:spcAft>
                <a:spcPts val="0"/>
              </a:spcAft>
              <a:buNone/>
            </a:pPr>
            <a:r>
              <a:rPr lang="en"/>
              <a:t>Tyler claims that the standard form is more useful. Clare thinks the factored form is the way to go. </a:t>
            </a:r>
            <a:endParaRPr/>
          </a:p>
          <a:p>
            <a:pPr indent="-335280" lvl="0" marL="914400" rtl="0" algn="l">
              <a:lnSpc>
                <a:spcPct val="100000"/>
              </a:lnSpc>
              <a:spcBef>
                <a:spcPts val="1200"/>
              </a:spcBef>
              <a:spcAft>
                <a:spcPts val="0"/>
              </a:spcAft>
              <a:buSzPct val="100000"/>
              <a:buChar char="●"/>
            </a:pPr>
            <a:r>
              <a:rPr lang="en"/>
              <a:t>If you were Tyler, how would you support your claim? </a:t>
            </a:r>
            <a:endParaRPr/>
          </a:p>
          <a:p>
            <a:pPr indent="-335280" lvl="0" marL="914400" rtl="0" algn="l">
              <a:lnSpc>
                <a:spcPct val="100000"/>
              </a:lnSpc>
              <a:spcBef>
                <a:spcPts val="0"/>
              </a:spcBef>
              <a:spcAft>
                <a:spcPts val="0"/>
              </a:spcAft>
              <a:buSzPct val="100000"/>
              <a:buChar char="●"/>
            </a:pPr>
            <a:r>
              <a:rPr lang="en"/>
              <a:t>What if you were Clare?</a:t>
            </a:r>
            <a:endParaRPr/>
          </a:p>
          <a:p>
            <a:pPr indent="0" lvl="0" marL="0" rtl="0" algn="l">
              <a:lnSpc>
                <a:spcPct val="100000"/>
              </a:lnSpc>
              <a:spcBef>
                <a:spcPts val="1200"/>
              </a:spcBef>
              <a:spcAft>
                <a:spcPts val="0"/>
              </a:spcAft>
              <a:buNone/>
            </a:pPr>
            <a:r>
              <a:t/>
            </a:r>
            <a:endParaRPr/>
          </a:p>
          <a:p>
            <a:pPr indent="-335280" lvl="0" marL="457200" rtl="0" algn="l">
              <a:lnSpc>
                <a:spcPct val="100000"/>
              </a:lnSpc>
              <a:spcBef>
                <a:spcPts val="1200"/>
              </a:spcBef>
              <a:spcAft>
                <a:spcPts val="0"/>
              </a:spcAft>
              <a:buSzPct val="100000"/>
              <a:buAutoNum type="arabicPeriod"/>
            </a:pPr>
            <a:r>
              <a:rPr lang="en"/>
              <a:t>Draw a Venn diagram to compare the features of a graph that can be identified from standard and factored forms.</a:t>
            </a:r>
            <a:endParaRPr/>
          </a:p>
        </p:txBody>
      </p:sp>
      <p:sp>
        <p:nvSpPr>
          <p:cNvPr id="355" name="Google Shape;355;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6" name="Google Shape;356;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7.13 Graphing the Standard Form, Part 2</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62" name="Google Shape;362;p44"/>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63" name="Google Shape;363;p44" title="Student Self Assessment table"/>
          <p:cNvGraphicFramePr/>
          <p:nvPr/>
        </p:nvGraphicFramePr>
        <p:xfrm>
          <a:off x="403153" y="1764100"/>
          <a:ext cx="3000000" cy="3000000"/>
        </p:xfrm>
        <a:graphic>
          <a:graphicData uri="http://schemas.openxmlformats.org/drawingml/2006/table">
            <a:tbl>
              <a:tblPr>
                <a:noFill/>
                <a:tableStyleId>{CCEC0E47-11C6-4A83-B20F-C2FA76B3A34B}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Explain how the </a:t>
                      </a:r>
                      <a:r>
                        <a:rPr i="1" lang="en" sz="1800">
                          <a:solidFill>
                            <a:schemeClr val="dk1"/>
                          </a:solidFill>
                          <a:latin typeface="Times New Roman"/>
                          <a:ea typeface="Times New Roman"/>
                          <a:cs typeface="Times New Roman"/>
                          <a:sym typeface="Times New Roman"/>
                        </a:rPr>
                        <a:t>b</a:t>
                      </a:r>
                      <a:r>
                        <a:rPr lang="en" sz="1800">
                          <a:solidFill>
                            <a:schemeClr val="dk1"/>
                          </a:solidFill>
                          <a:latin typeface="Noto Sans"/>
                          <a:ea typeface="Noto Sans"/>
                          <a:cs typeface="Noto Sans"/>
                          <a:sym typeface="Noto Sans"/>
                        </a:rPr>
                        <a:t> in </a:t>
                      </a:r>
                      <a:r>
                        <a:rPr i="1" lang="en" sz="1800">
                          <a:solidFill>
                            <a:schemeClr val="dk1"/>
                          </a:solidFill>
                          <a:latin typeface="Times New Roman"/>
                          <a:ea typeface="Times New Roman"/>
                          <a:cs typeface="Times New Roman"/>
                          <a:sym typeface="Times New Roman"/>
                        </a:rPr>
                        <a:t>ax</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a:t>
                      </a:r>
                      <a:r>
                        <a:rPr i="1" lang="en" sz="1800">
                          <a:solidFill>
                            <a:schemeClr val="dk1"/>
                          </a:solidFill>
                          <a:latin typeface="Times New Roman"/>
                          <a:ea typeface="Times New Roman"/>
                          <a:cs typeface="Times New Roman"/>
                          <a:sym typeface="Times New Roman"/>
                        </a:rPr>
                        <a:t>bx</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c</a:t>
                      </a:r>
                      <a:r>
                        <a:rPr lang="en" sz="1800">
                          <a:solidFill>
                            <a:schemeClr val="dk1"/>
                          </a:solidFill>
                          <a:latin typeface="Noto Sans"/>
                          <a:ea typeface="Noto Sans"/>
                          <a:cs typeface="Noto Sans"/>
                          <a:sym typeface="Noto Sans"/>
                        </a:rPr>
                        <a:t> affects the graph of the equation.</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498975">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Match equations given in standard and factored form with their graph.</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64" name="Google Shape;364;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5" name="Google Shape;365;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7.13 Graphing the Standard Form, Part 2</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