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3523D10-0F8D-4C3C-A9CA-DAFD9D4F8B88}">
  <a:tblStyle styleId="{43523D10-0F8D-4C3C-A9CA-DAFD9D4F8B88}"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539/raise-unit-3-spn-vocabulary-flash-cards/?i=5yacnu&amp;x=1jqt" TargetMode="External"/><Relationship Id="rId4" Type="http://schemas.openxmlformats.org/officeDocument/2006/relationships/hyperlink" Target="https://quizlet.com/881205226/raise-unit-3-vocabulary-flash-cards/?i=5yacnu&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19b9a567ed04eb181e85653e9ab876f80591726d"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 Id="rId3" Type="http://schemas.openxmlformats.org/officeDocument/2006/relationships/slide" Target="/pp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The mathematical purpose of this lesson is to understand that the relationship between variables can be, but is not always, a causal relationship. A </a:t>
            </a:r>
            <a:r>
              <a:rPr b="1" lang="en">
                <a:solidFill>
                  <a:schemeClr val="dk1"/>
                </a:solidFill>
                <a:latin typeface="Noto Sans"/>
                <a:ea typeface="Noto Sans"/>
                <a:cs typeface="Noto Sans"/>
                <a:sym typeface="Noto Sans"/>
              </a:rPr>
              <a:t>causal relationship</a:t>
            </a:r>
            <a:r>
              <a:rPr lang="en">
                <a:solidFill>
                  <a:schemeClr val="dk1"/>
                </a:solidFill>
                <a:latin typeface="Noto Sans"/>
                <a:ea typeface="Noto Sans"/>
                <a:cs typeface="Noto Sans"/>
                <a:sym typeface="Noto Sans"/>
              </a:rPr>
              <a:t> is one in which a change in one of the variables directly causes a change in the other variable.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When students </a:t>
            </a:r>
            <a:r>
              <a:rPr i="1" lang="en">
                <a:solidFill>
                  <a:schemeClr val="dk1"/>
                </a:solidFill>
                <a:latin typeface="Noto Sans"/>
                <a:ea typeface="Noto Sans"/>
                <a:cs typeface="Noto Sans"/>
                <a:sym typeface="Noto Sans"/>
              </a:rPr>
              <a:t>determine</a:t>
            </a:r>
            <a:r>
              <a:rPr lang="en">
                <a:solidFill>
                  <a:schemeClr val="dk1"/>
                </a:solidFill>
                <a:latin typeface="Noto Sans"/>
                <a:ea typeface="Noto Sans"/>
                <a:cs typeface="Noto Sans"/>
                <a:sym typeface="Noto Sans"/>
              </a:rPr>
              <a:t> that there is a causal relationship, they are attending to precision because they are refining their language to be more precise. </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When students </a:t>
            </a:r>
            <a:r>
              <a:rPr i="1" lang="en">
                <a:solidFill>
                  <a:schemeClr val="dk1"/>
                </a:solidFill>
                <a:latin typeface="Noto Sans"/>
                <a:ea typeface="Noto Sans"/>
                <a:cs typeface="Noto Sans"/>
                <a:sym typeface="Noto Sans"/>
              </a:rPr>
              <a:t>analyze</a:t>
            </a:r>
            <a:r>
              <a:rPr lang="en">
                <a:solidFill>
                  <a:schemeClr val="dk1"/>
                </a:solidFill>
                <a:latin typeface="Noto Sans"/>
                <a:ea typeface="Noto Sans"/>
                <a:cs typeface="Noto Sans"/>
                <a:sym typeface="Noto Sans"/>
              </a:rPr>
              <a:t> the relationship between two variables to determine whether they have a causal relationship, they are modeling with mathematics.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The work of this lesson connects to previous work because students interpreted the relationship between two variables using the </a:t>
            </a:r>
            <a:r>
              <a:rPr b="1" lang="en">
                <a:solidFill>
                  <a:schemeClr val="dk1"/>
                </a:solidFill>
                <a:latin typeface="Noto Sans"/>
                <a:ea typeface="Noto Sans"/>
                <a:cs typeface="Noto Sans"/>
                <a:sym typeface="Noto Sans"/>
              </a:rPr>
              <a:t>correlation coefficient</a:t>
            </a:r>
            <a:r>
              <a:rPr lang="en">
                <a:solidFill>
                  <a:schemeClr val="dk1"/>
                </a:solidFill>
                <a:latin typeface="Noto Sans"/>
                <a:ea typeface="Noto Sans"/>
                <a:cs typeface="Noto Sans"/>
                <a:sym typeface="Noto Sans"/>
              </a:rPr>
              <a:t>.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None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A4(B) compare and contrast association and causation in real-world problems.</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3 Spanish Vocabulary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3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1(E) internalize new basic and academic language by using and reusing it in meaningful ways in speaking and writing activities that build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4(E) read linguistically accommodated content area material with a decreasing need for linguistic accommodations as more English is learned</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5(B) write using newly acquired basic vocabulary and content-based grade-level vocabulary</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64014a5432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64014a5432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 name="Shape 88"/>
        <p:cNvGrpSpPr/>
        <p:nvPr/>
      </p:nvGrpSpPr>
      <p:grpSpPr>
        <a:xfrm>
          <a:off x="0" y="0"/>
          <a:ext cx="0" cy="0"/>
          <a:chOff x="0" y="0"/>
          <a:chExt cx="0" cy="0"/>
        </a:xfrm>
      </p:grpSpPr>
      <p:sp>
        <p:nvSpPr>
          <p:cNvPr id="89" name="Google Shape;89;g363e116a9b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 name="Google Shape;90;g363e116a9b9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mathematical purpose of this activity is for students to describe the relationship between variables using mathematical terminology, such as strong or weak relationship and positive or negative relationship. These terms were defined in the previous lesson.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Arrange students in groups of 2. After quiet work time, ask students to compare their responses to their partner’s and decide if they are both correct, even if they are different. Follow with a whole-class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To help students understand some of the context, explain that for many modern cars, it is recommended that the oil be changed every 5,000 miles driven or every 5 months.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i="1" lang="en" sz="1300">
                <a:solidFill>
                  <a:schemeClr val="dk1"/>
                </a:solidFill>
                <a:latin typeface="Calibri"/>
                <a:ea typeface="Calibri"/>
                <a:cs typeface="Calibri"/>
                <a:sym typeface="Calibri"/>
              </a:rPr>
              <a:t>Continue to scroll down through the notes for activity answers and synthesis questions.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 Answer</a:t>
            </a:r>
            <a:r>
              <a:rPr b="1" lang="en" sz="1300">
                <a:solidFill>
                  <a:schemeClr val="dk1"/>
                </a:solidFill>
                <a:latin typeface="Calibri"/>
                <a:ea typeface="Calibri"/>
                <a:cs typeface="Calibri"/>
                <a:sym typeface="Calibri"/>
              </a:rPr>
              <a:t>s: </a:t>
            </a:r>
            <a:r>
              <a:rPr lang="en" sz="1300">
                <a:solidFill>
                  <a:schemeClr val="dk1"/>
                </a:solidFill>
                <a:latin typeface="Calibri"/>
                <a:ea typeface="Calibri"/>
                <a:cs typeface="Calibri"/>
                <a:sym typeface="Calibri"/>
              </a:rPr>
              <a:t>Tell students there are many possible answers for the questions (these are some samples).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Strong, positive linear relationship since a car that cost a lot at first is probably still worth more later than a car that was less expensive when it was first bought.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Weak to no relationship. Although it is useful to have some cup holders, very little of a car’s value is based on the number present in the car.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Strong, positive linear relationship since cars usually have their oil changed every few thousand miles or every few months, so a lot of oil changes indicates the car has either been driven very far or owned for a long time, so it is probably worth less than a car with fewer oil changes.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Strong, negative relationship since the number of miles a car has been driven usually indicates more wear on the engine and other car parts, so the car is not worth as much as a car that has been driven less.</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The purpose of this discussion is for students to discuss the strength of relationships in preparation for having students distinguish between </a:t>
            </a:r>
            <a:r>
              <a:rPr b="1" lang="en" sz="1300">
                <a:solidFill>
                  <a:schemeClr val="dk1"/>
                </a:solidFill>
                <a:latin typeface="Calibri"/>
                <a:ea typeface="Calibri"/>
                <a:cs typeface="Calibri"/>
                <a:sym typeface="Calibri"/>
              </a:rPr>
              <a:t>causal relationships</a:t>
            </a:r>
            <a:r>
              <a:rPr lang="en" sz="1300">
                <a:solidFill>
                  <a:schemeClr val="dk1"/>
                </a:solidFill>
                <a:latin typeface="Calibri"/>
                <a:ea typeface="Calibri"/>
                <a:cs typeface="Calibri"/>
                <a:sym typeface="Calibri"/>
              </a:rPr>
              <a:t> and statistical relationships. Encourage the use of the terms strong or weak relationship and positive or negative relationship in the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The discussion should focus on the reasoning for the last 2 problems and how they are similar and different. Here are some questions for discussion.</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63e116a9b9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63e116a9b9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Develop Language and Symbols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Create a display of important terms and vocabulary. After the first question, invite students to suggest language or diagrams to include that will support their understanding of causal relationships. Examples to include can be phrases such as, “increased rain causes people to wear jackets.” The two variables can be color-coded in two different colors to reveal the relationship. Both the axes and the labels can be highlighted with the color that connects it to the type of variable it addresses.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Conceptual Processing; Language</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 name="Google Shape;166;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mathematical purpose of this activity is for students to describe how two variables are related and to determine whether there is a causal relationship or simply an association.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Students should begin to recognize that some variables may be related, but one does not cause the other to change. At this point, the mathematics of scatter plot analysis cannot determine whether there is a causal relationship. The relationship must be thought through carefully to decide, based on the situation, whether the related variables have a causal relationship.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2. Tell students there are many possible answers for the questions. After quiet work time, ask students to compare their responses to their partner’s and decide if they are both correct, even if they are different. Follow with a whole-class discussion.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When there is more rain, it is more likely people will wear jackets.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Longer books will take more time to read.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None/>
            </a:pPr>
            <a:r>
              <a:rPr b="1" i="1" lang="en" sz="1300">
                <a:solidFill>
                  <a:schemeClr val="dk1"/>
                </a:solidFill>
                <a:latin typeface="Calibri"/>
                <a:ea typeface="Calibri"/>
                <a:cs typeface="Calibri"/>
                <a:sym typeface="Calibri"/>
              </a:rPr>
              <a:t>Additional activity questions, answers, and synthesis are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When more tickets are left, the party will have fewer people to have loud conversations, so it will be quieter.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Children who are taller are usually older, so they have had more time to be in school and learn more vocabulary.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goal is for students to develop an understanding of what it means for a relationship between two variables to be a causal relationship.</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each pair of variables, ask students what might have caused the variables to be linked.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first two graphs here, one of the variables causes a change in the other. - </a:t>
            </a:r>
            <a:r>
              <a:rPr b="1" lang="en" sz="1300">
                <a:solidFill>
                  <a:schemeClr val="dk1"/>
                </a:solidFill>
                <a:latin typeface="Calibri"/>
                <a:ea typeface="Calibri"/>
                <a:cs typeface="Calibri"/>
                <a:sym typeface="Calibri"/>
              </a:rPr>
              <a:t>CAUSAL RELATIONSHIPS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the last two graphs here, an additional variable or situation is the cause of the change. -</a:t>
            </a:r>
            <a:r>
              <a:rPr b="1" lang="en" sz="1300">
                <a:solidFill>
                  <a:schemeClr val="dk1"/>
                </a:solidFill>
                <a:latin typeface="Calibri"/>
                <a:ea typeface="Calibri"/>
                <a:cs typeface="Calibri"/>
                <a:sym typeface="Calibri"/>
              </a:rPr>
              <a:t> ASSOCIATIONS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Ask students to compare and contrast the difference between situations that are causal and those that are merely associations. (Associations may indicate a relationship between data sets or variables, but causal relationships indicate one variable directly causes or impacts the other variable.)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Tell students that since most people are used to seeing independent variables on the 𝑥-axis and dependent variables on the 𝑦-axis, the convention is to put the causal variable on the 𝑥-axis and the other variable on the 𝑦-axis when one of the variables does cause the other to change. </a:t>
            </a:r>
            <a:r>
              <a:rPr b="1" lang="en" sz="1300">
                <a:solidFill>
                  <a:schemeClr val="dk1"/>
                </a:solidFill>
                <a:latin typeface="Calibri"/>
                <a:ea typeface="Calibri"/>
                <a:cs typeface="Calibri"/>
                <a:sym typeface="Calibri"/>
              </a:rPr>
              <a:t>NOTE:</a:t>
            </a:r>
            <a:r>
              <a:rPr lang="en" sz="1300">
                <a:solidFill>
                  <a:schemeClr val="dk1"/>
                </a:solidFill>
                <a:latin typeface="Calibri"/>
                <a:ea typeface="Calibri"/>
                <a:cs typeface="Calibri"/>
                <a:sym typeface="Calibri"/>
              </a:rPr>
              <a:t> The book club scatter plot should probably have the axes switched to meet the convention.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Here are some questions for discussion.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does an increase in precipitation cause an increase in the percentage of people wearing rain jackets?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it rains, people usually wear coats to stay dry.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An increase in the time it takes to read a book does not cause the number of pages in the book to increase. Does an increase in the number of pages in a book cause the time it takes to read a book to increase? Be prepared to show your reasoning.</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Yes, if you switch the axes on the graph, you can see that relationship. It is causal because it takes longer to read more pages.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8" name="Google Shape;188;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scatter plot shows the price of hot dogs and sodas and how they are related, not the quantity bought.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The scatter plot shows a relatively strong positive relationship.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That’s correct! As a general trend, as the hot dog prices go up, so do the soft drink costs.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describes a negative relationship, but the scatter plot shows a positive relationship.</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Answers</a:t>
            </a:r>
            <a:endParaRPr b="1"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As the price of a bag of chips in dollars increases, the average rating of the bag of chips in points increases.</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In this situation, the independent variable, price, does not seem to cause the rating a person gives the chips. While there appears to be a positive association, there are other factors that may cause the ratings for a bag of chips to go up. For instance, advertising on tv or social media might cause a particular kind of chip to increase in ratings without a change in their price.</a:t>
            </a:r>
            <a:endParaRPr sz="1300">
              <a:solidFill>
                <a:srgbClr val="1D2125"/>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63e116a9b9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63e116a9b9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5bcbb05a9e_0_2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5bcbb05a9e_0_2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1 Stronger and Clearer Each Time: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help students improve their writing by providing them with multiple opportunities to clarify their ideas through conversation. Give students time to meet with 2–3 partners to share their response to the last question. Students should first check to see if they agree with the experiment to show a correlation or causation. Provide listeners with prompts for feedback that will help their partner add detail to strengthen and clarify their ideas. For example, students can ask their partner: “Why do you think these are not causal?” or “How would the data show if the relationship was correlation or causal?” Next, provide students with 3–4 minutes to revise their initial draft based on feedback from their peers. This will help students understand relationships that may or may not be causal.</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 Optimize output (for explanation)</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457200" rtl="0" algn="l">
              <a:lnSpc>
                <a:spcPct val="115000"/>
              </a:lnSpc>
              <a:spcBef>
                <a:spcPts val="300"/>
              </a:spcBef>
              <a:spcAft>
                <a:spcPts val="0"/>
              </a:spcAft>
              <a:buNone/>
            </a:pPr>
            <a:r>
              <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Engagement: Develop Effort and Persistence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Encourage and support opportunities for peer collaboration. Prior to directing students’ attention to the task, invite students to brainstorm various pairs of variables (both with and without correlation). Encourage students to free-associate and build on each other’s ideas. When students share their work with a partner, display sentence frames to support conversation, such as: “_____ reminds me of _____ because . . .” and “_____’s idea reminds me of . . .” After students have developed a list of several options, share the conditions list and then encourage them to analyze and select which one best fits each condition.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Language; Social-emotional skills</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35bcbb05a9e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35bcbb05a9e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chemeClr val="dk1"/>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mathematical purpose of this activity is for students to practice using the term causal relationship and think of situations to which it might apply and where relationships are causal.</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Tell students that people often use the phrase “correlation, not causation” or “association, not causation” to refer to situations in which there is a relationship, but it is not a causal relationship. A causal relationship means that a change in one of the variables actually causes a change in the other variable.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Arrange students in groups of 2 – 4. Give students several minutes to record answers to the questions individually and then ask students to share their answers with each other and determine if the answer is correct.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5bcbb05a9e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5bcbb05a9e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 - </a:t>
            </a:r>
            <a:r>
              <a:rPr lang="en" sz="1300">
                <a:solidFill>
                  <a:schemeClr val="dk1"/>
                </a:solidFill>
                <a:latin typeface="Calibri"/>
                <a:ea typeface="Calibri"/>
                <a:cs typeface="Calibri"/>
                <a:sym typeface="Calibri"/>
              </a:rPr>
              <a:t>Answers will vary, but here are some samples.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Length of a person’s foot in inches and their men’s shoe size. Increased foot size would cause someone to purchase larger shoe sizes.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Amount of power produced by solar panels and percentage of people wearing sunglasses while driving. These factors are probably strongly, positively related, but the cause is the amount of sunlight getting through to the ground for each variable rather than either one of the variables causing the other to increase directly.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number of hits by a certain baseball player per game for a season and the price of a barrel of oil on the day of the games. There is no reasonable relationship between the variables, and they are very unlikely to be related even by external causes.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Associations and causal relationships indicate that two data sets or variables are related in some way.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Causal relationships involve variables that interact in a way that one causes the other. Associations may have other factors that impact the relationship or they simply have a correlation, but one does not cause the other.</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Associations and causal relationships have some type of relationship or interaction between the variables. Unrelated data my just be random numbers or pairings of data sets.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still wonder how two variables can be correlated without having a causal relationship. It may help to provide an example, such as sales of ice cream and sales of sunburn remedies.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why these variables might be related and whether increasing one would cause the other variable to increase.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to think of something that might cause two distinct outcomes to result.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goal of this discussion is for students to gain a deeper understanding of what it means for variables to have a causal relationship. Here are some questions for discussion.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pair of variables was the most difficult for you to describe? Explain your reasoning.</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 had a hard time describing a pair of variables that were strongly related but where a third factor might be the cause. It was difficult because I kept coming up with causal relationships.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question 1, how did you convince yourself or your group that one variable causes a change in the other?</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convince them, I gave an example of using the variables in context. My two variables were snail weight and shell volume. When a snail has more weight, then it increases in volume, which means it needs a bigger shell.</a:t>
            </a:r>
            <a:endParaRPr sz="1300">
              <a:solidFill>
                <a:schemeClr val="dk1"/>
              </a:solidFill>
              <a:latin typeface="Calibri"/>
              <a:ea typeface="Calibri"/>
              <a:cs typeface="Calibri"/>
              <a:sym typeface="Calibri"/>
            </a:endParaRPr>
          </a:p>
          <a:p>
            <a:pPr indent="0" lvl="0" marL="0" rtl="0" algn="l">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r>
              <a:rPr lang="en" sz="1300">
                <a:solidFill>
                  <a:schemeClr val="dk1"/>
                </a:solidFill>
                <a:latin typeface="Calibri"/>
                <a:ea typeface="Calibri"/>
                <a:cs typeface="Calibri"/>
                <a:sym typeface="Calibri"/>
              </a:rPr>
              <a:t> - Answers may vary, but here are some samples.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Question 1</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Claim 1: Green tea lowers blood pressure.</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Claim 2: Chocolate improves health.</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Claim 3: Soda helps with heartburn.</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Question 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Claim 1: Study groups were given either green tea or a drink that was colored like green tea for several weeks, and their blood pressure was taken before and after the study.</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Claim 2: They analyzed the number of antioxidants in chocolate as compared to fruit.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Claim 3: No evidence was provided other than that it seemed to work for some people.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Question 3</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Claim 1: There appears to be evidence for correlation because there was a control group, and the blood pressure was taken before and after drinking tea. However, there was no mention of how the groups were randomized or selected, so I am not sure if there is evidence for causation.</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Claim 2: The only evidence provided is the quantity of antioxidants chocolate contains, so a study would need to be done on antioxidants and health to show correlation or causation.</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Claim 3: There is no evidence for correlation or causation because only a testimonial is provided.</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Question 4</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To show that heartburn relief is correlated with or caused by drinking soda, I would have to randomly assign subjects to different treatment groups. One group would get soda, and the other would get a placebo. I would then need to collect and compare data about their heartburn symptoms to determine if there is correlation or causation.</a:t>
            </a:r>
            <a:endParaRPr sz="13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5bcbb05a9e_0_2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5bcbb05a9e_0_2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number of kids in a family does not cause the number of pets in a family to change.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Depending on the weather, more people may buy hot chocolate, but it does not mean the weather will cause people to buy more hot chocolate.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Correct! </a:t>
            </a:r>
            <a:r>
              <a:rPr lang="en" sz="1300">
                <a:solidFill>
                  <a:schemeClr val="dk1"/>
                </a:solidFill>
                <a:latin typeface="Calibri"/>
                <a:ea typeface="Calibri"/>
                <a:cs typeface="Calibri"/>
                <a:sym typeface="Calibri"/>
              </a:rPr>
              <a:t>A larger deck causes more boards to be used.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When the temperature decreases, it does not cause more people to ice skate. Other factors also contribute.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35bcbb05a9e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35bcbb05a9e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Why doesn’t correlation mean causation? </a:t>
            </a:r>
            <a:endParaRPr b="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Even if there is a correlation between two variables, we cannot conclude that one variable causes a change in the other. This relationship could be coincidental, or a third factor may be causing both variables to change.</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Example</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rgbClr val="1D2125"/>
                </a:solidFill>
                <a:latin typeface="Calibri"/>
                <a:ea typeface="Calibri"/>
                <a:cs typeface="Calibri"/>
                <a:sym typeface="Calibri"/>
              </a:rPr>
              <a:t>Liam collected data on the sales of ice cream cones and air conditioners in his hometown. He found that when ice cream sales were low, air conditioner sales tended to be low, and that when ice cream sales were high, air conditioner sales tended to be high.</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Liam </a:t>
            </a:r>
            <a:r>
              <a:rPr b="1" lang="en" sz="1300">
                <a:solidFill>
                  <a:srgbClr val="1D2125"/>
                </a:solidFill>
                <a:latin typeface="Calibri"/>
                <a:ea typeface="Calibri"/>
                <a:cs typeface="Calibri"/>
                <a:sym typeface="Calibri"/>
              </a:rPr>
              <a:t>can conclude</a:t>
            </a:r>
            <a:r>
              <a:rPr lang="en" sz="1300">
                <a:solidFill>
                  <a:srgbClr val="1D2125"/>
                </a:solidFill>
                <a:latin typeface="Calibri"/>
                <a:ea typeface="Calibri"/>
                <a:cs typeface="Calibri"/>
                <a:sym typeface="Calibri"/>
              </a:rPr>
              <a:t> that sales of ice cream cones and air conditioners are positively </a:t>
            </a:r>
            <a:r>
              <a:rPr b="1" lang="en" sz="1300">
                <a:solidFill>
                  <a:srgbClr val="1D2125"/>
                </a:solidFill>
                <a:latin typeface="Calibri"/>
                <a:ea typeface="Calibri"/>
                <a:cs typeface="Calibri"/>
                <a:sym typeface="Calibri"/>
              </a:rPr>
              <a:t>correlated.</a:t>
            </a:r>
            <a:endParaRPr b="1"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Liam </a:t>
            </a:r>
            <a:r>
              <a:rPr b="1" lang="en" sz="1300">
                <a:solidFill>
                  <a:srgbClr val="1D2125"/>
                </a:solidFill>
                <a:latin typeface="Calibri"/>
                <a:ea typeface="Calibri"/>
                <a:cs typeface="Calibri"/>
                <a:sym typeface="Calibri"/>
              </a:rPr>
              <a:t>can’t conclude</a:t>
            </a:r>
            <a:r>
              <a:rPr lang="en" sz="1300">
                <a:solidFill>
                  <a:srgbClr val="1D2125"/>
                </a:solidFill>
                <a:latin typeface="Calibri"/>
                <a:ea typeface="Calibri"/>
                <a:cs typeface="Calibri"/>
                <a:sym typeface="Calibri"/>
              </a:rPr>
              <a:t> that selling more ice cream cones </a:t>
            </a:r>
            <a:r>
              <a:rPr b="1" lang="en" sz="1300">
                <a:solidFill>
                  <a:srgbClr val="1D2125"/>
                </a:solidFill>
                <a:latin typeface="Calibri"/>
                <a:ea typeface="Calibri"/>
                <a:cs typeface="Calibri"/>
                <a:sym typeface="Calibri"/>
              </a:rPr>
              <a:t>causes</a:t>
            </a:r>
            <a:r>
              <a:rPr lang="en" sz="1300">
                <a:solidFill>
                  <a:srgbClr val="1D2125"/>
                </a:solidFill>
                <a:latin typeface="Calibri"/>
                <a:ea typeface="Calibri"/>
                <a:cs typeface="Calibri"/>
                <a:sym typeface="Calibri"/>
              </a:rPr>
              <a:t> more air conditioners to be sold. It is likely that the increases in the sales of both ice cream cones and air conditioners are caused by a third factor, an increase in temperature!</a:t>
            </a:r>
            <a:endParaRPr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sz="1300">
              <a:solidFill>
                <a:srgbClr val="1D2125"/>
              </a:solidFill>
              <a:latin typeface="Calibri"/>
              <a:ea typeface="Calibri"/>
              <a:cs typeface="Calibri"/>
              <a:sym typeface="Calibri"/>
            </a:endParaRPr>
          </a:p>
          <a:p>
            <a:pPr indent="0" lvl="0" marL="0" rtl="0" algn="l">
              <a:lnSpc>
                <a:spcPct val="105000"/>
              </a:lnSpc>
              <a:spcBef>
                <a:spcPts val="1200"/>
              </a:spcBef>
              <a:spcAft>
                <a:spcPts val="0"/>
              </a:spcAft>
              <a:buClr>
                <a:schemeClr val="dk1"/>
              </a:buClr>
              <a:buSzPts val="1100"/>
              <a:buFont typeface="Arial"/>
              <a:buNone/>
            </a:pPr>
            <a:r>
              <a:t/>
            </a:r>
            <a:endParaRPr b="1" sz="1300">
              <a:solidFill>
                <a:srgbClr val="1D2125"/>
              </a:solidFill>
              <a:latin typeface="Calibri"/>
              <a:ea typeface="Calibri"/>
              <a:cs typeface="Calibri"/>
              <a:sym typeface="Calibri"/>
            </a:endParaRPr>
          </a:p>
          <a:p>
            <a:pPr indent="0" lvl="0" marL="0" rtl="0" algn="l">
              <a:lnSpc>
                <a:spcPct val="115000"/>
              </a:lnSpc>
              <a:spcBef>
                <a:spcPts val="3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63e116a9b9_0_2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8" name="Google Shape;298;g363e116a9b9_0_2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strong relationship that is not a causal relationship. </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The variables are related since cities with more snow plows will probably also have high sales of mittens compared to places with fewer snow plows. The climate, number of people living in the city, and amount of snow all affect both of these variables. A city having extra snow plows would not cause people to buy more mittens, nor would the reverse happen.</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very weak or no relationship. </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These variables seem unrelated, and there is not another variable like age or wealth that would seem to be related to both of these variables consistently.</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strong relationship that is not a causal relationship. </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The variables are related since a more expensive pizza will generally be larger or have more toppings, leading to more calories, but it is the size or number of toppings that is the cause for the increase in both variables.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Causal relationship. </a:t>
            </a:r>
            <a:br>
              <a:rPr lang="en" sz="1300">
                <a:solidFill>
                  <a:schemeClr val="dk1"/>
                </a:solidFill>
                <a:latin typeface="Calibri"/>
                <a:ea typeface="Calibri"/>
                <a:cs typeface="Calibri"/>
                <a:sym typeface="Calibri"/>
              </a:rPr>
            </a:br>
            <a:r>
              <a:rPr lang="en" sz="1300">
                <a:solidFill>
                  <a:schemeClr val="dk1"/>
                </a:solidFill>
                <a:latin typeface="Calibri"/>
                <a:ea typeface="Calibri"/>
                <a:cs typeface="Calibri"/>
                <a:sym typeface="Calibri"/>
              </a:rPr>
              <a:t>Longer trips will cause greater gas consumption, and shorter trips will require less gas.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Points to Emphasize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struggle to describe relationships between variables, spend the first five minutes of Lesson 3.6.4 highlighting key ideas from cool downs in Lessons 3.6.1 through 3.6.3 for students to focus on during their work in Lesson 3.6.4.</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363e116a9b9_0_3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363e116a9b9_0_3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363e116a9b9_0_3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363e116a9b9_0_3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3" name="Google Shape;413;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Some key takeaways from this lesson are –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 Finding relationships with the help of the correlation coefficient is a very good way to notice that there is a connection between variables.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determine whether the relationship is causal, the next step is usually to carefully design an experiment that isolates and precisely controls only one of the variables to determine how it affects the other variable.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Pose the provided questions for discussion with students.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To determine a causal relationship, you need to think about the context and determine if a change in one variable causes the other variable to change. One way to help determine whether there is a causal relationship is to design an experiment that controls one of the variables.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 agree with her. It makes sense that the farther you go in a taxi, the more you will be charged. It might help convince me to take several taxi rides of the same length, but with different starting points or destinations, and see if the cost is the same.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 do not agree. The increase in pasture size does not cause an increase in the number of cows [nor does an increase in number of cows make the pasture larger]. The increase in land might mean there is more food for the cows, but it is the farmer who decides how many cows there are on a farm.</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One common mistake people tend to make using statistics is to think that all relationships between variables are causal. Scatter plots can only show a relationship between the two variables. To determine if change in one of the variables actually causes a change in the other variable, or has a causal relationship, the context must be better understood and other options ruled out.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4.png"/><Relationship Id="rId5" Type="http://schemas.openxmlformats.org/officeDocument/2006/relationships/image" Target="../media/image3.png"/><Relationship Id="rId6" Type="http://schemas.openxmlformats.org/officeDocument/2006/relationships/image" Target="../media/image11.png"/><Relationship Id="rId7" Type="http://schemas.openxmlformats.org/officeDocument/2006/relationships/image" Target="../media/image20.png"/><Relationship Id="rId8" Type="http://schemas.openxmlformats.org/officeDocument/2006/relationships/image" Target="../media/image1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2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7.png"/><Relationship Id="rId6" Type="http://schemas.openxmlformats.org/officeDocument/2006/relationships/image" Target="../media/image6.png"/><Relationship Id="rId7" Type="http://schemas.openxmlformats.org/officeDocument/2006/relationships/image" Target="../media/image21.png"/><Relationship Id="rId8" Type="http://schemas.openxmlformats.org/officeDocument/2006/relationships/image" Target="../media/image1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18.png"/><Relationship Id="rId5" Type="http://schemas.openxmlformats.org/officeDocument/2006/relationships/image" Target="../media/image17.png"/><Relationship Id="rId6" Type="http://schemas.openxmlformats.org/officeDocument/2006/relationships/image" Target="../media/image6.png"/><Relationship Id="rId7" Type="http://schemas.openxmlformats.org/officeDocument/2006/relationships/image" Target="../media/image9.png"/><Relationship Id="rId8" Type="http://schemas.openxmlformats.org/officeDocument/2006/relationships/image" Target="../media/image2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7.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2.jpg"/><Relationship Id="rId4" Type="http://schemas.openxmlformats.org/officeDocument/2006/relationships/image" Target="../media/image33.png"/><Relationship Id="rId5" Type="http://schemas.openxmlformats.org/officeDocument/2006/relationships/image" Target="../media/image2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2.jpg"/><Relationship Id="rId4" Type="http://schemas.openxmlformats.org/officeDocument/2006/relationships/image" Target="../media/image47.png"/><Relationship Id="rId5" Type="http://schemas.openxmlformats.org/officeDocument/2006/relationships/image" Target="../media/image4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7.png"/><Relationship Id="rId4" Type="http://schemas.openxmlformats.org/officeDocument/2006/relationships/image" Target="../media/image20.png"/><Relationship Id="rId5" Type="http://schemas.openxmlformats.org/officeDocument/2006/relationships/image" Target="../media/image3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7.png"/><Relationship Id="rId4" Type="http://schemas.openxmlformats.org/officeDocument/2006/relationships/image" Target="../media/image17.png"/><Relationship Id="rId5" Type="http://schemas.openxmlformats.org/officeDocument/2006/relationships/image" Target="../media/image6.png"/><Relationship Id="rId6" Type="http://schemas.openxmlformats.org/officeDocument/2006/relationships/image" Target="../media/image9.png"/><Relationship Id="rId7" Type="http://schemas.openxmlformats.org/officeDocument/2006/relationships/image" Target="../media/image21.png"/><Relationship Id="rId8"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7.png"/><Relationship Id="rId4" Type="http://schemas.openxmlformats.org/officeDocument/2006/relationships/image" Target="../media/image4.png"/><Relationship Id="rId5" Type="http://schemas.openxmlformats.org/officeDocument/2006/relationships/image" Target="../media/image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2.jpg"/><Relationship Id="rId4"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7.png"/><Relationship Id="rId4" Type="http://schemas.openxmlformats.org/officeDocument/2006/relationships/image" Target="../media/image11.png"/><Relationship Id="rId5" Type="http://schemas.openxmlformats.org/officeDocument/2006/relationships/image" Target="../media/image4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7.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4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21.png"/><Relationship Id="rId8"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2.jpg"/><Relationship Id="rId4" Type="http://schemas.openxmlformats.org/officeDocument/2006/relationships/image" Target="../media/image46.jpg"/><Relationship Id="rId5" Type="http://schemas.openxmlformats.org/officeDocument/2006/relationships/image" Target="../media/image50.jpg"/><Relationship Id="rId6" Type="http://schemas.openxmlformats.org/officeDocument/2006/relationships/image" Target="../media/image40.jpg"/><Relationship Id="rId7" Type="http://schemas.openxmlformats.org/officeDocument/2006/relationships/image" Target="../media/image44.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12.jpg"/><Relationship Id="rId4" Type="http://schemas.openxmlformats.org/officeDocument/2006/relationships/hyperlink" Target="https://www.youtube.com/watch?v=T0nb1sjapqw" TargetMode="External"/><Relationship Id="rId5" Type="http://schemas.openxmlformats.org/officeDocument/2006/relationships/hyperlink" Target="http://www.youtube.com/watch?v=T0nb1sjapqw" TargetMode="External"/><Relationship Id="rId6" Type="http://schemas.openxmlformats.org/officeDocument/2006/relationships/image" Target="../media/image5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9.png"/><Relationship Id="rId6" Type="http://schemas.openxmlformats.org/officeDocument/2006/relationships/image" Target="../media/image31.png"/><Relationship Id="rId7" Type="http://schemas.openxmlformats.org/officeDocument/2006/relationships/image" Target="../media/image21.png"/><Relationship Id="rId8" Type="http://schemas.openxmlformats.org/officeDocument/2006/relationships/image" Target="../media/image2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2.jpg"/><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9.png"/><Relationship Id="rId6" Type="http://schemas.openxmlformats.org/officeDocument/2006/relationships/image" Target="../media/image25.png"/><Relationship Id="rId7" Type="http://schemas.openxmlformats.org/officeDocument/2006/relationships/image" Target="../media/image31.png"/><Relationship Id="rId8" Type="http://schemas.openxmlformats.org/officeDocument/2006/relationships/image" Target="../media/image3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12.jpg"/><Relationship Id="rId4" Type="http://schemas.openxmlformats.org/officeDocument/2006/relationships/image" Target="../media/image49.jpg"/><Relationship Id="rId5" Type="http://schemas.openxmlformats.org/officeDocument/2006/relationships/image" Target="../media/image48.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a:t>
            </a:r>
            <a:r>
              <a:rPr lang="en" sz="1900">
                <a:solidFill>
                  <a:srgbClr val="FDBD3E"/>
                </a:solidFill>
                <a:latin typeface="Calibri"/>
                <a:ea typeface="Calibri"/>
                <a:cs typeface="Calibri"/>
                <a:sym typeface="Calibri"/>
              </a:rPr>
              <a:t> 3 Two Variable Statistics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3.6 Causal Relationships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3.6 Causal Relationships</a:t>
            </a:r>
            <a:endParaRPr sz="1000"/>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{43523D10-0F8D-4C3C-A9CA-DAFD9D4F8B88}</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2200">
                <a:solidFill>
                  <a:srgbClr val="F3F3F3"/>
                </a:solidFill>
              </a:rPr>
              <a:t>By the end of this lesson you will be able to -</a:t>
            </a:r>
            <a:endParaRPr b="1" sz="2200">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b="1" lang="en" sz="2200">
                <a:solidFill>
                  <a:srgbClr val="F3F3F3"/>
                </a:solidFill>
              </a:rPr>
              <a:t>Determine </a:t>
            </a:r>
            <a:r>
              <a:rPr lang="en" sz="2200">
                <a:solidFill>
                  <a:srgbClr val="F3F3F3"/>
                </a:solidFill>
              </a:rPr>
              <a:t>whether or not there</a:t>
            </a:r>
            <a:r>
              <a:rPr b="1" lang="en" sz="2200">
                <a:solidFill>
                  <a:srgbClr val="F3F3F3"/>
                </a:solidFill>
              </a:rPr>
              <a:t> </a:t>
            </a:r>
            <a:r>
              <a:rPr lang="en" sz="2200">
                <a:solidFill>
                  <a:srgbClr val="F3F3F3"/>
                </a:solidFill>
              </a:rPr>
              <a:t>is</a:t>
            </a:r>
            <a:r>
              <a:rPr b="1" lang="en" sz="2200">
                <a:solidFill>
                  <a:srgbClr val="F3F3F3"/>
                </a:solidFill>
              </a:rPr>
              <a:t> a causal relationship.</a:t>
            </a:r>
            <a:endParaRPr sz="2200">
              <a:solidFill>
                <a:srgbClr val="F3F3F3"/>
              </a:solidFill>
            </a:endParaRPr>
          </a:p>
        </p:txBody>
      </p:sp>
      <p:pic>
        <p:nvPicPr>
          <p:cNvPr descr="Three students helping each other up a staircase toward a flag, symbolizing teamwork and building math skills step by step." id="68" name="Google Shape;68;p10"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solidFill>
                  <a:srgbClr val="EFEFEF"/>
                </a:solidFill>
              </a:rPr>
              <a:t>3.6 Causal Relationships</a:t>
            </a:r>
            <a:endParaRPr sz="1000">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5155800" cy="3498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Correlation coefficient</a:t>
            </a:r>
            <a:endParaRPr/>
          </a:p>
          <a:p>
            <a:pPr indent="-330200" lvl="1" marL="914400" rtl="0" algn="l">
              <a:spcBef>
                <a:spcPts val="0"/>
              </a:spcBef>
              <a:spcAft>
                <a:spcPts val="0"/>
              </a:spcAft>
              <a:buSzPts val="1600"/>
              <a:buChar char="○"/>
            </a:pPr>
            <a:r>
              <a:rPr lang="en"/>
              <a:t>Describes the strength and direction of a linear association between two numerical variables.</a:t>
            </a:r>
            <a:endParaRPr/>
          </a:p>
          <a:p>
            <a:pPr indent="-342900" lvl="0" marL="457200" rtl="0" algn="l">
              <a:spcBef>
                <a:spcPts val="1000"/>
              </a:spcBef>
              <a:spcAft>
                <a:spcPts val="0"/>
              </a:spcAft>
              <a:buSzPts val="1800"/>
              <a:buChar char="●"/>
            </a:pPr>
            <a:r>
              <a:rPr lang="en"/>
              <a:t>Negative relationship</a:t>
            </a:r>
            <a:endParaRPr/>
          </a:p>
          <a:p>
            <a:pPr indent="-330200" lvl="1" marL="914400" rtl="0" algn="l">
              <a:spcBef>
                <a:spcPts val="0"/>
              </a:spcBef>
              <a:spcAft>
                <a:spcPts val="0"/>
              </a:spcAft>
              <a:buSzPts val="1600"/>
              <a:buChar char="○"/>
            </a:pPr>
            <a:r>
              <a:rPr lang="en"/>
              <a:t>An increase in one variable tends to be paired with a decrease in the other variable.</a:t>
            </a:r>
            <a:endParaRPr/>
          </a:p>
          <a:p>
            <a:pPr indent="-342900" lvl="0" marL="457200" rtl="0" algn="l">
              <a:spcBef>
                <a:spcPts val="1000"/>
              </a:spcBef>
              <a:spcAft>
                <a:spcPts val="0"/>
              </a:spcAft>
              <a:buSzPts val="1800"/>
              <a:buChar char="●"/>
            </a:pPr>
            <a:r>
              <a:rPr lang="en"/>
              <a:t>Positive relationship</a:t>
            </a:r>
            <a:endParaRPr/>
          </a:p>
          <a:p>
            <a:pPr indent="-330200" lvl="1" marL="914400" rtl="0" algn="l">
              <a:spcBef>
                <a:spcPts val="0"/>
              </a:spcBef>
              <a:spcAft>
                <a:spcPts val="0"/>
              </a:spcAft>
              <a:buSzPts val="1600"/>
              <a:buChar char="○"/>
            </a:pPr>
            <a:r>
              <a:rPr lang="en"/>
              <a:t>An increase in one variable tends to be paired with a increase in the other variable.</a:t>
            </a:r>
            <a:endParaRPr/>
          </a:p>
        </p:txBody>
      </p:sp>
      <p:sp>
        <p:nvSpPr>
          <p:cNvPr id="77" name="Google Shape;77;p11"/>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3.6 Causal Relationships</a:t>
            </a:r>
            <a:endParaRPr sz="1000"/>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descr="Correlation is a statistical measure that expresses the extent to which two variables are linearly related (Provided by Getty Images)" id="79" name="Google Shape;79;p11"/>
          <p:cNvPicPr preferRelativeResize="0"/>
          <p:nvPr/>
        </p:nvPicPr>
        <p:blipFill>
          <a:blip r:embed="rId3">
            <a:alphaModFix/>
          </a:blip>
          <a:stretch>
            <a:fillRect/>
          </a:stretch>
        </p:blipFill>
        <p:spPr>
          <a:xfrm>
            <a:off x="5238000" y="1029150"/>
            <a:ext cx="3753001" cy="37530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85" name="Google Shape;85;p12"/>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3.6 Causal Relationships</a:t>
            </a:r>
            <a:endParaRPr sz="1000"/>
          </a:p>
        </p:txBody>
      </p:sp>
      <p:sp>
        <p:nvSpPr>
          <p:cNvPr id="86" name="Google Shape;86;p12"/>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87" name="Google Shape;87;p12"/>
          <p:cNvSpPr txBox="1"/>
          <p:nvPr>
            <p:ph idx="2" type="body"/>
          </p:nvPr>
        </p:nvSpPr>
        <p:spPr>
          <a:xfrm>
            <a:off x="311700" y="1152475"/>
            <a:ext cx="8625300" cy="374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Strong relationship</a:t>
            </a:r>
            <a:endParaRPr/>
          </a:p>
          <a:p>
            <a:pPr indent="-330200" lvl="1" marL="914400" rtl="0" algn="l">
              <a:spcBef>
                <a:spcPts val="0"/>
              </a:spcBef>
              <a:spcAft>
                <a:spcPts val="0"/>
              </a:spcAft>
              <a:buSzPts val="1600"/>
              <a:buChar char="○"/>
            </a:pPr>
            <a:r>
              <a:rPr lang="en"/>
              <a:t>A relationship between two numerical variables where data is tightly clustered around the best fit line.</a:t>
            </a:r>
            <a:endParaRPr/>
          </a:p>
          <a:p>
            <a:pPr indent="-342900" lvl="0" marL="457200" rtl="0" algn="l">
              <a:spcBef>
                <a:spcPts val="0"/>
              </a:spcBef>
              <a:spcAft>
                <a:spcPts val="0"/>
              </a:spcAft>
              <a:buSzPts val="1800"/>
              <a:buChar char="●"/>
            </a:pPr>
            <a:r>
              <a:rPr lang="en"/>
              <a:t>Weak relationship</a:t>
            </a:r>
            <a:endParaRPr/>
          </a:p>
          <a:p>
            <a:pPr indent="-342900" lvl="1" marL="914400" rtl="0" algn="l">
              <a:spcBef>
                <a:spcPts val="0"/>
              </a:spcBef>
              <a:spcAft>
                <a:spcPts val="0"/>
              </a:spcAft>
              <a:buSzPts val="1800"/>
              <a:buChar char="○"/>
            </a:pPr>
            <a:r>
              <a:rPr lang="en"/>
              <a:t>A relationship between two numerical variables where data is loosely spread around the best fit line.</a:t>
            </a:r>
            <a:endParaRPr b="1" sz="1800"/>
          </a:p>
          <a:p>
            <a:pPr indent="0" lvl="0" marL="0" rtl="0" algn="l">
              <a:spcBef>
                <a:spcPts val="1200"/>
              </a:spcBef>
              <a:spcAft>
                <a:spcPts val="0"/>
              </a:spcAft>
              <a:buNone/>
            </a:pPr>
            <a:r>
              <a:rPr b="1" lang="en"/>
              <a:t>New</a:t>
            </a:r>
            <a:endParaRPr b="1"/>
          </a:p>
          <a:p>
            <a:pPr indent="-342900" lvl="0" marL="457200" rtl="0" algn="l">
              <a:spcBef>
                <a:spcPts val="1200"/>
              </a:spcBef>
              <a:spcAft>
                <a:spcPts val="0"/>
              </a:spcAft>
              <a:buSzPts val="1800"/>
              <a:buChar char="●"/>
            </a:pPr>
            <a:r>
              <a:rPr lang="en"/>
              <a:t>Causal relationship</a:t>
            </a:r>
            <a:endParaRPr/>
          </a:p>
          <a:p>
            <a:pPr indent="-330200" lvl="1" marL="914400" rtl="0" algn="l">
              <a:spcBef>
                <a:spcPts val="0"/>
              </a:spcBef>
              <a:spcAft>
                <a:spcPts val="0"/>
              </a:spcAft>
              <a:buSzPts val="1600"/>
              <a:buChar char="○"/>
            </a:pPr>
            <a:r>
              <a:rPr lang="en"/>
              <a:t>A relationship in which a change in one variables causes a change in the other variable.</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91" name="Shape 91"/>
        <p:cNvGrpSpPr/>
        <p:nvPr/>
      </p:nvGrpSpPr>
      <p:grpSpPr>
        <a:xfrm>
          <a:off x="0" y="0"/>
          <a:ext cx="0" cy="0"/>
          <a:chOff x="0" y="0"/>
          <a:chExt cx="0" cy="0"/>
        </a:xfrm>
      </p:grpSpPr>
      <p:sp>
        <p:nvSpPr>
          <p:cNvPr id="92" name="Google Shape;92;p13"/>
          <p:cNvSpPr txBox="1"/>
          <p:nvPr>
            <p:ph idx="4294967295" type="title"/>
          </p:nvPr>
        </p:nvSpPr>
        <p:spPr>
          <a:xfrm>
            <a:off x="311700" y="4450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93" name="Google Shape;93;p1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4" name="Google Shape;94;p13"/>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5" name="Google Shape;95;p13"/>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6" name="Google Shape;96;p13"/>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7" name="Google Shape;97;p13"/>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8" name="Google Shape;98;p13"/>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9" name="Google Shape;99;p13"/>
          <p:cNvCxnSpPr>
            <a:stCxn id="93" idx="2"/>
            <a:endCxn id="95"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100" name="Google Shape;100;p13"/>
          <p:cNvCxnSpPr>
            <a:stCxn id="95" idx="3"/>
            <a:endCxn id="9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01" name="Google Shape;101;p13"/>
          <p:cNvCxnSpPr>
            <a:stCxn id="94" idx="3"/>
            <a:endCxn id="9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02" name="Google Shape;102;p13"/>
          <p:cNvCxnSpPr>
            <a:stCxn id="96" idx="3"/>
            <a:endCxn id="9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03" name="Google Shape;103;p13"/>
          <p:cNvCxnSpPr>
            <a:stCxn id="98" idx="3"/>
            <a:endCxn id="9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04" name="Google Shape;104;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105" name="Google Shape;105;p13" title="hugeicons_task-done-01.png"/>
          <p:cNvPicPr preferRelativeResize="0"/>
          <p:nvPr/>
        </p:nvPicPr>
        <p:blipFill>
          <a:blip r:embed="rId4">
            <a:alphaModFix/>
          </a:blip>
          <a:stretch>
            <a:fillRect/>
          </a:stretch>
        </p:blipFill>
        <p:spPr>
          <a:xfrm>
            <a:off x="1841720" y="3413805"/>
            <a:ext cx="228600" cy="228600"/>
          </a:xfrm>
          <a:prstGeom prst="rect">
            <a:avLst/>
          </a:prstGeom>
          <a:noFill/>
          <a:ln>
            <a:noFill/>
          </a:ln>
        </p:spPr>
      </p:pic>
      <p:sp>
        <p:nvSpPr>
          <p:cNvPr id="106" name="Google Shape;106;p13"/>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07" name="Google Shape;107;p13" title="hugeicons_task-done-01.png"/>
          <p:cNvPicPr preferRelativeResize="0"/>
          <p:nvPr/>
        </p:nvPicPr>
        <p:blipFill>
          <a:blip r:embed="rId4">
            <a:alphaModFix/>
          </a:blip>
          <a:stretch>
            <a:fillRect/>
          </a:stretch>
        </p:blipFill>
        <p:spPr>
          <a:xfrm>
            <a:off x="3628795" y="1730254"/>
            <a:ext cx="228600" cy="228600"/>
          </a:xfrm>
          <a:prstGeom prst="rect">
            <a:avLst/>
          </a:prstGeom>
          <a:noFill/>
          <a:ln>
            <a:noFill/>
          </a:ln>
        </p:spPr>
      </p:pic>
      <p:sp>
        <p:nvSpPr>
          <p:cNvPr id="108" name="Google Shape;108;p13"/>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09" name="Google Shape;109;p13" title="hugeicons_chart-down.png"/>
          <p:cNvPicPr preferRelativeResize="0"/>
          <p:nvPr/>
        </p:nvPicPr>
        <p:blipFill>
          <a:blip r:embed="rId5">
            <a:alphaModFix/>
          </a:blip>
          <a:stretch>
            <a:fillRect/>
          </a:stretch>
        </p:blipFill>
        <p:spPr>
          <a:xfrm>
            <a:off x="4902145" y="3393680"/>
            <a:ext cx="228600" cy="228600"/>
          </a:xfrm>
          <a:prstGeom prst="rect">
            <a:avLst/>
          </a:prstGeom>
          <a:noFill/>
          <a:ln>
            <a:noFill/>
          </a:ln>
        </p:spPr>
      </p:pic>
      <p:sp>
        <p:nvSpPr>
          <p:cNvPr id="110" name="Google Shape;110;p13"/>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11" name="Google Shape;111;p13"/>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12" name="Google Shape;112;p13"/>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13" name="Google Shape;113;p13" title="hugeicons_start-up-02.png"/>
          <p:cNvPicPr preferRelativeResize="0"/>
          <p:nvPr/>
        </p:nvPicPr>
        <p:blipFill>
          <a:blip r:embed="rId6">
            <a:alphaModFix/>
          </a:blip>
          <a:stretch>
            <a:fillRect/>
          </a:stretch>
        </p:blipFill>
        <p:spPr>
          <a:xfrm>
            <a:off x="1084454" y="1748217"/>
            <a:ext cx="228600" cy="228600"/>
          </a:xfrm>
          <a:prstGeom prst="rect">
            <a:avLst/>
          </a:prstGeom>
          <a:noFill/>
          <a:ln>
            <a:noFill/>
          </a:ln>
        </p:spPr>
      </p:pic>
      <p:sp>
        <p:nvSpPr>
          <p:cNvPr id="114" name="Google Shape;114;p13"/>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15" name="Google Shape;115;p13" title="hugeicons_centralized.png"/>
          <p:cNvPicPr preferRelativeResize="0"/>
          <p:nvPr/>
        </p:nvPicPr>
        <p:blipFill>
          <a:blip r:embed="rId7">
            <a:alphaModFix/>
          </a:blip>
          <a:stretch>
            <a:fillRect/>
          </a:stretch>
        </p:blipFill>
        <p:spPr>
          <a:xfrm>
            <a:off x="7799832" y="3413760"/>
            <a:ext cx="228600" cy="228600"/>
          </a:xfrm>
          <a:prstGeom prst="rect">
            <a:avLst/>
          </a:prstGeom>
          <a:noFill/>
          <a:ln>
            <a:noFill/>
          </a:ln>
        </p:spPr>
      </p:pic>
      <p:pic>
        <p:nvPicPr>
          <p:cNvPr id="116" name="Google Shape;116;p13" title="hugeicons_pencil.png"/>
          <p:cNvPicPr preferRelativeResize="0"/>
          <p:nvPr/>
        </p:nvPicPr>
        <p:blipFill>
          <a:blip r:embed="rId8">
            <a:alphaModFix/>
          </a:blip>
          <a:stretch>
            <a:fillRect/>
          </a:stretch>
        </p:blipFill>
        <p:spPr>
          <a:xfrm>
            <a:off x="6519672" y="1749552"/>
            <a:ext cx="228600" cy="2286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0" name="Shape 120"/>
        <p:cNvGrpSpPr/>
        <p:nvPr/>
      </p:nvGrpSpPr>
      <p:grpSpPr>
        <a:xfrm>
          <a:off x="0" y="0"/>
          <a:ext cx="0" cy="0"/>
          <a:chOff x="0" y="0"/>
          <a:chExt cx="0" cy="0"/>
        </a:xfrm>
      </p:grpSpPr>
      <p:sp>
        <p:nvSpPr>
          <p:cNvPr id="121" name="Google Shape;121;p14"/>
          <p:cNvSpPr txBox="1"/>
          <p:nvPr>
            <p:ph type="title"/>
          </p:nvPr>
        </p:nvSpPr>
        <p:spPr>
          <a:xfrm>
            <a:off x="311700" y="445025"/>
            <a:ext cx="86793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Describe the Relationship 🚗</a:t>
            </a:r>
            <a:r>
              <a:rPr lang="en" sz="3000">
                <a:solidFill>
                  <a:srgbClr val="005047"/>
                </a:solidFill>
              </a:rPr>
              <a:t> </a:t>
            </a:r>
            <a:endParaRPr>
              <a:solidFill>
                <a:srgbClr val="005047"/>
              </a:solidFill>
            </a:endParaRPr>
          </a:p>
        </p:txBody>
      </p:sp>
      <p:sp>
        <p:nvSpPr>
          <p:cNvPr id="122" name="Google Shape;122;p14"/>
          <p:cNvSpPr txBox="1"/>
          <p:nvPr>
            <p:ph idx="1" type="body"/>
          </p:nvPr>
        </p:nvSpPr>
        <p:spPr>
          <a:xfrm>
            <a:off x="311700" y="1152475"/>
            <a:ext cx="8520600" cy="34242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sz="2200"/>
              <a:t>Describe the strength and sign of the relationship you expect for each pair of variables. Be prepared to show your reasoning.</a:t>
            </a:r>
            <a:endParaRPr sz="2200"/>
          </a:p>
          <a:p>
            <a:pPr indent="0" lvl="0" marL="0" rtl="0" algn="l">
              <a:lnSpc>
                <a:spcPct val="100000"/>
              </a:lnSpc>
              <a:spcBef>
                <a:spcPts val="1000"/>
              </a:spcBef>
              <a:spcAft>
                <a:spcPts val="0"/>
              </a:spcAft>
              <a:buNone/>
            </a:pPr>
            <a:r>
              <a:t/>
            </a:r>
            <a:endParaRPr sz="2200"/>
          </a:p>
          <a:p>
            <a:pPr indent="-368300" lvl="0" marL="457200" rtl="0" algn="l">
              <a:lnSpc>
                <a:spcPct val="100000"/>
              </a:lnSpc>
              <a:spcBef>
                <a:spcPts val="1000"/>
              </a:spcBef>
              <a:spcAft>
                <a:spcPts val="0"/>
              </a:spcAft>
              <a:buSzPts val="2200"/>
              <a:buAutoNum type="arabicPeriod"/>
            </a:pPr>
            <a:r>
              <a:rPr lang="en" sz="2200"/>
              <a:t>Used car price and original sale price of the car</a:t>
            </a:r>
            <a:endParaRPr sz="2200"/>
          </a:p>
          <a:p>
            <a:pPr indent="-368300" lvl="0" marL="457200" rtl="0" algn="l">
              <a:lnSpc>
                <a:spcPct val="100000"/>
              </a:lnSpc>
              <a:spcBef>
                <a:spcPts val="1000"/>
              </a:spcBef>
              <a:spcAft>
                <a:spcPts val="0"/>
              </a:spcAft>
              <a:buSzPts val="2200"/>
              <a:buAutoNum type="arabicPeriod"/>
            </a:pPr>
            <a:r>
              <a:rPr lang="en" sz="2200"/>
              <a:t>Used car price and number of cup holders in the car</a:t>
            </a:r>
            <a:endParaRPr sz="2200"/>
          </a:p>
          <a:p>
            <a:pPr indent="-368300" lvl="0" marL="457200" rtl="0" algn="l">
              <a:lnSpc>
                <a:spcPct val="100000"/>
              </a:lnSpc>
              <a:spcBef>
                <a:spcPts val="1000"/>
              </a:spcBef>
              <a:spcAft>
                <a:spcPts val="0"/>
              </a:spcAft>
              <a:buSzPts val="2200"/>
              <a:buAutoNum type="arabicPeriod"/>
            </a:pPr>
            <a:r>
              <a:rPr lang="en" sz="2200"/>
              <a:t>Used car price and number of oil changes the car has had</a:t>
            </a:r>
            <a:endParaRPr sz="2200"/>
          </a:p>
          <a:p>
            <a:pPr indent="-368300" lvl="0" marL="457200" rtl="0" algn="l">
              <a:lnSpc>
                <a:spcPct val="100000"/>
              </a:lnSpc>
              <a:spcBef>
                <a:spcPts val="1000"/>
              </a:spcBef>
              <a:spcAft>
                <a:spcPts val="1000"/>
              </a:spcAft>
              <a:buSzPts val="2200"/>
              <a:buAutoNum type="arabicPeriod"/>
            </a:pPr>
            <a:r>
              <a:rPr lang="en" sz="2200"/>
              <a:t>Used car price and number of miles the car has been driven</a:t>
            </a:r>
            <a:endParaRPr sz="2200"/>
          </a:p>
        </p:txBody>
      </p:sp>
      <p:sp>
        <p:nvSpPr>
          <p:cNvPr id="123" name="Google Shape;123;p1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4" name="Google Shape;124;p14"/>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3.6.1 </a:t>
            </a:r>
            <a:r>
              <a:rPr lang="en" sz="1000"/>
              <a:t>Describing the Relationship between Variables</a:t>
            </a:r>
            <a:endParaRPr sz="10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28" name="Shape 128"/>
        <p:cNvGrpSpPr/>
        <p:nvPr/>
      </p:nvGrpSpPr>
      <p:grpSpPr>
        <a:xfrm>
          <a:off x="0" y="0"/>
          <a:ext cx="0" cy="0"/>
          <a:chOff x="0" y="0"/>
          <a:chExt cx="0" cy="0"/>
        </a:xfrm>
      </p:grpSpPr>
      <p:sp>
        <p:nvSpPr>
          <p:cNvPr id="129" name="Google Shape;129;p15"/>
          <p:cNvSpPr txBox="1"/>
          <p:nvPr>
            <p:ph idx="4294967295" type="title"/>
          </p:nvPr>
        </p:nvSpPr>
        <p:spPr>
          <a:xfrm>
            <a:off x="311700" y="4450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130" name="Google Shape;130;p15"/>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5"/>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5"/>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5"/>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5"/>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5" name="Google Shape;135;p15"/>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6" name="Google Shape;136;p15"/>
          <p:cNvCxnSpPr>
            <a:stCxn id="130" idx="2"/>
            <a:endCxn id="13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7" name="Google Shape;137;p15"/>
          <p:cNvCxnSpPr>
            <a:stCxn id="132" idx="3"/>
            <a:endCxn id="131"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8" name="Google Shape;138;p15"/>
          <p:cNvCxnSpPr>
            <a:stCxn id="131" idx="3"/>
            <a:endCxn id="133"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9" name="Google Shape;139;p15"/>
          <p:cNvCxnSpPr>
            <a:stCxn id="133" idx="3"/>
            <a:endCxn id="135"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40" name="Google Shape;140;p15"/>
          <p:cNvCxnSpPr>
            <a:stCxn id="135" idx="3"/>
            <a:endCxn id="13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41" name="Google Shape;141;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2" name="Google Shape;142;p15"/>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143" name="Google Shape;143;p15" title="hugeicons_task-done-01.png"/>
          <p:cNvPicPr preferRelativeResize="0"/>
          <p:nvPr/>
        </p:nvPicPr>
        <p:blipFill>
          <a:blip r:embed="rId4">
            <a:alphaModFix/>
          </a:blip>
          <a:stretch>
            <a:fillRect/>
          </a:stretch>
        </p:blipFill>
        <p:spPr>
          <a:xfrm>
            <a:off x="3628795" y="1730254"/>
            <a:ext cx="228600" cy="228600"/>
          </a:xfrm>
          <a:prstGeom prst="rect">
            <a:avLst/>
          </a:prstGeom>
          <a:noFill/>
          <a:ln>
            <a:noFill/>
          </a:ln>
        </p:spPr>
      </p:pic>
      <p:sp>
        <p:nvSpPr>
          <p:cNvPr id="144" name="Google Shape;144;p15"/>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Learning Activity</a:t>
            </a:r>
            <a:endParaRPr sz="1000">
              <a:solidFill>
                <a:srgbClr val="424242"/>
              </a:solidFill>
              <a:latin typeface="Noto Sans"/>
              <a:ea typeface="Noto Sans"/>
              <a:cs typeface="Noto Sans"/>
              <a:sym typeface="Noto Sans"/>
            </a:endParaRPr>
          </a:p>
        </p:txBody>
      </p:sp>
      <p:pic>
        <p:nvPicPr>
          <p:cNvPr id="145" name="Google Shape;145;p15" title="hugeicons_chart-down.png"/>
          <p:cNvPicPr preferRelativeResize="0"/>
          <p:nvPr/>
        </p:nvPicPr>
        <p:blipFill>
          <a:blip r:embed="rId5">
            <a:alphaModFix/>
          </a:blip>
          <a:stretch>
            <a:fillRect/>
          </a:stretch>
        </p:blipFill>
        <p:spPr>
          <a:xfrm>
            <a:off x="4902145" y="3393680"/>
            <a:ext cx="228600" cy="228600"/>
          </a:xfrm>
          <a:prstGeom prst="rect">
            <a:avLst/>
          </a:prstGeom>
          <a:noFill/>
          <a:ln>
            <a:noFill/>
          </a:ln>
        </p:spPr>
      </p:pic>
      <p:sp>
        <p:nvSpPr>
          <p:cNvPr id="146" name="Google Shape;146;p15"/>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147" name="Google Shape;147;p15"/>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148" name="Google Shape;148;p15"/>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149" name="Google Shape;149;p15" title="hugeicons_start-up-02.png"/>
          <p:cNvPicPr preferRelativeResize="0"/>
          <p:nvPr/>
        </p:nvPicPr>
        <p:blipFill>
          <a:blip r:embed="rId6">
            <a:alphaModFix/>
          </a:blip>
          <a:stretch>
            <a:fillRect/>
          </a:stretch>
        </p:blipFill>
        <p:spPr>
          <a:xfrm>
            <a:off x="1084454" y="1748217"/>
            <a:ext cx="228600" cy="228600"/>
          </a:xfrm>
          <a:prstGeom prst="rect">
            <a:avLst/>
          </a:prstGeom>
          <a:noFill/>
          <a:ln>
            <a:noFill/>
          </a:ln>
        </p:spPr>
      </p:pic>
      <p:sp>
        <p:nvSpPr>
          <p:cNvPr id="150" name="Google Shape;150;p15"/>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151" name="Google Shape;151;p15" title="hugeicons_task-done-01.png"/>
          <p:cNvPicPr preferRelativeResize="0"/>
          <p:nvPr/>
        </p:nvPicPr>
        <p:blipFill>
          <a:blip r:embed="rId7">
            <a:alphaModFix/>
          </a:blip>
          <a:stretch>
            <a:fillRect/>
          </a:stretch>
        </p:blipFill>
        <p:spPr>
          <a:xfrm>
            <a:off x="1837944" y="3413760"/>
            <a:ext cx="228600" cy="228600"/>
          </a:xfrm>
          <a:prstGeom prst="rect">
            <a:avLst/>
          </a:prstGeom>
          <a:noFill/>
          <a:ln>
            <a:noFill/>
          </a:ln>
        </p:spPr>
      </p:pic>
      <p:pic>
        <p:nvPicPr>
          <p:cNvPr id="152" name="Google Shape;152;p15" title="hugeicons_centralized.png"/>
          <p:cNvPicPr preferRelativeResize="0"/>
          <p:nvPr/>
        </p:nvPicPr>
        <p:blipFill>
          <a:blip r:embed="rId8">
            <a:alphaModFix/>
          </a:blip>
          <a:stretch>
            <a:fillRect/>
          </a:stretch>
        </p:blipFill>
        <p:spPr>
          <a:xfrm>
            <a:off x="7799832" y="3413760"/>
            <a:ext cx="228600" cy="228600"/>
          </a:xfrm>
          <a:prstGeom prst="rect">
            <a:avLst/>
          </a:prstGeom>
          <a:noFill/>
          <a:ln>
            <a:noFill/>
          </a:ln>
        </p:spPr>
      </p:pic>
      <p:pic>
        <p:nvPicPr>
          <p:cNvPr id="153" name="Google Shape;153;p15" title="hugeicons_pencil.png"/>
          <p:cNvPicPr preferRelativeResize="0"/>
          <p:nvPr/>
        </p:nvPicPr>
        <p:blipFill>
          <a:blip r:embed="rId9">
            <a:alphaModFix/>
          </a:blip>
          <a:stretch>
            <a:fillRect/>
          </a:stretch>
        </p:blipFill>
        <p:spPr>
          <a:xfrm>
            <a:off x="6519672" y="1749552"/>
            <a:ext cx="228600" cy="2286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7" name="Shape 157"/>
        <p:cNvGrpSpPr/>
        <p:nvPr/>
      </p:nvGrpSpPr>
      <p:grpSpPr>
        <a:xfrm>
          <a:off x="0" y="0"/>
          <a:ext cx="0" cy="0"/>
          <a:chOff x="0" y="0"/>
          <a:chExt cx="0" cy="0"/>
        </a:xfrm>
      </p:grpSpPr>
      <p:sp>
        <p:nvSpPr>
          <p:cNvPr id="158" name="Google Shape;158;p16"/>
          <p:cNvSpPr txBox="1"/>
          <p:nvPr>
            <p:ph type="title"/>
          </p:nvPr>
        </p:nvSpPr>
        <p:spPr>
          <a:xfrm>
            <a:off x="163050" y="445025"/>
            <a:ext cx="88980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a:t>
            </a:r>
            <a:r>
              <a:rPr lang="en"/>
              <a:t>Describe Relationships</a:t>
            </a:r>
            <a:endParaRPr sz="2600">
              <a:solidFill>
                <a:srgbClr val="005047"/>
              </a:solidFill>
            </a:endParaRPr>
          </a:p>
        </p:txBody>
      </p:sp>
      <p:sp>
        <p:nvSpPr>
          <p:cNvPr id="159" name="Google Shape;159;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0" name="Google Shape;160;p16"/>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3.6.2 Describing How Two Variables Are Related</a:t>
            </a:r>
            <a:endParaRPr sz="1000"/>
          </a:p>
        </p:txBody>
      </p:sp>
      <p:pic>
        <p:nvPicPr>
          <p:cNvPr id="161" name="Google Shape;161;p16" title="Frame 13.png"/>
          <p:cNvPicPr preferRelativeResize="0"/>
          <p:nvPr/>
        </p:nvPicPr>
        <p:blipFill>
          <a:blip r:embed="rId4">
            <a:alphaModFix/>
          </a:blip>
          <a:stretch>
            <a:fillRect/>
          </a:stretch>
        </p:blipFill>
        <p:spPr>
          <a:xfrm>
            <a:off x="8702040" y="140230"/>
            <a:ext cx="274320" cy="274320"/>
          </a:xfrm>
          <a:prstGeom prst="rect">
            <a:avLst/>
          </a:prstGeom>
          <a:noFill/>
          <a:ln>
            <a:noFill/>
          </a:ln>
        </p:spPr>
      </p:pic>
      <p:sp>
        <p:nvSpPr>
          <p:cNvPr id="162" name="Google Shape;162;p16"/>
          <p:cNvSpPr/>
          <p:nvPr/>
        </p:nvSpPr>
        <p:spPr>
          <a:xfrm>
            <a:off x="4924800" y="1387200"/>
            <a:ext cx="3907500" cy="16245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1000"/>
              </a:spcBef>
              <a:spcAft>
                <a:spcPts val="0"/>
              </a:spcAft>
              <a:buSzPts val="1500"/>
              <a:buFont typeface="Calibri"/>
              <a:buAutoNum type="arabicPeriod"/>
            </a:pPr>
            <a:r>
              <a:rPr lang="en" sz="1500">
                <a:latin typeface="Calibri"/>
                <a:ea typeface="Calibri"/>
                <a:cs typeface="Calibri"/>
                <a:sym typeface="Calibri"/>
              </a:rPr>
              <a:t>What other terms or diagrams should we add?</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How can we color code the terms and graphs to highlight connections?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Representation</a:t>
            </a:r>
            <a:endParaRPr>
              <a:latin typeface="Calibri"/>
              <a:ea typeface="Calibri"/>
              <a:cs typeface="Calibri"/>
              <a:sym typeface="Calibri"/>
            </a:endParaRPr>
          </a:p>
        </p:txBody>
      </p:sp>
      <p:sp>
        <p:nvSpPr>
          <p:cNvPr id="163" name="Google Shape;163;p16"/>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or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7" name="Shape 167"/>
        <p:cNvGrpSpPr/>
        <p:nvPr/>
      </p:nvGrpSpPr>
      <p:grpSpPr>
        <a:xfrm>
          <a:off x="0" y="0"/>
          <a:ext cx="0" cy="0"/>
          <a:chOff x="0" y="0"/>
          <a:chExt cx="0" cy="0"/>
        </a:xfrm>
      </p:grpSpPr>
      <p:sp>
        <p:nvSpPr>
          <p:cNvPr id="168" name="Google Shape;168;p17"/>
          <p:cNvSpPr txBox="1"/>
          <p:nvPr>
            <p:ph type="title"/>
          </p:nvPr>
        </p:nvSpPr>
        <p:spPr>
          <a:xfrm>
            <a:off x="311700" y="445025"/>
            <a:ext cx="86562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Describe Relationships</a:t>
            </a:r>
            <a:endParaRPr>
              <a:solidFill>
                <a:srgbClr val="005047"/>
              </a:solidFill>
            </a:endParaRPr>
          </a:p>
        </p:txBody>
      </p:sp>
      <p:sp>
        <p:nvSpPr>
          <p:cNvPr id="169" name="Google Shape;169;p17"/>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0" name="Google Shape;170;p17"/>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3.6.2 Describing How Two Variables Are Related</a:t>
            </a:r>
            <a:endParaRPr sz="1000"/>
          </a:p>
        </p:txBody>
      </p:sp>
      <p:sp>
        <p:nvSpPr>
          <p:cNvPr id="171" name="Google Shape;171;p17"/>
          <p:cNvSpPr txBox="1"/>
          <p:nvPr>
            <p:ph idx="1" type="body"/>
          </p:nvPr>
        </p:nvSpPr>
        <p:spPr>
          <a:xfrm>
            <a:off x="311700" y="1060625"/>
            <a:ext cx="8520600" cy="525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000"/>
              <a:t>How are the variables related?</a:t>
            </a:r>
            <a:endParaRPr sz="2000"/>
          </a:p>
        </p:txBody>
      </p:sp>
      <p:graphicFrame>
        <p:nvGraphicFramePr>
          <p:cNvPr id="172" name="Google Shape;172;p17"/>
          <p:cNvGraphicFramePr/>
          <p:nvPr/>
        </p:nvGraphicFramePr>
        <p:xfrm>
          <a:off x="377225" y="1585925"/>
          <a:ext cx="3000000" cy="3000000"/>
        </p:xfrm>
        <a:graphic>
          <a:graphicData uri="http://schemas.openxmlformats.org/drawingml/2006/table">
            <a:tbl>
              <a:tblPr>
                <a:noFill/>
                <a:tableStyleId>{43523D10-0F8D-4C3C-A9CA-DAFD9D4F8B88}</a:tableStyleId>
              </a:tblPr>
              <a:tblGrid>
                <a:gridCol w="2186100"/>
                <a:gridCol w="2089650"/>
                <a:gridCol w="2089650"/>
                <a:gridCol w="2089650"/>
              </a:tblGrid>
              <a:tr h="328550">
                <a:tc gridSpan="2" rowSpan="2">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Graph 1 - </a:t>
                      </a:r>
                      <a:r>
                        <a:rPr lang="en">
                          <a:solidFill>
                            <a:schemeClr val="dk1"/>
                          </a:solidFill>
                          <a:latin typeface="Calibri"/>
                          <a:ea typeface="Calibri"/>
                          <a:cs typeface="Calibri"/>
                          <a:sym typeface="Calibri"/>
                        </a:rPr>
                        <a:t>During the month of April, Elena keeps track of the number of inches of rain, or precipitation, recorded for the day and the percentage of people who come to school with rain jackets.</a:t>
                      </a:r>
                      <a:endParaRPr>
                        <a:solidFill>
                          <a:schemeClr val="dk1"/>
                        </a:solidFill>
                        <a:latin typeface="Calibri"/>
                        <a:ea typeface="Calibri"/>
                        <a:cs typeface="Calibri"/>
                        <a:sym typeface="Calibri"/>
                      </a:endParaRPr>
                    </a:p>
                  </a:txBody>
                  <a:tcPr marT="91425" marB="91425" marR="91425" marL="91425"/>
                </a:tc>
                <a:tc rowSpan="2" hMerge="1"/>
                <a:tc gridSpan="2" rowSpan="2">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Graph 2 -</a:t>
                      </a:r>
                      <a:r>
                        <a:rPr lang="en">
                          <a:solidFill>
                            <a:schemeClr val="dk1"/>
                          </a:solidFill>
                          <a:latin typeface="Calibri"/>
                          <a:ea typeface="Calibri"/>
                          <a:cs typeface="Calibri"/>
                          <a:sym typeface="Calibri"/>
                        </a:rPr>
                        <a:t> A school book club has a list of 100 books for its members to read. They keep track of the number of pages in the books the members read from the list and the amount of time it took to read the book.</a:t>
                      </a:r>
                      <a:endParaRPr>
                        <a:solidFill>
                          <a:schemeClr val="dk1"/>
                        </a:solidFill>
                        <a:latin typeface="Calibri"/>
                        <a:ea typeface="Calibri"/>
                        <a:cs typeface="Calibri"/>
                        <a:sym typeface="Calibri"/>
                      </a:endParaRPr>
                    </a:p>
                  </a:txBody>
                  <a:tcPr marT="91425" marB="91425" marR="91425" marL="91425"/>
                </a:tc>
                <a:tc rowSpan="2" hMerge="1"/>
              </a:tr>
              <a:tr h="619850">
                <a:tc gridSpan="2" vMerge="1"/>
                <a:tc hMerge="1" vMerge="1"/>
                <a:tc gridSpan="2" vMerge="1"/>
                <a:tc hMerge="1" vMerge="1"/>
              </a:tr>
            </a:tbl>
          </a:graphicData>
        </a:graphic>
      </p:graphicFrame>
      <p:pic>
        <p:nvPicPr>
          <p:cNvPr id="173" name="Google Shape;173;p17"/>
          <p:cNvPicPr preferRelativeResize="0"/>
          <p:nvPr/>
        </p:nvPicPr>
        <p:blipFill>
          <a:blip r:embed="rId4">
            <a:alphaModFix/>
          </a:blip>
          <a:stretch>
            <a:fillRect/>
          </a:stretch>
        </p:blipFill>
        <p:spPr>
          <a:xfrm>
            <a:off x="1156173" y="2718969"/>
            <a:ext cx="2379200" cy="2008175"/>
          </a:xfrm>
          <a:prstGeom prst="rect">
            <a:avLst/>
          </a:prstGeom>
          <a:noFill/>
          <a:ln>
            <a:noFill/>
          </a:ln>
        </p:spPr>
      </p:pic>
      <p:pic>
        <p:nvPicPr>
          <p:cNvPr id="174" name="Google Shape;174;p17"/>
          <p:cNvPicPr preferRelativeResize="0"/>
          <p:nvPr/>
        </p:nvPicPr>
        <p:blipFill>
          <a:blip r:embed="rId5">
            <a:alphaModFix/>
          </a:blip>
          <a:stretch>
            <a:fillRect/>
          </a:stretch>
        </p:blipFill>
        <p:spPr>
          <a:xfrm>
            <a:off x="5890969" y="2672813"/>
            <a:ext cx="2048306" cy="21005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8" name="Shape 178"/>
        <p:cNvGrpSpPr/>
        <p:nvPr/>
      </p:nvGrpSpPr>
      <p:grpSpPr>
        <a:xfrm>
          <a:off x="0" y="0"/>
          <a:ext cx="0" cy="0"/>
          <a:chOff x="0" y="0"/>
          <a:chExt cx="0" cy="0"/>
        </a:xfrm>
      </p:grpSpPr>
      <p:sp>
        <p:nvSpPr>
          <p:cNvPr id="179" name="Google Shape;179;p18"/>
          <p:cNvSpPr txBox="1"/>
          <p:nvPr>
            <p:ph type="title"/>
          </p:nvPr>
        </p:nvSpPr>
        <p:spPr>
          <a:xfrm>
            <a:off x="311700" y="445025"/>
            <a:ext cx="87492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Describe Relationships</a:t>
            </a:r>
            <a:endParaRPr>
              <a:solidFill>
                <a:srgbClr val="005047"/>
              </a:solidFill>
            </a:endParaRPr>
          </a:p>
        </p:txBody>
      </p:sp>
      <p:sp>
        <p:nvSpPr>
          <p:cNvPr id="180" name="Google Shape;180;p18"/>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1" name="Google Shape;181;p18"/>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3.6.2 Describing How Two Variables Are Related</a:t>
            </a:r>
            <a:endParaRPr sz="1000"/>
          </a:p>
        </p:txBody>
      </p:sp>
      <p:sp>
        <p:nvSpPr>
          <p:cNvPr id="182" name="Google Shape;182;p18"/>
          <p:cNvSpPr txBox="1"/>
          <p:nvPr>
            <p:ph idx="1" type="body"/>
          </p:nvPr>
        </p:nvSpPr>
        <p:spPr>
          <a:xfrm>
            <a:off x="311700" y="1060625"/>
            <a:ext cx="8520600" cy="525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000"/>
              <a:t>How are the variables related?</a:t>
            </a:r>
            <a:endParaRPr sz="2000"/>
          </a:p>
        </p:txBody>
      </p:sp>
      <p:graphicFrame>
        <p:nvGraphicFramePr>
          <p:cNvPr id="183" name="Google Shape;183;p18"/>
          <p:cNvGraphicFramePr/>
          <p:nvPr/>
        </p:nvGraphicFramePr>
        <p:xfrm>
          <a:off x="377225" y="1585925"/>
          <a:ext cx="3000000" cy="3000000"/>
        </p:xfrm>
        <a:graphic>
          <a:graphicData uri="http://schemas.openxmlformats.org/drawingml/2006/table">
            <a:tbl>
              <a:tblPr>
                <a:noFill/>
                <a:tableStyleId>{43523D10-0F8D-4C3C-A9CA-DAFD9D4F8B88}</a:tableStyleId>
              </a:tblPr>
              <a:tblGrid>
                <a:gridCol w="2186100"/>
                <a:gridCol w="2089650"/>
                <a:gridCol w="2089650"/>
                <a:gridCol w="2089650"/>
              </a:tblGrid>
              <a:tr h="328550">
                <a:tc gridSpan="2" rowSpan="2">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Graph 3 - </a:t>
                      </a:r>
                      <a:r>
                        <a:rPr lang="en">
                          <a:solidFill>
                            <a:schemeClr val="dk1"/>
                          </a:solidFill>
                          <a:latin typeface="Calibri"/>
                          <a:ea typeface="Calibri"/>
                          <a:cs typeface="Calibri"/>
                          <a:sym typeface="Calibri"/>
                        </a:rPr>
                        <a:t>Number of tickets left for holiday parties at a venue and noise level at the party.</a:t>
                      </a:r>
                      <a:endParaRPr>
                        <a:solidFill>
                          <a:schemeClr val="dk1"/>
                        </a:solidFill>
                        <a:latin typeface="Calibri"/>
                        <a:ea typeface="Calibri"/>
                        <a:cs typeface="Calibri"/>
                        <a:sym typeface="Calibri"/>
                      </a:endParaRPr>
                    </a:p>
                  </a:txBody>
                  <a:tcPr marT="91425" marB="91425" marR="91425" marL="91425"/>
                </a:tc>
                <a:tc rowSpan="2" hMerge="1"/>
                <a:tc gridSpan="2" rowSpan="2">
                  <a:txBody>
                    <a:bodyPr/>
                    <a:lstStyle/>
                    <a:p>
                      <a:pPr indent="0" lvl="0" marL="0" rtl="0" algn="l">
                        <a:spcBef>
                          <a:spcPts val="0"/>
                        </a:spcBef>
                        <a:spcAft>
                          <a:spcPts val="0"/>
                        </a:spcAft>
                        <a:buNone/>
                      </a:pPr>
                      <a:r>
                        <a:rPr b="1" lang="en">
                          <a:solidFill>
                            <a:schemeClr val="dk1"/>
                          </a:solidFill>
                          <a:latin typeface="Calibri"/>
                          <a:ea typeface="Calibri"/>
                          <a:cs typeface="Calibri"/>
                          <a:sym typeface="Calibri"/>
                        </a:rPr>
                        <a:t>Graph 4 -</a:t>
                      </a:r>
                      <a:r>
                        <a:rPr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The height and score on a test of vocabulary for several children ages 6 to 13.</a:t>
                      </a:r>
                      <a:endParaRPr>
                        <a:solidFill>
                          <a:schemeClr val="dk1"/>
                        </a:solidFill>
                        <a:latin typeface="Calibri"/>
                        <a:ea typeface="Calibri"/>
                        <a:cs typeface="Calibri"/>
                        <a:sym typeface="Calibri"/>
                      </a:endParaRPr>
                    </a:p>
                  </a:txBody>
                  <a:tcPr marT="91425" marB="91425" marR="91425" marL="91425"/>
                </a:tc>
                <a:tc rowSpan="2" hMerge="1"/>
              </a:tr>
              <a:tr h="619850">
                <a:tc gridSpan="2" vMerge="1"/>
                <a:tc hMerge="1" vMerge="1"/>
                <a:tc gridSpan="2" vMerge="1"/>
                <a:tc hMerge="1" vMerge="1"/>
              </a:tr>
            </a:tbl>
          </a:graphicData>
        </a:graphic>
      </p:graphicFrame>
      <p:pic>
        <p:nvPicPr>
          <p:cNvPr id="184" name="Google Shape;184;p18"/>
          <p:cNvPicPr preferRelativeResize="0"/>
          <p:nvPr/>
        </p:nvPicPr>
        <p:blipFill>
          <a:blip r:embed="rId4">
            <a:alphaModFix/>
          </a:blip>
          <a:stretch>
            <a:fillRect/>
          </a:stretch>
        </p:blipFill>
        <p:spPr>
          <a:xfrm>
            <a:off x="1552000" y="2590575"/>
            <a:ext cx="2130300" cy="2212775"/>
          </a:xfrm>
          <a:prstGeom prst="rect">
            <a:avLst/>
          </a:prstGeom>
          <a:noFill/>
          <a:ln>
            <a:noFill/>
          </a:ln>
        </p:spPr>
      </p:pic>
      <p:pic>
        <p:nvPicPr>
          <p:cNvPr id="185" name="Google Shape;185;p18"/>
          <p:cNvPicPr preferRelativeResize="0"/>
          <p:nvPr/>
        </p:nvPicPr>
        <p:blipFill>
          <a:blip r:embed="rId5">
            <a:alphaModFix/>
          </a:blip>
          <a:stretch>
            <a:fillRect/>
          </a:stretch>
        </p:blipFill>
        <p:spPr>
          <a:xfrm>
            <a:off x="5627050" y="2590575"/>
            <a:ext cx="2130300" cy="221173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9" name="Shape 189"/>
        <p:cNvGrpSpPr/>
        <p:nvPr/>
      </p:nvGrpSpPr>
      <p:grpSpPr>
        <a:xfrm>
          <a:off x="0" y="0"/>
          <a:ext cx="0" cy="0"/>
          <a:chOff x="0" y="0"/>
          <a:chExt cx="0" cy="0"/>
        </a:xfrm>
      </p:grpSpPr>
      <p:sp>
        <p:nvSpPr>
          <p:cNvPr id="190" name="Google Shape;190;p19"/>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1" name="Google Shape;191;p19"/>
          <p:cNvSpPr txBox="1"/>
          <p:nvPr>
            <p:ph idx="1" type="body"/>
          </p:nvPr>
        </p:nvSpPr>
        <p:spPr>
          <a:xfrm>
            <a:off x="225050" y="865325"/>
            <a:ext cx="8520600" cy="876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In this scatter plot, which sentence best describes how the two variables are related?</a:t>
            </a:r>
            <a:endParaRPr sz="2200">
              <a:latin typeface="Noto Sans"/>
              <a:ea typeface="Noto Sans"/>
              <a:cs typeface="Noto Sans"/>
              <a:sym typeface="Noto Sans"/>
            </a:endParaRPr>
          </a:p>
        </p:txBody>
      </p:sp>
      <p:sp>
        <p:nvSpPr>
          <p:cNvPr id="192" name="Google Shape;192;p1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pic>
        <p:nvPicPr>
          <p:cNvPr id="193" name="Google Shape;193;p19"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194" name="Google Shape;194;p19">
            <a:hlinkClick action="ppaction://hlinkshowjump?jump=nextslide"/>
          </p:cNvPr>
          <p:cNvSpPr/>
          <p:nvPr/>
        </p:nvSpPr>
        <p:spPr>
          <a:xfrm>
            <a:off x="6731925" y="463745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195" name="Google Shape;195;p19"/>
          <p:cNvSpPr txBox="1"/>
          <p:nvPr/>
        </p:nvSpPr>
        <p:spPr>
          <a:xfrm>
            <a:off x="3994950" y="1471500"/>
            <a:ext cx="4966200" cy="30696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rgbClr val="424242"/>
              </a:buClr>
              <a:buSzPts val="2000"/>
              <a:buFont typeface="Noto Sans"/>
              <a:buAutoNum type="alphaLcPeriod"/>
            </a:pPr>
            <a:r>
              <a:rPr lang="en" sz="2000">
                <a:solidFill>
                  <a:srgbClr val="424242"/>
                </a:solidFill>
                <a:latin typeface="Calibri"/>
                <a:ea typeface="Calibri"/>
                <a:cs typeface="Calibri"/>
                <a:sym typeface="Calibri"/>
              </a:rPr>
              <a:t>The more hot dogs that are bought, the more sodas that are bought.</a:t>
            </a:r>
            <a:endParaRPr baseline="30000" sz="2000">
              <a:solidFill>
                <a:srgbClr val="424242"/>
              </a:solidFill>
              <a:latin typeface="Noto Sans"/>
              <a:ea typeface="Noto Sans"/>
              <a:cs typeface="Noto Sans"/>
              <a:sym typeface="Noto Sans"/>
            </a:endParaRPr>
          </a:p>
          <a:p>
            <a:pPr indent="-355600" lvl="0" marL="457200" rtl="0" algn="l">
              <a:spcBef>
                <a:spcPts val="1000"/>
              </a:spcBef>
              <a:spcAft>
                <a:spcPts val="0"/>
              </a:spcAft>
              <a:buClr>
                <a:srgbClr val="424242"/>
              </a:buClr>
              <a:buSzPts val="2000"/>
              <a:buFont typeface="Noto Sans"/>
              <a:buAutoNum type="alphaLcPeriod"/>
            </a:pPr>
            <a:r>
              <a:rPr lang="en" sz="2000">
                <a:solidFill>
                  <a:srgbClr val="424242"/>
                </a:solidFill>
                <a:latin typeface="Calibri"/>
                <a:ea typeface="Calibri"/>
                <a:cs typeface="Calibri"/>
                <a:sym typeface="Calibri"/>
              </a:rPr>
              <a:t>Hot dog prices and small soft drink prices are not related.</a:t>
            </a:r>
            <a:endParaRPr sz="2000">
              <a:solidFill>
                <a:srgbClr val="424242"/>
              </a:solidFill>
              <a:latin typeface="Noto Sans"/>
              <a:ea typeface="Noto Sans"/>
              <a:cs typeface="Noto Sans"/>
              <a:sym typeface="Noto Sans"/>
            </a:endParaRPr>
          </a:p>
          <a:p>
            <a:pPr indent="-355600" lvl="0" marL="457200" rtl="0" algn="l">
              <a:spcBef>
                <a:spcPts val="1000"/>
              </a:spcBef>
              <a:spcAft>
                <a:spcPts val="0"/>
              </a:spcAft>
              <a:buClr>
                <a:srgbClr val="424242"/>
              </a:buClr>
              <a:buSzPts val="2000"/>
              <a:buFont typeface="Noto Sans"/>
              <a:buAutoNum type="alphaLcPeriod"/>
            </a:pPr>
            <a:r>
              <a:rPr lang="en" sz="2000">
                <a:solidFill>
                  <a:srgbClr val="424242"/>
                </a:solidFill>
                <a:latin typeface="Calibri"/>
                <a:ea typeface="Calibri"/>
                <a:cs typeface="Calibri"/>
                <a:sym typeface="Calibri"/>
              </a:rPr>
              <a:t>At different locations, as hot dog prices increase, small soda prices also increase.</a:t>
            </a:r>
            <a:endParaRPr sz="2000">
              <a:solidFill>
                <a:srgbClr val="424242"/>
              </a:solidFill>
              <a:latin typeface="Noto Sans"/>
              <a:ea typeface="Noto Sans"/>
              <a:cs typeface="Noto Sans"/>
              <a:sym typeface="Noto Sans"/>
            </a:endParaRPr>
          </a:p>
          <a:p>
            <a:pPr indent="-355600" lvl="0" marL="457200" rtl="0" algn="l">
              <a:spcBef>
                <a:spcPts val="1000"/>
              </a:spcBef>
              <a:spcAft>
                <a:spcPts val="0"/>
              </a:spcAft>
              <a:buClr>
                <a:srgbClr val="424242"/>
              </a:buClr>
              <a:buSzPts val="2000"/>
              <a:buFont typeface="Noto Sans"/>
              <a:buAutoNum type="alphaLcPeriod"/>
            </a:pPr>
            <a:r>
              <a:rPr lang="en" sz="2000">
                <a:solidFill>
                  <a:srgbClr val="424242"/>
                </a:solidFill>
                <a:latin typeface="Calibri"/>
                <a:ea typeface="Calibri"/>
                <a:cs typeface="Calibri"/>
                <a:sym typeface="Calibri"/>
              </a:rPr>
              <a:t>As hot dog prices go up, soft drink prices go down.</a:t>
            </a:r>
            <a:endParaRPr sz="2000">
              <a:solidFill>
                <a:srgbClr val="424242"/>
              </a:solidFill>
              <a:latin typeface="Noto Sans"/>
              <a:ea typeface="Noto Sans"/>
              <a:cs typeface="Noto Sans"/>
              <a:sym typeface="Noto Sans"/>
            </a:endParaRPr>
          </a:p>
          <a:p>
            <a:pPr indent="0" lvl="0" marL="0" rtl="0" algn="l">
              <a:spcBef>
                <a:spcPts val="1000"/>
              </a:spcBef>
              <a:spcAft>
                <a:spcPts val="0"/>
              </a:spcAft>
              <a:buNone/>
            </a:pPr>
            <a:r>
              <a:t/>
            </a:r>
            <a:endParaRPr sz="2000">
              <a:solidFill>
                <a:srgbClr val="424242"/>
              </a:solidFill>
              <a:latin typeface="Calibri"/>
              <a:ea typeface="Calibri"/>
              <a:cs typeface="Calibri"/>
              <a:sym typeface="Calibri"/>
            </a:endParaRPr>
          </a:p>
        </p:txBody>
      </p:sp>
      <p:sp>
        <p:nvSpPr>
          <p:cNvPr id="196" name="Google Shape;196;p19"/>
          <p:cNvSpPr txBox="1"/>
          <p:nvPr/>
        </p:nvSpPr>
        <p:spPr>
          <a:xfrm>
            <a:off x="377450" y="4658600"/>
            <a:ext cx="63213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solidFill>
                  <a:schemeClr val="dk2"/>
                </a:solidFill>
                <a:latin typeface="Calibri"/>
                <a:ea typeface="Calibri"/>
                <a:cs typeface="Calibri"/>
                <a:sym typeface="Calibri"/>
              </a:rPr>
              <a:t>3.6.2 Describing How Two Variables Are Related</a:t>
            </a:r>
            <a:endParaRPr/>
          </a:p>
        </p:txBody>
      </p:sp>
      <p:pic>
        <p:nvPicPr>
          <p:cNvPr id="197" name="Google Shape;197;p19"/>
          <p:cNvPicPr preferRelativeResize="0"/>
          <p:nvPr/>
        </p:nvPicPr>
        <p:blipFill>
          <a:blip r:embed="rId5">
            <a:alphaModFix/>
          </a:blip>
          <a:stretch>
            <a:fillRect/>
          </a:stretch>
        </p:blipFill>
        <p:spPr>
          <a:xfrm>
            <a:off x="503400" y="1651675"/>
            <a:ext cx="3195600" cy="29857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01" name="Shape 201"/>
        <p:cNvGrpSpPr/>
        <p:nvPr/>
      </p:nvGrpSpPr>
      <p:grpSpPr>
        <a:xfrm>
          <a:off x="0" y="0"/>
          <a:ext cx="0" cy="0"/>
          <a:chOff x="0" y="0"/>
          <a:chExt cx="0" cy="0"/>
        </a:xfrm>
      </p:grpSpPr>
      <p:sp>
        <p:nvSpPr>
          <p:cNvPr id="202" name="Google Shape;202;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203" name="Google Shape;203;p20"/>
          <p:cNvSpPr txBox="1"/>
          <p:nvPr>
            <p:ph idx="1" type="body"/>
          </p:nvPr>
        </p:nvSpPr>
        <p:spPr>
          <a:xfrm>
            <a:off x="311700" y="1152475"/>
            <a:ext cx="3974100" cy="35748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a:solidFill>
                  <a:srgbClr val="1D2125"/>
                </a:solidFill>
              </a:rPr>
              <a:t>Causal Relationships </a:t>
            </a:r>
            <a:endParaRPr>
              <a:solidFill>
                <a:srgbClr val="1D2125"/>
              </a:solidFill>
            </a:endParaRPr>
          </a:p>
          <a:p>
            <a:pPr indent="0" lvl="0" marL="0" rtl="0" algn="l">
              <a:spcBef>
                <a:spcPts val="0"/>
              </a:spcBef>
              <a:spcAft>
                <a:spcPts val="0"/>
              </a:spcAft>
              <a:buNone/>
            </a:pPr>
            <a:r>
              <a:rPr lang="en">
                <a:solidFill>
                  <a:srgbClr val="1D2125"/>
                </a:solidFill>
              </a:rPr>
              <a:t>A panel is rating different kinds of potato chips. The scatter plot shows the relationship between their average rating and the price of the chips, along with the line of best fit. </a:t>
            </a:r>
            <a:endParaRPr>
              <a:solidFill>
                <a:srgbClr val="1D2125"/>
              </a:solidFill>
            </a:endParaRPr>
          </a:p>
          <a:p>
            <a:pPr indent="0" lvl="0" marL="0" rtl="0" algn="l">
              <a:spcBef>
                <a:spcPts val="1200"/>
              </a:spcBef>
              <a:spcAft>
                <a:spcPts val="0"/>
              </a:spcAft>
              <a:buNone/>
            </a:pPr>
            <a:r>
              <a:t/>
            </a:r>
            <a:endParaRPr>
              <a:solidFill>
                <a:srgbClr val="1D2125"/>
              </a:solidFill>
            </a:endParaRPr>
          </a:p>
          <a:p>
            <a:pPr indent="-342900" lvl="0" marL="457200" rtl="0" algn="l">
              <a:spcBef>
                <a:spcPts val="1200"/>
              </a:spcBef>
              <a:spcAft>
                <a:spcPts val="0"/>
              </a:spcAft>
              <a:buClr>
                <a:srgbClr val="1D2125"/>
              </a:buClr>
              <a:buSzPts val="1800"/>
              <a:buAutoNum type="arabicPeriod"/>
            </a:pPr>
            <a:r>
              <a:rPr lang="en">
                <a:solidFill>
                  <a:srgbClr val="1D2125"/>
                </a:solidFill>
              </a:rPr>
              <a:t>How could the variables be related?</a:t>
            </a:r>
            <a:endParaRPr>
              <a:solidFill>
                <a:srgbClr val="1D2125"/>
              </a:solidFill>
            </a:endParaRPr>
          </a:p>
          <a:p>
            <a:pPr indent="-342900" lvl="0" marL="457200" rtl="0" algn="l">
              <a:spcBef>
                <a:spcPts val="0"/>
              </a:spcBef>
              <a:spcAft>
                <a:spcPts val="0"/>
              </a:spcAft>
              <a:buClr>
                <a:srgbClr val="1D2125"/>
              </a:buClr>
              <a:buSzPts val="1800"/>
              <a:buAutoNum type="arabicPeriod"/>
            </a:pPr>
            <a:r>
              <a:rPr lang="en">
                <a:solidFill>
                  <a:srgbClr val="1D2125"/>
                </a:solidFill>
              </a:rPr>
              <a:t>Does this represent a causal relationship or simply an association?</a:t>
            </a:r>
            <a:endParaRPr>
              <a:solidFill>
                <a:srgbClr val="1D2125"/>
              </a:solidFill>
            </a:endParaRPr>
          </a:p>
        </p:txBody>
      </p:sp>
      <p:pic>
        <p:nvPicPr>
          <p:cNvPr id="204" name="Google Shape;204;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05" name="Google Shape;205;p20"/>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6" name="Google Shape;206;p20"/>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3.6.2 Describing How Two Variables Are Related </a:t>
            </a:r>
            <a:r>
              <a:rPr lang="en" sz="1000"/>
              <a:t>- Additional Resources</a:t>
            </a:r>
            <a:endParaRPr/>
          </a:p>
        </p:txBody>
      </p:sp>
      <p:pic>
        <p:nvPicPr>
          <p:cNvPr id="207" name="Google Shape;207;p20"/>
          <p:cNvPicPr preferRelativeResize="0"/>
          <p:nvPr/>
        </p:nvPicPr>
        <p:blipFill>
          <a:blip r:embed="rId4">
            <a:alphaModFix/>
          </a:blip>
          <a:stretch>
            <a:fillRect/>
          </a:stretch>
        </p:blipFill>
        <p:spPr>
          <a:xfrm>
            <a:off x="5100500" y="1050450"/>
            <a:ext cx="3586303" cy="33284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11" name="Shape 211"/>
        <p:cNvGrpSpPr/>
        <p:nvPr/>
      </p:nvGrpSpPr>
      <p:grpSpPr>
        <a:xfrm>
          <a:off x="0" y="0"/>
          <a:ext cx="0" cy="0"/>
          <a:chOff x="0" y="0"/>
          <a:chExt cx="0" cy="0"/>
        </a:xfrm>
      </p:grpSpPr>
      <p:sp>
        <p:nvSpPr>
          <p:cNvPr id="212" name="Google Shape;212;p21"/>
          <p:cNvSpPr txBox="1"/>
          <p:nvPr>
            <p:ph idx="4294967295" type="title"/>
          </p:nvPr>
        </p:nvSpPr>
        <p:spPr>
          <a:xfrm>
            <a:off x="311700" y="4450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213" name="Google Shape;213;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4" name="Google Shape;214;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5" name="Google Shape;215;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6" name="Google Shape;216;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7" name="Google Shape;217;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18" name="Google Shape;218;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19" name="Google Shape;219;p21"/>
          <p:cNvCxnSpPr>
            <a:stCxn id="213" idx="2"/>
            <a:endCxn id="21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20" name="Google Shape;220;p21"/>
          <p:cNvCxnSpPr>
            <a:stCxn id="215" idx="3"/>
            <a:endCxn id="21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21" name="Google Shape;221;p21"/>
          <p:cNvCxnSpPr>
            <a:stCxn id="214" idx="3"/>
            <a:endCxn id="21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22" name="Google Shape;222;p21"/>
          <p:cNvCxnSpPr>
            <a:stCxn id="216" idx="3"/>
            <a:endCxn id="21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23" name="Google Shape;223;p21"/>
          <p:cNvCxnSpPr>
            <a:stCxn id="218" idx="3"/>
            <a:endCxn id="21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24" name="Google Shape;224;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25" name="Google Shape;225;p21"/>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226" name="Google Shape;226;p21"/>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pic>
        <p:nvPicPr>
          <p:cNvPr id="227" name="Google Shape;227;p21" title="hugeicons_chart-down.png"/>
          <p:cNvPicPr preferRelativeResize="0"/>
          <p:nvPr/>
        </p:nvPicPr>
        <p:blipFill>
          <a:blip r:embed="rId4">
            <a:alphaModFix/>
          </a:blip>
          <a:stretch>
            <a:fillRect/>
          </a:stretch>
        </p:blipFill>
        <p:spPr>
          <a:xfrm>
            <a:off x="4902145" y="3393680"/>
            <a:ext cx="228600" cy="228600"/>
          </a:xfrm>
          <a:prstGeom prst="rect">
            <a:avLst/>
          </a:prstGeom>
          <a:noFill/>
          <a:ln>
            <a:noFill/>
          </a:ln>
        </p:spPr>
      </p:pic>
      <p:sp>
        <p:nvSpPr>
          <p:cNvPr id="228" name="Google Shape;228;p21"/>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424242"/>
                </a:solidFill>
                <a:latin typeface="Noto Sans"/>
                <a:ea typeface="Noto Sans"/>
                <a:cs typeface="Noto Sans"/>
                <a:sym typeface="Noto Sans"/>
              </a:rPr>
              <a:t>Cool Down</a:t>
            </a:r>
            <a:endParaRPr sz="1000">
              <a:solidFill>
                <a:srgbClr val="424242"/>
              </a:solidFill>
              <a:latin typeface="Noto Sans"/>
              <a:ea typeface="Noto Sans"/>
              <a:cs typeface="Noto Sans"/>
              <a:sym typeface="Noto Sans"/>
            </a:endParaRPr>
          </a:p>
        </p:txBody>
      </p:sp>
      <p:sp>
        <p:nvSpPr>
          <p:cNvPr id="229" name="Google Shape;229;p21"/>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230" name="Google Shape;230;p21"/>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231" name="Google Shape;231;p21" title="hugeicons_start-up-02.png"/>
          <p:cNvPicPr preferRelativeResize="0"/>
          <p:nvPr/>
        </p:nvPicPr>
        <p:blipFill>
          <a:blip r:embed="rId5">
            <a:alphaModFix/>
          </a:blip>
          <a:stretch>
            <a:fillRect/>
          </a:stretch>
        </p:blipFill>
        <p:spPr>
          <a:xfrm>
            <a:off x="1084454" y="1748217"/>
            <a:ext cx="228600" cy="228600"/>
          </a:xfrm>
          <a:prstGeom prst="rect">
            <a:avLst/>
          </a:prstGeom>
          <a:noFill/>
          <a:ln>
            <a:noFill/>
          </a:ln>
        </p:spPr>
      </p:pic>
      <p:sp>
        <p:nvSpPr>
          <p:cNvPr id="232" name="Google Shape;232;p21"/>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233" name="Google Shape;233;p21" title="hugeicons_task-done-01.png"/>
          <p:cNvPicPr preferRelativeResize="0"/>
          <p:nvPr/>
        </p:nvPicPr>
        <p:blipFill>
          <a:blip r:embed="rId6">
            <a:alphaModFix/>
          </a:blip>
          <a:stretch>
            <a:fillRect/>
          </a:stretch>
        </p:blipFill>
        <p:spPr>
          <a:xfrm>
            <a:off x="1837944" y="3413760"/>
            <a:ext cx="228600" cy="228600"/>
          </a:xfrm>
          <a:prstGeom prst="rect">
            <a:avLst/>
          </a:prstGeom>
          <a:noFill/>
          <a:ln>
            <a:noFill/>
          </a:ln>
        </p:spPr>
      </p:pic>
      <p:pic>
        <p:nvPicPr>
          <p:cNvPr id="234" name="Google Shape;234;p21" title="hugeicons_task-done-01.png"/>
          <p:cNvPicPr preferRelativeResize="0"/>
          <p:nvPr/>
        </p:nvPicPr>
        <p:blipFill>
          <a:blip r:embed="rId6">
            <a:alphaModFix/>
          </a:blip>
          <a:stretch>
            <a:fillRect/>
          </a:stretch>
        </p:blipFill>
        <p:spPr>
          <a:xfrm>
            <a:off x="3630168" y="1731264"/>
            <a:ext cx="228600" cy="228600"/>
          </a:xfrm>
          <a:prstGeom prst="rect">
            <a:avLst/>
          </a:prstGeom>
          <a:noFill/>
          <a:ln>
            <a:noFill/>
          </a:ln>
        </p:spPr>
      </p:pic>
      <p:pic>
        <p:nvPicPr>
          <p:cNvPr id="235" name="Google Shape;235;p21" title="hugeicons_centralized.png"/>
          <p:cNvPicPr preferRelativeResize="0"/>
          <p:nvPr/>
        </p:nvPicPr>
        <p:blipFill>
          <a:blip r:embed="rId7">
            <a:alphaModFix/>
          </a:blip>
          <a:stretch>
            <a:fillRect/>
          </a:stretch>
        </p:blipFill>
        <p:spPr>
          <a:xfrm>
            <a:off x="7799832" y="3413760"/>
            <a:ext cx="228600" cy="228600"/>
          </a:xfrm>
          <a:prstGeom prst="rect">
            <a:avLst/>
          </a:prstGeom>
          <a:noFill/>
          <a:ln>
            <a:noFill/>
          </a:ln>
        </p:spPr>
      </p:pic>
      <p:pic>
        <p:nvPicPr>
          <p:cNvPr id="236" name="Google Shape;236;p21" title="hugeicons_pencil.png"/>
          <p:cNvPicPr preferRelativeResize="0"/>
          <p:nvPr/>
        </p:nvPicPr>
        <p:blipFill>
          <a:blip r:embed="rId8">
            <a:alphaModFix/>
          </a:blip>
          <a:stretch>
            <a:fillRect/>
          </a:stretch>
        </p:blipFill>
        <p:spPr>
          <a:xfrm>
            <a:off x="6519672" y="1749552"/>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0" name="Shape 240"/>
        <p:cNvGrpSpPr/>
        <p:nvPr/>
      </p:nvGrpSpPr>
      <p:grpSpPr>
        <a:xfrm>
          <a:off x="0" y="0"/>
          <a:ext cx="0" cy="0"/>
          <a:chOff x="0" y="0"/>
          <a:chExt cx="0" cy="0"/>
        </a:xfrm>
      </p:grpSpPr>
      <p:sp>
        <p:nvSpPr>
          <p:cNvPr id="241" name="Google Shape;241;p22"/>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“Causal” Relationships</a:t>
            </a:r>
            <a:endParaRPr sz="2600">
              <a:solidFill>
                <a:srgbClr val="005047"/>
              </a:solidFill>
            </a:endParaRPr>
          </a:p>
        </p:txBody>
      </p:sp>
      <p:sp>
        <p:nvSpPr>
          <p:cNvPr id="242" name="Google Shape;242;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3" name="Google Shape;243;p22"/>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3.6.3 Using the Term Causal Relationship</a:t>
            </a:r>
            <a:endParaRPr sz="1000"/>
          </a:p>
        </p:txBody>
      </p:sp>
      <p:pic>
        <p:nvPicPr>
          <p:cNvPr id="244" name="Google Shape;244;p22"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45" name="Google Shape;245;p22"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46" name="Google Shape;246;p22"/>
          <p:cNvSpPr/>
          <p:nvPr/>
        </p:nvSpPr>
        <p:spPr>
          <a:xfrm>
            <a:off x="4779300" y="1160325"/>
            <a:ext cx="3907500" cy="14634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323850" lvl="0" marL="457200" rtl="0" algn="l">
              <a:lnSpc>
                <a:spcPct val="115000"/>
              </a:lnSpc>
              <a:spcBef>
                <a:spcPts val="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Write an initial draft explanation. </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Share your response and get feedback.</a:t>
            </a:r>
            <a:endParaRPr sz="1500">
              <a:solidFill>
                <a:schemeClr val="dk1"/>
              </a:solidFill>
              <a:latin typeface="Calibri"/>
              <a:ea typeface="Calibri"/>
              <a:cs typeface="Calibri"/>
              <a:sym typeface="Calibri"/>
            </a:endParaRPr>
          </a:p>
          <a:p>
            <a:pPr indent="-323850" lvl="0" marL="457200" rtl="0" algn="l">
              <a:lnSpc>
                <a:spcPct val="115000"/>
              </a:lnSpc>
              <a:spcBef>
                <a:spcPts val="0"/>
              </a:spcBef>
              <a:spcAft>
                <a:spcPts val="0"/>
              </a:spcAft>
              <a:buClr>
                <a:schemeClr val="dk1"/>
              </a:buClr>
              <a:buSzPts val="1500"/>
              <a:buFont typeface="Calibri"/>
              <a:buAutoNum type="arabicPeriod"/>
            </a:pPr>
            <a:r>
              <a:rPr lang="en" sz="1500">
                <a:solidFill>
                  <a:schemeClr val="dk1"/>
                </a:solidFill>
                <a:latin typeface="Calibri"/>
                <a:ea typeface="Calibri"/>
                <a:cs typeface="Calibri"/>
                <a:sym typeface="Calibri"/>
              </a:rPr>
              <a:t>Revise your draft based on the feedback received.</a:t>
            </a:r>
            <a:endParaRPr sz="1100">
              <a:solidFill>
                <a:schemeClr val="dk1"/>
              </a:solidFill>
            </a:endParaRPr>
          </a:p>
          <a:p>
            <a:pPr indent="0" lvl="0" marL="0" rtl="0" algn="r">
              <a:spcBef>
                <a:spcPts val="0"/>
              </a:spcBef>
              <a:spcAft>
                <a:spcPts val="500"/>
              </a:spcAft>
              <a:buNone/>
            </a:pPr>
            <a:r>
              <a:rPr lang="en" sz="1000">
                <a:solidFill>
                  <a:schemeClr val="dk1"/>
                </a:solidFill>
                <a:latin typeface="Calibri"/>
                <a:ea typeface="Calibri"/>
                <a:cs typeface="Calibri"/>
                <a:sym typeface="Calibri"/>
              </a:rPr>
              <a:t>Stronger</a:t>
            </a:r>
            <a:r>
              <a:rPr lang="en" sz="1000">
                <a:solidFill>
                  <a:schemeClr val="dk1"/>
                </a:solidFill>
                <a:latin typeface="Calibri"/>
                <a:ea typeface="Calibri"/>
                <a:cs typeface="Calibri"/>
                <a:sym typeface="Calibri"/>
              </a:rPr>
              <a:t> and Clearer Each Time</a:t>
            </a:r>
            <a:endParaRPr sz="1000">
              <a:latin typeface="Calibri"/>
              <a:ea typeface="Calibri"/>
              <a:cs typeface="Calibri"/>
              <a:sym typeface="Calibri"/>
            </a:endParaRPr>
          </a:p>
        </p:txBody>
      </p:sp>
      <p:sp>
        <p:nvSpPr>
          <p:cNvPr id="247" name="Google Shape;247;p22"/>
          <p:cNvSpPr/>
          <p:nvPr/>
        </p:nvSpPr>
        <p:spPr>
          <a:xfrm>
            <a:off x="4779300" y="2754025"/>
            <a:ext cx="3907500" cy="20475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1000"/>
              </a:spcBef>
              <a:spcAft>
                <a:spcPts val="0"/>
              </a:spcAft>
              <a:buSzPts val="1500"/>
              <a:buFont typeface="Calibri"/>
              <a:buAutoNum type="arabicPeriod"/>
            </a:pPr>
            <a:r>
              <a:rPr lang="en" sz="1500">
                <a:latin typeface="Calibri"/>
                <a:ea typeface="Calibri"/>
                <a:cs typeface="Calibri"/>
                <a:sym typeface="Calibri"/>
              </a:rPr>
              <a:t>Brainstorm</a:t>
            </a:r>
            <a:r>
              <a:rPr lang="en" sz="1500">
                <a:latin typeface="Calibri"/>
                <a:ea typeface="Calibri"/>
                <a:cs typeface="Calibri"/>
                <a:sym typeface="Calibri"/>
              </a:rPr>
              <a:t> pairs of variables.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Use the sentence stems: </a:t>
            </a:r>
            <a:endParaRPr sz="1500">
              <a:latin typeface="Calibri"/>
              <a:ea typeface="Calibri"/>
              <a:cs typeface="Calibri"/>
              <a:sym typeface="Calibri"/>
            </a:endParaRPr>
          </a:p>
          <a:p>
            <a:pPr indent="0" lvl="0" marL="457200" rtl="0" algn="l">
              <a:spcBef>
                <a:spcPts val="500"/>
              </a:spcBef>
              <a:spcAft>
                <a:spcPts val="0"/>
              </a:spcAft>
              <a:buNone/>
            </a:pPr>
            <a:r>
              <a:rPr lang="en" sz="1500">
                <a:latin typeface="Calibri"/>
                <a:ea typeface="Calibri"/>
                <a:cs typeface="Calibri"/>
                <a:sym typeface="Calibri"/>
              </a:rPr>
              <a:t>“ ___ reminds me of ___ because …”</a:t>
            </a:r>
            <a:endParaRPr sz="1500">
              <a:latin typeface="Calibri"/>
              <a:ea typeface="Calibri"/>
              <a:cs typeface="Calibri"/>
              <a:sym typeface="Calibri"/>
            </a:endParaRPr>
          </a:p>
          <a:p>
            <a:pPr indent="0" lvl="0" marL="457200" rtl="0" algn="l">
              <a:spcBef>
                <a:spcPts val="500"/>
              </a:spcBef>
              <a:spcAft>
                <a:spcPts val="0"/>
              </a:spcAft>
              <a:buNone/>
            </a:pPr>
            <a:r>
              <a:rPr lang="en" sz="1500">
                <a:latin typeface="Calibri"/>
                <a:ea typeface="Calibri"/>
                <a:cs typeface="Calibri"/>
                <a:sym typeface="Calibri"/>
              </a:rPr>
              <a:t>“___’s idea reminds me of … “</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Analyze which pairs of variables best fit each condition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248" name="Google Shape;248;p22"/>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or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 </a:t>
            </a:r>
            <a:endParaRPr i="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2" name="Shape 252"/>
        <p:cNvGrpSpPr/>
        <p:nvPr/>
      </p:nvGrpSpPr>
      <p:grpSpPr>
        <a:xfrm>
          <a:off x="0" y="0"/>
          <a:ext cx="0" cy="0"/>
          <a:chOff x="0" y="0"/>
          <a:chExt cx="0" cy="0"/>
        </a:xfrm>
      </p:grpSpPr>
      <p:sp>
        <p:nvSpPr>
          <p:cNvPr id="253" name="Google Shape;253;p23"/>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rgbClr val="005047"/>
                </a:solidFill>
              </a:rPr>
              <a:t>Le</a:t>
            </a:r>
            <a:r>
              <a:rPr lang="en" sz="2600">
                <a:solidFill>
                  <a:srgbClr val="005047"/>
                </a:solidFill>
              </a:rPr>
              <a:t>arning Activity </a:t>
            </a:r>
            <a:r>
              <a:rPr lang="en" sz="2600"/>
              <a:t>- </a:t>
            </a:r>
            <a:r>
              <a:rPr lang="en" sz="2600"/>
              <a:t>“Causal” Relationships</a:t>
            </a:r>
            <a:endParaRPr>
              <a:solidFill>
                <a:srgbClr val="005047"/>
              </a:solidFill>
            </a:endParaRPr>
          </a:p>
        </p:txBody>
      </p:sp>
      <p:sp>
        <p:nvSpPr>
          <p:cNvPr id="254" name="Google Shape;254;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5" name="Google Shape;255;p23"/>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3.6.3 Using the Term Causal Relationship</a:t>
            </a:r>
            <a:endParaRPr sz="1000"/>
          </a:p>
        </p:txBody>
      </p:sp>
      <p:sp>
        <p:nvSpPr>
          <p:cNvPr id="256" name="Google Shape;256;p23"/>
          <p:cNvSpPr txBox="1"/>
          <p:nvPr/>
        </p:nvSpPr>
        <p:spPr>
          <a:xfrm>
            <a:off x="311700" y="1211250"/>
            <a:ext cx="8520600" cy="3388800"/>
          </a:xfrm>
          <a:prstGeom prst="rect">
            <a:avLst/>
          </a:prstGeom>
          <a:solidFill>
            <a:srgbClr val="F1F1F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None/>
            </a:pPr>
            <a:r>
              <a:rPr lang="en" sz="2200">
                <a:latin typeface="Calibri"/>
                <a:ea typeface="Calibri"/>
                <a:cs typeface="Calibri"/>
                <a:sym typeface="Calibri"/>
              </a:rPr>
              <a:t>The phrases “</a:t>
            </a:r>
            <a:r>
              <a:rPr b="1" lang="en" sz="2200">
                <a:latin typeface="Calibri"/>
                <a:ea typeface="Calibri"/>
                <a:cs typeface="Calibri"/>
                <a:sym typeface="Calibri"/>
              </a:rPr>
              <a:t>correlation, not causation</a:t>
            </a:r>
            <a:r>
              <a:rPr lang="en" sz="2200">
                <a:latin typeface="Calibri"/>
                <a:ea typeface="Calibri"/>
                <a:cs typeface="Calibri"/>
                <a:sym typeface="Calibri"/>
              </a:rPr>
              <a:t>” or “</a:t>
            </a:r>
            <a:r>
              <a:rPr b="1" lang="en" sz="2200">
                <a:latin typeface="Calibri"/>
                <a:ea typeface="Calibri"/>
                <a:cs typeface="Calibri"/>
                <a:sym typeface="Calibri"/>
              </a:rPr>
              <a:t>association, not causation</a:t>
            </a:r>
            <a:r>
              <a:rPr lang="en" sz="2200">
                <a:latin typeface="Calibri"/>
                <a:ea typeface="Calibri"/>
                <a:cs typeface="Calibri"/>
                <a:sym typeface="Calibri"/>
              </a:rPr>
              <a:t>” are often used to refer to situations in which there is a relationship, but it is </a:t>
            </a:r>
            <a:r>
              <a:rPr b="1" lang="en" sz="2200">
                <a:latin typeface="Calibri"/>
                <a:ea typeface="Calibri"/>
                <a:cs typeface="Calibri"/>
                <a:sym typeface="Calibri"/>
              </a:rPr>
              <a:t>not a causal relationship</a:t>
            </a:r>
            <a:r>
              <a:rPr lang="en" sz="2200">
                <a:latin typeface="Calibri"/>
                <a:ea typeface="Calibri"/>
                <a:cs typeface="Calibri"/>
                <a:sym typeface="Calibri"/>
              </a:rPr>
              <a:t>. </a:t>
            </a:r>
            <a:endParaRPr sz="2200">
              <a:latin typeface="Calibri"/>
              <a:ea typeface="Calibri"/>
              <a:cs typeface="Calibri"/>
              <a:sym typeface="Calibri"/>
            </a:endParaRPr>
          </a:p>
          <a:p>
            <a:pPr indent="0" lvl="0" marL="0" marR="0" rtl="0" algn="ctr">
              <a:lnSpc>
                <a:spcPct val="100000"/>
              </a:lnSpc>
              <a:spcBef>
                <a:spcPts val="0"/>
              </a:spcBef>
              <a:spcAft>
                <a:spcPts val="0"/>
              </a:spcAft>
              <a:buNone/>
            </a:pPr>
            <a:r>
              <a:t/>
            </a:r>
            <a:endParaRPr sz="2200">
              <a:latin typeface="Calibri"/>
              <a:ea typeface="Calibri"/>
              <a:cs typeface="Calibri"/>
              <a:sym typeface="Calibri"/>
            </a:endParaRPr>
          </a:p>
          <a:p>
            <a:pPr indent="0" lvl="0" marL="0" marR="0" rtl="0" algn="ctr">
              <a:lnSpc>
                <a:spcPct val="100000"/>
              </a:lnSpc>
              <a:spcBef>
                <a:spcPts val="0"/>
              </a:spcBef>
              <a:spcAft>
                <a:spcPts val="0"/>
              </a:spcAft>
              <a:buNone/>
            </a:pPr>
            <a:r>
              <a:rPr lang="en" sz="2200">
                <a:latin typeface="Calibri"/>
                <a:ea typeface="Calibri"/>
                <a:cs typeface="Calibri"/>
                <a:sym typeface="Calibri"/>
              </a:rPr>
              <a:t>While </a:t>
            </a:r>
            <a:r>
              <a:rPr b="1" lang="en" sz="2200">
                <a:latin typeface="Calibri"/>
                <a:ea typeface="Calibri"/>
                <a:cs typeface="Calibri"/>
                <a:sym typeface="Calibri"/>
              </a:rPr>
              <a:t>correlation is used to describe the strength </a:t>
            </a:r>
            <a:r>
              <a:rPr lang="en" sz="2200">
                <a:latin typeface="Calibri"/>
                <a:ea typeface="Calibri"/>
                <a:cs typeface="Calibri"/>
                <a:sym typeface="Calibri"/>
              </a:rPr>
              <a:t>of the relationship between variables,  a causal relationship means a change in one of the variables actually causes a change in the other variable.</a:t>
            </a:r>
            <a:endParaRPr sz="2200">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0" name="Shape 260"/>
        <p:cNvGrpSpPr/>
        <p:nvPr/>
      </p:nvGrpSpPr>
      <p:grpSpPr>
        <a:xfrm>
          <a:off x="0" y="0"/>
          <a:ext cx="0" cy="0"/>
          <a:chOff x="0" y="0"/>
          <a:chExt cx="0" cy="0"/>
        </a:xfrm>
      </p:grpSpPr>
      <p:sp>
        <p:nvSpPr>
          <p:cNvPr id="261" name="Google Shape;261;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solidFill>
                  <a:srgbClr val="005047"/>
                </a:solidFill>
              </a:rPr>
              <a:t>Le</a:t>
            </a:r>
            <a:r>
              <a:rPr lang="en" sz="2600">
                <a:solidFill>
                  <a:srgbClr val="005047"/>
                </a:solidFill>
              </a:rPr>
              <a:t>arning Activity - </a:t>
            </a:r>
            <a:r>
              <a:rPr lang="en" sz="2600"/>
              <a:t>“Causal” Relationships</a:t>
            </a:r>
            <a:r>
              <a:rPr lang="en">
                <a:solidFill>
                  <a:srgbClr val="005047"/>
                </a:solidFill>
              </a:rPr>
              <a:t> </a:t>
            </a:r>
            <a:endParaRPr>
              <a:solidFill>
                <a:srgbClr val="005047"/>
              </a:solidFill>
            </a:endParaRPr>
          </a:p>
        </p:txBody>
      </p:sp>
      <p:sp>
        <p:nvSpPr>
          <p:cNvPr id="262" name="Google Shape;262;p24"/>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3" name="Google Shape;263;p24"/>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3.6.3 Using the Term Causal Relationship</a:t>
            </a:r>
            <a:endParaRPr sz="1000"/>
          </a:p>
        </p:txBody>
      </p:sp>
      <p:sp>
        <p:nvSpPr>
          <p:cNvPr id="264" name="Google Shape;264;p24">
            <a:hlinkClick action="ppaction://hlinksldjump" r:id="rId4"/>
          </p:cNvPr>
          <p:cNvSpPr/>
          <p:nvPr/>
        </p:nvSpPr>
        <p:spPr>
          <a:xfrm>
            <a:off x="7470675" y="3023850"/>
            <a:ext cx="1590000" cy="9546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265" name="Google Shape;265;p24"/>
          <p:cNvSpPr txBox="1"/>
          <p:nvPr/>
        </p:nvSpPr>
        <p:spPr>
          <a:xfrm>
            <a:off x="311825" y="1156175"/>
            <a:ext cx="8520600" cy="349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900">
                <a:solidFill>
                  <a:srgbClr val="424242"/>
                </a:solidFill>
                <a:latin typeface="Calibri"/>
                <a:ea typeface="Calibri"/>
                <a:cs typeface="Calibri"/>
                <a:sym typeface="Calibri"/>
              </a:rPr>
              <a:t>Describe a pair of variables with each condition. Be prepared to show your reasoning.</a:t>
            </a:r>
            <a:endParaRPr sz="1900">
              <a:solidFill>
                <a:srgbClr val="424242"/>
              </a:solidFill>
              <a:latin typeface="Calibri"/>
              <a:ea typeface="Calibri"/>
              <a:cs typeface="Calibri"/>
              <a:sym typeface="Calibri"/>
            </a:endParaRPr>
          </a:p>
          <a:p>
            <a:pPr indent="0" lvl="0" marL="0" rtl="0" algn="l">
              <a:spcBef>
                <a:spcPts val="0"/>
              </a:spcBef>
              <a:spcAft>
                <a:spcPts val="0"/>
              </a:spcAft>
              <a:buNone/>
            </a:pPr>
            <a:r>
              <a:t/>
            </a:r>
            <a:endParaRPr sz="1900">
              <a:solidFill>
                <a:srgbClr val="424242"/>
              </a:solidFill>
              <a:latin typeface="Calibri"/>
              <a:ea typeface="Calibri"/>
              <a:cs typeface="Calibri"/>
              <a:sym typeface="Calibri"/>
            </a:endParaRPr>
          </a:p>
          <a:p>
            <a:pPr indent="-349250" lvl="0" marL="457200" rtl="0" algn="l">
              <a:spcBef>
                <a:spcPts val="0"/>
              </a:spcBef>
              <a:spcAft>
                <a:spcPts val="0"/>
              </a:spcAft>
              <a:buClr>
                <a:srgbClr val="424242"/>
              </a:buClr>
              <a:buSzPts val="1900"/>
              <a:buFont typeface="Calibri"/>
              <a:buAutoNum type="arabicPeriod"/>
            </a:pPr>
            <a:r>
              <a:rPr lang="en" sz="1900">
                <a:solidFill>
                  <a:srgbClr val="424242"/>
                </a:solidFill>
                <a:latin typeface="Calibri"/>
                <a:ea typeface="Calibri"/>
                <a:cs typeface="Calibri"/>
                <a:sym typeface="Calibri"/>
              </a:rPr>
              <a:t>Two variables have a </a:t>
            </a:r>
            <a:r>
              <a:rPr b="1" lang="en" sz="1900">
                <a:solidFill>
                  <a:srgbClr val="424242"/>
                </a:solidFill>
                <a:latin typeface="Calibri"/>
                <a:ea typeface="Calibri"/>
                <a:cs typeface="Calibri"/>
                <a:sym typeface="Calibri"/>
              </a:rPr>
              <a:t>causal relationship</a:t>
            </a:r>
            <a:r>
              <a:rPr lang="en" sz="1900">
                <a:solidFill>
                  <a:srgbClr val="424242"/>
                </a:solidFill>
                <a:latin typeface="Calibri"/>
                <a:ea typeface="Calibri"/>
                <a:cs typeface="Calibri"/>
                <a:sym typeface="Calibri"/>
              </a:rPr>
              <a:t>.</a:t>
            </a:r>
            <a:endParaRPr sz="1900">
              <a:solidFill>
                <a:srgbClr val="424242"/>
              </a:solidFill>
              <a:latin typeface="Calibri"/>
              <a:ea typeface="Calibri"/>
              <a:cs typeface="Calibri"/>
              <a:sym typeface="Calibri"/>
            </a:endParaRPr>
          </a:p>
          <a:p>
            <a:pPr indent="-349250" lvl="0" marL="457200" rtl="0" algn="l">
              <a:spcBef>
                <a:spcPts val="0"/>
              </a:spcBef>
              <a:spcAft>
                <a:spcPts val="0"/>
              </a:spcAft>
              <a:buClr>
                <a:srgbClr val="424242"/>
              </a:buClr>
              <a:buSzPts val="1900"/>
              <a:buFont typeface="Calibri"/>
              <a:buAutoNum type="arabicPeriod"/>
            </a:pPr>
            <a:r>
              <a:rPr lang="en" sz="1900">
                <a:solidFill>
                  <a:srgbClr val="424242"/>
                </a:solidFill>
                <a:latin typeface="Calibri"/>
                <a:ea typeface="Calibri"/>
                <a:cs typeface="Calibri"/>
                <a:sym typeface="Calibri"/>
              </a:rPr>
              <a:t>Two variables have an </a:t>
            </a:r>
            <a:r>
              <a:rPr b="1" lang="en" sz="1900">
                <a:solidFill>
                  <a:srgbClr val="424242"/>
                </a:solidFill>
                <a:latin typeface="Calibri"/>
                <a:ea typeface="Calibri"/>
                <a:cs typeface="Calibri"/>
                <a:sym typeface="Calibri"/>
              </a:rPr>
              <a:t>association</a:t>
            </a:r>
            <a:r>
              <a:rPr lang="en" sz="1900">
                <a:solidFill>
                  <a:srgbClr val="424242"/>
                </a:solidFill>
                <a:latin typeface="Calibri"/>
                <a:ea typeface="Calibri"/>
                <a:cs typeface="Calibri"/>
                <a:sym typeface="Calibri"/>
              </a:rPr>
              <a:t> in which the variables are strongly related, but a third factor might be the cause for the changes in the variables.</a:t>
            </a:r>
            <a:endParaRPr sz="1900">
              <a:solidFill>
                <a:srgbClr val="424242"/>
              </a:solidFill>
              <a:latin typeface="Calibri"/>
              <a:ea typeface="Calibri"/>
              <a:cs typeface="Calibri"/>
              <a:sym typeface="Calibri"/>
            </a:endParaRPr>
          </a:p>
          <a:p>
            <a:pPr indent="-349250" lvl="0" marL="457200" rtl="0" algn="l">
              <a:spcBef>
                <a:spcPts val="0"/>
              </a:spcBef>
              <a:spcAft>
                <a:spcPts val="0"/>
              </a:spcAft>
              <a:buClr>
                <a:srgbClr val="424242"/>
              </a:buClr>
              <a:buSzPts val="1900"/>
              <a:buFont typeface="Calibri"/>
              <a:buAutoNum type="arabicPeriod"/>
            </a:pPr>
            <a:r>
              <a:rPr lang="en" sz="1900">
                <a:solidFill>
                  <a:srgbClr val="424242"/>
                </a:solidFill>
                <a:latin typeface="Calibri"/>
                <a:ea typeface="Calibri"/>
                <a:cs typeface="Calibri"/>
                <a:sym typeface="Calibri"/>
              </a:rPr>
              <a:t>The variables are not related.</a:t>
            </a:r>
            <a:endParaRPr sz="1900">
              <a:solidFill>
                <a:srgbClr val="424242"/>
              </a:solidFill>
              <a:latin typeface="Calibri"/>
              <a:ea typeface="Calibri"/>
              <a:cs typeface="Calibri"/>
              <a:sym typeface="Calibri"/>
            </a:endParaRPr>
          </a:p>
          <a:p>
            <a:pPr indent="-349250" lvl="0" marL="457200" rtl="0" algn="l">
              <a:spcBef>
                <a:spcPts val="1000"/>
              </a:spcBef>
              <a:spcAft>
                <a:spcPts val="0"/>
              </a:spcAft>
              <a:buClr>
                <a:srgbClr val="424242"/>
              </a:buClr>
              <a:buSzPts val="1900"/>
              <a:buFont typeface="Calibri"/>
              <a:buAutoNum type="arabicPeriod"/>
            </a:pPr>
            <a:r>
              <a:rPr lang="en" sz="1900">
                <a:solidFill>
                  <a:srgbClr val="424242"/>
                </a:solidFill>
                <a:latin typeface="Calibri"/>
                <a:ea typeface="Calibri"/>
                <a:cs typeface="Calibri"/>
                <a:sym typeface="Calibri"/>
              </a:rPr>
              <a:t>How are associations and causal relationships similar?</a:t>
            </a:r>
            <a:endParaRPr sz="1900">
              <a:solidFill>
                <a:srgbClr val="424242"/>
              </a:solidFill>
              <a:latin typeface="Calibri"/>
              <a:ea typeface="Calibri"/>
              <a:cs typeface="Calibri"/>
              <a:sym typeface="Calibri"/>
            </a:endParaRPr>
          </a:p>
          <a:p>
            <a:pPr indent="-349250" lvl="0" marL="457200" rtl="0" algn="l">
              <a:spcBef>
                <a:spcPts val="0"/>
              </a:spcBef>
              <a:spcAft>
                <a:spcPts val="0"/>
              </a:spcAft>
              <a:buClr>
                <a:srgbClr val="424242"/>
              </a:buClr>
              <a:buSzPts val="1900"/>
              <a:buFont typeface="Calibri"/>
              <a:buAutoNum type="arabicPeriod"/>
            </a:pPr>
            <a:r>
              <a:rPr lang="en" sz="1900">
                <a:solidFill>
                  <a:srgbClr val="424242"/>
                </a:solidFill>
                <a:latin typeface="Calibri"/>
                <a:ea typeface="Calibri"/>
                <a:cs typeface="Calibri"/>
                <a:sym typeface="Calibri"/>
              </a:rPr>
              <a:t>How are associations and causal relationships different?</a:t>
            </a:r>
            <a:endParaRPr sz="1900">
              <a:solidFill>
                <a:srgbClr val="424242"/>
              </a:solidFill>
              <a:latin typeface="Calibri"/>
              <a:ea typeface="Calibri"/>
              <a:cs typeface="Calibri"/>
              <a:sym typeface="Calibri"/>
            </a:endParaRPr>
          </a:p>
          <a:p>
            <a:pPr indent="-349250" lvl="0" marL="457200" rtl="0" algn="l">
              <a:spcBef>
                <a:spcPts val="0"/>
              </a:spcBef>
              <a:spcAft>
                <a:spcPts val="0"/>
              </a:spcAft>
              <a:buClr>
                <a:srgbClr val="424242"/>
              </a:buClr>
              <a:buSzPts val="1900"/>
              <a:buFont typeface="Calibri"/>
              <a:buAutoNum type="arabicPeriod"/>
            </a:pPr>
            <a:r>
              <a:rPr lang="en" sz="1900">
                <a:solidFill>
                  <a:srgbClr val="424242"/>
                </a:solidFill>
                <a:latin typeface="Calibri"/>
                <a:ea typeface="Calibri"/>
                <a:cs typeface="Calibri"/>
                <a:sym typeface="Calibri"/>
              </a:rPr>
              <a:t>How are associations and causal relationships different from data sets representing data that are not related?</a:t>
            </a:r>
            <a:endParaRPr sz="1900">
              <a:solidFill>
                <a:srgbClr val="424242"/>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69" name="Shape 269"/>
        <p:cNvGrpSpPr/>
        <p:nvPr/>
      </p:nvGrpSpPr>
      <p:grpSpPr>
        <a:xfrm>
          <a:off x="0" y="0"/>
          <a:ext cx="0" cy="0"/>
          <a:chOff x="0" y="0"/>
          <a:chExt cx="0" cy="0"/>
        </a:xfrm>
      </p:grpSpPr>
      <p:sp>
        <p:nvSpPr>
          <p:cNvPr id="270" name="Google Shape;270;p25"/>
          <p:cNvSpPr txBox="1"/>
          <p:nvPr>
            <p:ph type="title"/>
          </p:nvPr>
        </p:nvSpPr>
        <p:spPr>
          <a:xfrm>
            <a:off x="311700" y="2926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271" name="Google Shape;271;p25"/>
          <p:cNvSpPr txBox="1"/>
          <p:nvPr>
            <p:ph idx="1" type="body"/>
          </p:nvPr>
        </p:nvSpPr>
        <p:spPr>
          <a:xfrm>
            <a:off x="210425" y="794675"/>
            <a:ext cx="6978600" cy="3993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Look through news articles or advertisements for claims of causation or correlation. Find 2 or 3 claims and read or watch the articles or the advertisements. Answer these questions for each of the claims.</a:t>
            </a:r>
            <a:endParaRPr sz="2200"/>
          </a:p>
          <a:p>
            <a:pPr indent="-368300" lvl="0" marL="457200" rtl="0" algn="l">
              <a:lnSpc>
                <a:spcPct val="100000"/>
              </a:lnSpc>
              <a:spcBef>
                <a:spcPts val="1200"/>
              </a:spcBef>
              <a:spcAft>
                <a:spcPts val="0"/>
              </a:spcAft>
              <a:buSzPts val="2200"/>
              <a:buAutoNum type="arabicPeriod"/>
            </a:pPr>
            <a:r>
              <a:rPr lang="en" sz="2200"/>
              <a:t>What is the claim?</a:t>
            </a:r>
            <a:endParaRPr sz="2200"/>
          </a:p>
          <a:p>
            <a:pPr indent="-368300" lvl="0" marL="457200" rtl="0" algn="l">
              <a:lnSpc>
                <a:spcPct val="100000"/>
              </a:lnSpc>
              <a:spcBef>
                <a:spcPts val="0"/>
              </a:spcBef>
              <a:spcAft>
                <a:spcPts val="0"/>
              </a:spcAft>
              <a:buSzPts val="2200"/>
              <a:buAutoNum type="arabicPeriod"/>
            </a:pPr>
            <a:r>
              <a:rPr lang="en" sz="2200"/>
              <a:t>What evidence is provided for the claim?</a:t>
            </a:r>
            <a:endParaRPr sz="2200"/>
          </a:p>
          <a:p>
            <a:pPr indent="-368300" lvl="0" marL="457200" rtl="0" algn="l">
              <a:lnSpc>
                <a:spcPct val="100000"/>
              </a:lnSpc>
              <a:spcBef>
                <a:spcPts val="0"/>
              </a:spcBef>
              <a:spcAft>
                <a:spcPts val="0"/>
              </a:spcAft>
              <a:buSzPts val="2200"/>
              <a:buAutoNum type="arabicPeriod"/>
            </a:pPr>
            <a:r>
              <a:rPr lang="en" sz="2200"/>
              <a:t>Does there appear to be evidence for </a:t>
            </a:r>
            <a:br>
              <a:rPr lang="en" sz="2200"/>
            </a:br>
            <a:r>
              <a:rPr lang="en" sz="2200"/>
              <a:t>causation or correlation? Explain your thinking.</a:t>
            </a:r>
            <a:endParaRPr sz="2200"/>
          </a:p>
          <a:p>
            <a:pPr indent="-368300" lvl="0" marL="457200" rtl="0" algn="l">
              <a:lnSpc>
                <a:spcPct val="100000"/>
              </a:lnSpc>
              <a:spcBef>
                <a:spcPts val="0"/>
              </a:spcBef>
              <a:spcAft>
                <a:spcPts val="0"/>
              </a:spcAft>
              <a:buSzPts val="2200"/>
              <a:buAutoNum type="arabicPeriod"/>
            </a:pPr>
            <a:r>
              <a:rPr lang="en" sz="2200"/>
              <a:t>Choose the claim with the least or no evidence. Describe an experiment or other way that you could collect data to show correlation or causation.</a:t>
            </a:r>
            <a:endParaRPr sz="2200"/>
          </a:p>
        </p:txBody>
      </p:sp>
      <p:pic>
        <p:nvPicPr>
          <p:cNvPr id="272" name="Google Shape;272;p25"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73" name="Google Shape;273;p25"/>
          <p:cNvSpPr txBox="1"/>
          <p:nvPr>
            <p:ph idx="4294967295" type="sldNum"/>
          </p:nvPr>
        </p:nvSpPr>
        <p:spPr>
          <a:xfrm>
            <a:off x="8283608" y="47271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74" name="Google Shape;274;p25"/>
          <p:cNvSpPr txBox="1"/>
          <p:nvPr>
            <p:ph idx="1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3.6.3 Using the Term Causal Relationship</a:t>
            </a:r>
            <a:endParaRPr sz="1000"/>
          </a:p>
        </p:txBody>
      </p:sp>
      <p:pic>
        <p:nvPicPr>
          <p:cNvPr descr="Outdoor advertising design concept vector illustration. (Provided by Getty Images)" id="275" name="Google Shape;275;p25"/>
          <p:cNvPicPr preferRelativeResize="0"/>
          <p:nvPr/>
        </p:nvPicPr>
        <p:blipFill>
          <a:blip r:embed="rId5">
            <a:alphaModFix/>
          </a:blip>
          <a:stretch>
            <a:fillRect/>
          </a:stretch>
        </p:blipFill>
        <p:spPr>
          <a:xfrm>
            <a:off x="6476174" y="2193775"/>
            <a:ext cx="2356127" cy="157036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9" name="Shape 279"/>
        <p:cNvGrpSpPr/>
        <p:nvPr/>
      </p:nvGrpSpPr>
      <p:grpSpPr>
        <a:xfrm>
          <a:off x="0" y="0"/>
          <a:ext cx="0" cy="0"/>
          <a:chOff x="0" y="0"/>
          <a:chExt cx="0" cy="0"/>
        </a:xfrm>
      </p:grpSpPr>
      <p:sp>
        <p:nvSpPr>
          <p:cNvPr id="280" name="Google Shape;280;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81" name="Google Shape;281;p2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Which of the following is a causal relationship?</a:t>
            </a:r>
            <a:endParaRPr sz="2200"/>
          </a:p>
          <a:p>
            <a:pPr indent="-368300" lvl="0" marL="571500" rtl="0" algn="l">
              <a:lnSpc>
                <a:spcPct val="100000"/>
              </a:lnSpc>
              <a:spcBef>
                <a:spcPts val="1200"/>
              </a:spcBef>
              <a:spcAft>
                <a:spcPts val="0"/>
              </a:spcAft>
              <a:buSzPts val="2200"/>
              <a:buFont typeface="Noto Sans"/>
              <a:buAutoNum type="alphaLcPeriod"/>
            </a:pPr>
            <a:r>
              <a:rPr lang="en" sz="2200"/>
              <a:t>The number of kids in a family and the number of pets in a family.</a:t>
            </a:r>
            <a:endParaRPr sz="2200"/>
          </a:p>
          <a:p>
            <a:pPr indent="-368300" lvl="0" marL="571500" rtl="0" algn="l">
              <a:lnSpc>
                <a:spcPct val="100000"/>
              </a:lnSpc>
              <a:spcBef>
                <a:spcPts val="1000"/>
              </a:spcBef>
              <a:spcAft>
                <a:spcPts val="0"/>
              </a:spcAft>
              <a:buSzPts val="2200"/>
              <a:buFont typeface="Noto Sans"/>
              <a:buAutoNum type="alphaLcPeriod"/>
            </a:pPr>
            <a:r>
              <a:rPr lang="en" sz="2200"/>
              <a:t>The temperature and number of people buying hot chocolate.</a:t>
            </a:r>
            <a:endParaRPr sz="2200"/>
          </a:p>
          <a:p>
            <a:pPr indent="-368300" lvl="0" marL="571500" rtl="0" algn="l">
              <a:lnSpc>
                <a:spcPct val="100000"/>
              </a:lnSpc>
              <a:spcBef>
                <a:spcPts val="1000"/>
              </a:spcBef>
              <a:spcAft>
                <a:spcPts val="0"/>
              </a:spcAft>
              <a:buSzPts val="2200"/>
              <a:buFont typeface="Noto Sans"/>
              <a:buAutoNum type="alphaLcPeriod"/>
            </a:pPr>
            <a:r>
              <a:rPr lang="en" sz="2200"/>
              <a:t>The size of a deck and number of wood boards used.</a:t>
            </a:r>
            <a:endParaRPr sz="2200"/>
          </a:p>
          <a:p>
            <a:pPr indent="-368300" lvl="0" marL="571500" rtl="0" algn="l">
              <a:lnSpc>
                <a:spcPct val="100000"/>
              </a:lnSpc>
              <a:spcBef>
                <a:spcPts val="1000"/>
              </a:spcBef>
              <a:spcAft>
                <a:spcPts val="1000"/>
              </a:spcAft>
              <a:buSzPts val="2200"/>
              <a:buFont typeface="Noto Sans"/>
              <a:buAutoNum type="alphaLcPeriod"/>
            </a:pPr>
            <a:r>
              <a:rPr lang="en" sz="2200"/>
              <a:t>The lower the temperature, the more people that go ice skating.</a:t>
            </a:r>
            <a:endParaRPr sz="2200"/>
          </a:p>
        </p:txBody>
      </p:sp>
      <p:sp>
        <p:nvSpPr>
          <p:cNvPr id="282" name="Google Shape;282;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3" name="Google Shape;283;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3.6.3 Using the Term Causal Relationship</a:t>
            </a:r>
            <a:endParaRPr sz="1000"/>
          </a:p>
        </p:txBody>
      </p:sp>
      <p:pic>
        <p:nvPicPr>
          <p:cNvPr id="284" name="Google Shape;284;p2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85" name="Google Shape;285;p26">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9" name="Shape 289"/>
        <p:cNvGrpSpPr/>
        <p:nvPr/>
      </p:nvGrpSpPr>
      <p:grpSpPr>
        <a:xfrm>
          <a:off x="0" y="0"/>
          <a:ext cx="0" cy="0"/>
          <a:chOff x="0" y="0"/>
          <a:chExt cx="0" cy="0"/>
        </a:xfrm>
      </p:grpSpPr>
      <p:sp>
        <p:nvSpPr>
          <p:cNvPr id="290" name="Google Shape;290;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291" name="Google Shape;291;p27"/>
          <p:cNvSpPr txBox="1"/>
          <p:nvPr>
            <p:ph idx="1" type="body"/>
          </p:nvPr>
        </p:nvSpPr>
        <p:spPr>
          <a:xfrm>
            <a:off x="311700" y="1132000"/>
            <a:ext cx="7971900" cy="357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1D2125"/>
                </a:solidFill>
              </a:rPr>
              <a:t>Is It Causation?</a:t>
            </a:r>
            <a:endParaRPr b="1" sz="1600">
              <a:solidFill>
                <a:srgbClr val="1D2125"/>
              </a:solidFill>
            </a:endParaRPr>
          </a:p>
          <a:p>
            <a:pPr indent="-330200" lvl="0" marL="457200" rtl="0" algn="l">
              <a:spcBef>
                <a:spcPts val="0"/>
              </a:spcBef>
              <a:spcAft>
                <a:spcPts val="0"/>
              </a:spcAft>
              <a:buClr>
                <a:srgbClr val="1D2125"/>
              </a:buClr>
              <a:buSzPts val="1600"/>
              <a:buChar char="●"/>
            </a:pPr>
            <a:r>
              <a:rPr b="1" lang="en" sz="1600">
                <a:solidFill>
                  <a:srgbClr val="1D2125"/>
                </a:solidFill>
              </a:rPr>
              <a:t>Correlation </a:t>
            </a:r>
            <a:r>
              <a:rPr lang="en" sz="1600">
                <a:solidFill>
                  <a:srgbClr val="1D2125"/>
                </a:solidFill>
              </a:rPr>
              <a:t>means there is a relationship or pattern between the values of two variables. </a:t>
            </a:r>
            <a:endParaRPr sz="1600">
              <a:solidFill>
                <a:srgbClr val="1D2125"/>
              </a:solidFill>
            </a:endParaRPr>
          </a:p>
          <a:p>
            <a:pPr indent="-330200" lvl="0" marL="457200" rtl="0" algn="l">
              <a:spcBef>
                <a:spcPts val="0"/>
              </a:spcBef>
              <a:spcAft>
                <a:spcPts val="0"/>
              </a:spcAft>
              <a:buClr>
                <a:srgbClr val="1D2125"/>
              </a:buClr>
              <a:buSzPts val="1600"/>
              <a:buChar char="●"/>
            </a:pPr>
            <a:r>
              <a:rPr b="1" lang="en" sz="1600">
                <a:solidFill>
                  <a:srgbClr val="1D2125"/>
                </a:solidFill>
              </a:rPr>
              <a:t>Causation</a:t>
            </a:r>
            <a:r>
              <a:rPr lang="en" sz="1600">
                <a:solidFill>
                  <a:srgbClr val="1D2125"/>
                </a:solidFill>
              </a:rPr>
              <a:t> means that one event causes another event to occur and can only be determined from an appropriately designed experiment. </a:t>
            </a:r>
            <a:endParaRPr sz="1600">
              <a:solidFill>
                <a:srgbClr val="1D2125"/>
              </a:solidFill>
            </a:endParaRPr>
          </a:p>
          <a:p>
            <a:pPr indent="0" lvl="0" marL="0" rtl="0" algn="l">
              <a:spcBef>
                <a:spcPts val="0"/>
              </a:spcBef>
              <a:spcAft>
                <a:spcPts val="0"/>
              </a:spcAft>
              <a:buNone/>
            </a:pPr>
            <a:r>
              <a:t/>
            </a:r>
            <a:endParaRPr b="1" sz="1600">
              <a:solidFill>
                <a:srgbClr val="1D2125"/>
              </a:solidFill>
            </a:endParaRPr>
          </a:p>
          <a:p>
            <a:pPr indent="0" lvl="0" marL="0" rtl="0" algn="l">
              <a:spcBef>
                <a:spcPts val="0"/>
              </a:spcBef>
              <a:spcAft>
                <a:spcPts val="0"/>
              </a:spcAft>
              <a:buNone/>
            </a:pPr>
            <a:r>
              <a:rPr b="1" lang="en" sz="1600">
                <a:solidFill>
                  <a:srgbClr val="1D2125"/>
                </a:solidFill>
              </a:rPr>
              <a:t>Example</a:t>
            </a:r>
            <a:endParaRPr b="1" sz="1600">
              <a:solidFill>
                <a:srgbClr val="1D2125"/>
              </a:solidFill>
            </a:endParaRPr>
          </a:p>
          <a:p>
            <a:pPr indent="0" lvl="0" marL="0" rtl="0" algn="l">
              <a:spcBef>
                <a:spcPts val="0"/>
              </a:spcBef>
              <a:spcAft>
                <a:spcPts val="0"/>
              </a:spcAft>
              <a:buNone/>
            </a:pPr>
            <a:r>
              <a:rPr lang="en" sz="1600">
                <a:solidFill>
                  <a:srgbClr val="1D2125"/>
                </a:solidFill>
              </a:rPr>
              <a:t>Liam collected data on the sales of ice cream cones and air conditioners in his hometown. </a:t>
            </a:r>
            <a:br>
              <a:rPr lang="en" sz="1600">
                <a:solidFill>
                  <a:srgbClr val="1D2125"/>
                </a:solidFill>
              </a:rPr>
            </a:br>
            <a:r>
              <a:rPr lang="en" sz="1600">
                <a:solidFill>
                  <a:srgbClr val="1D2125"/>
                </a:solidFill>
              </a:rPr>
              <a:t>He found: </a:t>
            </a:r>
            <a:endParaRPr sz="1600">
              <a:solidFill>
                <a:srgbClr val="1D2125"/>
              </a:solidFill>
            </a:endParaRPr>
          </a:p>
          <a:p>
            <a:pPr indent="-330200" lvl="0" marL="457200" rtl="0" algn="l">
              <a:spcBef>
                <a:spcPts val="0"/>
              </a:spcBef>
              <a:spcAft>
                <a:spcPts val="0"/>
              </a:spcAft>
              <a:buClr>
                <a:srgbClr val="1D2125"/>
              </a:buClr>
              <a:buSzPts val="1600"/>
              <a:buChar char="●"/>
            </a:pPr>
            <a:r>
              <a:rPr lang="en" sz="1600">
                <a:solidFill>
                  <a:srgbClr val="1D2125"/>
                </a:solidFill>
              </a:rPr>
              <a:t>When ice cream sales were low, air conditioner sales tended to be low</a:t>
            </a:r>
            <a:endParaRPr sz="1600">
              <a:solidFill>
                <a:srgbClr val="1D2125"/>
              </a:solidFill>
            </a:endParaRPr>
          </a:p>
          <a:p>
            <a:pPr indent="-330200" lvl="0" marL="457200" rtl="0" algn="l">
              <a:spcBef>
                <a:spcPts val="0"/>
              </a:spcBef>
              <a:spcAft>
                <a:spcPts val="0"/>
              </a:spcAft>
              <a:buClr>
                <a:srgbClr val="1D2125"/>
              </a:buClr>
              <a:buSzPts val="1600"/>
              <a:buChar char="●"/>
            </a:pPr>
            <a:r>
              <a:rPr lang="en" sz="1600">
                <a:solidFill>
                  <a:srgbClr val="1D2125"/>
                </a:solidFill>
              </a:rPr>
              <a:t>When ice cream sales were high, air conditioner sales tended to be high</a:t>
            </a:r>
            <a:endParaRPr sz="1600">
              <a:solidFill>
                <a:srgbClr val="1D2125"/>
              </a:solidFill>
            </a:endParaRPr>
          </a:p>
          <a:p>
            <a:pPr indent="0" lvl="0" marL="0" rtl="0" algn="l">
              <a:spcBef>
                <a:spcPts val="0"/>
              </a:spcBef>
              <a:spcAft>
                <a:spcPts val="0"/>
              </a:spcAft>
              <a:buNone/>
            </a:pPr>
            <a:r>
              <a:t/>
            </a:r>
            <a:endParaRPr sz="1600">
              <a:solidFill>
                <a:srgbClr val="1D2125"/>
              </a:solidFill>
            </a:endParaRPr>
          </a:p>
          <a:p>
            <a:pPr indent="0" lvl="0" marL="0" rtl="0" algn="l">
              <a:spcBef>
                <a:spcPts val="0"/>
              </a:spcBef>
              <a:spcAft>
                <a:spcPts val="0"/>
              </a:spcAft>
              <a:buNone/>
            </a:pPr>
            <a:r>
              <a:rPr b="1" lang="en" sz="1600">
                <a:solidFill>
                  <a:srgbClr val="1D2125"/>
                </a:solidFill>
              </a:rPr>
              <a:t>Can Liam conclude a correlation? Causation? </a:t>
            </a:r>
            <a:endParaRPr b="1" sz="1600">
              <a:solidFill>
                <a:srgbClr val="1D2125"/>
              </a:solidFill>
            </a:endParaRPr>
          </a:p>
          <a:p>
            <a:pPr indent="0" lvl="0" marL="0" rtl="0" algn="l">
              <a:spcBef>
                <a:spcPts val="0"/>
              </a:spcBef>
              <a:spcAft>
                <a:spcPts val="0"/>
              </a:spcAft>
              <a:buNone/>
            </a:pPr>
            <a:r>
              <a:t/>
            </a:r>
            <a:endParaRPr sz="1600">
              <a:solidFill>
                <a:srgbClr val="1D2125"/>
              </a:solidFill>
            </a:endParaRPr>
          </a:p>
        </p:txBody>
      </p:sp>
      <p:pic>
        <p:nvPicPr>
          <p:cNvPr id="292" name="Google Shape;292;p27"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93" name="Google Shape;293;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4" name="Google Shape;294;p27"/>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3.6.3 </a:t>
            </a:r>
            <a:r>
              <a:rPr lang="en" sz="1000"/>
              <a:t>Using the Term Causal Relationship</a:t>
            </a:r>
            <a:r>
              <a:rPr lang="en" sz="1000"/>
              <a:t> - Additional Resources</a:t>
            </a:r>
            <a:endParaRPr/>
          </a:p>
        </p:txBody>
      </p:sp>
      <p:pic>
        <p:nvPicPr>
          <p:cNvPr descr="cone ice cream related sweets and candy vector in flat design (Provided by Getty Images)" id="295" name="Google Shape;295;p27"/>
          <p:cNvPicPr preferRelativeResize="0"/>
          <p:nvPr/>
        </p:nvPicPr>
        <p:blipFill>
          <a:blip r:embed="rId4">
            <a:alphaModFix/>
          </a:blip>
          <a:stretch>
            <a:fillRect/>
          </a:stretch>
        </p:blipFill>
        <p:spPr>
          <a:xfrm>
            <a:off x="7542726" y="3257626"/>
            <a:ext cx="1289574" cy="128957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9" name="Shape 299"/>
        <p:cNvGrpSpPr/>
        <p:nvPr/>
      </p:nvGrpSpPr>
      <p:grpSpPr>
        <a:xfrm>
          <a:off x="0" y="0"/>
          <a:ext cx="0" cy="0"/>
          <a:chOff x="0" y="0"/>
          <a:chExt cx="0" cy="0"/>
        </a:xfrm>
      </p:grpSpPr>
      <p:sp>
        <p:nvSpPr>
          <p:cNvPr id="300" name="Google Shape;300;p28"/>
          <p:cNvSpPr txBox="1"/>
          <p:nvPr>
            <p:ph idx="4294967295" type="title"/>
          </p:nvPr>
        </p:nvSpPr>
        <p:spPr>
          <a:xfrm>
            <a:off x="311700" y="4450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01" name="Google Shape;301;p28"/>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2" name="Google Shape;302;p28"/>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3" name="Google Shape;303;p28"/>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4" name="Google Shape;304;p28"/>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5" name="Google Shape;305;p28"/>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6" name="Google Shape;306;p28"/>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07" name="Google Shape;307;p28"/>
          <p:cNvCxnSpPr>
            <a:stCxn id="301" idx="2"/>
            <a:endCxn id="30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08" name="Google Shape;308;p28"/>
          <p:cNvCxnSpPr>
            <a:stCxn id="303" idx="3"/>
            <a:endCxn id="30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09" name="Google Shape;309;p28"/>
          <p:cNvCxnSpPr>
            <a:stCxn id="302" idx="3"/>
            <a:endCxn id="30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10" name="Google Shape;310;p28"/>
          <p:cNvCxnSpPr>
            <a:stCxn id="304" idx="3"/>
            <a:endCxn id="306"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11" name="Google Shape;311;p28"/>
          <p:cNvCxnSpPr>
            <a:stCxn id="306" idx="3"/>
            <a:endCxn id="305"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12" name="Google Shape;312;p2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3" name="Google Shape;313;p28"/>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14" name="Google Shape;314;p28"/>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15" name="Google Shape;315;p28"/>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16" name="Google Shape;316;p28"/>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Practice</a:t>
            </a:r>
            <a:endParaRPr sz="1000">
              <a:solidFill>
                <a:schemeClr val="dk2"/>
              </a:solidFill>
              <a:latin typeface="Noto Sans"/>
              <a:ea typeface="Noto Sans"/>
              <a:cs typeface="Noto Sans"/>
              <a:sym typeface="Noto Sans"/>
            </a:endParaRPr>
          </a:p>
        </p:txBody>
      </p:sp>
      <p:sp>
        <p:nvSpPr>
          <p:cNvPr id="317" name="Google Shape;317;p28"/>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18" name="Google Shape;318;p28" title="hugeicons_start-up-02.png"/>
          <p:cNvPicPr preferRelativeResize="0"/>
          <p:nvPr/>
        </p:nvPicPr>
        <p:blipFill>
          <a:blip r:embed="rId4">
            <a:alphaModFix/>
          </a:blip>
          <a:stretch>
            <a:fillRect/>
          </a:stretch>
        </p:blipFill>
        <p:spPr>
          <a:xfrm>
            <a:off x="1084454" y="1748217"/>
            <a:ext cx="228600" cy="228600"/>
          </a:xfrm>
          <a:prstGeom prst="rect">
            <a:avLst/>
          </a:prstGeom>
          <a:noFill/>
          <a:ln>
            <a:noFill/>
          </a:ln>
        </p:spPr>
      </p:pic>
      <p:sp>
        <p:nvSpPr>
          <p:cNvPr id="319" name="Google Shape;319;p28"/>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20" name="Google Shape;320;p28" title="hugeicons_task-done-01.png"/>
          <p:cNvPicPr preferRelativeResize="0"/>
          <p:nvPr/>
        </p:nvPicPr>
        <p:blipFill>
          <a:blip r:embed="rId5">
            <a:alphaModFix/>
          </a:blip>
          <a:stretch>
            <a:fillRect/>
          </a:stretch>
        </p:blipFill>
        <p:spPr>
          <a:xfrm>
            <a:off x="1837944" y="3413760"/>
            <a:ext cx="228600" cy="228600"/>
          </a:xfrm>
          <a:prstGeom prst="rect">
            <a:avLst/>
          </a:prstGeom>
          <a:noFill/>
          <a:ln>
            <a:noFill/>
          </a:ln>
        </p:spPr>
      </p:pic>
      <p:pic>
        <p:nvPicPr>
          <p:cNvPr id="321" name="Google Shape;321;p28" title="hugeicons_task-done-01.png"/>
          <p:cNvPicPr preferRelativeResize="0"/>
          <p:nvPr/>
        </p:nvPicPr>
        <p:blipFill>
          <a:blip r:embed="rId5">
            <a:alphaModFix/>
          </a:blip>
          <a:stretch>
            <a:fillRect/>
          </a:stretch>
        </p:blipFill>
        <p:spPr>
          <a:xfrm>
            <a:off x="3630168" y="1731264"/>
            <a:ext cx="228600" cy="228600"/>
          </a:xfrm>
          <a:prstGeom prst="rect">
            <a:avLst/>
          </a:prstGeom>
          <a:noFill/>
          <a:ln>
            <a:noFill/>
          </a:ln>
        </p:spPr>
      </p:pic>
      <p:pic>
        <p:nvPicPr>
          <p:cNvPr id="322" name="Google Shape;322;p28" title="hugeicons_chart-down.png"/>
          <p:cNvPicPr preferRelativeResize="0"/>
          <p:nvPr/>
        </p:nvPicPr>
        <p:blipFill>
          <a:blip r:embed="rId6">
            <a:alphaModFix/>
          </a:blip>
          <a:stretch>
            <a:fillRect/>
          </a:stretch>
        </p:blipFill>
        <p:spPr>
          <a:xfrm>
            <a:off x="4901184" y="3395472"/>
            <a:ext cx="228600" cy="228600"/>
          </a:xfrm>
          <a:prstGeom prst="rect">
            <a:avLst/>
          </a:prstGeom>
          <a:noFill/>
          <a:ln>
            <a:noFill/>
          </a:ln>
        </p:spPr>
      </p:pic>
      <p:pic>
        <p:nvPicPr>
          <p:cNvPr id="323" name="Google Shape;323;p28" title="hugeicons_centralized.png"/>
          <p:cNvPicPr preferRelativeResize="0"/>
          <p:nvPr/>
        </p:nvPicPr>
        <p:blipFill>
          <a:blip r:embed="rId7">
            <a:alphaModFix/>
          </a:blip>
          <a:stretch>
            <a:fillRect/>
          </a:stretch>
        </p:blipFill>
        <p:spPr>
          <a:xfrm>
            <a:off x="7799832" y="3413760"/>
            <a:ext cx="228600" cy="228600"/>
          </a:xfrm>
          <a:prstGeom prst="rect">
            <a:avLst/>
          </a:prstGeom>
          <a:noFill/>
          <a:ln>
            <a:noFill/>
          </a:ln>
        </p:spPr>
      </p:pic>
      <p:pic>
        <p:nvPicPr>
          <p:cNvPr id="324" name="Google Shape;324;p28" title="hugeicons_pencil.png"/>
          <p:cNvPicPr preferRelativeResize="0"/>
          <p:nvPr/>
        </p:nvPicPr>
        <p:blipFill>
          <a:blip r:embed="rId8">
            <a:alphaModFix/>
          </a:blip>
          <a:stretch>
            <a:fillRect/>
          </a:stretch>
        </p:blipFill>
        <p:spPr>
          <a:xfrm>
            <a:off x="6519672" y="1749552"/>
            <a:ext cx="228600" cy="2286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8" name="Shape 328"/>
        <p:cNvGrpSpPr/>
        <p:nvPr/>
      </p:nvGrpSpPr>
      <p:grpSpPr>
        <a:xfrm>
          <a:off x="0" y="0"/>
          <a:ext cx="0" cy="0"/>
          <a:chOff x="0" y="0"/>
          <a:chExt cx="0" cy="0"/>
        </a:xfrm>
      </p:grpSpPr>
      <p:sp>
        <p:nvSpPr>
          <p:cNvPr id="329" name="Google Shape;329;p29"/>
          <p:cNvSpPr txBox="1"/>
          <p:nvPr>
            <p:ph idx="1" type="body"/>
          </p:nvPr>
        </p:nvSpPr>
        <p:spPr>
          <a:xfrm>
            <a:off x="311700" y="908225"/>
            <a:ext cx="7611300" cy="3660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600"/>
              <a:t>For each pair of variables, decide whether there is:</a:t>
            </a:r>
            <a:endParaRPr sz="1600"/>
          </a:p>
          <a:p>
            <a:pPr indent="-330200" lvl="0" marL="457200" rtl="0" algn="l">
              <a:lnSpc>
                <a:spcPct val="100000"/>
              </a:lnSpc>
              <a:spcBef>
                <a:spcPts val="1200"/>
              </a:spcBef>
              <a:spcAft>
                <a:spcPts val="0"/>
              </a:spcAft>
              <a:buSzPts val="1600"/>
              <a:buChar char="●"/>
            </a:pPr>
            <a:r>
              <a:rPr lang="en" sz="1600"/>
              <a:t>a very weak or no relationship</a:t>
            </a:r>
            <a:endParaRPr sz="1600"/>
          </a:p>
          <a:p>
            <a:pPr indent="-330200" lvl="0" marL="457200" rtl="0" algn="l">
              <a:lnSpc>
                <a:spcPct val="100000"/>
              </a:lnSpc>
              <a:spcBef>
                <a:spcPts val="0"/>
              </a:spcBef>
              <a:spcAft>
                <a:spcPts val="0"/>
              </a:spcAft>
              <a:buSzPts val="1600"/>
              <a:buChar char="●"/>
            </a:pPr>
            <a:r>
              <a:rPr lang="en" sz="1600"/>
              <a:t>a strong relationship that is not a causal relationship</a:t>
            </a:r>
            <a:endParaRPr sz="1600"/>
          </a:p>
          <a:p>
            <a:pPr indent="-330200" lvl="0" marL="457200" rtl="0" algn="l">
              <a:lnSpc>
                <a:spcPct val="100000"/>
              </a:lnSpc>
              <a:spcBef>
                <a:spcPts val="0"/>
              </a:spcBef>
              <a:spcAft>
                <a:spcPts val="0"/>
              </a:spcAft>
              <a:buSzPts val="1600"/>
              <a:buChar char="●"/>
            </a:pPr>
            <a:r>
              <a:rPr lang="en" sz="1600"/>
              <a:t>a causal relationship</a:t>
            </a:r>
            <a:endParaRPr sz="1600"/>
          </a:p>
          <a:p>
            <a:pPr indent="0" lvl="0" marL="0" rtl="0" algn="l">
              <a:lnSpc>
                <a:spcPct val="100000"/>
              </a:lnSpc>
              <a:spcBef>
                <a:spcPts val="1200"/>
              </a:spcBef>
              <a:spcAft>
                <a:spcPts val="0"/>
              </a:spcAft>
              <a:buNone/>
            </a:pPr>
            <a:r>
              <a:rPr lang="en" sz="1600"/>
              <a:t>Be prepared to show your reasoning.</a:t>
            </a:r>
            <a:endParaRPr sz="1600"/>
          </a:p>
          <a:p>
            <a:pPr indent="0" lvl="0" marL="0" rtl="0" algn="l">
              <a:lnSpc>
                <a:spcPct val="100000"/>
              </a:lnSpc>
              <a:spcBef>
                <a:spcPts val="0"/>
              </a:spcBef>
              <a:spcAft>
                <a:spcPts val="0"/>
              </a:spcAft>
              <a:buNone/>
            </a:pPr>
            <a:r>
              <a:t/>
            </a:r>
            <a:endParaRPr sz="1600"/>
          </a:p>
          <a:p>
            <a:pPr indent="-330200" lvl="0" marL="457200" rtl="0" algn="l">
              <a:lnSpc>
                <a:spcPct val="100000"/>
              </a:lnSpc>
              <a:spcBef>
                <a:spcPts val="1200"/>
              </a:spcBef>
              <a:spcAft>
                <a:spcPts val="0"/>
              </a:spcAft>
              <a:buSzPts val="1600"/>
              <a:buAutoNum type="arabicPeriod"/>
            </a:pPr>
            <a:r>
              <a:rPr lang="en" sz="1600"/>
              <a:t>Number of snow plows owned by a city and mitten sales in the city</a:t>
            </a:r>
            <a:endParaRPr sz="1600"/>
          </a:p>
          <a:p>
            <a:pPr indent="-330200" lvl="0" marL="457200" rtl="0" algn="l">
              <a:lnSpc>
                <a:spcPct val="100000"/>
              </a:lnSpc>
              <a:spcBef>
                <a:spcPts val="1000"/>
              </a:spcBef>
              <a:spcAft>
                <a:spcPts val="0"/>
              </a:spcAft>
              <a:buSzPts val="1600"/>
              <a:buAutoNum type="arabicPeriod"/>
            </a:pPr>
            <a:r>
              <a:rPr lang="en" sz="1600"/>
              <a:t>Number of text messages sent per day by a person and number of shirts owned by the person</a:t>
            </a:r>
            <a:endParaRPr sz="1600"/>
          </a:p>
          <a:p>
            <a:pPr indent="-330200" lvl="0" marL="457200" rtl="0" algn="l">
              <a:lnSpc>
                <a:spcPct val="100000"/>
              </a:lnSpc>
              <a:spcBef>
                <a:spcPts val="1000"/>
              </a:spcBef>
              <a:spcAft>
                <a:spcPts val="0"/>
              </a:spcAft>
              <a:buSzPts val="1600"/>
              <a:buAutoNum type="arabicPeriod"/>
            </a:pPr>
            <a:r>
              <a:rPr lang="en" sz="1600"/>
              <a:t>Price of a pizza and number of calories in the pizza</a:t>
            </a:r>
            <a:endParaRPr sz="1600"/>
          </a:p>
          <a:p>
            <a:pPr indent="-330200" lvl="0" marL="457200" rtl="0" algn="l">
              <a:lnSpc>
                <a:spcPct val="100000"/>
              </a:lnSpc>
              <a:spcBef>
                <a:spcPts val="1000"/>
              </a:spcBef>
              <a:spcAft>
                <a:spcPts val="0"/>
              </a:spcAft>
              <a:buSzPts val="1600"/>
              <a:buAutoNum type="arabicPeriod"/>
            </a:pPr>
            <a:r>
              <a:rPr lang="en" sz="1600"/>
              <a:t>Amount of gas used on a trip and number of miles driven on the trip</a:t>
            </a:r>
            <a:endParaRPr sz="1600"/>
          </a:p>
          <a:p>
            <a:pPr indent="0" lvl="0" marL="0" rtl="0" algn="l">
              <a:lnSpc>
                <a:spcPct val="100000"/>
              </a:lnSpc>
              <a:spcBef>
                <a:spcPts val="1200"/>
              </a:spcBef>
              <a:spcAft>
                <a:spcPts val="1200"/>
              </a:spcAft>
              <a:buNone/>
            </a:pPr>
            <a:r>
              <a:t/>
            </a:r>
            <a:endParaRPr sz="1600"/>
          </a:p>
        </p:txBody>
      </p:sp>
      <p:pic>
        <p:nvPicPr>
          <p:cNvPr descr="Hand drawn doodle slice of pizza on white background. (Provided by Getty Images)" id="330" name="Google Shape;330;p29"/>
          <p:cNvPicPr preferRelativeResize="0"/>
          <p:nvPr/>
        </p:nvPicPr>
        <p:blipFill>
          <a:blip r:embed="rId4">
            <a:alphaModFix/>
          </a:blip>
          <a:stretch>
            <a:fillRect/>
          </a:stretch>
        </p:blipFill>
        <p:spPr>
          <a:xfrm>
            <a:off x="7263759" y="1661084"/>
            <a:ext cx="774077" cy="774077"/>
          </a:xfrm>
          <a:prstGeom prst="rect">
            <a:avLst/>
          </a:prstGeom>
          <a:noFill/>
          <a:ln>
            <a:noFill/>
          </a:ln>
        </p:spPr>
      </p:pic>
      <p:sp>
        <p:nvSpPr>
          <p:cNvPr id="331" name="Google Shape;331;p29"/>
          <p:cNvSpPr txBox="1"/>
          <p:nvPr>
            <p:ph type="title"/>
          </p:nvPr>
        </p:nvSpPr>
        <p:spPr>
          <a:xfrm>
            <a:off x="311700" y="2926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32" name="Google Shape;332;p29"/>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3" name="Google Shape;333;p29"/>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3.6.4 Determining the Type of Relationship</a:t>
            </a:r>
            <a:endParaRPr sz="1000"/>
          </a:p>
        </p:txBody>
      </p:sp>
      <p:pic>
        <p:nvPicPr>
          <p:cNvPr descr="Kitchen mitten vector, Barbecue related filled style editable stroke icon (Provided by Getty Images)" id="334" name="Google Shape;334;p29"/>
          <p:cNvPicPr preferRelativeResize="0"/>
          <p:nvPr/>
        </p:nvPicPr>
        <p:blipFill>
          <a:blip r:embed="rId5">
            <a:alphaModFix/>
          </a:blip>
          <a:stretch>
            <a:fillRect/>
          </a:stretch>
        </p:blipFill>
        <p:spPr>
          <a:xfrm rot="879041">
            <a:off x="7289677" y="974425"/>
            <a:ext cx="860495" cy="860495"/>
          </a:xfrm>
          <a:prstGeom prst="rect">
            <a:avLst/>
          </a:prstGeom>
          <a:noFill/>
          <a:ln>
            <a:noFill/>
          </a:ln>
        </p:spPr>
      </p:pic>
      <p:pic>
        <p:nvPicPr>
          <p:cNvPr descr="Gas station icon vector. Isolated contour symbol illustration (Provided by Getty Images)" id="335" name="Google Shape;335;p29"/>
          <p:cNvPicPr preferRelativeResize="0"/>
          <p:nvPr/>
        </p:nvPicPr>
        <p:blipFill rotWithShape="1">
          <a:blip r:embed="rId6">
            <a:alphaModFix/>
          </a:blip>
          <a:srcRect b="0" l="0" r="0" t="11433"/>
          <a:stretch/>
        </p:blipFill>
        <p:spPr>
          <a:xfrm>
            <a:off x="7101375" y="2249050"/>
            <a:ext cx="1050148" cy="930089"/>
          </a:xfrm>
          <a:prstGeom prst="rect">
            <a:avLst/>
          </a:prstGeom>
          <a:noFill/>
          <a:ln>
            <a:noFill/>
          </a:ln>
        </p:spPr>
      </p:pic>
      <p:pic>
        <p:nvPicPr>
          <p:cNvPr descr="Casual Shirt Line Filled Icon Design (Provided by Getty Images)" id="336" name="Google Shape;336;p29"/>
          <p:cNvPicPr preferRelativeResize="0"/>
          <p:nvPr/>
        </p:nvPicPr>
        <p:blipFill>
          <a:blip r:embed="rId7">
            <a:alphaModFix/>
          </a:blip>
          <a:stretch>
            <a:fillRect/>
          </a:stretch>
        </p:blipFill>
        <p:spPr>
          <a:xfrm rot="-462225">
            <a:off x="7957460" y="1460280"/>
            <a:ext cx="681531" cy="709972"/>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0" name="Shape 340"/>
        <p:cNvGrpSpPr/>
        <p:nvPr/>
      </p:nvGrpSpPr>
      <p:grpSpPr>
        <a:xfrm>
          <a:off x="0" y="0"/>
          <a:ext cx="0" cy="0"/>
          <a:chOff x="0" y="0"/>
          <a:chExt cx="0" cy="0"/>
        </a:xfrm>
      </p:grpSpPr>
      <p:sp>
        <p:nvSpPr>
          <p:cNvPr id="341" name="Google Shape;341;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2" name="Google Shape;342;p3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Determining the Type of Relationships</a:t>
            </a:r>
            <a:endParaRPr b="1"/>
          </a:p>
        </p:txBody>
      </p:sp>
      <p:pic>
        <p:nvPicPr>
          <p:cNvPr descr="Using the definition of causal relationships and given correlation coefficients, students determine the validity of associations or claims." id="343" name="Google Shape;343;p30" title="Determining the Type of Relationship">
            <a:hlinkClick r:id="rId5"/>
          </p:cNvPr>
          <p:cNvPicPr preferRelativeResize="0"/>
          <p:nvPr/>
        </p:nvPicPr>
        <p:blipFill>
          <a:blip r:embed="rId6">
            <a:alphaModFix/>
          </a:blip>
          <a:stretch>
            <a:fillRect/>
          </a:stretch>
        </p:blipFill>
        <p:spPr>
          <a:xfrm>
            <a:off x="1978350" y="1160325"/>
            <a:ext cx="5187300" cy="29178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43"/>
                                        </p:tgtEl>
                                        <p:attrNameLst>
                                          <p:attrName>style.visibility</p:attrName>
                                        </p:attrNameLst>
                                      </p:cBhvr>
                                      <p:to>
                                        <p:strVal val="visible"/>
                                      </p:to>
                                    </p:set>
                                    <p:animEffect filter="fade" transition="in">
                                      <p:cBhvr>
                                        <p:cTn dur="1000"/>
                                        <p:tgtEl>
                                          <p:spTgt spid="3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7" name="Shape 347"/>
        <p:cNvGrpSpPr/>
        <p:nvPr/>
      </p:nvGrpSpPr>
      <p:grpSpPr>
        <a:xfrm>
          <a:off x="0" y="0"/>
          <a:ext cx="0" cy="0"/>
          <a:chOff x="0" y="0"/>
          <a:chExt cx="0" cy="0"/>
        </a:xfrm>
      </p:grpSpPr>
      <p:sp>
        <p:nvSpPr>
          <p:cNvPr id="348" name="Google Shape;348;p31"/>
          <p:cNvSpPr txBox="1"/>
          <p:nvPr>
            <p:ph idx="4294967295" type="title"/>
          </p:nvPr>
        </p:nvSpPr>
        <p:spPr>
          <a:xfrm>
            <a:off x="311700" y="4450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49" name="Google Shape;349;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0" name="Google Shape;350;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1" name="Google Shape;351;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2" name="Google Shape;352;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3" name="Google Shape;353;p3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4" name="Google Shape;354;p31"/>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55" name="Google Shape;355;p31"/>
          <p:cNvCxnSpPr>
            <a:stCxn id="349" idx="2"/>
            <a:endCxn id="35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56" name="Google Shape;356;p31"/>
          <p:cNvCxnSpPr>
            <a:stCxn id="351" idx="3"/>
            <a:endCxn id="350"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57" name="Google Shape;357;p31"/>
          <p:cNvCxnSpPr>
            <a:stCxn id="350" idx="3"/>
            <a:endCxn id="352"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8" name="Google Shape;358;p31"/>
          <p:cNvCxnSpPr>
            <a:stCxn id="352" idx="3"/>
            <a:endCxn id="354"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59" name="Google Shape;359;p31"/>
          <p:cNvCxnSpPr>
            <a:stCxn id="354" idx="3"/>
            <a:endCxn id="35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60" name="Google Shape;360;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1" name="Google Shape;361;p31"/>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62" name="Google Shape;362;p31"/>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363" name="Google Shape;363;p31"/>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364" name="Google Shape;364;p31"/>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365" name="Google Shape;365;p31"/>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chemeClr val="dk2"/>
                </a:solidFill>
                <a:latin typeface="Noto Sans"/>
                <a:ea typeface="Noto Sans"/>
                <a:cs typeface="Noto Sans"/>
                <a:sym typeface="Noto Sans"/>
              </a:rPr>
              <a:t>Lesson Synthesis</a:t>
            </a:r>
            <a:endParaRPr sz="1000">
              <a:solidFill>
                <a:schemeClr val="dk2"/>
              </a:solidFill>
              <a:latin typeface="Noto Sans"/>
              <a:ea typeface="Noto Sans"/>
              <a:cs typeface="Noto Sans"/>
              <a:sym typeface="Noto Sans"/>
            </a:endParaRPr>
          </a:p>
        </p:txBody>
      </p:sp>
      <p:pic>
        <p:nvPicPr>
          <p:cNvPr id="366" name="Google Shape;366;p31" title="hugeicons_start-up-02.png"/>
          <p:cNvPicPr preferRelativeResize="0"/>
          <p:nvPr/>
        </p:nvPicPr>
        <p:blipFill>
          <a:blip r:embed="rId4">
            <a:alphaModFix/>
          </a:blip>
          <a:stretch>
            <a:fillRect/>
          </a:stretch>
        </p:blipFill>
        <p:spPr>
          <a:xfrm>
            <a:off x="1084454" y="1748217"/>
            <a:ext cx="228600" cy="228600"/>
          </a:xfrm>
          <a:prstGeom prst="rect">
            <a:avLst/>
          </a:prstGeom>
          <a:noFill/>
          <a:ln>
            <a:noFill/>
          </a:ln>
        </p:spPr>
      </p:pic>
      <p:sp>
        <p:nvSpPr>
          <p:cNvPr id="367" name="Google Shape;367;p31"/>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368" name="Google Shape;368;p31" title="hugeicons_task-done-01.png"/>
          <p:cNvPicPr preferRelativeResize="0"/>
          <p:nvPr/>
        </p:nvPicPr>
        <p:blipFill>
          <a:blip r:embed="rId5">
            <a:alphaModFix/>
          </a:blip>
          <a:stretch>
            <a:fillRect/>
          </a:stretch>
        </p:blipFill>
        <p:spPr>
          <a:xfrm>
            <a:off x="1837944" y="3413760"/>
            <a:ext cx="228600" cy="228600"/>
          </a:xfrm>
          <a:prstGeom prst="rect">
            <a:avLst/>
          </a:prstGeom>
          <a:noFill/>
          <a:ln>
            <a:noFill/>
          </a:ln>
        </p:spPr>
      </p:pic>
      <p:pic>
        <p:nvPicPr>
          <p:cNvPr id="369" name="Google Shape;369;p31" title="hugeicons_pencil.png"/>
          <p:cNvPicPr preferRelativeResize="0"/>
          <p:nvPr/>
        </p:nvPicPr>
        <p:blipFill>
          <a:blip r:embed="rId6">
            <a:alphaModFix/>
          </a:blip>
          <a:stretch>
            <a:fillRect/>
          </a:stretch>
        </p:blipFill>
        <p:spPr>
          <a:xfrm>
            <a:off x="6519672" y="1749552"/>
            <a:ext cx="228600" cy="228600"/>
          </a:xfrm>
          <a:prstGeom prst="rect">
            <a:avLst/>
          </a:prstGeom>
          <a:noFill/>
          <a:ln>
            <a:noFill/>
          </a:ln>
        </p:spPr>
      </p:pic>
      <p:pic>
        <p:nvPicPr>
          <p:cNvPr id="370" name="Google Shape;370;p31" title="hugeicons_centralized.png"/>
          <p:cNvPicPr preferRelativeResize="0"/>
          <p:nvPr/>
        </p:nvPicPr>
        <p:blipFill>
          <a:blip r:embed="rId7">
            <a:alphaModFix/>
          </a:blip>
          <a:stretch>
            <a:fillRect/>
          </a:stretch>
        </p:blipFill>
        <p:spPr>
          <a:xfrm>
            <a:off x="7799832" y="3413760"/>
            <a:ext cx="228600" cy="228600"/>
          </a:xfrm>
          <a:prstGeom prst="rect">
            <a:avLst/>
          </a:prstGeom>
          <a:noFill/>
          <a:ln>
            <a:noFill/>
          </a:ln>
        </p:spPr>
      </p:pic>
      <p:pic>
        <p:nvPicPr>
          <p:cNvPr id="371" name="Google Shape;371;p31" title="hugeicons_task-done-01.png"/>
          <p:cNvPicPr preferRelativeResize="0"/>
          <p:nvPr/>
        </p:nvPicPr>
        <p:blipFill>
          <a:blip r:embed="rId5">
            <a:alphaModFix/>
          </a:blip>
          <a:stretch>
            <a:fillRect/>
          </a:stretch>
        </p:blipFill>
        <p:spPr>
          <a:xfrm>
            <a:off x="3630168" y="1731264"/>
            <a:ext cx="228600" cy="228600"/>
          </a:xfrm>
          <a:prstGeom prst="rect">
            <a:avLst/>
          </a:prstGeom>
          <a:noFill/>
          <a:ln>
            <a:noFill/>
          </a:ln>
        </p:spPr>
      </p:pic>
      <p:pic>
        <p:nvPicPr>
          <p:cNvPr id="372" name="Google Shape;372;p31" title="hugeicons_chart-down.png"/>
          <p:cNvPicPr preferRelativeResize="0"/>
          <p:nvPr/>
        </p:nvPicPr>
        <p:blipFill>
          <a:blip r:embed="rId8">
            <a:alphaModFix/>
          </a:blip>
          <a:stretch>
            <a:fillRect/>
          </a:stretch>
        </p:blipFill>
        <p:spPr>
          <a:xfrm>
            <a:off x="4901184" y="3395472"/>
            <a:ext cx="228600" cy="228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6" name="Shape 376"/>
        <p:cNvGrpSpPr/>
        <p:nvPr/>
      </p:nvGrpSpPr>
      <p:grpSpPr>
        <a:xfrm>
          <a:off x="0" y="0"/>
          <a:ext cx="0" cy="0"/>
          <a:chOff x="0" y="0"/>
          <a:chExt cx="0" cy="0"/>
        </a:xfrm>
      </p:grpSpPr>
      <p:sp>
        <p:nvSpPr>
          <p:cNvPr id="377" name="Google Shape;377;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78" name="Google Shape;378;p32"/>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000"/>
              <a:t>Put your hard work to action, practice what you’ve learned! </a:t>
            </a:r>
            <a:endParaRPr sz="2000"/>
          </a:p>
        </p:txBody>
      </p:sp>
      <p:sp>
        <p:nvSpPr>
          <p:cNvPr id="379" name="Google Shape;379;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0" name="Google Shape;380;p32"/>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3.6.5 Practice</a:t>
            </a:r>
            <a:endParaRPr sz="1000"/>
          </a:p>
        </p:txBody>
      </p:sp>
      <p:pic>
        <p:nvPicPr>
          <p:cNvPr descr="Student studying with a laptop and open book, showing focus and independent learning during math practice." id="381" name="Google Shape;381;p32"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85" name="Shape 385"/>
        <p:cNvGrpSpPr/>
        <p:nvPr/>
      </p:nvGrpSpPr>
      <p:grpSpPr>
        <a:xfrm>
          <a:off x="0" y="0"/>
          <a:ext cx="0" cy="0"/>
          <a:chOff x="0" y="0"/>
          <a:chExt cx="0" cy="0"/>
        </a:xfrm>
      </p:grpSpPr>
      <p:sp>
        <p:nvSpPr>
          <p:cNvPr id="386" name="Google Shape;386;p33"/>
          <p:cNvSpPr txBox="1"/>
          <p:nvPr>
            <p:ph idx="4294967295" type="title"/>
          </p:nvPr>
        </p:nvSpPr>
        <p:spPr>
          <a:xfrm>
            <a:off x="311700" y="445025"/>
            <a:ext cx="8520600" cy="572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87" name="Google Shape;387;p33"/>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8" name="Google Shape;388;p33"/>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9" name="Google Shape;389;p33"/>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0" name="Google Shape;390;p33"/>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1" name="Google Shape;391;p33"/>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2" name="Google Shape;392;p33"/>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3" name="Google Shape;393;p33"/>
          <p:cNvCxnSpPr>
            <a:stCxn id="387" idx="2"/>
            <a:endCxn id="38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94" name="Google Shape;394;p33"/>
          <p:cNvCxnSpPr>
            <a:stCxn id="389" idx="3"/>
            <a:endCxn id="38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95" name="Google Shape;395;p33"/>
          <p:cNvCxnSpPr>
            <a:stCxn id="388" idx="3"/>
            <a:endCxn id="390"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96" name="Google Shape;396;p33"/>
          <p:cNvCxnSpPr>
            <a:stCxn id="390" idx="3"/>
            <a:endCxn id="392"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97" name="Google Shape;397;p33"/>
          <p:cNvCxnSpPr>
            <a:stCxn id="392" idx="3"/>
            <a:endCxn id="391"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98" name="Google Shape;398;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99" name="Google Shape;399;p33"/>
          <p:cNvSpPr txBox="1"/>
          <p:nvPr/>
        </p:nvSpPr>
        <p:spPr>
          <a:xfrm>
            <a:off x="1036275" y="366435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00" name="Google Shape;400;p33"/>
          <p:cNvSpPr txBox="1"/>
          <p:nvPr/>
        </p:nvSpPr>
        <p:spPr>
          <a:xfrm>
            <a:off x="2823350" y="1980800"/>
            <a:ext cx="1828800" cy="354000"/>
          </a:xfrm>
          <a:prstGeom prst="rect">
            <a:avLst/>
          </a:prstGeom>
          <a:noFill/>
          <a:ln>
            <a:noFill/>
          </a:ln>
        </p:spPr>
        <p:txBody>
          <a:bodyPr anchorCtr="0" anchor="t" bIns="0" lIns="91425" spcFirstLastPara="1" rIns="91425" wrap="square" tIns="91425">
            <a:normAutofit fontScale="92500"/>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Learning Activity</a:t>
            </a:r>
            <a:endParaRPr sz="1000">
              <a:solidFill>
                <a:srgbClr val="FDBD3E"/>
              </a:solidFill>
              <a:latin typeface="Noto Sans"/>
              <a:ea typeface="Noto Sans"/>
              <a:cs typeface="Noto Sans"/>
              <a:sym typeface="Noto Sans"/>
            </a:endParaRPr>
          </a:p>
        </p:txBody>
      </p:sp>
      <p:sp>
        <p:nvSpPr>
          <p:cNvPr id="401" name="Google Shape;401;p33"/>
          <p:cNvSpPr txBox="1"/>
          <p:nvPr/>
        </p:nvSpPr>
        <p:spPr>
          <a:xfrm>
            <a:off x="4096700" y="3644625"/>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Cool Down</a:t>
            </a:r>
            <a:endParaRPr sz="1000">
              <a:solidFill>
                <a:srgbClr val="FDBD3E"/>
              </a:solidFill>
              <a:latin typeface="Noto Sans"/>
              <a:ea typeface="Noto Sans"/>
              <a:cs typeface="Noto Sans"/>
              <a:sym typeface="Noto Sans"/>
            </a:endParaRPr>
          </a:p>
        </p:txBody>
      </p:sp>
      <p:sp>
        <p:nvSpPr>
          <p:cNvPr id="402" name="Google Shape;402;p33"/>
          <p:cNvSpPr txBox="1"/>
          <p:nvPr/>
        </p:nvSpPr>
        <p:spPr>
          <a:xfrm>
            <a:off x="5721150" y="2007534"/>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Practice</a:t>
            </a:r>
            <a:endParaRPr sz="1000">
              <a:solidFill>
                <a:srgbClr val="FDBD3E"/>
              </a:solidFill>
              <a:latin typeface="Noto Sans"/>
              <a:ea typeface="Noto Sans"/>
              <a:cs typeface="Noto Sans"/>
              <a:sym typeface="Noto Sans"/>
            </a:endParaRPr>
          </a:p>
        </p:txBody>
      </p:sp>
      <p:sp>
        <p:nvSpPr>
          <p:cNvPr id="403" name="Google Shape;403;p33"/>
          <p:cNvSpPr txBox="1"/>
          <p:nvPr/>
        </p:nvSpPr>
        <p:spPr>
          <a:xfrm>
            <a:off x="6996550" y="3677197"/>
            <a:ext cx="1828800" cy="356700"/>
          </a:xfrm>
          <a:prstGeom prst="rect">
            <a:avLst/>
          </a:prstGeom>
          <a:noFill/>
          <a:ln>
            <a:noFill/>
          </a:ln>
        </p:spPr>
        <p:txBody>
          <a:bodyPr anchorCtr="0" anchor="t" bIns="0" lIns="0" spcFirstLastPara="1" rIns="0"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Lesson Synthesis</a:t>
            </a:r>
            <a:endParaRPr sz="1000">
              <a:solidFill>
                <a:srgbClr val="FDBD3E"/>
              </a:solidFill>
              <a:latin typeface="Noto Sans"/>
              <a:ea typeface="Noto Sans"/>
              <a:cs typeface="Noto Sans"/>
              <a:sym typeface="Noto Sans"/>
            </a:endParaRPr>
          </a:p>
        </p:txBody>
      </p:sp>
      <p:pic>
        <p:nvPicPr>
          <p:cNvPr id="404" name="Google Shape;404;p33" title="hugeicons_start-up-02.png"/>
          <p:cNvPicPr preferRelativeResize="0"/>
          <p:nvPr/>
        </p:nvPicPr>
        <p:blipFill>
          <a:blip r:embed="rId4">
            <a:alphaModFix/>
          </a:blip>
          <a:stretch>
            <a:fillRect/>
          </a:stretch>
        </p:blipFill>
        <p:spPr>
          <a:xfrm>
            <a:off x="1084454" y="1748217"/>
            <a:ext cx="228600" cy="228600"/>
          </a:xfrm>
          <a:prstGeom prst="rect">
            <a:avLst/>
          </a:prstGeom>
          <a:noFill/>
          <a:ln>
            <a:noFill/>
          </a:ln>
        </p:spPr>
      </p:pic>
      <p:sp>
        <p:nvSpPr>
          <p:cNvPr id="405" name="Google Shape;405;p33"/>
          <p:cNvSpPr txBox="1"/>
          <p:nvPr/>
        </p:nvSpPr>
        <p:spPr>
          <a:xfrm>
            <a:off x="284350" y="2001850"/>
            <a:ext cx="1828800" cy="354000"/>
          </a:xfrm>
          <a:prstGeom prst="rect">
            <a:avLst/>
          </a:prstGeom>
          <a:noFill/>
          <a:ln>
            <a:noFill/>
          </a:ln>
        </p:spPr>
        <p:txBody>
          <a:bodyPr anchorCtr="0" anchor="t" bIns="0" lIns="91425" spcFirstLastPara="1" rIns="91425" wrap="square" tIns="91425">
            <a:normAutofit/>
          </a:bodyPr>
          <a:lstStyle/>
          <a:p>
            <a:pPr indent="0" lvl="0" marL="0" rtl="0" algn="ctr">
              <a:spcBef>
                <a:spcPts val="0"/>
              </a:spcBef>
              <a:spcAft>
                <a:spcPts val="1000"/>
              </a:spcAft>
              <a:buNone/>
            </a:pPr>
            <a:r>
              <a:rPr b="1" lang="en" sz="1600">
                <a:solidFill>
                  <a:srgbClr val="FDBD3E"/>
                </a:solidFill>
                <a:latin typeface="Noto Sans"/>
                <a:ea typeface="Noto Sans"/>
                <a:cs typeface="Noto Sans"/>
                <a:sym typeface="Noto Sans"/>
              </a:rPr>
              <a:t>Warm Up</a:t>
            </a:r>
            <a:endParaRPr sz="1000">
              <a:solidFill>
                <a:srgbClr val="FDBD3E"/>
              </a:solidFill>
              <a:latin typeface="Noto Sans"/>
              <a:ea typeface="Noto Sans"/>
              <a:cs typeface="Noto Sans"/>
              <a:sym typeface="Noto Sans"/>
            </a:endParaRPr>
          </a:p>
        </p:txBody>
      </p:sp>
      <p:pic>
        <p:nvPicPr>
          <p:cNvPr id="406" name="Google Shape;406;p33" title="hugeicons_task-done-01.png"/>
          <p:cNvPicPr preferRelativeResize="0"/>
          <p:nvPr/>
        </p:nvPicPr>
        <p:blipFill>
          <a:blip r:embed="rId5">
            <a:alphaModFix/>
          </a:blip>
          <a:stretch>
            <a:fillRect/>
          </a:stretch>
        </p:blipFill>
        <p:spPr>
          <a:xfrm>
            <a:off x="3630168" y="1731264"/>
            <a:ext cx="228600" cy="228600"/>
          </a:xfrm>
          <a:prstGeom prst="rect">
            <a:avLst/>
          </a:prstGeom>
          <a:noFill/>
          <a:ln>
            <a:noFill/>
          </a:ln>
        </p:spPr>
      </p:pic>
      <p:pic>
        <p:nvPicPr>
          <p:cNvPr id="407" name="Google Shape;407;p33" title="hugeicons_chart-down.png"/>
          <p:cNvPicPr preferRelativeResize="0"/>
          <p:nvPr/>
        </p:nvPicPr>
        <p:blipFill>
          <a:blip r:embed="rId6">
            <a:alphaModFix/>
          </a:blip>
          <a:stretch>
            <a:fillRect/>
          </a:stretch>
        </p:blipFill>
        <p:spPr>
          <a:xfrm>
            <a:off x="4901184" y="3395472"/>
            <a:ext cx="228600" cy="228600"/>
          </a:xfrm>
          <a:prstGeom prst="rect">
            <a:avLst/>
          </a:prstGeom>
          <a:noFill/>
          <a:ln>
            <a:noFill/>
          </a:ln>
        </p:spPr>
      </p:pic>
      <p:pic>
        <p:nvPicPr>
          <p:cNvPr id="408" name="Google Shape;408;p33" title="hugeicons_task-done-01.png"/>
          <p:cNvPicPr preferRelativeResize="0"/>
          <p:nvPr/>
        </p:nvPicPr>
        <p:blipFill>
          <a:blip r:embed="rId5">
            <a:alphaModFix/>
          </a:blip>
          <a:stretch>
            <a:fillRect/>
          </a:stretch>
        </p:blipFill>
        <p:spPr>
          <a:xfrm>
            <a:off x="1837944" y="3413760"/>
            <a:ext cx="228600" cy="228600"/>
          </a:xfrm>
          <a:prstGeom prst="rect">
            <a:avLst/>
          </a:prstGeom>
          <a:noFill/>
          <a:ln>
            <a:noFill/>
          </a:ln>
        </p:spPr>
      </p:pic>
      <p:pic>
        <p:nvPicPr>
          <p:cNvPr id="409" name="Google Shape;409;p33" title="hugeicons_pencil.png"/>
          <p:cNvPicPr preferRelativeResize="0"/>
          <p:nvPr/>
        </p:nvPicPr>
        <p:blipFill>
          <a:blip r:embed="rId7">
            <a:alphaModFix/>
          </a:blip>
          <a:stretch>
            <a:fillRect/>
          </a:stretch>
        </p:blipFill>
        <p:spPr>
          <a:xfrm>
            <a:off x="6519672" y="1749552"/>
            <a:ext cx="228600" cy="228600"/>
          </a:xfrm>
          <a:prstGeom prst="rect">
            <a:avLst/>
          </a:prstGeom>
          <a:noFill/>
          <a:ln>
            <a:noFill/>
          </a:ln>
        </p:spPr>
      </p:pic>
      <p:pic>
        <p:nvPicPr>
          <p:cNvPr id="410" name="Google Shape;410;p33" title="hugeicons_centralized.png"/>
          <p:cNvPicPr preferRelativeResize="0"/>
          <p:nvPr/>
        </p:nvPicPr>
        <p:blipFill>
          <a:blip r:embed="rId8">
            <a:alphaModFix/>
          </a:blip>
          <a:stretch>
            <a:fillRect/>
          </a:stretch>
        </p:blipFill>
        <p:spPr>
          <a:xfrm>
            <a:off x="7799832" y="3413760"/>
            <a:ext cx="228600" cy="2286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4" name="Shape 414"/>
        <p:cNvGrpSpPr/>
        <p:nvPr/>
      </p:nvGrpSpPr>
      <p:grpSpPr>
        <a:xfrm>
          <a:off x="0" y="0"/>
          <a:ext cx="0" cy="0"/>
          <a:chOff x="0" y="0"/>
          <a:chExt cx="0" cy="0"/>
        </a:xfrm>
      </p:grpSpPr>
      <p:sp>
        <p:nvSpPr>
          <p:cNvPr id="415" name="Google Shape;415;p3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16" name="Google Shape;416;p34"/>
          <p:cNvSpPr txBox="1"/>
          <p:nvPr>
            <p:ph idx="1" type="body"/>
          </p:nvPr>
        </p:nvSpPr>
        <p:spPr>
          <a:xfrm>
            <a:off x="311700" y="1221725"/>
            <a:ext cx="7886100" cy="33141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1000"/>
              </a:spcBef>
              <a:spcAft>
                <a:spcPts val="0"/>
              </a:spcAft>
              <a:buSzPts val="2000"/>
              <a:buAutoNum type="arabicPeriod"/>
            </a:pPr>
            <a:r>
              <a:rPr lang="en" sz="2000"/>
              <a:t>How can you determine if there is a causal relationship between two variables? Be prepared to show your reasoning.</a:t>
            </a:r>
            <a:endParaRPr sz="2000"/>
          </a:p>
          <a:p>
            <a:pPr indent="-355600" lvl="0" marL="457200" rtl="0" algn="l">
              <a:lnSpc>
                <a:spcPct val="100000"/>
              </a:lnSpc>
              <a:spcBef>
                <a:spcPts val="1000"/>
              </a:spcBef>
              <a:spcAft>
                <a:spcPts val="0"/>
              </a:spcAft>
              <a:buSzPts val="2000"/>
              <a:buAutoNum type="arabicPeriod"/>
            </a:pPr>
            <a:r>
              <a:rPr lang="en" sz="2000"/>
              <a:t>Mai states that the relationship between the number of miles driven in a taxi and the price of the taxi ride is a causal relationship. Do you agree with Mai? What other information would help further convince you one way or the other?</a:t>
            </a:r>
            <a:endParaRPr sz="2000"/>
          </a:p>
          <a:p>
            <a:pPr indent="-355600" lvl="0" marL="457200" rtl="0" algn="l">
              <a:lnSpc>
                <a:spcPct val="100000"/>
              </a:lnSpc>
              <a:spcBef>
                <a:spcPts val="1000"/>
              </a:spcBef>
              <a:spcAft>
                <a:spcPts val="1000"/>
              </a:spcAft>
              <a:buSzPts val="2000"/>
              <a:buAutoNum type="arabicPeriod"/>
            </a:pPr>
            <a:r>
              <a:rPr lang="en" sz="2000"/>
              <a:t>Jada states that the relationship between the size of a pasture and the number of cows kept at various farms is a causal relationship. Do you agree with Jada? Be prepared to show your reasoning.</a:t>
            </a:r>
            <a:endParaRPr sz="2000"/>
          </a:p>
        </p:txBody>
      </p:sp>
      <p:sp>
        <p:nvSpPr>
          <p:cNvPr id="417" name="Google Shape;417;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18" name="Google Shape;418;p34"/>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3.6 Causal Relationships</a:t>
            </a:r>
            <a:endParaRPr sz="1000"/>
          </a:p>
        </p:txBody>
      </p:sp>
      <p:pic>
        <p:nvPicPr>
          <p:cNvPr descr="taxi transport editable outline icons vehicle line vectors (Provided by Getty Images)" id="419" name="Google Shape;419;p34"/>
          <p:cNvPicPr preferRelativeResize="0"/>
          <p:nvPr/>
        </p:nvPicPr>
        <p:blipFill>
          <a:blip r:embed="rId4">
            <a:alphaModFix/>
          </a:blip>
          <a:stretch>
            <a:fillRect/>
          </a:stretch>
        </p:blipFill>
        <p:spPr>
          <a:xfrm>
            <a:off x="8244888" y="2127126"/>
            <a:ext cx="778527" cy="778527"/>
          </a:xfrm>
          <a:prstGeom prst="rect">
            <a:avLst/>
          </a:prstGeom>
          <a:noFill/>
          <a:ln>
            <a:noFill/>
          </a:ln>
        </p:spPr>
      </p:pic>
      <p:pic>
        <p:nvPicPr>
          <p:cNvPr descr="White cute cow with black spots. (Provided by Getty Images)" id="420" name="Google Shape;420;p34"/>
          <p:cNvPicPr preferRelativeResize="0"/>
          <p:nvPr/>
        </p:nvPicPr>
        <p:blipFill>
          <a:blip r:embed="rId5">
            <a:alphaModFix/>
          </a:blip>
          <a:stretch>
            <a:fillRect/>
          </a:stretch>
        </p:blipFill>
        <p:spPr>
          <a:xfrm>
            <a:off x="8141667" y="3430099"/>
            <a:ext cx="984975" cy="6964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3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26" name="Google Shape;426;p35"/>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27" name="Google Shape;427;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8" name="Google Shape;428;p3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3.6 Causal Relationships</a:t>
            </a:r>
            <a:endParaRPr sz="1000"/>
          </a:p>
        </p:txBody>
      </p:sp>
      <p:graphicFrame>
        <p:nvGraphicFramePr>
          <p:cNvPr id="429" name="Google Shape;429;p35"/>
          <p:cNvGraphicFramePr/>
          <p:nvPr/>
        </p:nvGraphicFramePr>
        <p:xfrm>
          <a:off x="311700" y="1764100"/>
          <a:ext cx="3000000" cy="3000000"/>
        </p:xfrm>
        <a:graphic>
          <a:graphicData uri="http://schemas.openxmlformats.org/drawingml/2006/table">
            <a:tbl>
              <a:tblPr>
                <a:noFill/>
                <a:tableStyleId>{43523D10-0F8D-4C3C-A9CA-DAFD9D4F8B88}</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Describe the strength of a relationship between two variables.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Analyze connections between two variables to determine whether or not there is a causal relationship.</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